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41"/>
  </p:notesMasterIdLst>
  <p:sldIdLst>
    <p:sldId id="256" r:id="rId46"/>
    <p:sldId id="257" r:id="rId47"/>
    <p:sldId id="258" r:id="rId48"/>
    <p:sldId id="259" r:id="rId49"/>
    <p:sldId id="260" r:id="rId50"/>
    <p:sldId id="261" r:id="rId51"/>
    <p:sldId id="262" r:id="rId52"/>
    <p:sldId id="263" r:id="rId53"/>
    <p:sldId id="264" r:id="rId54"/>
    <p:sldId id="265" r:id="rId55"/>
    <p:sldId id="266" r:id="rId56"/>
    <p:sldId id="267" r:id="rId57"/>
    <p:sldId id="268" r:id="rId58"/>
    <p:sldId id="269" r:id="rId59"/>
    <p:sldId id="270" r:id="rId60"/>
    <p:sldId id="271" r:id="rId61"/>
    <p:sldId id="272" r:id="rId62"/>
    <p:sldId id="273" r:id="rId63"/>
    <p:sldId id="274" r:id="rId64"/>
    <p:sldId id="275" r:id="rId65"/>
    <p:sldId id="276" r:id="rId66"/>
    <p:sldId id="277" r:id="rId67"/>
    <p:sldId id="278" r:id="rId68"/>
    <p:sldId id="279" r:id="rId69"/>
    <p:sldId id="280" r:id="rId70"/>
    <p:sldId id="281" r:id="rId71"/>
    <p:sldId id="282" r:id="rId72"/>
    <p:sldId id="283" r:id="rId73"/>
    <p:sldId id="284" r:id="rId74"/>
    <p:sldId id="285" r:id="rId75"/>
    <p:sldId id="286" r:id="rId76"/>
    <p:sldId id="287" r:id="rId77"/>
    <p:sldId id="288" r:id="rId78"/>
    <p:sldId id="289" r:id="rId79"/>
    <p:sldId id="290" r:id="rId80"/>
    <p:sldId id="291" r:id="rId81"/>
    <p:sldId id="292" r:id="rId82"/>
    <p:sldId id="293" r:id="rId83"/>
    <p:sldId id="294" r:id="rId84"/>
    <p:sldId id="295" r:id="rId85"/>
    <p:sldId id="296" r:id="rId86"/>
    <p:sldId id="297" r:id="rId87"/>
    <p:sldId id="298" r:id="rId88"/>
    <p:sldId id="299" r:id="rId89"/>
    <p:sldId id="300" r:id="rId90"/>
    <p:sldId id="301" r:id="rId91"/>
    <p:sldId id="302" r:id="rId92"/>
    <p:sldId id="303" r:id="rId93"/>
    <p:sldId id="304" r:id="rId94"/>
    <p:sldId id="305" r:id="rId95"/>
    <p:sldId id="306" r:id="rId96"/>
    <p:sldId id="307" r:id="rId97"/>
    <p:sldId id="308" r:id="rId98"/>
    <p:sldId id="309" r:id="rId99"/>
    <p:sldId id="310" r:id="rId100"/>
    <p:sldId id="311" r:id="rId101"/>
    <p:sldId id="312" r:id="rId102"/>
    <p:sldId id="313" r:id="rId103"/>
    <p:sldId id="314" r:id="rId104"/>
    <p:sldId id="315" r:id="rId105"/>
    <p:sldId id="316" r:id="rId106"/>
    <p:sldId id="317" r:id="rId107"/>
    <p:sldId id="318" r:id="rId108"/>
    <p:sldId id="319" r:id="rId109"/>
    <p:sldId id="320" r:id="rId110"/>
    <p:sldId id="321" r:id="rId111"/>
    <p:sldId id="322" r:id="rId1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42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45" Type="http://schemas.openxmlformats.org/officeDocument/2006/relationships/tableStyles" Target="tableStyles.xml" /><Relationship Id="rId44" Type="http://schemas.openxmlformats.org/officeDocument/2006/relationships/theme" Target="theme/theme1.xml" /><Relationship Id="rId43" Type="http://schemas.openxmlformats.org/officeDocument/2006/relationships/viewProps" Target="viewProps.xml" /><Relationship Id="rId41" Type="http://schemas.openxmlformats.org/officeDocument/2006/relationships/notesMaster" Target="notesMasters/notesMaster1.xml" /><Relationship Id="rId46" Type="http://schemas.openxmlformats.org/officeDocument/2006/relationships/slide" Target="slides/slide1.xml" /><Relationship Id="rId47" Type="http://schemas.openxmlformats.org/officeDocument/2006/relationships/slide" Target="slides/slide2.xml" /><Relationship Id="rId48" Type="http://schemas.openxmlformats.org/officeDocument/2006/relationships/slide" Target="slides/slide3.xml" /><Relationship Id="rId49" Type="http://schemas.openxmlformats.org/officeDocument/2006/relationships/slide" Target="slides/slide4.xml" /><Relationship Id="rId50" Type="http://schemas.openxmlformats.org/officeDocument/2006/relationships/slide" Target="slides/slide5.xml" /><Relationship Id="rId51" Type="http://schemas.openxmlformats.org/officeDocument/2006/relationships/slide" Target="slides/slide6.xml" /><Relationship Id="rId52" Type="http://schemas.openxmlformats.org/officeDocument/2006/relationships/slide" Target="slides/slide7.xml" /><Relationship Id="rId53" Type="http://schemas.openxmlformats.org/officeDocument/2006/relationships/slide" Target="slides/slide8.xml" /><Relationship Id="rId54" Type="http://schemas.openxmlformats.org/officeDocument/2006/relationships/slide" Target="slides/slide9.xml" /><Relationship Id="rId55" Type="http://schemas.openxmlformats.org/officeDocument/2006/relationships/slide" Target="slides/slide10.xml" /><Relationship Id="rId56" Type="http://schemas.openxmlformats.org/officeDocument/2006/relationships/slide" Target="slides/slide11.xml" /><Relationship Id="rId57" Type="http://schemas.openxmlformats.org/officeDocument/2006/relationships/slide" Target="slides/slide12.xml" /><Relationship Id="rId58" Type="http://schemas.openxmlformats.org/officeDocument/2006/relationships/slide" Target="slides/slide13.xml" /><Relationship Id="rId59" Type="http://schemas.openxmlformats.org/officeDocument/2006/relationships/slide" Target="slides/slide14.xml" /><Relationship Id="rId60" Type="http://schemas.openxmlformats.org/officeDocument/2006/relationships/slide" Target="slides/slide15.xml" /><Relationship Id="rId61" Type="http://schemas.openxmlformats.org/officeDocument/2006/relationships/slide" Target="slides/slide16.xml" /><Relationship Id="rId62" Type="http://schemas.openxmlformats.org/officeDocument/2006/relationships/slide" Target="slides/slide17.xml" /><Relationship Id="rId63" Type="http://schemas.openxmlformats.org/officeDocument/2006/relationships/slide" Target="slides/slide18.xml" /><Relationship Id="rId64" Type="http://schemas.openxmlformats.org/officeDocument/2006/relationships/slide" Target="slides/slide19.xml" /><Relationship Id="rId65" Type="http://schemas.openxmlformats.org/officeDocument/2006/relationships/slide" Target="slides/slide20.xml" /><Relationship Id="rId66" Type="http://schemas.openxmlformats.org/officeDocument/2006/relationships/slide" Target="slides/slide21.xml" /><Relationship Id="rId67" Type="http://schemas.openxmlformats.org/officeDocument/2006/relationships/slide" Target="slides/slide22.xml" /><Relationship Id="rId68" Type="http://schemas.openxmlformats.org/officeDocument/2006/relationships/slide" Target="slides/slide23.xml" /><Relationship Id="rId69" Type="http://schemas.openxmlformats.org/officeDocument/2006/relationships/slide" Target="slides/slide24.xml" /><Relationship Id="rId70" Type="http://schemas.openxmlformats.org/officeDocument/2006/relationships/slide" Target="slides/slide25.xml" /><Relationship Id="rId71" Type="http://schemas.openxmlformats.org/officeDocument/2006/relationships/slide" Target="slides/slide26.xml" /><Relationship Id="rId72" Type="http://schemas.openxmlformats.org/officeDocument/2006/relationships/slide" Target="slides/slide27.xml" /><Relationship Id="rId73" Type="http://schemas.openxmlformats.org/officeDocument/2006/relationships/slide" Target="slides/slide28.xml" /><Relationship Id="rId74" Type="http://schemas.openxmlformats.org/officeDocument/2006/relationships/slide" Target="slides/slide29.xml" /><Relationship Id="rId75" Type="http://schemas.openxmlformats.org/officeDocument/2006/relationships/slide" Target="slides/slide30.xml" /><Relationship Id="rId76" Type="http://schemas.openxmlformats.org/officeDocument/2006/relationships/slide" Target="slides/slide31.xml" /><Relationship Id="rId77" Type="http://schemas.openxmlformats.org/officeDocument/2006/relationships/slide" Target="slides/slide32.xml" /><Relationship Id="rId78" Type="http://schemas.openxmlformats.org/officeDocument/2006/relationships/slide" Target="slides/slide33.xml" /><Relationship Id="rId79" Type="http://schemas.openxmlformats.org/officeDocument/2006/relationships/slide" Target="slides/slide34.xml" /><Relationship Id="rId80" Type="http://schemas.openxmlformats.org/officeDocument/2006/relationships/slide" Target="slides/slide35.xml" /><Relationship Id="rId81" Type="http://schemas.openxmlformats.org/officeDocument/2006/relationships/slide" Target="slides/slide36.xml" /><Relationship Id="rId82" Type="http://schemas.openxmlformats.org/officeDocument/2006/relationships/slide" Target="slides/slide37.xml" /><Relationship Id="rId83" Type="http://schemas.openxmlformats.org/officeDocument/2006/relationships/slide" Target="slides/slide38.xml" /><Relationship Id="rId84" Type="http://schemas.openxmlformats.org/officeDocument/2006/relationships/slide" Target="slides/slide39.xml" /><Relationship Id="rId85" Type="http://schemas.openxmlformats.org/officeDocument/2006/relationships/slide" Target="slides/slide40.xml" /><Relationship Id="rId86" Type="http://schemas.openxmlformats.org/officeDocument/2006/relationships/slide" Target="slides/slide41.xml" /><Relationship Id="rId87" Type="http://schemas.openxmlformats.org/officeDocument/2006/relationships/slide" Target="slides/slide42.xml" /><Relationship Id="rId88" Type="http://schemas.openxmlformats.org/officeDocument/2006/relationships/slide" Target="slides/slide43.xml" /><Relationship Id="rId89" Type="http://schemas.openxmlformats.org/officeDocument/2006/relationships/slide" Target="slides/slide44.xml" /><Relationship Id="rId90" Type="http://schemas.openxmlformats.org/officeDocument/2006/relationships/slide" Target="slides/slide45.xml" /><Relationship Id="rId91" Type="http://schemas.openxmlformats.org/officeDocument/2006/relationships/slide" Target="slides/slide46.xml" /><Relationship Id="rId92" Type="http://schemas.openxmlformats.org/officeDocument/2006/relationships/slide" Target="slides/slide47.xml" /><Relationship Id="rId93" Type="http://schemas.openxmlformats.org/officeDocument/2006/relationships/slide" Target="slides/slide48.xml" /><Relationship Id="rId94" Type="http://schemas.openxmlformats.org/officeDocument/2006/relationships/slide" Target="slides/slide49.xml" /><Relationship Id="rId95" Type="http://schemas.openxmlformats.org/officeDocument/2006/relationships/slide" Target="slides/slide50.xml" /><Relationship Id="rId96" Type="http://schemas.openxmlformats.org/officeDocument/2006/relationships/slide" Target="slides/slide51.xml" /><Relationship Id="rId97" Type="http://schemas.openxmlformats.org/officeDocument/2006/relationships/slide" Target="slides/slide52.xml" /><Relationship Id="rId98" Type="http://schemas.openxmlformats.org/officeDocument/2006/relationships/slide" Target="slides/slide53.xml" /><Relationship Id="rId99" Type="http://schemas.openxmlformats.org/officeDocument/2006/relationships/slide" Target="slides/slide54.xml" /><Relationship Id="rId100" Type="http://schemas.openxmlformats.org/officeDocument/2006/relationships/slide" Target="slides/slide55.xml" /><Relationship Id="rId101" Type="http://schemas.openxmlformats.org/officeDocument/2006/relationships/slide" Target="slides/slide56.xml" /><Relationship Id="rId102" Type="http://schemas.openxmlformats.org/officeDocument/2006/relationships/slide" Target="slides/slide57.xml" /><Relationship Id="rId103" Type="http://schemas.openxmlformats.org/officeDocument/2006/relationships/slide" Target="slides/slide58.xml" /><Relationship Id="rId104" Type="http://schemas.openxmlformats.org/officeDocument/2006/relationships/slide" Target="slides/slide59.xml" /><Relationship Id="rId105" Type="http://schemas.openxmlformats.org/officeDocument/2006/relationships/slide" Target="slides/slide60.xml" /><Relationship Id="rId106" Type="http://schemas.openxmlformats.org/officeDocument/2006/relationships/slide" Target="slides/slide61.xml" /><Relationship Id="rId107" Type="http://schemas.openxmlformats.org/officeDocument/2006/relationships/slide" Target="slides/slide62.xml" /><Relationship Id="rId108" Type="http://schemas.openxmlformats.org/officeDocument/2006/relationships/slide" Target="slides/slide63.xml" /><Relationship Id="rId109" Type="http://schemas.openxmlformats.org/officeDocument/2006/relationships/slide" Target="slides/slide64.xml" /><Relationship Id="rId110" Type="http://schemas.openxmlformats.org/officeDocument/2006/relationships/slide" Target="slides/slide65.xml" /><Relationship Id="rId111" Type="http://schemas.openxmlformats.org/officeDocument/2006/relationships/slide" Target="slides/slide66.xml" /><Relationship Id="rId112" Type="http://schemas.openxmlformats.org/officeDocument/2006/relationships/slide" Target="slides/slide67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前面已经学过怎样保存和读入字符串，这次我们拿几道题来试试。同样一个空格，统计整行长度时要算，标题统计时却不算。读完题先把这些要求弄清楚，循环里的判断才知道该怎么写。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我们从五道短练习开始，每题只处理一个主要问题。可以先在纸上算一组简单数据，确定输入什么、应该输出什么。后面的教材题会用到这里的读入、查找和计数方法。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假设一条通知写的是 Hello, world!，连空格和标点一起数，一共十三个字符。这道练习要的就是整行长度，结束输入的换行符不计入。如果直接按回车，输入了一行空文字，长度就是零。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我们把文字简化成 A B，看看中间这个空格。getline 会把 A、空格、B 都读进 s，所以长度是三。如果用 cin &gt;&gt; s，读到空格就停了，s 里只有 A；要统计整行，读入方式得选对。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读入这一行后，s.size() 就是需要的答案。拿 A B 试一下，应该得到三；Hello, world! 应该得到十三。也可以直接按回车，看看空行是否得到零。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这次要把整行文字倒着输出。比如 ab cd，从右向左读就是 dc ba，中间的空格也跟着改变位置。若没有输入任何字符，输出仍是一行空白。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Hello 有五个字符，但下标从零开始，最后一格是四。我们从四开始，每次减一，输出顺序便是 o、l、l、e、H。i 减到负一时条件不成立，循环就结束了；长度为零时，也不会访问任何一格。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这里没有修改 s，只是换了读取顺序。你可以沿着下标从后往前读一遍，看看是不是 olleH。只有一个字符时照常输出它，空串则跳过循环，最后统一换行。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这道题的两行输入各有用途：第一行是要统计的文字，第二行告诉我们找哪个字母。比如 programming 中的小写 g 出现了两次。大写和小写要分开看，AaA 中的小写 a 只有一次。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现在在 banana 中找 a。开始时 ans 是零，看到 b 不变，看到第一个 a 才加到一。往后遇到 n 仍保留原来的计数，三个 a 都看完，ans 就是三。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 要在循环前设为零，循环中只有找到目标字母才加一。若每轮都把它清零，前面找到的次数就丢了。可以拿 aaa 分别找 a、找 b，再用 AaA 找小写 a，检查结果是不是三、零、一。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删字符可以换个容易实现的做法：像重新抄写一遍，碰到要删的字母就略过，其余字符照顺序留下。banana 删去 a，抄出来就是 bnn。空格和标点也要保留；如果全删光，就输出空行。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result 开始时没有字符。读到 b，就把 b 接进去；读到 a，跳过；读到 n，再接一个 n，最后得到 bnn。原串一直不动，下标也不会因为删除而变化，连续的 a 就都能检查到。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s[i] 不等于目标字母时，才把它接到 result 后面。这里的 result 默认就是空串，不需要预先放一个空格。可以试试 aaa 删 a、abc 删 x，以及 baaab 删 a，看看全删、一个也不删、连续删除是否都正确。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现在要把一句英文分成几行，顺序保持不变。例如 I love programming，要输出三行，每行一个词。题目允许词间有多个空格，所以换行次数不能简单地等于空格个数。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 和 love 之间放两个空格。如果每个空格都让程序换一次行，两个词之间就会多一行空白。第一个空格前面是字母，在这里换行；第二个空格前面还是空格，跳过就行。查看前一个位置之前，记得先确认 i 大于零。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程序遇到字母就输出，遇到单词后面的第一个空格才换行。最后一个词后面没有空格，所以循环结束后还要补一次换行。已经会保留空格读入整行了，下面这道手机题也会用到 getline。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现在的手机键盘和图里的老式键盘不一样。老式手机在同一个键上放几个字母，例如 2 键上有 abc，连按一、二、三下分别输入 a、b、c。我们要计算一句话总共需要按多少下，空格也要按一次，等待时间不用考虑。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 7 键上的 p、q、r、s，分别要按一、二、三、四下。9 键也有四个字母，所以 s 和 z 都要按四下。再算 a、空格、z，一加一加四，一共六下。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读到一个字符，要分两种情况。空格只按一次，ans 加一；小写字母则用 c 减去 'a' 得到下标，到 press 中查次数。例如 a 的下标是零，z 的下标是二十五。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press 的二十六个位置依次记录 a 到 z 的按键次数。getline 读完整行，循环把每个字符的次数加进 ans。空格单独判断，不把它拿去计算字母的数组下标。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我们用三组输入核对。a z 要六下，sz 要八下，只有三个空格时要三下。按回车只是结束这一行，不算在文字里；如果答案不对，可以沿着这三处检查读入方式和次数表。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 VK 必须相邻，V 在前，K 在后。允许改一个字符，也允许保留原串，我们要求的是最后最多能有几处 VK。比如 VKKK 改掉第三个字符，得到 VKVK，便有两处。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字符串不长，我们把每个位置都试一遍。每次从 VKKK 开始，只改一个字符，数一数 VK 的次数；改下标二时得到两次，是这一组里最多的。不修改也要算一种情况，试完一个位置要恢复，才能继续试下一个。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假如上一轮已经把第三格改成 V，这一轮又去改第四格，串里就同时改了两处。为了符合题目的要求，试改前保存原字符，计数并比较答案后，再把它放回去。这里展示的是修改某个位置的过程，不修改的方案会在完整程序中一起处理。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程序先读入 n 和原串。p 从负一开始，负一表示这轮不修改；p 为零到 n 减一时，分别尝试各个位置。要修改时，先保存原字符，再把 V、K 互换，后面的计数接着下一页。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每轮都从头检查相邻两个字符，只有 V 后面紧跟 K 才给 cnt 加一。如果 cnt 比 ans 大，就保留下这个次数。当前轮结束前恢复原字符，全部位置试完后输出 ans。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可以把这排句点当作写字的位置，后来写的 boy 或 girl 会盖住前面的字母。题目保证每个单词至少还留着一个字母，所以只找完整的 boy、girl 会漏掉一部分。看看 bgirl，最前面的 b 就来自一个被盖住部分字母的 boy。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图中先从下标零写 boy，再从下标一写 girl。原来 boy 的 o、y 被盖住，b 还在，所以这个 boy 仍要算。后面的 g、i、r、l 属于同一个 girl，四个字母合起来只计一次。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 boy 从 i 开始，b 应在 i，o 应在 i 加一，y 应在 i 加二。对应位置有一个字母保留下来，就能确认这个起点写过 boy；留下两个或三个，也仍只计一次。检查时还得保证这些下标没有越过字符串末尾。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这一轮检查的是从 i 开始的 boy。三个条件用逻辑或连接，满足任意一个就执行一次 ++boy，不会因为留下三个字母就加三。循环条件 i 加二小于 n，保证三个位置都在字符串内。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boy 和 girl 分别用一轮循环统计。每轮枚举可能的起点，再检查各字母应在的位置，条件满足就加一。这里统计的是单词的起点数，每个字母只是帮助我们识别起点的线索。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这道题要先认清数字的写法。整数整体反转，小数和分数要分别反转两侧的数字，百分号则一直留在末尾。输入可能很长，用 string 保存，便可以按字符处理，不必先转成整数。反转后还剩下删零的问题。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600 倒过来是 006，作为整数要写成六，所以删开头的零。小数部分 084 倒过来是 480，这次要删末尾的零，留下四十八。两部分合起来，600.084 就得到 6.48；若某部分全是零，也得留一位零。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可以逐行核对：先认出分隔符，再分别反转数字部分，最后按规则去零。整数、小数、分数、百分数都各有一个例子。这里为了看清分段加了空格，程序输出时不加这些空格。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600.084 整体翻过来会得到 480.006，这样连整数和小数的位置也换了。题目要求它们仍留在各自一侧，因此要先找小数点，把六零零和零八四分别保存。各自反转后得到 006、480，先留着，后面再按规则删零。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p 保存分隔符的位置，op 保存它究竟是小数点、分数线还是百分号。p 初始为负一，找到符号才修改它。循环结束仍为负一，说明输入没有分隔符，是整数。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找到分隔符后，左边的数字存入 a。若是小数或分数，再把右边的数字存入 b；百分号后面没有数字。reverse 分别反转 a、b，符号另存在 op 中，便不会把两侧的位置换掉。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 a 是 006，b 是 480。a 是整数部分，从左边删零；b 是小数部分，从右边删零。每删一次都先检查长度大于一，这样全是零时也能留下一位。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总是从开头去零，b 则要看 op：小数删末尾，分数删开头。erase(0, 1) 删除首字符，back() 查看末字符，pop_back() 删除末字符。处理完输出 a，再按需要输出符号和 b，用前面的四种例子检查结果。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输入六个英文单词，要从中找出题目指定的数字词。每个对应的数平方后对一百取余，作为一组两位数字保存，再重新排序拼成尽可能小的整数。两位数字不能拆开，整个数最前面的零最后再去掉；没有找到数字词就输出零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普通数字词可以在左边查，右边是题目另外指定的词。例如 a、another、first 都按一处理，both、second 按二处理。读到单词就按题目给的表找，其他单词跳过。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one、two、five 对应一、二、五，平方后得到 01、04、25。把它们接在一起是 010425，作为整数输出便是 10425。如果拼接前就分别删掉每块的零，会变成 1425，结果就不同了。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 04 放前面和 25 放前面，得到 0425 与 2504，前一个更小。因为每块都正好两位，较小的块放前面，就能减小整个数；相邻两块前大后小时，交换它们还会更小。所以把这些块从小到大排好，再依次拼接。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假设当前读到 five，查出 v 为五，平方取余得到二十五，再放进数组。如果结果是四，数值虽然只显示一位，它在题目里仍代表 04。后面每次拼接都要给它留出两位。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names 的下标就是数字，names[0] 是 zero，names[1] 是 one，一直到 names[20]。a 用来保存找到的两位数，n 记录已经存了几组。接着循环六次，依次读入六个单词，具体判断在下一页。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每次先读一个词；词尾有句号，就把句号去掉，再查 names。v 初值为负一，表示还没找到对应数字，几个特殊词另外判断。v 不再是负一时，才计算平方取余，把结果放进 a，其他词直接跳过。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 a 中的数从小到大排好。接上一个两位数前，让 ans 乘一百，再加上当前这组数字，例如一后面接 04，就得到一百零四。最多六组，long long 能够保存；若没有数字词，n 为零，ans 保持零。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彗星名和小组名都按同一规则计算：A 对应一，直到 Z 对应二十六，把字母对应的数乘起来，再对四十七取余。两个余数相同就输出 GO，否则输出 STAY。输入时彗星名在前，小组名在后。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 得到一乘二，BA 得到二乘一，都是二，所以这一对输出 GO。AB 和 AC 的余数分别是二、三，比较时输出 STAY。计算乘积的初值要用一；每乘一个数就取余，既能保持最终余数正确，也能让中间结果小一些。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 减去 'A' 再加一，可以把 A 到 Z 换成一到二十六。product 开始为一，每读到一个字母，就乘上对应的数并对四十七取余。另一个名字也按同样的方法计算。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a、b 分别记录两个名字计算得到的余数。两轮循环处理方法相同，只是读取的字符串不同。最后比较 a、b，按题目要求输出 GO 或 STAY。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这里输入的是一串表示赋值语句的文字，例如 a:=3;，并不是让 C++ 直接执行它。我们要自己读懂这些字符，按顺序修改 a、b、c 的值。三个变量开始都是零，全部执行完后，再按 a、b、c 的顺序输出。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一条语句固定五个字符，左边的变量名在 s[i]，右边的数字或变量名在 s[i+3]。例如 a:=3;，这两处分别是 a 和 3。处理完 i 加五，就到下一条；变量名减去 'a' 可以得到它在 v 中的下标。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执行 b:=a; 时，a 是三，所以把三存给 b。后面执行 a:=5;，只修改 a，b 仍保存原来的三。照着表一条条执行，最后 a、b、c 分别为五、三、三。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右边有两种情况。若读到数字字符，就减去 '0' 得到数值；若读到变量名，就到 v 中取这个变量当前的值。右边的值确定后，再写入左边变量对应的位置。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程序每次处理五个字符，把一条赋值语句执行完。数字字符转换成数值，变量名则转换成下标，再读取它当前的值。全部语句处理完，输出 v[0]、v[1]、v[2]，中间按要求留空格。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这道实验把字符串处理和文件读写放在一起。四行文字读完后，先统计大写字母的次数，再用星号画出竖直的柱子。教材使用 diagram.in 和 diagram.out；若提交平台要求标准输入输出，就要相应调整读写部分。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用这四行简单数据试一下，A、B 各有四个，C 有一个。cnt[0] 等于四，零是 A 对应的下标，四是出现次数。读到字母 c 时，c 减去 'A' 找到位置，给那一格加一。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有了四、四、一这三个高度，怎样把柱子画出来？若连续输出 A 的四个星号，它们会挤在同一行。我们改为从上往下画横行：第4层先检查 A、B、C，接着画第3层，直到第1层。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第4层时，A、B 的高度都是四，要输出星号，C 只有一，留空。到第1层，三列都要输出星号。代码中的 cnt[c] 大于等于 h，对应的就是这个判断，正式程序要依次检查二十六列。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有些空格负责对齐，不能一起删掉。我们只删最右边星号后面多出来的空格，行首和行中的空格照常保留。每层先拼成 row，处理好末尾再输出，所有星号画完后，补上 A 到 Z 的字母行。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现在固定在第 h 层，依次检查二十六列。高度达到 h，就往 row 接一个星号；达不到，就接一个空格。两列之间还要再接一个空格，这样星号的位置才和下面的字母对齐。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这页先完成文件连接，并开始依次读入四行文字。cnt 初始全为零，保存各字母的出现次数；mx 暂时也是零，后面用来记录最高的柱子。每读一行，接着检查其中的字母，计数代码在下一页。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这一行中只有大写字母才参与计数，其他字符跳过。四行读完后，找出 cnt 中最大的次数，作为最高层 mx。外层从 mx 往下画，内层从 A 到 Z，把当前层写进 row。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row 已经存好这一层的星号和空格，while 只删末尾多出来的空格，再输出整行。因为每层至少有一个星号，这里不会把 row 删成空串。各层输出完，再写字母行；若没有大写字母，mx 为零，就只输出字母行。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一道刚做过的题，试着说清文字存在哪里、每次检查哪个字符，以及什么条件决定结果。然后合上课件，自己写一遍，用空格、零和首尾位置检查。下一章学习函数时，我们会把这些能反复使用的代码单独整理出来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7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39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这次，我们用字符串来解决几道具体问题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180719" y="2332672"/>
            <a:ext cx="5789295" cy="2095881"/>
            <a:chOff x="1180719" y="2332672"/>
            <a:chExt cx="5789295" cy="2095881"/>
          </a:xfrm>
        </p:grpSpPr>
        <p:sp>
          <p:nvSpPr>
            <p:cNvPr id="7" name="TextBox 7"/>
            <p:cNvSpPr/>
            <p:nvPr/>
          </p:nvSpPr>
          <p:spPr>
            <a:xfrm>
              <a:off x="1180719" y="2332672"/>
              <a:ext cx="25241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字符与数字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800094" y="2332672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手机、你的飞碟在这儿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80719" y="2904172"/>
              <a:ext cx="1809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查找与比较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800094" y="2904172"/>
              <a:ext cx="21624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VK、单词覆盖还原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80719" y="34756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分段处理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800094" y="34756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数字反转、密码、语句解析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80719" y="4047172"/>
              <a:ext cx="1809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统计与画图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800094" y="40471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垂直柱状图：选做综合实验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5187696"/>
            <a:ext cx="10296906" cy="838581"/>
            <a:chOff x="990219" y="5187696"/>
            <a:chExt cx="10296906" cy="838581"/>
          </a:xfrm>
        </p:grpSpPr>
        <p:sp>
          <p:nvSpPr>
            <p:cNvPr id="16" name="TextBox 16"/>
            <p:cNvSpPr/>
            <p:nvPr/>
          </p:nvSpPr>
          <p:spPr>
            <a:xfrm>
              <a:off x="990219" y="51876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数一行文字的长度时，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也算一个字符；“标题统计”这道题却不计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90219" y="56448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处理的都是文字，题目的要求却不同。写程序前，要看清哪些字符需要处理。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38200" y="4752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27521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从五道短练习开始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96906" cy="750379"/>
            <a:chOff x="990219" y="2056448"/>
            <a:chExt cx="10296906" cy="750379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我们先做五道短练习，熟悉读入、查找和逐个处理字符的写法。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54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每题都拿一组简单数据算一算，看清结果应该是什么，再写程序。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190625" y="3057525"/>
            <a:ext cx="9810750" cy="2171700"/>
            <a:chOff x="1190625" y="3057525"/>
            <a:chExt cx="9810750" cy="21717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057525"/>
              <a:ext cx="2286000" cy="361950"/>
              <a:chOff x="1190625" y="3057525"/>
              <a:chExt cx="2286000" cy="3619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90625" y="3057525"/>
                <a:ext cx="228600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209675" y="308610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476625" y="3057525"/>
              <a:ext cx="4000500" cy="361950"/>
              <a:chOff x="3476625" y="3057525"/>
              <a:chExt cx="4000500" cy="3619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476625" y="3057525"/>
                <a:ext cx="400050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495675" y="308610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3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练习内容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477125" y="3057525"/>
              <a:ext cx="3524250" cy="361950"/>
              <a:chOff x="7477125" y="3057525"/>
              <a:chExt cx="3524250" cy="3619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477125" y="3057525"/>
                <a:ext cx="352425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496175" y="308610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3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相关题目或知识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90625" y="3419475"/>
              <a:ext cx="2286000" cy="361950"/>
              <a:chOff x="1190625" y="3419475"/>
              <a:chExt cx="2286000" cy="3619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90625" y="3419475"/>
                <a:ext cx="2286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209675" y="344805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统计长度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476625" y="3419475"/>
              <a:ext cx="4000500" cy="361950"/>
              <a:chOff x="3476625" y="3419475"/>
              <a:chExt cx="4000500" cy="3619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476625" y="3419475"/>
                <a:ext cx="4000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495675" y="344805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整行读入，区分空格与换行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477125" y="3419475"/>
              <a:ext cx="3524250" cy="361950"/>
              <a:chOff x="7477125" y="3419475"/>
              <a:chExt cx="3524250" cy="3619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477125" y="3419475"/>
                <a:ext cx="35242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496175" y="344805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手机输入、标题统计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90625" y="3781425"/>
              <a:ext cx="2286000" cy="361950"/>
              <a:chOff x="1190625" y="3781425"/>
              <a:chExt cx="2286000" cy="3619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90625" y="3781425"/>
                <a:ext cx="22860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209675" y="381000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倒序输出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476625" y="3781425"/>
              <a:ext cx="4000500" cy="361950"/>
              <a:chOff x="3476625" y="3781425"/>
              <a:chExt cx="4000500" cy="3619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476625" y="3781425"/>
                <a:ext cx="40005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95675" y="381000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用下标确定访问顺序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477125" y="3781425"/>
              <a:ext cx="3524250" cy="361950"/>
              <a:chOff x="7477125" y="3781425"/>
              <a:chExt cx="3524250" cy="3619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477125" y="3781425"/>
                <a:ext cx="352425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496175" y="381000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字符位置与边界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90625" y="4143375"/>
              <a:ext cx="2286000" cy="361950"/>
              <a:chOff x="1190625" y="4143375"/>
              <a:chExt cx="2286000" cy="3619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90625" y="4143375"/>
                <a:ext cx="2286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209675" y="417195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次数统计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476625" y="4143375"/>
              <a:ext cx="4000500" cy="361950"/>
              <a:chOff x="3476625" y="4143375"/>
              <a:chExt cx="4000500" cy="3619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476625" y="4143375"/>
                <a:ext cx="4000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495675" y="417195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满足条件才累加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477125" y="4143375"/>
              <a:ext cx="3524250" cy="361950"/>
              <a:chOff x="7477125" y="4143375"/>
              <a:chExt cx="3524250" cy="3619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477125" y="4143375"/>
                <a:ext cx="35242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496175" y="417195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字母计数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190625" y="4505325"/>
              <a:ext cx="2286000" cy="361950"/>
              <a:chOff x="1190625" y="4505325"/>
              <a:chExt cx="2286000" cy="3619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190625" y="4505325"/>
                <a:ext cx="22860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209675" y="453390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删除字符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476625" y="4505325"/>
              <a:ext cx="4000500" cy="361950"/>
              <a:chOff x="3476625" y="4505325"/>
              <a:chExt cx="4000500" cy="3619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476625" y="4505325"/>
                <a:ext cx="40005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495675" y="453390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3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留下需要的字符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477125" y="4505325"/>
              <a:ext cx="3524250" cy="361950"/>
              <a:chOff x="7477125" y="4505325"/>
              <a:chExt cx="3524250" cy="3619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477125" y="4505325"/>
                <a:ext cx="352425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7496175" y="453390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文字编辑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1190625" y="4867275"/>
              <a:ext cx="2286000" cy="361950"/>
              <a:chOff x="1190625" y="4867275"/>
              <a:chExt cx="2286000" cy="36195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1190625" y="4867275"/>
                <a:ext cx="2286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1209675" y="489585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拆分单词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3476625" y="4867275"/>
              <a:ext cx="4000500" cy="361950"/>
              <a:chOff x="3476625" y="4867275"/>
              <a:chExt cx="4000500" cy="36195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3476625" y="4867275"/>
                <a:ext cx="4000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3495675" y="489585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3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找到单词之间的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7477125" y="4867275"/>
              <a:ext cx="3524250" cy="361950"/>
              <a:chOff x="7477125" y="4867275"/>
              <a:chExt cx="3524250" cy="36195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7477125" y="4867275"/>
                <a:ext cx="35242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7496175" y="489585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单词统计与匹配</a:t>
                </a:r>
              </a:p>
            </p:txBody>
          </p:sp>
        </p:grpSp>
      </p:grpSp>
      <p:grpSp>
        <p:nvGrpSpPr>
          <p:cNvPr id="65" name="Group 65"/>
          <p:cNvGrpSpPr/>
          <p:nvPr/>
        </p:nvGrpSpPr>
        <p:grpSpPr>
          <a:xfrm>
            <a:off x="990219" y="5409248"/>
            <a:ext cx="10154031" cy="743331"/>
            <a:chOff x="990219" y="5409248"/>
            <a:chExt cx="10154031" cy="743331"/>
          </a:xfrm>
        </p:grpSpPr>
        <p:sp>
          <p:nvSpPr>
            <p:cNvPr id="63" name="TextBox 63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读题时留意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：它是否需要读入，又是否需要计数或输出？</a:t>
              </a:r>
            </a:p>
          </p:txBody>
        </p:sp>
        <p:sp>
          <p:nvSpPr>
            <p:cNvPr id="64" name="TextBox 64"/>
            <p:cNvSpPr/>
            <p:nvPr/>
          </p:nvSpPr>
          <p:spPr>
            <a:xfrm>
              <a:off x="990219" y="57711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这五种处理方法，后面的教材题还会用到。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模拟练习：统计一行文字的字符数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01656" cy="752855"/>
            <a:chOff x="990219" y="2056448"/>
            <a:chExt cx="10201656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假设要统计一条班级通知的长度。输入一整行文字，输出它包含的字符数。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输入最多有 1000 个 ASCII 可打印字符，可以包含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和标点。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66072"/>
            <a:ext cx="10201656" cy="781431"/>
            <a:chOff x="990219" y="2866072"/>
            <a:chExt cx="10201656" cy="781431"/>
          </a:xfrm>
        </p:grpSpPr>
        <p:sp>
          <p:nvSpPr>
            <p:cNvPr id="8" name="TextBox 8"/>
            <p:cNvSpPr/>
            <p:nvPr/>
          </p:nvSpPr>
          <p:spPr>
            <a:xfrm>
              <a:off x="990219" y="2866072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输入：一整行文字；按回车结束这一行。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66122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输出一个整数。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、标点都要算，结束这一行的换行符不算。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90625" y="4076700"/>
            <a:ext cx="9810750" cy="1028700"/>
            <a:chOff x="1190625" y="4076700"/>
            <a:chExt cx="9810750" cy="10287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4076700"/>
              <a:ext cx="2667000" cy="514350"/>
              <a:chOff x="1190625" y="4076700"/>
              <a:chExt cx="2667000" cy="5143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90625" y="4076700"/>
                <a:ext cx="266700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209675" y="4105275"/>
                <a:ext cx="2628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857625" y="4076700"/>
              <a:ext cx="1333500" cy="514350"/>
              <a:chOff x="3857625" y="4076700"/>
              <a:chExt cx="1333500" cy="5143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857625" y="4076700"/>
                <a:ext cx="133350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876675" y="4105275"/>
                <a:ext cx="12954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191125" y="4076700"/>
              <a:ext cx="5810250" cy="514350"/>
              <a:chOff x="5191125" y="4076700"/>
              <a:chExt cx="5810250" cy="5143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191125" y="4076700"/>
                <a:ext cx="581025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210175" y="4105275"/>
                <a:ext cx="5772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为什么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90625" y="4591050"/>
              <a:ext cx="2667000" cy="514350"/>
              <a:chOff x="1190625" y="4591050"/>
              <a:chExt cx="2667000" cy="5143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90625" y="4591050"/>
                <a:ext cx="266700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209675" y="4619625"/>
                <a:ext cx="2628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Hello, world!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857625" y="4591050"/>
              <a:ext cx="1333500" cy="514350"/>
              <a:chOff x="3857625" y="4591050"/>
              <a:chExt cx="1333500" cy="5143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857625" y="4591050"/>
                <a:ext cx="133350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876675" y="4619625"/>
                <a:ext cx="12954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191125" y="4591050"/>
              <a:ext cx="5810250" cy="514350"/>
              <a:chOff x="5191125" y="4591050"/>
              <a:chExt cx="5810250" cy="5143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191125" y="4591050"/>
                <a:ext cx="58102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5210175" y="4619625"/>
                <a:ext cx="5772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Hello, 有 6 个，</a:t>
                </a:r>
                <a:r>
                  <a:rPr lang="zh-CN" sz="18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 1 个，world! 有 6 个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990219" y="5409248"/>
            <a:ext cx="10201656" cy="743331"/>
            <a:chOff x="990219" y="5409248"/>
            <a:chExt cx="10201656" cy="743331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这次统计整行长度，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也要算；“标题统计”题中的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则不计数。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119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如果什么都不输入，直接按回车，这一行的长度就是 0。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8063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560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A B，怎样把中间的空格也读进来？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 A B 这行文字：A、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、B，一共有三个字符。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读入后，这三个字符都保存在 s 中，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行末的换行符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不会存进去。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428875" y="3095625"/>
            <a:ext cx="7334250" cy="1085850"/>
            <a:chOff x="2428875" y="3095625"/>
            <a:chExt cx="7334250" cy="1085850"/>
          </a:xfrm>
        </p:grpSpPr>
        <p:grpSp>
          <p:nvGrpSpPr>
            <p:cNvPr id="10" name="Group 10"/>
            <p:cNvGrpSpPr/>
            <p:nvPr/>
          </p:nvGrpSpPr>
          <p:grpSpPr>
            <a:xfrm>
              <a:off x="2428875" y="3095625"/>
              <a:ext cx="2190750" cy="542925"/>
              <a:chOff x="2428875" y="3095625"/>
              <a:chExt cx="2190750" cy="5429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428875" y="3095625"/>
                <a:ext cx="219075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47925" y="3124200"/>
                <a:ext cx="21526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619625" y="3095625"/>
              <a:ext cx="1714500" cy="542925"/>
              <a:chOff x="4619625" y="3095625"/>
              <a:chExt cx="1714500" cy="5429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619625" y="3095625"/>
                <a:ext cx="171450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638675" y="3124200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334125" y="3095625"/>
              <a:ext cx="1714500" cy="542925"/>
              <a:chOff x="6334125" y="3095625"/>
              <a:chExt cx="1714500" cy="5429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334125" y="3095625"/>
                <a:ext cx="171450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353175" y="3124200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048625" y="3095625"/>
              <a:ext cx="1714500" cy="542925"/>
              <a:chOff x="8048625" y="3095625"/>
              <a:chExt cx="1714500" cy="5429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048625" y="3095625"/>
                <a:ext cx="171450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067675" y="3124200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428875" y="3638550"/>
              <a:ext cx="2190750" cy="542925"/>
              <a:chOff x="2428875" y="3638550"/>
              <a:chExt cx="2190750" cy="5429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428875" y="3638550"/>
                <a:ext cx="21907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447925" y="3667125"/>
                <a:ext cx="21526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s中的字符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19625" y="3638550"/>
              <a:ext cx="1714500" cy="542925"/>
              <a:chOff x="4619625" y="3638550"/>
              <a:chExt cx="1714500" cy="5429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19625" y="3638550"/>
                <a:ext cx="171450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638675" y="3667125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334125" y="3638550"/>
              <a:ext cx="1714500" cy="542925"/>
              <a:chOff x="6334125" y="3638550"/>
              <a:chExt cx="1714500" cy="5429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334125" y="3638550"/>
                <a:ext cx="1714500" cy="542925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353175" y="3667125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48625" y="3638550"/>
              <a:ext cx="1714500" cy="542925"/>
              <a:chOff x="8048625" y="3638550"/>
              <a:chExt cx="1714500" cy="5429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048625" y="3638550"/>
                <a:ext cx="171450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067675" y="3667125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89838" y="4467701"/>
            <a:ext cx="10154412" cy="815150"/>
            <a:chOff x="989838" y="4467701"/>
            <a:chExt cx="10154412" cy="815150"/>
          </a:xfrm>
        </p:grpSpPr>
        <p:sp>
          <p:nvSpPr>
            <p:cNvPr id="33" name="TextBox 33"/>
            <p:cNvSpPr/>
            <p:nvPr/>
          </p:nvSpPr>
          <p:spPr>
            <a:xfrm>
              <a:off x="989838" y="4467701"/>
              <a:ext cx="1015441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 中有三个字符，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s.size()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就是 3。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89838" y="4886801"/>
              <a:ext cx="756951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如果改用 cin &gt;&gt; s，它读到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便停下，s 中只会留下 A。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0219" y="5406771"/>
            <a:ext cx="10277856" cy="381381"/>
            <a:chOff x="990219" y="5406771"/>
            <a:chExt cx="10277856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 xml:space="preserve">题目要求统计整行，所以这里要用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getline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50" name="Line 5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432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统计长度：读完整行，再输出 size()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s.size()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58100" y="2559844"/>
            <a:ext cx="3533775" cy="1566862"/>
            <a:chOff x="7658100" y="2559844"/>
            <a:chExt cx="3533775" cy="1566862"/>
          </a:xfrm>
        </p:grpSpPr>
        <p:sp>
          <p:nvSpPr>
            <p:cNvPr id="15" name="TextBox 15"/>
            <p:cNvSpPr/>
            <p:nvPr/>
          </p:nvSpPr>
          <p:spPr>
            <a:xfrm>
              <a:off x="7658100" y="2559844"/>
              <a:ext cx="113811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→ 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58100" y="2959894"/>
              <a:ext cx="267241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Hello, world! → 13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658100" y="3359944"/>
              <a:ext cx="12268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空行 → 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658100" y="375999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空格计入长度，换行不计。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1970246"/>
            <a:ext cx="9525" cy="2420112"/>
          </a:xfrm>
          <a:custGeom>
            <a:avLst/>
            <a:gdLst/>
            <a:ahLst/>
            <a:cxnLst/>
            <a:rect l="l" t="t" r="r" b="b"/>
            <a:pathLst>
              <a:path w="9525" h="2420112">
                <a:moveTo>
                  <a:pt x="0" y="0"/>
                </a:moveTo>
                <a:lnTo>
                  <a:pt x="0" y="242011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模拟练习：把一行文字倒过来输出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输入一整行文字，从最后一个字符开始，倒着输出到第一个字符。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输入最多有 1000 个 ASCII 可打印字符，可以包含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和标点。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75598"/>
            <a:ext cx="7960042" cy="790955"/>
            <a:chOff x="990219" y="2875598"/>
            <a:chExt cx="7960042" cy="790955"/>
          </a:xfrm>
        </p:grpSpPr>
        <p:sp>
          <p:nvSpPr>
            <p:cNvPr id="8" name="TextBox 8"/>
            <p:cNvSpPr/>
            <p:nvPr/>
          </p:nvSpPr>
          <p:spPr>
            <a:xfrm>
              <a:off x="990219" y="28755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输入：一整行文字。输出：倒序后的文字，末尾换行。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85172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和标点也要跟着倒序。例如 ab cd 应输出 dc ba。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43000" y="4086225"/>
            <a:ext cx="9525000" cy="1143000"/>
            <a:chOff x="1143000" y="4086225"/>
            <a:chExt cx="9525000" cy="114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86225"/>
              <a:ext cx="4762500" cy="381000"/>
              <a:chOff x="1143000" y="4086225"/>
              <a:chExt cx="4762500" cy="381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86225"/>
                <a:ext cx="4762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114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905500" y="4086225"/>
              <a:ext cx="4762500" cy="381000"/>
              <a:chOff x="5905500" y="4086225"/>
              <a:chExt cx="4762500" cy="3810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905500" y="4086225"/>
                <a:ext cx="4762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924550" y="4114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4467225"/>
              <a:ext cx="4762500" cy="381000"/>
              <a:chOff x="1143000" y="4467225"/>
              <a:chExt cx="4762500" cy="3810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4467225"/>
                <a:ext cx="4762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4495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905500" y="4467225"/>
              <a:ext cx="4762500" cy="381000"/>
              <a:chOff x="5905500" y="4467225"/>
              <a:chExt cx="4762500" cy="3810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905500" y="4467225"/>
                <a:ext cx="4762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924550" y="4495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olleH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143000" y="4848225"/>
              <a:ext cx="4762500" cy="381000"/>
              <a:chOff x="1143000" y="4848225"/>
              <a:chExt cx="4762500" cy="3810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143000" y="4848225"/>
                <a:ext cx="4762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162050" y="4876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ab cd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905500" y="4848225"/>
              <a:ext cx="4762500" cy="381000"/>
              <a:chOff x="5905500" y="4848225"/>
              <a:chExt cx="4762500" cy="3810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905500" y="4848225"/>
                <a:ext cx="4762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5924550" y="4876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dc ba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990219" y="5409248"/>
            <a:ext cx="10296906" cy="740854"/>
            <a:chOff x="990219" y="5409248"/>
            <a:chExt cx="10296906" cy="740854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如果输入的是空行，输出也应是空行。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字符不用修改，只需改变读取它们的先后顺序。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8206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倒序输出，从下标 n-1 开始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01656" cy="752855"/>
            <a:chOff x="990219" y="2056448"/>
            <a:chExt cx="10201656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Hello 有 5 个字符，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依次是 0、1、2、3、4。最后一个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4。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 i 从 4 逐次减到 0，依次输出 s[i]，便会得到 olleH。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524000" y="3057525"/>
            <a:ext cx="9334500" cy="1428750"/>
            <a:chOff x="1524000" y="3057525"/>
            <a:chExt cx="9334500" cy="1428750"/>
          </a:xfrm>
        </p:grpSpPr>
        <p:grpSp>
          <p:nvGrpSpPr>
            <p:cNvPr id="10" name="Group 10"/>
            <p:cNvGrpSpPr/>
            <p:nvPr/>
          </p:nvGrpSpPr>
          <p:grpSpPr>
            <a:xfrm>
              <a:off x="1524000" y="3057525"/>
              <a:ext cx="1809750" cy="476250"/>
              <a:chOff x="1524000" y="3057525"/>
              <a:chExt cx="1809750" cy="476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524000" y="3057525"/>
                <a:ext cx="1809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543050" y="3086100"/>
                <a:ext cx="1771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333750" y="3057525"/>
              <a:ext cx="1504950" cy="476250"/>
              <a:chOff x="3333750" y="3057525"/>
              <a:chExt cx="1504950" cy="4762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33375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35280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838700" y="3057525"/>
              <a:ext cx="1504950" cy="476250"/>
              <a:chOff x="4838700" y="3057525"/>
              <a:chExt cx="1504950" cy="4762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3870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5775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343650" y="3057525"/>
              <a:ext cx="1504950" cy="476250"/>
              <a:chOff x="6343650" y="3057525"/>
              <a:chExt cx="1504950" cy="4762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34365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36270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848600" y="3057525"/>
              <a:ext cx="1504950" cy="476250"/>
              <a:chOff x="7848600" y="3057525"/>
              <a:chExt cx="1504950" cy="4762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4860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6765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9353550" y="3057525"/>
              <a:ext cx="1504950" cy="476250"/>
              <a:chOff x="9353550" y="3057525"/>
              <a:chExt cx="1504950" cy="4762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35355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937260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24000" y="3533775"/>
              <a:ext cx="1809750" cy="476250"/>
              <a:chOff x="1524000" y="3533775"/>
              <a:chExt cx="1809750" cy="4762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524000" y="3533775"/>
                <a:ext cx="1809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543050" y="3562350"/>
                <a:ext cx="1771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333750" y="3533775"/>
              <a:ext cx="1504950" cy="476250"/>
              <a:chOff x="3333750" y="3533775"/>
              <a:chExt cx="1504950" cy="4762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33375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35280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838700" y="3533775"/>
              <a:ext cx="1504950" cy="476250"/>
              <a:chOff x="4838700" y="3533775"/>
              <a:chExt cx="1504950" cy="4762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83870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85775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6343650" y="3533775"/>
              <a:ext cx="1504950" cy="476250"/>
              <a:chOff x="6343650" y="3533775"/>
              <a:chExt cx="1504950" cy="4762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634365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36270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848600" y="3533775"/>
              <a:ext cx="1504950" cy="476250"/>
              <a:chOff x="7848600" y="3533775"/>
              <a:chExt cx="1504950" cy="4762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84860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86765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353550" y="3533775"/>
              <a:ext cx="1504950" cy="476250"/>
              <a:chOff x="9353550" y="3533775"/>
              <a:chExt cx="1504950" cy="4762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35355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37260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524000" y="4010025"/>
              <a:ext cx="1809750" cy="476250"/>
              <a:chOff x="1524000" y="4010025"/>
              <a:chExt cx="1809750" cy="4762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524000" y="4010025"/>
                <a:ext cx="1809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543050" y="4038600"/>
                <a:ext cx="1771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输出次序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333750" y="4010025"/>
              <a:ext cx="1504950" cy="476250"/>
              <a:chOff x="3333750" y="4010025"/>
              <a:chExt cx="1504950" cy="4762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33375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35280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第5个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4838700" y="4010025"/>
              <a:ext cx="1504950" cy="476250"/>
              <a:chOff x="4838700" y="4010025"/>
              <a:chExt cx="1504950" cy="4762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83870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485775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第4个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6343650" y="4010025"/>
              <a:ext cx="1504950" cy="476250"/>
              <a:chOff x="6343650" y="4010025"/>
              <a:chExt cx="1504950" cy="47625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634365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636270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第3个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7848600" y="4010025"/>
              <a:ext cx="1504950" cy="476250"/>
              <a:chOff x="7848600" y="4010025"/>
              <a:chExt cx="1504950" cy="47625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784860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786765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第2个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9353550" y="4010025"/>
              <a:ext cx="1504950" cy="476250"/>
              <a:chOff x="9353550" y="4010025"/>
              <a:chExt cx="1504950" cy="47625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935355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937260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第1个</a:t>
                </a:r>
              </a:p>
            </p:txBody>
          </p:sp>
        </p:grpSp>
      </p:grpSp>
      <p:grpSp>
        <p:nvGrpSpPr>
          <p:cNvPr id="65" name="Group 65"/>
          <p:cNvGrpSpPr/>
          <p:nvPr/>
        </p:nvGrpSpPr>
        <p:grpSpPr>
          <a:xfrm>
            <a:off x="1037082" y="4678680"/>
            <a:ext cx="4996891" cy="763143"/>
            <a:chOff x="1037082" y="4678680"/>
            <a:chExt cx="4996891" cy="763143"/>
          </a:xfrm>
        </p:grpSpPr>
        <p:sp>
          <p:nvSpPr>
            <p:cNvPr id="63" name="TextBox 63"/>
            <p:cNvSpPr txBox="1"/>
            <p:nvPr/>
          </p:nvSpPr>
          <p:spPr>
            <a:xfrm>
              <a:off x="1037082" y="4678680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 = (</a:t>
              </a:r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)s.size();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037082" y="5031105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n - 1; i &gt;= 0; i--)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990219" y="5409248"/>
            <a:ext cx="10154031" cy="381381"/>
            <a:chOff x="990219" y="5409248"/>
            <a:chExt cx="10154031" cy="381381"/>
          </a:xfrm>
        </p:grpSpPr>
        <p:sp>
          <p:nvSpPr>
            <p:cNvPr id="66" name="TextBox 66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减到 -1 时循环结束。空串的 n 为 0，循环一开始就不会执行。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913257" y="4688205"/>
            <a:ext cx="9525" cy="653415"/>
          </a:xfrm>
          <a:custGeom>
            <a:avLst/>
            <a:gdLst/>
            <a:ahLst/>
            <a:cxnLst/>
            <a:rect l="l" t="t" r="r" b="b"/>
            <a:pathLst>
              <a:path w="9525" h="653415">
                <a:moveTo>
                  <a:pt x="0" y="0"/>
                </a:moveTo>
                <a:lnTo>
                  <a:pt x="0" y="6534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倒序输出：原来的字符串不用改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 =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n - 1; i &gt;= 0; i--)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s[i];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658100" y="2559844"/>
            <a:ext cx="3533775" cy="1566862"/>
            <a:chOff x="7658100" y="2559844"/>
            <a:chExt cx="3533775" cy="1566862"/>
          </a:xfrm>
        </p:grpSpPr>
        <p:sp>
          <p:nvSpPr>
            <p:cNvPr id="18" name="TextBox 18"/>
            <p:cNvSpPr/>
            <p:nvPr/>
          </p:nvSpPr>
          <p:spPr>
            <a:xfrm>
              <a:off x="7658100" y="2559844"/>
              <a:ext cx="2689098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 中仍保存原文，</a:t>
              </a:r>
              <a:br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只是从后往前读取。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8100" y="335994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A 时，仍输出 A。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375999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输出完所有字符后换行。</a:t>
              </a:r>
            </a:p>
          </p:txBody>
        </p:sp>
      </p:grpSp>
      <p:sp>
        <p:nvSpPr>
          <p:cNvPr id="23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10"/>
          <p:cNvSpPr/>
          <p:nvPr/>
        </p:nvSpPr>
        <p:spPr>
          <a:xfrm>
            <a:off x="914019" y="1970246"/>
            <a:ext cx="9525" cy="3205829"/>
          </a:xfrm>
          <a:custGeom>
            <a:avLst/>
            <a:gdLst/>
            <a:ahLst/>
            <a:cxnLst/>
            <a:rect l="l" t="t" r="r" b="b"/>
            <a:pathLst>
              <a:path w="9525" h="3205829">
                <a:moveTo>
                  <a:pt x="0" y="0"/>
                </a:moveTo>
                <a:lnTo>
                  <a:pt x="0" y="320582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模拟练习：数一数字母出现了几次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输入一行英文，再给出一个字母 c，统计这个字母在第一行中出现了几次。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第一行是要统计的文字，第二行给出要找的字母。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66072"/>
            <a:ext cx="7457884" cy="790957"/>
            <a:chOff x="990219" y="2866072"/>
            <a:chExt cx="7457884" cy="790957"/>
          </a:xfrm>
        </p:grpSpPr>
        <p:sp>
          <p:nvSpPr>
            <p:cNvPr id="8" name="TextBox 8"/>
            <p:cNvSpPr/>
            <p:nvPr/>
          </p:nvSpPr>
          <p:spPr>
            <a:xfrm>
              <a:off x="990219" y="2866072"/>
              <a:ext cx="7457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大写、小写分别统计；没有找到就输出 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75648"/>
              <a:ext cx="73133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第二行只用来指定目标字母，不参与第一行的计数。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43000" y="4057650"/>
            <a:ext cx="9525000" cy="1143000"/>
            <a:chOff x="1143000" y="4057650"/>
            <a:chExt cx="9525000" cy="114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57650"/>
              <a:ext cx="4762500" cy="381000"/>
              <a:chOff x="1143000" y="4057650"/>
              <a:chExt cx="4762500" cy="381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57650"/>
                <a:ext cx="4762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086225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第一行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905500" y="4057650"/>
              <a:ext cx="2381250" cy="381000"/>
              <a:chOff x="5905500" y="4057650"/>
              <a:chExt cx="2381250" cy="3810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905500" y="4057650"/>
                <a:ext cx="238125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924550" y="4086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第二行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286750" y="4057650"/>
              <a:ext cx="2381250" cy="381000"/>
              <a:chOff x="8286750" y="4057650"/>
              <a:chExt cx="2381250" cy="3810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286750" y="4057650"/>
                <a:ext cx="238125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305800" y="4086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4438650"/>
              <a:ext cx="4762500" cy="381000"/>
              <a:chOff x="1143000" y="4438650"/>
              <a:chExt cx="4762500" cy="3810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4438650"/>
                <a:ext cx="4762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4467225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programming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905500" y="4438650"/>
              <a:ext cx="2381250" cy="381000"/>
              <a:chOff x="5905500" y="4438650"/>
              <a:chExt cx="2381250" cy="3810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905500" y="4438650"/>
                <a:ext cx="238125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924550" y="4467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8286750" y="4438650"/>
              <a:ext cx="2381250" cy="381000"/>
              <a:chOff x="8286750" y="4438650"/>
              <a:chExt cx="2381250" cy="3810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286750" y="4438650"/>
                <a:ext cx="238125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8305800" y="4467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819650"/>
              <a:ext cx="4762500" cy="381000"/>
              <a:chOff x="1143000" y="4819650"/>
              <a:chExt cx="4762500" cy="3810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143000" y="4819650"/>
                <a:ext cx="4762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162050" y="4848225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AaA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5905500" y="4819650"/>
              <a:ext cx="2381250" cy="381000"/>
              <a:chOff x="5905500" y="4819650"/>
              <a:chExt cx="2381250" cy="3810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5905500" y="4819650"/>
                <a:ext cx="238125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5924550" y="4848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286750" y="4819650"/>
              <a:ext cx="2381250" cy="381000"/>
              <a:chOff x="8286750" y="4819650"/>
              <a:chExt cx="2381250" cy="3810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8286750" y="4819650"/>
                <a:ext cx="238125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8305800" y="4848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90219" y="5409248"/>
            <a:ext cx="10154031" cy="743331"/>
            <a:chOff x="990219" y="5409248"/>
            <a:chExt cx="10154031" cy="743331"/>
          </a:xfrm>
        </p:grpSpPr>
        <p:sp>
          <p:nvSpPr>
            <p:cNvPr id="39" name="TextBox 39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只需数出 c 的次数，不必同时统计其他字母。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71198"/>
              <a:ext cx="70749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ans 记录次数，初值设为 0，找到一个就加 1。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38016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 banana 看看，计数是怎样增加的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banana 中查找 a。开始时还没有找到任何一个，ans 为 0。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3640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表示正在检查的位置，ans 记录已经找到的 a 的个数。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381125" y="3076575"/>
            <a:ext cx="9715500" cy="1945481"/>
            <a:chOff x="1381125" y="3076575"/>
            <a:chExt cx="9715500" cy="1945481"/>
          </a:xfrm>
        </p:grpSpPr>
        <p:grpSp>
          <p:nvGrpSpPr>
            <p:cNvPr id="10" name="Group 10"/>
            <p:cNvGrpSpPr/>
            <p:nvPr/>
          </p:nvGrpSpPr>
          <p:grpSpPr>
            <a:xfrm>
              <a:off x="1381125" y="3076575"/>
              <a:ext cx="2000250" cy="488156"/>
              <a:chOff x="1381125" y="3076575"/>
              <a:chExt cx="2000250" cy="488156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81125" y="3076575"/>
                <a:ext cx="2000250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302097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381375" y="3076575"/>
              <a:ext cx="1285875" cy="488156"/>
              <a:chOff x="3381375" y="3076575"/>
              <a:chExt cx="1285875" cy="488156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381375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945160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667250" y="3076575"/>
              <a:ext cx="1285875" cy="488156"/>
              <a:chOff x="4667250" y="3076575"/>
              <a:chExt cx="1285875" cy="488156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667250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31035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953125" y="3076575"/>
              <a:ext cx="1285875" cy="488156"/>
              <a:chOff x="5953125" y="3076575"/>
              <a:chExt cx="1285875" cy="488156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953125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516910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239000" y="3076575"/>
              <a:ext cx="1285875" cy="488156"/>
              <a:chOff x="7239000" y="3076575"/>
              <a:chExt cx="1285875" cy="488156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239000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02785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524875" y="3076575"/>
              <a:ext cx="1285875" cy="488156"/>
              <a:chOff x="8524875" y="3076575"/>
              <a:chExt cx="1285875" cy="488156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524875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9088660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810750" y="3076575"/>
              <a:ext cx="1285875" cy="488156"/>
              <a:chOff x="9810750" y="3076575"/>
              <a:chExt cx="1285875" cy="488156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810750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374535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381125" y="3562350"/>
              <a:ext cx="2000250" cy="488156"/>
              <a:chOff x="1381125" y="3562350"/>
              <a:chExt cx="2000250" cy="488156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381125" y="3562350"/>
                <a:ext cx="2000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2093309" y="3683794"/>
                <a:ext cx="57588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s[i]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381375" y="3562350"/>
              <a:ext cx="1285875" cy="488156"/>
              <a:chOff x="3381375" y="3562350"/>
              <a:chExt cx="1285875" cy="488156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381375" y="356235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3945160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3562350"/>
              <a:ext cx="1285875" cy="488156"/>
              <a:chOff x="4667250" y="3562350"/>
              <a:chExt cx="1285875" cy="488156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3562350"/>
                <a:ext cx="1285875" cy="4857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231035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953125" y="3562350"/>
              <a:ext cx="1285875" cy="488156"/>
              <a:chOff x="5953125" y="3562350"/>
              <a:chExt cx="1285875" cy="488156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953125" y="356235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516910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239000" y="3562350"/>
              <a:ext cx="1285875" cy="488156"/>
              <a:chOff x="7239000" y="3562350"/>
              <a:chExt cx="1285875" cy="488156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239000" y="3562350"/>
                <a:ext cx="1285875" cy="4857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802785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524875" y="3562350"/>
              <a:ext cx="1285875" cy="488156"/>
              <a:chOff x="8524875" y="3562350"/>
              <a:chExt cx="1285875" cy="488156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8524875" y="356235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9088660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9810750" y="3562350"/>
              <a:ext cx="1285875" cy="488156"/>
              <a:chOff x="9810750" y="3562350"/>
              <a:chExt cx="1285875" cy="488156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9810750" y="3562350"/>
                <a:ext cx="1285875" cy="4857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10374535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1381125" y="4048125"/>
              <a:ext cx="2000250" cy="488156"/>
              <a:chOff x="1381125" y="4048125"/>
              <a:chExt cx="2000250" cy="488156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1381125" y="4048125"/>
                <a:ext cx="2000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1795939" y="4169569"/>
                <a:ext cx="117062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是否等于a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3381375" y="4048125"/>
              <a:ext cx="1285875" cy="488156"/>
              <a:chOff x="3381375" y="4048125"/>
              <a:chExt cx="1285875" cy="488156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3381375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3888200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4667250" y="4048125"/>
              <a:ext cx="1285875" cy="488156"/>
              <a:chOff x="4667250" y="4048125"/>
              <a:chExt cx="1285875" cy="488156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4667250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5174075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953125" y="4048125"/>
              <a:ext cx="1285875" cy="488156"/>
              <a:chOff x="5953125" y="4048125"/>
              <a:chExt cx="1285875" cy="488156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953125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6459950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239000" y="4048125"/>
              <a:ext cx="1285875" cy="488156"/>
              <a:chOff x="7239000" y="4048125"/>
              <a:chExt cx="1285875" cy="488156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239000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745825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524875" y="4048125"/>
              <a:ext cx="1285875" cy="488156"/>
              <a:chOff x="8524875" y="4048125"/>
              <a:chExt cx="1285875" cy="488156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524875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9031700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9810750" y="4048125"/>
              <a:ext cx="1285875" cy="488156"/>
              <a:chOff x="9810750" y="4048125"/>
              <a:chExt cx="1285875" cy="488156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9810750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10317575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1381125" y="4533900"/>
              <a:ext cx="2000250" cy="488156"/>
              <a:chOff x="1381125" y="4533900"/>
              <a:chExt cx="2000250" cy="488156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1381125" y="4533900"/>
                <a:ext cx="2000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1783270" y="4655344"/>
                <a:ext cx="1195864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处理后ans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3381375" y="4533900"/>
              <a:ext cx="1285875" cy="488156"/>
              <a:chOff x="3381375" y="4533900"/>
              <a:chExt cx="1285875" cy="488156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3381375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5" name="TextBox 75"/>
              <p:cNvSpPr/>
              <p:nvPr/>
            </p:nvSpPr>
            <p:spPr>
              <a:xfrm>
                <a:off x="3945160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4667250" y="4533900"/>
              <a:ext cx="1285875" cy="488156"/>
              <a:chOff x="4667250" y="4533900"/>
              <a:chExt cx="1285875" cy="488156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4667250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8" name="TextBox 78"/>
              <p:cNvSpPr/>
              <p:nvPr/>
            </p:nvSpPr>
            <p:spPr>
              <a:xfrm>
                <a:off x="5231035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82" name="Group 82"/>
            <p:cNvGrpSpPr/>
            <p:nvPr/>
          </p:nvGrpSpPr>
          <p:grpSpPr>
            <a:xfrm>
              <a:off x="5953125" y="4533900"/>
              <a:ext cx="1285875" cy="488156"/>
              <a:chOff x="5953125" y="4533900"/>
              <a:chExt cx="1285875" cy="488156"/>
            </a:xfrm>
          </p:grpSpPr>
          <p:sp>
            <p:nvSpPr>
              <p:cNvPr id="80" name="Rectangle 80"/>
              <p:cNvSpPr/>
              <p:nvPr/>
            </p:nvSpPr>
            <p:spPr>
              <a:xfrm>
                <a:off x="5953125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1" name="TextBox 81"/>
              <p:cNvSpPr/>
              <p:nvPr/>
            </p:nvSpPr>
            <p:spPr>
              <a:xfrm>
                <a:off x="6516910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85" name="Group 85"/>
            <p:cNvGrpSpPr/>
            <p:nvPr/>
          </p:nvGrpSpPr>
          <p:grpSpPr>
            <a:xfrm>
              <a:off x="7239000" y="4533900"/>
              <a:ext cx="1285875" cy="488156"/>
              <a:chOff x="7239000" y="4533900"/>
              <a:chExt cx="1285875" cy="488156"/>
            </a:xfrm>
          </p:grpSpPr>
          <p:sp>
            <p:nvSpPr>
              <p:cNvPr id="83" name="Rectangle 83"/>
              <p:cNvSpPr/>
              <p:nvPr/>
            </p:nvSpPr>
            <p:spPr>
              <a:xfrm>
                <a:off x="7239000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4" name="TextBox 84"/>
              <p:cNvSpPr/>
              <p:nvPr/>
            </p:nvSpPr>
            <p:spPr>
              <a:xfrm>
                <a:off x="7802785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88" name="Group 88"/>
            <p:cNvGrpSpPr/>
            <p:nvPr/>
          </p:nvGrpSpPr>
          <p:grpSpPr>
            <a:xfrm>
              <a:off x="8524875" y="4533900"/>
              <a:ext cx="1285875" cy="488156"/>
              <a:chOff x="8524875" y="4533900"/>
              <a:chExt cx="1285875" cy="488156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8524875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7" name="TextBox 87"/>
              <p:cNvSpPr/>
              <p:nvPr/>
            </p:nvSpPr>
            <p:spPr>
              <a:xfrm>
                <a:off x="9088660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91" name="Group 91"/>
            <p:cNvGrpSpPr/>
            <p:nvPr/>
          </p:nvGrpSpPr>
          <p:grpSpPr>
            <a:xfrm>
              <a:off x="9810750" y="4533900"/>
              <a:ext cx="1285875" cy="488156"/>
              <a:chOff x="9810750" y="4533900"/>
              <a:chExt cx="1285875" cy="488156"/>
            </a:xfrm>
          </p:grpSpPr>
          <p:sp>
            <p:nvSpPr>
              <p:cNvPr id="89" name="Rectangle 89"/>
              <p:cNvSpPr/>
              <p:nvPr/>
            </p:nvSpPr>
            <p:spPr>
              <a:xfrm>
                <a:off x="9810750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0" name="TextBox 90"/>
              <p:cNvSpPr/>
              <p:nvPr/>
            </p:nvSpPr>
            <p:spPr>
              <a:xfrm>
                <a:off x="10374535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95" name="Group 95"/>
          <p:cNvGrpSpPr/>
          <p:nvPr/>
        </p:nvGrpSpPr>
        <p:grpSpPr>
          <a:xfrm>
            <a:off x="990219" y="5409248"/>
            <a:ext cx="10154031" cy="743331"/>
            <a:chOff x="990219" y="5409248"/>
            <a:chExt cx="10154031" cy="743331"/>
          </a:xfrm>
        </p:grpSpPr>
        <p:sp>
          <p:nvSpPr>
            <p:cNvPr id="93" name="TextBox 93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遇到 a，执行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ans++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；遇到其他字符，ans 保持原值。</a:t>
              </a:r>
            </a:p>
          </p:txBody>
        </p:sp>
        <p:sp>
          <p:nvSpPr>
            <p:cNvPr id="94" name="TextBox 94"/>
            <p:cNvSpPr/>
            <p:nvPr/>
          </p:nvSpPr>
          <p:spPr>
            <a:xfrm>
              <a:off x="990219" y="5771198"/>
              <a:ext cx="73387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六个位置检查完，ans 为 3。</a:t>
              </a:r>
            </a:p>
          </p:txBody>
        </p:sp>
      </p:grpSp>
      <p:sp>
        <p:nvSpPr>
          <p:cNvPr id="155" name="Line 15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6" name="Line 156"/>
          <p:cNvSpPr/>
          <p:nvPr/>
        </p:nvSpPr>
        <p:spPr>
          <a:xfrm>
            <a:off x="838200" y="52132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7" name="Line 157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次数统计：找到一个，计数加一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c;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== c) ans++;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58100" y="2559844"/>
            <a:ext cx="3533775" cy="1966912"/>
            <a:chOff x="7658100" y="2559844"/>
            <a:chExt cx="3533775" cy="1966912"/>
          </a:xfrm>
        </p:grpSpPr>
        <p:sp>
          <p:nvSpPr>
            <p:cNvPr id="20" name="TextBox 20"/>
            <p:cNvSpPr/>
            <p:nvPr/>
          </p:nvSpPr>
          <p:spPr>
            <a:xfrm>
              <a:off x="7658100" y="255984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 在循环前设为 0。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295989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每个位置都检查一遍。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335994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aaa 中找 a → 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658100" y="375999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aaa 中找 b → 0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658100" y="416004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AaA 中找 a → 1</a:t>
              </a:r>
            </a:p>
          </p:txBody>
        </p:sp>
      </p:grpSp>
      <p:sp>
        <p:nvSpPr>
          <p:cNvPr id="26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1"/>
          <p:cNvSpPr/>
          <p:nvPr/>
        </p:nvSpPr>
        <p:spPr>
          <a:xfrm>
            <a:off x="914019" y="1970246"/>
            <a:ext cx="9525" cy="3729704"/>
          </a:xfrm>
          <a:custGeom>
            <a:avLst/>
            <a:gdLst/>
            <a:ahLst/>
            <a:cxnLst/>
            <a:rect l="l" t="t" r="r" b="b"/>
            <a:pathLst>
              <a:path w="9525" h="3729704">
                <a:moveTo>
                  <a:pt x="0" y="0"/>
                </a:moveTo>
                <a:lnTo>
                  <a:pt x="0" y="372970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模拟练习：删掉指定的字母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01656" cy="752855"/>
            <a:chOff x="990219" y="2056448"/>
            <a:chExt cx="10201656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输入一行文字和一个字母，删去这个字母的所有出现，其他字符按原顺序输出。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6865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第一行输入待处理的文字，第二行输入要删的英文字母。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66072"/>
            <a:ext cx="10154031" cy="790957"/>
            <a:chOff x="990219" y="2866072"/>
            <a:chExt cx="10154031" cy="790957"/>
          </a:xfrm>
        </p:grpSpPr>
        <p:sp>
          <p:nvSpPr>
            <p:cNvPr id="8" name="TextBox 8"/>
            <p:cNvSpPr/>
            <p:nvPr/>
          </p:nvSpPr>
          <p:spPr>
            <a:xfrm>
              <a:off x="990219" y="2866072"/>
              <a:ext cx="62584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大写、小写分别处理，输出结果后换行。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756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和标点照常保留。没有要删的字母就原样输出；删完后为空，则输出空行。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43000" y="4057650"/>
            <a:ext cx="9525000" cy="1143000"/>
            <a:chOff x="1143000" y="4057650"/>
            <a:chExt cx="9525000" cy="114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57650"/>
              <a:ext cx="3810000" cy="381000"/>
              <a:chOff x="1143000" y="4057650"/>
              <a:chExt cx="3810000" cy="381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57650"/>
                <a:ext cx="38100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086225"/>
                <a:ext cx="37719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第一行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953000" y="4057650"/>
              <a:ext cx="2095500" cy="381000"/>
              <a:chOff x="4953000" y="4057650"/>
              <a:chExt cx="2095500" cy="3810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953000" y="4057650"/>
                <a:ext cx="2095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972050" y="4086225"/>
                <a:ext cx="2057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第二行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048500" y="4057650"/>
              <a:ext cx="3619500" cy="381000"/>
              <a:chOff x="7048500" y="4057650"/>
              <a:chExt cx="3619500" cy="3810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048500" y="4057650"/>
                <a:ext cx="3619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067550" y="4086225"/>
                <a:ext cx="3581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4438650"/>
              <a:ext cx="3810000" cy="381000"/>
              <a:chOff x="1143000" y="4438650"/>
              <a:chExt cx="3810000" cy="3810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4438650"/>
                <a:ext cx="38100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4467225"/>
                <a:ext cx="37719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banana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953000" y="4438650"/>
              <a:ext cx="2095500" cy="381000"/>
              <a:chOff x="4953000" y="4438650"/>
              <a:chExt cx="2095500" cy="3810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953000" y="4438650"/>
                <a:ext cx="2095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972050" y="4467225"/>
                <a:ext cx="2057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048500" y="4438650"/>
              <a:ext cx="3619500" cy="381000"/>
              <a:chOff x="7048500" y="4438650"/>
              <a:chExt cx="3619500" cy="3810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048500" y="4438650"/>
                <a:ext cx="3619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067550" y="4467225"/>
                <a:ext cx="3581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bnn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819650"/>
              <a:ext cx="3810000" cy="381000"/>
              <a:chOff x="1143000" y="4819650"/>
              <a:chExt cx="3810000" cy="3810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143000" y="4819650"/>
                <a:ext cx="38100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162050" y="4848225"/>
                <a:ext cx="37719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 a!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953000" y="4819650"/>
              <a:ext cx="2095500" cy="381000"/>
              <a:chOff x="4953000" y="4819650"/>
              <a:chExt cx="2095500" cy="3810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953000" y="4819650"/>
                <a:ext cx="2095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972050" y="4848225"/>
                <a:ext cx="2057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7048500" y="4819650"/>
              <a:ext cx="3619500" cy="381000"/>
              <a:chOff x="7048500" y="4819650"/>
              <a:chExt cx="3619500" cy="3810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7048500" y="4819650"/>
                <a:ext cx="3619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7067550" y="4848225"/>
                <a:ext cx="3581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68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␠!（␠ 表示一个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  <a:r>
                  <a:rPr lang="zh-CN" sz="20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）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90219" y="5406771"/>
            <a:ext cx="10296906" cy="743331"/>
            <a:chOff x="990219" y="5406771"/>
            <a:chExt cx="10296906" cy="743331"/>
          </a:xfrm>
        </p:grpSpPr>
        <p:sp>
          <p:nvSpPr>
            <p:cNvPr id="39" name="TextBox 39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可以像抄写一样处理：要删的字母不抄，其余字符依次抄进一个新字符串。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例如 banana 删去 a，依次留下 b、n、n，得到 bnn。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38016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banana 删去 a，新字符串里会留下什么？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result 保存结果，它开始时是空串。仍以 banana 删去 a 为例。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从左到右检查：遇到 a 就跳过，其他字符接到 result 后面。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381125" y="3076575"/>
            <a:ext cx="9715500" cy="1714500"/>
            <a:chOff x="1381125" y="3076575"/>
            <a:chExt cx="9715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381125" y="3076575"/>
              <a:ext cx="1714500" cy="571500"/>
              <a:chOff x="1381125" y="3076575"/>
              <a:chExt cx="1714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81125" y="3076575"/>
                <a:ext cx="1714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00175" y="310515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095625" y="3076575"/>
              <a:ext cx="1333500" cy="571500"/>
              <a:chOff x="3095625" y="3076575"/>
              <a:chExt cx="13335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0956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1146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429125" y="3076575"/>
              <a:ext cx="1333500" cy="571500"/>
              <a:chOff x="4429125" y="3076575"/>
              <a:chExt cx="1333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4291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4481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762625" y="3076575"/>
              <a:ext cx="1333500" cy="571500"/>
              <a:chOff x="5762625" y="3076575"/>
              <a:chExt cx="13335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7626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7816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096125" y="3076575"/>
              <a:ext cx="1333500" cy="571500"/>
              <a:chOff x="7096125" y="3076575"/>
              <a:chExt cx="1333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0961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1151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429625" y="3076575"/>
              <a:ext cx="1333500" cy="571500"/>
              <a:chOff x="8429625" y="3076575"/>
              <a:chExt cx="1333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4296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4486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763125" y="3076575"/>
              <a:ext cx="1333500" cy="571500"/>
              <a:chOff x="9763125" y="3076575"/>
              <a:chExt cx="1333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7631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97821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381125" y="3648075"/>
              <a:ext cx="1714500" cy="571500"/>
              <a:chOff x="1381125" y="3648075"/>
              <a:chExt cx="17145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381125" y="3648075"/>
                <a:ext cx="1714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400175" y="367665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操作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095625" y="3648075"/>
              <a:ext cx="1333500" cy="571500"/>
              <a:chOff x="3095625" y="3648075"/>
              <a:chExt cx="1333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095625" y="3648075"/>
                <a:ext cx="1333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31146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429125" y="3648075"/>
              <a:ext cx="1333500" cy="571500"/>
              <a:chOff x="4429125" y="3648075"/>
              <a:chExt cx="1333500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429125" y="3648075"/>
                <a:ext cx="1333500" cy="5715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4481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762625" y="3648075"/>
              <a:ext cx="1333500" cy="571500"/>
              <a:chOff x="5762625" y="3648075"/>
              <a:chExt cx="133350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762625" y="3648075"/>
                <a:ext cx="1333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7816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096125" y="3648075"/>
              <a:ext cx="1333500" cy="571500"/>
              <a:chOff x="7096125" y="3648075"/>
              <a:chExt cx="1333500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096125" y="3648075"/>
                <a:ext cx="1333500" cy="5715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1151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429625" y="3648075"/>
              <a:ext cx="1333500" cy="571500"/>
              <a:chOff x="8429625" y="3648075"/>
              <a:chExt cx="1333500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8429625" y="3648075"/>
                <a:ext cx="1333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84486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9763125" y="3648075"/>
              <a:ext cx="1333500" cy="571500"/>
              <a:chOff x="9763125" y="3648075"/>
              <a:chExt cx="1333500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9763125" y="3648075"/>
                <a:ext cx="1333500" cy="5715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97821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1381125" y="4219575"/>
              <a:ext cx="1714500" cy="571500"/>
              <a:chOff x="1381125" y="4219575"/>
              <a:chExt cx="1714500" cy="5715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1381125" y="4219575"/>
                <a:ext cx="1714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1400175" y="424815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result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3095625" y="4219575"/>
              <a:ext cx="1333500" cy="571500"/>
              <a:chOff x="3095625" y="4219575"/>
              <a:chExt cx="1333500" cy="5715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30956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31146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4429125" y="4219575"/>
              <a:ext cx="1333500" cy="571500"/>
              <a:chOff x="4429125" y="4219575"/>
              <a:chExt cx="1333500" cy="5715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44291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44481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762625" y="4219575"/>
              <a:ext cx="1333500" cy="571500"/>
              <a:chOff x="5762625" y="4219575"/>
              <a:chExt cx="1333500" cy="5715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7626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57816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096125" y="4219575"/>
              <a:ext cx="1333500" cy="571500"/>
              <a:chOff x="7096125" y="4219575"/>
              <a:chExt cx="1333500" cy="5715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0961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1151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429625" y="4219575"/>
              <a:ext cx="1333500" cy="571500"/>
              <a:chOff x="8429625" y="4219575"/>
              <a:chExt cx="1333500" cy="5715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4296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4486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bnn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9763125" y="4219575"/>
              <a:ext cx="1333500" cy="571500"/>
              <a:chOff x="9763125" y="4219575"/>
              <a:chExt cx="1333500" cy="57150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97631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97821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bnn</a:t>
                </a:r>
              </a:p>
            </p:txBody>
          </p:sp>
        </p:grpSp>
      </p:grpSp>
      <p:grpSp>
        <p:nvGrpSpPr>
          <p:cNvPr id="74" name="Group 74"/>
          <p:cNvGrpSpPr/>
          <p:nvPr/>
        </p:nvGrpSpPr>
        <p:grpSpPr>
          <a:xfrm>
            <a:off x="990219" y="5409248"/>
            <a:ext cx="9091136" cy="743331"/>
            <a:chOff x="990219" y="5409248"/>
            <a:chExt cx="9091136" cy="743331"/>
          </a:xfrm>
        </p:grpSpPr>
        <p:sp>
          <p:nvSpPr>
            <p:cNvPr id="72" name="TextBox 72"/>
            <p:cNvSpPr/>
            <p:nvPr/>
          </p:nvSpPr>
          <p:spPr>
            <a:xfrm>
              <a:off x="990219" y="5409248"/>
              <a:ext cx="90911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扫描时保留原串，只向 result 添加字符，原来的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就不会变化。</a:t>
              </a:r>
            </a:p>
          </p:txBody>
        </p:sp>
        <p:sp>
          <p:nvSpPr>
            <p:cNvPr id="73" name="TextBox 73"/>
            <p:cNvSpPr/>
            <p:nvPr/>
          </p:nvSpPr>
          <p:spPr>
            <a:xfrm>
              <a:off x="990219" y="5771198"/>
              <a:ext cx="7049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即使几个 a 连在一起，也能依次检查，不会漏删。</a:t>
              </a:r>
            </a:p>
          </p:txBody>
        </p:sp>
      </p:grpSp>
      <p:sp>
        <p:nvSpPr>
          <p:cNvPr id="99" name="Line 9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0" name="Line 100"/>
          <p:cNvSpPr/>
          <p:nvPr/>
        </p:nvSpPr>
        <p:spPr>
          <a:xfrm>
            <a:off x="838200" y="50989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1" name="Line 101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删除字符：把需要保留的字符接到 result 后面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s, result;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c;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!= c) result += s[i];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result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658100" y="2559844"/>
            <a:ext cx="3533775" cy="1966912"/>
            <a:chOff x="7658100" y="2559844"/>
            <a:chExt cx="3533775" cy="1966912"/>
          </a:xfrm>
        </p:grpSpPr>
        <p:sp>
          <p:nvSpPr>
            <p:cNvPr id="19" name="TextBox 19"/>
            <p:cNvSpPr/>
            <p:nvPr/>
          </p:nvSpPr>
          <p:spPr>
            <a:xfrm>
              <a:off x="7658100" y="2559844"/>
              <a:ext cx="333375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!= 表示“不相等”。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8100" y="295989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 初始为空串。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335994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aaa 删 a → 空行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375999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abc 删 x → abc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658100" y="4160044"/>
              <a:ext cx="35337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baaab 删 a → bb</a:t>
              </a:r>
            </a:p>
          </p:txBody>
        </p:sp>
      </p:grpSp>
      <p:sp>
        <p:nvSpPr>
          <p:cNvPr id="25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11"/>
          <p:cNvSpPr/>
          <p:nvPr/>
        </p:nvSpPr>
        <p:spPr>
          <a:xfrm>
            <a:off x="914019" y="1970246"/>
            <a:ext cx="9525" cy="3467767"/>
          </a:xfrm>
          <a:custGeom>
            <a:avLst/>
            <a:gdLst/>
            <a:ahLst/>
            <a:cxnLst/>
            <a:rect l="l" t="t" r="r" b="b"/>
            <a:pathLst>
              <a:path w="9525" h="3467767">
                <a:moveTo>
                  <a:pt x="0" y="0"/>
                </a:moveTo>
                <a:lnTo>
                  <a:pt x="0" y="346776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模拟练习：每个单词单独输出一行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输入一句英文，把其中的单词依次输出，每行只放一个单词。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输入最多 1000 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，只含英文字母和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，至少有一个单词。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66072"/>
            <a:ext cx="7960042" cy="790957"/>
            <a:chOff x="990219" y="2866072"/>
            <a:chExt cx="7960042" cy="790957"/>
          </a:xfrm>
        </p:grpSpPr>
        <p:sp>
          <p:nvSpPr>
            <p:cNvPr id="8" name="TextBox 8"/>
            <p:cNvSpPr/>
            <p:nvPr/>
          </p:nvSpPr>
          <p:spPr>
            <a:xfrm>
              <a:off x="990219" y="286607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单词之间可能有多个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，句首、句尾没有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756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单词的顺序不变，不输出分隔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，也不要多输出空白行。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43000" y="3924300"/>
            <a:ext cx="9525000" cy="1371600"/>
            <a:chOff x="1143000" y="3924300"/>
            <a:chExt cx="9525000" cy="13716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924300"/>
              <a:ext cx="4857750" cy="342900"/>
              <a:chOff x="1143000" y="3924300"/>
              <a:chExt cx="4857750" cy="3429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3924300"/>
                <a:ext cx="4857750" cy="3429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3952875"/>
                <a:ext cx="48196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000750" y="3924300"/>
              <a:ext cx="4667250" cy="342900"/>
              <a:chOff x="6000750" y="3924300"/>
              <a:chExt cx="4667250" cy="3429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000750" y="3924300"/>
                <a:ext cx="4667250" cy="3429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019800" y="3952875"/>
                <a:ext cx="46291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输出（每行一个词）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4267200"/>
              <a:ext cx="4857750" cy="342900"/>
              <a:chOff x="1143000" y="4267200"/>
              <a:chExt cx="4857750" cy="3429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4267200"/>
                <a:ext cx="4857750" cy="3429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4295775"/>
                <a:ext cx="48196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 love programming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000750" y="4267200"/>
              <a:ext cx="4667250" cy="342900"/>
              <a:chOff x="6000750" y="4267200"/>
              <a:chExt cx="4667250" cy="3429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000750" y="4267200"/>
                <a:ext cx="4667250" cy="3429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6019800" y="4295775"/>
                <a:ext cx="46291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sp>
          <p:nvSpPr>
            <p:cNvPr id="23" name="Rectangle 23"/>
            <p:cNvSpPr/>
            <p:nvPr/>
          </p:nvSpPr>
          <p:spPr>
            <a:xfrm>
              <a:off x="1143000" y="4610100"/>
              <a:ext cx="4857750" cy="342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6000750" y="4610100"/>
              <a:ext cx="4667250" cy="342900"/>
              <a:chOff x="6000750" y="4610100"/>
              <a:chExt cx="4667250" cy="3429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6000750" y="4610100"/>
                <a:ext cx="4667250" cy="3429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6019800" y="4638675"/>
                <a:ext cx="46291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love</a:t>
                </a:r>
              </a:p>
            </p:txBody>
          </p:sp>
        </p:grpSp>
        <p:sp>
          <p:nvSpPr>
            <p:cNvPr id="27" name="Rectangle 27"/>
            <p:cNvSpPr/>
            <p:nvPr/>
          </p:nvSpPr>
          <p:spPr>
            <a:xfrm>
              <a:off x="1143000" y="4953000"/>
              <a:ext cx="4857750" cy="342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6000750" y="4953000"/>
              <a:ext cx="4667250" cy="342900"/>
              <a:chOff x="6000750" y="4953000"/>
              <a:chExt cx="4667250" cy="3429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000750" y="4953000"/>
                <a:ext cx="4667250" cy="3429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019800" y="4981575"/>
                <a:ext cx="46291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programming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990219" y="5409248"/>
            <a:ext cx="10277856" cy="740854"/>
            <a:chOff x="990219" y="5409248"/>
            <a:chExt cx="10277856" cy="740854"/>
          </a:xfrm>
        </p:grpSpPr>
        <p:sp>
          <p:nvSpPr>
            <p:cNvPr id="32" name="TextBox 32"/>
            <p:cNvSpPr/>
            <p:nvPr/>
          </p:nvSpPr>
          <p:spPr>
            <a:xfrm>
              <a:off x="990219" y="5409248"/>
              <a:ext cx="70749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左边只输入一行，右边要输出三行。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90219" y="576872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词间有几个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都一样，I、love、programming 仍是三个单词。</a:t>
              </a:r>
            </a:p>
          </p:txBody>
        </p:sp>
      </p:grpSp>
      <p:sp>
        <p:nvSpPr>
          <p:cNvPr id="48" name="Line 4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37349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连续两个空格，怎样避免多输出一行？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例如 I  love，I 和 love 之间有两个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若每遇到一个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就换行，两个单词之间会多出一行空白。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714500" y="3086100"/>
            <a:ext cx="9620250" cy="1943100"/>
            <a:chOff x="1714500" y="3086100"/>
            <a:chExt cx="9620250" cy="1943100"/>
          </a:xfrm>
        </p:grpSpPr>
        <p:grpSp>
          <p:nvGrpSpPr>
            <p:cNvPr id="10" name="Group 10"/>
            <p:cNvGrpSpPr/>
            <p:nvPr/>
          </p:nvGrpSpPr>
          <p:grpSpPr>
            <a:xfrm>
              <a:off x="1714500" y="3086100"/>
              <a:ext cx="2000250" cy="485775"/>
              <a:chOff x="1714500" y="3086100"/>
              <a:chExt cx="2000250" cy="4857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714500" y="3086100"/>
                <a:ext cx="200025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733550" y="3114675"/>
                <a:ext cx="196215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下标i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714750" y="3086100"/>
              <a:ext cx="1905000" cy="485775"/>
              <a:chOff x="3714750" y="3086100"/>
              <a:chExt cx="1905000" cy="4857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714750" y="3086100"/>
                <a:ext cx="1905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733800" y="311467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619750" y="3086100"/>
              <a:ext cx="1905000" cy="485775"/>
              <a:chOff x="5619750" y="3086100"/>
              <a:chExt cx="1905000" cy="4857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619750" y="3086100"/>
                <a:ext cx="1905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638800" y="311467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524750" y="3086100"/>
              <a:ext cx="1905000" cy="485775"/>
              <a:chOff x="7524750" y="3086100"/>
              <a:chExt cx="1905000" cy="4857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524750" y="3086100"/>
                <a:ext cx="1905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543800" y="311467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429750" y="3086100"/>
              <a:ext cx="1905000" cy="485775"/>
              <a:chOff x="9429750" y="3086100"/>
              <a:chExt cx="1905000" cy="4857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9429750" y="3086100"/>
                <a:ext cx="1905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9448800" y="311467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714500" y="3571875"/>
              <a:ext cx="2000250" cy="485775"/>
              <a:chOff x="1714500" y="3571875"/>
              <a:chExt cx="2000250" cy="4857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714500" y="3571875"/>
                <a:ext cx="200025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733550" y="3600450"/>
                <a:ext cx="196215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当前字符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714750" y="3571875"/>
              <a:ext cx="1905000" cy="485775"/>
              <a:chOff x="3714750" y="3571875"/>
              <a:chExt cx="1905000" cy="4857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3714750" y="357187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3733800" y="360045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619750" y="3571875"/>
              <a:ext cx="1905000" cy="485775"/>
              <a:chOff x="5619750" y="3571875"/>
              <a:chExt cx="1905000" cy="4857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619750" y="357187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638800" y="360045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524750" y="3571875"/>
              <a:ext cx="1905000" cy="485775"/>
              <a:chOff x="7524750" y="3571875"/>
              <a:chExt cx="1905000" cy="4857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524750" y="357187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543800" y="360045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429750" y="3571875"/>
              <a:ext cx="1905000" cy="485775"/>
              <a:chOff x="9429750" y="3571875"/>
              <a:chExt cx="1905000" cy="4857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429750" y="357187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448800" y="360045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714500" y="4057650"/>
              <a:ext cx="2000250" cy="485775"/>
              <a:chOff x="1714500" y="4057650"/>
              <a:chExt cx="2000250" cy="4857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714500" y="4057650"/>
                <a:ext cx="200025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733550" y="4086225"/>
                <a:ext cx="196215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前一个字符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714750" y="4057650"/>
              <a:ext cx="1905000" cy="485775"/>
              <a:chOff x="3714750" y="4057650"/>
              <a:chExt cx="1905000" cy="4857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3714750" y="4057650"/>
                <a:ext cx="190500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733800" y="408622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619750" y="4057650"/>
              <a:ext cx="1905000" cy="485775"/>
              <a:chOff x="5619750" y="4057650"/>
              <a:chExt cx="1905000" cy="4857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5619750" y="4057650"/>
                <a:ext cx="190500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5638800" y="408622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524750" y="4057650"/>
              <a:ext cx="1905000" cy="485775"/>
              <a:chOff x="7524750" y="4057650"/>
              <a:chExt cx="1905000" cy="4857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524750" y="4057650"/>
                <a:ext cx="190500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543800" y="408622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9429750" y="4057650"/>
              <a:ext cx="1905000" cy="485775"/>
              <a:chOff x="9429750" y="4057650"/>
              <a:chExt cx="1905000" cy="4857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9429750" y="4057650"/>
                <a:ext cx="190500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9448800" y="408622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1714500" y="4543425"/>
              <a:ext cx="2000250" cy="485775"/>
              <a:chOff x="1714500" y="4543425"/>
              <a:chExt cx="2000250" cy="48577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1714500" y="4543425"/>
                <a:ext cx="200025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1733550" y="4572000"/>
                <a:ext cx="196215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动作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3714750" y="4543425"/>
              <a:ext cx="1905000" cy="485775"/>
              <a:chOff x="3714750" y="4543425"/>
              <a:chExt cx="1905000" cy="485775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3714750" y="4543425"/>
                <a:ext cx="1905000" cy="485775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3733800" y="457200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输出I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619750" y="4543425"/>
              <a:ext cx="1905000" cy="485775"/>
              <a:chOff x="5619750" y="4543425"/>
              <a:chExt cx="1905000" cy="485775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619750" y="4543425"/>
                <a:ext cx="1905000" cy="485775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5638800" y="457200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换行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524750" y="4543425"/>
              <a:ext cx="1905000" cy="485775"/>
              <a:chOff x="7524750" y="4543425"/>
              <a:chExt cx="1905000" cy="485775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524750" y="454342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543800" y="457200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9429750" y="4543425"/>
              <a:ext cx="1905000" cy="485775"/>
              <a:chOff x="9429750" y="4543425"/>
              <a:chExt cx="1905000" cy="485775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9429750" y="454342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9448800" y="457200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输出l</a:t>
                </a:r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990219" y="5409248"/>
            <a:ext cx="10201656" cy="743331"/>
            <a:chOff x="990219" y="5409248"/>
            <a:chExt cx="10201656" cy="743331"/>
          </a:xfrm>
        </p:grpSpPr>
        <p:sp>
          <p:nvSpPr>
            <p:cNvPr id="69" name="TextBox 69"/>
            <p:cNvSpPr/>
            <p:nvPr/>
          </p:nvSpPr>
          <p:spPr>
            <a:xfrm>
              <a:off x="990219" y="540924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、前一个字符是字母时才换行。访问 s[i-1] 前，要确认 i&gt;0。</a:t>
              </a:r>
            </a:p>
          </p:txBody>
        </p:sp>
        <p:sp>
          <p:nvSpPr>
            <p:cNvPr id="70" name="TextBox 70"/>
            <p:cNvSpPr/>
            <p:nvPr/>
          </p:nvSpPr>
          <p:spPr>
            <a:xfrm>
              <a:off x="990219" y="577119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字母直接输出。末尾没有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，所以循环结束后还要为最后一个单词换行。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38200" y="28919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7" name="Line 97"/>
          <p:cNvSpPr/>
          <p:nvPr/>
        </p:nvSpPr>
        <p:spPr>
          <a:xfrm>
            <a:off x="838200" y="52179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拆分单词：遇到词后的第一个空格才换行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!= ' ')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s[i];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(i &gt; 0 &amp;&amp; s[i-1] != ' ')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58100" y="2559844"/>
            <a:ext cx="3629025" cy="2256758"/>
            <a:chOff x="7658100" y="2559844"/>
            <a:chExt cx="3629025" cy="2256758"/>
          </a:xfrm>
        </p:grpSpPr>
        <p:sp>
          <p:nvSpPr>
            <p:cNvPr id="20" name="TextBox 20"/>
            <p:cNvSpPr/>
            <p:nvPr/>
          </p:nvSpPr>
          <p:spPr>
            <a:xfrm>
              <a:off x="7658100" y="2559844"/>
              <a:ext cx="3533775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I love，</a:t>
              </a:r>
              <a:br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和 love 各占一行。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3359944"/>
              <a:ext cx="2296858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如果只有一个单词，</a:t>
              </a:r>
              <a:br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输出完也要换行。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658100" y="4157662"/>
              <a:ext cx="3629025" cy="6589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38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88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下一题要统计手机按键，</a:t>
              </a:r>
              <a:br/>
              <a:r>
                <a:rPr lang="zh-CN" sz="188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空格也要读进来。</a:t>
              </a:r>
            </a:p>
          </p:txBody>
        </p:sp>
      </p:grpSp>
      <p:sp>
        <p:nvSpPr>
          <p:cNvPr id="26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1"/>
          <p:cNvSpPr/>
          <p:nvPr/>
        </p:nvSpPr>
        <p:spPr>
          <a:xfrm>
            <a:off x="914019" y="1970246"/>
            <a:ext cx="9525" cy="3729704"/>
          </a:xfrm>
          <a:custGeom>
            <a:avLst/>
            <a:gdLst/>
            <a:ahLst/>
            <a:cxnLst/>
            <a:rect l="l" t="t" r="r" b="b"/>
            <a:pathLst>
              <a:path w="9525" h="3729704">
                <a:moveTo>
                  <a:pt x="0" y="0"/>
                </a:moveTo>
                <a:lnTo>
                  <a:pt x="0" y="372970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习题 6-1｜手机：输入一句话要按多少下？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18372"/>
            <a:ext cx="10154031" cy="1257681"/>
            <a:chOff x="990219" y="2218372"/>
            <a:chExt cx="10154031" cy="1257681"/>
          </a:xfrm>
        </p:grpSpPr>
        <p:sp>
          <p:nvSpPr>
            <p:cNvPr id="7" name="TextBox 7"/>
            <p:cNvSpPr/>
            <p:nvPr/>
          </p:nvSpPr>
          <p:spPr>
            <a:xfrm>
              <a:off x="990219" y="22183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老式手机把几个字母放在同一个数字键上，连按的次数决定输入哪个字母。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565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2 键上是 abc：a 按 1 下，b 按 2 下，c 按 3 下。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0946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要按一次 0 键。这道题只计算按键次数，不考虑等待时间。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3970972"/>
            <a:ext cx="6811220" cy="857631"/>
            <a:chOff x="990219" y="3970972"/>
            <a:chExt cx="6811220" cy="857631"/>
          </a:xfrm>
        </p:grpSpPr>
        <p:sp>
          <p:nvSpPr>
            <p:cNvPr id="11" name="TextBox 11"/>
            <p:cNvSpPr/>
            <p:nvPr/>
          </p:nvSpPr>
          <p:spPr>
            <a:xfrm>
              <a:off x="990219" y="3970972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输入：一行文本，长度不超过200，只含小写字母和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447222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输出：输入整行文本需要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按键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56872"/>
            <a:ext cx="10277856" cy="718376"/>
            <a:chOff x="990219" y="5456872"/>
            <a:chExt cx="10277856" cy="718376"/>
          </a:xfrm>
        </p:grpSpPr>
        <p:sp>
          <p:nvSpPr>
            <p:cNvPr id="14" name="TextBox 14"/>
            <p:cNvSpPr/>
            <p:nvPr/>
          </p:nvSpPr>
          <p:spPr>
            <a:xfrm>
              <a:off x="990219" y="54568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题号 P1765。输入含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，读入时需要保留。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981" y="5823204"/>
              <a:ext cx="102770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算出每个字符要按几下，把这些次数加起来，就是整句话的按键次数。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0857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6665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字母在按键上的位置，决定要按几下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238250" y="2238375"/>
            <a:ext cx="5143500" cy="3381375"/>
            <a:chOff x="1238250" y="2238375"/>
            <a:chExt cx="5143500" cy="3381375"/>
          </a:xfrm>
        </p:grpSpPr>
        <p:sp>
          <p:nvSpPr>
            <p:cNvPr id="7" name="Rectangle 7"/>
            <p:cNvSpPr/>
            <p:nvPr/>
          </p:nvSpPr>
          <p:spPr>
            <a:xfrm>
              <a:off x="1238250" y="223837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000375" y="223837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4762500" y="223837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1238250" y="3143250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3000375" y="3143250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4762500" y="3143250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238250" y="404812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3000375" y="404812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4762500" y="404812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3000375" y="4953000"/>
              <a:ext cx="1619250" cy="666750"/>
            </a:xfrm>
            <a:prstGeom prst="roundRect">
              <a:avLst>
                <a:gd name="adj" fmla="val 17143"/>
              </a:avLst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7" name="TextBox 17"/>
            <p:cNvSpPr/>
            <p:nvPr/>
          </p:nvSpPr>
          <p:spPr>
            <a:xfrm>
              <a:off x="1609344" y="2504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247644" y="250412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abc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009769" y="250412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def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1485519" y="34089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ghi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247644" y="34089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 jkl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009769" y="34089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 mno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390269" y="431387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 pqrs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3247644" y="43138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 tuv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4914519" y="431387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 wxyz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3276219" y="5171122"/>
              <a:ext cx="833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空格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086219" y="2456498"/>
            <a:ext cx="4058031" cy="1991105"/>
            <a:chOff x="7086219" y="2456498"/>
            <a:chExt cx="4058031" cy="1991105"/>
          </a:xfrm>
        </p:grpSpPr>
        <p:sp>
          <p:nvSpPr>
            <p:cNvPr id="28" name="TextBox 28"/>
            <p:cNvSpPr/>
            <p:nvPr/>
          </p:nvSpPr>
          <p:spPr>
            <a:xfrm>
              <a:off x="7086219" y="2456498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p、q、r、s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7086219" y="2894648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分别按 1、2、3、4 下。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7086219" y="3485198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 和 z 都要按 4 下。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7086219" y="4066222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注意 7、9 键上都有四个字母。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083933" y="4904422"/>
            <a:ext cx="2334463" cy="925640"/>
            <a:chOff x="7083933" y="4904422"/>
            <a:chExt cx="2334463" cy="925640"/>
          </a:xfrm>
        </p:grpSpPr>
        <p:sp>
          <p:nvSpPr>
            <p:cNvPr id="33" name="TextBox 33"/>
            <p:cNvSpPr/>
            <p:nvPr/>
          </p:nvSpPr>
          <p:spPr>
            <a:xfrm>
              <a:off x="7086219" y="4904422"/>
              <a:ext cx="15029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例如：a z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083933" y="5360670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14:m>
                <m:oMathPara>
                  <m:oMathParaPr>
                    <m:jc m:val="centerGroup"/>
                  </m:oMathParaPr>
                  <m:oMath>
                    <m:r>
                      <a:rPr lang="zh-CN" sz="2400" dirty="0">
                        <a:solidFill>
                          <a:schemeClr val="accent1"/>
                        </a:solidFill>
                        <a:latin typeface="Cambria Math"/>
                        <a:ea typeface="Cambria Math"/>
                        <a:cs typeface="Cambria Math"/>
                      </a:rPr>
                      <m:t>1+1+4=6</m:t>
                    </m:r>
                  </m:oMath>
                </m:oMathPara>
              </a14:m>
              <a:endParaRPr/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手机：查出一个字符的按键次数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== ' ') ans++;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+= press[c - 'a'];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144125" cy="809625"/>
            <a:chOff x="1047750" y="5048250"/>
            <a:chExt cx="10144125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144125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4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空格按一次，ans 加 1。字母用 c-'a' 查 press，再累加对应的次数。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762476"/>
          </a:xfrm>
          <a:custGeom>
            <a:avLst/>
            <a:gdLst/>
            <a:ahLst/>
            <a:cxnLst/>
            <a:rect l="l" t="t" r="r" b="b"/>
            <a:pathLst>
              <a:path w="9525" h="762476">
                <a:moveTo>
                  <a:pt x="0" y="0"/>
                </a:moveTo>
                <a:lnTo>
                  <a:pt x="0" y="7624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手机：读完整行，逐个字符累加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press[26] =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1,2,3,1,2,3,1,2,3,1,2,3,1,2,3,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1,2,3,4,1,2,3,1,2,3,4};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s)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== ' ') ans++;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+= press[c - 'a'];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67156" y="2012632"/>
            <a:ext cx="9525" cy="3784759"/>
          </a:xfrm>
          <a:custGeom>
            <a:avLst/>
            <a:gdLst/>
            <a:ahLst/>
            <a:cxnLst/>
            <a:rect l="l" t="t" r="r" b="b"/>
            <a:pathLst>
              <a:path w="9525" h="3784759">
                <a:moveTo>
                  <a:pt x="0" y="0"/>
                </a:moveTo>
                <a:lnTo>
                  <a:pt x="0" y="378475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手机：用这三组输入检查结果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342198"/>
            <a:ext cx="10201656" cy="1600581"/>
            <a:chOff x="990219" y="2342198"/>
            <a:chExt cx="10201656" cy="1600581"/>
          </a:xfrm>
        </p:grpSpPr>
        <p:sp>
          <p:nvSpPr>
            <p:cNvPr id="7" name="TextBox 7"/>
            <p:cNvSpPr/>
            <p:nvPr/>
          </p:nvSpPr>
          <p:spPr>
            <a:xfrm>
              <a:off x="990219" y="23421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a z，字母和中间的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一共要按几下？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95179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sz，两个字母分别要按几下？总共呢？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5613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如果只输入三个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，再按回车，答案是多少？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742498"/>
            <a:ext cx="10201656" cy="1295781"/>
            <a:chOff x="990219" y="4742498"/>
            <a:chExt cx="10201656" cy="1295781"/>
          </a:xfrm>
        </p:grpSpPr>
        <p:sp>
          <p:nvSpPr>
            <p:cNvPr id="11" name="TextBox 11"/>
            <p:cNvSpPr/>
            <p:nvPr/>
          </p:nvSpPr>
          <p:spPr>
            <a:xfrm>
              <a:off x="990219" y="474249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三组答案分别是 6、8、3。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2092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保留行内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，结束这一行的换行符不算在文字中。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656898"/>
              <a:ext cx="79853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如果结果不同，看看是否漏算了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，或把 s、z 的次数记成了 3。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2856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7807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习题 6-2｜VK：改一个字符，最多能有几处 VK？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46948"/>
            <a:ext cx="10154031" cy="1295781"/>
            <a:chOff x="990219" y="2246948"/>
            <a:chExt cx="10154031" cy="1295781"/>
          </a:xfrm>
        </p:grpSpPr>
        <p:sp>
          <p:nvSpPr>
            <p:cNvPr id="7" name="TextBox 7"/>
            <p:cNvSpPr/>
            <p:nvPr/>
          </p:nvSpPr>
          <p:spPr>
            <a:xfrm>
              <a:off x="990219" y="22469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给一个只含 V、K 的字符串。相邻两个字符恰好是 VK，才计作一处。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7041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允许把其中一个字符改成另一个，也可以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不修改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61348"/>
              <a:ext cx="52878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求修改后最多能有几处 VK。题号 P3741。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4132898"/>
            <a:ext cx="4206716" cy="829055"/>
            <a:chOff x="990219" y="4132898"/>
            <a:chExt cx="4206716" cy="829055"/>
          </a:xfrm>
        </p:grpSpPr>
        <p:sp>
          <p:nvSpPr>
            <p:cNvPr id="11" name="TextBox 11"/>
            <p:cNvSpPr/>
            <p:nvPr/>
          </p:nvSpPr>
          <p:spPr>
            <a:xfrm>
              <a:off x="990219" y="4132898"/>
              <a:ext cx="42067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输入：长度n和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串，1≤n≤100。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5805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输出：能够得到的最多出现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361622"/>
            <a:ext cx="10296906" cy="769430"/>
            <a:chOff x="990219" y="5361622"/>
            <a:chExt cx="10296906" cy="769430"/>
          </a:xfrm>
        </p:grpSpPr>
        <p:sp>
          <p:nvSpPr>
            <p:cNvPr id="14" name="TextBox 14"/>
            <p:cNvSpPr/>
            <p:nvPr/>
          </p:nvSpPr>
          <p:spPr>
            <a:xfrm>
              <a:off x="990219" y="53616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VKKK，把第三个字符改成 V，变成 VKVK，就有两处 VK。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57496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原串可能已经最好，所以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不修改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的情况也要比较。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7808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1048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 VKKK 的每个位置都试一遍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75969" y="2304098"/>
            <a:ext cx="2497431" cy="381381"/>
            <a:chOff x="1275969" y="2304098"/>
            <a:chExt cx="2497431" cy="381381"/>
          </a:xfrm>
        </p:grpSpPr>
        <p:sp>
          <p:nvSpPr>
            <p:cNvPr id="7" name="TextBox 7"/>
            <p:cNvSpPr/>
            <p:nvPr/>
          </p:nvSpPr>
          <p:spPr>
            <a:xfrm>
              <a:off x="1275969" y="2304098"/>
              <a:ext cx="2497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不修改　VKKK　→ 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75969" y="2837498"/>
            <a:ext cx="2522792" cy="381381"/>
            <a:chOff x="1275969" y="2837498"/>
            <a:chExt cx="2522792" cy="381381"/>
          </a:xfrm>
        </p:grpSpPr>
        <p:sp>
          <p:nvSpPr>
            <p:cNvPr id="9" name="TextBox 9"/>
            <p:cNvSpPr/>
            <p:nvPr/>
          </p:nvSpPr>
          <p:spPr>
            <a:xfrm>
              <a:off x="1275969" y="2837498"/>
              <a:ext cx="2522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KKKK　→ 0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5969" y="3370898"/>
            <a:ext cx="2522792" cy="381381"/>
            <a:chOff x="1275969" y="3370898"/>
            <a:chExt cx="2522792" cy="381381"/>
          </a:xfrm>
        </p:grpSpPr>
        <p:sp>
          <p:nvSpPr>
            <p:cNvPr id="11" name="TextBox 11"/>
            <p:cNvSpPr/>
            <p:nvPr/>
          </p:nvSpPr>
          <p:spPr>
            <a:xfrm>
              <a:off x="1275969" y="3370898"/>
              <a:ext cx="2522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VVKK　→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75969" y="3904298"/>
            <a:ext cx="2522792" cy="381381"/>
            <a:chOff x="1275969" y="3904298"/>
            <a:chExt cx="2522792" cy="381381"/>
          </a:xfrm>
        </p:grpSpPr>
        <p:sp>
          <p:nvSpPr>
            <p:cNvPr id="13" name="TextBox 13"/>
            <p:cNvSpPr/>
            <p:nvPr/>
          </p:nvSpPr>
          <p:spPr>
            <a:xfrm>
              <a:off x="1275969" y="3904298"/>
              <a:ext cx="2522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 VKVK　→ 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75969" y="4437698"/>
            <a:ext cx="2522792" cy="381381"/>
            <a:chOff x="1275969" y="4437698"/>
            <a:chExt cx="2522792" cy="381381"/>
          </a:xfrm>
        </p:grpSpPr>
        <p:sp>
          <p:nvSpPr>
            <p:cNvPr id="15" name="TextBox 15"/>
            <p:cNvSpPr/>
            <p:nvPr/>
          </p:nvSpPr>
          <p:spPr>
            <a:xfrm>
              <a:off x="1275969" y="4437698"/>
              <a:ext cx="2522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 VKKV　→ 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362063" y="2475548"/>
            <a:ext cx="3829812" cy="2420302"/>
            <a:chOff x="7362063" y="2475548"/>
            <a:chExt cx="3829812" cy="2420302"/>
          </a:xfrm>
        </p:grpSpPr>
        <p:grpSp>
          <p:nvGrpSpPr>
            <p:cNvPr id="20" name="Group 20"/>
            <p:cNvGrpSpPr/>
            <p:nvPr/>
          </p:nvGrpSpPr>
          <p:grpSpPr>
            <a:xfrm>
              <a:off x="7362063" y="2475548"/>
              <a:ext cx="3829812" cy="858202"/>
              <a:chOff x="7362063" y="2475548"/>
              <a:chExt cx="3829812" cy="858202"/>
            </a:xfrm>
          </p:grpSpPr>
          <p:sp>
            <p:nvSpPr>
              <p:cNvPr id="24" name="TextBox 15"/>
              <p:cNvSpPr/>
              <p:nvPr/>
            </p:nvSpPr>
            <p:spPr>
              <a:xfrm>
                <a:off x="7362063" y="2475548"/>
                <a:ext cx="37821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试完先恢复原字符。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7362063" y="2952750"/>
                <a:ext cx="3829812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8097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每次试改的过程</a:t>
                </a:r>
              </a:p>
            </p:txBody>
          </p:sp>
        </p:grpSp>
        <p:sp>
          <p:nvSpPr>
            <p:cNvPr id="18" name="TextBox 18"/>
            <p:cNvSpPr/>
            <p:nvPr/>
          </p:nvSpPr>
          <p:spPr>
            <a:xfrm>
              <a:off x="7371969" y="3371850"/>
              <a:ext cx="3819906" cy="152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809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改一个位置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↓ 数一遍 VK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↓ 比较已有答案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↓ 恢复原字符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0313" y="5730621"/>
            <a:ext cx="10287762" cy="381381"/>
            <a:chOff x="980313" y="5730621"/>
            <a:chExt cx="10287762" cy="381381"/>
          </a:xfrm>
        </p:grpSpPr>
        <p:sp>
          <p:nvSpPr>
            <p:cNvPr id="23" name="TextBox 23"/>
            <p:cNvSpPr/>
            <p:nvPr/>
          </p:nvSpPr>
          <p:spPr>
            <a:xfrm>
              <a:off x="980313" y="5730621"/>
              <a:ext cx="102877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每次都从 VKKK 开始，只改一个位置。数完后恢复，才能继续试下一个。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2191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VK：试完一个位置，要把字符改回去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char old = s[p];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s[p] = (old == 'V' ? 'K' : 'V');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 cnt = 0;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for (int i=0; i+1&lt;n; ++i)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(s[i]=='V' &amp;&amp; s[i+1]=='K') ++cnt;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if (cnt &gt; ans) ans = cnt;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s[p] = old;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4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保存原字符，试改后计数，再把原字符放回去。这样每次都只改一处。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2572226"/>
          </a:xfrm>
          <a:custGeom>
            <a:avLst/>
            <a:gdLst/>
            <a:ahLst/>
            <a:cxnLst/>
            <a:rect l="l" t="t" r="r" b="b"/>
            <a:pathLst>
              <a:path w="9525" h="2572226">
                <a:moveTo>
                  <a:pt x="0" y="0"/>
                </a:moveTo>
                <a:lnTo>
                  <a:pt x="0" y="25722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VK：读入原串，轮流尝试修改位置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n, ans = 0;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 &gt;&gt;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 = -1; p &lt; n; p++)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old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(p &gt;= 0)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old = s[p];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s[p] = old=='V'?'K':'V';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</a:p>
          </p:txBody>
        </p:sp>
      </p:grpSp>
      <p:sp>
        <p:nvSpPr>
          <p:cNvPr id="22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11"/>
          <p:cNvSpPr/>
          <p:nvPr/>
        </p:nvSpPr>
        <p:spPr>
          <a:xfrm>
            <a:off x="867156" y="1970246"/>
            <a:ext cx="9525" cy="3101054"/>
          </a:xfrm>
          <a:custGeom>
            <a:avLst/>
            <a:gdLst/>
            <a:ahLst/>
            <a:cxnLst/>
            <a:rect l="l" t="t" r="r" b="b"/>
            <a:pathLst>
              <a:path w="9525" h="3101054">
                <a:moveTo>
                  <a:pt x="0" y="0"/>
                </a:moveTo>
                <a:lnTo>
                  <a:pt x="0" y="310105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13"/>
          <p:cNvSpPr/>
          <p:nvPr/>
        </p:nvSpPr>
        <p:spPr>
          <a:xfrm>
            <a:off x="838200" y="562832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VK：数出当前次数，和已有答案比较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cnt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i=0; i+1&lt;n; i++)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(s[i]=='V' &amp;&amp;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 s[i+1]=='K') cnt++;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(cnt &gt; ans) ans = cnt;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(p &gt;= 0) s[p] = old;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sp>
        <p:nvSpPr>
          <p:cNvPr id="22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11"/>
          <p:cNvSpPr/>
          <p:nvPr/>
        </p:nvSpPr>
        <p:spPr>
          <a:xfrm>
            <a:off x="867156" y="1970246"/>
            <a:ext cx="9525" cy="2596325"/>
          </a:xfrm>
          <a:custGeom>
            <a:avLst/>
            <a:gdLst/>
            <a:ahLst/>
            <a:cxnLst/>
            <a:rect l="l" t="t" r="r" b="b"/>
            <a:pathLst>
              <a:path w="9525" h="2596325">
                <a:moveTo>
                  <a:pt x="0" y="0"/>
                </a:moveTo>
                <a:lnTo>
                  <a:pt x="0" y="25963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13"/>
          <p:cNvSpPr/>
          <p:nvPr/>
        </p:nvSpPr>
        <p:spPr>
          <a:xfrm>
            <a:off x="838200" y="562832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习题 6-3｜字母被覆盖后，怎样数出 boy 和 girl？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227898"/>
            <a:ext cx="10154031" cy="1724405"/>
            <a:chOff x="990219" y="2227898"/>
            <a:chExt cx="10154031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2278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一排句点上可以写 boy 或 girl。后来写的单词，会盖住相同位置上的字母。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7557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题目保证，每个写过的单词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至少有一个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字母没有被盖住。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现在给出最后剩下的字符串，求原来写过几个 boy、几个 girl。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570922"/>
              <a:ext cx="75684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题号 P1321。被盖住一部分的单词也要算。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4571048"/>
            <a:ext cx="10296906" cy="1398079"/>
            <a:chOff x="990219" y="4571048"/>
            <a:chExt cx="10296906" cy="1398079"/>
          </a:xfrm>
        </p:grpSpPr>
        <p:sp>
          <p:nvSpPr>
            <p:cNvPr id="12" name="TextBox 12"/>
            <p:cNvSpPr/>
            <p:nvPr/>
          </p:nvSpPr>
          <p:spPr>
            <a:xfrm>
              <a:off x="990219" y="4571048"/>
              <a:ext cx="78484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输入：长度3到255的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串，仅包含“.”及boy、girl中的字母。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056822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输出：两行，依次输出boy的个数、girl的个数。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877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例如 bgirl，除了完整的 girl，最前面的 b 还来自哪个单词？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2047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4572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看 bgirl：boy 虽不完整，也能数出来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80719" y="2265998"/>
            <a:ext cx="4879086" cy="381381"/>
            <a:chOff x="1180719" y="2265998"/>
            <a:chExt cx="4879086" cy="381381"/>
          </a:xfrm>
        </p:grpSpPr>
        <p:sp>
          <p:nvSpPr>
            <p:cNvPr id="7" name="TextBox 7"/>
            <p:cNvSpPr/>
            <p:nvPr/>
          </p:nvSpPr>
          <p:spPr>
            <a:xfrm>
              <a:off x="1180719" y="2265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847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609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371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133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895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0719" y="2932748"/>
            <a:ext cx="4879086" cy="381381"/>
            <a:chOff x="1180719" y="2932748"/>
            <a:chExt cx="4879086" cy="381381"/>
          </a:xfrm>
        </p:grpSpPr>
        <p:sp>
          <p:nvSpPr>
            <p:cNvPr id="14" name="TextBox 14"/>
            <p:cNvSpPr/>
            <p:nvPr/>
          </p:nvSpPr>
          <p:spPr>
            <a:xfrm>
              <a:off x="1180719" y="2932748"/>
              <a:ext cx="1571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先写 boy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847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09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371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y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133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895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80719" y="3599498"/>
            <a:ext cx="4879086" cy="381381"/>
            <a:chOff x="1180719" y="3599498"/>
            <a:chExt cx="4879086" cy="381381"/>
          </a:xfrm>
        </p:grpSpPr>
        <p:sp>
          <p:nvSpPr>
            <p:cNvPr id="21" name="TextBox 21"/>
            <p:cNvSpPr/>
            <p:nvPr/>
          </p:nvSpPr>
          <p:spPr>
            <a:xfrm>
              <a:off x="1180719" y="3599498"/>
              <a:ext cx="2333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再写 girl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3609594" y="3599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4371594" y="3599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5133594" y="3599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5895594" y="3599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80719" y="4266248"/>
            <a:ext cx="4879086" cy="381381"/>
            <a:chOff x="1180719" y="4266248"/>
            <a:chExt cx="4879086" cy="381381"/>
          </a:xfrm>
        </p:grpSpPr>
        <p:sp>
          <p:nvSpPr>
            <p:cNvPr id="27" name="TextBox 27"/>
            <p:cNvSpPr/>
            <p:nvPr/>
          </p:nvSpPr>
          <p:spPr>
            <a:xfrm>
              <a:off x="1180719" y="4266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最后留下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2847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3609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4371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5133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5895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04938" y="2408872"/>
            <a:ext cx="3686937" cy="2600706"/>
            <a:chOff x="7504938" y="2408872"/>
            <a:chExt cx="3686937" cy="2600706"/>
          </a:xfrm>
        </p:grpSpPr>
        <p:grpSp>
          <p:nvGrpSpPr>
            <p:cNvPr id="67" name="Group 67"/>
            <p:cNvGrpSpPr/>
            <p:nvPr/>
          </p:nvGrpSpPr>
          <p:grpSpPr>
            <a:xfrm>
              <a:off x="7504938" y="2408872"/>
              <a:ext cx="3686937" cy="2600706"/>
              <a:chOff x="7504938" y="2408872"/>
              <a:chExt cx="3686937" cy="2600706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7514844" y="2408872"/>
                <a:ext cx="2050542" cy="2600706"/>
              </a:xfrm>
              <a:custGeom>
                <a:avLst/>
                <a:gdLst/>
                <a:ahLst/>
                <a:cxnLst/>
                <a:rect l="l" t="t" r="r" b="b"/>
                <a:pathLst>
                  <a:path w="2050542" h="2600706">
                    <a:moveTo>
                      <a:pt x="0" y="0"/>
                    </a:moveTo>
                    <a:lnTo>
                      <a:pt x="2050542" y="0"/>
                    </a:lnTo>
                    <a:lnTo>
                      <a:pt x="2050542" y="2600706"/>
                    </a:lnTo>
                    <a:lnTo>
                      <a:pt x="0" y="26007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61" name="TextBox 61"/>
              <p:cNvSpPr/>
              <p:nvPr/>
            </p:nvSpPr>
            <p:spPr>
              <a:xfrm>
                <a:off x="7504938" y="2408872"/>
                <a:ext cx="3686937" cy="678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 留在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 0，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说明 boy 从这里开始。</a:t>
                </a:r>
              </a:p>
            </p:txBody>
          </p:sp>
          <p:sp>
            <p:nvSpPr>
              <p:cNvPr id="63" name="TextBox 63"/>
              <p:cNvSpPr/>
              <p:nvPr/>
            </p:nvSpPr>
            <p:spPr>
              <a:xfrm>
                <a:off x="7504938" y="3184208"/>
                <a:ext cx="3686937" cy="678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g、i、r、l 来自</a:t>
                </a:r>
                <a:br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 1 开始的 girl。</a:t>
                </a:r>
              </a:p>
            </p:txBody>
          </p:sp>
          <p:sp>
            <p:nvSpPr>
              <p:cNvPr id="65" name="TextBox 65"/>
              <p:cNvSpPr/>
              <p:nvPr/>
            </p:nvSpPr>
            <p:spPr>
              <a:xfrm>
                <a:off x="7504938" y="3959542"/>
                <a:ext cx="2172367" cy="678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这四个字母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只算一个 girl。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90219" y="5609272"/>
            <a:ext cx="10154031" cy="381381"/>
            <a:chOff x="990219" y="5609272"/>
            <a:chExt cx="10154031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6092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最终有一个 boy、一个 girl，不能只数完整显示的单词。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50714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按单词的起点计数，同一个词只算一次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37422"/>
            <a:ext cx="10154031" cy="960121"/>
            <a:chOff x="990219" y="2237422"/>
            <a:chExt cx="10154031" cy="960121"/>
          </a:xfrm>
        </p:grpSpPr>
        <p:sp>
          <p:nvSpPr>
            <p:cNvPr id="7" name="TextBox 7"/>
            <p:cNvSpPr/>
            <p:nvPr/>
          </p:nvSpPr>
          <p:spPr>
            <a:xfrm>
              <a:off x="990219" y="22374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 boy 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开始，b、o、y 应分别在 i、i+1、i+2。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195" y="2757488"/>
              <a:ext cx="657536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s[i]=='b' || s[i+1]=='o' || s[i+2]=='y'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789998"/>
            <a:ext cx="7985379" cy="867155"/>
            <a:chOff x="990219" y="3789998"/>
            <a:chExt cx="7985379" cy="867155"/>
          </a:xfrm>
        </p:grpSpPr>
        <p:sp>
          <p:nvSpPr>
            <p:cNvPr id="10" name="TextBox 10"/>
            <p:cNvSpPr/>
            <p:nvPr/>
          </p:nvSpPr>
          <p:spPr>
            <a:xfrm>
              <a:off x="990219" y="3789998"/>
              <a:ext cx="73970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 同理，依次检查 g、i、r、l 应在的四个位置。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4275772"/>
              <a:ext cx="79853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对应位置只要有一个字母留下，就计作一个单词。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209222"/>
            <a:ext cx="10201656" cy="810007"/>
            <a:chOff x="990219" y="5209222"/>
            <a:chExt cx="10201656" cy="810007"/>
          </a:xfrm>
        </p:grpSpPr>
        <p:sp>
          <p:nvSpPr>
            <p:cNvPr id="13" name="TextBox 13"/>
            <p:cNvSpPr/>
            <p:nvPr/>
          </p:nvSpPr>
          <p:spPr>
            <a:xfrm>
              <a:off x="990219" y="52092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一个词即使留下多个字母，也只有一个起点，不能重复计数。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63784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检查前要保证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有效：boy 满足 i+2&lt;n，girl 满足 i+3&lt;n。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4282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762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单词覆盖：检查从 i 开始的这个 boy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+ 2 &lt; n; ++i)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(s[i]=='b' || s[i+1]=='o' || s[i+2]=='y')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++boy;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4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是候选起点。三个对应位置有一个字母留下，就让 boy 加 1。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124426"/>
          </a:xfrm>
          <a:custGeom>
            <a:avLst/>
            <a:gdLst/>
            <a:ahLst/>
            <a:cxnLst/>
            <a:rect l="l" t="t" r="r" b="b"/>
            <a:pathLst>
              <a:path w="9525" h="1124426">
                <a:moveTo>
                  <a:pt x="0" y="0"/>
                </a:moveTo>
                <a:lnTo>
                  <a:pt x="0" y="11244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单词覆盖：分别统计 boy 和 girl 的起点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 = s.size(), boy = 0, girl =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+ 2 &lt; n;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(s[i]=='b' || s[i+1]=='o' ||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s[i+2]=='y') boy++;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+ 3 &lt; n;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(s[i]=='g' || s[i+1]=='i' ||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s[i+2]=='r' || s[i+3]=='l') girl++;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boy &lt;&lt; '\n' &lt;&lt; girl &lt;&lt; '\n';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848344" y="2989898"/>
            <a:ext cx="2050542" cy="2229231"/>
            <a:chOff x="8848344" y="2989898"/>
            <a:chExt cx="2050542" cy="2229231"/>
          </a:xfrm>
        </p:grpSpPr>
        <p:grpSp>
          <p:nvGrpSpPr>
            <p:cNvPr id="18" name="Group 18"/>
            <p:cNvGrpSpPr/>
            <p:nvPr/>
          </p:nvGrpSpPr>
          <p:grpSpPr>
            <a:xfrm>
              <a:off x="8848344" y="2989898"/>
              <a:ext cx="2050542" cy="2229231"/>
              <a:chOff x="8848344" y="2989898"/>
              <a:chExt cx="2050542" cy="222923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848344" y="2989898"/>
                <a:ext cx="2050542" cy="2229231"/>
              </a:xfrm>
              <a:custGeom>
                <a:avLst/>
                <a:gdLst/>
                <a:ahLst/>
                <a:cxnLst/>
                <a:rect l="l" t="t" r="r" b="b"/>
                <a:pathLst>
                  <a:path w="2050542" h="2229231">
                    <a:moveTo>
                      <a:pt x="0" y="0"/>
                    </a:moveTo>
                    <a:lnTo>
                      <a:pt x="2050542" y="0"/>
                    </a:lnTo>
                    <a:lnTo>
                      <a:pt x="2050542" y="2229231"/>
                    </a:lnTo>
                    <a:lnTo>
                      <a:pt x="0" y="222923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</p:grp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67156" y="2012632"/>
            <a:ext cx="9525" cy="3784759"/>
          </a:xfrm>
          <a:custGeom>
            <a:avLst/>
            <a:gdLst/>
            <a:ahLst/>
            <a:cxnLst/>
            <a:rect l="l" t="t" r="r" b="b"/>
            <a:pathLst>
              <a:path w="9525" h="3784759">
                <a:moveTo>
                  <a:pt x="0" y="0"/>
                </a:moveTo>
                <a:lnTo>
                  <a:pt x="0" y="378475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习题 6-4｜数字反转：整数、小数、分数和百分数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170748"/>
            <a:ext cx="10154031" cy="1810131"/>
            <a:chOff x="990219" y="2170748"/>
            <a:chExt cx="10154031" cy="1810131"/>
          </a:xfrm>
        </p:grpSpPr>
        <p:sp>
          <p:nvSpPr>
            <p:cNvPr id="7" name="TextBox 7"/>
            <p:cNvSpPr/>
            <p:nvPr/>
          </p:nvSpPr>
          <p:spPr>
            <a:xfrm>
              <a:off x="990219" y="21707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输入一个非负数，可能写成整数、小数、分数或百分数。按下面的规则反转数字。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469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整数整体反转；小数点两侧分别反转，仍放在原来的两侧。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分子、分母分别反转，不交换位置，也不约分。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599498"/>
              <a:ext cx="7082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百分数只反转数字部分，百分号仍在末尾。题号 P1553。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4628198"/>
            <a:ext cx="10296906" cy="1566100"/>
            <a:chOff x="990219" y="4628198"/>
            <a:chExt cx="10296906" cy="1566100"/>
          </a:xfrm>
        </p:grpSpPr>
        <p:sp>
          <p:nvSpPr>
            <p:cNvPr id="12" name="TextBox 12"/>
            <p:cNvSpPr/>
            <p:nvPr/>
          </p:nvSpPr>
          <p:spPr>
            <a:xfrm>
              <a:off x="990219" y="4628198"/>
              <a:ext cx="64282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整数至多20位；小数两部分、分数两部分各至多10位。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047298"/>
              <a:ext cx="71941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百分数的数字部分至多19位；分母非零，输入符合原题格式。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0449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整数可能长达 20 位，用 string 保存，就不受整数类型范围的限制。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981" y="5842254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反转后还要处理多余的零。不同部分的处理方向不同，下面看几个例子。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2475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39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反转后的零，要按所在部分处理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46948"/>
            <a:ext cx="10154031" cy="829055"/>
            <a:chOff x="990219" y="2246948"/>
            <a:chExt cx="10154031" cy="829055"/>
          </a:xfrm>
        </p:grpSpPr>
        <p:sp>
          <p:nvSpPr>
            <p:cNvPr id="7" name="TextBox 7"/>
            <p:cNvSpPr/>
            <p:nvPr/>
          </p:nvSpPr>
          <p:spPr>
            <a:xfrm>
              <a:off x="990219" y="22469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整数部分反转后，删去开头多余的 0，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至少保留一位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946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600 → 006 → 6；全是 0 时留下一个 0。分子、分母也这样处理。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628072"/>
            <a:ext cx="10154031" cy="829057"/>
            <a:chOff x="990219" y="3628072"/>
            <a:chExt cx="10154031" cy="829057"/>
          </a:xfrm>
        </p:grpSpPr>
        <p:sp>
          <p:nvSpPr>
            <p:cNvPr id="10" name="TextBox 10"/>
            <p:cNvSpPr/>
            <p:nvPr/>
          </p:nvSpPr>
          <p:spPr>
            <a:xfrm>
              <a:off x="990219" y="36280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小数部分反转后，删去末尾多余的 0，也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至少保留一位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40757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084 → 480 → 48，因此 600.084 的结果是 6.48。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113972"/>
            <a:ext cx="10277856" cy="864680"/>
            <a:chOff x="990219" y="5113972"/>
            <a:chExt cx="10277856" cy="864680"/>
          </a:xfrm>
        </p:grpSpPr>
        <p:sp>
          <p:nvSpPr>
            <p:cNvPr id="13" name="TextBox 13"/>
            <p:cNvSpPr/>
            <p:nvPr/>
          </p:nvSpPr>
          <p:spPr>
            <a:xfrm>
              <a:off x="990219" y="511397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小数点和分数线的位置不变，百分号仍在数字末尾。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972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每个数字部分分别处理好，最后再加回原来的符号。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285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95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四种写法，各用一个例子看看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8695" y="2290762"/>
            <a:ext cx="3303889" cy="440055"/>
            <a:chOff x="988695" y="2290762"/>
            <a:chExt cx="3303889" cy="440055"/>
          </a:xfrm>
        </p:grpSpPr>
        <p:sp>
          <p:nvSpPr>
            <p:cNvPr id="7" name="TextBox 7"/>
            <p:cNvSpPr/>
            <p:nvPr/>
          </p:nvSpPr>
          <p:spPr>
            <a:xfrm>
              <a:off x="988695" y="2290762"/>
              <a:ext cx="33038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5087462　→　2647805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8695" y="3195638"/>
            <a:ext cx="5221129" cy="440055"/>
            <a:chOff x="988695" y="3195638"/>
            <a:chExt cx="5221129" cy="440055"/>
          </a:xfrm>
        </p:grpSpPr>
        <p:sp>
          <p:nvSpPr>
            <p:cNvPr id="9" name="TextBox 9"/>
            <p:cNvSpPr/>
            <p:nvPr/>
          </p:nvSpPr>
          <p:spPr>
            <a:xfrm>
              <a:off x="988695" y="3195638"/>
              <a:ext cx="52211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600.084　→　006 . 480　→　6.48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8695" y="4100512"/>
            <a:ext cx="5221129" cy="440055"/>
            <a:chOff x="988695" y="4100512"/>
            <a:chExt cx="5221129" cy="440055"/>
          </a:xfrm>
        </p:grpSpPr>
        <p:sp>
          <p:nvSpPr>
            <p:cNvPr id="11" name="TextBox 11"/>
            <p:cNvSpPr/>
            <p:nvPr/>
          </p:nvSpPr>
          <p:spPr>
            <a:xfrm>
              <a:off x="988695" y="4100512"/>
              <a:ext cx="52211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700/27　 →　007 / 72　 →　7/72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8695" y="5005388"/>
            <a:ext cx="4992886" cy="440055"/>
            <a:chOff x="988695" y="5005388"/>
            <a:chExt cx="4992886" cy="440055"/>
          </a:xfrm>
        </p:grpSpPr>
        <p:sp>
          <p:nvSpPr>
            <p:cNvPr id="13" name="TextBox 13"/>
            <p:cNvSpPr/>
            <p:nvPr/>
          </p:nvSpPr>
          <p:spPr>
            <a:xfrm>
              <a:off x="988695" y="5005388"/>
              <a:ext cx="49928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8670%　　→　0768 %　　→　768%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981" y="5796915"/>
            <a:ext cx="7594854" cy="352044"/>
            <a:chOff x="990981" y="5796915"/>
            <a:chExt cx="7594854" cy="352044"/>
          </a:xfrm>
        </p:grpSpPr>
        <p:sp>
          <p:nvSpPr>
            <p:cNvPr id="15" name="TextBox 15"/>
            <p:cNvSpPr/>
            <p:nvPr/>
          </p:nvSpPr>
          <p:spPr>
            <a:xfrm>
              <a:off x="990981" y="5796915"/>
              <a:ext cx="75948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这里为便于观察加了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，实际输出时不要加。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072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89750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8088987" cy="1355598"/>
            <a:chOff x="1179957" y="2952750"/>
            <a:chExt cx="8088987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整串反转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1097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600.084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67516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变成480.006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79060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分别反转数字段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20916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600 | . | 084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65973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得到006 | . | 480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382250" cy="469392"/>
            <a:chOff x="978408" y="1407795"/>
            <a:chExt cx="103822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先分开整数部分和小数部分，再分别反转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11181" cy="1029081"/>
            <a:chOff x="980694" y="1980248"/>
            <a:chExt cx="102111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1721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600.084 中，600 是整数部分，084 是小数部分。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80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题目要求两部分分别反转，左右的位置保持不变。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102111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若直接反转整串，得到 480.006，两个部分的位置也换了，便不符合题意。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11181" cy="705231"/>
            <a:chOff x="980694" y="4475798"/>
            <a:chExt cx="10211181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102111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找到小数点，把两侧分别存进 a、b，再反转各自的字符。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5086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现在得到 006 和 480。它们各自多余的零，稍后再处理。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reverse 分别处理 a 和 b，分隔符另外保存。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7321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begin() 到 end() 指定整个字符串的字符范围。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数字反转：用 p 和 op 记住分隔符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 = -1; 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op = 0;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++i) {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(s[i]=='.' || s[i]=='/' || s[i]=='%') {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p = i; op = s[i];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4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保存分隔符的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，op 保存符号。p 仍是 -1，就说明输入的是整数。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2210276"/>
          </a:xfrm>
          <a:custGeom>
            <a:avLst/>
            <a:gdLst/>
            <a:ahLst/>
            <a:cxnLst/>
            <a:rect l="l" t="t" r="r" b="b"/>
            <a:pathLst>
              <a:path w="9525" h="2210276">
                <a:moveTo>
                  <a:pt x="0" y="0"/>
                </a:moveTo>
                <a:lnTo>
                  <a:pt x="0" y="22102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数字反转：拆出各部分，分别反转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&lt;algorithm&gt;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s, a, b;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op = 0;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 = -1;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(s[i]=='.' || s[i]=='/' || s[i]=='%')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p = i, op = s[i];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a = (p == -1 ? s : s.substr(0, p));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(op=='.' || op=='/') b = s.substr(p+1);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reverse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(a.begin(), a.end());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reverse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(b.begin(), b.end());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67156" y="2012632"/>
            <a:ext cx="9525" cy="3537109"/>
          </a:xfrm>
          <a:custGeom>
            <a:avLst/>
            <a:gdLst/>
            <a:ahLst/>
            <a:cxnLst/>
            <a:rect l="l" t="t" r="r" b="b"/>
            <a:pathLst>
              <a:path w="9525" h="3537109">
                <a:moveTo>
                  <a:pt x="0" y="0"/>
                </a:moveTo>
                <a:lnTo>
                  <a:pt x="0" y="353710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7782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删开头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21880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006 → 06 → 6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21880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000 → 00 → 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7782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删末尾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143229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480 → 48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至少保留一个数字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382250" cy="469392"/>
            <a:chOff x="978408" y="1407795"/>
            <a:chExt cx="103822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006 删开头的零，480 删末尾的零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163556" cy="1029081"/>
            <a:chOff x="980694" y="1980248"/>
            <a:chExt cx="10163556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101635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反转后 a 是 006，b 是 480。这是小数的两个部分，要分别去零。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666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是整数部分，从开头删；b 是小数部分，从末尾删。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666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如果某部分全是 0，也要留一个 0，不能删成空串。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313390" cy="705231"/>
            <a:chOff x="980694" y="4475798"/>
            <a:chExt cx="7313390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左图删去 a 开头的 0，右图删去 b 末尾的 0。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3133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每次删除前检查长度是否大于 1，就能保留最后一位。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erase(0, 1) 删开头；back() 查看末尾，pop_back() 删末尾。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循环中每次删一个，直到这一端不再有多余的 0。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数字反转：删去多余的零，再输出结果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00125" y="2133600"/>
            <a:ext cx="7239000" cy="4171950"/>
            <a:chOff x="1000125" y="2133600"/>
            <a:chExt cx="7239000" cy="4171950"/>
          </a:xfrm>
        </p:grpSpPr>
        <p:sp>
          <p:nvSpPr>
            <p:cNvPr id="7" name="TextBox 7"/>
            <p:cNvSpPr/>
            <p:nvPr/>
          </p:nvSpPr>
          <p:spPr>
            <a:xfrm>
              <a:off x="1000125" y="2133600"/>
              <a:ext cx="723900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(a.size() &gt; 1 &amp;&amp; a[0] == '0')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a.erase(0, 1);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(op == '.')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(b.size() &gt; 1 &amp;&amp; b.back() == '0')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b.pop_back();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(op == '/')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(b.size() &gt; 1 &amp;&amp; b[0] == '0')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b.erase(0, 1);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(op)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op &lt;&lt; b;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743188" y="2361248"/>
            <a:ext cx="2510218" cy="3715131"/>
            <a:chOff x="8743188" y="2361248"/>
            <a:chExt cx="2510218" cy="3715131"/>
          </a:xfrm>
        </p:grpSpPr>
        <p:sp>
          <p:nvSpPr>
            <p:cNvPr id="21" name="TextBox 21"/>
            <p:cNvSpPr/>
            <p:nvPr/>
          </p:nvSpPr>
          <p:spPr>
            <a:xfrm>
              <a:off x="8753094" y="2361248"/>
              <a:ext cx="24387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接着处理 a、b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8743188" y="2875598"/>
              <a:ext cx="2510218" cy="3200781"/>
              <a:chOff x="8743188" y="2875598"/>
              <a:chExt cx="2510218" cy="3200781"/>
            </a:xfrm>
          </p:grpSpPr>
          <p:sp>
            <p:nvSpPr>
              <p:cNvPr id="25" name="Freeform 8"/>
              <p:cNvSpPr/>
              <p:nvPr/>
            </p:nvSpPr>
            <p:spPr>
              <a:xfrm>
                <a:off x="8753094" y="2875598"/>
                <a:ext cx="2322957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2322957" h="3200781">
                    <a:moveTo>
                      <a:pt x="0" y="0"/>
                    </a:moveTo>
                    <a:lnTo>
                      <a:pt x="2322957" y="0"/>
                    </a:lnTo>
                    <a:lnTo>
                      <a:pt x="2322957" y="3200781"/>
                    </a:lnTo>
                    <a:lnTo>
                      <a:pt x="0" y="32007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6" name="TextBox 9"/>
              <p:cNvSpPr txBox="1"/>
              <p:nvPr/>
            </p:nvSpPr>
            <p:spPr>
              <a:xfrm>
                <a:off x="8743188" y="2875598"/>
                <a:ext cx="160799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erase(0, 1)</a:t>
                </a:r>
              </a:p>
            </p:txBody>
          </p:sp>
          <p:sp>
            <p:nvSpPr>
              <p:cNvPr id="27" name="TextBox 10"/>
              <p:cNvSpPr/>
              <p:nvPr/>
            </p:nvSpPr>
            <p:spPr>
              <a:xfrm>
                <a:off x="8743188" y="3172778"/>
                <a:ext cx="24486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删去开头一个字符。</a:t>
                </a:r>
              </a:p>
            </p:txBody>
          </p:sp>
          <p:sp>
            <p:nvSpPr>
              <p:cNvPr id="28" name="TextBox 11"/>
              <p:cNvSpPr/>
              <p:nvPr/>
            </p:nvSpPr>
            <p:spPr>
              <a:xfrm>
                <a:off x="8743188" y="3584258"/>
                <a:ext cx="24486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back() 看末尾。</a:t>
                </a:r>
              </a:p>
            </p:txBody>
          </p:sp>
          <p:sp>
            <p:nvSpPr>
              <p:cNvPr id="29" name="TextBox 12"/>
              <p:cNvSpPr txBox="1"/>
              <p:nvPr/>
            </p:nvSpPr>
            <p:spPr>
              <a:xfrm>
                <a:off x="8743188" y="3995738"/>
                <a:ext cx="14636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pop_back()</a:t>
                </a:r>
              </a:p>
            </p:txBody>
          </p:sp>
          <p:sp>
            <p:nvSpPr>
              <p:cNvPr id="30" name="TextBox 13"/>
              <p:cNvSpPr/>
              <p:nvPr/>
            </p:nvSpPr>
            <p:spPr>
              <a:xfrm>
                <a:off x="8743188" y="4292918"/>
                <a:ext cx="24486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删去最后一个字符。</a:t>
                </a:r>
              </a:p>
            </p:txBody>
          </p:sp>
          <p:sp>
            <p:nvSpPr>
              <p:cNvPr id="31" name="TextBox 14"/>
              <p:cNvSpPr/>
              <p:nvPr/>
            </p:nvSpPr>
            <p:spPr>
              <a:xfrm>
                <a:off x="8743188" y="4704398"/>
                <a:ext cx="2448687" cy="678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长度大于 1 才删，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全为 0 也留一位。</a:t>
                </a:r>
              </a:p>
            </p:txBody>
          </p:sp>
          <p:sp>
            <p:nvSpPr>
              <p:cNvPr id="33" name="TextBox 16"/>
              <p:cNvSpPr/>
              <p:nvPr/>
            </p:nvSpPr>
            <p:spPr>
              <a:xfrm>
                <a:off x="8743188" y="5374958"/>
                <a:ext cx="251021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最坏 O(L*L)。</a:t>
                </a:r>
              </a:p>
            </p:txBody>
          </p:sp>
        </p:grpSp>
      </p:grpSp>
      <p:sp>
        <p:nvSpPr>
          <p:cNvPr id="34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19"/>
          <p:cNvSpPr/>
          <p:nvPr/>
        </p:nvSpPr>
        <p:spPr>
          <a:xfrm>
            <a:off x="867156" y="2136458"/>
            <a:ext cx="9525" cy="3460909"/>
          </a:xfrm>
          <a:custGeom>
            <a:avLst/>
            <a:gdLst/>
            <a:ahLst/>
            <a:cxnLst/>
            <a:rect l="l" t="t" r="r" b="b"/>
            <a:pathLst>
              <a:path w="9525" h="3460909">
                <a:moveTo>
                  <a:pt x="0" y="0"/>
                </a:moveTo>
                <a:lnTo>
                  <a:pt x="0" y="346090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39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习题 6-5｜从英文单词中找出密码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199322"/>
            <a:ext cx="10154031" cy="1238631"/>
            <a:chOff x="990219" y="2199322"/>
            <a:chExt cx="10154031" cy="1238631"/>
          </a:xfrm>
        </p:grpSpPr>
        <p:sp>
          <p:nvSpPr>
            <p:cNvPr id="7" name="TextBox 7"/>
            <p:cNvSpPr/>
            <p:nvPr/>
          </p:nvSpPr>
          <p:spPr>
            <a:xfrm>
              <a:off x="990219" y="21993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输入一句英文，共六个单词，以句号结束。我们要找出其中表示数字的词。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27948"/>
              <a:ext cx="74401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哪些词代表数字，由题目指定；不在表中的词不用处理。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056572"/>
              <a:ext cx="74833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找到的数先平方，再对 100 取余，结果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按两位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数字处理。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4123372"/>
            <a:ext cx="10201656" cy="819531"/>
            <a:chOff x="990219" y="4123372"/>
            <a:chExt cx="10201656" cy="819531"/>
          </a:xfrm>
        </p:grpSpPr>
        <p:sp>
          <p:nvSpPr>
            <p:cNvPr id="11" name="TextBox 11"/>
            <p:cNvSpPr/>
            <p:nvPr/>
          </p:nvSpPr>
          <p:spPr>
            <a:xfrm>
              <a:off x="990219" y="4123372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把这些两位数字重新排序、拼接，使得到的整数最小。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561522"/>
              <a:ext cx="83683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拼完后去掉整个数开头的 0。若没有找到数字词，输出 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599748"/>
            <a:ext cx="7607808" cy="381381"/>
            <a:chOff x="990219" y="5599748"/>
            <a:chExt cx="7607808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599748"/>
              <a:ext cx="76078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题号 P1603。每个两位数字要放在一起，不能拆开重新排序。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7237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2143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这道题规定了哪些数字词？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424011" cy="2523744"/>
            <a:chOff x="990981" y="2186940"/>
            <a:chExt cx="5424011" cy="2523744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5424011" cy="2523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zero  0     seven     7     fourteen 14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one   1     eight     8     fifteen  15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two   2     nine      9     sixteen  16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three 3     ten      10     seventeen 17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four  4     eleven   11     eighteen 18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five  5     twelve   12     nineteen 19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six   6     thirteen 13     twenty   20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790813" y="2323148"/>
            <a:ext cx="2303640" cy="2229230"/>
            <a:chOff x="8790813" y="2323148"/>
            <a:chExt cx="2303640" cy="2229230"/>
          </a:xfrm>
        </p:grpSpPr>
        <p:sp>
          <p:nvSpPr>
            <p:cNvPr id="9" name="TextBox 9"/>
            <p:cNvSpPr/>
            <p:nvPr/>
          </p:nvSpPr>
          <p:spPr>
            <a:xfrm>
              <a:off x="8800719" y="23231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特殊约定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8790813" y="2808922"/>
              <a:ext cx="2303640" cy="1743456"/>
              <a:chOff x="8790813" y="2808922"/>
              <a:chExt cx="2303640" cy="174345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8800719" y="2808922"/>
                <a:ext cx="2174367" cy="1743456"/>
              </a:xfrm>
              <a:custGeom>
                <a:avLst/>
                <a:gdLst/>
                <a:ahLst/>
                <a:cxnLst/>
                <a:rect l="l" t="t" r="r" b="b"/>
                <a:pathLst>
                  <a:path w="2174367" h="1743456">
                    <a:moveTo>
                      <a:pt x="0" y="0"/>
                    </a:moveTo>
                    <a:lnTo>
                      <a:pt x="2174367" y="0"/>
                    </a:lnTo>
                    <a:lnTo>
                      <a:pt x="2174367" y="1743456"/>
                    </a:lnTo>
                    <a:lnTo>
                      <a:pt x="0" y="17434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8790813" y="2808922"/>
                <a:ext cx="143736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a、another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790813" y="3106102"/>
                <a:ext cx="13192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first → 1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790813" y="3527107"/>
                <a:ext cx="230364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both、second → 2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790813" y="3948112"/>
                <a:ext cx="13192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third → 3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990219" y="5371148"/>
            <a:ext cx="10296906" cy="778954"/>
            <a:chOff x="990219" y="5371148"/>
            <a:chExt cx="10296906" cy="778954"/>
          </a:xfrm>
        </p:grpSpPr>
        <p:sp>
          <p:nvSpPr>
            <p:cNvPr id="12" name="TextBox 12"/>
            <p:cNvSpPr/>
            <p:nvPr/>
          </p:nvSpPr>
          <p:spPr>
            <a:xfrm>
              <a:off x="990219" y="53711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zero 对应 0，右侧几个特殊词也按表中的数字处理。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读到一个单词，就按这张表查找；查不到便跳过。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7933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476375" y="2323148"/>
            <a:ext cx="9048750" cy="1459420"/>
            <a:chOff x="1476375" y="2323148"/>
            <a:chExt cx="9048750" cy="1459420"/>
          </a:xfrm>
        </p:grpSpPr>
        <p:sp>
          <p:nvSpPr>
            <p:cNvPr id="7" name="TextBox 7"/>
            <p:cNvSpPr/>
            <p:nvPr/>
          </p:nvSpPr>
          <p:spPr>
            <a:xfrm>
              <a:off x="1942719" y="232314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one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466969" y="232314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two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943594" y="2323148"/>
              <a:ext cx="5973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five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476375" y="2857500"/>
              <a:ext cx="2000250" cy="90487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5000625" y="2857500"/>
              <a:ext cx="2000250" cy="90487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524875" y="2857500"/>
              <a:ext cx="2000250" cy="90487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2077212" y="3078480"/>
              <a:ext cx="56969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601462" y="3078480"/>
              <a:ext cx="56969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04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125712" y="3078480"/>
              <a:ext cx="56969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25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7933" y="4446270"/>
            <a:ext cx="7113008" cy="469392"/>
            <a:chOff x="987933" y="4446270"/>
            <a:chExt cx="7113008" cy="469392"/>
          </a:xfrm>
        </p:grpSpPr>
        <p:sp>
          <p:nvSpPr>
            <p:cNvPr id="17" name="TextBox 17"/>
            <p:cNvSpPr/>
            <p:nvPr/>
          </p:nvSpPr>
          <p:spPr>
            <a:xfrm>
              <a:off x="987933" y="4446270"/>
              <a:ext cx="71130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按块拼接：01 | 04 | 25 → 010425 → 10425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1837" y="5454396"/>
            <a:ext cx="10286238" cy="723138"/>
            <a:chOff x="981837" y="5454396"/>
            <a:chExt cx="10286238" cy="723138"/>
          </a:xfrm>
        </p:grpSpPr>
        <p:sp>
          <p:nvSpPr>
            <p:cNvPr id="19" name="TextBox 19"/>
            <p:cNvSpPr/>
            <p:nvPr/>
          </p:nvSpPr>
          <p:spPr>
            <a:xfrm>
              <a:off x="990219" y="545439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每一块都占两位。若先把 01、04 的 0 删掉，就会错误地拼成 1425。</a:t>
              </a:r>
            </a:p>
          </p:txBody>
        </p:sp>
        <p:sp>
          <p:nvSpPr>
            <p:cNvPr id="22" name="TextBox 9"/>
            <p:cNvSpPr/>
            <p:nvPr/>
          </p:nvSpPr>
          <p:spPr>
            <a:xfrm>
              <a:off x="981837" y="5825490"/>
              <a:ext cx="69912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这里只取三个数字词演示；题目实际输入仍是六个单词。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382250" cy="469392"/>
            <a:chOff x="813816" y="1407795"/>
            <a:chExt cx="103822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例如 one、two、five，分别得到 01、04、25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1027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11644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62837" y="2351722"/>
            <a:ext cx="7055929" cy="1230821"/>
            <a:chOff x="1362837" y="2351722"/>
            <a:chExt cx="7055929" cy="1230821"/>
          </a:xfrm>
        </p:grpSpPr>
        <p:sp>
          <p:nvSpPr>
            <p:cNvPr id="7" name="TextBox 7"/>
            <p:cNvSpPr/>
            <p:nvPr/>
          </p:nvSpPr>
          <p:spPr>
            <a:xfrm>
              <a:off x="1371219" y="2351722"/>
              <a:ext cx="833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04在前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7324344" y="2351722"/>
              <a:ext cx="833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25在前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362837" y="28784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0425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367909" y="29565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&lt;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315962" y="28784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2504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4075748"/>
            <a:ext cx="10154031" cy="829055"/>
            <a:chOff x="990219" y="4075748"/>
            <a:chExt cx="10154031" cy="829055"/>
          </a:xfrm>
        </p:grpSpPr>
        <p:sp>
          <p:nvSpPr>
            <p:cNvPr id="13" name="TextBox 13"/>
            <p:cNvSpPr/>
            <p:nvPr/>
          </p:nvSpPr>
          <p:spPr>
            <a:xfrm>
              <a:off x="990219" y="40757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 0425 和 2504：两块长度相同，较小的 04 放前面，结果更小。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45234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只要相邻两块前大后小，交换它们就能让结果变小，因此应按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从小到大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排序。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5361622"/>
            <a:ext cx="10296906" cy="769430"/>
            <a:chOff x="990219" y="5361622"/>
            <a:chExt cx="10296906" cy="769430"/>
          </a:xfrm>
        </p:grpSpPr>
        <p:sp>
          <p:nvSpPr>
            <p:cNvPr id="16" name="TextBox 16"/>
            <p:cNvSpPr/>
            <p:nvPr/>
          </p:nvSpPr>
          <p:spPr>
            <a:xfrm>
              <a:off x="990219" y="5361622"/>
              <a:ext cx="7457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00 也参与排序。全部拼好后，再去掉整个数开头的 0。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90219" y="57496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这个比较方法用到了“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每块都是两位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”，长度不同时不能照搬。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382250" cy="469392"/>
            <a:chOff x="813816" y="1407795"/>
            <a:chExt cx="103822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两位数字从小到大排列，拼出的数最小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37250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762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密码：把找到的数字平方、取余并保存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21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 = 5;  // 假设当前识别出 five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block = v * v % 100;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a[n++] = block;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4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block 的值为 4 时，它代表两位数字 04。后面拼接时，要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按两位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124426"/>
          </a:xfrm>
          <a:custGeom>
            <a:avLst/>
            <a:gdLst/>
            <a:ahLst/>
            <a:cxnLst/>
            <a:rect l="l" t="t" r="r" b="b"/>
            <a:pathLst>
              <a:path w="9525" h="1124426">
                <a:moveTo>
                  <a:pt x="0" y="0"/>
                </a:moveTo>
                <a:lnTo>
                  <a:pt x="0" y="11244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密码程序：建立数字词表，准备读入六个词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names[21] =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"zero","one","two","three",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"four","five","six","seven",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"eight","nine","ten","eleven",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"twelve","thirteen","fourteen",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"fifteen","sixteen","seventeen",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"eighteen","nineteen","twenty"};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a[6], n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k = 0; k &lt; 6; k++) {</a:t>
              </a:r>
            </a:p>
          </p:txBody>
        </p:sp>
      </p:grpSp>
      <p:sp>
        <p:nvSpPr>
          <p:cNvPr id="25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11"/>
          <p:cNvSpPr/>
          <p:nvPr/>
        </p:nvSpPr>
        <p:spPr>
          <a:xfrm>
            <a:off x="867156" y="1970246"/>
            <a:ext cx="9525" cy="3353467"/>
          </a:xfrm>
          <a:custGeom>
            <a:avLst/>
            <a:gdLst/>
            <a:ahLst/>
            <a:cxnLst/>
            <a:rect l="l" t="t" r="r" b="b"/>
            <a:pathLst>
              <a:path w="9525" h="3353467">
                <a:moveTo>
                  <a:pt x="0" y="0"/>
                </a:moveTo>
                <a:lnTo>
                  <a:pt x="0" y="335346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13"/>
          <p:cNvSpPr/>
          <p:nvPr/>
        </p:nvSpPr>
        <p:spPr>
          <a:xfrm>
            <a:off x="838200" y="564651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密码程序：查找数字词，计算对应的两位数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string w; cin &gt;&gt; w;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(!w.empty() &amp;&amp; w.back()=='.')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w.pop_back();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int v = -1;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for (int j = 0; j &lt;= 20; j++)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if (w == names[j]) v = j;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(w=="a" || w=="another" ||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w=="first") v = 1;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(w=="both" || w=="second")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v = 2;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(w=="third") v = 3;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(v != -1)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a[n++] = v * v % 100;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</a:p>
          </p:txBody>
        </p:sp>
      </p:grpSp>
      <p:sp>
        <p:nvSpPr>
          <p:cNvPr id="25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11"/>
          <p:cNvSpPr/>
          <p:nvPr/>
        </p:nvSpPr>
        <p:spPr>
          <a:xfrm>
            <a:off x="867156" y="1970246"/>
            <a:ext cx="9525" cy="3605879"/>
          </a:xfrm>
          <a:custGeom>
            <a:avLst/>
            <a:gdLst/>
            <a:ahLst/>
            <a:cxnLst/>
            <a:rect l="l" t="t" r="r" b="b"/>
            <a:pathLst>
              <a:path w="9525" h="3605879">
                <a:moveTo>
                  <a:pt x="0" y="0"/>
                </a:moveTo>
                <a:lnTo>
                  <a:pt x="0" y="360587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13"/>
          <p:cNvSpPr/>
          <p:nvPr/>
        </p:nvSpPr>
        <p:spPr>
          <a:xfrm>
            <a:off x="838200" y="564651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密码程序：排序后，每次拼接两位数字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000125" y="2133600"/>
            <a:ext cx="7239000" cy="4171950"/>
            <a:chOff x="1000125" y="2133600"/>
            <a:chExt cx="7239000" cy="4171950"/>
          </a:xfrm>
        </p:grpSpPr>
        <p:sp>
          <p:nvSpPr>
            <p:cNvPr id="7" name="TextBox 7"/>
            <p:cNvSpPr/>
            <p:nvPr/>
          </p:nvSpPr>
          <p:spPr>
            <a:xfrm>
              <a:off x="1000125" y="2133600"/>
              <a:ext cx="723900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j = i + 1; j &lt; n; j++)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(a[j] &lt; a[i])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 = a[i];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a[i] = a[j]; a[j] = 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}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ans = ans * 100 + a[i];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05063" y="2332672"/>
            <a:ext cx="2789301" cy="3648457"/>
            <a:chOff x="8505063" y="2332672"/>
            <a:chExt cx="2789301" cy="3648457"/>
          </a:xfrm>
        </p:grpSpPr>
        <p:sp>
          <p:nvSpPr>
            <p:cNvPr id="20" name="TextBox 20"/>
            <p:cNvSpPr/>
            <p:nvPr/>
          </p:nvSpPr>
          <p:spPr>
            <a:xfrm>
              <a:off x="8514969" y="2332672"/>
              <a:ext cx="267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数字已存入 a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8505063" y="2799398"/>
              <a:ext cx="2789301" cy="3181731"/>
              <a:chOff x="8505063" y="2799398"/>
              <a:chExt cx="2789301" cy="3181731"/>
            </a:xfrm>
          </p:grpSpPr>
          <p:sp>
            <p:nvSpPr>
              <p:cNvPr id="25" name="Freeform 8"/>
              <p:cNvSpPr/>
              <p:nvPr/>
            </p:nvSpPr>
            <p:spPr>
              <a:xfrm>
                <a:off x="8514969" y="2799398"/>
                <a:ext cx="2632519" cy="3181731"/>
              </a:xfrm>
              <a:custGeom>
                <a:avLst/>
                <a:gdLst/>
                <a:ahLst/>
                <a:cxnLst/>
                <a:rect l="l" t="t" r="r" b="b"/>
                <a:pathLst>
                  <a:path w="2632519" h="3181731">
                    <a:moveTo>
                      <a:pt x="0" y="0"/>
                    </a:moveTo>
                    <a:lnTo>
                      <a:pt x="2632519" y="0"/>
                    </a:lnTo>
                    <a:lnTo>
                      <a:pt x="2632519" y="3181731"/>
                    </a:lnTo>
                    <a:lnTo>
                      <a:pt x="0" y="318173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6" name="TextBox 9"/>
              <p:cNvSpPr/>
              <p:nvPr/>
            </p:nvSpPr>
            <p:spPr>
              <a:xfrm>
                <a:off x="8505063" y="2799398"/>
                <a:ext cx="2644902" cy="678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遇到更小的数就交换，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把较小的数排到前面。</a:t>
                </a:r>
              </a:p>
            </p:txBody>
          </p:sp>
          <p:sp>
            <p:nvSpPr>
              <p:cNvPr id="28" name="TextBox 11"/>
              <p:cNvSpPr/>
              <p:nvPr/>
            </p:nvSpPr>
            <p:spPr>
              <a:xfrm>
                <a:off x="8505063" y="3527108"/>
                <a:ext cx="2686812" cy="678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ans 乘 100 后，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再加上当前两位数。</a:t>
                </a:r>
              </a:p>
            </p:txBody>
          </p:sp>
          <p:sp>
            <p:nvSpPr>
              <p:cNvPr id="30" name="TextBox 13"/>
              <p:cNvSpPr/>
              <p:nvPr/>
            </p:nvSpPr>
            <p:spPr>
              <a:xfrm>
                <a:off x="8505063" y="4254818"/>
                <a:ext cx="2686812" cy="678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最多六组数字，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long long 足够。</a:t>
                </a:r>
              </a:p>
            </p:txBody>
          </p:sp>
          <p:sp>
            <p:nvSpPr>
              <p:cNvPr id="32" name="TextBox 15"/>
              <p:cNvSpPr/>
              <p:nvPr/>
            </p:nvSpPr>
            <p:spPr>
              <a:xfrm>
                <a:off x="8505063" y="4982528"/>
                <a:ext cx="2789301" cy="6785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输出会省略前导零；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没有数字词，输出 0。</a:t>
                </a:r>
              </a:p>
            </p:txBody>
          </p:sp>
        </p:grpSp>
      </p:grpSp>
      <p:sp>
        <p:nvSpPr>
          <p:cNvPr id="34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67156" y="2136458"/>
            <a:ext cx="9525" cy="3198971"/>
          </a:xfrm>
          <a:custGeom>
            <a:avLst/>
            <a:gdLst/>
            <a:ahLst/>
            <a:cxnLst/>
            <a:rect l="l" t="t" r="r" b="b"/>
            <a:pathLst>
              <a:path w="9525" h="3198971">
                <a:moveTo>
                  <a:pt x="0" y="0"/>
                </a:moveTo>
                <a:lnTo>
                  <a:pt x="0" y="319897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39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习题 6-6｜用名字判断飞碟是否带走小组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27898"/>
            <a:ext cx="10154031" cy="1276731"/>
            <a:chOff x="990219" y="2227898"/>
            <a:chExt cx="10154031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2278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输入彗星名和小组名，两者都是 1 到 6 个大写字母。按照下面的规则判断结果。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755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对应 1，B 对应 2，直到 Z 对应 26。把一个名字中各字母对应的数相乘。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两个乘积对 47 取余，余数相同输出 GO，否则输出 STAY。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4266248"/>
            <a:ext cx="5058823" cy="810005"/>
            <a:chOff x="990219" y="4266248"/>
            <a:chExt cx="5058823" cy="810005"/>
          </a:xfrm>
        </p:grpSpPr>
        <p:sp>
          <p:nvSpPr>
            <p:cNvPr id="11" name="TextBox 11"/>
            <p:cNvSpPr/>
            <p:nvPr/>
          </p:nvSpPr>
          <p:spPr>
            <a:xfrm>
              <a:off x="990219" y="426624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输入：两行，依次为彗星名字、小组名字。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694872"/>
              <a:ext cx="4323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输出：一行GO或STAY。洛谷P1200。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663946"/>
            <a:ext cx="10277856" cy="381381"/>
            <a:chOff x="990219" y="5663946"/>
            <a:chExt cx="10277856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6639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记录乘积的变量要从 1 开始。如果从 0 开始，乘积就会一直为 0。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8284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3143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88695" y="2233612"/>
            <a:ext cx="7184017" cy="851917"/>
            <a:chOff x="988695" y="2233612"/>
            <a:chExt cx="7184017" cy="851917"/>
          </a:xfrm>
        </p:grpSpPr>
        <p:sp>
          <p:nvSpPr>
            <p:cNvPr id="7" name="TextBox 7"/>
            <p:cNvSpPr/>
            <p:nvPr/>
          </p:nvSpPr>
          <p:spPr>
            <a:xfrm>
              <a:off x="988695" y="2233612"/>
              <a:ext cx="718401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'A' → 1　　字符'B' → 2　　字符'Z' → 26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704148"/>
              <a:ext cx="29655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对应代码：c - 'A' + 1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599498"/>
            <a:ext cx="10201656" cy="857631"/>
            <a:chOff x="990219" y="3599498"/>
            <a:chExt cx="10201656" cy="857631"/>
          </a:xfrm>
        </p:grpSpPr>
        <p:sp>
          <p:nvSpPr>
            <p:cNvPr id="10" name="TextBox 10"/>
            <p:cNvSpPr/>
            <p:nvPr/>
          </p:nvSpPr>
          <p:spPr>
            <a:xfrm>
              <a:off x="990219" y="359949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 的乘积是 1×2，BA 是 2×1，余数相同，输出 GO。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40757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 的余数为 2，AC 的余数为 3，二者比较应输出 STAY。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180648"/>
            <a:ext cx="10154031" cy="800481"/>
            <a:chOff x="990219" y="5180648"/>
            <a:chExt cx="10154031" cy="800481"/>
          </a:xfrm>
        </p:grpSpPr>
        <p:sp>
          <p:nvSpPr>
            <p:cNvPr id="13" name="TextBox 13"/>
            <p:cNvSpPr/>
            <p:nvPr/>
          </p:nvSpPr>
          <p:spPr>
            <a:xfrm>
              <a:off x="990219" y="51806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累乘的初值设为 1，第一个字母对应的数才能正确乘进来。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99748"/>
              <a:ext cx="79853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每乘一个数就对 47 取余，最终余数不变，还能避免中间的数过大。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382250" cy="469392"/>
            <a:chOff x="813816" y="1407795"/>
            <a:chExt cx="103822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比较 AB、BA 和 AC 的计算结果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619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855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飞碟：逐个字母计算余数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product = 1;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name)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product = product * (c - 'A' + 1) % 47;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4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c-'A'+1 得到字母对应的数。每乘一个数就取余，结果保存在 product 中。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124426"/>
          </a:xfrm>
          <a:custGeom>
            <a:avLst/>
            <a:gdLst/>
            <a:ahLst/>
            <a:cxnLst/>
            <a:rect l="l" t="t" r="r" b="b"/>
            <a:pathLst>
              <a:path w="9525" h="1124426">
                <a:moveTo>
                  <a:pt x="0" y="0"/>
                </a:moveTo>
                <a:lnTo>
                  <a:pt x="0" y="11244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飞碟：分别计算两个名字，再比较余数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s, t;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 &gt;&gt; 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 = 1, b = 1;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s)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 = a * (c - 'A' + 1) % 47;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t)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b = b * (c - 'A' + 1) % 47;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(a == b)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"GO\n";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"STAY\n";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848344" y="2980372"/>
            <a:ext cx="1778127" cy="2591181"/>
            <a:chOff x="8848344" y="2980372"/>
            <a:chExt cx="1778127" cy="2591181"/>
          </a:xfrm>
        </p:grpSpPr>
        <p:grpSp>
          <p:nvGrpSpPr>
            <p:cNvPr id="19" name="Group 19"/>
            <p:cNvGrpSpPr/>
            <p:nvPr/>
          </p:nvGrpSpPr>
          <p:grpSpPr>
            <a:xfrm>
              <a:off x="8848344" y="2980372"/>
              <a:ext cx="1778127" cy="2591181"/>
              <a:chOff x="8848344" y="2980372"/>
              <a:chExt cx="1778127" cy="259118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848344" y="2980372"/>
                <a:ext cx="1778127" cy="2591181"/>
              </a:xfrm>
              <a:custGeom>
                <a:avLst/>
                <a:gdLst/>
                <a:ahLst/>
                <a:cxnLst/>
                <a:rect l="l" t="t" r="r" b="b"/>
                <a:pathLst>
                  <a:path w="1778127" h="2591181">
                    <a:moveTo>
                      <a:pt x="0" y="0"/>
                    </a:moveTo>
                    <a:lnTo>
                      <a:pt x="1778127" y="0"/>
                    </a:lnTo>
                    <a:lnTo>
                      <a:pt x="1778127" y="2591181"/>
                    </a:lnTo>
                    <a:lnTo>
                      <a:pt x="0" y="25911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</p:grp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012632"/>
            <a:ext cx="9525" cy="3537109"/>
          </a:xfrm>
          <a:custGeom>
            <a:avLst/>
            <a:gdLst/>
            <a:ahLst/>
            <a:cxnLst/>
            <a:rect l="l" t="t" r="r" b="b"/>
            <a:pathLst>
              <a:path w="9525" h="3537109">
                <a:moveTo>
                  <a:pt x="0" y="0"/>
                </a:moveTo>
                <a:lnTo>
                  <a:pt x="0" y="353710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39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习题 6-7｜按输入的赋值语句，算出变量的值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227898"/>
            <a:ext cx="10154031" cy="1724405"/>
            <a:chOff x="990219" y="2227898"/>
            <a:chExt cx="10154031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2278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a、b、c 三个变量，初值均为 0。程序要按输入顺序模拟每条赋值语句。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755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a:=3; 或 b:=a;。右边是一位数字，或 a、b、c 中的一个变量。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75158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输入保证格式正确，总长度不超过 255。题号 P1597。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570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输出全部语句执行后 a、b、c 的值，数与数之间用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隔开。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313" y="4560570"/>
            <a:ext cx="10163937" cy="1411033"/>
            <a:chOff x="980313" y="4560570"/>
            <a:chExt cx="10163937" cy="1411033"/>
          </a:xfrm>
        </p:grpSpPr>
        <p:sp>
          <p:nvSpPr>
            <p:cNvPr id="12" name="TextBox 12"/>
            <p:cNvSpPr txBox="1"/>
            <p:nvPr/>
          </p:nvSpPr>
          <p:spPr>
            <a:xfrm>
              <a:off x="987933" y="456057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a:=3;b:=a;a:=5;c:=b;</a:t>
              </a:r>
            </a:p>
          </p:txBody>
        </p:sp>
        <p:sp>
          <p:nvSpPr>
            <p:cNvPr id="16" name="TextBox 8"/>
            <p:cNvSpPr/>
            <p:nvPr/>
          </p:nvSpPr>
          <p:spPr>
            <a:xfrm>
              <a:off x="980313" y="5085398"/>
              <a:ext cx="101639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s 保存输入文字，v[0]、v[1]、v[2] 分别记录 a、b、c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902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输入中的 := 表示赋值。实现这个操作时，我们仍使用 C++ 的 =。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64108" y="4570095"/>
            <a:ext cx="9525" cy="346710"/>
          </a:xfrm>
          <a:custGeom>
            <a:avLst/>
            <a:gdLst/>
            <a:ahLst/>
            <a:cxnLst/>
            <a:rect l="l" t="t" r="r" b="b"/>
            <a:pathLst>
              <a:path w="9525" h="346710">
                <a:moveTo>
                  <a:pt x="0" y="0"/>
                </a:moveTo>
                <a:lnTo>
                  <a:pt x="0" y="346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2007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读一条赋值语句，要找哪两个字符？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905000" y="2142172"/>
            <a:ext cx="9286875" cy="1810131"/>
            <a:chOff x="1905000" y="2142172"/>
            <a:chExt cx="9286875" cy="1810131"/>
          </a:xfrm>
        </p:grpSpPr>
        <p:sp>
          <p:nvSpPr>
            <p:cNvPr id="7" name="Rectangle 7"/>
            <p:cNvSpPr/>
            <p:nvPr/>
          </p:nvSpPr>
          <p:spPr>
            <a:xfrm>
              <a:off x="1905000" y="2571750"/>
              <a:ext cx="1714500" cy="71437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619500" y="2571750"/>
              <a:ext cx="3429000" cy="7143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7048500" y="2571750"/>
              <a:ext cx="1714500" cy="71437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763000" y="2571750"/>
              <a:ext cx="1714500" cy="714375"/>
            </a:xfrm>
            <a:prstGeom prst="rect">
              <a:avLst/>
            </a:prstGeom>
            <a:solidFill>
              <a:srgbClr val="F2F4F7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2657094" y="2142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276344" y="21421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i+1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990844" y="21421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i+2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705344" y="21421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i+3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419844" y="21421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i+4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2653284" y="27660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367784" y="27660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: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082284" y="27660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=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796784" y="27660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511284" y="27660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2371344" y="3570922"/>
              <a:ext cx="4953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给谁赋值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419594" y="3570922"/>
              <a:ext cx="3772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右边的数字或变量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0313" y="4637722"/>
            <a:ext cx="10306812" cy="1321880"/>
            <a:chOff x="980313" y="4637722"/>
            <a:chExt cx="10306812" cy="1321880"/>
          </a:xfrm>
        </p:grpSpPr>
        <p:sp>
          <p:nvSpPr>
            <p:cNvPr id="28" name="TextBox 7"/>
            <p:cNvSpPr/>
            <p:nvPr/>
          </p:nvSpPr>
          <p:spPr>
            <a:xfrm>
              <a:off x="980313" y="4637722"/>
              <a:ext cx="101639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s[i] 是要赋值的变量名；s[i+3] 是右边的数字或变量名。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90219" y="5104448"/>
              <a:ext cx="74655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变量名减去 'a'，便得到 a、b、c 在 v 中的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0、1、2。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5782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每条语句固定占五个字符，所以 i 每次加 5，移到下一条语句。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9387459" y="2775585"/>
            <a:ext cx="9525" cy="392430"/>
          </a:xfrm>
          <a:custGeom>
            <a:avLst/>
            <a:gdLst/>
            <a:ahLst/>
            <a:cxnLst/>
            <a:rect l="l" t="t" r="r" b="b"/>
            <a:pathLst>
              <a:path w="9525" h="392430">
                <a:moveTo>
                  <a:pt x="0" y="0"/>
                </a:moveTo>
                <a:lnTo>
                  <a:pt x="0" y="392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42380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34272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b:=a; 复制的是 a 当时的值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28344" y="2208848"/>
            <a:ext cx="4783836" cy="381381"/>
            <a:chOff x="1228344" y="2208848"/>
            <a:chExt cx="4783836" cy="381381"/>
          </a:xfrm>
        </p:grpSpPr>
        <p:sp>
          <p:nvSpPr>
            <p:cNvPr id="7" name="TextBox 7"/>
            <p:cNvSpPr/>
            <p:nvPr/>
          </p:nvSpPr>
          <p:spPr>
            <a:xfrm>
              <a:off x="1228344" y="22088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执行完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942969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895469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847969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28344" y="2742248"/>
            <a:ext cx="4783836" cy="381381"/>
            <a:chOff x="1228344" y="2742248"/>
            <a:chExt cx="4783836" cy="381381"/>
          </a:xfrm>
        </p:grpSpPr>
        <p:sp>
          <p:nvSpPr>
            <p:cNvPr id="12" name="TextBox 12"/>
            <p:cNvSpPr/>
            <p:nvPr/>
          </p:nvSpPr>
          <p:spPr>
            <a:xfrm>
              <a:off x="1228344" y="27422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942969" y="2742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895469" y="2742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847969" y="2742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28344" y="3275648"/>
            <a:ext cx="4783836" cy="381381"/>
            <a:chOff x="1228344" y="3275648"/>
            <a:chExt cx="4783836" cy="381381"/>
          </a:xfrm>
        </p:grpSpPr>
        <p:sp>
          <p:nvSpPr>
            <p:cNvPr id="17" name="TextBox 17"/>
            <p:cNvSpPr txBox="1"/>
            <p:nvPr/>
          </p:nvSpPr>
          <p:spPr>
            <a:xfrm>
              <a:off x="1228344" y="32756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a:=3;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942969" y="32756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895469" y="32756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847969" y="32756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8344" y="3809048"/>
            <a:ext cx="4783836" cy="381381"/>
            <a:chOff x="1228344" y="3809048"/>
            <a:chExt cx="4783836" cy="381381"/>
          </a:xfrm>
        </p:grpSpPr>
        <p:sp>
          <p:nvSpPr>
            <p:cNvPr id="22" name="TextBox 22"/>
            <p:cNvSpPr txBox="1"/>
            <p:nvPr/>
          </p:nvSpPr>
          <p:spPr>
            <a:xfrm>
              <a:off x="1228344" y="38090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b:=a;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942969" y="38090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895469" y="38090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5847969" y="38090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28344" y="4342448"/>
            <a:ext cx="4783836" cy="381381"/>
            <a:chOff x="1228344" y="4342448"/>
            <a:chExt cx="4783836" cy="381381"/>
          </a:xfrm>
        </p:grpSpPr>
        <p:sp>
          <p:nvSpPr>
            <p:cNvPr id="27" name="TextBox 27"/>
            <p:cNvSpPr txBox="1"/>
            <p:nvPr/>
          </p:nvSpPr>
          <p:spPr>
            <a:xfrm>
              <a:off x="1228344" y="43424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a:=5;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3942969" y="43424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4895469" y="43424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5847969" y="43424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28344" y="4875848"/>
            <a:ext cx="4783836" cy="381381"/>
            <a:chOff x="1228344" y="4875848"/>
            <a:chExt cx="4783836" cy="381381"/>
          </a:xfrm>
        </p:grpSpPr>
        <p:sp>
          <p:nvSpPr>
            <p:cNvPr id="32" name="TextBox 32"/>
            <p:cNvSpPr txBox="1"/>
            <p:nvPr/>
          </p:nvSpPr>
          <p:spPr>
            <a:xfrm>
              <a:off x="1228344" y="48758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c:=b;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3942969" y="4875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4895469" y="4875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5847969" y="4875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695438" y="2504122"/>
            <a:ext cx="3496437" cy="2172081"/>
            <a:chOff x="7695438" y="2504122"/>
            <a:chExt cx="3496437" cy="2172081"/>
          </a:xfrm>
        </p:grpSpPr>
        <p:grpSp>
          <p:nvGrpSpPr>
            <p:cNvPr id="70" name="Group 70"/>
            <p:cNvGrpSpPr/>
            <p:nvPr/>
          </p:nvGrpSpPr>
          <p:grpSpPr>
            <a:xfrm>
              <a:off x="7695438" y="2504122"/>
              <a:ext cx="3496437" cy="2172081"/>
              <a:chOff x="7695438" y="2504122"/>
              <a:chExt cx="3496437" cy="2172081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7705344" y="2504122"/>
                <a:ext cx="2001012" cy="2172081"/>
              </a:xfrm>
              <a:custGeom>
                <a:avLst/>
                <a:gdLst/>
                <a:ahLst/>
                <a:cxnLst/>
                <a:rect l="l" t="t" r="r" b="b"/>
                <a:pathLst>
                  <a:path w="2001012" h="2172081">
                    <a:moveTo>
                      <a:pt x="0" y="0"/>
                    </a:moveTo>
                    <a:lnTo>
                      <a:pt x="2001012" y="0"/>
                    </a:lnTo>
                    <a:lnTo>
                      <a:pt x="2001012" y="2172081"/>
                    </a:lnTo>
                    <a:lnTo>
                      <a:pt x="0" y="21720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7695438" y="2504122"/>
                <a:ext cx="3496437" cy="18749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550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执行 b:=a;，b 得到 3。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 后来改为 5，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 仍然是 3。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赋值时只复制当时的值。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990219" y="5752148"/>
            <a:ext cx="10154031" cy="381381"/>
            <a:chOff x="990219" y="5752148"/>
            <a:chExt cx="10154031" cy="381381"/>
          </a:xfrm>
        </p:grpSpPr>
        <p:sp>
          <p:nvSpPr>
            <p:cNvPr id="39" name="TextBox 39"/>
            <p:cNvSpPr/>
            <p:nvPr/>
          </p:nvSpPr>
          <p:spPr>
            <a:xfrm>
              <a:off x="990219" y="57521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全部执行完，输出 5 3 3，三个数之间用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隔开。</a:t>
              </a:r>
            </a:p>
          </p:txBody>
        </p:sp>
      </p:grpSp>
      <p:sp>
        <p:nvSpPr>
          <p:cNvPr id="72" name="Line 7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3" name="Line 73"/>
          <p:cNvSpPr/>
          <p:nvPr/>
        </p:nvSpPr>
        <p:spPr>
          <a:xfrm>
            <a:off x="1104519" y="3285172"/>
            <a:ext cx="9525" cy="1878330"/>
          </a:xfrm>
          <a:custGeom>
            <a:avLst/>
            <a:gdLst/>
            <a:ahLst/>
            <a:cxnLst/>
            <a:rect l="l" t="t" r="r" b="b"/>
            <a:pathLst>
              <a:path w="9525" h="1878330">
                <a:moveTo>
                  <a:pt x="0" y="0"/>
                </a:moveTo>
                <a:lnTo>
                  <a:pt x="0" y="18783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74" name="Line 74"/>
          <p:cNvSpPr/>
          <p:nvPr/>
        </p:nvSpPr>
        <p:spPr>
          <a:xfrm>
            <a:off x="838200" y="546134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语句解析：取出右边的值，存给左边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 = s[i] - 'a';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s[i + 3];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('0' &lt;= c &amp;&amp; c &lt;= '9') v[to] = c - '0';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v[to] = v[c - 'a'];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4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右边是数字字符，就转成数值；右边是变量名，就读取它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当前保存的值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486376"/>
          </a:xfrm>
          <a:custGeom>
            <a:avLst/>
            <a:gdLst/>
            <a:ahLst/>
            <a:cxnLst/>
            <a:rect l="l" t="t" r="r" b="b"/>
            <a:pathLst>
              <a:path w="9525" h="1486376">
                <a:moveTo>
                  <a:pt x="0" y="0"/>
                </a:moveTo>
                <a:lnTo>
                  <a:pt x="0" y="14863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语句解析：依次执行赋值，输出最后的值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v[3] = {};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 += 5)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 = s[i] - 'a';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s[i+3];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('0' &lt;= c &amp;&amp; c &lt;= '9') v[to] = c-'0';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v[to] = v[c-'a'];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v[0] &lt;&lt; ' ' &lt;&lt; v[1] &lt;&lt; ' '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&lt;&lt; v[2] &lt;&lt; '\n';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038844" y="2980372"/>
            <a:ext cx="2050542" cy="2600706"/>
            <a:chOff x="9038844" y="2980372"/>
            <a:chExt cx="2050542" cy="2600706"/>
          </a:xfrm>
        </p:grpSpPr>
        <p:grpSp>
          <p:nvGrpSpPr>
            <p:cNvPr id="19" name="Group 19"/>
            <p:cNvGrpSpPr/>
            <p:nvPr/>
          </p:nvGrpSpPr>
          <p:grpSpPr>
            <a:xfrm>
              <a:off x="9038844" y="2980372"/>
              <a:ext cx="2050542" cy="2600706"/>
              <a:chOff x="9038844" y="2980372"/>
              <a:chExt cx="2050542" cy="26007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9038844" y="2980372"/>
                <a:ext cx="2050542" cy="2600706"/>
              </a:xfrm>
              <a:custGeom>
                <a:avLst/>
                <a:gdLst/>
                <a:ahLst/>
                <a:cxnLst/>
                <a:rect l="l" t="t" r="r" b="b"/>
                <a:pathLst>
                  <a:path w="2050542" h="2600706">
                    <a:moveTo>
                      <a:pt x="0" y="0"/>
                    </a:moveTo>
                    <a:lnTo>
                      <a:pt x="2050542" y="0"/>
                    </a:lnTo>
                    <a:lnTo>
                      <a:pt x="2050542" y="2600706"/>
                    </a:lnTo>
                    <a:lnTo>
                      <a:pt x="0" y="26007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</p:grp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012632"/>
            <a:ext cx="9525" cy="3784759"/>
          </a:xfrm>
          <a:custGeom>
            <a:avLst/>
            <a:gdLst/>
            <a:ahLst/>
            <a:cxnLst/>
            <a:rect l="l" t="t" r="r" b="b"/>
            <a:pathLst>
              <a:path w="9525" h="3784759">
                <a:moveTo>
                  <a:pt x="0" y="0"/>
                </a:moveTo>
                <a:lnTo>
                  <a:pt x="0" y="378475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39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选做实验｜统计字母，画出垂直柱状图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227898"/>
            <a:ext cx="10201656" cy="1724405"/>
            <a:chOff x="990219" y="2227898"/>
            <a:chExt cx="10201656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2278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输入四行文字，每行不超过 100 个字符，统计 A 到 Z 各出现了多少次。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75572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每个字母占一列，出现几次，这一列就画几个星号。其他字符不计。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1020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各列按 A 到 Z 排列，中间隔一个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，底部还要输出字母行。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570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每行末尾不能有多余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，也不要多输出空白行。题号 P1598。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4571048"/>
            <a:ext cx="10296906" cy="1359979"/>
            <a:chOff x="990219" y="4571048"/>
            <a:chExt cx="10296906" cy="1359979"/>
          </a:xfrm>
        </p:grpSpPr>
        <p:sp>
          <p:nvSpPr>
            <p:cNvPr id="12" name="TextBox 12"/>
            <p:cNvSpPr/>
            <p:nvPr/>
          </p:nvSpPr>
          <p:spPr>
            <a:xfrm>
              <a:off x="990219" y="45710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教材用 diagram.in、diagram.out 完成文件读写实验。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0377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若在要求标准输入输出的平台提交，应按平台要求调整文件读写部分。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496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次数可以逐个累加，可屏幕是一行行输出的。竖着的柱子该怎样画？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2047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4286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 cnt 记录每个字母的出现次数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75969" y="2332672"/>
            <a:ext cx="3323844" cy="2382965"/>
            <a:chOff x="1275969" y="2332672"/>
            <a:chExt cx="3323844" cy="2382965"/>
          </a:xfrm>
        </p:grpSpPr>
        <p:sp>
          <p:nvSpPr>
            <p:cNvPr id="7" name="TextBox 7"/>
            <p:cNvSpPr/>
            <p:nvPr/>
          </p:nvSpPr>
          <p:spPr>
            <a:xfrm>
              <a:off x="1275969" y="2332672"/>
              <a:ext cx="3323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例如，输入四行：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607058" y="2846070"/>
              <a:ext cx="757714" cy="186956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80"/>
                </a:lnSpc>
              </a:pPr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ABBA</a:t>
              </a:r>
              <a:br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CAB</a:t>
              </a:r>
              <a:br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  <a:br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572000" y="2332672"/>
            <a:ext cx="6286500" cy="2553081"/>
            <a:chOff x="4572000" y="2332672"/>
            <a:chExt cx="6286500" cy="2553081"/>
          </a:xfrm>
        </p:grpSpPr>
        <p:sp>
          <p:nvSpPr>
            <p:cNvPr id="28" name="TextBox 7"/>
            <p:cNvSpPr/>
            <p:nvPr/>
          </p:nvSpPr>
          <p:spPr>
            <a:xfrm>
              <a:off x="4695063" y="2332672"/>
              <a:ext cx="25529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cnt：各字母出现次数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847844" y="30089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181344" y="30089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514844" y="30089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515094" y="30089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其余字母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572000" y="3476625"/>
              <a:ext cx="1047750" cy="7620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5905500" y="3476625"/>
              <a:ext cx="1047750" cy="7620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239000" y="3476625"/>
              <a:ext cx="1047750" cy="7620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9239250" y="3476625"/>
              <a:ext cx="1619250" cy="762000"/>
            </a:xfrm>
            <a:prstGeom prst="rect">
              <a:avLst/>
            </a:prstGeom>
            <a:solidFill>
              <a:srgbClr val="F2F4F7"/>
            </a:solidFill>
            <a:ln>
              <a:noFill/>
            </a:ln>
          </p:spPr>
        </p:sp>
        <p:sp>
          <p:nvSpPr>
            <p:cNvPr id="19" name="TextBox 19"/>
            <p:cNvSpPr/>
            <p:nvPr/>
          </p:nvSpPr>
          <p:spPr>
            <a:xfrm>
              <a:off x="4920234" y="3709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253734" y="3709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587234" y="3709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844659" y="3709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4657344" y="4504372"/>
              <a:ext cx="40900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cnt[0]　 cnt[1]　 cnt[2]　 …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90219" y="5418772"/>
            <a:ext cx="10277856" cy="769430"/>
            <a:chOff x="990219" y="5418772"/>
            <a:chExt cx="10277856" cy="769430"/>
          </a:xfrm>
        </p:grpSpPr>
        <p:sp>
          <p:nvSpPr>
            <p:cNvPr id="25" name="TextBox 25"/>
            <p:cNvSpPr/>
            <p:nvPr/>
          </p:nvSpPr>
          <p:spPr>
            <a:xfrm>
              <a:off x="990219" y="54187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遇到大写字母 c，就执行 cnt[c-'A']++。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80682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cnt[0]=4 表示 A 出现了四次：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 xml:space="preserve"> 0 对应 A，数值 4 才是次数。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0953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27228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639622" cy="1355598"/>
            <a:chOff x="1179957" y="2952750"/>
            <a:chExt cx="763962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79060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按字母连续输出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73164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**** **** *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得到横排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53752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按最高层输出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 *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103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A、B够高，C不够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382250" cy="469392"/>
            <a:chOff x="978408" y="1407795"/>
            <a:chExt cx="103822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从最高一层开始，一行一行画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11181" cy="1029081"/>
            <a:chOff x="980694" y="1980248"/>
            <a:chExt cx="102111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102111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这组输入中，A、B 各出现四次，C 出现一次，对应的柱高是 4、4、1。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7358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这些高度已经保存在 cnt[0]、cnt[1]、cnt[2] 中。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102111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若先把 A 的四个星号连续输出，它们会排在同一行，画不出竖直的柱子。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163556" cy="705231"/>
            <a:chOff x="980694" y="4475798"/>
            <a:chExt cx="10163556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101635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所以按横行输出：先画第 4 层，再画第 3、2、1 层。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每层依次检查各列，柱子到达这一层就输出星号，否则输出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65297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 表示正在画的层。cnt[c]≥h，这一列就有星号。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正式程序中，c 从 0 到 25，依次检查 A 到 Z 的全部列。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柱子达到第 h 层，这一层就画星号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75969" y="2323148"/>
            <a:ext cx="4077652" cy="381381"/>
            <a:chOff x="1275969" y="2323148"/>
            <a:chExt cx="4077652" cy="381381"/>
          </a:xfrm>
        </p:grpSpPr>
        <p:sp>
          <p:nvSpPr>
            <p:cNvPr id="7" name="TextBox 7"/>
            <p:cNvSpPr/>
            <p:nvPr/>
          </p:nvSpPr>
          <p:spPr>
            <a:xfrm>
              <a:off x="1275969" y="23231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层号h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276219" y="23231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228719" y="23231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181219" y="23231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14094" y="2804160"/>
            <a:ext cx="2938177" cy="528066"/>
            <a:chOff x="1514094" y="2804160"/>
            <a:chExt cx="2938177" cy="528066"/>
          </a:xfrm>
        </p:grpSpPr>
        <p:sp>
          <p:nvSpPr>
            <p:cNvPr id="12" name="TextBox 12"/>
            <p:cNvSpPr/>
            <p:nvPr/>
          </p:nvSpPr>
          <p:spPr>
            <a:xfrm>
              <a:off x="1514094" y="2885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272409" y="2804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224909" y="2804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14094" y="3366135"/>
            <a:ext cx="2938177" cy="528066"/>
            <a:chOff x="1514094" y="3366135"/>
            <a:chExt cx="2938177" cy="528066"/>
          </a:xfrm>
        </p:grpSpPr>
        <p:sp>
          <p:nvSpPr>
            <p:cNvPr id="16" name="TextBox 16"/>
            <p:cNvSpPr/>
            <p:nvPr/>
          </p:nvSpPr>
          <p:spPr>
            <a:xfrm>
              <a:off x="1514094" y="3447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272409" y="33661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224909" y="33661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14094" y="3928110"/>
            <a:ext cx="2938177" cy="528066"/>
            <a:chOff x="1514094" y="3928110"/>
            <a:chExt cx="2938177" cy="528066"/>
          </a:xfrm>
        </p:grpSpPr>
        <p:sp>
          <p:nvSpPr>
            <p:cNvPr id="20" name="TextBox 20"/>
            <p:cNvSpPr/>
            <p:nvPr/>
          </p:nvSpPr>
          <p:spPr>
            <a:xfrm>
              <a:off x="1514094" y="40090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272409" y="39281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224909" y="39281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14094" y="4490085"/>
            <a:ext cx="3890677" cy="528066"/>
            <a:chOff x="1514094" y="4490085"/>
            <a:chExt cx="3890677" cy="528066"/>
          </a:xfrm>
        </p:grpSpPr>
        <p:sp>
          <p:nvSpPr>
            <p:cNvPr id="24" name="TextBox 24"/>
            <p:cNvSpPr/>
            <p:nvPr/>
          </p:nvSpPr>
          <p:spPr>
            <a:xfrm>
              <a:off x="1514094" y="45710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3272409" y="44900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4224909" y="44900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5177409" y="44900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086219" y="2456498"/>
            <a:ext cx="4058031" cy="2410206"/>
            <a:chOff x="7086219" y="2456498"/>
            <a:chExt cx="4058031" cy="2410206"/>
          </a:xfrm>
        </p:grpSpPr>
        <p:sp>
          <p:nvSpPr>
            <p:cNvPr id="29" name="TextBox 29"/>
            <p:cNvSpPr/>
            <p:nvPr/>
          </p:nvSpPr>
          <p:spPr>
            <a:xfrm>
              <a:off x="7086219" y="2456498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看每列的高度是否达到 h。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7086219" y="2999422"/>
              <a:ext cx="28626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cnt[c]≥h，输出 *。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7086219" y="3504248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否则输出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7086219" y="4075748"/>
              <a:ext cx="3051810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的高度只有 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只有第 1 层有星号。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0313" y="5504498"/>
            <a:ext cx="10211562" cy="701611"/>
            <a:chOff x="980313" y="5504498"/>
            <a:chExt cx="10211562" cy="701611"/>
          </a:xfrm>
        </p:grpSpPr>
        <p:sp>
          <p:nvSpPr>
            <p:cNvPr id="38" name="TextBox 13"/>
            <p:cNvSpPr/>
            <p:nvPr/>
          </p:nvSpPr>
          <p:spPr>
            <a:xfrm>
              <a:off x="980313" y="5504498"/>
              <a:ext cx="102115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外层循环控制从上往下画哪一层，内层循环检查这一层的各列。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990981" y="5854065"/>
              <a:ext cx="67802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图中只画出 A、B、C，程序仍需检查 A 到 Z 的全部列。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518293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只删行尾空格，保留用来对齐的空格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56472"/>
            <a:ext cx="6195405" cy="1104329"/>
            <a:chOff x="990219" y="2256472"/>
            <a:chExt cx="6195405" cy="1104329"/>
          </a:xfrm>
        </p:grpSpPr>
        <p:sp>
          <p:nvSpPr>
            <p:cNvPr id="7" name="TextBox 7"/>
            <p:cNvSpPr/>
            <p:nvPr/>
          </p:nvSpPr>
          <p:spPr>
            <a:xfrm>
              <a:off x="990219" y="2256472"/>
              <a:ext cx="52313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为了看清位置，图中用 □ 表示一个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72159" y="2832735"/>
              <a:ext cx="591346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* □ * □ □ □ □ … □　→　* □ *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313" y="4028122"/>
            <a:ext cx="10163937" cy="838581"/>
            <a:chOff x="980313" y="4028122"/>
            <a:chExt cx="10163937" cy="838581"/>
          </a:xfrm>
        </p:grpSpPr>
        <p:sp>
          <p:nvSpPr>
            <p:cNvPr id="10" name="TextBox 10"/>
            <p:cNvSpPr/>
            <p:nvPr/>
          </p:nvSpPr>
          <p:spPr>
            <a:xfrm>
              <a:off x="990219" y="40281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两列之间的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要保留，最右边星号后多出的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需要删去。</a:t>
              </a:r>
            </a:p>
          </p:txBody>
        </p:sp>
        <p:sp>
          <p:nvSpPr>
            <p:cNvPr id="16" name="TextBox 8"/>
            <p:cNvSpPr/>
            <p:nvPr/>
          </p:nvSpPr>
          <p:spPr>
            <a:xfrm>
              <a:off x="980313" y="4485322"/>
              <a:ext cx="86397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把这一层先拼进 row，删去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末尾的空格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，再输出 row。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352098"/>
            <a:ext cx="7960042" cy="800481"/>
            <a:chOff x="990219" y="5352098"/>
            <a:chExt cx="7960042" cy="800481"/>
          </a:xfrm>
        </p:grpSpPr>
        <p:sp>
          <p:nvSpPr>
            <p:cNvPr id="13" name="TextBox 13"/>
            <p:cNvSpPr/>
            <p:nvPr/>
          </p:nvSpPr>
          <p:spPr>
            <a:xfrm>
              <a:off x="990219" y="5352098"/>
              <a:ext cx="70402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最下面输出 A 到 Z，字母之间隔一个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，Z 后换行。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77119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行首和行中的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决定星号所在的列，删掉后就无法对齐。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0524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1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柱状图：先把当前层写进 row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row;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0; c &lt; 26; ++c) {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row += (cnt[c] &gt;= h ? '*' : ' ');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!= 25) row += ' ';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46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逐列判断：有星号就接 '*'，没有就接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。相邻两列之间另接一个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848326"/>
          </a:xfrm>
          <a:custGeom>
            <a:avLst/>
            <a:gdLst/>
            <a:ahLst/>
            <a:cxnLst/>
            <a:rect l="l" t="t" r="r" b="b"/>
            <a:pathLst>
              <a:path w="9525" h="1848326">
                <a:moveTo>
                  <a:pt x="0" y="0"/>
                </a:moveTo>
                <a:lnTo>
                  <a:pt x="0" y="18483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垂直柱状图：打开文件，依次读入四行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#include &lt;cstdio&gt;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#include &lt;string&gt;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using namespace std;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if (!freopen("diagram.in",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"r",stdin)) return 1;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if (!freopen("diagram.out",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"w",stdout)) return 1;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int cnt[26] = {}, mx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string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for (int k=0; k&lt;4; k++)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getline(cin, s);</a:t>
              </a:r>
            </a:p>
          </p:txBody>
        </p:sp>
      </p:grpSp>
      <p:sp>
        <p:nvSpPr>
          <p:cNvPr id="2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1"/>
          <p:cNvSpPr/>
          <p:nvPr/>
        </p:nvSpPr>
        <p:spPr>
          <a:xfrm>
            <a:off x="819531" y="1970246"/>
            <a:ext cx="9525" cy="3353467"/>
          </a:xfrm>
          <a:custGeom>
            <a:avLst/>
            <a:gdLst/>
            <a:ahLst/>
            <a:cxnLst/>
            <a:rect l="l" t="t" r="r" b="b"/>
            <a:pathLst>
              <a:path w="9525" h="3353467">
                <a:moveTo>
                  <a:pt x="0" y="0"/>
                </a:moveTo>
                <a:lnTo>
                  <a:pt x="0" y="335346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垂直柱状图：统计次数，再逐层画图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for (char c : s)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if ('A'&lt;=c &amp;&amp; c&lt;='Z')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cnt[c-'A']++;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for (int c=0; c&lt;26; c++)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(cnt[c]&gt;mx) mx=cnt[c];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for (int h=mx; h&gt;=1; h--)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string row;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for (int c=0; c&lt;26; c++)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row += cnt[c]&gt;=h ? '*' : ' 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if (c!=25) row += ' 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</p:grpSp>
      <p:sp>
        <p:nvSpPr>
          <p:cNvPr id="2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1"/>
          <p:cNvSpPr/>
          <p:nvPr/>
        </p:nvSpPr>
        <p:spPr>
          <a:xfrm>
            <a:off x="819531" y="1970246"/>
            <a:ext cx="9525" cy="3258217"/>
          </a:xfrm>
          <a:custGeom>
            <a:avLst/>
            <a:gdLst/>
            <a:ahLst/>
            <a:cxnLst/>
            <a:rect l="l" t="t" r="r" b="b"/>
            <a:pathLst>
              <a:path w="9525" h="3258217">
                <a:moveTo>
                  <a:pt x="0" y="0"/>
                </a:moveTo>
                <a:lnTo>
                  <a:pt x="0" y="325821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垂直柱状图：输出每层，最后写字母行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while (row.back()==' ')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row.pop_back();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cout &lt;&lt; row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for (int c=0; c&lt;26; c++)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cout &lt;&lt; char('A'+c)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&lt;&lt; (c==25?'\n':' ');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return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sp>
        <p:nvSpPr>
          <p:cNvPr id="2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1"/>
          <p:cNvSpPr/>
          <p:nvPr/>
        </p:nvSpPr>
        <p:spPr>
          <a:xfrm>
            <a:off x="819531" y="1970246"/>
            <a:ext cx="9525" cy="2610612"/>
          </a:xfrm>
          <a:custGeom>
            <a:avLst/>
            <a:gdLst/>
            <a:ahLst/>
            <a:cxnLst/>
            <a:rect l="l" t="t" r="r" b="b"/>
            <a:pathLst>
              <a:path w="9525" h="2610612">
                <a:moveTo>
                  <a:pt x="0" y="0"/>
                </a:moveTo>
                <a:lnTo>
                  <a:pt x="0" y="261061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1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回顾这一章：读入文字后，怎样一步步处理？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90219" y="2237422"/>
            <a:ext cx="10154031" cy="2133981"/>
            <a:chOff x="990219" y="2237422"/>
            <a:chExt cx="10154031" cy="2133981"/>
          </a:xfrm>
        </p:grpSpPr>
        <p:sp>
          <p:nvSpPr>
            <p:cNvPr id="7" name="TextBox 7"/>
            <p:cNvSpPr/>
            <p:nvPr/>
          </p:nvSpPr>
          <p:spPr>
            <a:xfrm>
              <a:off x="990219" y="2237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228594" y="223742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一个字符用 char，一段文字用字符数组或 string 保存。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26755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怎样定位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228594" y="267557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0 开始，要分清长度、容量和结束标记。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31137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怎样处理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228594" y="311372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按照题意逐个判断字符，完成计数、查找或分段。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35518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怎样读写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228594" y="355187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读清输入输出要求，确认是否使用文件，是否保留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39900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怎样检查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228594" y="399002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除了样例，还要检查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、0，以及开头和结尾的位置。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219" y="5018722"/>
            <a:ext cx="10296906" cy="1187387"/>
            <a:chOff x="990219" y="5018722"/>
            <a:chExt cx="10296906" cy="1187387"/>
          </a:xfrm>
        </p:grpSpPr>
        <p:sp>
          <p:nvSpPr>
            <p:cNvPr id="18" name="TextBox 18"/>
            <p:cNvSpPr/>
            <p:nvPr/>
          </p:nvSpPr>
          <p:spPr>
            <a:xfrm>
              <a:off x="990219" y="5018722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选一道题，自己算一组数据，再合上课件写出程序。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90219" y="54639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遇到关键判断，试着说清为什么要这样写，并用数据检查。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90981" y="5854065"/>
              <a:ext cx="102008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下一章学习函数，我们会把可以反复使用的一段代码单独写出来。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6381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9293</ns0:Words>
  <ns0:Application>Microsoft Office PowerPoint</ns0:Application>
  <ns0:PresentationFormat>宽屏</ns0:PresentationFormat>
  <ns0:Paragraphs>537</ns0:Paragraphs>
  <ns0:Slides>67</ns0:Slides>
  <ns0:Notes>39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3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39</ns1:i4>
      </ns1:variant>
    </ns1:vector>
  </ns0:HeadingPairs>
  <ns0:TitlesOfParts>
    <ns1:vector size="43" baseType="lpstr">
      <ns1:lpstr>Arial</ns1:lpstr>
      <ns1:lpstr>Cambria Math</ns1:lpstr>
      <ns1:lpstr>Consolas</ns1:lpstr>
      <ns1:lpstr>Office Theme</ns1:lpstr>
      <ns1:lpstr>工具会用了，还得读懂每道题的规则</ns1:lpstr>
      <ns1:lpstr>老式手机：按出一个字母，需要几下？</ns1:lpstr>
      <ns1:lpstr>次数来自键内位置，不是键上的数字</ns1:lpstr>
      <ns1:lpstr>完整程序：查表，再累加</ns1:lpstr>
      <ns1:lpstr>这几种字符，最容易漏掉</ns1:lpstr>
      <ns1:lpstr>最多修改一个字符，让VK尽可能多</ns1:lpstr>
      <ns1:lpstr>长度不大，把每个修改位置都试一遍</ns1:lpstr>
      <ns1:lpstr>完整程序：尝试、计数、恢复</ns1:lpstr>
      <ns1:lpstr>有些字母被盖住了，原来放过几个单词？</ns1:lpstr>
      <ns1:lpstr>覆盖后，词的起点仍能推回去</ns1:lpstr>
      <ns1:lpstr>每个候选起点，只判断一次</ns1:lpstr>
      <ns1:lpstr>完整程序：枚举起点，检查残留</ns1:lpstr>
      <ns1:lpstr>看到分隔符，就知道该反转哪几段</ns1:lpstr>
      <ns1:lpstr>零不能一股脑删掉，先看它在哪一部分</ns1:lpstr>
      <ns1:lpstr>四种输入，逐段追踪</ns1:lpstr>
      <ns1:lpstr>PowerPoint 演示文稿</ns1:lpstr>
      <ns1:lpstr>程序上半：识别分隔符，拆开数字段</ns1:lpstr>
      <ns1:lpstr>PowerPoint 演示文稿</ns1:lpstr>
      <ns1:lpstr>程序下半：按规则去零，再接回去</ns1:lpstr>
      <ns1:lpstr>先认出数字词，再拼出最小的数</ns1:lpstr>
      <ns1:lpstr>把题目指定的词，一项一项列全</ns1:lpstr>
      <ns1:lpstr>PowerPoint 演示文稿</ns1:lpstr>
      <ns1:lpstr>PowerPoint 演示文稿</ns1:lpstr>
      <ns1:lpstr>程序上半：把词映射成数字块</ns1:lpstr>
      <ns1:lpstr>程序下半：排好顺序，每次接上两位</ns1:lpstr>
      <ns1:lpstr>两个名字，对应的余数相同吗？</ns1:lpstr>
      <ns1:lpstr>PowerPoint 演示文稿</ns1:lpstr>
      <ns1:lpstr>完整程序：各算一个余数，再比较</ns1:lpstr>
      <ns1:lpstr>让程序读懂一个简化的赋值语句</ns1:lpstr>
      <ns1:lpstr>每条语句固定占5个字符</ns1:lpstr>
      <ns1:lpstr>赋值复制的是“那一刻的值”</ns1:lpstr>
      <ns1:lpstr>完整程序：读出右值，更新左侧变量</ns1:lpstr>
      <ns1:lpstr>选做实验：把字母次数画成星号柱</ns1:lpstr>
      <ns1:lpstr>先数次数，再考虑怎么画</ns1:lpstr>
      <ns1:lpstr>PowerPoint 演示文稿</ns1:lpstr>
      <ns1:lpstr>输出顺序：从最高层，一行一行向下</ns1:lpstr>
      <ns1:lpstr>空格也属于输出格式</ns1:lpstr>
      <ns1:lpstr>完整程序：计数、逐层绘制、处理行尾</ns1:lpstr>
      <ns1:lpstr>会写代码，也要说清楚每个位置的含义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2026-10-02T14:53:39Z</dcterms:created>
  <dcterms:modified xsi:type="dcterms:W3CDTF">2026-10-02T19:06:09Z</dcterms:modified>
  <cp:category/>
  <cp:contentStatus/>
  <dc:language>zh-CN</dc:language>
</cp:coreProperties>
</file>