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p15="http://schemas.microsoft.com/office/powerpoint/2012/main" xmlns:r="http://schemas.openxmlformats.org/officeDocument/2006/relationships" saveSubsetFonts="1" autoCompressPictures="0">
  <p:sldMasterIdLst>
    <p:sldMasterId id="2147483648" r:id="rId1"/>
  </p:sldMasterIdLst>
  <p:notesMasterIdLst>
    <p:notesMasterId r:id="rId41"/>
  </p:notesMasterIdLst>
  <p:sldIdLst>
    <p:sldId id="256" r:id="rId46"/>
    <p:sldId id="257" r:id="rId47"/>
    <p:sldId id="258" r:id="rId48"/>
    <p:sldId id="259" r:id="rId49"/>
    <p:sldId id="260" r:id="rId50"/>
    <p:sldId id="261" r:id="rId51"/>
    <p:sldId id="262" r:id="rId52"/>
    <p:sldId id="263" r:id="rId53"/>
    <p:sldId id="264" r:id="rId54"/>
    <p:sldId id="265" r:id="rId55"/>
    <p:sldId id="266" r:id="rId56"/>
    <p:sldId id="267" r:id="rId57"/>
    <p:sldId id="268" r:id="rId58"/>
    <p:sldId id="269" r:id="rId59"/>
    <p:sldId id="270" r:id="rId60"/>
    <p:sldId id="271" r:id="rId61"/>
    <p:sldId id="272" r:id="rId62"/>
    <p:sldId id="273" r:id="rId63"/>
    <p:sldId id="274" r:id="rId64"/>
    <p:sldId id="275" r:id="rId65"/>
    <p:sldId id="276" r:id="rId66"/>
    <p:sldId id="277" r:id="rId67"/>
    <p:sldId id="278" r:id="rId68"/>
    <p:sldId id="279" r:id="rId69"/>
    <p:sldId id="280" r:id="rId70"/>
    <p:sldId id="281" r:id="rId71"/>
    <p:sldId id="282" r:id="rId72"/>
    <p:sldId id="283" r:id="rId73"/>
    <p:sldId id="284" r:id="rId74"/>
    <p:sldId id="285" r:id="rId75"/>
    <p:sldId id="286" r:id="rId76"/>
    <p:sldId id="287" r:id="rId77"/>
    <p:sldId id="288" r:id="rId78"/>
    <p:sldId id="289" r:id="rId79"/>
    <p:sldId id="290" r:id="rId80"/>
    <p:sldId id="291" r:id="rId81"/>
    <p:sldId id="292" r:id="rId82"/>
    <p:sldId id="293" r:id="rId83"/>
    <p:sldId id="294" r:id="rId84"/>
    <p:sldId id="295" r:id="rId85"/>
    <p:sldId id="296" r:id="rId86"/>
    <p:sldId id="297" r:id="rId87"/>
    <p:sldId id="298" r:id="rId88"/>
    <p:sldId id="299" r:id="rId89"/>
    <p:sldId id="300" r:id="rId90"/>
    <p:sldId id="301" r:id="rId91"/>
    <p:sldId id="302" r:id="rId92"/>
    <p:sldId id="303" r:id="rId93"/>
    <p:sldId id="304" r:id="rId94"/>
    <p:sldId id="305" r:id="rId95"/>
    <p:sldId id="306" r:id="rId96"/>
    <p:sldId id="307" r:id="rId97"/>
    <p:sldId id="308" r:id="rId98"/>
    <p:sldId id="309" r:id="rId99"/>
    <p:sldId id="310" r:id="rId100"/>
    <p:sldId id="311" r:id="rId101"/>
    <p:sldId id="312" r:id="rId102"/>
    <p:sldId id="313" r:id="rId103"/>
    <p:sldId id="314" r:id="rId104"/>
    <p:sldId id="315" r:id="rId105"/>
    <p:sldId id="316" r:id="rId106"/>
    <p:sldId id="317" r:id="rId107"/>
    <p:sldId id="318" r:id="rId108"/>
    <p:sldId id="319" r:id="rId109"/>
    <p:sldId id="320" r:id="rId110"/>
    <p:sldId id="321" r:id="rId111"/>
    <p:sldId id="322" r:id="rId1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42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45" Type="http://schemas.openxmlformats.org/officeDocument/2006/relationships/tableStyles" Target="tableStyles.xml" /><Relationship Id="rId44" Type="http://schemas.openxmlformats.org/officeDocument/2006/relationships/theme" Target="theme/theme1.xml" /><Relationship Id="rId43" Type="http://schemas.openxmlformats.org/officeDocument/2006/relationships/viewProps" Target="viewProps.xml" /><Relationship Id="rId41" Type="http://schemas.openxmlformats.org/officeDocument/2006/relationships/notesMaster" Target="notesMasters/notesMaster1.xml" /><Relationship Id="rId46" Type="http://schemas.openxmlformats.org/officeDocument/2006/relationships/slide" Target="slides/slide1.xml" /><Relationship Id="rId47" Type="http://schemas.openxmlformats.org/officeDocument/2006/relationships/slide" Target="slides/slide2.xml" /><Relationship Id="rId48" Type="http://schemas.openxmlformats.org/officeDocument/2006/relationships/slide" Target="slides/slide3.xml" /><Relationship Id="rId49" Type="http://schemas.openxmlformats.org/officeDocument/2006/relationships/slide" Target="slides/slide4.xml" /><Relationship Id="rId50" Type="http://schemas.openxmlformats.org/officeDocument/2006/relationships/slide" Target="slides/slide5.xml" /><Relationship Id="rId51" Type="http://schemas.openxmlformats.org/officeDocument/2006/relationships/slide" Target="slides/slide6.xml" /><Relationship Id="rId52" Type="http://schemas.openxmlformats.org/officeDocument/2006/relationships/slide" Target="slides/slide7.xml" /><Relationship Id="rId53" Type="http://schemas.openxmlformats.org/officeDocument/2006/relationships/slide" Target="slides/slide8.xml" /><Relationship Id="rId54" Type="http://schemas.openxmlformats.org/officeDocument/2006/relationships/slide" Target="slides/slide9.xml" /><Relationship Id="rId55" Type="http://schemas.openxmlformats.org/officeDocument/2006/relationships/slide" Target="slides/slide10.xml" /><Relationship Id="rId56" Type="http://schemas.openxmlformats.org/officeDocument/2006/relationships/slide" Target="slides/slide11.xml" /><Relationship Id="rId57" Type="http://schemas.openxmlformats.org/officeDocument/2006/relationships/slide" Target="slides/slide12.xml" /><Relationship Id="rId58" Type="http://schemas.openxmlformats.org/officeDocument/2006/relationships/slide" Target="slides/slide13.xml" /><Relationship Id="rId59" Type="http://schemas.openxmlformats.org/officeDocument/2006/relationships/slide" Target="slides/slide14.xml" /><Relationship Id="rId60" Type="http://schemas.openxmlformats.org/officeDocument/2006/relationships/slide" Target="slides/slide15.xml" /><Relationship Id="rId61" Type="http://schemas.openxmlformats.org/officeDocument/2006/relationships/slide" Target="slides/slide16.xml" /><Relationship Id="rId62" Type="http://schemas.openxmlformats.org/officeDocument/2006/relationships/slide" Target="slides/slide17.xml" /><Relationship Id="rId63" Type="http://schemas.openxmlformats.org/officeDocument/2006/relationships/slide" Target="slides/slide18.xml" /><Relationship Id="rId64" Type="http://schemas.openxmlformats.org/officeDocument/2006/relationships/slide" Target="slides/slide19.xml" /><Relationship Id="rId65" Type="http://schemas.openxmlformats.org/officeDocument/2006/relationships/slide" Target="slides/slide20.xml" /><Relationship Id="rId66" Type="http://schemas.openxmlformats.org/officeDocument/2006/relationships/slide" Target="slides/slide21.xml" /><Relationship Id="rId67" Type="http://schemas.openxmlformats.org/officeDocument/2006/relationships/slide" Target="slides/slide22.xml" /><Relationship Id="rId68" Type="http://schemas.openxmlformats.org/officeDocument/2006/relationships/slide" Target="slides/slide23.xml" /><Relationship Id="rId69" Type="http://schemas.openxmlformats.org/officeDocument/2006/relationships/slide" Target="slides/slide24.xml" /><Relationship Id="rId70" Type="http://schemas.openxmlformats.org/officeDocument/2006/relationships/slide" Target="slides/slide25.xml" /><Relationship Id="rId71" Type="http://schemas.openxmlformats.org/officeDocument/2006/relationships/slide" Target="slides/slide26.xml" /><Relationship Id="rId72" Type="http://schemas.openxmlformats.org/officeDocument/2006/relationships/slide" Target="slides/slide27.xml" /><Relationship Id="rId73" Type="http://schemas.openxmlformats.org/officeDocument/2006/relationships/slide" Target="slides/slide28.xml" /><Relationship Id="rId74" Type="http://schemas.openxmlformats.org/officeDocument/2006/relationships/slide" Target="slides/slide29.xml" /><Relationship Id="rId75" Type="http://schemas.openxmlformats.org/officeDocument/2006/relationships/slide" Target="slides/slide30.xml" /><Relationship Id="rId76" Type="http://schemas.openxmlformats.org/officeDocument/2006/relationships/slide" Target="slides/slide31.xml" /><Relationship Id="rId77" Type="http://schemas.openxmlformats.org/officeDocument/2006/relationships/slide" Target="slides/slide32.xml" /><Relationship Id="rId78" Type="http://schemas.openxmlformats.org/officeDocument/2006/relationships/slide" Target="slides/slide33.xml" /><Relationship Id="rId79" Type="http://schemas.openxmlformats.org/officeDocument/2006/relationships/slide" Target="slides/slide34.xml" /><Relationship Id="rId80" Type="http://schemas.openxmlformats.org/officeDocument/2006/relationships/slide" Target="slides/slide35.xml" /><Relationship Id="rId81" Type="http://schemas.openxmlformats.org/officeDocument/2006/relationships/slide" Target="slides/slide36.xml" /><Relationship Id="rId82" Type="http://schemas.openxmlformats.org/officeDocument/2006/relationships/slide" Target="slides/slide37.xml" /><Relationship Id="rId83" Type="http://schemas.openxmlformats.org/officeDocument/2006/relationships/slide" Target="slides/slide38.xml" /><Relationship Id="rId84" Type="http://schemas.openxmlformats.org/officeDocument/2006/relationships/slide" Target="slides/slide39.xml" /><Relationship Id="rId85" Type="http://schemas.openxmlformats.org/officeDocument/2006/relationships/slide" Target="slides/slide40.xml" /><Relationship Id="rId86" Type="http://schemas.openxmlformats.org/officeDocument/2006/relationships/slide" Target="slides/slide41.xml" /><Relationship Id="rId87" Type="http://schemas.openxmlformats.org/officeDocument/2006/relationships/slide" Target="slides/slide42.xml" /><Relationship Id="rId88" Type="http://schemas.openxmlformats.org/officeDocument/2006/relationships/slide" Target="slides/slide43.xml" /><Relationship Id="rId89" Type="http://schemas.openxmlformats.org/officeDocument/2006/relationships/slide" Target="slides/slide44.xml" /><Relationship Id="rId90" Type="http://schemas.openxmlformats.org/officeDocument/2006/relationships/slide" Target="slides/slide45.xml" /><Relationship Id="rId91" Type="http://schemas.openxmlformats.org/officeDocument/2006/relationships/slide" Target="slides/slide46.xml" /><Relationship Id="rId92" Type="http://schemas.openxmlformats.org/officeDocument/2006/relationships/slide" Target="slides/slide47.xml" /><Relationship Id="rId93" Type="http://schemas.openxmlformats.org/officeDocument/2006/relationships/slide" Target="slides/slide48.xml" /><Relationship Id="rId94" Type="http://schemas.openxmlformats.org/officeDocument/2006/relationships/slide" Target="slides/slide49.xml" /><Relationship Id="rId95" Type="http://schemas.openxmlformats.org/officeDocument/2006/relationships/slide" Target="slides/slide50.xml" /><Relationship Id="rId96" Type="http://schemas.openxmlformats.org/officeDocument/2006/relationships/slide" Target="slides/slide51.xml" /><Relationship Id="rId97" Type="http://schemas.openxmlformats.org/officeDocument/2006/relationships/slide" Target="slides/slide52.xml" /><Relationship Id="rId98" Type="http://schemas.openxmlformats.org/officeDocument/2006/relationships/slide" Target="slides/slide53.xml" /><Relationship Id="rId99" Type="http://schemas.openxmlformats.org/officeDocument/2006/relationships/slide" Target="slides/slide54.xml" /><Relationship Id="rId100" Type="http://schemas.openxmlformats.org/officeDocument/2006/relationships/slide" Target="slides/slide55.xml" /><Relationship Id="rId101" Type="http://schemas.openxmlformats.org/officeDocument/2006/relationships/slide" Target="slides/slide56.xml" /><Relationship Id="rId102" Type="http://schemas.openxmlformats.org/officeDocument/2006/relationships/slide" Target="slides/slide57.xml" /><Relationship Id="rId103" Type="http://schemas.openxmlformats.org/officeDocument/2006/relationships/slide" Target="slides/slide58.xml" /><Relationship Id="rId104" Type="http://schemas.openxmlformats.org/officeDocument/2006/relationships/slide" Target="slides/slide59.xml" /><Relationship Id="rId105" Type="http://schemas.openxmlformats.org/officeDocument/2006/relationships/slide" Target="slides/slide60.xml" /><Relationship Id="rId106" Type="http://schemas.openxmlformats.org/officeDocument/2006/relationships/slide" Target="slides/slide61.xml" /><Relationship Id="rId107" Type="http://schemas.openxmlformats.org/officeDocument/2006/relationships/slide" Target="slides/slide62.xml" /><Relationship Id="rId108" Type="http://schemas.openxmlformats.org/officeDocument/2006/relationships/slide" Target="slides/slide63.xml" /><Relationship Id="rId109" Type="http://schemas.openxmlformats.org/officeDocument/2006/relationships/slide" Target="slides/slide64.xml" /><Relationship Id="rId110" Type="http://schemas.openxmlformats.org/officeDocument/2006/relationships/slide" Target="slides/slide65.xml" /><Relationship Id="rId111" Type="http://schemas.openxmlformats.org/officeDocument/2006/relationships/slide" Target="slides/slide66.xml" /><Relationship Id="rId112" Type="http://schemas.openxmlformats.org/officeDocument/2006/relationships/slide" Target="slides/slide67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_rels/notesSlide6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1.xml"/>
</Relationships>
</file>

<file path=ppt/notesSlides/_rels/notesSlide6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2.xml"/>
</Relationships>
</file>

<file path=ppt/notesSlides/_rels/notesSlide6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3.xml"/>
</Relationships>
</file>

<file path=ppt/notesSlides/_rels/notesSlide6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4.xml"/>
</Relationships>
</file>

<file path=ppt/notesSlides/_rels/notesSlide6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5.xml"/>
</Relationships>
</file>

<file path=ppt/notesSlides/_rels/notesSlide6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6.xml"/>
</Relationships>
</file>

<file path=ppt/notesSlides/_rels/notesSlide6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7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上一节已经会读写字符串，这一节换着题目用。同样是空格，数整行长度要算，标题统计却不能算。讲题时先问清要留下哪些字符，再决定循环里的条件。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先用五个小题找回熟悉的动作。每题都让学生手算一组最短的数据，再说输入、输出和字符处理规则。后面的教材题会把这些动作叠在一起。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班级通知里就算有标点和空格，也要把它们算进整行长度。用 Hello, world! 数一遍，答案是 13；如果什么都不输入直接回车，答案是 0。这里的规则和标题统计不同。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看 A、空格、B 三格。getline 把行内空格保留下来，回车只负责结束这一行，不放进 s。用 cin &gt;&gt; s 会在空格处停住，学生若算出 1，先查读入方式。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程序只做两件事：读完整行，再输出 s.size()。请学生用 A B、Hello, world! 和空行核对。代码整合在一个文本框里，留意空格计数、换行不计。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整行倒序意味着字符位置全部反过来，空格也跟着走。拿 ab cd 推出 dc ba，别只把两个单词分别反转。空行输入仍输出一行空白。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长度是五，最后的下标却是四，这里停一下让学生指出每一格。循环从 n-1 走到 0；i 变成 -1 时条件不成立，不访问越界位置。空串会直接跳过循环。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让学生沿下标倒着读 Hello，口头得到 olleH。代码只换访问方向，s 本身没被修改。最后统一输出换行，单字符和空串也能正常处理。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这一题有两行输入：待查的文字和一个目标字母。强调第二行的字母不是正文的一部分，大小写也要分别算。把 programming 中的 g 数出两次，建立 ans 的含义。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沿着 banana 的六格走，只有 a 让 ans 增加。遇到 b、n 时，原来的计数留下，不会归零。表格读完后得到三次，代码的 if 就从这张表里来。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程序先读整行，再读目标字符，ans 从零开始。每次检查一个位置，条件成立才加一；AaA 找小写 a 只得到一。让学生指着代码说出每个变量保存什么。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把删除想成抄写新纸：要删的字母略过，其他字符依次收进 result。表中的 ␠ 只是显示空格的位置，实际输出仍是一个真正的空格。全删光时，cout 输出的是空行。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拿 banana 一格格走，result 从空串长成 b、bn、bnn。原串没有边走边删，扫描位置因此不会错位。连续目标字母也都能被看见。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代码用 != 判断当前字符是否需要保留。result 初始为空，保留一个就接一个；删掉全部目标字母后，再把 result 输出。让学生拿 aaa、abc 和 baaab 试一试。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输入是一行英文，输出却要分成多行。词间可能有多个空格，不能把每一个空格都当成新单词。指着右侧样例让学生数清三行分别写什么。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I 和 love 之间放两个空格。遇到第一个空格时，前面是字母，可以换行；第二个空格前面仍是空格，跳过即可。访问 s[i-1] 前要确保 i 大于零。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程序一边读字符一边输出。字母照写；空格只有在紧跟单词后面时才触发换行。因为题目保证末尾没有空格，循环结束还要补一枚换行。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把老式键盘画给学生看。2 键的 a、b、c 要按一、二、三下，空格也要按 0 键一下。题目只问总次数，学生无需考虑两次按同一键之间等待多久。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键上的数字是按哪颗键，字母在键内的位置才是按几下。7 和 9 都有四个字母，所以 s、z 各要按四下。a、空格、z 合计六下。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拿到一个字符，先看是不是空格。空格按一次；字母用 c-'a' 找到次数表的位置，再加到 ans。这个判断解释了为什么不能把空格直接拿去当数组下标。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按题意给 26 个小写字母排好次数表。每拿到一个字符，空格单独加一，字母用 c-'a' 找表项。完整程序作为核对页，先让学生在前面的步骤里讲明表的下标。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三组短数据检查不同错误：a z 查空格，sz 查四字母键，三个空格查 getline 是否保留空格。回车结束输入，不是文本里的一个字符。答案依次为六、八、三。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VK 必须正好相邻，顺序也不能反。题目允许改零个或一个字符，要找最好结果。VKKK 改第三格会得到 VKVK，两处都算；后面还得把不修改也列作一种方案。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每次从原串出发，只改一个位置。表里逐个试过，改下标二得到两次，最好。数完要恢复原字符，否则下一次试验就不是只改一格了。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试改一个位置时先保存旧字符。数完当前串的 VK，马上把旧字符放回去；否则下一轮会叠上上一次的修改，违反题意。p=-1 的不修改方案在完整程序里单独处理。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程序把不修改记作 p=-1，然后轮流试每个位置。试改后扫描相邻两格数 VK，更新最大值，再恢复原字符。右栏是代码的后半段，整理后每一段都在一个代码框里。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这一页接上页的试改循环。每次从头数相邻的 VK，更新最大值；然后把改过的字符恢复。最后输出最优次数。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这道题像透明字条互相盖住。每个贴过的 boy 或 girl 至少留下一处字母，所以看不见完整单词也不能忽略它。先用 bgirl 观察 b 所在的位置。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图中的 boy 从零号位置开始，后来 girl 从一号位置盖上来，最后只露 b 和 girl。b 仍能指向 boy 的起点；girl 的四个字母虽然都在，却只代表一次贴放。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假设从 i 开始贴 boy，它的 b、o、y 各有固定位置。只要对应位置有一个字母留下，这个起点就该计一次；三个字母全留下也仍是一次。访问前还要保证整词放得下。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先确认 boy 放在 i、i+1、i+2 三格都没有越界。只要其中一个相应字母还露着，这个起点就属于一次贴放。即使露出两三个字母，也仍只执行一次 ++boy。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两轮循环分别检查 boy 和 girl 的候选起点。每个起点用逻辑或把可能残留的位置连起来，满足条件才加一次。别把循环理解成数裸露字母的个数。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让学生先辨认输入是哪一种写法。整数一段，小数和分数两段，百分数只翻数字部分。20 位的数字用 string 保存，避免把题目本身变成整数范围问题。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反转 600 得到 006，要从左边删零；小数部分 084 反转成 480，却要从右边删零。两种方向不能混，而且全零时必须留一个 0。用 600.084 算出 6.48。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四行分别是教材的四种类型。请学生先指分隔符，再说哪些数字段反转，最后看去零。展示中的空格只为分段，真实输出里没有这些空格。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整串翻转会把整数部分和小数部分交换位置，违反题意。对 600.084，先找小数点，再分别翻 600 和 084，得到 006 与 480。零还没处理，下一页继续。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反转前先辨认输入类型。p 从 -1 开始，找到小数点、分数线或百分号才记录位置；op 记是哪一种符号。整数没有分隔符，p 会保留 -1。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代码上半只做识别分隔符和反转数字段。p 记位置，op 记符号；没有分隔符就是整数。reverse 操作 a、b 各自的字符范围，别把小数点也拿去反转。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 是 006，要删开头；b 是 480，要删末尾。每次删除前先看长度大于一，才能保住全零段最后的一位。erase、back 和 pop_back 分别对应这几个动作。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下半段按 op 决定 b 的去零方向，小数删末尾，分数删开头，百分数没有右侧数字段。处理完输出 a，必要时输出分隔符与 b。拿四种教材样例逐个核对。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密码题的故事很长，课堂先抓处理规则。六个词里找数字词，每个词变成两位块，块可重排，求最小整数。整串最前面的零最后再删，没有数字词就输出零。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数字词的对应关系由题目规定。zero 也是零，another 当一处理；a、first 等特殊词不能按普通词义猜。查表时把未命中的词丢掉。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 one、two、five 演示生成 01、04、25。拼成 010425 后，只删整串最前面的零，得到 10425；若每块先删，就错成 1425。实际输入有六个词，这里只挑三词讲计算。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这些块都恰好是两位，前面较小的块放高位会让整体更小。比较 0425 和 2504，让学生看到顺序的作用。00 可以排前面，最终整数输出再去整体前导零。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这一页只抓数字词变块的过程。查表得到 v，平方后对一百取余，存入数组。即使 block 的数值是四，它仍代表两位块 04；后面拼接时要按两位处理。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代码前半把单词查成数字。普通词在 names 中找，几个特殊词单独判断；末尾词带的句号要去掉。匹配到的数平方取模后，存进两位块数组。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六个词逐个处理：末尾句号先摘掉，查表或检查特殊词。找到数字词才生成两位块，没找到就跳过。下一页再给这些块排序。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把块从小到大排好，每接一个块，现有整数乘 100 空出两位，再加新块。最多六块、十二位，long long 容得下。若什么都没存，ans 保持零。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这道题要比较的是两个名字转换后的余数。A 对应一，B 对应二，逐字相乘；两边都对 47 取余后，余数相同才输出 GO。输入顺序是彗星名在前、小组名在后。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拿 AB、BA 作一组相同的例子，再拿 AB、AC 作一组不同的例子。累乘必须从一开始；每乘一个字母就取模，可以让中间结果保持较小。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乘积从一开始，才能保持乘法的原意。每个字母减 A 再加一，得到它的编号；把编号乘进来以后立刻对四十七取模。另一个名字也照这段过程算一次。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代码把两个名字分别跑过相同的累乘过程。每个字符减 'A' 再加一，就得到一到二十六；末尾只比较两个余数。让学生说出 a、b 分别代表哪个名字。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看到 a:=3;，别把它当成 C++ 语法，它是题目给的输入文字。程序要模拟三名变量从零开始被逐条赋值。输出 a、b、c 的最终值，数与数之间留空格。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一条指令固定五格。s[i] 是左边变量，s[i+3] 是右边数字或变量名；因此处理完 i 加五。变量名映射到 v[0]、v[1]、v[2]，学生要分清下标和里面当前保存的值。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逐条执行：b:=a; 让 b 拿到 a 当时的三。后来 a 改成五，b 仍是三；赋值不是把两个变量永久连在一起。最后得到五、三、三。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 a:=3; 和 b:=a; 并排比较。左侧变量由 s[i] 指出，右侧在 i+3。右侧若是数字字符，减零字符得到数；若是变量名，就到 v 数组取它此刻的值，再写给左侧。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先算右边：数字字符减 '0' 得到数值，变量字符减 'a' 找当前值。再把结果写给左边变量。若先改左边，某些赋值会把原值覆盖，讲解时保持取值和写值的顺序。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教材把这题作为文件实验，但平台提交规则可能不同。先弄清四行文字里 A 到 Z 的次数，再想竖直柱子怎样按行输出。空格负责对齐，行尾却不能留下多余空格。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这组短输入让 A、B 都出现四次，C 只出现一次。cnt 的下标指哪一个字母，值才是出现次数。让学生指出 cnt[0]=4 里的零和四各代表什么。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先画一张三列小图。按字母一列写完会得到横着的星号，屏幕输出却是一行接一行。外层从最高层往下走，内层每层都看 A 到 Z 哪些柱子够高。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h=4 时 A、B 有星，C 没有；h=1 时三列都有。这个表格就是 cnt[c]&gt;=h 的判断过程。真实输出还有其余二十三列，图里只放大了前三列。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为了对齐，行首和列间空格不能删。最右星号后面的空格却要清掉，否则输出格式不合要求。每一层先拼 row，只删它右端多余的空格；底部再输出固定的字母行。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在固定高度 h，从 A 到 Z 走一遍。柱子到得了这一层，row 接一颗星；到不了就接空格。相邻列中间另加一个空格，行尾的清理放在下一步。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完整程序分开看：先读四行，统计次数和最高柱；再从最高层逐行造星号与空格，清理行尾。每一层至少有一个星号，所以 row 不会在删空格时变成空串；mx 为零时，只输出字母行。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读完一行后，把这一行的大写字母逐个加进 cnt。四行都统计完，找出最高柱 mx；再从最高层往下画。当前层能到的列写星号，到不了的列留空位。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一层已经拼进 row，只删它最右边多余的空格，再输出这一行。中间的空格要留着，它们负责把各列对齐。所有星号层画完，最后写 A 到 Z 的字母行。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请学生从做过的一题里举例，说明变量存的是什么、下标指哪里、哪个条件决定输出。再关掉课件自己写一次，用空格、零和首尾位置去测。下一章的函数会把反复出现的处理步骤单独收好。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952500" y="1952625"/>
            <a:ext cx="102870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>
              <a:lnSpc>
                <a:spcPts val="6150"/>
              </a:lnSpc>
            </a:pPr>
            <a:r>
              <a:rPr lang="zh-CN" sz="48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10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838200" y="13335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0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-bg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panel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Consolas"/>
          <a:ea typeface="Microsoft YaHei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457200" algn="l" defTabSz="457200" rtl="0" eaLnBrk="1" latinLnBrk="0" hangingPunct="1"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914400" algn="l" defTabSz="457200" rtl="0" eaLnBrk="1" latinLnBrk="0" hangingPunct="1"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1828800" algn="l" defTabSz="457200" rtl="0" eaLnBrk="1" latinLnBrk="0" hangingPunct="1"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286000" algn="l" defTabSz="457200" rtl="0" eaLnBrk="1" latinLnBrk="0" hangingPunct="1"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7.xml"/>
</Relationships>
</file>

<file path=ppt/slides/_rels/slide2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8.xml"/>
</Relationships>
</file>

<file path=ppt/slides/_rels/slide2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9.xml"/>
</Relationships>
</file>

<file path=ppt/slides/_rels/slide3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6.xml"/>
</Relationships>
</file>

<file path=ppt/slides/_rels/slide3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7.xml"/>
</Relationships>
</file>

<file path=ppt/slides/_rels/slide3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8.xml"/>
</Relationships>
</file>

<file path=ppt/slides/_rels/slide3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9.xml"/>
</Relationships>
</file>

<file path=ppt/slides/_rels/slide4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0.xml"/>
</Relationships>
</file>

<file path=ppt/slides/_rels/slide4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1.xml"/>
</Relationships>
</file>

<file path=ppt/slides/_rels/slide4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2.xml"/>
</Relationships>
</file>

<file path=ppt/slides/_rels/slide4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3.xml"/>
</Relationships>
</file>

<file path=ppt/slides/_rels/slide4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4.xml"/>
</Relationships>
</file>

<file path=ppt/slides/_rels/slide4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5.xml"/>
</Relationships>
</file>

<file path=ppt/slides/_rels/slide4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6.xml"/>
</Relationships>
</file>

<file path=ppt/slides/_rels/slide4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7.xml"/>
</Relationships>
</file>

<file path=ppt/slides/_rels/slide4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8.xml"/>
</Relationships>
</file>

<file path=ppt/slides/_rels/slide4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9.xml"/>
</Relationships>
</file>

<file path=ppt/slides/_rels/slide5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50.xml"/>
</Relationships>
</file>

<file path=ppt/slides/_rels/slide5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1.xml"/>
</Relationships>
</file>

<file path=ppt/slides/_rels/slide5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52.xml"/>
</Relationships>
</file>

<file path=ppt/slides/_rels/slide5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53.xml"/>
</Relationships>
</file>

<file path=ppt/slides/_rels/slide5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54.xml"/>
</Relationships>
</file>

<file path=ppt/slides/_rels/slide5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55.xml"/>
</Relationships>
</file>

<file path=ppt/slides/_rels/slide5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6.xml"/>
</Relationships>
</file>

<file path=ppt/slides/_rels/slide5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57.xml"/>
</Relationships>
</file>

<file path=ppt/slides/_rels/slide5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58.xml"/>
</Relationships>
</file>

<file path=ppt/slides/_rels/slide5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59.xml"/>
</Relationships>
</file>

<file path=ppt/slides/_rels/slide6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60.xml"/>
</Relationships>
</file>

<file path=ppt/slides/_rels/slide6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61.xml"/>
</Relationships>
</file>

<file path=ppt/slides/_rels/slide6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62.xml"/>
</Relationships>
</file>

<file path=ppt/slides/_rels/slide6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63.xml"/>
</Relationships>
</file>

<file path=ppt/slides/_rels/slide6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64.xml"/>
</Relationships>
</file>

<file path=ppt/slides/_rels/slide6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65.xml"/>
</Relationships>
</file>

<file path=ppt/slides/_rels/slide6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66.xml"/>
</Relationships>
</file>

<file path=ppt/slides/_rels/slide6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67.xml"/>
</Relationships>
</file>

<file path=ppt/slides/slide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11144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同一行文字，换道题，</a:t>
            </a:r>
            <a:r>
              <a:rPr lang="zh-CN" sz="2320" b="1" dirty="0">
                <a:solidFill>
                  <a:srgbClr val="C00000"/>
                </a:solidFill>
                <a:latin typeface="Microsoft YaHei"/>
                <a:ea typeface="Microsoft YaHei"/>
                <a:cs typeface="Microsoft YaHei"/>
              </a:rPr>
              <a:t>空格</a:t>
            </a:r>
            <a:r>
              <a:rPr lang="zh-CN" sz="232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该怎么算？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180719" y="2332672"/>
            <a:ext cx="5789295" cy="2095881"/>
            <a:chOff x="1180719" y="2332672"/>
            <a:chExt cx="5789295" cy="2095881"/>
          </a:xfrm>
        </p:grpSpPr>
        <p:sp>
          <p:nvSpPr>
            <p:cNvPr id="7" name="TextBox 7"/>
            <p:cNvSpPr/>
            <p:nvPr/>
          </p:nvSpPr>
          <p:spPr>
            <a:xfrm>
              <a:off x="1180719" y="2332672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字符映射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800094" y="2332672"/>
              <a:ext cx="26449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手机、你的飞碟在这儿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180719" y="2904172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位置与匹配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3800094" y="2904172"/>
              <a:ext cx="216246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VK、单词覆盖还原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180719" y="3475672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拆分与状态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3800094" y="3475672"/>
              <a:ext cx="31699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数字反转、密码、语句解析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180719" y="4047172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统计与输出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3800094" y="4047172"/>
              <a:ext cx="31699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垂直柱状图：选做综合实验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90219" y="5187696"/>
            <a:ext cx="10296906" cy="838581"/>
            <a:chOff x="990219" y="5187696"/>
            <a:chExt cx="10296906" cy="838581"/>
          </a:xfrm>
        </p:grpSpPr>
        <p:sp>
          <p:nvSpPr>
            <p:cNvPr id="16" name="TextBox 16"/>
            <p:cNvSpPr/>
            <p:nvPr/>
          </p:nvSpPr>
          <p:spPr>
            <a:xfrm>
              <a:off x="990219" y="518769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同一句话里有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：数整行长度要算它，标题统计却要跳过它。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990219" y="564489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题目一变，处理规则也跟着变。先把规则说清，再动手写循环。</a:t>
              </a:r>
            </a:p>
          </p:txBody>
        </p:sp>
      </p:grpSp>
      <p:sp>
        <p:nvSpPr>
          <p:cNvPr id="28" name="Line 28"/>
          <p:cNvSpPr/>
          <p:nvPr/>
        </p:nvSpPr>
        <p:spPr>
          <a:xfrm>
            <a:off x="838200" y="47524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9" name="Line 29"/>
          <p:cNvSpPr/>
          <p:nvPr/>
        </p:nvSpPr>
        <p:spPr>
          <a:xfrm>
            <a:off x="838200" y="27521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做综合题前，用五个小任务练练手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96906" cy="750379"/>
            <a:chOff x="990219" y="2056448"/>
            <a:chExt cx="10296906" cy="750379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这五道短练习各练一个动作，后面的教材题会把它们组合起来。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54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拿到题先试一组短数据：哪个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要留，哪个要跳过？说清楚再写代码。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1190625" y="3057525"/>
            <a:ext cx="9810750" cy="2171700"/>
            <a:chOff x="1190625" y="3057525"/>
            <a:chExt cx="9810750" cy="2171700"/>
          </a:xfrm>
        </p:grpSpPr>
        <p:grpSp>
          <p:nvGrpSpPr>
            <p:cNvPr id="10" name="Group 10"/>
            <p:cNvGrpSpPr/>
            <p:nvPr/>
          </p:nvGrpSpPr>
          <p:grpSpPr>
            <a:xfrm>
              <a:off x="1190625" y="3057525"/>
              <a:ext cx="2286000" cy="361950"/>
              <a:chOff x="1190625" y="3057525"/>
              <a:chExt cx="2286000" cy="36195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190625" y="3057525"/>
                <a:ext cx="2286000" cy="3619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209675" y="3086100"/>
                <a:ext cx="22479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任务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476625" y="3057525"/>
              <a:ext cx="4000500" cy="361950"/>
              <a:chOff x="3476625" y="3057525"/>
              <a:chExt cx="4000500" cy="36195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476625" y="3057525"/>
                <a:ext cx="4000500" cy="3619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495675" y="3086100"/>
                <a:ext cx="39624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练习的动作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477125" y="3057525"/>
              <a:ext cx="3524250" cy="361950"/>
              <a:chOff x="7477125" y="3057525"/>
              <a:chExt cx="3524250" cy="3619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477125" y="3057525"/>
                <a:ext cx="3524250" cy="3619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496175" y="3086100"/>
                <a:ext cx="34861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后面会用在哪里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190625" y="3419475"/>
              <a:ext cx="2286000" cy="361950"/>
              <a:chOff x="1190625" y="3419475"/>
              <a:chExt cx="2286000" cy="36195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190625" y="3419475"/>
                <a:ext cx="2286000" cy="3619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209675" y="3448050"/>
                <a:ext cx="22479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统计长度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476625" y="3419475"/>
              <a:ext cx="4000500" cy="361950"/>
              <a:chOff x="3476625" y="3419475"/>
              <a:chExt cx="4000500" cy="36195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476625" y="3419475"/>
                <a:ext cx="4000500" cy="3619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3495675" y="3448050"/>
                <a:ext cx="39624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整行读入，区分空格与换行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477125" y="3419475"/>
              <a:ext cx="3524250" cy="361950"/>
              <a:chOff x="7477125" y="3419475"/>
              <a:chExt cx="3524250" cy="36195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477125" y="3419475"/>
                <a:ext cx="3524250" cy="3619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496175" y="3448050"/>
                <a:ext cx="34861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手机输入、标题统计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190625" y="3781425"/>
              <a:ext cx="2286000" cy="361950"/>
              <a:chOff x="1190625" y="3781425"/>
              <a:chExt cx="2286000" cy="3619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190625" y="3781425"/>
                <a:ext cx="2286000" cy="3619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209675" y="3810000"/>
                <a:ext cx="22479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倒序输出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476625" y="3781425"/>
              <a:ext cx="4000500" cy="361950"/>
              <a:chOff x="3476625" y="3781425"/>
              <a:chExt cx="4000500" cy="36195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476625" y="3781425"/>
                <a:ext cx="4000500" cy="3619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495675" y="3810000"/>
                <a:ext cx="39624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用下标确定访问顺序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477125" y="3781425"/>
              <a:ext cx="3524250" cy="361950"/>
              <a:chOff x="7477125" y="3781425"/>
              <a:chExt cx="3524250" cy="36195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477125" y="3781425"/>
                <a:ext cx="3524250" cy="3619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496175" y="3810000"/>
                <a:ext cx="34861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字符位置与边界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190625" y="4143375"/>
              <a:ext cx="2286000" cy="361950"/>
              <a:chOff x="1190625" y="4143375"/>
              <a:chExt cx="2286000" cy="36195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190625" y="4143375"/>
                <a:ext cx="2286000" cy="3619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1209675" y="4171950"/>
                <a:ext cx="22479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次数统计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3476625" y="4143375"/>
              <a:ext cx="4000500" cy="361950"/>
              <a:chOff x="3476625" y="4143375"/>
              <a:chExt cx="4000500" cy="36195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3476625" y="4143375"/>
                <a:ext cx="4000500" cy="3619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3495675" y="4171950"/>
                <a:ext cx="39624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满足条件才累加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7477125" y="4143375"/>
              <a:ext cx="3524250" cy="361950"/>
              <a:chOff x="7477125" y="4143375"/>
              <a:chExt cx="3524250" cy="36195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7477125" y="4143375"/>
                <a:ext cx="3524250" cy="3619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7496175" y="4171950"/>
                <a:ext cx="34861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字母计数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1190625" y="4505325"/>
              <a:ext cx="2286000" cy="361950"/>
              <a:chOff x="1190625" y="4505325"/>
              <a:chExt cx="2286000" cy="36195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1190625" y="4505325"/>
                <a:ext cx="2286000" cy="3619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1209675" y="4533900"/>
                <a:ext cx="22479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删除字符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3476625" y="4505325"/>
              <a:ext cx="4000500" cy="361950"/>
              <a:chOff x="3476625" y="4505325"/>
              <a:chExt cx="4000500" cy="36195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3476625" y="4505325"/>
                <a:ext cx="4000500" cy="3619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3495675" y="4533900"/>
                <a:ext cx="39624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筛选并保留相对顺序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7477125" y="4505325"/>
              <a:ext cx="3524250" cy="361950"/>
              <a:chOff x="7477125" y="4505325"/>
              <a:chExt cx="3524250" cy="36195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7477125" y="4505325"/>
                <a:ext cx="3524250" cy="3619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7496175" y="4533900"/>
                <a:ext cx="34861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文字编辑</a:t>
                </a:r>
              </a:p>
            </p:txBody>
          </p:sp>
        </p:grpSp>
        <p:grpSp>
          <p:nvGrpSpPr>
            <p:cNvPr id="55" name="Group 55"/>
            <p:cNvGrpSpPr/>
            <p:nvPr/>
          </p:nvGrpSpPr>
          <p:grpSpPr>
            <a:xfrm>
              <a:off x="1190625" y="4867275"/>
              <a:ext cx="2286000" cy="361950"/>
              <a:chOff x="1190625" y="4867275"/>
              <a:chExt cx="2286000" cy="361950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1190625" y="4867275"/>
                <a:ext cx="2286000" cy="3619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4" name="TextBox 54"/>
              <p:cNvSpPr/>
              <p:nvPr/>
            </p:nvSpPr>
            <p:spPr>
              <a:xfrm>
                <a:off x="1209675" y="4895850"/>
                <a:ext cx="22479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拆分单词</a:t>
                </a:r>
              </a:p>
            </p:txBody>
          </p:sp>
        </p:grpSp>
        <p:grpSp>
          <p:nvGrpSpPr>
            <p:cNvPr id="58" name="Group 58"/>
            <p:cNvGrpSpPr/>
            <p:nvPr/>
          </p:nvGrpSpPr>
          <p:grpSpPr>
            <a:xfrm>
              <a:off x="3476625" y="4867275"/>
              <a:ext cx="4000500" cy="361950"/>
              <a:chOff x="3476625" y="4867275"/>
              <a:chExt cx="4000500" cy="361950"/>
            </a:xfrm>
          </p:grpSpPr>
          <p:sp>
            <p:nvSpPr>
              <p:cNvPr id="56" name="Rectangle 56"/>
              <p:cNvSpPr/>
              <p:nvPr/>
            </p:nvSpPr>
            <p:spPr>
              <a:xfrm>
                <a:off x="3476625" y="4867275"/>
                <a:ext cx="4000500" cy="3619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7" name="TextBox 57"/>
              <p:cNvSpPr/>
              <p:nvPr/>
            </p:nvSpPr>
            <p:spPr>
              <a:xfrm>
                <a:off x="3495675" y="4895850"/>
                <a:ext cx="39624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识别分隔符和单词边界</a:t>
                </a:r>
              </a:p>
            </p:txBody>
          </p:sp>
        </p:grpSp>
        <p:grpSp>
          <p:nvGrpSpPr>
            <p:cNvPr id="61" name="Group 61"/>
            <p:cNvGrpSpPr/>
            <p:nvPr/>
          </p:nvGrpSpPr>
          <p:grpSpPr>
            <a:xfrm>
              <a:off x="7477125" y="4867275"/>
              <a:ext cx="3524250" cy="361950"/>
              <a:chOff x="7477125" y="4867275"/>
              <a:chExt cx="3524250" cy="361950"/>
            </a:xfrm>
          </p:grpSpPr>
          <p:sp>
            <p:nvSpPr>
              <p:cNvPr id="59" name="Rectangle 59"/>
              <p:cNvSpPr/>
              <p:nvPr/>
            </p:nvSpPr>
            <p:spPr>
              <a:xfrm>
                <a:off x="7477125" y="4867275"/>
                <a:ext cx="3524250" cy="3619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0" name="TextBox 60"/>
              <p:cNvSpPr/>
              <p:nvPr/>
            </p:nvSpPr>
            <p:spPr>
              <a:xfrm>
                <a:off x="7496175" y="4895850"/>
                <a:ext cx="34861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单词统计与匹配</a:t>
                </a:r>
              </a:p>
            </p:txBody>
          </p:sp>
        </p:grpSp>
      </p:grpSp>
      <p:grpSp>
        <p:nvGrpSpPr>
          <p:cNvPr id="65" name="Group 65"/>
          <p:cNvGrpSpPr/>
          <p:nvPr/>
        </p:nvGrpSpPr>
        <p:grpSpPr>
          <a:xfrm>
            <a:off x="990219" y="5409248"/>
            <a:ext cx="10154031" cy="743331"/>
            <a:chOff x="990219" y="5409248"/>
            <a:chExt cx="10154031" cy="743331"/>
          </a:xfrm>
        </p:grpSpPr>
        <p:sp>
          <p:nvSpPr>
            <p:cNvPr id="63" name="TextBox 63"/>
            <p:cNvSpPr/>
            <p:nvPr/>
          </p:nvSpPr>
          <p:spPr>
            <a:xfrm>
              <a:off x="990219" y="5409248"/>
              <a:ext cx="79600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输入和输出的要求每题都不同，尤其要看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要不要保留。</a:t>
              </a:r>
            </a:p>
          </p:txBody>
        </p:sp>
        <p:sp>
          <p:nvSpPr>
            <p:cNvPr id="64" name="TextBox 64"/>
            <p:cNvSpPr/>
            <p:nvPr/>
          </p:nvSpPr>
          <p:spPr>
            <a:xfrm>
              <a:off x="990219" y="577119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做完这组，再去看手机按键、VK 等教材题，思路会顺得多。</a:t>
              </a:r>
            </a:p>
          </p:txBody>
        </p:sp>
      </p:grpSp>
      <p:sp>
        <p:nvSpPr>
          <p:cNvPr id="87" name="Line 8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88" name="Line 88"/>
          <p:cNvSpPr/>
          <p:nvPr/>
        </p:nvSpPr>
        <p:spPr>
          <a:xfrm>
            <a:off x="838200" y="28776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模拟练习：整行文字有多少个</a:t>
              </a:r>
              <a:r>
                <a:rPr lang="zh-CN" sz="23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154031" cy="752855"/>
            <a:chOff x="990219" y="2056448"/>
            <a:chExt cx="10154031" cy="75285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班级通知要显示长度。输入一整行，输出这一行有多少个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这道课堂练习最多 1000 个 ASCII 可打印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和标点也可能出现。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866072"/>
            <a:ext cx="6377559" cy="781431"/>
            <a:chOff x="990219" y="2866072"/>
            <a:chExt cx="6377559" cy="781431"/>
          </a:xfrm>
        </p:grpSpPr>
        <p:sp>
          <p:nvSpPr>
            <p:cNvPr id="8" name="TextBox 8"/>
            <p:cNvSpPr/>
            <p:nvPr/>
          </p:nvSpPr>
          <p:spPr>
            <a:xfrm>
              <a:off x="990219" y="2866072"/>
              <a:ext cx="479507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输入：一整行文字；按回车结束这一行。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266122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输出：一个整数。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和标点计数，行尾换行不计数。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90625" y="4076700"/>
            <a:ext cx="9810750" cy="1028700"/>
            <a:chOff x="1190625" y="4076700"/>
            <a:chExt cx="9810750" cy="1028700"/>
          </a:xfrm>
        </p:grpSpPr>
        <p:grpSp>
          <p:nvGrpSpPr>
            <p:cNvPr id="13" name="Group 13"/>
            <p:cNvGrpSpPr/>
            <p:nvPr/>
          </p:nvGrpSpPr>
          <p:grpSpPr>
            <a:xfrm>
              <a:off x="1190625" y="4076700"/>
              <a:ext cx="2667000" cy="514350"/>
              <a:chOff x="1190625" y="4076700"/>
              <a:chExt cx="2667000" cy="51435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1190625" y="4076700"/>
                <a:ext cx="2667000" cy="5143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1209675" y="4105275"/>
                <a:ext cx="26289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3726" rIns="0" bIns="0" anchor="t" anchorCtr="0">
                <a:noAutofit/>
              </a:bodyPr>
              <a:lstStyle/>
              <a:p>
                <a:pPr algn="ctr"/>
                <a:r>
                  <a:rPr lang="zh-CN" sz="180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输入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3857625" y="4076700"/>
              <a:ext cx="1333500" cy="514350"/>
              <a:chOff x="3857625" y="4076700"/>
              <a:chExt cx="1333500" cy="5143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857625" y="4076700"/>
                <a:ext cx="1333500" cy="5143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3876675" y="4105275"/>
                <a:ext cx="12954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3726" rIns="0" bIns="0" anchor="t" anchorCtr="0">
                <a:noAutofit/>
              </a:bodyPr>
              <a:lstStyle/>
              <a:p>
                <a:pPr algn="ctr"/>
                <a:r>
                  <a:rPr lang="zh-CN" sz="180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输出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191125" y="4076700"/>
              <a:ext cx="5810250" cy="514350"/>
              <a:chOff x="5191125" y="4076700"/>
              <a:chExt cx="5810250" cy="51435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5191125" y="4076700"/>
                <a:ext cx="5810250" cy="5143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5210175" y="4105275"/>
                <a:ext cx="577215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3726" rIns="0" bIns="0" anchor="t" anchorCtr="0">
                <a:noAutofit/>
              </a:bodyPr>
              <a:lstStyle/>
              <a:p>
                <a:pPr algn="ctr"/>
                <a:r>
                  <a:rPr lang="zh-CN" sz="180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为什么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190625" y="4591050"/>
              <a:ext cx="2667000" cy="514350"/>
              <a:chOff x="1190625" y="4591050"/>
              <a:chExt cx="2667000" cy="51435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190625" y="4591050"/>
                <a:ext cx="2667000" cy="5143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209675" y="4619625"/>
                <a:ext cx="26289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3726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Hello, world!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3857625" y="4591050"/>
              <a:ext cx="1333500" cy="514350"/>
              <a:chOff x="3857625" y="4591050"/>
              <a:chExt cx="1333500" cy="51435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3857625" y="4591050"/>
                <a:ext cx="1333500" cy="5143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3876675" y="4619625"/>
                <a:ext cx="12954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3726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13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5191125" y="4591050"/>
              <a:ext cx="5810250" cy="514350"/>
              <a:chOff x="5191125" y="4591050"/>
              <a:chExt cx="5810250" cy="5143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5191125" y="4591050"/>
                <a:ext cx="5810250" cy="5143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5210175" y="4619625"/>
                <a:ext cx="577215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3726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Hello,共6个，空格1个，world!共6个</a:t>
                </a:r>
              </a:p>
            </p:txBody>
          </p:sp>
        </p:grpSp>
      </p:grpSp>
      <p:grpSp>
        <p:nvGrpSpPr>
          <p:cNvPr id="32" name="Group 32"/>
          <p:cNvGrpSpPr/>
          <p:nvPr/>
        </p:nvGrpSpPr>
        <p:grpSpPr>
          <a:xfrm>
            <a:off x="990219" y="5409248"/>
            <a:ext cx="10154031" cy="743331"/>
            <a:chOff x="990219" y="5409248"/>
            <a:chExt cx="10154031" cy="743331"/>
          </a:xfrm>
        </p:grpSpPr>
        <p:sp>
          <p:nvSpPr>
            <p:cNvPr id="30" name="TextBox 30"/>
            <p:cNvSpPr/>
            <p:nvPr/>
          </p:nvSpPr>
          <p:spPr>
            <a:xfrm>
              <a:off x="990219" y="54092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这里数整行，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也占一格；上一节“标题统计”的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却不计数。</a:t>
              </a:r>
            </a:p>
          </p:txBody>
        </p:sp>
        <p:sp>
          <p:nvSpPr>
            <p:cNvPr id="31" name="TextBox 31"/>
            <p:cNvSpPr/>
            <p:nvPr/>
          </p:nvSpPr>
          <p:spPr>
            <a:xfrm>
              <a:off x="990219" y="5771198"/>
              <a:ext cx="546716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回车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，输入的是空行，结果应该是 0。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380638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52560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A B 有三格，为什么 cin 只会读到 A？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154031" cy="752855"/>
            <a:chOff x="990219" y="2056448"/>
            <a:chExt cx="10154031" cy="75285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把样例缩成 A B。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回车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前有 A、一个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、B，共三格。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getline 会把行内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留在 s 里，行末的换行用来结束读入，不存进 s。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2428875" y="3095625"/>
            <a:ext cx="7334250" cy="1085850"/>
            <a:chOff x="2428875" y="3095625"/>
            <a:chExt cx="7334250" cy="1085850"/>
          </a:xfrm>
        </p:grpSpPr>
        <p:grpSp>
          <p:nvGrpSpPr>
            <p:cNvPr id="10" name="Group 10"/>
            <p:cNvGrpSpPr/>
            <p:nvPr/>
          </p:nvGrpSpPr>
          <p:grpSpPr>
            <a:xfrm>
              <a:off x="2428875" y="3095625"/>
              <a:ext cx="2190750" cy="542925"/>
              <a:chOff x="2428875" y="3095625"/>
              <a:chExt cx="2190750" cy="5429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2428875" y="3095625"/>
                <a:ext cx="2190750" cy="5429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447925" y="3124200"/>
                <a:ext cx="215265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200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下标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619625" y="3095625"/>
              <a:ext cx="1714500" cy="542925"/>
              <a:chOff x="4619625" y="3095625"/>
              <a:chExt cx="1714500" cy="54292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619625" y="3095625"/>
                <a:ext cx="1714500" cy="5429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638675" y="3124200"/>
                <a:ext cx="167640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200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6334125" y="3095625"/>
              <a:ext cx="1714500" cy="542925"/>
              <a:chOff x="6334125" y="3095625"/>
              <a:chExt cx="1714500" cy="5429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6334125" y="3095625"/>
                <a:ext cx="1714500" cy="5429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6353175" y="3124200"/>
                <a:ext cx="167640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200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8048625" y="3095625"/>
              <a:ext cx="1714500" cy="542925"/>
              <a:chOff x="8048625" y="3095625"/>
              <a:chExt cx="1714500" cy="54292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8048625" y="3095625"/>
                <a:ext cx="1714500" cy="5429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8067675" y="3124200"/>
                <a:ext cx="167640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200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2428875" y="3638550"/>
              <a:ext cx="2190750" cy="542925"/>
              <a:chOff x="2428875" y="3638550"/>
              <a:chExt cx="2190750" cy="5429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2428875" y="3638550"/>
                <a:ext cx="2190750" cy="5429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2447925" y="3667125"/>
                <a:ext cx="215265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20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s中的字符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619625" y="3638550"/>
              <a:ext cx="1714500" cy="542925"/>
              <a:chOff x="4619625" y="3638550"/>
              <a:chExt cx="1714500" cy="54292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619625" y="3638550"/>
                <a:ext cx="1714500" cy="5429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4638675" y="3667125"/>
                <a:ext cx="167640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200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6334125" y="3638550"/>
              <a:ext cx="1714500" cy="542925"/>
              <a:chOff x="6334125" y="3638550"/>
              <a:chExt cx="1714500" cy="54292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6334125" y="3638550"/>
                <a:ext cx="1714500" cy="542925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6353175" y="3667125"/>
                <a:ext cx="167640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20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空格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8048625" y="3638550"/>
              <a:ext cx="1714500" cy="542925"/>
              <a:chOff x="8048625" y="3638550"/>
              <a:chExt cx="1714500" cy="54292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8048625" y="3638550"/>
                <a:ext cx="1714500" cy="5429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8067675" y="3667125"/>
                <a:ext cx="167640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200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</p:grpSp>
      <p:grpSp>
        <p:nvGrpSpPr>
          <p:cNvPr id="35" name="Group 35"/>
          <p:cNvGrpSpPr/>
          <p:nvPr/>
        </p:nvGrpSpPr>
        <p:grpSpPr>
          <a:xfrm>
            <a:off x="989838" y="4467701"/>
            <a:ext cx="10154412" cy="815150"/>
            <a:chOff x="989838" y="4467701"/>
            <a:chExt cx="10154412" cy="815150"/>
          </a:xfrm>
        </p:grpSpPr>
        <p:sp>
          <p:nvSpPr>
            <p:cNvPr id="33" name="TextBox 33"/>
            <p:cNvSpPr/>
            <p:nvPr/>
          </p:nvSpPr>
          <p:spPr>
            <a:xfrm>
              <a:off x="989838" y="4467701"/>
              <a:ext cx="10154412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 里确实有三个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，所以 s.size() 的结果是 3。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989838" y="4886801"/>
              <a:ext cx="756951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若写 cin &gt;&gt; s，遇到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就停，B 还没进来，当然数不全。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90219" y="5406771"/>
            <a:ext cx="10277856" cy="381381"/>
            <a:chOff x="990219" y="5406771"/>
            <a:chExt cx="10277856" cy="381381"/>
          </a:xfrm>
        </p:grpSpPr>
        <p:sp>
          <p:nvSpPr>
            <p:cNvPr id="36" name="TextBox 36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读完整行，后面的长度计算才拿得到完整的输入。</a:t>
              </a:r>
            </a:p>
          </p:txBody>
        </p:sp>
      </p:grpSp>
      <p:sp>
        <p:nvSpPr>
          <p:cNvPr id="50" name="Line 5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1" name="Line 51"/>
          <p:cNvSpPr/>
          <p:nvPr/>
        </p:nvSpPr>
        <p:spPr>
          <a:xfrm>
            <a:off x="838200" y="289674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432330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统计长度：整行读入后，怎样输出答案？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00125" y="1971675"/>
            <a:ext cx="6572250" cy="4171950"/>
            <a:chOff x="1000125" y="1971675"/>
            <a:chExt cx="6572250" cy="4171950"/>
          </a:xfrm>
        </p:grpSpPr>
        <p:sp>
          <p:nvSpPr>
            <p:cNvPr id="5" name="TextBox 5"/>
            <p:cNvSpPr/>
            <p:nvPr/>
          </p:nvSpPr>
          <p:spPr>
            <a:xfrm>
              <a:off x="1000125" y="1971675"/>
              <a:ext cx="6572250" cy="4171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9763" rIns="0" bIns="0" anchor="t" anchorCtr="0">
              <a:noAutofit/>
            </a:bodyPr>
            <a:lstStyle/>
            <a:p>
              <a:pPr algn="l">
                <a:lnSpc>
                  <a:spcPts val="2062"/>
                </a:lnSpc>
              </a:pP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&gt;</a:t>
              </a:r>
              <a:br/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getline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(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, s);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s.size() &lt;&lt; '\n';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658100" y="2559844"/>
            <a:ext cx="2803017" cy="1566862"/>
            <a:chOff x="7658100" y="2559844"/>
            <a:chExt cx="2803017" cy="1566862"/>
          </a:xfrm>
        </p:grpSpPr>
        <p:sp>
          <p:nvSpPr>
            <p:cNvPr id="15" name="TextBox 15"/>
            <p:cNvSpPr/>
            <p:nvPr/>
          </p:nvSpPr>
          <p:spPr>
            <a:xfrm>
              <a:off x="7658100" y="2559844"/>
              <a:ext cx="113811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en-US" sz="18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 B → 3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7658100" y="2959894"/>
              <a:ext cx="267241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en-US" sz="18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Hello, world! → 13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7658100" y="3359944"/>
              <a:ext cx="122688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空行 → 0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7658100" y="3759994"/>
              <a:ext cx="280301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空格保留，换行不保存。</a:t>
              </a:r>
            </a:p>
          </p:txBody>
        </p:sp>
      </p:grpSp>
      <p:sp>
        <p:nvSpPr>
          <p:cNvPr id="20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10"/>
          <p:cNvSpPr/>
          <p:nvPr/>
        </p:nvSpPr>
        <p:spPr>
          <a:xfrm>
            <a:off x="914019" y="1970246"/>
            <a:ext cx="9525" cy="2420112"/>
          </a:xfrm>
          <a:custGeom>
            <a:avLst/>
            <a:gdLst/>
            <a:ahLst/>
            <a:cxnLst/>
            <a:rect l="l" t="t" r="r" b="b"/>
            <a:pathLst>
              <a:path w="9525" h="2420112">
                <a:moveTo>
                  <a:pt x="0" y="0"/>
                </a:moveTo>
                <a:lnTo>
                  <a:pt x="0" y="242011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模拟练习：把整行文字倒过来输出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154031" cy="752855"/>
            <a:chOff x="990219" y="2056448"/>
            <a:chExt cx="10154031" cy="75285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做一个“倒着读”的小工具：输入一整行，原样保留所有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，只反过来输出顺序。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这道课堂练习最多 1000 个 ASCII 可打印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，可以带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、标点。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875598"/>
            <a:ext cx="7960042" cy="790955"/>
            <a:chOff x="990219" y="2875598"/>
            <a:chExt cx="7960042" cy="790955"/>
          </a:xfrm>
        </p:grpSpPr>
        <p:sp>
          <p:nvSpPr>
            <p:cNvPr id="8" name="TextBox 8"/>
            <p:cNvSpPr/>
            <p:nvPr/>
          </p:nvSpPr>
          <p:spPr>
            <a:xfrm>
              <a:off x="990219" y="2875598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输入：一整行文字。输出：倒序后的文字，末尾换行。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285172"/>
              <a:ext cx="79600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是整行倒序，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也跟着移动；不是把每个单词单独倒过来。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43000" y="4086225"/>
            <a:ext cx="9525000" cy="1143000"/>
            <a:chOff x="1143000" y="4086225"/>
            <a:chExt cx="9525000" cy="1143000"/>
          </a:xfrm>
        </p:grpSpPr>
        <p:grpSp>
          <p:nvGrpSpPr>
            <p:cNvPr id="13" name="Group 13"/>
            <p:cNvGrpSpPr/>
            <p:nvPr/>
          </p:nvGrpSpPr>
          <p:grpSpPr>
            <a:xfrm>
              <a:off x="1143000" y="4086225"/>
              <a:ext cx="4762500" cy="381000"/>
              <a:chOff x="1143000" y="4086225"/>
              <a:chExt cx="4762500" cy="3810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1143000" y="4086225"/>
                <a:ext cx="4762500" cy="3810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1162050" y="4114800"/>
                <a:ext cx="472440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572" rIns="0" bIns="0" anchor="t" anchorCtr="0">
                <a:noAutofit/>
              </a:bodyPr>
              <a:lstStyle/>
              <a:p>
                <a:pPr algn="ctr"/>
                <a:r>
                  <a:rPr lang="zh-CN" sz="210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输入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5905500" y="4086225"/>
              <a:ext cx="4762500" cy="381000"/>
              <a:chOff x="5905500" y="4086225"/>
              <a:chExt cx="4762500" cy="3810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5905500" y="4086225"/>
                <a:ext cx="4762500" cy="3810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924550" y="4114800"/>
                <a:ext cx="472440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572" rIns="0" bIns="0" anchor="t" anchorCtr="0">
                <a:noAutofit/>
              </a:bodyPr>
              <a:lstStyle/>
              <a:p>
                <a:pPr algn="ctr"/>
                <a:r>
                  <a:rPr lang="zh-CN" sz="210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输出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143000" y="4467225"/>
              <a:ext cx="4762500" cy="381000"/>
              <a:chOff x="1143000" y="4467225"/>
              <a:chExt cx="4762500" cy="3810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143000" y="4467225"/>
                <a:ext cx="4762500" cy="3810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162050" y="4495800"/>
                <a:ext cx="472440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572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Hello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5905500" y="4467225"/>
              <a:ext cx="4762500" cy="381000"/>
              <a:chOff x="5905500" y="4467225"/>
              <a:chExt cx="4762500" cy="3810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5905500" y="4467225"/>
                <a:ext cx="4762500" cy="3810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5924550" y="4495800"/>
                <a:ext cx="472440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572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olleH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1143000" y="4848225"/>
              <a:ext cx="4762500" cy="381000"/>
              <a:chOff x="1143000" y="4848225"/>
              <a:chExt cx="4762500" cy="3810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1143000" y="4848225"/>
                <a:ext cx="4762500" cy="3810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1162050" y="4876800"/>
                <a:ext cx="472440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572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ab cd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5905500" y="4848225"/>
              <a:ext cx="4762500" cy="381000"/>
              <a:chOff x="5905500" y="4848225"/>
              <a:chExt cx="4762500" cy="3810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5905500" y="4848225"/>
                <a:ext cx="4762500" cy="3810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5924550" y="4876800"/>
                <a:ext cx="472440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572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dc ba</a:t>
                </a:r>
              </a:p>
            </p:txBody>
          </p:sp>
        </p:grpSp>
      </p:grpSp>
      <p:grpSp>
        <p:nvGrpSpPr>
          <p:cNvPr id="32" name="Group 32"/>
          <p:cNvGrpSpPr/>
          <p:nvPr/>
        </p:nvGrpSpPr>
        <p:grpSpPr>
          <a:xfrm>
            <a:off x="990219" y="5409248"/>
            <a:ext cx="10296906" cy="740854"/>
            <a:chOff x="990219" y="5409248"/>
            <a:chExt cx="10296906" cy="740854"/>
          </a:xfrm>
        </p:grpSpPr>
        <p:sp>
          <p:nvSpPr>
            <p:cNvPr id="30" name="TextBox 30"/>
            <p:cNvSpPr/>
            <p:nvPr/>
          </p:nvSpPr>
          <p:spPr>
            <a:xfrm>
              <a:off x="990219" y="54092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ab cd 里的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也会换位置。若输入空行，就输出空行。</a:t>
              </a:r>
            </a:p>
          </p:txBody>
        </p:sp>
        <p:sp>
          <p:nvSpPr>
            <p:cNvPr id="31" name="TextBox 31"/>
            <p:cNvSpPr/>
            <p:nvPr/>
          </p:nvSpPr>
          <p:spPr>
            <a:xfrm>
              <a:off x="990219" y="576872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读最后一格，再往前走到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第 0 格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，顺序就反过来了。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38206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Hello 的最后一个</a:t>
              </a:r>
              <a:r>
                <a:rPr lang="zh-CN" sz="23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，</a:t>
              </a:r>
              <a:r>
                <a:rPr lang="zh-CN" sz="23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为什么是 4？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154031" cy="752855"/>
            <a:chOff x="990219" y="2056448"/>
            <a:chExt cx="10154031" cy="75285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70391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 是 Hello，长度 n=5。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从 0 数，最后那格自然是 4。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输出时让 i 走 4、3、2、1、0，就会得到 olleH。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1524000" y="3057525"/>
            <a:ext cx="9334500" cy="1428750"/>
            <a:chOff x="1524000" y="3057525"/>
            <a:chExt cx="9334500" cy="1428750"/>
          </a:xfrm>
        </p:grpSpPr>
        <p:grpSp>
          <p:nvGrpSpPr>
            <p:cNvPr id="10" name="Group 10"/>
            <p:cNvGrpSpPr/>
            <p:nvPr/>
          </p:nvGrpSpPr>
          <p:grpSpPr>
            <a:xfrm>
              <a:off x="1524000" y="3057525"/>
              <a:ext cx="1809750" cy="476250"/>
              <a:chOff x="1524000" y="3057525"/>
              <a:chExt cx="1809750" cy="47625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524000" y="3057525"/>
                <a:ext cx="180975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543050" y="3086100"/>
                <a:ext cx="1771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下标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333750" y="3057525"/>
              <a:ext cx="1504950" cy="476250"/>
              <a:chOff x="3333750" y="3057525"/>
              <a:chExt cx="1504950" cy="47625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333750" y="3057525"/>
                <a:ext cx="150495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352800" y="3086100"/>
                <a:ext cx="14668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4838700" y="3057525"/>
              <a:ext cx="1504950" cy="476250"/>
              <a:chOff x="4838700" y="3057525"/>
              <a:chExt cx="1504950" cy="4762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38700" y="3057525"/>
                <a:ext cx="150495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4857750" y="3086100"/>
                <a:ext cx="14668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6343650" y="3057525"/>
              <a:ext cx="1504950" cy="476250"/>
              <a:chOff x="6343650" y="3057525"/>
              <a:chExt cx="1504950" cy="47625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6343650" y="3057525"/>
                <a:ext cx="150495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6362700" y="3086100"/>
                <a:ext cx="14668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7848600" y="3057525"/>
              <a:ext cx="1504950" cy="476250"/>
              <a:chOff x="7848600" y="3057525"/>
              <a:chExt cx="1504950" cy="47625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48600" y="3057525"/>
                <a:ext cx="150495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7867650" y="3086100"/>
                <a:ext cx="14668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9353550" y="3057525"/>
              <a:ext cx="1504950" cy="476250"/>
              <a:chOff x="9353550" y="3057525"/>
              <a:chExt cx="1504950" cy="47625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9353550" y="3057525"/>
                <a:ext cx="150495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9372600" y="3086100"/>
                <a:ext cx="14668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524000" y="3533775"/>
              <a:ext cx="1809750" cy="476250"/>
              <a:chOff x="1524000" y="3533775"/>
              <a:chExt cx="1809750" cy="4762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524000" y="3533775"/>
                <a:ext cx="18097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543050" y="3562350"/>
                <a:ext cx="1771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字符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333750" y="3533775"/>
              <a:ext cx="1504950" cy="476250"/>
              <a:chOff x="3333750" y="3533775"/>
              <a:chExt cx="1504950" cy="47625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333750" y="3533775"/>
                <a:ext cx="15049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352800" y="3562350"/>
                <a:ext cx="14668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4838700" y="3533775"/>
              <a:ext cx="1504950" cy="476250"/>
              <a:chOff x="4838700" y="3533775"/>
              <a:chExt cx="1504950" cy="47625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4838700" y="3533775"/>
                <a:ext cx="15049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4857750" y="3562350"/>
                <a:ext cx="14668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e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6343650" y="3533775"/>
              <a:ext cx="1504950" cy="476250"/>
              <a:chOff x="6343650" y="3533775"/>
              <a:chExt cx="1504950" cy="47625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6343650" y="3533775"/>
                <a:ext cx="15049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6362700" y="3562350"/>
                <a:ext cx="14668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l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7848600" y="3533775"/>
              <a:ext cx="1504950" cy="476250"/>
              <a:chOff x="7848600" y="3533775"/>
              <a:chExt cx="1504950" cy="47625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7848600" y="3533775"/>
                <a:ext cx="15049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7867650" y="3562350"/>
                <a:ext cx="14668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l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9353550" y="3533775"/>
              <a:ext cx="1504950" cy="476250"/>
              <a:chOff x="9353550" y="3533775"/>
              <a:chExt cx="1504950" cy="47625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9353550" y="3533775"/>
                <a:ext cx="15049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9372600" y="3562350"/>
                <a:ext cx="14668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o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1524000" y="4010025"/>
              <a:ext cx="1809750" cy="476250"/>
              <a:chOff x="1524000" y="4010025"/>
              <a:chExt cx="1809750" cy="47625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1524000" y="4010025"/>
                <a:ext cx="180975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1543050" y="4038600"/>
                <a:ext cx="1771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输出次序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3333750" y="4010025"/>
              <a:ext cx="1504950" cy="476250"/>
              <a:chOff x="3333750" y="4010025"/>
              <a:chExt cx="1504950" cy="47625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3333750" y="4010025"/>
                <a:ext cx="150495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3352800" y="4038600"/>
                <a:ext cx="14668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第5个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4838700" y="4010025"/>
              <a:ext cx="1504950" cy="476250"/>
              <a:chOff x="4838700" y="4010025"/>
              <a:chExt cx="1504950" cy="47625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4838700" y="4010025"/>
                <a:ext cx="150495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4857750" y="4038600"/>
                <a:ext cx="14668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第4个</a:t>
                </a:r>
              </a:p>
            </p:txBody>
          </p:sp>
        </p:grpSp>
        <p:grpSp>
          <p:nvGrpSpPr>
            <p:cNvPr id="55" name="Group 55"/>
            <p:cNvGrpSpPr/>
            <p:nvPr/>
          </p:nvGrpSpPr>
          <p:grpSpPr>
            <a:xfrm>
              <a:off x="6343650" y="4010025"/>
              <a:ext cx="1504950" cy="476250"/>
              <a:chOff x="6343650" y="4010025"/>
              <a:chExt cx="1504950" cy="476250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6343650" y="4010025"/>
                <a:ext cx="150495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4" name="TextBox 54"/>
              <p:cNvSpPr/>
              <p:nvPr/>
            </p:nvSpPr>
            <p:spPr>
              <a:xfrm>
                <a:off x="6362700" y="4038600"/>
                <a:ext cx="14668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第3个</a:t>
                </a:r>
              </a:p>
            </p:txBody>
          </p:sp>
        </p:grpSp>
        <p:grpSp>
          <p:nvGrpSpPr>
            <p:cNvPr id="58" name="Group 58"/>
            <p:cNvGrpSpPr/>
            <p:nvPr/>
          </p:nvGrpSpPr>
          <p:grpSpPr>
            <a:xfrm>
              <a:off x="7848600" y="4010025"/>
              <a:ext cx="1504950" cy="476250"/>
              <a:chOff x="7848600" y="4010025"/>
              <a:chExt cx="1504950" cy="476250"/>
            </a:xfrm>
          </p:grpSpPr>
          <p:sp>
            <p:nvSpPr>
              <p:cNvPr id="56" name="Rectangle 56"/>
              <p:cNvSpPr/>
              <p:nvPr/>
            </p:nvSpPr>
            <p:spPr>
              <a:xfrm>
                <a:off x="7848600" y="4010025"/>
                <a:ext cx="150495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7" name="TextBox 57"/>
              <p:cNvSpPr/>
              <p:nvPr/>
            </p:nvSpPr>
            <p:spPr>
              <a:xfrm>
                <a:off x="7867650" y="4038600"/>
                <a:ext cx="14668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第2个</a:t>
                </a:r>
              </a:p>
            </p:txBody>
          </p:sp>
        </p:grpSp>
        <p:grpSp>
          <p:nvGrpSpPr>
            <p:cNvPr id="61" name="Group 61"/>
            <p:cNvGrpSpPr/>
            <p:nvPr/>
          </p:nvGrpSpPr>
          <p:grpSpPr>
            <a:xfrm>
              <a:off x="9353550" y="4010025"/>
              <a:ext cx="1504950" cy="476250"/>
              <a:chOff x="9353550" y="4010025"/>
              <a:chExt cx="1504950" cy="476250"/>
            </a:xfrm>
          </p:grpSpPr>
          <p:sp>
            <p:nvSpPr>
              <p:cNvPr id="59" name="Rectangle 59"/>
              <p:cNvSpPr/>
              <p:nvPr/>
            </p:nvSpPr>
            <p:spPr>
              <a:xfrm>
                <a:off x="9353550" y="4010025"/>
                <a:ext cx="150495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0" name="TextBox 60"/>
              <p:cNvSpPr/>
              <p:nvPr/>
            </p:nvSpPr>
            <p:spPr>
              <a:xfrm>
                <a:off x="9372600" y="4038600"/>
                <a:ext cx="14668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第1个</a:t>
                </a:r>
              </a:p>
            </p:txBody>
          </p:sp>
        </p:grpSp>
      </p:grpSp>
      <p:grpSp>
        <p:nvGrpSpPr>
          <p:cNvPr id="65" name="Group 65"/>
          <p:cNvGrpSpPr/>
          <p:nvPr/>
        </p:nvGrpSpPr>
        <p:grpSpPr>
          <a:xfrm>
            <a:off x="1037082" y="4678680"/>
            <a:ext cx="4996891" cy="763143"/>
            <a:chOff x="1037082" y="4678680"/>
            <a:chExt cx="4996891" cy="763143"/>
          </a:xfrm>
        </p:grpSpPr>
        <p:sp>
          <p:nvSpPr>
            <p:cNvPr id="63" name="TextBox 63"/>
            <p:cNvSpPr txBox="1"/>
            <p:nvPr/>
          </p:nvSpPr>
          <p:spPr>
            <a:xfrm>
              <a:off x="1037082" y="4678680"/>
              <a:ext cx="344203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n = (</a:t>
              </a:r>
              <a:r>
                <a:rPr lang="en-US" sz="21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)s.size();</a:t>
              </a:r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1037082" y="5031105"/>
              <a:ext cx="499689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1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1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i = n - 1; i &gt;= 0; i--)</a:t>
              </a:r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990219" y="5409248"/>
            <a:ext cx="10154031" cy="381381"/>
            <a:chOff x="990219" y="5409248"/>
            <a:chExt cx="10154031" cy="381381"/>
          </a:xfrm>
        </p:grpSpPr>
        <p:sp>
          <p:nvSpPr>
            <p:cNvPr id="66" name="TextBox 66"/>
            <p:cNvSpPr/>
            <p:nvPr/>
          </p:nvSpPr>
          <p:spPr>
            <a:xfrm>
              <a:off x="990219" y="54092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 到 -1 时循环停下，不会读 s[-1]。空串的 n=0，循环一开始就不执行。</a:t>
              </a:r>
            </a:p>
          </p:txBody>
        </p:sp>
      </p:grpSp>
      <p:sp>
        <p:nvSpPr>
          <p:cNvPr id="87" name="Line 8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88" name="Line 88"/>
          <p:cNvSpPr/>
          <p:nvPr/>
        </p:nvSpPr>
        <p:spPr>
          <a:xfrm>
            <a:off x="913257" y="4688205"/>
            <a:ext cx="9525" cy="653415"/>
          </a:xfrm>
          <a:custGeom>
            <a:avLst/>
            <a:gdLst/>
            <a:ahLst/>
            <a:cxnLst/>
            <a:rect l="l" t="t" r="r" b="b"/>
            <a:pathLst>
              <a:path w="9525" h="653415">
                <a:moveTo>
                  <a:pt x="0" y="0"/>
                </a:moveTo>
                <a:lnTo>
                  <a:pt x="0" y="65341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89" name="Line 89"/>
          <p:cNvSpPr/>
          <p:nvPr/>
        </p:nvSpPr>
        <p:spPr>
          <a:xfrm>
            <a:off x="838200" y="28776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倒序输出：怎样从最后一格走回</a:t>
              </a:r>
              <a:r>
                <a:rPr lang="zh-CN" sz="23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 0 格</a:t>
              </a:r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？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00125" y="1971675"/>
            <a:ext cx="6572250" cy="4171950"/>
            <a:chOff x="1000125" y="1971675"/>
            <a:chExt cx="6572250" cy="4171950"/>
          </a:xfrm>
        </p:grpSpPr>
        <p:sp>
          <p:nvSpPr>
            <p:cNvPr id="5" name="TextBox 5"/>
            <p:cNvSpPr/>
            <p:nvPr/>
          </p:nvSpPr>
          <p:spPr>
            <a:xfrm>
              <a:off x="1000125" y="1971675"/>
              <a:ext cx="6572250" cy="4171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9763" rIns="0" bIns="0" anchor="t" anchorCtr="0">
              <a:noAutofit/>
            </a:bodyPr>
            <a:lstStyle/>
            <a:p>
              <a:pPr algn="l">
                <a:lnSpc>
                  <a:spcPts val="2062"/>
                </a:lnSpc>
              </a:pP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&gt;</a:t>
              </a:r>
              <a:br/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getline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(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, s);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 = (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)s.size();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n - 1; i &gt;= 0; i--)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s[i];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'\n';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658100" y="2559844"/>
            <a:ext cx="2689098" cy="1566862"/>
            <a:chOff x="7658100" y="2559844"/>
            <a:chExt cx="2689098" cy="1566862"/>
          </a:xfrm>
        </p:grpSpPr>
        <p:sp>
          <p:nvSpPr>
            <p:cNvPr id="18" name="TextBox 18"/>
            <p:cNvSpPr/>
            <p:nvPr/>
          </p:nvSpPr>
          <p:spPr>
            <a:xfrm>
              <a:off x="7658100" y="2559844"/>
              <a:ext cx="268909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s保存原文，内容不变。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7658100" y="2959894"/>
              <a:ext cx="2043779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只改变访问顺序。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7658100" y="3359944"/>
              <a:ext cx="2084832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单字符A仍输出A。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7658100" y="3759994"/>
              <a:ext cx="254993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循环后统一输出换行。</a:t>
              </a:r>
            </a:p>
          </p:txBody>
        </p:sp>
      </p:grpSp>
      <p:sp>
        <p:nvSpPr>
          <p:cNvPr id="23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10"/>
          <p:cNvSpPr/>
          <p:nvPr/>
        </p:nvSpPr>
        <p:spPr>
          <a:xfrm>
            <a:off x="914019" y="1970246"/>
            <a:ext cx="9525" cy="3205829"/>
          </a:xfrm>
          <a:custGeom>
            <a:avLst/>
            <a:gdLst/>
            <a:ahLst/>
            <a:cxnLst/>
            <a:rect l="l" t="t" r="r" b="b"/>
            <a:pathLst>
              <a:path w="9525" h="3205829">
                <a:moveTo>
                  <a:pt x="0" y="0"/>
                </a:moveTo>
                <a:lnTo>
                  <a:pt x="0" y="3205829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模拟练习：指定字母出现了几次？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154031" cy="752855"/>
            <a:chOff x="990219" y="2056448"/>
            <a:chExt cx="10154031" cy="75285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给一句英文和目标字母，数这个字母在句中出现几次。每个位置看一遍。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第一行是一整句，第二行才给目标字母 c；两者别混成同一行文字。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866072"/>
            <a:ext cx="7457884" cy="790957"/>
            <a:chOff x="990219" y="2866072"/>
            <a:chExt cx="7457884" cy="790957"/>
          </a:xfrm>
        </p:grpSpPr>
        <p:sp>
          <p:nvSpPr>
            <p:cNvPr id="8" name="TextBox 8"/>
            <p:cNvSpPr/>
            <p:nvPr/>
          </p:nvSpPr>
          <p:spPr>
            <a:xfrm>
              <a:off x="990219" y="2866072"/>
              <a:ext cx="7457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大小写要分开算。若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一次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都没找到，输出 0。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275648"/>
              <a:ext cx="73133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读整行后再读c；第二行给出的字母不是被统计文本的一部分。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43000" y="4057650"/>
            <a:ext cx="9525000" cy="1143000"/>
            <a:chOff x="1143000" y="4057650"/>
            <a:chExt cx="9525000" cy="1143000"/>
          </a:xfrm>
        </p:grpSpPr>
        <p:grpSp>
          <p:nvGrpSpPr>
            <p:cNvPr id="13" name="Group 13"/>
            <p:cNvGrpSpPr/>
            <p:nvPr/>
          </p:nvGrpSpPr>
          <p:grpSpPr>
            <a:xfrm>
              <a:off x="1143000" y="4057650"/>
              <a:ext cx="4762500" cy="381000"/>
              <a:chOff x="1143000" y="4057650"/>
              <a:chExt cx="4762500" cy="3810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1143000" y="4057650"/>
                <a:ext cx="4762500" cy="3810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1162050" y="4086225"/>
                <a:ext cx="472440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585" rIns="0" bIns="0" anchor="t" anchorCtr="0">
                <a:noAutofit/>
              </a:bodyPr>
              <a:lstStyle/>
              <a:p>
                <a:pPr algn="ctr"/>
                <a:r>
                  <a:rPr lang="zh-CN" sz="20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第一行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5905500" y="4057650"/>
              <a:ext cx="2381250" cy="381000"/>
              <a:chOff x="5905500" y="4057650"/>
              <a:chExt cx="2381250" cy="3810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5905500" y="4057650"/>
                <a:ext cx="2381250" cy="3810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924550" y="4086225"/>
                <a:ext cx="234315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585" rIns="0" bIns="0" anchor="t" anchorCtr="0">
                <a:noAutofit/>
              </a:bodyPr>
              <a:lstStyle/>
              <a:p>
                <a:pPr algn="ctr"/>
                <a:r>
                  <a:rPr lang="zh-CN" sz="20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第二行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8286750" y="4057650"/>
              <a:ext cx="2381250" cy="381000"/>
              <a:chOff x="8286750" y="4057650"/>
              <a:chExt cx="2381250" cy="3810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8286750" y="4057650"/>
                <a:ext cx="2381250" cy="3810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8305800" y="4086225"/>
                <a:ext cx="234315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585" rIns="0" bIns="0" anchor="t" anchorCtr="0">
                <a:noAutofit/>
              </a:bodyPr>
              <a:lstStyle/>
              <a:p>
                <a:pPr algn="ctr"/>
                <a:r>
                  <a:rPr lang="zh-CN" sz="20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输出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143000" y="4438650"/>
              <a:ext cx="4762500" cy="381000"/>
              <a:chOff x="1143000" y="4438650"/>
              <a:chExt cx="4762500" cy="3810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143000" y="4438650"/>
                <a:ext cx="4762500" cy="3810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162050" y="4467225"/>
                <a:ext cx="472440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58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programming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905500" y="4438650"/>
              <a:ext cx="2381250" cy="381000"/>
              <a:chOff x="5905500" y="4438650"/>
              <a:chExt cx="2381250" cy="3810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5905500" y="4438650"/>
                <a:ext cx="2381250" cy="3810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5924550" y="4467225"/>
                <a:ext cx="234315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58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g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8286750" y="4438650"/>
              <a:ext cx="2381250" cy="381000"/>
              <a:chOff x="8286750" y="4438650"/>
              <a:chExt cx="2381250" cy="3810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8286750" y="4438650"/>
                <a:ext cx="2381250" cy="3810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8305800" y="4467225"/>
                <a:ext cx="234315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58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1143000" y="4819650"/>
              <a:ext cx="4762500" cy="381000"/>
              <a:chOff x="1143000" y="4819650"/>
              <a:chExt cx="4762500" cy="3810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1143000" y="4819650"/>
                <a:ext cx="4762500" cy="3810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1162050" y="4848225"/>
                <a:ext cx="472440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58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AaA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5905500" y="4819650"/>
              <a:ext cx="2381250" cy="381000"/>
              <a:chOff x="5905500" y="4819650"/>
              <a:chExt cx="2381250" cy="3810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5905500" y="4819650"/>
                <a:ext cx="2381250" cy="3810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5924550" y="4848225"/>
                <a:ext cx="234315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58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8286750" y="4819650"/>
              <a:ext cx="2381250" cy="381000"/>
              <a:chOff x="8286750" y="4819650"/>
              <a:chExt cx="2381250" cy="3810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8286750" y="4819650"/>
                <a:ext cx="2381250" cy="3810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8305800" y="4848225"/>
                <a:ext cx="234315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58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</p:grpSp>
      <p:grpSp>
        <p:nvGrpSpPr>
          <p:cNvPr id="41" name="Group 41"/>
          <p:cNvGrpSpPr/>
          <p:nvPr/>
        </p:nvGrpSpPr>
        <p:grpSpPr>
          <a:xfrm>
            <a:off x="990219" y="5409248"/>
            <a:ext cx="10154031" cy="743331"/>
            <a:chOff x="990219" y="5409248"/>
            <a:chExt cx="10154031" cy="743331"/>
          </a:xfrm>
        </p:grpSpPr>
        <p:sp>
          <p:nvSpPr>
            <p:cNvPr id="39" name="TextBox 39"/>
            <p:cNvSpPr/>
            <p:nvPr/>
          </p:nvSpPr>
          <p:spPr>
            <a:xfrm>
              <a:off x="990219" y="54092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题目只问指定的 c，没必要同时统计 26 种字母。</a:t>
              </a:r>
            </a:p>
          </p:txBody>
        </p:sp>
        <p:sp>
          <p:nvSpPr>
            <p:cNvPr id="40" name="TextBox 40"/>
            <p:cNvSpPr/>
            <p:nvPr/>
          </p:nvSpPr>
          <p:spPr>
            <a:xfrm>
              <a:off x="990219" y="5771198"/>
              <a:ext cx="707498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ans 先记 0。往后每碰到一个 c，再把它加一。</a:t>
              </a:r>
            </a:p>
          </p:txBody>
        </p:sp>
      </p:grpSp>
      <p:sp>
        <p:nvSpPr>
          <p:cNvPr id="56" name="Line 5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7" name="Line 57"/>
          <p:cNvSpPr/>
          <p:nvPr/>
        </p:nvSpPr>
        <p:spPr>
          <a:xfrm>
            <a:off x="838200" y="38016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读到目标字母就加一，其余时候呢？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154031" cy="752855"/>
            <a:chOff x="990219" y="2056448"/>
            <a:chExt cx="10154031" cy="75285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小样例用 banana，目标字母是 a。没看任何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前，ans 为 0。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736406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 指向正在看的格子；ans 是到目前为止看见的 a 的个数。</a:t>
              </a:r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1381125" y="3076575"/>
            <a:ext cx="9715500" cy="1945481"/>
            <a:chOff x="1381125" y="3076575"/>
            <a:chExt cx="9715500" cy="1945481"/>
          </a:xfrm>
        </p:grpSpPr>
        <p:grpSp>
          <p:nvGrpSpPr>
            <p:cNvPr id="10" name="Group 10"/>
            <p:cNvGrpSpPr/>
            <p:nvPr/>
          </p:nvGrpSpPr>
          <p:grpSpPr>
            <a:xfrm>
              <a:off x="1381125" y="3076575"/>
              <a:ext cx="2000250" cy="488156"/>
              <a:chOff x="1381125" y="3076575"/>
              <a:chExt cx="2000250" cy="488156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381125" y="3076575"/>
                <a:ext cx="2000250" cy="4857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302097" y="319801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i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381375" y="3076575"/>
              <a:ext cx="1285875" cy="488156"/>
              <a:chOff x="3381375" y="3076575"/>
              <a:chExt cx="1285875" cy="488156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381375" y="3076575"/>
                <a:ext cx="1285875" cy="4857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945160" y="319801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4667250" y="3076575"/>
              <a:ext cx="1285875" cy="488156"/>
              <a:chOff x="4667250" y="3076575"/>
              <a:chExt cx="1285875" cy="488156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667250" y="3076575"/>
                <a:ext cx="1285875" cy="4857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231035" y="319801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953125" y="3076575"/>
              <a:ext cx="1285875" cy="488156"/>
              <a:chOff x="5953125" y="3076575"/>
              <a:chExt cx="1285875" cy="488156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5953125" y="3076575"/>
                <a:ext cx="1285875" cy="4857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6516910" y="319801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7239000" y="3076575"/>
              <a:ext cx="1285875" cy="488156"/>
              <a:chOff x="7239000" y="3076575"/>
              <a:chExt cx="1285875" cy="488156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239000" y="3076575"/>
                <a:ext cx="1285875" cy="4857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7802785" y="319801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8524875" y="3076575"/>
              <a:ext cx="1285875" cy="488156"/>
              <a:chOff x="8524875" y="3076575"/>
              <a:chExt cx="1285875" cy="488156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8524875" y="3076575"/>
                <a:ext cx="1285875" cy="4857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9088660" y="319801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9810750" y="3076575"/>
              <a:ext cx="1285875" cy="488156"/>
              <a:chOff x="9810750" y="3076575"/>
              <a:chExt cx="1285875" cy="488156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9810750" y="3076575"/>
                <a:ext cx="1285875" cy="4857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374535" y="319801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1381125" y="3562350"/>
              <a:ext cx="2000250" cy="488156"/>
              <a:chOff x="1381125" y="3562350"/>
              <a:chExt cx="2000250" cy="488156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1381125" y="3562350"/>
                <a:ext cx="2000250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2093309" y="3683794"/>
                <a:ext cx="575882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s[i]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3381375" y="3562350"/>
              <a:ext cx="1285875" cy="488156"/>
              <a:chOff x="3381375" y="3562350"/>
              <a:chExt cx="1285875" cy="488156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3381375" y="3562350"/>
                <a:ext cx="1285875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3945160" y="36837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4667250" y="3562350"/>
              <a:ext cx="1285875" cy="488156"/>
              <a:chOff x="4667250" y="3562350"/>
              <a:chExt cx="1285875" cy="488156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4667250" y="3562350"/>
                <a:ext cx="1285875" cy="485775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5231035" y="36837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5953125" y="3562350"/>
              <a:ext cx="1285875" cy="488156"/>
              <a:chOff x="5953125" y="3562350"/>
              <a:chExt cx="1285875" cy="488156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5953125" y="3562350"/>
                <a:ext cx="1285875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6516910" y="36837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n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7239000" y="3562350"/>
              <a:ext cx="1285875" cy="488156"/>
              <a:chOff x="7239000" y="3562350"/>
              <a:chExt cx="1285875" cy="488156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7239000" y="3562350"/>
                <a:ext cx="1285875" cy="485775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7802785" y="36837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8524875" y="3562350"/>
              <a:ext cx="1285875" cy="488156"/>
              <a:chOff x="8524875" y="3562350"/>
              <a:chExt cx="1285875" cy="488156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8524875" y="3562350"/>
                <a:ext cx="1285875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9088660" y="36837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n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9810750" y="3562350"/>
              <a:ext cx="1285875" cy="488156"/>
              <a:chOff x="9810750" y="3562350"/>
              <a:chExt cx="1285875" cy="488156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9810750" y="3562350"/>
                <a:ext cx="1285875" cy="485775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10374535" y="368379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1381125" y="4048125"/>
              <a:ext cx="2000250" cy="488156"/>
              <a:chOff x="1381125" y="4048125"/>
              <a:chExt cx="2000250" cy="488156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1381125" y="4048125"/>
                <a:ext cx="2000250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1795939" y="4169569"/>
                <a:ext cx="1170622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是否等于a</a:t>
                </a:r>
              </a:p>
            </p:txBody>
          </p:sp>
        </p:grpSp>
        <p:grpSp>
          <p:nvGrpSpPr>
            <p:cNvPr id="55" name="Group 55"/>
            <p:cNvGrpSpPr/>
            <p:nvPr/>
          </p:nvGrpSpPr>
          <p:grpSpPr>
            <a:xfrm>
              <a:off x="3381375" y="4048125"/>
              <a:ext cx="1285875" cy="488156"/>
              <a:chOff x="3381375" y="4048125"/>
              <a:chExt cx="1285875" cy="488156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3381375" y="4048125"/>
                <a:ext cx="1285875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4" name="TextBox 54"/>
              <p:cNvSpPr/>
              <p:nvPr/>
            </p:nvSpPr>
            <p:spPr>
              <a:xfrm>
                <a:off x="3888200" y="4169569"/>
                <a:ext cx="272129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58" name="Group 58"/>
            <p:cNvGrpSpPr/>
            <p:nvPr/>
          </p:nvGrpSpPr>
          <p:grpSpPr>
            <a:xfrm>
              <a:off x="4667250" y="4048125"/>
              <a:ext cx="1285875" cy="488156"/>
              <a:chOff x="4667250" y="4048125"/>
              <a:chExt cx="1285875" cy="488156"/>
            </a:xfrm>
          </p:grpSpPr>
          <p:sp>
            <p:nvSpPr>
              <p:cNvPr id="56" name="Rectangle 56"/>
              <p:cNvSpPr/>
              <p:nvPr/>
            </p:nvSpPr>
            <p:spPr>
              <a:xfrm>
                <a:off x="4667250" y="4048125"/>
                <a:ext cx="1285875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7" name="TextBox 57"/>
              <p:cNvSpPr/>
              <p:nvPr/>
            </p:nvSpPr>
            <p:spPr>
              <a:xfrm>
                <a:off x="5174075" y="4169569"/>
                <a:ext cx="272129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61" name="Group 61"/>
            <p:cNvGrpSpPr/>
            <p:nvPr/>
          </p:nvGrpSpPr>
          <p:grpSpPr>
            <a:xfrm>
              <a:off x="5953125" y="4048125"/>
              <a:ext cx="1285875" cy="488156"/>
              <a:chOff x="5953125" y="4048125"/>
              <a:chExt cx="1285875" cy="488156"/>
            </a:xfrm>
          </p:grpSpPr>
          <p:sp>
            <p:nvSpPr>
              <p:cNvPr id="59" name="Rectangle 59"/>
              <p:cNvSpPr/>
              <p:nvPr/>
            </p:nvSpPr>
            <p:spPr>
              <a:xfrm>
                <a:off x="5953125" y="4048125"/>
                <a:ext cx="1285875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60" name="TextBox 60"/>
              <p:cNvSpPr/>
              <p:nvPr/>
            </p:nvSpPr>
            <p:spPr>
              <a:xfrm>
                <a:off x="6459950" y="4169569"/>
                <a:ext cx="272129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64" name="Group 64"/>
            <p:cNvGrpSpPr/>
            <p:nvPr/>
          </p:nvGrpSpPr>
          <p:grpSpPr>
            <a:xfrm>
              <a:off x="7239000" y="4048125"/>
              <a:ext cx="1285875" cy="488156"/>
              <a:chOff x="7239000" y="4048125"/>
              <a:chExt cx="1285875" cy="488156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7239000" y="4048125"/>
                <a:ext cx="1285875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63" name="TextBox 63"/>
              <p:cNvSpPr/>
              <p:nvPr/>
            </p:nvSpPr>
            <p:spPr>
              <a:xfrm>
                <a:off x="7745825" y="4169569"/>
                <a:ext cx="272129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67" name="Group 67"/>
            <p:cNvGrpSpPr/>
            <p:nvPr/>
          </p:nvGrpSpPr>
          <p:grpSpPr>
            <a:xfrm>
              <a:off x="8524875" y="4048125"/>
              <a:ext cx="1285875" cy="488156"/>
              <a:chOff x="8524875" y="4048125"/>
              <a:chExt cx="1285875" cy="488156"/>
            </a:xfrm>
          </p:grpSpPr>
          <p:sp>
            <p:nvSpPr>
              <p:cNvPr id="65" name="Rectangle 65"/>
              <p:cNvSpPr/>
              <p:nvPr/>
            </p:nvSpPr>
            <p:spPr>
              <a:xfrm>
                <a:off x="8524875" y="4048125"/>
                <a:ext cx="1285875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66" name="TextBox 66"/>
              <p:cNvSpPr/>
              <p:nvPr/>
            </p:nvSpPr>
            <p:spPr>
              <a:xfrm>
                <a:off x="9031700" y="4169569"/>
                <a:ext cx="272129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70" name="Group 70"/>
            <p:cNvGrpSpPr/>
            <p:nvPr/>
          </p:nvGrpSpPr>
          <p:grpSpPr>
            <a:xfrm>
              <a:off x="9810750" y="4048125"/>
              <a:ext cx="1285875" cy="488156"/>
              <a:chOff x="9810750" y="4048125"/>
              <a:chExt cx="1285875" cy="488156"/>
            </a:xfrm>
          </p:grpSpPr>
          <p:sp>
            <p:nvSpPr>
              <p:cNvPr id="68" name="Rectangle 68"/>
              <p:cNvSpPr/>
              <p:nvPr/>
            </p:nvSpPr>
            <p:spPr>
              <a:xfrm>
                <a:off x="9810750" y="4048125"/>
                <a:ext cx="1285875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69" name="TextBox 69"/>
              <p:cNvSpPr/>
              <p:nvPr/>
            </p:nvSpPr>
            <p:spPr>
              <a:xfrm>
                <a:off x="10317575" y="4169569"/>
                <a:ext cx="272129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73" name="Group 73"/>
            <p:cNvGrpSpPr/>
            <p:nvPr/>
          </p:nvGrpSpPr>
          <p:grpSpPr>
            <a:xfrm>
              <a:off x="1381125" y="4533900"/>
              <a:ext cx="2000250" cy="488156"/>
              <a:chOff x="1381125" y="4533900"/>
              <a:chExt cx="2000250" cy="488156"/>
            </a:xfrm>
          </p:grpSpPr>
          <p:sp>
            <p:nvSpPr>
              <p:cNvPr id="71" name="Rectangle 71"/>
              <p:cNvSpPr/>
              <p:nvPr/>
            </p:nvSpPr>
            <p:spPr>
              <a:xfrm>
                <a:off x="1381125" y="4533900"/>
                <a:ext cx="2000250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72" name="TextBox 72"/>
              <p:cNvSpPr/>
              <p:nvPr/>
            </p:nvSpPr>
            <p:spPr>
              <a:xfrm>
                <a:off x="1783270" y="4655344"/>
                <a:ext cx="1195864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处理后ans</a:t>
                </a:r>
              </a:p>
            </p:txBody>
          </p:sp>
        </p:grpSp>
        <p:grpSp>
          <p:nvGrpSpPr>
            <p:cNvPr id="76" name="Group 76"/>
            <p:cNvGrpSpPr/>
            <p:nvPr/>
          </p:nvGrpSpPr>
          <p:grpSpPr>
            <a:xfrm>
              <a:off x="3381375" y="4533900"/>
              <a:ext cx="1285875" cy="488156"/>
              <a:chOff x="3381375" y="4533900"/>
              <a:chExt cx="1285875" cy="488156"/>
            </a:xfrm>
          </p:grpSpPr>
          <p:sp>
            <p:nvSpPr>
              <p:cNvPr id="74" name="Rectangle 74"/>
              <p:cNvSpPr/>
              <p:nvPr/>
            </p:nvSpPr>
            <p:spPr>
              <a:xfrm>
                <a:off x="3381375" y="4533900"/>
                <a:ext cx="1285875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75" name="TextBox 75"/>
              <p:cNvSpPr/>
              <p:nvPr/>
            </p:nvSpPr>
            <p:spPr>
              <a:xfrm>
                <a:off x="3945160" y="46553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79" name="Group 79"/>
            <p:cNvGrpSpPr/>
            <p:nvPr/>
          </p:nvGrpSpPr>
          <p:grpSpPr>
            <a:xfrm>
              <a:off x="4667250" y="4533900"/>
              <a:ext cx="1285875" cy="488156"/>
              <a:chOff x="4667250" y="4533900"/>
              <a:chExt cx="1285875" cy="488156"/>
            </a:xfrm>
          </p:grpSpPr>
          <p:sp>
            <p:nvSpPr>
              <p:cNvPr id="77" name="Rectangle 77"/>
              <p:cNvSpPr/>
              <p:nvPr/>
            </p:nvSpPr>
            <p:spPr>
              <a:xfrm>
                <a:off x="4667250" y="4533900"/>
                <a:ext cx="1285875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78" name="TextBox 78"/>
              <p:cNvSpPr/>
              <p:nvPr/>
            </p:nvSpPr>
            <p:spPr>
              <a:xfrm>
                <a:off x="5231035" y="46553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82" name="Group 82"/>
            <p:cNvGrpSpPr/>
            <p:nvPr/>
          </p:nvGrpSpPr>
          <p:grpSpPr>
            <a:xfrm>
              <a:off x="5953125" y="4533900"/>
              <a:ext cx="1285875" cy="488156"/>
              <a:chOff x="5953125" y="4533900"/>
              <a:chExt cx="1285875" cy="488156"/>
            </a:xfrm>
          </p:grpSpPr>
          <p:sp>
            <p:nvSpPr>
              <p:cNvPr id="80" name="Rectangle 80"/>
              <p:cNvSpPr/>
              <p:nvPr/>
            </p:nvSpPr>
            <p:spPr>
              <a:xfrm>
                <a:off x="5953125" y="4533900"/>
                <a:ext cx="1285875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1" name="TextBox 81"/>
              <p:cNvSpPr/>
              <p:nvPr/>
            </p:nvSpPr>
            <p:spPr>
              <a:xfrm>
                <a:off x="6516910" y="46553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85" name="Group 85"/>
            <p:cNvGrpSpPr/>
            <p:nvPr/>
          </p:nvGrpSpPr>
          <p:grpSpPr>
            <a:xfrm>
              <a:off x="7239000" y="4533900"/>
              <a:ext cx="1285875" cy="488156"/>
              <a:chOff x="7239000" y="4533900"/>
              <a:chExt cx="1285875" cy="488156"/>
            </a:xfrm>
          </p:grpSpPr>
          <p:sp>
            <p:nvSpPr>
              <p:cNvPr id="83" name="Rectangle 83"/>
              <p:cNvSpPr/>
              <p:nvPr/>
            </p:nvSpPr>
            <p:spPr>
              <a:xfrm>
                <a:off x="7239000" y="4533900"/>
                <a:ext cx="1285875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4" name="TextBox 84"/>
              <p:cNvSpPr/>
              <p:nvPr/>
            </p:nvSpPr>
            <p:spPr>
              <a:xfrm>
                <a:off x="7802785" y="46553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88" name="Group 88"/>
            <p:cNvGrpSpPr/>
            <p:nvPr/>
          </p:nvGrpSpPr>
          <p:grpSpPr>
            <a:xfrm>
              <a:off x="8524875" y="4533900"/>
              <a:ext cx="1285875" cy="488156"/>
              <a:chOff x="8524875" y="4533900"/>
              <a:chExt cx="1285875" cy="488156"/>
            </a:xfrm>
          </p:grpSpPr>
          <p:sp>
            <p:nvSpPr>
              <p:cNvPr id="86" name="Rectangle 86"/>
              <p:cNvSpPr/>
              <p:nvPr/>
            </p:nvSpPr>
            <p:spPr>
              <a:xfrm>
                <a:off x="8524875" y="4533900"/>
                <a:ext cx="1285875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7" name="TextBox 87"/>
              <p:cNvSpPr/>
              <p:nvPr/>
            </p:nvSpPr>
            <p:spPr>
              <a:xfrm>
                <a:off x="9088660" y="46553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91" name="Group 91"/>
            <p:cNvGrpSpPr/>
            <p:nvPr/>
          </p:nvGrpSpPr>
          <p:grpSpPr>
            <a:xfrm>
              <a:off x="9810750" y="4533900"/>
              <a:ext cx="1285875" cy="488156"/>
              <a:chOff x="9810750" y="4533900"/>
              <a:chExt cx="1285875" cy="488156"/>
            </a:xfrm>
          </p:grpSpPr>
          <p:sp>
            <p:nvSpPr>
              <p:cNvPr id="89" name="Rectangle 89"/>
              <p:cNvSpPr/>
              <p:nvPr/>
            </p:nvSpPr>
            <p:spPr>
              <a:xfrm>
                <a:off x="9810750" y="4533900"/>
                <a:ext cx="1285875" cy="4857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90" name="TextBox 90"/>
              <p:cNvSpPr/>
              <p:nvPr/>
            </p:nvSpPr>
            <p:spPr>
              <a:xfrm>
                <a:off x="10374535" y="4655344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</p:grpSp>
      <p:grpSp>
        <p:nvGrpSpPr>
          <p:cNvPr id="95" name="Group 95"/>
          <p:cNvGrpSpPr/>
          <p:nvPr/>
        </p:nvGrpSpPr>
        <p:grpSpPr>
          <a:xfrm>
            <a:off x="990219" y="5409248"/>
            <a:ext cx="10154031" cy="743331"/>
            <a:chOff x="990219" y="5409248"/>
            <a:chExt cx="10154031" cy="743331"/>
          </a:xfrm>
        </p:grpSpPr>
        <p:sp>
          <p:nvSpPr>
            <p:cNvPr id="93" name="TextBox 93"/>
            <p:cNvSpPr/>
            <p:nvPr/>
          </p:nvSpPr>
          <p:spPr>
            <a:xfrm>
              <a:off x="990219" y="54092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遇到 a 才执行 ans++。其他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不改变计数，可别把 ans 清零。</a:t>
              </a:r>
            </a:p>
          </p:txBody>
        </p:sp>
        <p:sp>
          <p:nvSpPr>
            <p:cNvPr id="94" name="TextBox 94"/>
            <p:cNvSpPr/>
            <p:nvPr/>
          </p:nvSpPr>
          <p:spPr>
            <a:xfrm>
              <a:off x="990219" y="5771198"/>
              <a:ext cx="733872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六格看完，ans 是 3；文本有多长，就检查多少格。</a:t>
              </a:r>
            </a:p>
          </p:txBody>
        </p:sp>
      </p:grpSp>
      <p:sp>
        <p:nvSpPr>
          <p:cNvPr id="155" name="Line 15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56" name="Line 156"/>
          <p:cNvSpPr/>
          <p:nvPr/>
        </p:nvSpPr>
        <p:spPr>
          <a:xfrm>
            <a:off x="838200" y="52132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57" name="Line 157"/>
          <p:cNvSpPr/>
          <p:nvPr/>
        </p:nvSpPr>
        <p:spPr>
          <a:xfrm>
            <a:off x="838200" y="28872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次数统计：怎样边读边累计？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00125" y="1971675"/>
            <a:ext cx="6572250" cy="4171950"/>
            <a:chOff x="1000125" y="1971675"/>
            <a:chExt cx="6572250" cy="4171950"/>
          </a:xfrm>
        </p:grpSpPr>
        <p:sp>
          <p:nvSpPr>
            <p:cNvPr id="5" name="TextBox 5"/>
            <p:cNvSpPr/>
            <p:nvPr/>
          </p:nvSpPr>
          <p:spPr>
            <a:xfrm>
              <a:off x="1000125" y="1971675"/>
              <a:ext cx="6572250" cy="4171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9763" rIns="0" bIns="0" anchor="t" anchorCtr="0">
              <a:noAutofit/>
            </a:bodyPr>
            <a:lstStyle/>
            <a:p>
              <a:pPr algn="l">
                <a:lnSpc>
                  <a:spcPts val="2062"/>
                </a:lnSpc>
              </a:pP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&gt;</a:t>
              </a:r>
              <a:br/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getline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(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, s);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&gt;&gt; c;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ans = 0;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&lt; (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)s.size(); i++)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(s[i] == c) ans++;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ans &lt;&lt; '\n';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658100" y="2559844"/>
            <a:ext cx="2296858" cy="1966912"/>
            <a:chOff x="7658100" y="2559844"/>
            <a:chExt cx="2296858" cy="1966912"/>
          </a:xfrm>
        </p:grpSpPr>
        <p:sp>
          <p:nvSpPr>
            <p:cNvPr id="20" name="TextBox 20"/>
            <p:cNvSpPr/>
            <p:nvPr/>
          </p:nvSpPr>
          <p:spPr>
            <a:xfrm>
              <a:off x="7658100" y="2559844"/>
              <a:ext cx="209435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ans在循环前置0。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7658100" y="2959894"/>
              <a:ext cx="229685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每个位置检查一次。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7658100" y="3359944"/>
              <a:ext cx="1531203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aaa找a → 3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7658100" y="3759994"/>
              <a:ext cx="1531203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aaa找b → 0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7658100" y="4160044"/>
              <a:ext cx="1531203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AaA找a → 1</a:t>
              </a:r>
            </a:p>
          </p:txBody>
        </p:sp>
      </p:grpSp>
      <p:sp>
        <p:nvSpPr>
          <p:cNvPr id="26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11"/>
          <p:cNvSpPr/>
          <p:nvPr/>
        </p:nvSpPr>
        <p:spPr>
          <a:xfrm>
            <a:off x="914019" y="1970246"/>
            <a:ext cx="9525" cy="3729704"/>
          </a:xfrm>
          <a:custGeom>
            <a:avLst/>
            <a:gdLst/>
            <a:ahLst/>
            <a:cxnLst/>
            <a:rect l="l" t="t" r="r" b="b"/>
            <a:pathLst>
              <a:path w="9525" h="3729704">
                <a:moveTo>
                  <a:pt x="0" y="0"/>
                </a:moveTo>
                <a:lnTo>
                  <a:pt x="0" y="3729704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模拟练习：删掉指定字母，其他文字留下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223790" cy="752855"/>
            <a:chOff x="990219" y="2056448"/>
            <a:chExt cx="8223790" cy="75285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2237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文字清理程序要删掉所有指定字母，其他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按原来的先后顺序留下。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768658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第一行是待清理的整行文字，第二行给出要删的英文字母。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866072"/>
            <a:ext cx="10154031" cy="790957"/>
            <a:chOff x="990219" y="2866072"/>
            <a:chExt cx="10154031" cy="790957"/>
          </a:xfrm>
        </p:grpSpPr>
        <p:sp>
          <p:nvSpPr>
            <p:cNvPr id="8" name="TextBox 8"/>
            <p:cNvSpPr/>
            <p:nvPr/>
          </p:nvSpPr>
          <p:spPr>
            <a:xfrm>
              <a:off x="990219" y="2866072"/>
              <a:ext cx="62584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大小写分开看。输出删完后的文字，并换行。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2756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空格、标点都留下。没有目标字母就原样输出；全删光则输出空行。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43000" y="4057650"/>
            <a:ext cx="9525000" cy="1143000"/>
            <a:chOff x="1143000" y="4057650"/>
            <a:chExt cx="9525000" cy="1143000"/>
          </a:xfrm>
        </p:grpSpPr>
        <p:grpSp>
          <p:nvGrpSpPr>
            <p:cNvPr id="13" name="Group 13"/>
            <p:cNvGrpSpPr/>
            <p:nvPr/>
          </p:nvGrpSpPr>
          <p:grpSpPr>
            <a:xfrm>
              <a:off x="1143000" y="4057650"/>
              <a:ext cx="3810000" cy="381000"/>
              <a:chOff x="1143000" y="4057650"/>
              <a:chExt cx="3810000" cy="3810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1143000" y="4057650"/>
                <a:ext cx="3810000" cy="3810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1162050" y="4086225"/>
                <a:ext cx="377190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585" rIns="0" bIns="0" anchor="t" anchorCtr="0">
                <a:noAutofit/>
              </a:bodyPr>
              <a:lstStyle/>
              <a:p>
                <a:pPr algn="ctr"/>
                <a:r>
                  <a:rPr lang="zh-CN" sz="20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第一行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4953000" y="4057650"/>
              <a:ext cx="2095500" cy="381000"/>
              <a:chOff x="4953000" y="4057650"/>
              <a:chExt cx="2095500" cy="3810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953000" y="4057650"/>
                <a:ext cx="2095500" cy="3810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4972050" y="4086225"/>
                <a:ext cx="205740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585" rIns="0" bIns="0" anchor="t" anchorCtr="0">
                <a:noAutofit/>
              </a:bodyPr>
              <a:lstStyle/>
              <a:p>
                <a:pPr algn="ctr"/>
                <a:r>
                  <a:rPr lang="zh-CN" sz="20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第二行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7048500" y="4057650"/>
              <a:ext cx="3619500" cy="381000"/>
              <a:chOff x="7048500" y="4057650"/>
              <a:chExt cx="3619500" cy="3810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7048500" y="4057650"/>
                <a:ext cx="3619500" cy="3810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7067550" y="4086225"/>
                <a:ext cx="358140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585" rIns="0" bIns="0" anchor="t" anchorCtr="0">
                <a:noAutofit/>
              </a:bodyPr>
              <a:lstStyle/>
              <a:p>
                <a:pPr algn="ctr"/>
                <a:r>
                  <a:rPr lang="zh-CN" sz="20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输出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143000" y="4438650"/>
              <a:ext cx="3810000" cy="381000"/>
              <a:chOff x="1143000" y="4438650"/>
              <a:chExt cx="3810000" cy="3810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143000" y="4438650"/>
                <a:ext cx="3810000" cy="3810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162050" y="4467225"/>
                <a:ext cx="377190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58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banana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953000" y="4438650"/>
              <a:ext cx="2095500" cy="381000"/>
              <a:chOff x="4953000" y="4438650"/>
              <a:chExt cx="2095500" cy="3810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953000" y="4438650"/>
                <a:ext cx="2095500" cy="3810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4972050" y="4467225"/>
                <a:ext cx="205740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58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7048500" y="4438650"/>
              <a:ext cx="3619500" cy="381000"/>
              <a:chOff x="7048500" y="4438650"/>
              <a:chExt cx="3619500" cy="3810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7048500" y="4438650"/>
                <a:ext cx="3619500" cy="3810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7067550" y="4467225"/>
                <a:ext cx="358140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58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bnn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1143000" y="4819650"/>
              <a:ext cx="3810000" cy="381000"/>
              <a:chOff x="1143000" y="4819650"/>
              <a:chExt cx="3810000" cy="3810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1143000" y="4819650"/>
                <a:ext cx="3810000" cy="3810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1162050" y="4848225"/>
                <a:ext cx="377190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58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 a!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4953000" y="4819650"/>
              <a:ext cx="2095500" cy="381000"/>
              <a:chOff x="4953000" y="4819650"/>
              <a:chExt cx="2095500" cy="3810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4953000" y="4819650"/>
                <a:ext cx="2095500" cy="3810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4972050" y="4848225"/>
                <a:ext cx="205740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58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7048500" y="4819650"/>
              <a:ext cx="3619500" cy="381000"/>
              <a:chOff x="7048500" y="4819650"/>
              <a:chExt cx="3619500" cy="3810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7048500" y="4819650"/>
                <a:ext cx="3619500" cy="3810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7067550" y="4848225"/>
                <a:ext cx="358140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568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␠!（␠ 表示一个</a:t>
                </a:r>
                <a:r>
                  <a:rPr lang="zh-CN" sz="202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空格</a:t>
                </a:r>
                <a:r>
                  <a:rPr lang="zh-CN" sz="202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）</a:t>
                </a:r>
              </a:p>
            </p:txBody>
          </p:sp>
        </p:grpSp>
      </p:grpSp>
      <p:grpSp>
        <p:nvGrpSpPr>
          <p:cNvPr id="41" name="Group 41"/>
          <p:cNvGrpSpPr/>
          <p:nvPr/>
        </p:nvGrpSpPr>
        <p:grpSpPr>
          <a:xfrm>
            <a:off x="990219" y="5406771"/>
            <a:ext cx="10296906" cy="743331"/>
            <a:chOff x="990219" y="5406771"/>
            <a:chExt cx="10296906" cy="743331"/>
          </a:xfrm>
        </p:grpSpPr>
        <p:sp>
          <p:nvSpPr>
            <p:cNvPr id="39" name="TextBox 39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可以另拿一张纸抄结果。碰到要删的字母就略过，其他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照顺序抄进去。</a:t>
              </a:r>
            </a:p>
          </p:txBody>
        </p:sp>
        <p:sp>
          <p:nvSpPr>
            <p:cNvPr id="40" name="TextBox 40"/>
            <p:cNvSpPr/>
            <p:nvPr/>
          </p:nvSpPr>
          <p:spPr>
            <a:xfrm>
              <a:off x="990219" y="576872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拿 banana 删 a 试试：b、n、n 留下，结果是 bnn。</a:t>
              </a:r>
            </a:p>
          </p:txBody>
        </p:sp>
      </p:grpSp>
      <p:sp>
        <p:nvSpPr>
          <p:cNvPr id="56" name="Line 5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7" name="Line 57"/>
          <p:cNvSpPr/>
          <p:nvPr/>
        </p:nvSpPr>
        <p:spPr>
          <a:xfrm>
            <a:off x="838200" y="38016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banana 删去 a，结果串怎样一点点长出来？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154031" cy="752855"/>
            <a:chOff x="990219" y="2056448"/>
            <a:chExt cx="10154031" cy="75285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还是 banana，目标是 a。让 result 从空串开始收集留下的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从左往右看：不是 a 就接到 result 后面；是 a 就跳过。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1381125" y="3076575"/>
            <a:ext cx="9715500" cy="1714500"/>
            <a:chOff x="1381125" y="3076575"/>
            <a:chExt cx="9715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381125" y="3076575"/>
              <a:ext cx="1714500" cy="571500"/>
              <a:chOff x="1381125" y="3076575"/>
              <a:chExt cx="171450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381125" y="3076575"/>
                <a:ext cx="1714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400175" y="3105150"/>
                <a:ext cx="1676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读到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095625" y="3076575"/>
              <a:ext cx="1333500" cy="571500"/>
              <a:chOff x="3095625" y="3076575"/>
              <a:chExt cx="133350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095625" y="3076575"/>
                <a:ext cx="1333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114675" y="3105150"/>
                <a:ext cx="1295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4429125" y="3076575"/>
              <a:ext cx="1333500" cy="571500"/>
              <a:chOff x="4429125" y="3076575"/>
              <a:chExt cx="13335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429125" y="3076575"/>
                <a:ext cx="1333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4448175" y="3105150"/>
                <a:ext cx="1295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762625" y="3076575"/>
              <a:ext cx="1333500" cy="571500"/>
              <a:chOff x="5762625" y="3076575"/>
              <a:chExt cx="133350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5762625" y="3076575"/>
                <a:ext cx="1333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5781675" y="3105150"/>
                <a:ext cx="1295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n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7096125" y="3076575"/>
              <a:ext cx="1333500" cy="571500"/>
              <a:chOff x="7096125" y="3076575"/>
              <a:chExt cx="133350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096125" y="3076575"/>
                <a:ext cx="1333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7115175" y="3105150"/>
                <a:ext cx="1295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8429625" y="3076575"/>
              <a:ext cx="1333500" cy="571500"/>
              <a:chOff x="8429625" y="3076575"/>
              <a:chExt cx="13335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8429625" y="3076575"/>
                <a:ext cx="1333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8448675" y="3105150"/>
                <a:ext cx="1295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n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9763125" y="3076575"/>
              <a:ext cx="1333500" cy="571500"/>
              <a:chOff x="9763125" y="3076575"/>
              <a:chExt cx="133350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9763125" y="3076575"/>
                <a:ext cx="1333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9782175" y="3105150"/>
                <a:ext cx="1295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1381125" y="3648075"/>
              <a:ext cx="1714500" cy="571500"/>
              <a:chOff x="1381125" y="3648075"/>
              <a:chExt cx="171450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1381125" y="3648075"/>
                <a:ext cx="1714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1400175" y="3676650"/>
                <a:ext cx="1676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操作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3095625" y="3648075"/>
              <a:ext cx="1333500" cy="571500"/>
              <a:chOff x="3095625" y="3648075"/>
              <a:chExt cx="1333500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3095625" y="3648075"/>
                <a:ext cx="1333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3114675" y="3676650"/>
                <a:ext cx="1295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保留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4429125" y="3648075"/>
              <a:ext cx="1333500" cy="571500"/>
              <a:chOff x="4429125" y="3648075"/>
              <a:chExt cx="1333500" cy="5715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4429125" y="3648075"/>
                <a:ext cx="1333500" cy="57150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4448175" y="3676650"/>
                <a:ext cx="1295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跳过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5762625" y="3648075"/>
              <a:ext cx="1333500" cy="571500"/>
              <a:chOff x="5762625" y="3648075"/>
              <a:chExt cx="1333500" cy="5715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5762625" y="3648075"/>
                <a:ext cx="1333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5781675" y="3676650"/>
                <a:ext cx="1295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保留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7096125" y="3648075"/>
              <a:ext cx="1333500" cy="571500"/>
              <a:chOff x="7096125" y="3648075"/>
              <a:chExt cx="1333500" cy="5715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7096125" y="3648075"/>
                <a:ext cx="1333500" cy="57150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7115175" y="3676650"/>
                <a:ext cx="1295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跳过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8429625" y="3648075"/>
              <a:ext cx="1333500" cy="571500"/>
              <a:chOff x="8429625" y="3648075"/>
              <a:chExt cx="1333500" cy="57150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8429625" y="3648075"/>
                <a:ext cx="1333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8448675" y="3676650"/>
                <a:ext cx="1295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保留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9763125" y="3648075"/>
              <a:ext cx="1333500" cy="571500"/>
              <a:chOff x="9763125" y="3648075"/>
              <a:chExt cx="1333500" cy="57150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9763125" y="3648075"/>
                <a:ext cx="1333500" cy="57150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9782175" y="3676650"/>
                <a:ext cx="1295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跳过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1381125" y="4219575"/>
              <a:ext cx="1714500" cy="571500"/>
              <a:chOff x="1381125" y="4219575"/>
              <a:chExt cx="1714500" cy="57150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1381125" y="4219575"/>
                <a:ext cx="1714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1400175" y="4248150"/>
                <a:ext cx="1676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result</a:t>
                </a:r>
              </a:p>
            </p:txBody>
          </p:sp>
        </p:grpSp>
        <p:grpSp>
          <p:nvGrpSpPr>
            <p:cNvPr id="55" name="Group 55"/>
            <p:cNvGrpSpPr/>
            <p:nvPr/>
          </p:nvGrpSpPr>
          <p:grpSpPr>
            <a:xfrm>
              <a:off x="3095625" y="4219575"/>
              <a:ext cx="1333500" cy="571500"/>
              <a:chOff x="3095625" y="4219575"/>
              <a:chExt cx="1333500" cy="571500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3095625" y="4219575"/>
                <a:ext cx="1333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4" name="TextBox 54"/>
              <p:cNvSpPr/>
              <p:nvPr/>
            </p:nvSpPr>
            <p:spPr>
              <a:xfrm>
                <a:off x="3114675" y="4248150"/>
                <a:ext cx="1295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58" name="Group 58"/>
            <p:cNvGrpSpPr/>
            <p:nvPr/>
          </p:nvGrpSpPr>
          <p:grpSpPr>
            <a:xfrm>
              <a:off x="4429125" y="4219575"/>
              <a:ext cx="1333500" cy="571500"/>
              <a:chOff x="4429125" y="4219575"/>
              <a:chExt cx="1333500" cy="571500"/>
            </a:xfrm>
          </p:grpSpPr>
          <p:sp>
            <p:nvSpPr>
              <p:cNvPr id="56" name="Rectangle 56"/>
              <p:cNvSpPr/>
              <p:nvPr/>
            </p:nvSpPr>
            <p:spPr>
              <a:xfrm>
                <a:off x="4429125" y="4219575"/>
                <a:ext cx="1333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7" name="TextBox 57"/>
              <p:cNvSpPr/>
              <p:nvPr/>
            </p:nvSpPr>
            <p:spPr>
              <a:xfrm>
                <a:off x="4448175" y="4248150"/>
                <a:ext cx="1295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61" name="Group 61"/>
            <p:cNvGrpSpPr/>
            <p:nvPr/>
          </p:nvGrpSpPr>
          <p:grpSpPr>
            <a:xfrm>
              <a:off x="5762625" y="4219575"/>
              <a:ext cx="1333500" cy="571500"/>
              <a:chOff x="5762625" y="4219575"/>
              <a:chExt cx="1333500" cy="571500"/>
            </a:xfrm>
          </p:grpSpPr>
          <p:sp>
            <p:nvSpPr>
              <p:cNvPr id="59" name="Rectangle 59"/>
              <p:cNvSpPr/>
              <p:nvPr/>
            </p:nvSpPr>
            <p:spPr>
              <a:xfrm>
                <a:off x="5762625" y="4219575"/>
                <a:ext cx="1333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0" name="TextBox 60"/>
              <p:cNvSpPr/>
              <p:nvPr/>
            </p:nvSpPr>
            <p:spPr>
              <a:xfrm>
                <a:off x="5781675" y="4248150"/>
                <a:ext cx="1295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bn</a:t>
                </a:r>
              </a:p>
            </p:txBody>
          </p:sp>
        </p:grpSp>
        <p:grpSp>
          <p:nvGrpSpPr>
            <p:cNvPr id="64" name="Group 64"/>
            <p:cNvGrpSpPr/>
            <p:nvPr/>
          </p:nvGrpSpPr>
          <p:grpSpPr>
            <a:xfrm>
              <a:off x="7096125" y="4219575"/>
              <a:ext cx="1333500" cy="571500"/>
              <a:chOff x="7096125" y="4219575"/>
              <a:chExt cx="1333500" cy="571500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7096125" y="4219575"/>
                <a:ext cx="1333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3" name="TextBox 63"/>
              <p:cNvSpPr/>
              <p:nvPr/>
            </p:nvSpPr>
            <p:spPr>
              <a:xfrm>
                <a:off x="7115175" y="4248150"/>
                <a:ext cx="1295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bn</a:t>
                </a:r>
              </a:p>
            </p:txBody>
          </p:sp>
        </p:grpSp>
        <p:grpSp>
          <p:nvGrpSpPr>
            <p:cNvPr id="67" name="Group 67"/>
            <p:cNvGrpSpPr/>
            <p:nvPr/>
          </p:nvGrpSpPr>
          <p:grpSpPr>
            <a:xfrm>
              <a:off x="8429625" y="4219575"/>
              <a:ext cx="1333500" cy="571500"/>
              <a:chOff x="8429625" y="4219575"/>
              <a:chExt cx="1333500" cy="571500"/>
            </a:xfrm>
          </p:grpSpPr>
          <p:sp>
            <p:nvSpPr>
              <p:cNvPr id="65" name="Rectangle 65"/>
              <p:cNvSpPr/>
              <p:nvPr/>
            </p:nvSpPr>
            <p:spPr>
              <a:xfrm>
                <a:off x="8429625" y="4219575"/>
                <a:ext cx="1333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6" name="TextBox 66"/>
              <p:cNvSpPr/>
              <p:nvPr/>
            </p:nvSpPr>
            <p:spPr>
              <a:xfrm>
                <a:off x="8448675" y="4248150"/>
                <a:ext cx="1295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bnn</a:t>
                </a:r>
              </a:p>
            </p:txBody>
          </p:sp>
        </p:grpSp>
        <p:grpSp>
          <p:nvGrpSpPr>
            <p:cNvPr id="70" name="Group 70"/>
            <p:cNvGrpSpPr/>
            <p:nvPr/>
          </p:nvGrpSpPr>
          <p:grpSpPr>
            <a:xfrm>
              <a:off x="9763125" y="4219575"/>
              <a:ext cx="1333500" cy="571500"/>
              <a:chOff x="9763125" y="4219575"/>
              <a:chExt cx="1333500" cy="571500"/>
            </a:xfrm>
          </p:grpSpPr>
          <p:sp>
            <p:nvSpPr>
              <p:cNvPr id="68" name="Rectangle 68"/>
              <p:cNvSpPr/>
              <p:nvPr/>
            </p:nvSpPr>
            <p:spPr>
              <a:xfrm>
                <a:off x="9763125" y="4219575"/>
                <a:ext cx="1333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9" name="TextBox 69"/>
              <p:cNvSpPr/>
              <p:nvPr/>
            </p:nvSpPr>
            <p:spPr>
              <a:xfrm>
                <a:off x="9782175" y="4248150"/>
                <a:ext cx="1295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bnn</a:t>
                </a:r>
              </a:p>
            </p:txBody>
          </p:sp>
        </p:grpSp>
      </p:grpSp>
      <p:grpSp>
        <p:nvGrpSpPr>
          <p:cNvPr id="74" name="Group 74"/>
          <p:cNvGrpSpPr/>
          <p:nvPr/>
        </p:nvGrpSpPr>
        <p:grpSpPr>
          <a:xfrm>
            <a:off x="990219" y="5409248"/>
            <a:ext cx="9091136" cy="743331"/>
            <a:chOff x="990219" y="5409248"/>
            <a:chExt cx="9091136" cy="743331"/>
          </a:xfrm>
        </p:grpSpPr>
        <p:sp>
          <p:nvSpPr>
            <p:cNvPr id="72" name="TextBox 72"/>
            <p:cNvSpPr/>
            <p:nvPr/>
          </p:nvSpPr>
          <p:spPr>
            <a:xfrm>
              <a:off x="990219" y="5409248"/>
              <a:ext cx="909113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原串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不动，扫描位置始终按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原串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往前走；result 保存已经筛出的文字。</a:t>
              </a:r>
            </a:p>
          </p:txBody>
        </p:sp>
        <p:sp>
          <p:nvSpPr>
            <p:cNvPr id="73" name="TextBox 73"/>
            <p:cNvSpPr/>
            <p:nvPr/>
          </p:nvSpPr>
          <p:spPr>
            <a:xfrm>
              <a:off x="990219" y="5771198"/>
              <a:ext cx="704964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连续几个 a 也会逐个检查，不会因删除而错过旁边的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99" name="Line 9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00" name="Line 100"/>
          <p:cNvSpPr/>
          <p:nvPr/>
        </p:nvSpPr>
        <p:spPr>
          <a:xfrm>
            <a:off x="838200" y="50989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01" name="Line 101"/>
          <p:cNvSpPr/>
          <p:nvPr/>
        </p:nvSpPr>
        <p:spPr>
          <a:xfrm>
            <a:off x="838200" y="28872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删除</a:t>
              </a:r>
              <a:r>
                <a:rPr lang="zh-CN" sz="23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：把要留下的字接成新串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00125" y="1971675"/>
            <a:ext cx="6572250" cy="4171950"/>
            <a:chOff x="1000125" y="1971675"/>
            <a:chExt cx="6572250" cy="4171950"/>
          </a:xfrm>
        </p:grpSpPr>
        <p:sp>
          <p:nvSpPr>
            <p:cNvPr id="5" name="TextBox 5"/>
            <p:cNvSpPr/>
            <p:nvPr/>
          </p:nvSpPr>
          <p:spPr>
            <a:xfrm>
              <a:off x="1000125" y="1971675"/>
              <a:ext cx="6572250" cy="4171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9763" rIns="0" bIns="0" anchor="t" anchorCtr="0">
              <a:noAutofit/>
            </a:bodyPr>
            <a:lstStyle/>
            <a:p>
              <a:pPr algn="l">
                <a:lnSpc>
                  <a:spcPts val="2062"/>
                </a:lnSpc>
              </a:pP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&gt;</a:t>
              </a:r>
              <a:br/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s, result;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getline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(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, s);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&gt;&gt; c;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&lt; (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)s.size(); i++)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(s[i] != c) result += s[i];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result &lt;&lt; '\n';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658100" y="2559844"/>
            <a:ext cx="2372773" cy="1966912"/>
            <a:chOff x="7658100" y="2559844"/>
            <a:chExt cx="2372773" cy="1966912"/>
          </a:xfrm>
        </p:grpSpPr>
        <p:sp>
          <p:nvSpPr>
            <p:cNvPr id="19" name="TextBox 19"/>
            <p:cNvSpPr/>
            <p:nvPr/>
          </p:nvSpPr>
          <p:spPr>
            <a:xfrm>
              <a:off x="7658100" y="2559844"/>
              <a:ext cx="2355413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!=表示“不相等”。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7658100" y="2959894"/>
              <a:ext cx="2372773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result默认是空串。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7658100" y="3359944"/>
              <a:ext cx="189892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aaa删a → 空行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7658100" y="3759994"/>
              <a:ext cx="18101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abc删x → abc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7658100" y="4160044"/>
              <a:ext cx="194964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baaab删a → bb</a:t>
              </a:r>
            </a:p>
          </p:txBody>
        </p:sp>
      </p:grpSp>
      <p:sp>
        <p:nvSpPr>
          <p:cNvPr id="25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6" name="Line 11"/>
          <p:cNvSpPr/>
          <p:nvPr/>
        </p:nvSpPr>
        <p:spPr>
          <a:xfrm>
            <a:off x="914019" y="1970246"/>
            <a:ext cx="9525" cy="3467767"/>
          </a:xfrm>
          <a:custGeom>
            <a:avLst/>
            <a:gdLst/>
            <a:ahLst/>
            <a:cxnLst/>
            <a:rect l="l" t="t" r="r" b="b"/>
            <a:pathLst>
              <a:path w="9525" h="3467767">
                <a:moveTo>
                  <a:pt x="0" y="0"/>
                </a:moveTo>
                <a:lnTo>
                  <a:pt x="0" y="3467767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模拟练习：一句英文怎样拆成一行一个词？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154031" cy="752855"/>
            <a:chOff x="990219" y="2056448"/>
            <a:chExt cx="10154031" cy="75285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单词卡片程序收到一句英文，要把每个单词单独放在一行。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输入最多 1000 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，只含英文字母和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，至少有一个单词。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866072"/>
            <a:ext cx="7960042" cy="790957"/>
            <a:chOff x="990219" y="2866072"/>
            <a:chExt cx="7960042" cy="790957"/>
          </a:xfrm>
        </p:grpSpPr>
        <p:sp>
          <p:nvSpPr>
            <p:cNvPr id="8" name="TextBox 8"/>
            <p:cNvSpPr/>
            <p:nvPr/>
          </p:nvSpPr>
          <p:spPr>
            <a:xfrm>
              <a:off x="990219" y="2866072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词与词之间可能有好几个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，但句首句尾没有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275648"/>
              <a:ext cx="79600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保留单词原顺序；分隔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不输出，也不能多出空白行。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143000" y="3924300"/>
            <a:ext cx="9525000" cy="1371600"/>
            <a:chOff x="1143000" y="3924300"/>
            <a:chExt cx="9525000" cy="1371600"/>
          </a:xfrm>
        </p:grpSpPr>
        <p:grpSp>
          <p:nvGrpSpPr>
            <p:cNvPr id="13" name="Group 13"/>
            <p:cNvGrpSpPr/>
            <p:nvPr/>
          </p:nvGrpSpPr>
          <p:grpSpPr>
            <a:xfrm>
              <a:off x="1143000" y="3924300"/>
              <a:ext cx="4857750" cy="342900"/>
              <a:chOff x="1143000" y="3924300"/>
              <a:chExt cx="4857750" cy="3429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1143000" y="3924300"/>
                <a:ext cx="4857750" cy="3429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1162050" y="3952875"/>
                <a:ext cx="4819650" cy="285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-8465" rIns="0" bIns="0" anchor="t" anchorCtr="0">
                <a:noAutofit/>
              </a:bodyPr>
              <a:lstStyle/>
              <a:p>
                <a:pPr algn="ctr"/>
                <a:r>
                  <a:rPr lang="zh-CN" sz="20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输入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6000750" y="3924300"/>
              <a:ext cx="4667250" cy="342900"/>
              <a:chOff x="6000750" y="3924300"/>
              <a:chExt cx="4667250" cy="3429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6000750" y="3924300"/>
                <a:ext cx="4667250" cy="3429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6019800" y="3952875"/>
                <a:ext cx="4629150" cy="285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-8465" rIns="0" bIns="0" anchor="t" anchorCtr="0">
                <a:noAutofit/>
              </a:bodyPr>
              <a:lstStyle/>
              <a:p>
                <a:pPr algn="ctr"/>
                <a:r>
                  <a:rPr lang="zh-CN" sz="20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输出（每行一个词）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143000" y="4267200"/>
              <a:ext cx="4857750" cy="342900"/>
              <a:chOff x="1143000" y="4267200"/>
              <a:chExt cx="4857750" cy="3429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143000" y="4267200"/>
                <a:ext cx="4857750" cy="3429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162050" y="4295775"/>
                <a:ext cx="4819650" cy="285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-846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I love programming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6000750" y="4267200"/>
              <a:ext cx="4667250" cy="342900"/>
              <a:chOff x="6000750" y="4267200"/>
              <a:chExt cx="4667250" cy="3429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6000750" y="4267200"/>
                <a:ext cx="4667250" cy="3429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6019800" y="4295775"/>
                <a:ext cx="4629150" cy="285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-846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I</a:t>
                </a:r>
              </a:p>
            </p:txBody>
          </p:sp>
        </p:grpSp>
        <p:sp>
          <p:nvSpPr>
            <p:cNvPr id="23" name="Rectangle 23"/>
            <p:cNvSpPr/>
            <p:nvPr/>
          </p:nvSpPr>
          <p:spPr>
            <a:xfrm>
              <a:off x="1143000" y="4610100"/>
              <a:ext cx="4857750" cy="3429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grpSp>
          <p:nvGrpSpPr>
            <p:cNvPr id="26" name="Group 26"/>
            <p:cNvGrpSpPr/>
            <p:nvPr/>
          </p:nvGrpSpPr>
          <p:grpSpPr>
            <a:xfrm>
              <a:off x="6000750" y="4610100"/>
              <a:ext cx="4667250" cy="342900"/>
              <a:chOff x="6000750" y="4610100"/>
              <a:chExt cx="4667250" cy="342900"/>
            </a:xfrm>
          </p:grpSpPr>
          <p:sp>
            <p:nvSpPr>
              <p:cNvPr id="24" name="Rectangle 24"/>
              <p:cNvSpPr/>
              <p:nvPr/>
            </p:nvSpPr>
            <p:spPr>
              <a:xfrm>
                <a:off x="6000750" y="4610100"/>
                <a:ext cx="4667250" cy="3429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5" name="TextBox 25"/>
              <p:cNvSpPr/>
              <p:nvPr/>
            </p:nvSpPr>
            <p:spPr>
              <a:xfrm>
                <a:off x="6019800" y="4638675"/>
                <a:ext cx="4629150" cy="285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-846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love</a:t>
                </a:r>
              </a:p>
            </p:txBody>
          </p:sp>
        </p:grpSp>
        <p:sp>
          <p:nvSpPr>
            <p:cNvPr id="27" name="Rectangle 27"/>
            <p:cNvSpPr/>
            <p:nvPr/>
          </p:nvSpPr>
          <p:spPr>
            <a:xfrm>
              <a:off x="1143000" y="4953000"/>
              <a:ext cx="4857750" cy="3429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grpSp>
          <p:nvGrpSpPr>
            <p:cNvPr id="30" name="Group 30"/>
            <p:cNvGrpSpPr/>
            <p:nvPr/>
          </p:nvGrpSpPr>
          <p:grpSpPr>
            <a:xfrm>
              <a:off x="6000750" y="4953000"/>
              <a:ext cx="4667250" cy="342900"/>
              <a:chOff x="6000750" y="4953000"/>
              <a:chExt cx="4667250" cy="34290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6000750" y="4953000"/>
                <a:ext cx="4667250" cy="3429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6019800" y="4981575"/>
                <a:ext cx="4629150" cy="285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-846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programming</a:t>
                </a:r>
              </a:p>
            </p:txBody>
          </p:sp>
        </p:grpSp>
      </p:grpSp>
      <p:grpSp>
        <p:nvGrpSpPr>
          <p:cNvPr id="34" name="Group 34"/>
          <p:cNvGrpSpPr/>
          <p:nvPr/>
        </p:nvGrpSpPr>
        <p:grpSpPr>
          <a:xfrm>
            <a:off x="990219" y="5409248"/>
            <a:ext cx="10277856" cy="740854"/>
            <a:chOff x="990219" y="5409248"/>
            <a:chExt cx="10277856" cy="740854"/>
          </a:xfrm>
        </p:grpSpPr>
        <p:sp>
          <p:nvSpPr>
            <p:cNvPr id="32" name="TextBox 32"/>
            <p:cNvSpPr/>
            <p:nvPr/>
          </p:nvSpPr>
          <p:spPr>
            <a:xfrm>
              <a:off x="990219" y="5409248"/>
              <a:ext cx="707498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输入只有一行；右边从上到下是要输出的三行。</a:t>
              </a:r>
            </a:p>
          </p:txBody>
        </p:sp>
        <p:sp>
          <p:nvSpPr>
            <p:cNvPr id="33" name="TextBox 33"/>
            <p:cNvSpPr/>
            <p:nvPr/>
          </p:nvSpPr>
          <p:spPr>
            <a:xfrm>
              <a:off x="990219" y="576872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 和 love 中间即使有两个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，结果仍只有三个单词。</a:t>
              </a:r>
            </a:p>
          </p:txBody>
        </p:sp>
      </p:grpSp>
      <p:sp>
        <p:nvSpPr>
          <p:cNvPr id="48" name="Line 4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9" name="Line 49"/>
          <p:cNvSpPr/>
          <p:nvPr/>
        </p:nvSpPr>
        <p:spPr>
          <a:xfrm>
            <a:off x="838200" y="373494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两个</a:t>
              </a:r>
              <a:r>
                <a:rPr lang="zh-CN" sz="23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挨在一起，为什么只换</a:t>
              </a:r>
              <a:r>
                <a:rPr lang="zh-CN" sz="23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一次</a:t>
              </a:r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行？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154031" cy="752855"/>
            <a:chOff x="990219" y="2056448"/>
            <a:chExt cx="10154031" cy="75285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试一行 I  love：两个词之间放了两个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每遇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都换行会多出一行。我们只在词结束的那一格换行。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1714500" y="3086100"/>
            <a:ext cx="9620250" cy="1943100"/>
            <a:chOff x="1714500" y="3086100"/>
            <a:chExt cx="9620250" cy="1943100"/>
          </a:xfrm>
        </p:grpSpPr>
        <p:grpSp>
          <p:nvGrpSpPr>
            <p:cNvPr id="10" name="Group 10"/>
            <p:cNvGrpSpPr/>
            <p:nvPr/>
          </p:nvGrpSpPr>
          <p:grpSpPr>
            <a:xfrm>
              <a:off x="1714500" y="3086100"/>
              <a:ext cx="2000250" cy="485775"/>
              <a:chOff x="1714500" y="3086100"/>
              <a:chExt cx="2000250" cy="48577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714500" y="3086100"/>
                <a:ext cx="2000250" cy="4857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733550" y="3114675"/>
                <a:ext cx="196215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下标i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714750" y="3086100"/>
              <a:ext cx="1905000" cy="485775"/>
              <a:chOff x="3714750" y="3086100"/>
              <a:chExt cx="1905000" cy="48577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714750" y="3086100"/>
                <a:ext cx="1905000" cy="4857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733800" y="3114675"/>
                <a:ext cx="186690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5619750" y="3086100"/>
              <a:ext cx="1905000" cy="485775"/>
              <a:chOff x="5619750" y="3086100"/>
              <a:chExt cx="1905000" cy="48577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5619750" y="3086100"/>
                <a:ext cx="1905000" cy="4857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638800" y="3114675"/>
                <a:ext cx="186690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7524750" y="3086100"/>
              <a:ext cx="1905000" cy="485775"/>
              <a:chOff x="7524750" y="3086100"/>
              <a:chExt cx="1905000" cy="48577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7524750" y="3086100"/>
                <a:ext cx="1905000" cy="4857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7543800" y="3114675"/>
                <a:ext cx="186690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9429750" y="3086100"/>
              <a:ext cx="1905000" cy="485775"/>
              <a:chOff x="9429750" y="3086100"/>
              <a:chExt cx="1905000" cy="48577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9429750" y="3086100"/>
                <a:ext cx="1905000" cy="4857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9448800" y="3114675"/>
                <a:ext cx="186690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1714500" y="3571875"/>
              <a:ext cx="2000250" cy="485775"/>
              <a:chOff x="1714500" y="3571875"/>
              <a:chExt cx="2000250" cy="48577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1714500" y="3571875"/>
                <a:ext cx="2000250" cy="4857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1733550" y="3600450"/>
                <a:ext cx="196215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当前字符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3714750" y="3571875"/>
              <a:ext cx="1905000" cy="485775"/>
              <a:chOff x="3714750" y="3571875"/>
              <a:chExt cx="1905000" cy="4857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3714750" y="3571875"/>
                <a:ext cx="1905000" cy="4857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3733800" y="3600450"/>
                <a:ext cx="186690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I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5619750" y="3571875"/>
              <a:ext cx="1905000" cy="485775"/>
              <a:chOff x="5619750" y="3571875"/>
              <a:chExt cx="1905000" cy="4857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5619750" y="3571875"/>
                <a:ext cx="1905000" cy="4857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5638800" y="3600450"/>
                <a:ext cx="186690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空格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524750" y="3571875"/>
              <a:ext cx="1905000" cy="485775"/>
              <a:chOff x="7524750" y="3571875"/>
              <a:chExt cx="1905000" cy="48577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524750" y="3571875"/>
                <a:ext cx="1905000" cy="4857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543800" y="3600450"/>
                <a:ext cx="186690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空格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9429750" y="3571875"/>
              <a:ext cx="1905000" cy="485775"/>
              <a:chOff x="9429750" y="3571875"/>
              <a:chExt cx="1905000" cy="48577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9429750" y="3571875"/>
                <a:ext cx="1905000" cy="4857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9448800" y="3600450"/>
                <a:ext cx="186690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l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1714500" y="4057650"/>
              <a:ext cx="2000250" cy="485775"/>
              <a:chOff x="1714500" y="4057650"/>
              <a:chExt cx="2000250" cy="48577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1714500" y="4057650"/>
                <a:ext cx="2000250" cy="4857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1733550" y="4086225"/>
                <a:ext cx="196215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前一个字符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3714750" y="4057650"/>
              <a:ext cx="1905000" cy="485775"/>
              <a:chOff x="3714750" y="4057650"/>
              <a:chExt cx="1905000" cy="48577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3714750" y="4057650"/>
                <a:ext cx="1905000" cy="4857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3733800" y="4086225"/>
                <a:ext cx="186690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没有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5619750" y="4057650"/>
              <a:ext cx="1905000" cy="485775"/>
              <a:chOff x="5619750" y="4057650"/>
              <a:chExt cx="1905000" cy="485775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5619750" y="4057650"/>
                <a:ext cx="1905000" cy="4857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5638800" y="4086225"/>
                <a:ext cx="186690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I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7524750" y="4057650"/>
              <a:ext cx="1905000" cy="485775"/>
              <a:chOff x="7524750" y="4057650"/>
              <a:chExt cx="1905000" cy="485775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7524750" y="4057650"/>
                <a:ext cx="1905000" cy="4857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7543800" y="4086225"/>
                <a:ext cx="186690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空格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9429750" y="4057650"/>
              <a:ext cx="1905000" cy="485775"/>
              <a:chOff x="9429750" y="4057650"/>
              <a:chExt cx="1905000" cy="485775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9429750" y="4057650"/>
                <a:ext cx="1905000" cy="4857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9448800" y="4086225"/>
                <a:ext cx="186690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空格</a:t>
                </a:r>
              </a:p>
            </p:txBody>
          </p:sp>
        </p:grpSp>
        <p:grpSp>
          <p:nvGrpSpPr>
            <p:cNvPr id="55" name="Group 55"/>
            <p:cNvGrpSpPr/>
            <p:nvPr/>
          </p:nvGrpSpPr>
          <p:grpSpPr>
            <a:xfrm>
              <a:off x="1714500" y="4543425"/>
              <a:ext cx="2000250" cy="485775"/>
              <a:chOff x="1714500" y="4543425"/>
              <a:chExt cx="2000250" cy="485775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1714500" y="4543425"/>
                <a:ext cx="2000250" cy="4857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4" name="TextBox 54"/>
              <p:cNvSpPr/>
              <p:nvPr/>
            </p:nvSpPr>
            <p:spPr>
              <a:xfrm>
                <a:off x="1733550" y="4572000"/>
                <a:ext cx="196215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动作</a:t>
                </a:r>
              </a:p>
            </p:txBody>
          </p:sp>
        </p:grpSp>
        <p:grpSp>
          <p:nvGrpSpPr>
            <p:cNvPr id="58" name="Group 58"/>
            <p:cNvGrpSpPr/>
            <p:nvPr/>
          </p:nvGrpSpPr>
          <p:grpSpPr>
            <a:xfrm>
              <a:off x="3714750" y="4543425"/>
              <a:ext cx="1905000" cy="485775"/>
              <a:chOff x="3714750" y="4543425"/>
              <a:chExt cx="1905000" cy="485775"/>
            </a:xfrm>
          </p:grpSpPr>
          <p:sp>
            <p:nvSpPr>
              <p:cNvPr id="56" name="Rectangle 56"/>
              <p:cNvSpPr/>
              <p:nvPr/>
            </p:nvSpPr>
            <p:spPr>
              <a:xfrm>
                <a:off x="3714750" y="4543425"/>
                <a:ext cx="1905000" cy="485775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7" name="TextBox 57"/>
              <p:cNvSpPr/>
              <p:nvPr/>
            </p:nvSpPr>
            <p:spPr>
              <a:xfrm>
                <a:off x="3733800" y="4572000"/>
                <a:ext cx="186690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输出I</a:t>
                </a:r>
              </a:p>
            </p:txBody>
          </p:sp>
        </p:grpSp>
        <p:grpSp>
          <p:nvGrpSpPr>
            <p:cNvPr id="61" name="Group 61"/>
            <p:cNvGrpSpPr/>
            <p:nvPr/>
          </p:nvGrpSpPr>
          <p:grpSpPr>
            <a:xfrm>
              <a:off x="5619750" y="4543425"/>
              <a:ext cx="1905000" cy="485775"/>
              <a:chOff x="5619750" y="4543425"/>
              <a:chExt cx="1905000" cy="485775"/>
            </a:xfrm>
          </p:grpSpPr>
          <p:sp>
            <p:nvSpPr>
              <p:cNvPr id="59" name="Rectangle 59"/>
              <p:cNvSpPr/>
              <p:nvPr/>
            </p:nvSpPr>
            <p:spPr>
              <a:xfrm>
                <a:off x="5619750" y="4543425"/>
                <a:ext cx="1905000" cy="485775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0" name="TextBox 60"/>
              <p:cNvSpPr/>
              <p:nvPr/>
            </p:nvSpPr>
            <p:spPr>
              <a:xfrm>
                <a:off x="5638800" y="4572000"/>
                <a:ext cx="186690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换行</a:t>
                </a:r>
              </a:p>
            </p:txBody>
          </p:sp>
        </p:grpSp>
        <p:grpSp>
          <p:nvGrpSpPr>
            <p:cNvPr id="64" name="Group 64"/>
            <p:cNvGrpSpPr/>
            <p:nvPr/>
          </p:nvGrpSpPr>
          <p:grpSpPr>
            <a:xfrm>
              <a:off x="7524750" y="4543425"/>
              <a:ext cx="1905000" cy="485775"/>
              <a:chOff x="7524750" y="4543425"/>
              <a:chExt cx="1905000" cy="485775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7524750" y="4543425"/>
                <a:ext cx="1905000" cy="4857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3" name="TextBox 63"/>
              <p:cNvSpPr/>
              <p:nvPr/>
            </p:nvSpPr>
            <p:spPr>
              <a:xfrm>
                <a:off x="7543800" y="4572000"/>
                <a:ext cx="186690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跳过</a:t>
                </a:r>
              </a:p>
            </p:txBody>
          </p:sp>
        </p:grpSp>
        <p:grpSp>
          <p:nvGrpSpPr>
            <p:cNvPr id="67" name="Group 67"/>
            <p:cNvGrpSpPr/>
            <p:nvPr/>
          </p:nvGrpSpPr>
          <p:grpSpPr>
            <a:xfrm>
              <a:off x="9429750" y="4543425"/>
              <a:ext cx="1905000" cy="485775"/>
              <a:chOff x="9429750" y="4543425"/>
              <a:chExt cx="1905000" cy="485775"/>
            </a:xfrm>
          </p:grpSpPr>
          <p:sp>
            <p:nvSpPr>
              <p:cNvPr id="65" name="Rectangle 65"/>
              <p:cNvSpPr/>
              <p:nvPr/>
            </p:nvSpPr>
            <p:spPr>
              <a:xfrm>
                <a:off x="9429750" y="4543425"/>
                <a:ext cx="1905000" cy="4857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6" name="TextBox 66"/>
              <p:cNvSpPr/>
              <p:nvPr/>
            </p:nvSpPr>
            <p:spPr>
              <a:xfrm>
                <a:off x="9448800" y="4572000"/>
                <a:ext cx="1866900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342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输出l</a:t>
                </a:r>
              </a:p>
            </p:txBody>
          </p:sp>
        </p:grpSp>
      </p:grpSp>
      <p:grpSp>
        <p:nvGrpSpPr>
          <p:cNvPr id="71" name="Group 71"/>
          <p:cNvGrpSpPr/>
          <p:nvPr/>
        </p:nvGrpSpPr>
        <p:grpSpPr>
          <a:xfrm>
            <a:off x="990219" y="5409248"/>
            <a:ext cx="8299894" cy="743331"/>
            <a:chOff x="990219" y="5409248"/>
            <a:chExt cx="8299894" cy="743331"/>
          </a:xfrm>
        </p:grpSpPr>
        <p:sp>
          <p:nvSpPr>
            <p:cNvPr id="69" name="TextBox 69"/>
            <p:cNvSpPr/>
            <p:nvPr/>
          </p:nvSpPr>
          <p:spPr>
            <a:xfrm>
              <a:off x="990219" y="5409248"/>
              <a:ext cx="829989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当前是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、前一格不是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，才换行。要先确认 i&gt;0，再看 i-1。</a:t>
              </a:r>
            </a:p>
          </p:txBody>
        </p:sp>
        <p:sp>
          <p:nvSpPr>
            <p:cNvPr id="70" name="TextBox 70"/>
            <p:cNvSpPr/>
            <p:nvPr/>
          </p:nvSpPr>
          <p:spPr>
            <a:xfrm>
              <a:off x="990219" y="5771198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字母照常输出；题目保证句尾没有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，循环后再补一个换行。</a:t>
              </a:r>
            </a:p>
          </p:txBody>
        </p:sp>
      </p:grpSp>
      <p:sp>
        <p:nvSpPr>
          <p:cNvPr id="95" name="Line 9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96" name="Line 96"/>
          <p:cNvSpPr/>
          <p:nvPr/>
        </p:nvSpPr>
        <p:spPr>
          <a:xfrm>
            <a:off x="838200" y="289198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97" name="Line 97"/>
          <p:cNvSpPr/>
          <p:nvPr/>
        </p:nvSpPr>
        <p:spPr>
          <a:xfrm>
            <a:off x="838200" y="52179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拆分单词：在哪个位置输出换行？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00125" y="1971675"/>
            <a:ext cx="6572250" cy="4171950"/>
            <a:chOff x="1000125" y="1971675"/>
            <a:chExt cx="6572250" cy="4171950"/>
          </a:xfrm>
        </p:grpSpPr>
        <p:sp>
          <p:nvSpPr>
            <p:cNvPr id="5" name="TextBox 5"/>
            <p:cNvSpPr/>
            <p:nvPr/>
          </p:nvSpPr>
          <p:spPr>
            <a:xfrm>
              <a:off x="1000125" y="1971675"/>
              <a:ext cx="6572250" cy="4171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9763" rIns="0" bIns="0" anchor="t" anchorCtr="0">
              <a:noAutofit/>
            </a:bodyPr>
            <a:lstStyle/>
            <a:p>
              <a:pPr algn="l">
                <a:lnSpc>
                  <a:spcPts val="2062"/>
                </a:lnSpc>
              </a:pP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&gt;</a:t>
              </a:r>
              <a:br/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getline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(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, s);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&lt; (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)s.size(); i++) {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(s[i] != ' ')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s[i];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else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(i &gt; 0 &amp;&amp; s[i-1] != ' ')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'\n';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'\n';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658100" y="2559844"/>
            <a:ext cx="3629025" cy="2256749"/>
            <a:chOff x="7658100" y="2559844"/>
            <a:chExt cx="3629025" cy="2256749"/>
          </a:xfrm>
        </p:grpSpPr>
        <p:sp>
          <p:nvSpPr>
            <p:cNvPr id="20" name="TextBox 20"/>
            <p:cNvSpPr/>
            <p:nvPr/>
          </p:nvSpPr>
          <p:spPr>
            <a:xfrm>
              <a:off x="7658100" y="2559844"/>
              <a:ext cx="162296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输入I love，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7658100" y="2959894"/>
              <a:ext cx="2241423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输出I和love两行。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7658100" y="3359944"/>
              <a:ext cx="179060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只有一个词时，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7658100" y="3759994"/>
              <a:ext cx="229685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最后也会输出换行。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7658100" y="4157661"/>
              <a:ext cx="3629025" cy="6589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388" rIns="0" bIns="0" anchor="t" anchorCtr="0">
              <a:noAutofit/>
            </a:bodyPr>
            <a:lstStyle/>
            <a:p>
              <a:pPr algn="l">
                <a:lnSpc>
                  <a:spcPts val="2407"/>
                </a:lnSpc>
              </a:pPr>
              <a:r>
                <a:rPr lang="zh-CN" sz="18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这些基本操作还可以组合起来，处</a:t>
              </a:r>
              <a:br/>
              <a:r>
                <a:rPr lang="zh-CN" sz="18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理下面的手机输入任务。</a:t>
              </a:r>
            </a:p>
          </p:txBody>
        </p:sp>
      </p:grpSp>
      <p:sp>
        <p:nvSpPr>
          <p:cNvPr id="26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11"/>
          <p:cNvSpPr/>
          <p:nvPr/>
        </p:nvSpPr>
        <p:spPr>
          <a:xfrm>
            <a:off x="914019" y="1970246"/>
            <a:ext cx="9525" cy="3729704"/>
          </a:xfrm>
          <a:custGeom>
            <a:avLst/>
            <a:gdLst/>
            <a:ahLst/>
            <a:cxnLst/>
            <a:rect l="l" t="t" r="r" b="b"/>
            <a:pathLst>
              <a:path w="9525" h="3729704">
                <a:moveTo>
                  <a:pt x="0" y="0"/>
                </a:moveTo>
                <a:lnTo>
                  <a:pt x="0" y="3729704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习题 6-1｜手机：按出一句话，要按多少下？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90219" y="2218372"/>
            <a:ext cx="10154031" cy="1257681"/>
            <a:chOff x="990219" y="2218372"/>
            <a:chExt cx="10154031" cy="1257681"/>
          </a:xfrm>
        </p:grpSpPr>
        <p:sp>
          <p:nvSpPr>
            <p:cNvPr id="7" name="TextBox 7"/>
            <p:cNvSpPr/>
            <p:nvPr/>
          </p:nvSpPr>
          <p:spPr>
            <a:xfrm>
              <a:off x="990219" y="221837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老式手机的一颗数字键排着几个字母。按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一次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取第一个，按两次取第二个。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26565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2 键上是 abc，输入 a 要 1 下，b 要 2 下，c 要 3 下。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09467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空格按 0 键一次。本题只累计按键次数，不用计算等待时间。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3970972"/>
            <a:ext cx="6811220" cy="857631"/>
            <a:chOff x="990219" y="3970972"/>
            <a:chExt cx="6811220" cy="857631"/>
          </a:xfrm>
        </p:grpSpPr>
        <p:sp>
          <p:nvSpPr>
            <p:cNvPr id="11" name="TextBox 11"/>
            <p:cNvSpPr/>
            <p:nvPr/>
          </p:nvSpPr>
          <p:spPr>
            <a:xfrm>
              <a:off x="990219" y="3970972"/>
              <a:ext cx="68112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输入：一行文本，长度不超过200，只含小写字母和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4447222"/>
              <a:ext cx="479507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输出：输入整行文本需要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按键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的总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次数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219" y="5456872"/>
            <a:ext cx="10277856" cy="718376"/>
            <a:chOff x="990219" y="5456872"/>
            <a:chExt cx="10277856" cy="718376"/>
          </a:xfrm>
        </p:grpSpPr>
        <p:sp>
          <p:nvSpPr>
            <p:cNvPr id="14" name="TextBox 14"/>
            <p:cNvSpPr/>
            <p:nvPr/>
          </p:nvSpPr>
          <p:spPr>
            <a:xfrm>
              <a:off x="990219" y="545687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题号 P1765。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也要按键，读入时可别把它丢了。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990981" y="5823204"/>
              <a:ext cx="1027709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286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每个</a:t>
              </a:r>
              <a:r>
                <a:rPr lang="zh-CN" sz="180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字符</a:t>
              </a:r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都有自己的“按键费用”。查出它的次数，再把整句话加起来。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50857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36665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同一个数字键上的字母，次数怎样算？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238250" y="2238375"/>
            <a:ext cx="5143500" cy="3381375"/>
            <a:chOff x="1238250" y="2238375"/>
            <a:chExt cx="5143500" cy="3381375"/>
          </a:xfrm>
        </p:grpSpPr>
        <p:sp>
          <p:nvSpPr>
            <p:cNvPr id="7" name="Rectangle 7"/>
            <p:cNvSpPr/>
            <p:nvPr/>
          </p:nvSpPr>
          <p:spPr>
            <a:xfrm>
              <a:off x="1238250" y="2238375"/>
              <a:ext cx="1619250" cy="762000"/>
            </a:xfrm>
            <a:prstGeom prst="roundRect">
              <a:avLst>
                <a:gd name="adj" fmla="val 15000"/>
              </a:avLst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3000375" y="2238375"/>
              <a:ext cx="1619250" cy="762000"/>
            </a:xfrm>
            <a:prstGeom prst="roundRect">
              <a:avLst>
                <a:gd name="adj" fmla="val 15000"/>
              </a:avLst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9" name="Rectangle 9"/>
            <p:cNvSpPr/>
            <p:nvPr/>
          </p:nvSpPr>
          <p:spPr>
            <a:xfrm>
              <a:off x="4762500" y="2238375"/>
              <a:ext cx="1619250" cy="762000"/>
            </a:xfrm>
            <a:prstGeom prst="roundRect">
              <a:avLst>
                <a:gd name="adj" fmla="val 15000"/>
              </a:avLst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1238250" y="3143250"/>
              <a:ext cx="1619250" cy="762000"/>
            </a:xfrm>
            <a:prstGeom prst="roundRect">
              <a:avLst>
                <a:gd name="adj" fmla="val 15000"/>
              </a:avLst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3000375" y="3143250"/>
              <a:ext cx="1619250" cy="762000"/>
            </a:xfrm>
            <a:prstGeom prst="roundRect">
              <a:avLst>
                <a:gd name="adj" fmla="val 15000"/>
              </a:avLst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4762500" y="3143250"/>
              <a:ext cx="1619250" cy="762000"/>
            </a:xfrm>
            <a:prstGeom prst="roundRect">
              <a:avLst>
                <a:gd name="adj" fmla="val 15000"/>
              </a:avLst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1238250" y="4048125"/>
              <a:ext cx="1619250" cy="762000"/>
            </a:xfrm>
            <a:prstGeom prst="roundRect">
              <a:avLst>
                <a:gd name="adj" fmla="val 15000"/>
              </a:avLst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3000375" y="4048125"/>
              <a:ext cx="1619250" cy="762000"/>
            </a:xfrm>
            <a:prstGeom prst="roundRect">
              <a:avLst>
                <a:gd name="adj" fmla="val 15000"/>
              </a:avLst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4762500" y="4048125"/>
              <a:ext cx="1619250" cy="762000"/>
            </a:xfrm>
            <a:prstGeom prst="roundRect">
              <a:avLst>
                <a:gd name="adj" fmla="val 15000"/>
              </a:avLst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3000375" y="4953000"/>
              <a:ext cx="1619250" cy="666750"/>
            </a:xfrm>
            <a:prstGeom prst="roundRect">
              <a:avLst>
                <a:gd name="adj" fmla="val 17143"/>
              </a:avLst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17" name="TextBox 17"/>
            <p:cNvSpPr/>
            <p:nvPr/>
          </p:nvSpPr>
          <p:spPr>
            <a:xfrm>
              <a:off x="1609344" y="25041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3247644" y="2504122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 abc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5009769" y="2504122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 def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1485519" y="3408998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 ghi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3247644" y="3408998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 jkl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5009769" y="3408998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 mno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1390269" y="4313872"/>
              <a:ext cx="8861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7 pqrs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3247644" y="4313872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8 tuv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4914519" y="4313872"/>
              <a:ext cx="8861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 wxyz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3276219" y="5171122"/>
              <a:ext cx="83362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0 空格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086219" y="2456498"/>
            <a:ext cx="4058031" cy="1991105"/>
            <a:chOff x="7086219" y="2456498"/>
            <a:chExt cx="4058031" cy="1991105"/>
          </a:xfrm>
        </p:grpSpPr>
        <p:sp>
          <p:nvSpPr>
            <p:cNvPr id="28" name="TextBox 28"/>
            <p:cNvSpPr/>
            <p:nvPr/>
          </p:nvSpPr>
          <p:spPr>
            <a:xfrm>
              <a:off x="7086219" y="2456498"/>
              <a:ext cx="13848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p、q、r、s</a:t>
              </a:r>
            </a:p>
          </p:txBody>
        </p:sp>
        <p:sp>
          <p:nvSpPr>
            <p:cNvPr id="29" name="TextBox 29"/>
            <p:cNvSpPr/>
            <p:nvPr/>
          </p:nvSpPr>
          <p:spPr>
            <a:xfrm>
              <a:off x="7086219" y="2894648"/>
              <a:ext cx="4058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按 1、2、3、4 下。</a:t>
              </a:r>
            </a:p>
          </p:txBody>
        </p:sp>
        <p:sp>
          <p:nvSpPr>
            <p:cNvPr id="30" name="TextBox 30"/>
            <p:cNvSpPr/>
            <p:nvPr/>
          </p:nvSpPr>
          <p:spPr>
            <a:xfrm>
              <a:off x="7086219" y="3485198"/>
              <a:ext cx="4058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s、z 都要按四下。</a:t>
              </a:r>
            </a:p>
          </p:txBody>
        </p:sp>
        <p:sp>
          <p:nvSpPr>
            <p:cNvPr id="31" name="TextBox 31"/>
            <p:cNvSpPr/>
            <p:nvPr/>
          </p:nvSpPr>
          <p:spPr>
            <a:xfrm>
              <a:off x="7086219" y="4066222"/>
              <a:ext cx="4058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7、9 键各有四个字母。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083933" y="4904422"/>
            <a:ext cx="2334463" cy="925640"/>
            <a:chOff x="7083933" y="4904422"/>
            <a:chExt cx="2334463" cy="925640"/>
          </a:xfrm>
        </p:grpSpPr>
        <p:sp>
          <p:nvSpPr>
            <p:cNvPr id="33" name="TextBox 33"/>
            <p:cNvSpPr/>
            <p:nvPr/>
          </p:nvSpPr>
          <p:spPr>
            <a:xfrm>
              <a:off x="7086219" y="4904422"/>
              <a:ext cx="15029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教学例：a z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083933" y="5360670"/>
              <a:ext cx="233446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14:m>
                <m:oMathPara>
                  <m:oMathParaPr>
                    <m:jc m:val="centerGroup"/>
                  </m:oMathParaPr>
                  <m:oMath>
                    <m:r>
                      <a:rPr lang="zh-CN" sz="2400" dirty="0">
                        <a:solidFill>
                          <a:schemeClr val="accent1"/>
                        </a:solidFill>
                        <a:latin typeface="Cambria Math"/>
                        <a:ea typeface="Cambria Math"/>
                        <a:cs typeface="Cambria Math"/>
                      </a:rPr>
                      <m:t>1+1+4=6</m:t>
                    </m:r>
                  </m:oMath>
                </m:oMathPara>
              </a14:m>
              <a:endParaRPr/>
            </a:p>
          </p:txBody>
        </p:sp>
      </p:grpSp>
      <p:sp>
        <p:nvSpPr>
          <p:cNvPr id="61" name="Line 6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手机：怎样把一个</a:t>
              </a:r>
              <a:r>
                <a:rPr lang="zh-CN" sz="23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换成按键次数？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00125" y="2190750"/>
            <a:ext cx="10144125" cy="2667000"/>
            <a:chOff x="1000125" y="2190750"/>
            <a:chExt cx="10144125" cy="2667000"/>
          </a:xfrm>
        </p:grpSpPr>
        <p:sp>
          <p:nvSpPr>
            <p:cNvPr id="5" name="TextBox 5"/>
            <p:cNvSpPr/>
            <p:nvPr/>
          </p:nvSpPr>
          <p:spPr>
            <a:xfrm>
              <a:off x="1000125" y="2190750"/>
              <a:ext cx="10144125" cy="2667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-34766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(c == ' ') ans++;</a:t>
              </a:r>
              <a:br/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else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ans += press[c - 'a'];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47750" y="5048250"/>
            <a:ext cx="10096500" cy="809625"/>
            <a:chOff x="1047750" y="5048250"/>
            <a:chExt cx="10096500" cy="809625"/>
          </a:xfrm>
        </p:grpSpPr>
        <p:sp>
          <p:nvSpPr>
            <p:cNvPr id="15" name="TextBox 15"/>
            <p:cNvSpPr/>
            <p:nvPr/>
          </p:nvSpPr>
          <p:spPr>
            <a:xfrm>
              <a:off x="1047750" y="5048250"/>
              <a:ext cx="10096500" cy="809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9050" tIns="67151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走 0 键，单独加一。字母 c-'a' 得到 0 到 25 的表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，再查 press。</a:t>
              </a:r>
            </a:p>
          </p:txBody>
        </p:sp>
      </p:grpSp>
      <p:sp>
        <p:nvSpPr>
          <p:cNvPr id="20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10"/>
          <p:cNvSpPr/>
          <p:nvPr/>
        </p:nvSpPr>
        <p:spPr>
          <a:xfrm>
            <a:off x="914019" y="2142172"/>
            <a:ext cx="9525" cy="762476"/>
          </a:xfrm>
          <a:custGeom>
            <a:avLst/>
            <a:gdLst/>
            <a:ahLst/>
            <a:cxnLst/>
            <a:rect l="l" t="t" r="r" b="b"/>
            <a:pathLst>
              <a:path w="9525" h="762476">
                <a:moveTo>
                  <a:pt x="0" y="0"/>
                </a:moveTo>
                <a:lnTo>
                  <a:pt x="0" y="76247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手机：把每个</a:t>
            </a:r>
            <a:r>
              <a:rPr lang="zh-CN" sz="23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字符</a:t>
            </a:r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的按键次数加起来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00125" y="2009775"/>
            <a:ext cx="10144125" cy="4257675"/>
            <a:chOff x="1000125" y="2009775"/>
            <a:chExt cx="10144125" cy="4257675"/>
          </a:xfrm>
        </p:grpSpPr>
        <p:sp>
          <p:nvSpPr>
            <p:cNvPr id="7" name="TextBox 7"/>
            <p:cNvSpPr/>
            <p:nvPr/>
          </p:nvSpPr>
          <p:spPr>
            <a:xfrm>
              <a:off x="1000125" y="2009775"/>
              <a:ext cx="10144125" cy="42576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13811" rIns="0" bIns="0" anchor="t" anchorCtr="0">
              <a:no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&gt;</a:t>
              </a:r>
              <a:br/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press[26] = {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1,2,3,1,2,3,1,2,3,1,2,3,1,2,3,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1,2,3,4,1,2,3,1,2,3,4};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s;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getline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(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, s);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ans = 0;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 : s)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(c == ' ') ans++;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else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ans += press[c - 'a'];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ans &lt;&lt; '\n';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67156" y="2012632"/>
            <a:ext cx="9525" cy="3784759"/>
          </a:xfrm>
          <a:custGeom>
            <a:avLst/>
            <a:gdLst/>
            <a:ahLst/>
            <a:cxnLst/>
            <a:rect l="l" t="t" r="r" b="b"/>
            <a:pathLst>
              <a:path w="9525" h="3784759">
                <a:moveTo>
                  <a:pt x="0" y="0"/>
                </a:moveTo>
                <a:lnTo>
                  <a:pt x="0" y="3784759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手机：拿</a:t>
            </a:r>
            <a:r>
              <a:rPr lang="zh-CN" sz="23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空格</a:t>
            </a:r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、s 和 z 检查程序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90219" y="2342198"/>
            <a:ext cx="10154031" cy="1600581"/>
            <a:chOff x="990219" y="2342198"/>
            <a:chExt cx="10154031" cy="1600581"/>
          </a:xfrm>
        </p:grpSpPr>
        <p:sp>
          <p:nvSpPr>
            <p:cNvPr id="7" name="TextBox 7"/>
            <p:cNvSpPr/>
            <p:nvPr/>
          </p:nvSpPr>
          <p:spPr>
            <a:xfrm>
              <a:off x="990219" y="234219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 z 中间那一个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也要按一下。你算出几下？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2951798"/>
              <a:ext cx="50841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s、z 各在按键上的第几个位置？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56139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输入只有三个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时，按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回车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那一下算进答案吗？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4742498"/>
            <a:ext cx="10154031" cy="1295781"/>
            <a:chOff x="990219" y="4742498"/>
            <a:chExt cx="10154031" cy="1295781"/>
          </a:xfrm>
        </p:grpSpPr>
        <p:sp>
          <p:nvSpPr>
            <p:cNvPr id="11" name="TextBox 11"/>
            <p:cNvSpPr/>
            <p:nvPr/>
          </p:nvSpPr>
          <p:spPr>
            <a:xfrm>
              <a:off x="990219" y="4742498"/>
              <a:ext cx="255298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依次是 6、8、3。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52092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getline 会读到行内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，但不把结束这一行的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回车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存入 s。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656898"/>
              <a:ext cx="798537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这几组输入正好能查出键位表、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处理和读入方式有没有写对。</a:t>
              </a:r>
            </a:p>
          </p:txBody>
        </p:sp>
      </p:grpSp>
      <p:sp>
        <p:nvSpPr>
          <p:cNvPr id="20" name="Line 2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42856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27807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习题 6-2｜VK：最多改一格，能多出几个 VK？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90219" y="2246948"/>
            <a:ext cx="10154031" cy="1295781"/>
            <a:chOff x="990219" y="2246948"/>
            <a:chExt cx="10154031" cy="1295781"/>
          </a:xfrm>
        </p:grpSpPr>
        <p:sp>
          <p:nvSpPr>
            <p:cNvPr id="7" name="TextBox 7"/>
            <p:cNvSpPr/>
            <p:nvPr/>
          </p:nvSpPr>
          <p:spPr>
            <a:xfrm>
              <a:off x="990219" y="22469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给一串只含 V、K 的文字。只有相邻的 V 和 K，顺序正好是 VK，才算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一次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2704148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最多改一个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，也可以一个都不改。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161348"/>
              <a:ext cx="528780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求能得到的最多 VK 次数。题号 P3741。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4132898"/>
            <a:ext cx="4206716" cy="829055"/>
            <a:chOff x="990219" y="4132898"/>
            <a:chExt cx="4206716" cy="829055"/>
          </a:xfrm>
        </p:grpSpPr>
        <p:sp>
          <p:nvSpPr>
            <p:cNvPr id="11" name="TextBox 11"/>
            <p:cNvSpPr/>
            <p:nvPr/>
          </p:nvSpPr>
          <p:spPr>
            <a:xfrm>
              <a:off x="990219" y="4132898"/>
              <a:ext cx="420671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输入：长度n和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串，1≤n≤100。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4580572"/>
              <a:ext cx="39574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输出：能够得到的最多出现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次数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219" y="5361622"/>
            <a:ext cx="10296906" cy="769430"/>
            <a:chOff x="990219" y="5361622"/>
            <a:chExt cx="10296906" cy="769430"/>
          </a:xfrm>
        </p:grpSpPr>
        <p:sp>
          <p:nvSpPr>
            <p:cNvPr id="14" name="TextBox 14"/>
            <p:cNvSpPr/>
            <p:nvPr/>
          </p:nvSpPr>
          <p:spPr>
            <a:xfrm>
              <a:off x="990219" y="53616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VKKK 把第三格改成 V，得到 VKVK，就有两次 VK。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990219" y="574967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“不改”也是可选方案，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原串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的次数要放进比较。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37808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510482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VKKK 改哪一格，结果最好？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75969" y="2304098"/>
            <a:ext cx="2497431" cy="381381"/>
            <a:chOff x="1275969" y="2304098"/>
            <a:chExt cx="2497431" cy="381381"/>
          </a:xfrm>
        </p:grpSpPr>
        <p:sp>
          <p:nvSpPr>
            <p:cNvPr id="7" name="TextBox 7"/>
            <p:cNvSpPr/>
            <p:nvPr/>
          </p:nvSpPr>
          <p:spPr>
            <a:xfrm>
              <a:off x="1275969" y="2304098"/>
              <a:ext cx="2497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不修改　VKKK　→ 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75969" y="2837498"/>
            <a:ext cx="2522792" cy="381381"/>
            <a:chOff x="1275969" y="2837498"/>
            <a:chExt cx="2522792" cy="381381"/>
          </a:xfrm>
        </p:grpSpPr>
        <p:sp>
          <p:nvSpPr>
            <p:cNvPr id="9" name="TextBox 9"/>
            <p:cNvSpPr/>
            <p:nvPr/>
          </p:nvSpPr>
          <p:spPr>
            <a:xfrm>
              <a:off x="1275969" y="2837498"/>
              <a:ext cx="25227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改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0 KKKK　→ 0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75969" y="3370898"/>
            <a:ext cx="2522792" cy="381381"/>
            <a:chOff x="1275969" y="3370898"/>
            <a:chExt cx="2522792" cy="381381"/>
          </a:xfrm>
        </p:grpSpPr>
        <p:sp>
          <p:nvSpPr>
            <p:cNvPr id="11" name="TextBox 11"/>
            <p:cNvSpPr/>
            <p:nvPr/>
          </p:nvSpPr>
          <p:spPr>
            <a:xfrm>
              <a:off x="1275969" y="3370898"/>
              <a:ext cx="25227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改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 VVKK　→ 1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75969" y="3904298"/>
            <a:ext cx="2522792" cy="381381"/>
            <a:chOff x="1275969" y="3904298"/>
            <a:chExt cx="2522792" cy="381381"/>
          </a:xfrm>
        </p:grpSpPr>
        <p:sp>
          <p:nvSpPr>
            <p:cNvPr id="13" name="TextBox 13"/>
            <p:cNvSpPr/>
            <p:nvPr/>
          </p:nvSpPr>
          <p:spPr>
            <a:xfrm>
              <a:off x="1275969" y="3904298"/>
              <a:ext cx="25227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改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2 VKVK　→ 2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75969" y="4437698"/>
            <a:ext cx="2522792" cy="381381"/>
            <a:chOff x="1275969" y="4437698"/>
            <a:chExt cx="2522792" cy="381381"/>
          </a:xfrm>
        </p:grpSpPr>
        <p:sp>
          <p:nvSpPr>
            <p:cNvPr id="15" name="TextBox 15"/>
            <p:cNvSpPr/>
            <p:nvPr/>
          </p:nvSpPr>
          <p:spPr>
            <a:xfrm>
              <a:off x="1275969" y="4437698"/>
              <a:ext cx="25227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改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3 VKKV　→ 1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362063" y="2475548"/>
            <a:ext cx="3782187" cy="2353055"/>
            <a:chOff x="7362063" y="2475548"/>
            <a:chExt cx="3782187" cy="2353055"/>
          </a:xfrm>
        </p:grpSpPr>
        <p:grpSp>
          <p:nvGrpSpPr>
            <p:cNvPr id="20" name="Group 20"/>
            <p:cNvGrpSpPr/>
            <p:nvPr/>
          </p:nvGrpSpPr>
          <p:grpSpPr>
            <a:xfrm>
              <a:off x="7362063" y="2475548"/>
              <a:ext cx="3782187" cy="688467"/>
              <a:chOff x="7362063" y="2475548"/>
              <a:chExt cx="3782187" cy="688467"/>
            </a:xfrm>
          </p:grpSpPr>
          <p:sp>
            <p:nvSpPr>
              <p:cNvPr id="24" name="TextBox 15"/>
              <p:cNvSpPr/>
              <p:nvPr/>
            </p:nvSpPr>
            <p:spPr>
              <a:xfrm>
                <a:off x="7362063" y="2475548"/>
                <a:ext cx="378218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数完 VK，再恢复原字符。</a:t>
                </a:r>
              </a:p>
            </p:txBody>
          </p:sp>
          <p:sp>
            <p:nvSpPr>
              <p:cNvPr id="17" name="TextBox 17"/>
              <p:cNvSpPr/>
              <p:nvPr/>
            </p:nvSpPr>
            <p:spPr>
              <a:xfrm>
                <a:off x="7362063" y="2782634"/>
                <a:ext cx="5448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位置</a:t>
                </a:r>
              </a:p>
            </p:txBody>
          </p:sp>
        </p:grpSp>
        <p:sp>
          <p:nvSpPr>
            <p:cNvPr id="18" name="TextBox 18"/>
            <p:cNvSpPr/>
            <p:nvPr/>
          </p:nvSpPr>
          <p:spPr>
            <a:xfrm>
              <a:off x="7371969" y="3018472"/>
              <a:ext cx="1906536" cy="18101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修改一个位置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↓ 数相邻VK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↓ 更新最大值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↓ 恢复这个位置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80313" y="5730621"/>
            <a:ext cx="10287762" cy="381381"/>
            <a:chOff x="980313" y="5730621"/>
            <a:chExt cx="10287762" cy="381381"/>
          </a:xfrm>
        </p:grpSpPr>
        <p:sp>
          <p:nvSpPr>
            <p:cNvPr id="23" name="TextBox 23"/>
            <p:cNvSpPr/>
            <p:nvPr/>
          </p:nvSpPr>
          <p:spPr>
            <a:xfrm>
              <a:off x="980313" y="5730621"/>
              <a:ext cx="1028776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一次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只试一个位置。改完数 VK，记下最好结果，再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恢复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原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去试下一格。</a:t>
              </a:r>
            </a:p>
          </p:txBody>
        </p:sp>
      </p:grpSp>
      <p:sp>
        <p:nvSpPr>
          <p:cNvPr id="32" name="Line 3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521912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4" name="Line 34"/>
          <p:cNvSpPr/>
          <p:nvPr/>
        </p:nvSpPr>
        <p:spPr>
          <a:xfrm>
            <a:off x="838200" y="43075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VK：试改一格之后，为什么还要</a:t>
              </a:r>
              <a:r>
                <a:rPr lang="zh-CN" sz="23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恢复</a:t>
              </a:r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00125" y="2190750"/>
            <a:ext cx="10144125" cy="2667000"/>
            <a:chOff x="1000125" y="2190750"/>
            <a:chExt cx="10144125" cy="2667000"/>
          </a:xfrm>
        </p:grpSpPr>
        <p:sp>
          <p:nvSpPr>
            <p:cNvPr id="5" name="TextBox 5"/>
            <p:cNvSpPr/>
            <p:nvPr/>
          </p:nvSpPr>
          <p:spPr>
            <a:xfrm>
              <a:off x="1000125" y="2190750"/>
              <a:ext cx="10144125" cy="2667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-34766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char old = s[p];</a:t>
              </a:r>
              <a:br/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s[p] = (old == 'V' ? 'K' : 'V');</a:t>
              </a:r>
              <a:br/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int cnt = 0;</a:t>
              </a:r>
              <a:br/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for (int i=0; i+1&lt;n; ++i)</a:t>
              </a:r>
              <a:br/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if (s[i]=='V' &amp;&amp; s[i+1]=='K') ++cnt;</a:t>
              </a:r>
              <a:br/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if (cnt &gt; ans) ans = cnt;</a:t>
              </a:r>
              <a:br/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s[p] = old;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47750" y="5048250"/>
            <a:ext cx="10096500" cy="809625"/>
            <a:chOff x="1047750" y="5048250"/>
            <a:chExt cx="10096500" cy="809625"/>
          </a:xfrm>
        </p:grpSpPr>
        <p:sp>
          <p:nvSpPr>
            <p:cNvPr id="15" name="TextBox 15"/>
            <p:cNvSpPr/>
            <p:nvPr/>
          </p:nvSpPr>
          <p:spPr>
            <a:xfrm>
              <a:off x="1047750" y="5048250"/>
              <a:ext cx="10096500" cy="809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9050" tIns="67151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每次从原串出发：记旧字符、试改、计数，再恢复。</a:t>
              </a:r>
            </a:p>
          </p:txBody>
        </p:sp>
      </p:grpSp>
      <p:sp>
        <p:nvSpPr>
          <p:cNvPr id="20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10"/>
          <p:cNvSpPr/>
          <p:nvPr/>
        </p:nvSpPr>
        <p:spPr>
          <a:xfrm>
            <a:off x="914019" y="2142172"/>
            <a:ext cx="9525" cy="2572226"/>
          </a:xfrm>
          <a:custGeom>
            <a:avLst/>
            <a:gdLst/>
            <a:ahLst/>
            <a:cxnLst/>
            <a:rect l="l" t="t" r="r" b="b"/>
            <a:pathLst>
              <a:path w="9525" h="2572226">
                <a:moveTo>
                  <a:pt x="0" y="0"/>
                </a:moveTo>
                <a:lnTo>
                  <a:pt x="0" y="257222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VK：把试改、计数和</a:t>
            </a:r>
            <a:r>
              <a:rPr lang="zh-CN" sz="23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恢复</a:t>
            </a:r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写进程序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00125" y="1971675"/>
            <a:ext cx="10144125" cy="4181475"/>
            <a:chOff x="1000125" y="1971675"/>
            <a:chExt cx="10144125" cy="4181475"/>
          </a:xfrm>
        </p:grpSpPr>
        <p:sp>
          <p:nvSpPr>
            <p:cNvPr id="7" name="TextBox 7"/>
            <p:cNvSpPr/>
            <p:nvPr/>
          </p:nvSpPr>
          <p:spPr>
            <a:xfrm>
              <a:off x="1000125" y="1971675"/>
              <a:ext cx="10144125" cy="418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9763" rIns="0" bIns="0" anchor="t" anchorCtr="0">
              <a:noAutofit/>
            </a:bodyPr>
            <a:lstStyle/>
            <a:p>
              <a:pPr algn="l">
                <a:lnSpc>
                  <a:spcPts val="1988"/>
                </a:lnSpc>
              </a:pP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&gt;</a:t>
              </a:r>
              <a:br/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n, ans = 0;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&gt;&gt; n &gt;&gt; s;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 = -1; p &lt; n; p++) {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old = 0;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(p &gt;= 0) {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old = s[p];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s[p] = old=='V'?'K':'V';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}</a:t>
              </a:r>
            </a:p>
          </p:txBody>
        </p:sp>
      </p:grpSp>
      <p:sp>
        <p:nvSpPr>
          <p:cNvPr id="22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11"/>
          <p:cNvSpPr/>
          <p:nvPr/>
        </p:nvSpPr>
        <p:spPr>
          <a:xfrm>
            <a:off x="867156" y="1970246"/>
            <a:ext cx="9525" cy="3101054"/>
          </a:xfrm>
          <a:custGeom>
            <a:avLst/>
            <a:gdLst/>
            <a:ahLst/>
            <a:cxnLst/>
            <a:rect l="l" t="t" r="r" b="b"/>
            <a:pathLst>
              <a:path w="9525" h="3101054">
                <a:moveTo>
                  <a:pt x="0" y="0"/>
                </a:moveTo>
                <a:lnTo>
                  <a:pt x="0" y="3101054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5" name="Line 13"/>
          <p:cNvSpPr/>
          <p:nvPr/>
        </p:nvSpPr>
        <p:spPr>
          <a:xfrm>
            <a:off x="838200" y="562832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VK：数相邻两格，留下最好结果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00125" y="1971675"/>
            <a:ext cx="10144125" cy="4181475"/>
            <a:chOff x="1000125" y="1971675"/>
            <a:chExt cx="10144125" cy="4181475"/>
          </a:xfrm>
        </p:grpSpPr>
        <p:sp>
          <p:nvSpPr>
            <p:cNvPr id="7" name="TextBox 7"/>
            <p:cNvSpPr/>
            <p:nvPr/>
          </p:nvSpPr>
          <p:spPr>
            <a:xfrm>
              <a:off x="1000125" y="1971675"/>
              <a:ext cx="10144125" cy="418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9763" rIns="0" bIns="0" anchor="t" anchorCtr="0">
              <a:noAutofit/>
            </a:bodyPr>
            <a:lstStyle/>
            <a:p>
              <a:pPr algn="l">
                <a:lnSpc>
                  <a:spcPts val="1988"/>
                </a:lnSpc>
              </a:pP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cnt = 0;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i=0; i+1&lt;n; i++)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(s[i]=='V' &amp;&amp;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    s[i+1]=='K') cnt++;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(cnt &gt; ans) ans = cnt;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(p &gt;= 0) s[p] = old;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ans &lt;&lt; '\n';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sp>
        <p:nvSpPr>
          <p:cNvPr id="22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11"/>
          <p:cNvSpPr/>
          <p:nvPr/>
        </p:nvSpPr>
        <p:spPr>
          <a:xfrm>
            <a:off x="867156" y="1970246"/>
            <a:ext cx="9525" cy="2596325"/>
          </a:xfrm>
          <a:custGeom>
            <a:avLst/>
            <a:gdLst/>
            <a:ahLst/>
            <a:cxnLst/>
            <a:rect l="l" t="t" r="r" b="b"/>
            <a:pathLst>
              <a:path w="9525" h="2596325">
                <a:moveTo>
                  <a:pt x="0" y="0"/>
                </a:moveTo>
                <a:lnTo>
                  <a:pt x="0" y="259632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5" name="Line 13"/>
          <p:cNvSpPr/>
          <p:nvPr/>
        </p:nvSpPr>
        <p:spPr>
          <a:xfrm>
            <a:off x="838200" y="562832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习题 6-3｜字被盖住了，贴过几个 boy 和 girl？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90219" y="2227898"/>
            <a:ext cx="10154031" cy="1724405"/>
            <a:chOff x="990219" y="2227898"/>
            <a:chExt cx="10154031" cy="1724405"/>
          </a:xfrm>
        </p:grpSpPr>
        <p:sp>
          <p:nvSpPr>
            <p:cNvPr id="7" name="TextBox 7"/>
            <p:cNvSpPr/>
            <p:nvPr/>
          </p:nvSpPr>
          <p:spPr>
            <a:xfrm>
              <a:off x="990219" y="222789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原来是一排句点。我们把 boy 或 girl 贴上去，后贴的会盖住前面的字。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2675572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题目保证每个贴过的单词至少还露出一个字母。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1232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现在只给最终留下的文字，要数出 boy、girl 各贴过几个。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90219" y="3570922"/>
              <a:ext cx="75684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题号 P1321。只找完整看见的 boy、girl 会漏掉被盖住的词。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219" y="4571048"/>
            <a:ext cx="10296906" cy="1398079"/>
            <a:chOff x="990219" y="4571048"/>
            <a:chExt cx="10296906" cy="1398079"/>
          </a:xfrm>
        </p:grpSpPr>
        <p:sp>
          <p:nvSpPr>
            <p:cNvPr id="12" name="TextBox 12"/>
            <p:cNvSpPr/>
            <p:nvPr/>
          </p:nvSpPr>
          <p:spPr>
            <a:xfrm>
              <a:off x="990219" y="4571048"/>
              <a:ext cx="78484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输入：长度3到255的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串，仅包含“.”及boy、girl中的字母。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056822"/>
              <a:ext cx="58069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输出：两行，依次输出boy的个数、girl的个数。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90219" y="55877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看 bgirl：左边还露着一个 b，这个 b 能告诉我们什么？</a:t>
              </a:r>
            </a:p>
          </p:txBody>
        </p:sp>
      </p:grpSp>
      <p:sp>
        <p:nvSpPr>
          <p:cNvPr id="22" name="Line 2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20471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54572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只剩下 bgirl，还能看出原来的词吗？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80719" y="2265998"/>
            <a:ext cx="4879086" cy="381381"/>
            <a:chOff x="1180719" y="2265998"/>
            <a:chExt cx="4879086" cy="381381"/>
          </a:xfrm>
        </p:grpSpPr>
        <p:sp>
          <p:nvSpPr>
            <p:cNvPr id="7" name="TextBox 7"/>
            <p:cNvSpPr/>
            <p:nvPr/>
          </p:nvSpPr>
          <p:spPr>
            <a:xfrm>
              <a:off x="1180719" y="226599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下标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2847594" y="22659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3609594" y="22659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4371594" y="22659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5133594" y="22659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5895594" y="22659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80719" y="2932748"/>
            <a:ext cx="4879086" cy="381381"/>
            <a:chOff x="1180719" y="2932748"/>
            <a:chExt cx="4879086" cy="381381"/>
          </a:xfrm>
        </p:grpSpPr>
        <p:sp>
          <p:nvSpPr>
            <p:cNvPr id="14" name="TextBox 14"/>
            <p:cNvSpPr/>
            <p:nvPr/>
          </p:nvSpPr>
          <p:spPr>
            <a:xfrm>
              <a:off x="1180719" y="2932748"/>
              <a:ext cx="7154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放boy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2847594" y="29327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3609594" y="29327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o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4371594" y="29327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y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5133594" y="29327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.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5895594" y="29327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.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80719" y="3599498"/>
            <a:ext cx="4879086" cy="381381"/>
            <a:chOff x="1180719" y="3599498"/>
            <a:chExt cx="4879086" cy="381381"/>
          </a:xfrm>
        </p:grpSpPr>
        <p:sp>
          <p:nvSpPr>
            <p:cNvPr id="21" name="TextBox 21"/>
            <p:cNvSpPr/>
            <p:nvPr/>
          </p:nvSpPr>
          <p:spPr>
            <a:xfrm>
              <a:off x="1180719" y="3599498"/>
              <a:ext cx="11223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再放girl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3609594" y="35994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g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4371594" y="35994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i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5133594" y="35994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r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5895594" y="35994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l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180719" y="4266248"/>
            <a:ext cx="4879086" cy="381381"/>
            <a:chOff x="1180719" y="4266248"/>
            <a:chExt cx="4879086" cy="381381"/>
          </a:xfrm>
        </p:grpSpPr>
        <p:sp>
          <p:nvSpPr>
            <p:cNvPr id="27" name="TextBox 27"/>
            <p:cNvSpPr/>
            <p:nvPr/>
          </p:nvSpPr>
          <p:spPr>
            <a:xfrm>
              <a:off x="1180719" y="42662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最后留下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2847594" y="42662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</a:t>
              </a:r>
            </a:p>
          </p:txBody>
        </p:sp>
        <p:sp>
          <p:nvSpPr>
            <p:cNvPr id="29" name="TextBox 29"/>
            <p:cNvSpPr/>
            <p:nvPr/>
          </p:nvSpPr>
          <p:spPr>
            <a:xfrm>
              <a:off x="3609594" y="42662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g</a:t>
              </a:r>
            </a:p>
          </p:txBody>
        </p:sp>
        <p:sp>
          <p:nvSpPr>
            <p:cNvPr id="30" name="TextBox 30"/>
            <p:cNvSpPr/>
            <p:nvPr/>
          </p:nvSpPr>
          <p:spPr>
            <a:xfrm>
              <a:off x="4371594" y="42662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i</a:t>
              </a:r>
            </a:p>
          </p:txBody>
        </p:sp>
        <p:sp>
          <p:nvSpPr>
            <p:cNvPr id="31" name="TextBox 31"/>
            <p:cNvSpPr/>
            <p:nvPr/>
          </p:nvSpPr>
          <p:spPr>
            <a:xfrm>
              <a:off x="5133594" y="42662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r</a:t>
              </a:r>
            </a:p>
          </p:txBody>
        </p:sp>
        <p:sp>
          <p:nvSpPr>
            <p:cNvPr id="32" name="TextBox 32"/>
            <p:cNvSpPr/>
            <p:nvPr/>
          </p:nvSpPr>
          <p:spPr>
            <a:xfrm>
              <a:off x="5895594" y="42662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l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504938" y="2408872"/>
            <a:ext cx="2172386" cy="2600706"/>
            <a:chOff x="7504938" y="2408872"/>
            <a:chExt cx="2172386" cy="2600706"/>
          </a:xfrm>
        </p:grpSpPr>
        <p:grpSp>
          <p:nvGrpSpPr>
            <p:cNvPr id="67" name="Group 67"/>
            <p:cNvGrpSpPr/>
            <p:nvPr/>
          </p:nvGrpSpPr>
          <p:grpSpPr>
            <a:xfrm>
              <a:off x="7504938" y="2408872"/>
              <a:ext cx="2172386" cy="2600706"/>
              <a:chOff x="7504938" y="2408872"/>
              <a:chExt cx="2172386" cy="2600706"/>
            </a:xfrm>
          </p:grpSpPr>
          <p:sp>
            <p:nvSpPr>
              <p:cNvPr id="60" name="Freeform 60"/>
              <p:cNvSpPr/>
              <p:nvPr/>
            </p:nvSpPr>
            <p:spPr>
              <a:xfrm>
                <a:off x="7514844" y="2408872"/>
                <a:ext cx="2050542" cy="2600706"/>
              </a:xfrm>
              <a:custGeom>
                <a:avLst/>
                <a:gdLst/>
                <a:ahLst/>
                <a:cxnLst/>
                <a:rect l="l" t="t" r="r" b="b"/>
                <a:pathLst>
                  <a:path w="2050542" h="2600706">
                    <a:moveTo>
                      <a:pt x="0" y="0"/>
                    </a:moveTo>
                    <a:lnTo>
                      <a:pt x="2050542" y="0"/>
                    </a:lnTo>
                    <a:lnTo>
                      <a:pt x="2050542" y="2600706"/>
                    </a:lnTo>
                    <a:lnTo>
                      <a:pt x="0" y="26007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61" name="TextBox 61"/>
              <p:cNvSpPr txBox="1"/>
              <p:nvPr/>
            </p:nvSpPr>
            <p:spPr>
              <a:xfrm>
                <a:off x="7504938" y="2408872"/>
                <a:ext cx="135860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b在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下标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0，</a:t>
                </a:r>
              </a:p>
            </p:txBody>
          </p:sp>
          <p:sp>
            <p:nvSpPr>
              <p:cNvPr id="62" name="TextBox 62"/>
              <p:cNvSpPr txBox="1"/>
              <p:nvPr/>
            </p:nvSpPr>
            <p:spPr>
              <a:xfrm>
                <a:off x="7504938" y="2706052"/>
                <a:ext cx="217238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对应boy从0开始。</a:t>
                </a:r>
              </a:p>
            </p:txBody>
          </p:sp>
          <p:sp>
            <p:nvSpPr>
              <p:cNvPr id="63" name="TextBox 63"/>
              <p:cNvSpPr txBox="1"/>
              <p:nvPr/>
            </p:nvSpPr>
            <p:spPr>
              <a:xfrm>
                <a:off x="7504938" y="3184207"/>
                <a:ext cx="217238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g、i、r、l都指向</a:t>
                </a:r>
              </a:p>
            </p:txBody>
          </p:sp>
          <p:sp>
            <p:nvSpPr>
              <p:cNvPr id="64" name="TextBox 64"/>
              <p:cNvSpPr txBox="1"/>
              <p:nvPr/>
            </p:nvSpPr>
            <p:spPr>
              <a:xfrm>
                <a:off x="7504938" y="3481388"/>
                <a:ext cx="179174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girl从1开始。</a:t>
                </a:r>
              </a:p>
            </p:txBody>
          </p:sp>
          <p:sp>
            <p:nvSpPr>
              <p:cNvPr id="65" name="TextBox 65"/>
              <p:cNvSpPr txBox="1"/>
              <p:nvPr/>
            </p:nvSpPr>
            <p:spPr>
              <a:xfrm>
                <a:off x="7504938" y="3959542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四个残留字母，</a:t>
                </a:r>
              </a:p>
            </p:txBody>
          </p:sp>
          <p:sp>
            <p:nvSpPr>
              <p:cNvPr id="66" name="TextBox 66"/>
              <p:cNvSpPr txBox="1"/>
              <p:nvPr/>
            </p:nvSpPr>
            <p:spPr>
              <a:xfrm>
                <a:off x="7504938" y="4256722"/>
                <a:ext cx="217238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仍是同一个girl。</a:t>
                </a:r>
              </a:p>
            </p:txBody>
          </p:sp>
        </p:grpSp>
      </p:grpSp>
      <p:grpSp>
        <p:nvGrpSpPr>
          <p:cNvPr id="37" name="Group 37"/>
          <p:cNvGrpSpPr/>
          <p:nvPr/>
        </p:nvGrpSpPr>
        <p:grpSpPr>
          <a:xfrm>
            <a:off x="990219" y="5609272"/>
            <a:ext cx="10154031" cy="381381"/>
            <a:chOff x="990219" y="5609272"/>
            <a:chExt cx="10154031" cy="381381"/>
          </a:xfrm>
        </p:grpSpPr>
        <p:sp>
          <p:nvSpPr>
            <p:cNvPr id="36" name="TextBox 36"/>
            <p:cNvSpPr/>
            <p:nvPr/>
          </p:nvSpPr>
          <p:spPr>
            <a:xfrm>
              <a:off x="990219" y="560927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bgirl：b 是 boy 的痕迹；girl 从下一格开始贴。</a:t>
              </a:r>
            </a:p>
          </p:txBody>
        </p:sp>
      </p:grpSp>
      <p:sp>
        <p:nvSpPr>
          <p:cNvPr id="69" name="Line 6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0" name="Line 70"/>
          <p:cNvSpPr/>
          <p:nvPr/>
        </p:nvSpPr>
        <p:spPr>
          <a:xfrm>
            <a:off x="838200" y="50714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同一个起点留下几个字母，也只数</a:t>
            </a:r>
            <a:r>
              <a:rPr lang="zh-CN" sz="23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一次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90219" y="2237422"/>
            <a:ext cx="10154031" cy="960121"/>
            <a:chOff x="990219" y="2237422"/>
            <a:chExt cx="10154031" cy="960121"/>
          </a:xfrm>
        </p:grpSpPr>
        <p:sp>
          <p:nvSpPr>
            <p:cNvPr id="7" name="TextBox 7"/>
            <p:cNvSpPr/>
            <p:nvPr/>
          </p:nvSpPr>
          <p:spPr>
            <a:xfrm>
              <a:off x="990219" y="22374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假设 boy 从 i 开始。三个对应位置只要留下一处痕迹，就能认出这个起点。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195" y="2757488"/>
              <a:ext cx="657536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s[i]=='b' || s[i+1]=='o' || s[i+2]=='y'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90219" y="3789998"/>
            <a:ext cx="7985379" cy="867155"/>
            <a:chOff x="990219" y="3789998"/>
            <a:chExt cx="7985379" cy="867155"/>
          </a:xfrm>
        </p:grpSpPr>
        <p:sp>
          <p:nvSpPr>
            <p:cNvPr id="10" name="TextBox 10"/>
            <p:cNvSpPr/>
            <p:nvPr/>
          </p:nvSpPr>
          <p:spPr>
            <a:xfrm>
              <a:off x="990219" y="3789998"/>
              <a:ext cx="73970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girl 也按四个对应位置检查：g、i、r、l。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90219" y="4275772"/>
              <a:ext cx="798537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条件用“或”连起来；这一组条件成立，只给该起点加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一次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219" y="5209222"/>
            <a:ext cx="10154031" cy="810007"/>
            <a:chOff x="990219" y="5209222"/>
            <a:chExt cx="10154031" cy="810007"/>
          </a:xfrm>
        </p:grpSpPr>
        <p:sp>
          <p:nvSpPr>
            <p:cNvPr id="13" name="TextBox 13"/>
            <p:cNvSpPr/>
            <p:nvPr/>
          </p:nvSpPr>
          <p:spPr>
            <a:xfrm>
              <a:off x="990219" y="52092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这些字母在两个单词里各有固定位置，所以能反推单词的起点。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90219" y="5637848"/>
              <a:ext cx="725252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检查前还得确认放得下：boy 要 i+2&lt;n，girl 要 i+3&lt;n。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342823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8762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覆盖的字：怎样按一个起点数</a:t>
              </a:r>
              <a:r>
                <a:rPr lang="zh-CN" sz="23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一次</a:t>
              </a:r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 xml:space="preserve"> boy？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00125" y="2190750"/>
            <a:ext cx="10144125" cy="2667000"/>
            <a:chOff x="1000125" y="2190750"/>
            <a:chExt cx="10144125" cy="2667000"/>
          </a:xfrm>
        </p:grpSpPr>
        <p:sp>
          <p:nvSpPr>
            <p:cNvPr id="5" name="TextBox 5"/>
            <p:cNvSpPr/>
            <p:nvPr/>
          </p:nvSpPr>
          <p:spPr>
            <a:xfrm>
              <a:off x="1000125" y="2190750"/>
              <a:ext cx="10144125" cy="2667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-34766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+ 2 &lt; n; ++i)</a:t>
              </a:r>
              <a:br/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(s[i]=='b' || s[i+1]=='o' || s[i+2]=='y')</a:t>
              </a:r>
              <a:br/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++boy;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47750" y="5048250"/>
            <a:ext cx="10096500" cy="809625"/>
            <a:chOff x="1047750" y="5048250"/>
            <a:chExt cx="10096500" cy="809625"/>
          </a:xfrm>
        </p:grpSpPr>
        <p:sp>
          <p:nvSpPr>
            <p:cNvPr id="15" name="TextBox 15"/>
            <p:cNvSpPr/>
            <p:nvPr/>
          </p:nvSpPr>
          <p:spPr>
            <a:xfrm>
              <a:off x="1047750" y="5048250"/>
              <a:ext cx="10096500" cy="809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9050" tIns="67151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 是起点。对应位置有一个字母露出，就只记一次 boy。</a:t>
              </a:r>
            </a:p>
          </p:txBody>
        </p:sp>
      </p:grpSp>
      <p:sp>
        <p:nvSpPr>
          <p:cNvPr id="20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10"/>
          <p:cNvSpPr/>
          <p:nvPr/>
        </p:nvSpPr>
        <p:spPr>
          <a:xfrm>
            <a:off x="914019" y="2142172"/>
            <a:ext cx="9525" cy="1124426"/>
          </a:xfrm>
          <a:custGeom>
            <a:avLst/>
            <a:gdLst/>
            <a:ahLst/>
            <a:cxnLst/>
            <a:rect l="l" t="t" r="r" b="b"/>
            <a:pathLst>
              <a:path w="9525" h="1124426">
                <a:moveTo>
                  <a:pt x="0" y="0"/>
                </a:moveTo>
                <a:lnTo>
                  <a:pt x="0" y="112442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单词覆盖：按起点检查留下的字母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00125" y="2009775"/>
            <a:ext cx="10144125" cy="4257675"/>
            <a:chOff x="1000125" y="2009775"/>
            <a:chExt cx="10144125" cy="4257675"/>
          </a:xfrm>
        </p:grpSpPr>
        <p:sp>
          <p:nvSpPr>
            <p:cNvPr id="7" name="TextBox 7"/>
            <p:cNvSpPr/>
            <p:nvPr/>
          </p:nvSpPr>
          <p:spPr>
            <a:xfrm>
              <a:off x="1000125" y="2009775"/>
              <a:ext cx="10144125" cy="42576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13811" rIns="0" bIns="0" anchor="t" anchorCtr="0">
              <a:no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&gt;</a:t>
              </a:r>
              <a:br/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s;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&gt;&gt; s;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 = s.size(), boy = 0, girl = 0;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+ 2 &lt; n; i++)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(s[i]=='b' || s[i+1]=='o' ||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s[i+2]=='y') boy++;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+ 3 &lt; n; i++)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(s[i]=='g' || s[i+1]=='i' ||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s[i+2]=='r' || s[i+3]=='l') girl++;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boy &lt;&lt; '\n' &lt;&lt; girl &lt;&lt; '\n';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848344" y="2989898"/>
            <a:ext cx="2050542" cy="2229231"/>
            <a:chOff x="8848344" y="2989898"/>
            <a:chExt cx="2050542" cy="2229231"/>
          </a:xfrm>
        </p:grpSpPr>
        <p:grpSp>
          <p:nvGrpSpPr>
            <p:cNvPr id="18" name="Group 18"/>
            <p:cNvGrpSpPr/>
            <p:nvPr/>
          </p:nvGrpSpPr>
          <p:grpSpPr>
            <a:xfrm>
              <a:off x="8848344" y="2989898"/>
              <a:ext cx="2050542" cy="2229231"/>
              <a:chOff x="8848344" y="2989898"/>
              <a:chExt cx="2050542" cy="2229231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8848344" y="2989898"/>
                <a:ext cx="2050542" cy="2229231"/>
              </a:xfrm>
              <a:custGeom>
                <a:avLst/>
                <a:gdLst/>
                <a:ahLst/>
                <a:cxnLst/>
                <a:rect l="l" t="t" r="r" b="b"/>
                <a:pathLst>
                  <a:path w="2050542" h="2229231">
                    <a:moveTo>
                      <a:pt x="0" y="0"/>
                    </a:moveTo>
                    <a:lnTo>
                      <a:pt x="2050542" y="0"/>
                    </a:lnTo>
                    <a:lnTo>
                      <a:pt x="2050542" y="2229231"/>
                    </a:lnTo>
                    <a:lnTo>
                      <a:pt x="0" y="2229231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</p:grp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67156" y="2012632"/>
            <a:ext cx="9525" cy="3784759"/>
          </a:xfrm>
          <a:custGeom>
            <a:avLst/>
            <a:gdLst/>
            <a:ahLst/>
            <a:cxnLst/>
            <a:rect l="l" t="t" r="r" b="b"/>
            <a:pathLst>
              <a:path w="9525" h="3784759">
                <a:moveTo>
                  <a:pt x="0" y="0"/>
                </a:moveTo>
                <a:lnTo>
                  <a:pt x="0" y="3784759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习题 6-4｜数字反转：四种写法怎么分别处理？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90219" y="2170748"/>
            <a:ext cx="10154031" cy="1810131"/>
            <a:chOff x="990219" y="2170748"/>
            <a:chExt cx="10154031" cy="1810131"/>
          </a:xfrm>
        </p:grpSpPr>
        <p:sp>
          <p:nvSpPr>
            <p:cNvPr id="7" name="TextBox 7"/>
            <p:cNvSpPr/>
            <p:nvPr/>
          </p:nvSpPr>
          <p:spPr>
            <a:xfrm>
              <a:off x="990219" y="21707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输入的是一个非负数的文字形式。它可能是整数、小数、分数或百分数。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2646998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整数整段反转；小数点两侧各自反转，位置不交换。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123248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分数线两侧各自反转，分子、分母不交换，也不约分。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90219" y="3599498"/>
              <a:ext cx="70827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百分数只反转数字，百分号留在末尾。题号 P1553。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219" y="4628198"/>
            <a:ext cx="10296906" cy="1566100"/>
            <a:chOff x="990219" y="4628198"/>
            <a:chExt cx="10296906" cy="1566100"/>
          </a:xfrm>
        </p:grpSpPr>
        <p:sp>
          <p:nvSpPr>
            <p:cNvPr id="12" name="TextBox 12"/>
            <p:cNvSpPr/>
            <p:nvPr/>
          </p:nvSpPr>
          <p:spPr>
            <a:xfrm>
              <a:off x="990219" y="4628198"/>
              <a:ext cx="642828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整数至多20位；小数两部分、分数两部分各至多10位。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047298"/>
              <a:ext cx="719416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百分数的数字部分至多19位；分母非零，输入符合原题格式。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90219" y="5504498"/>
              <a:ext cx="62152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有的整数长达 20 位，用 string 保留原样更稳妥。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990981" y="5842254"/>
              <a:ext cx="102961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286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数字倒过来还不算完。</a:t>
              </a:r>
              <a:r>
                <a:rPr lang="zh-CN" sz="180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分隔符</a:t>
              </a:r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和多余的零，也得照各自规则处理。</a:t>
              </a:r>
            </a:p>
          </p:txBody>
        </p:sp>
      </p:grpSp>
      <p:sp>
        <p:nvSpPr>
          <p:cNvPr id="24" name="Line 2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42475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11144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反转后冒出的零，哪边该删？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90219" y="2246948"/>
            <a:ext cx="10154031" cy="829055"/>
            <a:chOff x="990219" y="2246948"/>
            <a:chExt cx="10154031" cy="829055"/>
          </a:xfrm>
        </p:grpSpPr>
        <p:sp>
          <p:nvSpPr>
            <p:cNvPr id="7" name="TextBox 7"/>
            <p:cNvSpPr/>
            <p:nvPr/>
          </p:nvSpPr>
          <p:spPr>
            <a:xfrm>
              <a:off x="990219" y="22469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整数段反转后，删掉开头多余的零，至少留下一个数字。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26946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600 → 006 → 6。若整段都是零，最后仍写一个 0。分子和分母也这样处理。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90219" y="3628072"/>
            <a:ext cx="10154031" cy="829057"/>
            <a:chOff x="990219" y="3628072"/>
            <a:chExt cx="10154031" cy="829057"/>
          </a:xfrm>
        </p:grpSpPr>
        <p:sp>
          <p:nvSpPr>
            <p:cNvPr id="10" name="TextBox 10"/>
            <p:cNvSpPr/>
            <p:nvPr/>
          </p:nvSpPr>
          <p:spPr>
            <a:xfrm>
              <a:off x="990219" y="362807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小数点右侧反转后，删掉末尾多余的零，同样至少留一位。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90219" y="40757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084 → 480 → 48，所以 600.084 最后写成 6.48。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219" y="5113972"/>
            <a:ext cx="10277856" cy="864680"/>
            <a:chOff x="990219" y="5113972"/>
            <a:chExt cx="10277856" cy="864680"/>
          </a:xfrm>
        </p:grpSpPr>
        <p:sp>
          <p:nvSpPr>
            <p:cNvPr id="13" name="TextBox 13"/>
            <p:cNvSpPr/>
            <p:nvPr/>
          </p:nvSpPr>
          <p:spPr>
            <a:xfrm>
              <a:off x="990219" y="5113972"/>
              <a:ext cx="71688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小数点、分数线都连接原来的左右部分；百分号只留在末尾。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90219" y="55972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先把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分隔符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两侧分开处理，再按原来的顺序接回去。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7285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2950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四种输入，分别反转哪一段？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8695" y="2290762"/>
            <a:ext cx="3303889" cy="440055"/>
            <a:chOff x="988695" y="2290762"/>
            <a:chExt cx="3303889" cy="440055"/>
          </a:xfrm>
        </p:grpSpPr>
        <p:sp>
          <p:nvSpPr>
            <p:cNvPr id="7" name="TextBox 7"/>
            <p:cNvSpPr/>
            <p:nvPr/>
          </p:nvSpPr>
          <p:spPr>
            <a:xfrm>
              <a:off x="988695" y="2290762"/>
              <a:ext cx="330388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5087462　→　2647805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88695" y="3195638"/>
            <a:ext cx="5221129" cy="440055"/>
            <a:chOff x="988695" y="3195638"/>
            <a:chExt cx="5221129" cy="440055"/>
          </a:xfrm>
        </p:grpSpPr>
        <p:sp>
          <p:nvSpPr>
            <p:cNvPr id="9" name="TextBox 9"/>
            <p:cNvSpPr/>
            <p:nvPr/>
          </p:nvSpPr>
          <p:spPr>
            <a:xfrm>
              <a:off x="988695" y="3195638"/>
              <a:ext cx="522112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600.084　→　006 . 480　→　6.48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88695" y="4100512"/>
            <a:ext cx="5221129" cy="440055"/>
            <a:chOff x="988695" y="4100512"/>
            <a:chExt cx="5221129" cy="440055"/>
          </a:xfrm>
        </p:grpSpPr>
        <p:sp>
          <p:nvSpPr>
            <p:cNvPr id="11" name="TextBox 11"/>
            <p:cNvSpPr/>
            <p:nvPr/>
          </p:nvSpPr>
          <p:spPr>
            <a:xfrm>
              <a:off x="988695" y="4100512"/>
              <a:ext cx="522112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700/27　 →　007 / 72　 →　7/72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8695" y="5005388"/>
            <a:ext cx="4992886" cy="440055"/>
            <a:chOff x="988695" y="5005388"/>
            <a:chExt cx="4992886" cy="440055"/>
          </a:xfrm>
        </p:grpSpPr>
        <p:sp>
          <p:nvSpPr>
            <p:cNvPr id="13" name="TextBox 13"/>
            <p:cNvSpPr/>
            <p:nvPr/>
          </p:nvSpPr>
          <p:spPr>
            <a:xfrm>
              <a:off x="988695" y="5005388"/>
              <a:ext cx="499288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8670%　　→　0768 %　　→　768%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981" y="5796915"/>
            <a:ext cx="7594854" cy="352044"/>
            <a:chOff x="990981" y="5796915"/>
            <a:chExt cx="7594854" cy="352044"/>
          </a:xfrm>
        </p:grpSpPr>
        <p:sp>
          <p:nvSpPr>
            <p:cNvPr id="15" name="TextBox 15"/>
            <p:cNvSpPr/>
            <p:nvPr/>
          </p:nvSpPr>
          <p:spPr>
            <a:xfrm>
              <a:off x="990981" y="5796915"/>
              <a:ext cx="75948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中间的</a:t>
              </a:r>
              <a:r>
                <a:rPr lang="zh-CN" sz="18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只为看清分段，真正输出时不能加进去。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70725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289750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79957" y="2952750"/>
            <a:ext cx="8088987" cy="1355598"/>
            <a:chOff x="1179957" y="2952750"/>
            <a:chExt cx="8088987" cy="1355598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整串反转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11097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600.084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179957" y="3897630"/>
              <a:ext cx="167516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变成480.006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10350" y="2969419"/>
              <a:ext cx="179060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分别反转数字段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609207" y="3440430"/>
              <a:ext cx="209166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600 | . | 084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609207" y="3897630"/>
              <a:ext cx="265973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得到006 | . | 480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10382250" cy="469392"/>
            <a:chOff x="978408" y="1407795"/>
            <a:chExt cx="10382250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600.084 为什么不能把整串直接倒过来？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8036147" cy="1029081"/>
            <a:chOff x="980694" y="1980248"/>
            <a:chExt cx="8036147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617210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 里是 600.084。这道题要分别处理 600 和 084。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80361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小数点还放在两段中间，左边仍是整数部分。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779773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如果整串翻过来，得到 480.006，左右两段也换位了。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7508653" cy="705231"/>
            <a:chOff x="980694" y="4475798"/>
            <a:chExt cx="7508653" cy="705231"/>
          </a:xfrm>
        </p:grpSpPr>
        <p:sp>
          <p:nvSpPr>
            <p:cNvPr id="22" name="TextBox 11"/>
            <p:cNvSpPr/>
            <p:nvPr/>
          </p:nvSpPr>
          <p:spPr>
            <a:xfrm>
              <a:off x="980694" y="4475798"/>
              <a:ext cx="640289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找出小数点，把两段分别存进 a、b，再各自反转。</a:t>
              </a:r>
            </a:p>
          </p:txBody>
        </p:sp>
        <p:sp>
          <p:nvSpPr>
            <p:cNvPr id="23" name="TextBox 12"/>
            <p:cNvSpPr/>
            <p:nvPr/>
          </p:nvSpPr>
          <p:spPr>
            <a:xfrm>
              <a:off x="980694" y="4799648"/>
              <a:ext cx="75086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图中的 006、480 还没删零；下一页才处理这一步。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6771"/>
            <a:ext cx="10306431" cy="707708"/>
            <a:chOff x="980694" y="5406771"/>
            <a:chExt cx="10306431" cy="707708"/>
          </a:xfrm>
        </p:grpSpPr>
        <p:sp>
          <p:nvSpPr>
            <p:cNvPr id="15" name="TextBox 15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reverse 只翻 a 和 b，别把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分隔符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也翻过去。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3098"/>
              <a:ext cx="73210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begin() 到 end() 表示整段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串；翻完以后还要检查零。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数字反转：怎样先找到</a:t>
              </a:r>
              <a:r>
                <a:rPr lang="zh-CN" sz="23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分隔符</a:t>
              </a:r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00125" y="2190750"/>
            <a:ext cx="10144125" cy="2667000"/>
            <a:chOff x="1000125" y="2190750"/>
            <a:chExt cx="10144125" cy="2667000"/>
          </a:xfrm>
        </p:grpSpPr>
        <p:sp>
          <p:nvSpPr>
            <p:cNvPr id="5" name="TextBox 5"/>
            <p:cNvSpPr/>
            <p:nvPr/>
          </p:nvSpPr>
          <p:spPr>
            <a:xfrm>
              <a:off x="1000125" y="2190750"/>
              <a:ext cx="10144125" cy="2667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-34766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 = -1; </a:t>
              </a:r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op = 0;</a:t>
              </a:r>
              <a:br/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&lt; (</a:t>
              </a:r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)s.size(); ++i) {</a:t>
              </a:r>
              <a:br/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(s[i]=='.' || s[i]=='/' || s[i]=='%') {</a:t>
              </a:r>
              <a:br/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p = i; op = s[i];</a:t>
              </a:r>
              <a:br/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47750" y="5048250"/>
            <a:ext cx="10096500" cy="809625"/>
            <a:chOff x="1047750" y="5048250"/>
            <a:chExt cx="10096500" cy="809625"/>
          </a:xfrm>
        </p:grpSpPr>
        <p:sp>
          <p:nvSpPr>
            <p:cNvPr id="15" name="TextBox 15"/>
            <p:cNvSpPr/>
            <p:nvPr/>
          </p:nvSpPr>
          <p:spPr>
            <a:xfrm>
              <a:off x="1047750" y="5048250"/>
              <a:ext cx="10096500" cy="809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9050" tIns="67151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p 记位置，op 记符号。没找到时 p 仍是 -1，说明输入只有整数数字。</a:t>
              </a:r>
            </a:p>
          </p:txBody>
        </p:sp>
      </p:grpSp>
      <p:sp>
        <p:nvSpPr>
          <p:cNvPr id="20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10"/>
          <p:cNvSpPr/>
          <p:nvPr/>
        </p:nvSpPr>
        <p:spPr>
          <a:xfrm>
            <a:off x="914019" y="2142172"/>
            <a:ext cx="9525" cy="2210276"/>
          </a:xfrm>
          <a:custGeom>
            <a:avLst/>
            <a:gdLst/>
            <a:ahLst/>
            <a:cxnLst/>
            <a:rect l="l" t="t" r="r" b="b"/>
            <a:pathLst>
              <a:path w="9525" h="2210276">
                <a:moveTo>
                  <a:pt x="0" y="0"/>
                </a:moveTo>
                <a:lnTo>
                  <a:pt x="0" y="221027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数字反转：找</a:t>
            </a:r>
            <a:r>
              <a:rPr lang="zh-CN" sz="23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分隔符</a:t>
            </a:r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，拆开两侧数字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00125" y="2009775"/>
            <a:ext cx="10144125" cy="4257675"/>
            <a:chOff x="1000125" y="2009775"/>
            <a:chExt cx="10144125" cy="4257675"/>
          </a:xfrm>
        </p:grpSpPr>
        <p:sp>
          <p:nvSpPr>
            <p:cNvPr id="7" name="TextBox 7"/>
            <p:cNvSpPr/>
            <p:nvPr/>
          </p:nvSpPr>
          <p:spPr>
            <a:xfrm>
              <a:off x="1000125" y="2009775"/>
              <a:ext cx="10144125" cy="42576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13811" rIns="0" bIns="0" anchor="t" anchorCtr="0">
              <a:no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&gt;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&lt;algorithm&gt;</a:t>
              </a:r>
              <a:br/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s, a, b;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&gt;&gt; s;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op = 0;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 = -1;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&lt; (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)s.size(); i++)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(s[i]=='.' || s[i]=='/' || s[i]=='%')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p = i, op = s[i];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a = (p == -1 ? s : s.substr(0, p));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(op=='.' || op=='/') b = s.substr(p+1);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reverse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(a.begin(), a.end());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reverse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(b.begin(), b.end());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67156" y="2012632"/>
            <a:ext cx="9525" cy="3537109"/>
          </a:xfrm>
          <a:custGeom>
            <a:avLst/>
            <a:gdLst/>
            <a:ahLst/>
            <a:cxnLst/>
            <a:rect l="l" t="t" r="r" b="b"/>
            <a:pathLst>
              <a:path w="9525" h="3537109">
                <a:moveTo>
                  <a:pt x="0" y="0"/>
                </a:moveTo>
                <a:lnTo>
                  <a:pt x="0" y="3537109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79957" y="2952750"/>
            <a:ext cx="7712202" cy="1355598"/>
            <a:chOff x="1179957" y="2952750"/>
            <a:chExt cx="7712202" cy="1355598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77828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删开头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218803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006 → 06 → 6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179957" y="3897630"/>
              <a:ext cx="218803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000 → 00 → 0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10350" y="2969419"/>
              <a:ext cx="77828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删末尾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609207" y="3440430"/>
              <a:ext cx="143229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480 → 48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609207" y="3897630"/>
              <a:ext cx="228295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至少保留一个数字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10382250" cy="469392"/>
            <a:chOff x="978408" y="1407795"/>
            <a:chExt cx="10382250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006 和 480，该从哪一头删零？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10163556" cy="1029081"/>
            <a:chOff x="980694" y="1980248"/>
            <a:chExt cx="10163556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101635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 已反转成“006”，b 是“480”。两边该删的零不在同一头。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666664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整数性质的 a 删开头，小数部分 b 删末尾。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666664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若整段都是 0，得留住最后一个，不能删成空串。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7313390" cy="705231"/>
            <a:chOff x="980694" y="4475798"/>
            <a:chExt cx="7313390" cy="705231"/>
          </a:xfrm>
        </p:grpSpPr>
        <p:sp>
          <p:nvSpPr>
            <p:cNvPr id="22" name="TextBox 11"/>
            <p:cNvSpPr/>
            <p:nvPr/>
          </p:nvSpPr>
          <p:spPr>
            <a:xfrm>
              <a:off x="980694" y="4475798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左图每次删开头，右图每次删末尾，千万别混。</a:t>
              </a:r>
            </a:p>
          </p:txBody>
        </p:sp>
        <p:sp>
          <p:nvSpPr>
            <p:cNvPr id="23" name="TextBox 12"/>
            <p:cNvSpPr/>
            <p:nvPr/>
          </p:nvSpPr>
          <p:spPr>
            <a:xfrm>
              <a:off x="980694" y="4799648"/>
              <a:ext cx="73133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动手删之前看长度是否大于 1，最后一位就能保住。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6771"/>
            <a:ext cx="10306431" cy="707708"/>
            <a:chOff x="980694" y="5406771"/>
            <a:chExt cx="10306431" cy="707708"/>
          </a:xfrm>
        </p:grpSpPr>
        <p:sp>
          <p:nvSpPr>
            <p:cNvPr id="15" name="TextBox 15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erase 可以删开头；back 看末尾，pop_back 删末尾。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3098"/>
              <a:ext cx="69050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这些操作直接修改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串，循环处理到不再需要删零为止。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数字反转：去零后把各段接回去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000125" y="2133600"/>
            <a:ext cx="7239000" cy="4171950"/>
            <a:chOff x="1000125" y="2133600"/>
            <a:chExt cx="7239000" cy="4171950"/>
          </a:xfrm>
        </p:grpSpPr>
        <p:sp>
          <p:nvSpPr>
            <p:cNvPr id="7" name="TextBox 7"/>
            <p:cNvSpPr/>
            <p:nvPr/>
          </p:nvSpPr>
          <p:spPr>
            <a:xfrm>
              <a:off x="1000125" y="2133600"/>
              <a:ext cx="7239000" cy="4171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13811" rIns="0" bIns="0" anchor="t" anchorCtr="0">
              <a:noAutofit/>
            </a:bodyPr>
            <a:lstStyle/>
            <a:p>
              <a:pPr algn="l">
                <a:lnSpc>
                  <a:spcPts val="2062"/>
                </a:lnSpc>
              </a:pP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while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(a.size() &gt; 1 &amp;&amp; a[0] == '0')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a.erase(0, 1);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(op == '.') {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while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(b.size() &gt; 1 &amp;&amp; b.back() == '0')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b.pop_back();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else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(op == '/') {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while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(b.size() &gt; 1 &amp;&amp; b[0] == '0')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b.erase(0, 1);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a;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(op)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op &lt;&lt; b;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'\n';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743188" y="2361248"/>
            <a:ext cx="2510180" cy="3715131"/>
            <a:chOff x="8743188" y="2361248"/>
            <a:chExt cx="2510180" cy="3715131"/>
          </a:xfrm>
        </p:grpSpPr>
        <p:sp>
          <p:nvSpPr>
            <p:cNvPr id="21" name="TextBox 21"/>
            <p:cNvSpPr/>
            <p:nvPr/>
          </p:nvSpPr>
          <p:spPr>
            <a:xfrm>
              <a:off x="8753094" y="23612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接上一页</a:t>
              </a:r>
            </a:p>
          </p:txBody>
        </p:sp>
        <p:grpSp>
          <p:nvGrpSpPr>
            <p:cNvPr id="24" name="Group 17"/>
            <p:cNvGrpSpPr/>
            <p:nvPr/>
          </p:nvGrpSpPr>
          <p:grpSpPr>
            <a:xfrm>
              <a:off x="8743188" y="2875598"/>
              <a:ext cx="2510180" cy="3200781"/>
              <a:chOff x="8743188" y="2875598"/>
              <a:chExt cx="2510180" cy="3200781"/>
            </a:xfrm>
          </p:grpSpPr>
          <p:sp>
            <p:nvSpPr>
              <p:cNvPr id="25" name="Freeform 8"/>
              <p:cNvSpPr/>
              <p:nvPr/>
            </p:nvSpPr>
            <p:spPr>
              <a:xfrm>
                <a:off x="8753094" y="2875598"/>
                <a:ext cx="2322957" cy="3200781"/>
              </a:xfrm>
              <a:custGeom>
                <a:avLst/>
                <a:gdLst/>
                <a:ahLst/>
                <a:cxnLst/>
                <a:rect l="l" t="t" r="r" b="b"/>
                <a:pathLst>
                  <a:path w="2322957" h="3200781">
                    <a:moveTo>
                      <a:pt x="0" y="0"/>
                    </a:moveTo>
                    <a:lnTo>
                      <a:pt x="2322957" y="0"/>
                    </a:lnTo>
                    <a:lnTo>
                      <a:pt x="2322957" y="3200781"/>
                    </a:lnTo>
                    <a:lnTo>
                      <a:pt x="0" y="3200781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26" name="TextBox 9"/>
              <p:cNvSpPr txBox="1"/>
              <p:nvPr/>
            </p:nvSpPr>
            <p:spPr>
              <a:xfrm>
                <a:off x="8743188" y="2875598"/>
                <a:ext cx="160799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erase(0, 1)</a:t>
                </a:r>
              </a:p>
            </p:txBody>
          </p:sp>
          <p:sp>
            <p:nvSpPr>
              <p:cNvPr id="27" name="TextBox 10"/>
              <p:cNvSpPr txBox="1"/>
              <p:nvPr/>
            </p:nvSpPr>
            <p:spPr>
              <a:xfrm>
                <a:off x="8743188" y="3172777"/>
                <a:ext cx="226426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删除开头1个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字符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。</a:t>
                </a:r>
              </a:p>
            </p:txBody>
          </p:sp>
          <p:sp>
            <p:nvSpPr>
              <p:cNvPr id="28" name="TextBox 11"/>
              <p:cNvSpPr txBox="1"/>
              <p:nvPr/>
            </p:nvSpPr>
            <p:spPr>
              <a:xfrm>
                <a:off x="8743188" y="3584257"/>
                <a:ext cx="219863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back()取末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字符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。</a:t>
                </a:r>
              </a:p>
            </p:txBody>
          </p:sp>
          <p:sp>
            <p:nvSpPr>
              <p:cNvPr id="29" name="TextBox 12"/>
              <p:cNvSpPr txBox="1"/>
              <p:nvPr/>
            </p:nvSpPr>
            <p:spPr>
              <a:xfrm>
                <a:off x="8743188" y="3995738"/>
                <a:ext cx="146361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pop_back()</a:t>
                </a:r>
              </a:p>
            </p:txBody>
          </p:sp>
          <p:sp>
            <p:nvSpPr>
              <p:cNvPr id="30" name="TextBox 13"/>
              <p:cNvSpPr txBox="1"/>
              <p:nvPr/>
            </p:nvSpPr>
            <p:spPr>
              <a:xfrm>
                <a:off x="8743188" y="4292918"/>
                <a:ext cx="226426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删除最后1个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字符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。</a:t>
                </a:r>
              </a:p>
            </p:txBody>
          </p:sp>
          <p:sp>
            <p:nvSpPr>
              <p:cNvPr id="31" name="TextBox 14"/>
              <p:cNvSpPr txBox="1"/>
              <p:nvPr/>
            </p:nvSpPr>
            <p:spPr>
              <a:xfrm>
                <a:off x="8743188" y="4704398"/>
                <a:ext cx="200175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长度大于1才删，</a:t>
                </a:r>
              </a:p>
            </p:txBody>
          </p:sp>
          <p:sp>
            <p:nvSpPr>
              <p:cNvPr id="32" name="TextBox 15"/>
              <p:cNvSpPr txBox="1"/>
              <p:nvPr/>
            </p:nvSpPr>
            <p:spPr>
              <a:xfrm>
                <a:off x="8743188" y="5001578"/>
                <a:ext cx="211988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零不能删成空串。</a:t>
                </a:r>
              </a:p>
            </p:txBody>
          </p:sp>
          <p:sp>
            <p:nvSpPr>
              <p:cNvPr id="33" name="TextBox 16"/>
              <p:cNvSpPr txBox="1"/>
              <p:nvPr/>
            </p:nvSpPr>
            <p:spPr>
              <a:xfrm>
                <a:off x="8743188" y="5374958"/>
                <a:ext cx="251018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本写法最坏O(L*L)。</a:t>
                </a:r>
              </a:p>
            </p:txBody>
          </p:sp>
        </p:grpSp>
      </p:grpSp>
      <p:sp>
        <p:nvSpPr>
          <p:cNvPr id="34" name="Line 1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5" name="Line 19"/>
          <p:cNvSpPr/>
          <p:nvPr/>
        </p:nvSpPr>
        <p:spPr>
          <a:xfrm>
            <a:off x="867156" y="2136458"/>
            <a:ext cx="9525" cy="3460909"/>
          </a:xfrm>
          <a:custGeom>
            <a:avLst/>
            <a:gdLst/>
            <a:ahLst/>
            <a:cxnLst/>
            <a:rect l="l" t="t" r="r" b="b"/>
            <a:pathLst>
              <a:path w="9525" h="3460909">
                <a:moveTo>
                  <a:pt x="0" y="0"/>
                </a:moveTo>
                <a:lnTo>
                  <a:pt x="0" y="3460909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11144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习题 6-5｜一句英文怎样变成最小的密码？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90219" y="2199322"/>
            <a:ext cx="10154031" cy="1238631"/>
            <a:chOff x="990219" y="2199322"/>
            <a:chExt cx="10154031" cy="1238631"/>
          </a:xfrm>
        </p:grpSpPr>
        <p:sp>
          <p:nvSpPr>
            <p:cNvPr id="7" name="TextBox 7"/>
            <p:cNvSpPr/>
            <p:nvPr/>
          </p:nvSpPr>
          <p:spPr>
            <a:xfrm>
              <a:off x="990219" y="21993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输入一句以句号结束的英文，共六个单词。我们要从中找出表示数字的词。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2627948"/>
              <a:ext cx="744016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题目给了普通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数字词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和六个特别约定的词；其他词不参与计算。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056572"/>
              <a:ext cx="748331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每个找到的数先平方、对 100 取余，再写成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两位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数字块。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4123372"/>
            <a:ext cx="8368379" cy="819531"/>
            <a:chOff x="990219" y="4123372"/>
            <a:chExt cx="8368379" cy="819531"/>
          </a:xfrm>
        </p:grpSpPr>
        <p:sp>
          <p:nvSpPr>
            <p:cNvPr id="11" name="TextBox 11"/>
            <p:cNvSpPr/>
            <p:nvPr/>
          </p:nvSpPr>
          <p:spPr>
            <a:xfrm>
              <a:off x="990219" y="4123372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这些块可以换顺序。把它们拼起来，求最小的整数。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4561522"/>
              <a:ext cx="836837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整串开头的零最后才去；一个数也没找到，就输出 0。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219" y="5599748"/>
            <a:ext cx="7607808" cy="381381"/>
            <a:chOff x="990219" y="5599748"/>
            <a:chExt cx="7607808" cy="381381"/>
          </a:xfrm>
        </p:grpSpPr>
        <p:sp>
          <p:nvSpPr>
            <p:cNvPr id="14" name="TextBox 14"/>
            <p:cNvSpPr/>
            <p:nvPr/>
          </p:nvSpPr>
          <p:spPr>
            <a:xfrm>
              <a:off x="990219" y="5599748"/>
              <a:ext cx="76078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题号 P1603。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两位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块不能拆，也别提前删掉每块自己的零。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37237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52143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哪些英文词在这道题里代表数字？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5424011" cy="2523744"/>
            <a:chOff x="990981" y="2186940"/>
            <a:chExt cx="5424011" cy="2523744"/>
          </a:xfrm>
        </p:grpSpPr>
        <p:sp>
          <p:nvSpPr>
            <p:cNvPr id="7" name="TextBox 7"/>
            <p:cNvSpPr/>
            <p:nvPr/>
          </p:nvSpPr>
          <p:spPr>
            <a:xfrm>
              <a:off x="990981" y="2186940"/>
              <a:ext cx="5424011" cy="25237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60"/>
                </a:lnSpc>
              </a:pPr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zero  0     seven     7     fourteen 14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one   1     eight     8     fifteen  15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two   2     nine      9     sixteen  16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three 3     ten      10     seventeen 17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four  4     eleven   11     eighteen 18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five  5     twelve   12     nineteen 19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six   6     thirteen 13     twenty   20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790813" y="2323148"/>
            <a:ext cx="2303640" cy="2229230"/>
            <a:chOff x="8790813" y="2323148"/>
            <a:chExt cx="2303640" cy="2229230"/>
          </a:xfrm>
        </p:grpSpPr>
        <p:sp>
          <p:nvSpPr>
            <p:cNvPr id="9" name="TextBox 9"/>
            <p:cNvSpPr/>
            <p:nvPr/>
          </p:nvSpPr>
          <p:spPr>
            <a:xfrm>
              <a:off x="8800719" y="23231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特殊约定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8790813" y="2808922"/>
              <a:ext cx="2303640" cy="1743456"/>
              <a:chOff x="8790813" y="2808922"/>
              <a:chExt cx="2303640" cy="1743456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8800719" y="2808922"/>
                <a:ext cx="2174367" cy="1743456"/>
              </a:xfrm>
              <a:custGeom>
                <a:avLst/>
                <a:gdLst/>
                <a:ahLst/>
                <a:cxnLst/>
                <a:rect l="l" t="t" r="r" b="b"/>
                <a:pathLst>
                  <a:path w="2174367" h="1743456">
                    <a:moveTo>
                      <a:pt x="0" y="0"/>
                    </a:moveTo>
                    <a:lnTo>
                      <a:pt x="2174367" y="0"/>
                    </a:lnTo>
                    <a:lnTo>
                      <a:pt x="2174367" y="1743456"/>
                    </a:lnTo>
                    <a:lnTo>
                      <a:pt x="0" y="174345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8790813" y="2808922"/>
                <a:ext cx="143736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a、another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8790813" y="3106102"/>
                <a:ext cx="131923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first → 1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8790813" y="3527107"/>
                <a:ext cx="230364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both、second → 2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8790813" y="3948112"/>
                <a:ext cx="131923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third → 3</a:t>
                </a:r>
              </a:p>
            </p:txBody>
          </p:sp>
        </p:grpSp>
      </p:grpSp>
      <p:grpSp>
        <p:nvGrpSpPr>
          <p:cNvPr id="14" name="Group 14"/>
          <p:cNvGrpSpPr/>
          <p:nvPr/>
        </p:nvGrpSpPr>
        <p:grpSpPr>
          <a:xfrm>
            <a:off x="990219" y="5371148"/>
            <a:ext cx="10296906" cy="778954"/>
            <a:chOff x="990219" y="5371148"/>
            <a:chExt cx="10296906" cy="778954"/>
          </a:xfrm>
        </p:grpSpPr>
        <p:sp>
          <p:nvSpPr>
            <p:cNvPr id="12" name="TextBox 12"/>
            <p:cNvSpPr/>
            <p:nvPr/>
          </p:nvSpPr>
          <p:spPr>
            <a:xfrm>
              <a:off x="990219" y="53711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当前题面还包括 zero；another 按 1 算。这些是题目给的约定。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76872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把“哪个词对应哪个数”当成一张表查，别凭英语词义猜。</a:t>
              </a:r>
            </a:p>
          </p:txBody>
        </p:sp>
      </p:grpSp>
      <p:sp>
        <p:nvSpPr>
          <p:cNvPr id="24" name="Line 2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479336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476375" y="2323148"/>
            <a:ext cx="9048750" cy="1459420"/>
            <a:chOff x="1476375" y="2323148"/>
            <a:chExt cx="9048750" cy="1459420"/>
          </a:xfrm>
        </p:grpSpPr>
        <p:sp>
          <p:nvSpPr>
            <p:cNvPr id="7" name="TextBox 7"/>
            <p:cNvSpPr/>
            <p:nvPr/>
          </p:nvSpPr>
          <p:spPr>
            <a:xfrm>
              <a:off x="1942719" y="2323148"/>
              <a:ext cx="4529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one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5466969" y="2323148"/>
              <a:ext cx="4529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two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8943594" y="2323148"/>
              <a:ext cx="59731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five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1476375" y="2857500"/>
              <a:ext cx="2000250" cy="904875"/>
            </a:xfrm>
            <a:prstGeom prst="rect">
              <a:avLst/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5000625" y="2857500"/>
              <a:ext cx="2000250" cy="904875"/>
            </a:xfrm>
            <a:prstGeom prst="rect">
              <a:avLst/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524875" y="2857500"/>
              <a:ext cx="2000250" cy="904875"/>
            </a:xfrm>
            <a:prstGeom prst="rect">
              <a:avLst/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3" name="TextBox 13"/>
            <p:cNvSpPr/>
            <p:nvPr/>
          </p:nvSpPr>
          <p:spPr>
            <a:xfrm>
              <a:off x="2077212" y="3078480"/>
              <a:ext cx="569690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36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01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5601462" y="3078480"/>
              <a:ext cx="569690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36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04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9125712" y="3078480"/>
              <a:ext cx="569690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36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25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7933" y="4446270"/>
            <a:ext cx="7113008" cy="469392"/>
            <a:chOff x="987933" y="4446270"/>
            <a:chExt cx="7113008" cy="469392"/>
          </a:xfrm>
        </p:grpSpPr>
        <p:sp>
          <p:nvSpPr>
            <p:cNvPr id="17" name="TextBox 17"/>
            <p:cNvSpPr/>
            <p:nvPr/>
          </p:nvSpPr>
          <p:spPr>
            <a:xfrm>
              <a:off x="987933" y="4446270"/>
              <a:ext cx="71130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按块拼接：01 | 04 | 25 → 010425 → 10425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81837" y="5454396"/>
            <a:ext cx="10286238" cy="723138"/>
            <a:chOff x="981837" y="5454396"/>
            <a:chExt cx="10286238" cy="723138"/>
          </a:xfrm>
        </p:grpSpPr>
        <p:sp>
          <p:nvSpPr>
            <p:cNvPr id="19" name="TextBox 19"/>
            <p:cNvSpPr/>
            <p:nvPr/>
          </p:nvSpPr>
          <p:spPr>
            <a:xfrm>
              <a:off x="990219" y="5454396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先把 01、04、25 三块接成 010425，再删整个数最开头的 0，得到 10425。</a:t>
              </a:r>
            </a:p>
          </p:txBody>
        </p:sp>
        <p:sp>
          <p:nvSpPr>
            <p:cNvPr id="22" name="TextBox 9"/>
            <p:cNvSpPr/>
            <p:nvPr/>
          </p:nvSpPr>
          <p:spPr>
            <a:xfrm>
              <a:off x="981837" y="5825490"/>
              <a:ext cx="699125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图里只拿三个</a:t>
              </a:r>
              <a:r>
                <a:rPr lang="zh-CN" sz="18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数字词</a:t>
              </a: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演示；正式输入仍是一句六个单词的话。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10382250" cy="469392"/>
            <a:chOff x="813816" y="1407795"/>
            <a:chExt cx="10382250" cy="469392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one、two、five 会变成哪三个</a:t>
              </a:r>
              <a:r>
                <a:rPr lang="zh-CN" sz="23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两位</a:t>
              </a:r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块？</a:t>
              </a:r>
            </a:p>
          </p:txBody>
        </p:sp>
      </p:grpSp>
      <p:sp>
        <p:nvSpPr>
          <p:cNvPr id="33" name="Line 3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4" name="Line 34"/>
          <p:cNvSpPr/>
          <p:nvPr/>
        </p:nvSpPr>
        <p:spPr>
          <a:xfrm>
            <a:off x="838200" y="41027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511644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362837" y="2351722"/>
            <a:ext cx="7055929" cy="1230821"/>
            <a:chOff x="1362837" y="2351722"/>
            <a:chExt cx="7055929" cy="1230821"/>
          </a:xfrm>
        </p:grpSpPr>
        <p:sp>
          <p:nvSpPr>
            <p:cNvPr id="7" name="TextBox 7"/>
            <p:cNvSpPr/>
            <p:nvPr/>
          </p:nvSpPr>
          <p:spPr>
            <a:xfrm>
              <a:off x="1371219" y="2351722"/>
              <a:ext cx="83362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04在前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7324344" y="2351722"/>
              <a:ext cx="83362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25在前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362837" y="2878455"/>
              <a:ext cx="110280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36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0425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5367909" y="295656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&lt;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7315962" y="2878455"/>
              <a:ext cx="110280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36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2504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219" y="4075748"/>
            <a:ext cx="10154031" cy="829055"/>
            <a:chOff x="990219" y="4075748"/>
            <a:chExt cx="10154031" cy="829055"/>
          </a:xfrm>
        </p:grpSpPr>
        <p:sp>
          <p:nvSpPr>
            <p:cNvPr id="13" name="TextBox 13"/>
            <p:cNvSpPr/>
            <p:nvPr/>
          </p:nvSpPr>
          <p:spPr>
            <a:xfrm>
              <a:off x="990219" y="40757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两块长度都是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两位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，前面较小的块放高位，拼出的数就更小。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90219" y="45234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若一对相邻块前大后小，交换它们会让结果变小。这样把块排成从小到大。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90219" y="5361622"/>
            <a:ext cx="10296906" cy="769430"/>
            <a:chOff x="990219" y="5361622"/>
            <a:chExt cx="10296906" cy="769430"/>
          </a:xfrm>
        </p:grpSpPr>
        <p:sp>
          <p:nvSpPr>
            <p:cNvPr id="16" name="TextBox 16"/>
            <p:cNvSpPr/>
            <p:nvPr/>
          </p:nvSpPr>
          <p:spPr>
            <a:xfrm>
              <a:off x="990219" y="5361622"/>
              <a:ext cx="7457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00 也可排在最前面。全部拼完后，只删整个数最前面的零。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990219" y="574967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这里每块都正好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两位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。长度不同的数字串，不能直接照搬这个比较法。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10382250" cy="469392"/>
            <a:chOff x="813816" y="1407795"/>
            <a:chExt cx="10382250" cy="469392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两位</a:t>
              </a:r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块怎样排，拼出的整数才最小？</a:t>
              </a:r>
            </a:p>
          </p:txBody>
        </p:sp>
      </p:grpSp>
      <p:sp>
        <p:nvSpPr>
          <p:cNvPr id="27" name="Line 2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372503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9" name="Line 29"/>
          <p:cNvSpPr/>
          <p:nvPr/>
        </p:nvSpPr>
        <p:spPr>
          <a:xfrm>
            <a:off x="838200" y="50762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密码：</a:t>
              </a:r>
              <a:r>
                <a:rPr lang="zh-CN" sz="23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数字词</a:t>
              </a:r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怎样变成可排序的</a:t>
              </a:r>
              <a:r>
                <a:rPr lang="zh-CN" sz="23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两位</a:t>
              </a:r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块？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00125" y="2190750"/>
            <a:ext cx="10144125" cy="2667000"/>
            <a:chOff x="1000125" y="2190750"/>
            <a:chExt cx="10144125" cy="2667000"/>
          </a:xfrm>
        </p:grpSpPr>
        <p:sp>
          <p:nvSpPr>
            <p:cNvPr id="5" name="TextBox 5"/>
            <p:cNvSpPr/>
            <p:nvPr/>
          </p:nvSpPr>
          <p:spPr>
            <a:xfrm>
              <a:off x="1000125" y="2190750"/>
              <a:ext cx="10144125" cy="2667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-34766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zh-CN" sz="21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v = 5;  // 假设当前识别出 five</a:t>
              </a:r>
              <a:br/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block = v * v % 100;</a:t>
              </a:r>
              <a:br/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a[n++] = block;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47750" y="5048250"/>
            <a:ext cx="10096500" cy="809625"/>
            <a:chOff x="1047750" y="5048250"/>
            <a:chExt cx="10096500" cy="809625"/>
          </a:xfrm>
        </p:grpSpPr>
        <p:sp>
          <p:nvSpPr>
            <p:cNvPr id="15" name="TextBox 15"/>
            <p:cNvSpPr/>
            <p:nvPr/>
          </p:nvSpPr>
          <p:spPr>
            <a:xfrm>
              <a:off x="1047750" y="5048250"/>
              <a:ext cx="10096500" cy="809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9050" tIns="67151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block=4 仍是两位块“04”；拼接时要保住这两位。</a:t>
              </a:r>
            </a:p>
          </p:txBody>
        </p:sp>
      </p:grpSp>
      <p:sp>
        <p:nvSpPr>
          <p:cNvPr id="20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10"/>
          <p:cNvSpPr/>
          <p:nvPr/>
        </p:nvSpPr>
        <p:spPr>
          <a:xfrm>
            <a:off x="914019" y="2142172"/>
            <a:ext cx="9525" cy="1124426"/>
          </a:xfrm>
          <a:custGeom>
            <a:avLst/>
            <a:gdLst/>
            <a:ahLst/>
            <a:cxnLst/>
            <a:rect l="l" t="t" r="r" b="b"/>
            <a:pathLst>
              <a:path w="9525" h="1124426">
                <a:moveTo>
                  <a:pt x="0" y="0"/>
                </a:moveTo>
                <a:lnTo>
                  <a:pt x="0" y="112442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密码程序：读单词，查出对应的数字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00125" y="1971675"/>
            <a:ext cx="10144125" cy="4181475"/>
            <a:chOff x="1000125" y="1971675"/>
            <a:chExt cx="10144125" cy="4181475"/>
          </a:xfrm>
        </p:grpSpPr>
        <p:sp>
          <p:nvSpPr>
            <p:cNvPr id="7" name="TextBox 7"/>
            <p:cNvSpPr/>
            <p:nvPr/>
          </p:nvSpPr>
          <p:spPr>
            <a:xfrm>
              <a:off x="1000125" y="1971675"/>
              <a:ext cx="10144125" cy="418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9763" rIns="0" bIns="0" anchor="t" anchorCtr="0">
              <a:noAutofit/>
            </a:bodyPr>
            <a:lstStyle/>
            <a:p>
              <a:pPr algn="l">
                <a:lnSpc>
                  <a:spcPts val="1988"/>
                </a:lnSpc>
              </a:pP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&gt;</a:t>
              </a:r>
              <a:br/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names[21] = {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"zero","one","two","three",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"four","five","six","seven",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"eight","nine","ten","eleven",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"twelve","thirteen","fourteen",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"fifteen","sixteen","seventeen",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"eighteen","nineteen","twenty"};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a[6], n = 0;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76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k = 0; k &lt; 6; k++) {</a:t>
              </a:r>
            </a:p>
          </p:txBody>
        </p:sp>
      </p:grpSp>
      <p:sp>
        <p:nvSpPr>
          <p:cNvPr id="25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6" name="Line 11"/>
          <p:cNvSpPr/>
          <p:nvPr/>
        </p:nvSpPr>
        <p:spPr>
          <a:xfrm>
            <a:off x="867156" y="1970246"/>
            <a:ext cx="9525" cy="3353467"/>
          </a:xfrm>
          <a:custGeom>
            <a:avLst/>
            <a:gdLst/>
            <a:ahLst/>
            <a:cxnLst/>
            <a:rect l="l" t="t" r="r" b="b"/>
            <a:pathLst>
              <a:path w="9525" h="3353467">
                <a:moveTo>
                  <a:pt x="0" y="0"/>
                </a:moveTo>
                <a:lnTo>
                  <a:pt x="0" y="3353467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8" name="Line 13"/>
          <p:cNvSpPr/>
          <p:nvPr/>
        </p:nvSpPr>
        <p:spPr>
          <a:xfrm>
            <a:off x="838200" y="564651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密码程序：把识别出的词存成</a:t>
            </a:r>
            <a:r>
              <a:rPr lang="zh-CN" sz="23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两位</a:t>
            </a:r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00125" y="1971675"/>
            <a:ext cx="10144125" cy="4181475"/>
            <a:chOff x="1000125" y="1971675"/>
            <a:chExt cx="10144125" cy="4181475"/>
          </a:xfrm>
        </p:grpSpPr>
        <p:sp>
          <p:nvSpPr>
            <p:cNvPr id="7" name="TextBox 7"/>
            <p:cNvSpPr/>
            <p:nvPr/>
          </p:nvSpPr>
          <p:spPr>
            <a:xfrm>
              <a:off x="1000125" y="1971675"/>
              <a:ext cx="10144125" cy="418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9763" rIns="0" bIns="0" anchor="t" anchorCtr="0">
              <a:noAutofit/>
            </a:bodyPr>
            <a:lstStyle/>
            <a:p>
              <a:pPr algn="l">
                <a:lnSpc>
                  <a:spcPts val="1988"/>
                </a:lnSpc>
              </a:pP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string w; cin &gt;&gt; w;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if (!w.empty() &amp;&amp; w.back()=='.')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w.pop_back();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int v = -1;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for (int j = 0; j &lt;= 20; j++)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if (w == names[j]) v = j;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if (w=="a" || w=="another" ||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w=="first") v = 1;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if (w=="both" || w=="second")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v = 2;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if (w=="third") v = 3;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if (v != -1)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a[n++] = v * v % 100;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}</a:t>
              </a:r>
            </a:p>
          </p:txBody>
        </p:sp>
      </p:grpSp>
      <p:sp>
        <p:nvSpPr>
          <p:cNvPr id="25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6" name="Line 11"/>
          <p:cNvSpPr/>
          <p:nvPr/>
        </p:nvSpPr>
        <p:spPr>
          <a:xfrm>
            <a:off x="867156" y="1970246"/>
            <a:ext cx="9525" cy="3605879"/>
          </a:xfrm>
          <a:custGeom>
            <a:avLst/>
            <a:gdLst/>
            <a:ahLst/>
            <a:cxnLst/>
            <a:rect l="l" t="t" r="r" b="b"/>
            <a:pathLst>
              <a:path w="9525" h="3605879">
                <a:moveTo>
                  <a:pt x="0" y="0"/>
                </a:moveTo>
                <a:lnTo>
                  <a:pt x="0" y="3605879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8" name="Line 13"/>
          <p:cNvSpPr/>
          <p:nvPr/>
        </p:nvSpPr>
        <p:spPr>
          <a:xfrm>
            <a:off x="838200" y="564651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密码程序：排好</a:t>
            </a:r>
            <a:r>
              <a:rPr lang="zh-CN" sz="23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两位</a:t>
            </a:r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块，再拼成整数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000125" y="2133600"/>
            <a:ext cx="7239000" cy="4171950"/>
            <a:chOff x="1000125" y="2133600"/>
            <a:chExt cx="7239000" cy="4171950"/>
          </a:xfrm>
        </p:grpSpPr>
        <p:sp>
          <p:nvSpPr>
            <p:cNvPr id="7" name="TextBox 7"/>
            <p:cNvSpPr/>
            <p:nvPr/>
          </p:nvSpPr>
          <p:spPr>
            <a:xfrm>
              <a:off x="1000125" y="2133600"/>
              <a:ext cx="7239000" cy="4171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13811" rIns="0" bIns="0" anchor="t" anchorCtr="0">
              <a:noAutofit/>
            </a:bodyPr>
            <a:lstStyle/>
            <a:p>
              <a:pPr algn="l">
                <a:lnSpc>
                  <a:spcPts val="2062"/>
                </a:lnSpc>
              </a:pP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&lt; n; i++)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j = i + 1; j &lt; n; j++)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(a[j] &lt; a[i]) {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t = a[i];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a[i] = a[j]; a[j] = t;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}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ans = 0;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&lt; n; i++)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ans = ans * 100 + a[i];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ans &lt;&lt; '\n';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505063" y="2332672"/>
            <a:ext cx="2789282" cy="3648457"/>
            <a:chOff x="8505063" y="2332672"/>
            <a:chExt cx="2789282" cy="3648457"/>
          </a:xfrm>
        </p:grpSpPr>
        <p:sp>
          <p:nvSpPr>
            <p:cNvPr id="20" name="TextBox 20"/>
            <p:cNvSpPr/>
            <p:nvPr/>
          </p:nvSpPr>
          <p:spPr>
            <a:xfrm>
              <a:off x="8514969" y="2332672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接上一页</a:t>
              </a:r>
            </a:p>
          </p:txBody>
        </p:sp>
        <p:grpSp>
          <p:nvGrpSpPr>
            <p:cNvPr id="24" name="Group 17"/>
            <p:cNvGrpSpPr/>
            <p:nvPr/>
          </p:nvGrpSpPr>
          <p:grpSpPr>
            <a:xfrm>
              <a:off x="8505063" y="2799398"/>
              <a:ext cx="2789282" cy="3181731"/>
              <a:chOff x="8505063" y="2799398"/>
              <a:chExt cx="2789282" cy="3181731"/>
            </a:xfrm>
          </p:grpSpPr>
          <p:sp>
            <p:nvSpPr>
              <p:cNvPr id="25" name="Freeform 8"/>
              <p:cNvSpPr/>
              <p:nvPr/>
            </p:nvSpPr>
            <p:spPr>
              <a:xfrm>
                <a:off x="8514969" y="2799398"/>
                <a:ext cx="2632519" cy="3181731"/>
              </a:xfrm>
              <a:custGeom>
                <a:avLst/>
                <a:gdLst/>
                <a:ahLst/>
                <a:cxnLst/>
                <a:rect l="l" t="t" r="r" b="b"/>
                <a:pathLst>
                  <a:path w="2632519" h="3181731">
                    <a:moveTo>
                      <a:pt x="0" y="0"/>
                    </a:moveTo>
                    <a:lnTo>
                      <a:pt x="2632519" y="0"/>
                    </a:lnTo>
                    <a:lnTo>
                      <a:pt x="2632519" y="3181731"/>
                    </a:lnTo>
                    <a:lnTo>
                      <a:pt x="0" y="3181731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26" name="TextBox 9"/>
              <p:cNvSpPr txBox="1"/>
              <p:nvPr/>
            </p:nvSpPr>
            <p:spPr>
              <a:xfrm>
                <a:off x="8505063" y="2799398"/>
                <a:ext cx="264490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遇到更小的块就交换，</a:t>
                </a:r>
              </a:p>
            </p:txBody>
          </p:sp>
          <p:sp>
            <p:nvSpPr>
              <p:cNvPr id="27" name="TextBox 10"/>
              <p:cNvSpPr txBox="1"/>
              <p:nvPr/>
            </p:nvSpPr>
            <p:spPr>
              <a:xfrm>
                <a:off x="8505063" y="3096577"/>
                <a:ext cx="264490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留下该位置的最小值。</a:t>
                </a:r>
              </a:p>
            </p:txBody>
          </p:sp>
          <p:sp>
            <p:nvSpPr>
              <p:cNvPr id="28" name="TextBox 11"/>
              <p:cNvSpPr txBox="1"/>
              <p:nvPr/>
            </p:nvSpPr>
            <p:spPr>
              <a:xfrm>
                <a:off x="8505063" y="3527107"/>
                <a:ext cx="229051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乘100，空出两位。</a:t>
                </a:r>
              </a:p>
            </p:txBody>
          </p:sp>
          <p:sp>
            <p:nvSpPr>
              <p:cNvPr id="29" name="TextBox 12"/>
              <p:cNvSpPr txBox="1"/>
              <p:nvPr/>
            </p:nvSpPr>
            <p:spPr>
              <a:xfrm>
                <a:off x="8505063" y="3824288"/>
                <a:ext cx="211988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再加当前数字块。</a:t>
                </a:r>
              </a:p>
            </p:txBody>
          </p:sp>
          <p:sp>
            <p:nvSpPr>
              <p:cNvPr id="30" name="TextBox 13"/>
              <p:cNvSpPr txBox="1"/>
              <p:nvPr/>
            </p:nvSpPr>
            <p:spPr>
              <a:xfrm>
                <a:off x="8505063" y="4254818"/>
                <a:ext cx="229051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最多6块，共12位，</a:t>
                </a:r>
              </a:p>
            </p:txBody>
          </p:sp>
          <p:sp>
            <p:nvSpPr>
              <p:cNvPr id="31" name="TextBox 14"/>
              <p:cNvSpPr txBox="1"/>
              <p:nvPr/>
            </p:nvSpPr>
            <p:spPr>
              <a:xfrm>
                <a:off x="8505063" y="4551998"/>
                <a:ext cx="263177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long long足够保存。</a:t>
                </a:r>
              </a:p>
            </p:txBody>
          </p:sp>
          <p:sp>
            <p:nvSpPr>
              <p:cNvPr id="32" name="TextBox 15"/>
              <p:cNvSpPr txBox="1"/>
              <p:nvPr/>
            </p:nvSpPr>
            <p:spPr>
              <a:xfrm>
                <a:off x="8505063" y="4982528"/>
                <a:ext cx="211988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整数输出自动省略</a:t>
                </a:r>
              </a:p>
            </p:txBody>
          </p:sp>
          <p:sp>
            <p:nvSpPr>
              <p:cNvPr id="33" name="TextBox 16"/>
              <p:cNvSpPr txBox="1"/>
              <p:nvPr/>
            </p:nvSpPr>
            <p:spPr>
              <a:xfrm>
                <a:off x="8505063" y="5279708"/>
                <a:ext cx="278928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整体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前导零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；空集得0。</a:t>
                </a:r>
              </a:p>
            </p:txBody>
          </p:sp>
        </p:grpSp>
      </p:grpSp>
      <p:sp>
        <p:nvSpPr>
          <p:cNvPr id="34" name="Line 1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23"/>
          <p:cNvSpPr/>
          <p:nvPr/>
        </p:nvSpPr>
        <p:spPr>
          <a:xfrm>
            <a:off x="867156" y="2136458"/>
            <a:ext cx="9525" cy="3198971"/>
          </a:xfrm>
          <a:custGeom>
            <a:avLst/>
            <a:gdLst/>
            <a:ahLst/>
            <a:cxnLst/>
            <a:rect l="l" t="t" r="r" b="b"/>
            <a:pathLst>
              <a:path w="9525" h="3198971">
                <a:moveTo>
                  <a:pt x="0" y="0"/>
                </a:moveTo>
                <a:lnTo>
                  <a:pt x="0" y="3198971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11144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习题 6-6｜彗星和小组的名字怎样配对？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90219" y="2227898"/>
            <a:ext cx="10154031" cy="1276731"/>
            <a:chOff x="990219" y="2227898"/>
            <a:chExt cx="10154031" cy="1276731"/>
          </a:xfrm>
        </p:grpSpPr>
        <p:sp>
          <p:nvSpPr>
            <p:cNvPr id="7" name="TextBox 7"/>
            <p:cNvSpPr/>
            <p:nvPr/>
          </p:nvSpPr>
          <p:spPr>
            <a:xfrm>
              <a:off x="990219" y="222789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彗星名和小组名都是 1 到 6 个大写字母。要看这两个名字能不能配对。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267557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 记作 1、B 记作 2，一直到 Z 记作 26；把一个名字里的数全乘起来。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1232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两个乘积除以 47 的余数相同，就输出 GO；否则输出 STAY。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4266248"/>
            <a:ext cx="5058823" cy="810005"/>
            <a:chOff x="990219" y="4266248"/>
            <a:chExt cx="5058823" cy="810005"/>
          </a:xfrm>
        </p:grpSpPr>
        <p:sp>
          <p:nvSpPr>
            <p:cNvPr id="11" name="TextBox 11"/>
            <p:cNvSpPr/>
            <p:nvPr/>
          </p:nvSpPr>
          <p:spPr>
            <a:xfrm>
              <a:off x="990219" y="4266248"/>
              <a:ext cx="50588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输入：两行，依次为彗星名字、小组名字。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4694872"/>
              <a:ext cx="432301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输出：一行GO或STAY。洛谷P1200。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219" y="5663946"/>
            <a:ext cx="10277856" cy="381381"/>
            <a:chOff x="990219" y="5663946"/>
            <a:chExt cx="10277856" cy="381381"/>
          </a:xfrm>
        </p:grpSpPr>
        <p:sp>
          <p:nvSpPr>
            <p:cNvPr id="14" name="TextBox 14"/>
            <p:cNvSpPr/>
            <p:nvPr/>
          </p:nvSpPr>
          <p:spPr>
            <a:xfrm>
              <a:off x="990219" y="5663946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乘积要从 1 开始。若从 0 开始，后面乘什么都会是 0。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38284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53143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88695" y="2233612"/>
            <a:ext cx="7184017" cy="851917"/>
            <a:chOff x="988695" y="2233612"/>
            <a:chExt cx="7184017" cy="851917"/>
          </a:xfrm>
        </p:grpSpPr>
        <p:sp>
          <p:nvSpPr>
            <p:cNvPr id="7" name="TextBox 7"/>
            <p:cNvSpPr/>
            <p:nvPr/>
          </p:nvSpPr>
          <p:spPr>
            <a:xfrm>
              <a:off x="988695" y="2233612"/>
              <a:ext cx="718401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'A' → 1　　字符'B' → 2　　字符'Z' → 26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2704148"/>
              <a:ext cx="296551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对应代码：c - 'A' + 1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90219" y="3599498"/>
            <a:ext cx="10154031" cy="857631"/>
            <a:chOff x="990219" y="3599498"/>
            <a:chExt cx="10154031" cy="857631"/>
          </a:xfrm>
        </p:grpSpPr>
        <p:sp>
          <p:nvSpPr>
            <p:cNvPr id="10" name="TextBox 10"/>
            <p:cNvSpPr/>
            <p:nvPr/>
          </p:nvSpPr>
          <p:spPr>
            <a:xfrm>
              <a:off x="990219" y="3599498"/>
              <a:ext cx="60671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AB 与 BA 都是 1×2，余数相同，输出 GO。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90219" y="40757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AB 的余数是 2，AC 是 3，所以输出 STAY。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219" y="5180648"/>
            <a:ext cx="10154031" cy="800481"/>
            <a:chOff x="990219" y="5180648"/>
            <a:chExt cx="10154031" cy="800481"/>
          </a:xfrm>
        </p:grpSpPr>
        <p:sp>
          <p:nvSpPr>
            <p:cNvPr id="13" name="TextBox 13"/>
            <p:cNvSpPr/>
            <p:nvPr/>
          </p:nvSpPr>
          <p:spPr>
            <a:xfrm>
              <a:off x="990219" y="51806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累乘从 1 起步。设成 0 后，任何字母都救不回来。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90219" y="5599748"/>
              <a:ext cx="798537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每乘一个字母就取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一次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模，与最后统一取模等价，中间数也更小。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10382250" cy="469392"/>
            <a:chOff x="813816" y="1407795"/>
            <a:chExt cx="10382250" cy="469392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AB 与 BA 能配对，AB 与 AC 呢？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7619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2855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飞碟：一个名字怎样算出余数？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00125" y="2190750"/>
            <a:ext cx="10144125" cy="2667000"/>
            <a:chOff x="1000125" y="2190750"/>
            <a:chExt cx="10144125" cy="2667000"/>
          </a:xfrm>
        </p:grpSpPr>
        <p:sp>
          <p:nvSpPr>
            <p:cNvPr id="5" name="TextBox 5"/>
            <p:cNvSpPr/>
            <p:nvPr/>
          </p:nvSpPr>
          <p:spPr>
            <a:xfrm>
              <a:off x="1000125" y="2190750"/>
              <a:ext cx="10144125" cy="2667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-34766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product = 1;</a:t>
              </a:r>
              <a:br/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 : name)</a:t>
              </a:r>
              <a:br/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product = product * (c - 'A' + 1) % 47;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47750" y="5048250"/>
            <a:ext cx="10096500" cy="809625"/>
            <a:chOff x="1047750" y="5048250"/>
            <a:chExt cx="10096500" cy="809625"/>
          </a:xfrm>
        </p:grpSpPr>
        <p:sp>
          <p:nvSpPr>
            <p:cNvPr id="15" name="TextBox 15"/>
            <p:cNvSpPr/>
            <p:nvPr/>
          </p:nvSpPr>
          <p:spPr>
            <a:xfrm>
              <a:off x="1047750" y="5048250"/>
              <a:ext cx="10096500" cy="809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9050" tIns="67151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 到 Z 对应 1 到 26。边乘边取模，product 留下最终余数。</a:t>
              </a:r>
            </a:p>
          </p:txBody>
        </p:sp>
      </p:grpSp>
      <p:sp>
        <p:nvSpPr>
          <p:cNvPr id="20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10"/>
          <p:cNvSpPr/>
          <p:nvPr/>
        </p:nvSpPr>
        <p:spPr>
          <a:xfrm>
            <a:off x="914019" y="2142172"/>
            <a:ext cx="9525" cy="1124426"/>
          </a:xfrm>
          <a:custGeom>
            <a:avLst/>
            <a:gdLst/>
            <a:ahLst/>
            <a:cxnLst/>
            <a:rect l="l" t="t" r="r" b="b"/>
            <a:pathLst>
              <a:path w="9525" h="1124426">
                <a:moveTo>
                  <a:pt x="0" y="0"/>
                </a:moveTo>
                <a:lnTo>
                  <a:pt x="0" y="112442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飞碟：各算一个余数，再决定 GO 或 STAY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00125" y="2009775"/>
            <a:ext cx="10144125" cy="4257675"/>
            <a:chOff x="1000125" y="2009775"/>
            <a:chExt cx="10144125" cy="4257675"/>
          </a:xfrm>
        </p:grpSpPr>
        <p:sp>
          <p:nvSpPr>
            <p:cNvPr id="7" name="TextBox 7"/>
            <p:cNvSpPr/>
            <p:nvPr/>
          </p:nvSpPr>
          <p:spPr>
            <a:xfrm>
              <a:off x="1000125" y="2009775"/>
              <a:ext cx="10144125" cy="42576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13811" rIns="0" bIns="0" anchor="t" anchorCtr="0">
              <a:no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&gt;</a:t>
              </a:r>
              <a:br/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s, t;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&gt;&gt; s &gt;&gt; t;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 = 1, b = 1;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 : s)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a = a * (c - 'A' + 1) % 47;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 : t)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b = b * (c - 'A' + 1) % 47;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(a == b)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"GO\n";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else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"STAY\n";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848344" y="2980372"/>
            <a:ext cx="1778127" cy="2591181"/>
            <a:chOff x="8848344" y="2980372"/>
            <a:chExt cx="1778127" cy="2591181"/>
          </a:xfrm>
        </p:grpSpPr>
        <p:grpSp>
          <p:nvGrpSpPr>
            <p:cNvPr id="19" name="Group 19"/>
            <p:cNvGrpSpPr/>
            <p:nvPr/>
          </p:nvGrpSpPr>
          <p:grpSpPr>
            <a:xfrm>
              <a:off x="8848344" y="2980372"/>
              <a:ext cx="1778127" cy="2591181"/>
              <a:chOff x="8848344" y="2980372"/>
              <a:chExt cx="1778127" cy="2591181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8848344" y="2980372"/>
                <a:ext cx="1778127" cy="2591181"/>
              </a:xfrm>
              <a:custGeom>
                <a:avLst/>
                <a:gdLst/>
                <a:ahLst/>
                <a:cxnLst/>
                <a:rect l="l" t="t" r="r" b="b"/>
                <a:pathLst>
                  <a:path w="1778127" h="2591181">
                    <a:moveTo>
                      <a:pt x="0" y="0"/>
                    </a:moveTo>
                    <a:lnTo>
                      <a:pt x="1778127" y="0"/>
                    </a:lnTo>
                    <a:lnTo>
                      <a:pt x="1778127" y="2591181"/>
                    </a:lnTo>
                    <a:lnTo>
                      <a:pt x="0" y="2591181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</p:grpSp>
      </p:grpSp>
      <p:sp>
        <p:nvSpPr>
          <p:cNvPr id="20" name="Line 2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21"/>
          <p:cNvSpPr/>
          <p:nvPr/>
        </p:nvSpPr>
        <p:spPr>
          <a:xfrm>
            <a:off x="867156" y="2012632"/>
            <a:ext cx="9525" cy="3537109"/>
          </a:xfrm>
          <a:custGeom>
            <a:avLst/>
            <a:gdLst/>
            <a:ahLst/>
            <a:cxnLst/>
            <a:rect l="l" t="t" r="r" b="b"/>
            <a:pathLst>
              <a:path w="9525" h="3537109">
                <a:moveTo>
                  <a:pt x="0" y="0"/>
                </a:moveTo>
                <a:lnTo>
                  <a:pt x="0" y="3537109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11144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习题 6-7｜读到 a:=3;，变量会怎么变？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90219" y="2227898"/>
            <a:ext cx="10154031" cy="1724405"/>
            <a:chOff x="990219" y="2227898"/>
            <a:chExt cx="10154031" cy="1724405"/>
          </a:xfrm>
        </p:grpSpPr>
        <p:sp>
          <p:nvSpPr>
            <p:cNvPr id="7" name="TextBox 7"/>
            <p:cNvSpPr/>
            <p:nvPr/>
          </p:nvSpPr>
          <p:spPr>
            <a:xfrm>
              <a:off x="990219" y="222789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题目给 a、b、c 三个变量，初值全是 0。代码从左往右一条条执行。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267557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一条语句像 a:=3; 或 b:=a;，右边只会是一位数字或另一个变量。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123248"/>
              <a:ext cx="75158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输入保证符合这种格式，长度不超过 255。题号 P1597。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90219" y="35709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输出执行后的 a、b、c，三个数之间留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313" y="4560570"/>
            <a:ext cx="10163937" cy="1411033"/>
            <a:chOff x="980313" y="4560570"/>
            <a:chExt cx="10163937" cy="1411033"/>
          </a:xfrm>
        </p:grpSpPr>
        <p:sp>
          <p:nvSpPr>
            <p:cNvPr id="12" name="TextBox 12"/>
            <p:cNvSpPr txBox="1"/>
            <p:nvPr/>
          </p:nvSpPr>
          <p:spPr>
            <a:xfrm>
              <a:off x="987933" y="4560570"/>
              <a:ext cx="357835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a:=3;b:=a;a:=5;c:=b;</a:t>
              </a:r>
            </a:p>
          </p:txBody>
        </p:sp>
        <p:sp>
          <p:nvSpPr>
            <p:cNvPr id="16" name="TextBox 8"/>
            <p:cNvSpPr/>
            <p:nvPr/>
          </p:nvSpPr>
          <p:spPr>
            <a:xfrm>
              <a:off x="980313" y="5085398"/>
              <a:ext cx="101639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 存整串指令，v[0]、v[1]、v[2] 分别保存 a、b、c 此刻的值。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90219" y="55902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题目文字里的 := 表示赋值；我们写 C++ 代码时，仍用 =。</a:t>
              </a:r>
            </a:p>
          </p:txBody>
        </p:sp>
      </p:grpSp>
      <p:sp>
        <p:nvSpPr>
          <p:cNvPr id="22" name="Line 2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23"/>
          <p:cNvSpPr/>
          <p:nvPr/>
        </p:nvSpPr>
        <p:spPr>
          <a:xfrm>
            <a:off x="864108" y="4570095"/>
            <a:ext cx="9525" cy="346710"/>
          </a:xfrm>
          <a:custGeom>
            <a:avLst/>
            <a:gdLst/>
            <a:ahLst/>
            <a:cxnLst/>
            <a:rect l="l" t="t" r="r" b="b"/>
            <a:pathLst>
              <a:path w="9525" h="346710">
                <a:moveTo>
                  <a:pt x="0" y="0"/>
                </a:moveTo>
                <a:lnTo>
                  <a:pt x="0" y="34671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420071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一条赋值语句占五格，哪格告诉我们右值？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905000" y="2142172"/>
            <a:ext cx="8572500" cy="1810131"/>
            <a:chOff x="1905000" y="2142172"/>
            <a:chExt cx="8572500" cy="1810131"/>
          </a:xfrm>
        </p:grpSpPr>
        <p:sp>
          <p:nvSpPr>
            <p:cNvPr id="7" name="Rectangle 7"/>
            <p:cNvSpPr/>
            <p:nvPr/>
          </p:nvSpPr>
          <p:spPr>
            <a:xfrm>
              <a:off x="1905000" y="2571750"/>
              <a:ext cx="1714500" cy="714375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3619500" y="2571750"/>
              <a:ext cx="3429000" cy="71437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9" name="Rectangle 9"/>
            <p:cNvSpPr/>
            <p:nvPr/>
          </p:nvSpPr>
          <p:spPr>
            <a:xfrm>
              <a:off x="7048500" y="2571750"/>
              <a:ext cx="1714500" cy="714375"/>
            </a:xfrm>
            <a:prstGeom prst="rect">
              <a:avLst/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763000" y="2571750"/>
              <a:ext cx="1714500" cy="714375"/>
            </a:xfrm>
            <a:prstGeom prst="rect">
              <a:avLst/>
            </a:prstGeom>
            <a:solidFill>
              <a:srgbClr val="F2F4F7"/>
            </a:solidFill>
            <a:ln>
              <a:noFill/>
            </a:ln>
          </p:spPr>
        </p:sp>
        <p:sp>
          <p:nvSpPr>
            <p:cNvPr id="11" name="TextBox 11"/>
            <p:cNvSpPr/>
            <p:nvPr/>
          </p:nvSpPr>
          <p:spPr>
            <a:xfrm>
              <a:off x="2657094" y="21421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4276344" y="2142172"/>
              <a:ext cx="4529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i+1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5990844" y="2142172"/>
              <a:ext cx="4529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i+2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7705344" y="2142172"/>
              <a:ext cx="4529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i+3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9419844" y="2142172"/>
              <a:ext cx="4529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i+4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2653284" y="276606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4367784" y="276606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: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6082284" y="276606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=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7796784" y="276606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511284" y="2766060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;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2371344" y="3570922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写给谁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7419594" y="3570922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从哪里取值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80313" y="4637722"/>
            <a:ext cx="10306812" cy="1321880"/>
            <a:chOff x="980313" y="4637722"/>
            <a:chExt cx="10306812" cy="1321880"/>
          </a:xfrm>
        </p:grpSpPr>
        <p:sp>
          <p:nvSpPr>
            <p:cNvPr id="28" name="TextBox 7"/>
            <p:cNvSpPr/>
            <p:nvPr/>
          </p:nvSpPr>
          <p:spPr>
            <a:xfrm>
              <a:off x="980313" y="4637722"/>
              <a:ext cx="101639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从 i 开始看一条语句：s[i] 告诉我们改谁，s[i+3] 告诉我们从哪儿取值。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990219" y="5104448"/>
              <a:ext cx="746550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变量名减 'a'，a、b、c 就分别对应 v[0]、v[1]、v[2]。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57822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本题每条指令固定五格，所以 i 每次加 5；格式若变，步长也得跟着改。</a:t>
              </a:r>
            </a:p>
          </p:txBody>
        </p:sp>
      </p:grpSp>
      <p:sp>
        <p:nvSpPr>
          <p:cNvPr id="45" name="Line 4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6" name="Line 46"/>
          <p:cNvSpPr/>
          <p:nvPr/>
        </p:nvSpPr>
        <p:spPr>
          <a:xfrm>
            <a:off x="9387459" y="2775585"/>
            <a:ext cx="9525" cy="392430"/>
          </a:xfrm>
          <a:custGeom>
            <a:avLst/>
            <a:gdLst/>
            <a:ahLst/>
            <a:cxnLst/>
            <a:rect l="l" t="t" r="r" b="b"/>
            <a:pathLst>
              <a:path w="9525" h="392430">
                <a:moveTo>
                  <a:pt x="0" y="0"/>
                </a:moveTo>
                <a:lnTo>
                  <a:pt x="0" y="3924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7" name="Line 47"/>
          <p:cNvSpPr/>
          <p:nvPr/>
        </p:nvSpPr>
        <p:spPr>
          <a:xfrm>
            <a:off x="838200" y="42380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8" name="Line 48"/>
          <p:cNvSpPr/>
          <p:nvPr/>
        </p:nvSpPr>
        <p:spPr>
          <a:xfrm>
            <a:off x="838200" y="34272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b:=a; 之后再改 a，b 会跟着变吗？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228344" y="2208848"/>
            <a:ext cx="4783836" cy="381381"/>
            <a:chOff x="1228344" y="2208848"/>
            <a:chExt cx="4783836" cy="381381"/>
          </a:xfrm>
        </p:grpSpPr>
        <p:sp>
          <p:nvSpPr>
            <p:cNvPr id="7" name="TextBox 7"/>
            <p:cNvSpPr/>
            <p:nvPr/>
          </p:nvSpPr>
          <p:spPr>
            <a:xfrm>
              <a:off x="1228344" y="220884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执行完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942969" y="22088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4895469" y="22088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5847969" y="22088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28344" y="2742248"/>
            <a:ext cx="4783836" cy="381381"/>
            <a:chOff x="1228344" y="2742248"/>
            <a:chExt cx="4783836" cy="381381"/>
          </a:xfrm>
        </p:grpSpPr>
        <p:sp>
          <p:nvSpPr>
            <p:cNvPr id="12" name="TextBox 12"/>
            <p:cNvSpPr/>
            <p:nvPr/>
          </p:nvSpPr>
          <p:spPr>
            <a:xfrm>
              <a:off x="1228344" y="274224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初始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3942969" y="27422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4895469" y="27422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5847969" y="27422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28344" y="3275648"/>
            <a:ext cx="4783836" cy="381381"/>
            <a:chOff x="1228344" y="3275648"/>
            <a:chExt cx="4783836" cy="381381"/>
          </a:xfrm>
        </p:grpSpPr>
        <p:sp>
          <p:nvSpPr>
            <p:cNvPr id="17" name="TextBox 17"/>
            <p:cNvSpPr txBox="1"/>
            <p:nvPr/>
          </p:nvSpPr>
          <p:spPr>
            <a:xfrm>
              <a:off x="1228344" y="3275648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a:=3;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3942969" y="32756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4895469" y="32756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5847969" y="32756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228344" y="3809048"/>
            <a:ext cx="4783836" cy="381381"/>
            <a:chOff x="1228344" y="3809048"/>
            <a:chExt cx="4783836" cy="381381"/>
          </a:xfrm>
        </p:grpSpPr>
        <p:sp>
          <p:nvSpPr>
            <p:cNvPr id="22" name="TextBox 22"/>
            <p:cNvSpPr txBox="1"/>
            <p:nvPr/>
          </p:nvSpPr>
          <p:spPr>
            <a:xfrm>
              <a:off x="1228344" y="3809048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b:=a;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3942969" y="38090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4895469" y="38090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5847969" y="38090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228344" y="4342448"/>
            <a:ext cx="4783836" cy="381381"/>
            <a:chOff x="1228344" y="4342448"/>
            <a:chExt cx="4783836" cy="381381"/>
          </a:xfrm>
        </p:grpSpPr>
        <p:sp>
          <p:nvSpPr>
            <p:cNvPr id="27" name="TextBox 27"/>
            <p:cNvSpPr txBox="1"/>
            <p:nvPr/>
          </p:nvSpPr>
          <p:spPr>
            <a:xfrm>
              <a:off x="1228344" y="4342448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a:=5;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3942969" y="43424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29" name="TextBox 29"/>
            <p:cNvSpPr/>
            <p:nvPr/>
          </p:nvSpPr>
          <p:spPr>
            <a:xfrm>
              <a:off x="4895469" y="43424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30" name="TextBox 30"/>
            <p:cNvSpPr/>
            <p:nvPr/>
          </p:nvSpPr>
          <p:spPr>
            <a:xfrm>
              <a:off x="5847969" y="43424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228344" y="4875848"/>
            <a:ext cx="4783836" cy="381381"/>
            <a:chOff x="1228344" y="4875848"/>
            <a:chExt cx="4783836" cy="381381"/>
          </a:xfrm>
        </p:grpSpPr>
        <p:sp>
          <p:nvSpPr>
            <p:cNvPr id="32" name="TextBox 32"/>
            <p:cNvSpPr txBox="1"/>
            <p:nvPr/>
          </p:nvSpPr>
          <p:spPr>
            <a:xfrm>
              <a:off x="1228344" y="4875848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c:=b;</a:t>
              </a:r>
            </a:p>
          </p:txBody>
        </p:sp>
        <p:sp>
          <p:nvSpPr>
            <p:cNvPr id="33" name="TextBox 33"/>
            <p:cNvSpPr/>
            <p:nvPr/>
          </p:nvSpPr>
          <p:spPr>
            <a:xfrm>
              <a:off x="3942969" y="48758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4895469" y="48758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35" name="TextBox 35"/>
            <p:cNvSpPr/>
            <p:nvPr/>
          </p:nvSpPr>
          <p:spPr>
            <a:xfrm>
              <a:off x="5847969" y="48758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7695438" y="2504122"/>
            <a:ext cx="2119884" cy="2172081"/>
            <a:chOff x="7695438" y="2504122"/>
            <a:chExt cx="2119884" cy="2172081"/>
          </a:xfrm>
        </p:grpSpPr>
        <p:grpSp>
          <p:nvGrpSpPr>
            <p:cNvPr id="70" name="Group 70"/>
            <p:cNvGrpSpPr/>
            <p:nvPr/>
          </p:nvGrpSpPr>
          <p:grpSpPr>
            <a:xfrm>
              <a:off x="7695438" y="2504122"/>
              <a:ext cx="2119884" cy="2172081"/>
              <a:chOff x="7695438" y="2504122"/>
              <a:chExt cx="2119884" cy="2172081"/>
            </a:xfrm>
          </p:grpSpPr>
          <p:sp>
            <p:nvSpPr>
              <p:cNvPr id="64" name="Freeform 64"/>
              <p:cNvSpPr/>
              <p:nvPr/>
            </p:nvSpPr>
            <p:spPr>
              <a:xfrm>
                <a:off x="7705344" y="2504122"/>
                <a:ext cx="2001012" cy="2172081"/>
              </a:xfrm>
              <a:custGeom>
                <a:avLst/>
                <a:gdLst/>
                <a:ahLst/>
                <a:cxnLst/>
                <a:rect l="l" t="t" r="r" b="b"/>
                <a:pathLst>
                  <a:path w="2001012" h="2172081">
                    <a:moveTo>
                      <a:pt x="0" y="0"/>
                    </a:moveTo>
                    <a:lnTo>
                      <a:pt x="2001012" y="0"/>
                    </a:lnTo>
                    <a:lnTo>
                      <a:pt x="2001012" y="2172081"/>
                    </a:lnTo>
                    <a:lnTo>
                      <a:pt x="0" y="2172081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65" name="TextBox 65"/>
              <p:cNvSpPr txBox="1"/>
              <p:nvPr/>
            </p:nvSpPr>
            <p:spPr>
              <a:xfrm>
                <a:off x="7695438" y="2504122"/>
                <a:ext cx="202800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b取得a当时的3。</a:t>
                </a:r>
              </a:p>
            </p:txBody>
          </p:sp>
          <p:sp>
            <p:nvSpPr>
              <p:cNvPr id="66" name="TextBox 66"/>
              <p:cNvSpPr txBox="1"/>
              <p:nvPr/>
            </p:nvSpPr>
            <p:spPr>
              <a:xfrm>
                <a:off x="7695438" y="2925127"/>
                <a:ext cx="162111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后来a变成5，</a:t>
                </a:r>
              </a:p>
            </p:txBody>
          </p:sp>
          <p:sp>
            <p:nvSpPr>
              <p:cNvPr id="67" name="TextBox 67"/>
              <p:cNvSpPr txBox="1"/>
              <p:nvPr/>
            </p:nvSpPr>
            <p:spPr>
              <a:xfrm>
                <a:off x="7695438" y="3222307"/>
                <a:ext cx="173924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b不会跟着变。</a:t>
                </a:r>
              </a:p>
            </p:txBody>
          </p:sp>
          <p:sp>
            <p:nvSpPr>
              <p:cNvPr id="68" name="TextBox 68"/>
              <p:cNvSpPr txBox="1"/>
              <p:nvPr/>
            </p:nvSpPr>
            <p:spPr>
              <a:xfrm>
                <a:off x="7695438" y="3700462"/>
                <a:ext cx="211988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赋值是一次动作，</a:t>
                </a:r>
              </a:p>
            </p:txBody>
          </p:sp>
          <p:sp>
            <p:nvSpPr>
              <p:cNvPr id="69" name="TextBox 69"/>
              <p:cNvSpPr txBox="1"/>
              <p:nvPr/>
            </p:nvSpPr>
            <p:spPr>
              <a:xfrm>
                <a:off x="7695438" y="3997642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不是永久绑定。</a:t>
                </a:r>
              </a:p>
            </p:txBody>
          </p:sp>
        </p:grpSp>
      </p:grpSp>
      <p:grpSp>
        <p:nvGrpSpPr>
          <p:cNvPr id="40" name="Group 40"/>
          <p:cNvGrpSpPr/>
          <p:nvPr/>
        </p:nvGrpSpPr>
        <p:grpSpPr>
          <a:xfrm>
            <a:off x="990219" y="5752148"/>
            <a:ext cx="10154031" cy="381381"/>
            <a:chOff x="990219" y="5752148"/>
            <a:chExt cx="10154031" cy="381381"/>
          </a:xfrm>
        </p:grpSpPr>
        <p:sp>
          <p:nvSpPr>
            <p:cNvPr id="39" name="TextBox 39"/>
            <p:cNvSpPr/>
            <p:nvPr/>
          </p:nvSpPr>
          <p:spPr>
            <a:xfrm>
              <a:off x="990219" y="57521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这一串执行完是 5 3 3。三个数之间的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也是输出格式的一部分。</a:t>
              </a:r>
            </a:p>
          </p:txBody>
        </p:sp>
      </p:grpSp>
      <p:sp>
        <p:nvSpPr>
          <p:cNvPr id="72" name="Line 7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3" name="Line 73"/>
          <p:cNvSpPr/>
          <p:nvPr/>
        </p:nvSpPr>
        <p:spPr>
          <a:xfrm>
            <a:off x="1104519" y="3285172"/>
            <a:ext cx="9525" cy="1878330"/>
          </a:xfrm>
          <a:custGeom>
            <a:avLst/>
            <a:gdLst/>
            <a:ahLst/>
            <a:cxnLst/>
            <a:rect l="l" t="t" r="r" b="b"/>
            <a:pathLst>
              <a:path w="9525" h="1878330">
                <a:moveTo>
                  <a:pt x="0" y="0"/>
                </a:moveTo>
                <a:lnTo>
                  <a:pt x="0" y="18783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74" name="Line 74"/>
          <p:cNvSpPr/>
          <p:nvPr/>
        </p:nvSpPr>
        <p:spPr>
          <a:xfrm>
            <a:off x="838200" y="546134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语句解析：右边是数字，还是变量？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00125" y="2190750"/>
            <a:ext cx="10144125" cy="2667000"/>
            <a:chOff x="1000125" y="2190750"/>
            <a:chExt cx="10144125" cy="2667000"/>
          </a:xfrm>
        </p:grpSpPr>
        <p:sp>
          <p:nvSpPr>
            <p:cNvPr id="5" name="TextBox 5"/>
            <p:cNvSpPr/>
            <p:nvPr/>
          </p:nvSpPr>
          <p:spPr>
            <a:xfrm>
              <a:off x="1000125" y="2190750"/>
              <a:ext cx="10144125" cy="2667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-34766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to = s[i] - 'a';</a:t>
              </a:r>
              <a:br/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 = s[i + 3];</a:t>
              </a:r>
              <a:br/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('0' &lt;= c &amp;&amp; c &lt;= '9') v[to] = c - '0';</a:t>
              </a:r>
              <a:br/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else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v[to] = v[c - 'a'];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47750" y="5048250"/>
            <a:ext cx="10096500" cy="809625"/>
            <a:chOff x="1047750" y="5048250"/>
            <a:chExt cx="10096500" cy="809625"/>
          </a:xfrm>
        </p:grpSpPr>
        <p:sp>
          <p:nvSpPr>
            <p:cNvPr id="15" name="TextBox 15"/>
            <p:cNvSpPr/>
            <p:nvPr/>
          </p:nvSpPr>
          <p:spPr>
            <a:xfrm>
              <a:off x="1047750" y="5048250"/>
              <a:ext cx="10096500" cy="809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9050" tIns="67151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先找左边要修改谁，再读右边。数字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转成数值；变量名则读取那一刻保存的值。</a:t>
              </a:r>
            </a:p>
          </p:txBody>
        </p:sp>
      </p:grpSp>
      <p:sp>
        <p:nvSpPr>
          <p:cNvPr id="20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10"/>
          <p:cNvSpPr/>
          <p:nvPr/>
        </p:nvSpPr>
        <p:spPr>
          <a:xfrm>
            <a:off x="914019" y="2142172"/>
            <a:ext cx="9525" cy="1486376"/>
          </a:xfrm>
          <a:custGeom>
            <a:avLst/>
            <a:gdLst/>
            <a:ahLst/>
            <a:cxnLst/>
            <a:rect l="l" t="t" r="r" b="b"/>
            <a:pathLst>
              <a:path w="9525" h="1486376">
                <a:moveTo>
                  <a:pt x="0" y="0"/>
                </a:moveTo>
                <a:lnTo>
                  <a:pt x="0" y="148637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语句解析：取出右值，更新左边的变量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00125" y="2009775"/>
            <a:ext cx="10144125" cy="4257675"/>
            <a:chOff x="1000125" y="2009775"/>
            <a:chExt cx="10144125" cy="4257675"/>
          </a:xfrm>
        </p:grpSpPr>
        <p:sp>
          <p:nvSpPr>
            <p:cNvPr id="7" name="TextBox 7"/>
            <p:cNvSpPr/>
            <p:nvPr/>
          </p:nvSpPr>
          <p:spPr>
            <a:xfrm>
              <a:off x="1000125" y="2009775"/>
              <a:ext cx="10144125" cy="42576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13811" rIns="0" bIns="0" anchor="t" anchorCtr="0">
              <a:no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&gt;</a:t>
              </a:r>
              <a:br/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s;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&gt;&gt; s;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v[3] = {};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&lt; (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)s.size(); i += 5) {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to = s[i] - 'a';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 = s[i+3];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('0' &lt;= c &amp;&amp; c &lt;= '9') v[to] = c-'0';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else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v[to] = v[c-'a'];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v[0] &lt;&lt; ' ' &lt;&lt; v[1] &lt;&lt; ' '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&lt;&lt; v[2] &lt;&lt; '\n';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038844" y="2980372"/>
            <a:ext cx="2050542" cy="2600706"/>
            <a:chOff x="9038844" y="2980372"/>
            <a:chExt cx="2050542" cy="2600706"/>
          </a:xfrm>
        </p:grpSpPr>
        <p:grpSp>
          <p:nvGrpSpPr>
            <p:cNvPr id="19" name="Group 19"/>
            <p:cNvGrpSpPr/>
            <p:nvPr/>
          </p:nvGrpSpPr>
          <p:grpSpPr>
            <a:xfrm>
              <a:off x="9038844" y="2980372"/>
              <a:ext cx="2050542" cy="2600706"/>
              <a:chOff x="9038844" y="2980372"/>
              <a:chExt cx="2050542" cy="2600706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9038844" y="2980372"/>
                <a:ext cx="2050542" cy="2600706"/>
              </a:xfrm>
              <a:custGeom>
                <a:avLst/>
                <a:gdLst/>
                <a:ahLst/>
                <a:cxnLst/>
                <a:rect l="l" t="t" r="r" b="b"/>
                <a:pathLst>
                  <a:path w="2050542" h="2600706">
                    <a:moveTo>
                      <a:pt x="0" y="0"/>
                    </a:moveTo>
                    <a:lnTo>
                      <a:pt x="2050542" y="0"/>
                    </a:lnTo>
                    <a:lnTo>
                      <a:pt x="2050542" y="2600706"/>
                    </a:lnTo>
                    <a:lnTo>
                      <a:pt x="0" y="26007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</p:grpSp>
      </p:grpSp>
      <p:sp>
        <p:nvSpPr>
          <p:cNvPr id="20" name="Line 2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21"/>
          <p:cNvSpPr/>
          <p:nvPr/>
        </p:nvSpPr>
        <p:spPr>
          <a:xfrm>
            <a:off x="867156" y="2012632"/>
            <a:ext cx="9525" cy="3784759"/>
          </a:xfrm>
          <a:custGeom>
            <a:avLst/>
            <a:gdLst/>
            <a:ahLst/>
            <a:cxnLst/>
            <a:rect l="l" t="t" r="r" b="b"/>
            <a:pathLst>
              <a:path w="9525" h="3784759">
                <a:moveTo>
                  <a:pt x="0" y="0"/>
                </a:moveTo>
                <a:lnTo>
                  <a:pt x="0" y="3784759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11144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 xml:space="preserve">选做｜四行文字，怎样画出 </a:t>
            </a:r>
            <a:r>
              <a:rPr lang="zh-CN" sz="2320" b="1" dirty="0">
                <a:solidFill>
                  <a:srgbClr val="C00000"/>
                </a:solidFill>
                <a:latin typeface="Microsoft YaHei"/>
                <a:ea typeface="Microsoft YaHei"/>
                <a:cs typeface="Microsoft YaHei"/>
              </a:rPr>
              <a:t>A 到 Z</a:t>
            </a:r>
            <a:r>
              <a:rPr lang="zh-CN" sz="232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 xml:space="preserve"> 的柱子？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90219" y="2227898"/>
            <a:ext cx="10154031" cy="1724405"/>
            <a:chOff x="990219" y="2227898"/>
            <a:chExt cx="10154031" cy="1724405"/>
          </a:xfrm>
        </p:grpSpPr>
        <p:sp>
          <p:nvSpPr>
            <p:cNvPr id="7" name="TextBox 7"/>
            <p:cNvSpPr/>
            <p:nvPr/>
          </p:nvSpPr>
          <p:spPr>
            <a:xfrm>
              <a:off x="990219" y="222789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读四行文字，每行不超过 100 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，数一数 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A 到 Z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各出现几次。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2675572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每个字母占一列；次数就是这列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星号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的高度。其他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跳过。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123248"/>
              <a:ext cx="71501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列从 A 排到 Z，中间隔一格，底下还要打印字母行。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90219" y="35709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行尾别留下多余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，也别多打空白行。题号 P1598。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219" y="4571048"/>
            <a:ext cx="10296906" cy="1359979"/>
            <a:chOff x="990219" y="4571048"/>
            <a:chExt cx="10296906" cy="1359979"/>
          </a:xfrm>
        </p:grpSpPr>
        <p:sp>
          <p:nvSpPr>
            <p:cNvPr id="12" name="TextBox 12"/>
            <p:cNvSpPr/>
            <p:nvPr/>
          </p:nvSpPr>
          <p:spPr>
            <a:xfrm>
              <a:off x="990219" y="4571048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教材实验版从 diagram.in 读取，向 diagram.out 写结果。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03777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到要求标准输入输出的平台提交时，要按平台约定处理文件连接。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90219" y="55496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次数好数，竖直图却得按横行输出。最高一层该在哪些列放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星号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？</a:t>
              </a:r>
            </a:p>
          </p:txBody>
        </p:sp>
      </p:grpSp>
      <p:sp>
        <p:nvSpPr>
          <p:cNvPr id="22" name="Line 2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20471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54286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画柱子之前，先把每个字母数清楚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275969" y="2332672"/>
            <a:ext cx="1857375" cy="2382965"/>
            <a:chOff x="1275969" y="2332672"/>
            <a:chExt cx="1857375" cy="2382965"/>
          </a:xfrm>
        </p:grpSpPr>
        <p:sp>
          <p:nvSpPr>
            <p:cNvPr id="7" name="TextBox 7"/>
            <p:cNvSpPr/>
            <p:nvPr/>
          </p:nvSpPr>
          <p:spPr>
            <a:xfrm>
              <a:off x="1275969" y="2332672"/>
              <a:ext cx="1857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教学输入：四行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607058" y="2846070"/>
              <a:ext cx="757714" cy="186956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80"/>
                </a:lnSpc>
              </a:pPr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ABBA</a:t>
              </a:r>
              <a:br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CAB</a:t>
              </a:r>
              <a:br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  <a:br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572000" y="2332672"/>
            <a:ext cx="6286500" cy="2553081"/>
            <a:chOff x="4572000" y="2332672"/>
            <a:chExt cx="6286500" cy="2553081"/>
          </a:xfrm>
        </p:grpSpPr>
        <p:sp>
          <p:nvSpPr>
            <p:cNvPr id="28" name="TextBox 7"/>
            <p:cNvSpPr/>
            <p:nvPr/>
          </p:nvSpPr>
          <p:spPr>
            <a:xfrm>
              <a:off x="4695063" y="2332672"/>
              <a:ext cx="255298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cnt：各字母出现次数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4847844" y="3008948"/>
              <a:ext cx="1724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181344" y="3008948"/>
              <a:ext cx="1724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7514844" y="3008948"/>
              <a:ext cx="1724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515094" y="30089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其余字母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572000" y="3476625"/>
              <a:ext cx="1047750" cy="762000"/>
            </a:xfrm>
            <a:prstGeom prst="rect">
              <a:avLst/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5905500" y="3476625"/>
              <a:ext cx="1047750" cy="762000"/>
            </a:xfrm>
            <a:prstGeom prst="rect">
              <a:avLst/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7239000" y="3476625"/>
              <a:ext cx="1047750" cy="762000"/>
            </a:xfrm>
            <a:prstGeom prst="rect">
              <a:avLst/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9239250" y="3476625"/>
              <a:ext cx="1619250" cy="762000"/>
            </a:xfrm>
            <a:prstGeom prst="rect">
              <a:avLst/>
            </a:prstGeom>
            <a:solidFill>
              <a:srgbClr val="F2F4F7"/>
            </a:solidFill>
            <a:ln>
              <a:noFill/>
            </a:ln>
          </p:spPr>
        </p:sp>
        <p:sp>
          <p:nvSpPr>
            <p:cNvPr id="19" name="TextBox 19"/>
            <p:cNvSpPr/>
            <p:nvPr/>
          </p:nvSpPr>
          <p:spPr>
            <a:xfrm>
              <a:off x="4920234" y="37090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6253734" y="37090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7587234" y="37090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9844659" y="37090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4657344" y="4504372"/>
              <a:ext cx="40900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cnt[0]　 cnt[1]　 cnt[2]　 …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90219" y="5418772"/>
            <a:ext cx="10277856" cy="769430"/>
            <a:chOff x="990219" y="5418772"/>
            <a:chExt cx="10277856" cy="769430"/>
          </a:xfrm>
        </p:grpSpPr>
        <p:sp>
          <p:nvSpPr>
            <p:cNvPr id="25" name="TextBox 25"/>
            <p:cNvSpPr/>
            <p:nvPr/>
          </p:nvSpPr>
          <p:spPr>
            <a:xfrm>
              <a:off x="990219" y="541877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读到大写字母 c，就给 cnt[c-'A'] 加一。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80682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用来定位字母，数组里的值才是次数。A 的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 0，不代表它没出现。</a:t>
              </a:r>
            </a:p>
          </p:txBody>
        </p:sp>
      </p:grpSp>
      <p:sp>
        <p:nvSpPr>
          <p:cNvPr id="45" name="Line 4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50953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7" name="Line 47"/>
          <p:cNvSpPr/>
          <p:nvPr/>
        </p:nvSpPr>
        <p:spPr>
          <a:xfrm>
            <a:off x="838200" y="272281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79957" y="2952750"/>
            <a:ext cx="7639622" cy="1355598"/>
            <a:chOff x="1179957" y="2952750"/>
            <a:chExt cx="7639622" cy="1355598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179060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按字母连续输出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173164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**** **** *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179957" y="389763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得到横排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10350" y="2969419"/>
              <a:ext cx="153752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按最高层输出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609207" y="3440430"/>
              <a:ext cx="48777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* *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609207" y="3897630"/>
              <a:ext cx="22103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A、B够高，C不够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10382250" cy="469392"/>
            <a:chOff x="978408" y="1407795"/>
            <a:chExt cx="10382250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次数是 4、4、1，怎样从上往下画？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7735824" cy="1029081"/>
            <a:chOff x="980694" y="1980248"/>
            <a:chExt cx="7735824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66350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这组数据里，A、B 各出现四次，C 只出现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一次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773582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cnt[0]、cnt[1]、cnt[2] 保存次数，柱子的高度也就定了。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733872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若把每个字母的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星号一次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写完，只会排出三段横着的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星号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10163556" cy="705231"/>
            <a:chOff x="980694" y="4475798"/>
            <a:chExt cx="10163556" cy="705231"/>
          </a:xfrm>
        </p:grpSpPr>
        <p:sp>
          <p:nvSpPr>
            <p:cNvPr id="22" name="TextBox 11"/>
            <p:cNvSpPr/>
            <p:nvPr/>
          </p:nvSpPr>
          <p:spPr>
            <a:xfrm>
              <a:off x="980694" y="4475798"/>
              <a:ext cx="101635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屏幕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一次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输出一行，竖直柱子得从最上层逐行往下画。</a:t>
              </a:r>
            </a:p>
          </p:txBody>
        </p:sp>
        <p:sp>
          <p:nvSpPr>
            <p:cNvPr id="23" name="TextBox 12"/>
            <p:cNvSpPr/>
            <p:nvPr/>
          </p:nvSpPr>
          <p:spPr>
            <a:xfrm>
              <a:off x="980694" y="4799648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同一层从 A 查到 Z：柱子够高才写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星号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，否则留一个空位。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9248"/>
            <a:ext cx="10306431" cy="702754"/>
            <a:chOff x="980694" y="5409248"/>
            <a:chExt cx="10306431" cy="702754"/>
          </a:xfrm>
        </p:grpSpPr>
        <p:sp>
          <p:nvSpPr>
            <p:cNvPr id="15" name="TextBox 15"/>
            <p:cNvSpPr/>
            <p:nvPr/>
          </p:nvSpPr>
          <p:spPr>
            <a:xfrm>
              <a:off x="980694" y="5409248"/>
              <a:ext cx="652976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h 是当前层号；cnt[c]≥h 时，这列在这一层有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星号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062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用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高度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4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、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、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1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逐层检查。程序中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c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从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0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到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25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，分别对应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A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到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Z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第 h 层，要在哪些字母上画</a:t>
            </a:r>
            <a:r>
              <a:rPr lang="zh-CN" sz="23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星号</a:t>
            </a:r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？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275969" y="2323148"/>
            <a:ext cx="4077652" cy="381381"/>
            <a:chOff x="1275969" y="2323148"/>
            <a:chExt cx="4077652" cy="381381"/>
          </a:xfrm>
        </p:grpSpPr>
        <p:sp>
          <p:nvSpPr>
            <p:cNvPr id="7" name="TextBox 7"/>
            <p:cNvSpPr/>
            <p:nvPr/>
          </p:nvSpPr>
          <p:spPr>
            <a:xfrm>
              <a:off x="1275969" y="2323148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层号h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276219" y="2323148"/>
              <a:ext cx="1724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4228719" y="2323148"/>
              <a:ext cx="1724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5181219" y="2323148"/>
              <a:ext cx="1724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514094" y="2804160"/>
            <a:ext cx="2938177" cy="528066"/>
            <a:chOff x="1514094" y="2804160"/>
            <a:chExt cx="2938177" cy="528066"/>
          </a:xfrm>
        </p:grpSpPr>
        <p:sp>
          <p:nvSpPr>
            <p:cNvPr id="12" name="TextBox 12"/>
            <p:cNvSpPr/>
            <p:nvPr/>
          </p:nvSpPr>
          <p:spPr>
            <a:xfrm>
              <a:off x="1514094" y="28851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3272409" y="280416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*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4224909" y="280416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*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514094" y="3366135"/>
            <a:ext cx="2938177" cy="528066"/>
            <a:chOff x="1514094" y="3366135"/>
            <a:chExt cx="2938177" cy="528066"/>
          </a:xfrm>
        </p:grpSpPr>
        <p:sp>
          <p:nvSpPr>
            <p:cNvPr id="16" name="TextBox 16"/>
            <p:cNvSpPr/>
            <p:nvPr/>
          </p:nvSpPr>
          <p:spPr>
            <a:xfrm>
              <a:off x="1514094" y="34470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3272409" y="33661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*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4224909" y="33661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*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514094" y="3928110"/>
            <a:ext cx="2938177" cy="528066"/>
            <a:chOff x="1514094" y="3928110"/>
            <a:chExt cx="2938177" cy="528066"/>
          </a:xfrm>
        </p:grpSpPr>
        <p:sp>
          <p:nvSpPr>
            <p:cNvPr id="20" name="TextBox 20"/>
            <p:cNvSpPr/>
            <p:nvPr/>
          </p:nvSpPr>
          <p:spPr>
            <a:xfrm>
              <a:off x="1514094" y="40090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3272409" y="392811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*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4224909" y="392811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*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514094" y="4490085"/>
            <a:ext cx="3890677" cy="528066"/>
            <a:chOff x="1514094" y="4490085"/>
            <a:chExt cx="3890677" cy="528066"/>
          </a:xfrm>
        </p:grpSpPr>
        <p:sp>
          <p:nvSpPr>
            <p:cNvPr id="24" name="TextBox 24"/>
            <p:cNvSpPr/>
            <p:nvPr/>
          </p:nvSpPr>
          <p:spPr>
            <a:xfrm>
              <a:off x="1514094" y="45710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3272409" y="449008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*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4224909" y="449008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*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5177409" y="449008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*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7086219" y="2456498"/>
            <a:ext cx="4058031" cy="2410205"/>
            <a:chOff x="7086219" y="2456498"/>
            <a:chExt cx="4058031" cy="2410205"/>
          </a:xfrm>
        </p:grpSpPr>
        <p:sp>
          <p:nvSpPr>
            <p:cNvPr id="29" name="TextBox 29"/>
            <p:cNvSpPr/>
            <p:nvPr/>
          </p:nvSpPr>
          <p:spPr>
            <a:xfrm>
              <a:off x="7086219" y="2456498"/>
              <a:ext cx="4058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h 层，哪些列有星号？</a:t>
              </a:r>
            </a:p>
          </p:txBody>
        </p:sp>
        <p:sp>
          <p:nvSpPr>
            <p:cNvPr id="30" name="TextBox 30"/>
            <p:cNvSpPr/>
            <p:nvPr/>
          </p:nvSpPr>
          <p:spPr>
            <a:xfrm>
              <a:off x="7086219" y="2999422"/>
              <a:ext cx="286264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cnt[c]≥h，写 *。</a:t>
              </a:r>
            </a:p>
          </p:txBody>
        </p:sp>
        <p:sp>
          <p:nvSpPr>
            <p:cNvPr id="31" name="TextBox 31"/>
            <p:cNvSpPr/>
            <p:nvPr/>
          </p:nvSpPr>
          <p:spPr>
            <a:xfrm>
              <a:off x="7086219" y="3504248"/>
              <a:ext cx="4058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不够高，就留空格。</a:t>
              </a:r>
            </a:p>
          </p:txBody>
        </p:sp>
        <p:sp>
          <p:nvSpPr>
            <p:cNvPr id="32" name="TextBox 32"/>
            <p:cNvSpPr/>
            <p:nvPr/>
          </p:nvSpPr>
          <p:spPr>
            <a:xfrm>
              <a:off x="7086219" y="4075748"/>
              <a:ext cx="13667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C只有1次，</a:t>
              </a:r>
            </a:p>
          </p:txBody>
        </p:sp>
        <p:sp>
          <p:nvSpPr>
            <p:cNvPr id="33" name="TextBox 33"/>
            <p:cNvSpPr/>
            <p:nvPr/>
          </p:nvSpPr>
          <p:spPr>
            <a:xfrm>
              <a:off x="7086219" y="4485322"/>
              <a:ext cx="30518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所以只在第1层出现星号。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80313" y="5504498"/>
            <a:ext cx="7176421" cy="701611"/>
            <a:chOff x="980313" y="5504498"/>
            <a:chExt cx="7176421" cy="701611"/>
          </a:xfrm>
        </p:grpSpPr>
        <p:sp>
          <p:nvSpPr>
            <p:cNvPr id="38" name="TextBox 13"/>
            <p:cNvSpPr/>
            <p:nvPr/>
          </p:nvSpPr>
          <p:spPr>
            <a:xfrm>
              <a:off x="980313" y="5504498"/>
              <a:ext cx="71764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外层从最高层往下走；内层按 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A 到 Z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逐列检查。</a:t>
              </a:r>
            </a:p>
          </p:txBody>
        </p:sp>
        <p:sp>
          <p:nvSpPr>
            <p:cNvPr id="36" name="TextBox 36"/>
            <p:cNvSpPr/>
            <p:nvPr/>
          </p:nvSpPr>
          <p:spPr>
            <a:xfrm>
              <a:off x="990981" y="5854065"/>
              <a:ext cx="678027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图只放大了 A、B、C。正式输出仍有 </a:t>
              </a:r>
              <a:r>
                <a:rPr lang="zh-CN" sz="18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A 到 Z</a:t>
              </a: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的全部列。</a:t>
              </a:r>
            </a:p>
          </p:txBody>
        </p:sp>
      </p:grpSp>
      <p:sp>
        <p:nvSpPr>
          <p:cNvPr id="61" name="Line 6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2" name="Line 62"/>
          <p:cNvSpPr/>
          <p:nvPr/>
        </p:nvSpPr>
        <p:spPr>
          <a:xfrm>
            <a:off x="838200" y="518293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星号</a:t>
            </a:r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排齐了，行尾</a:t>
            </a:r>
            <a:r>
              <a:rPr lang="zh-CN" sz="23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空格</a:t>
            </a:r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又该怎么处理？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90219" y="2256472"/>
            <a:ext cx="6195405" cy="1104329"/>
            <a:chOff x="990219" y="2256472"/>
            <a:chExt cx="6195405" cy="1104329"/>
          </a:xfrm>
        </p:grpSpPr>
        <p:sp>
          <p:nvSpPr>
            <p:cNvPr id="7" name="TextBox 7"/>
            <p:cNvSpPr/>
            <p:nvPr/>
          </p:nvSpPr>
          <p:spPr>
            <a:xfrm>
              <a:off x="990219" y="2256472"/>
              <a:ext cx="52313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图中的 □ 代表一个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，只为把位置看清。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272159" y="2832735"/>
              <a:ext cx="591346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* □ * □ □ □ □ … □　→　* □ *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80313" y="4028122"/>
            <a:ext cx="10163937" cy="838581"/>
            <a:chOff x="980313" y="4028122"/>
            <a:chExt cx="10163937" cy="838581"/>
          </a:xfrm>
        </p:grpSpPr>
        <p:sp>
          <p:nvSpPr>
            <p:cNvPr id="10" name="TextBox 10"/>
            <p:cNvSpPr/>
            <p:nvPr/>
          </p:nvSpPr>
          <p:spPr>
            <a:xfrm>
              <a:off x="990219" y="4028122"/>
              <a:ext cx="10154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列与列之间的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不能丢；最后一个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星号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后面的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要删。</a:t>
              </a:r>
            </a:p>
          </p:txBody>
        </p:sp>
        <p:sp>
          <p:nvSpPr>
            <p:cNvPr id="16" name="TextBox 8"/>
            <p:cNvSpPr/>
            <p:nvPr/>
          </p:nvSpPr>
          <p:spPr>
            <a:xfrm>
              <a:off x="980313" y="4485322"/>
              <a:ext cx="86397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 row 拼好这一层，删掉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右端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多余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，再输出这一行。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219" y="5352098"/>
            <a:ext cx="7960042" cy="800481"/>
            <a:chOff x="990219" y="5352098"/>
            <a:chExt cx="7960042" cy="800481"/>
          </a:xfrm>
        </p:grpSpPr>
        <p:sp>
          <p:nvSpPr>
            <p:cNvPr id="13" name="TextBox 13"/>
            <p:cNvSpPr/>
            <p:nvPr/>
          </p:nvSpPr>
          <p:spPr>
            <a:xfrm>
              <a:off x="990219" y="5352098"/>
              <a:ext cx="704021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底部固定写 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A 到 Z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，两个字母之间隔一格，Z 后换行。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90219" y="5771198"/>
              <a:ext cx="79600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行首或中间的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负责对齐；删掉它们，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星号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就跑错列了。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361607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50524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382250" cy="1062799"/>
            <a:chOff x="826008" y="814388"/>
            <a:chExt cx="1038225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571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课后习题与实验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38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柱状图：这一层先拼成一整行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00125" y="2190750"/>
            <a:ext cx="10144125" cy="2667000"/>
            <a:chOff x="1000125" y="2190750"/>
            <a:chExt cx="10144125" cy="2667000"/>
          </a:xfrm>
        </p:grpSpPr>
        <p:sp>
          <p:nvSpPr>
            <p:cNvPr id="5" name="TextBox 5"/>
            <p:cNvSpPr/>
            <p:nvPr/>
          </p:nvSpPr>
          <p:spPr>
            <a:xfrm>
              <a:off x="1000125" y="2190750"/>
              <a:ext cx="10144125" cy="2667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-34766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row;</a:t>
              </a:r>
              <a:br/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 = 0; c &lt; 26; ++c) {</a:t>
              </a:r>
              <a:br/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row += (cnt[c] &gt;= h ? '*' : ' ');</a:t>
              </a:r>
              <a:br/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(c != 25) row += ' ';</a:t>
              </a:r>
              <a:br/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47750" y="5048250"/>
            <a:ext cx="10096500" cy="809625"/>
            <a:chOff x="1047750" y="5048250"/>
            <a:chExt cx="10096500" cy="809625"/>
          </a:xfrm>
        </p:grpSpPr>
        <p:sp>
          <p:nvSpPr>
            <p:cNvPr id="15" name="TextBox 15"/>
            <p:cNvSpPr/>
            <p:nvPr/>
          </p:nvSpPr>
          <p:spPr>
            <a:xfrm>
              <a:off x="1047750" y="5048250"/>
              <a:ext cx="10096500" cy="809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9050" tIns="67151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h 是当前高度。每列够高写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星号</a:t>
              </a:r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，不够就留空；列与列之间再补一个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20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10"/>
          <p:cNvSpPr/>
          <p:nvPr/>
        </p:nvSpPr>
        <p:spPr>
          <a:xfrm>
            <a:off x="914019" y="2142172"/>
            <a:ext cx="9525" cy="1848326"/>
          </a:xfrm>
          <a:custGeom>
            <a:avLst/>
            <a:gdLst/>
            <a:ahLst/>
            <a:cxnLst/>
            <a:rect l="l" t="t" r="r" b="b"/>
            <a:pathLst>
              <a:path w="9525" h="1848326">
                <a:moveTo>
                  <a:pt x="0" y="0"/>
                </a:moveTo>
                <a:lnTo>
                  <a:pt x="0" y="184832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垂直柱状图：统计、逐层画图、清理行尾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00125" y="1971675"/>
            <a:ext cx="10144125" cy="4181475"/>
            <a:chOff x="1000125" y="1971675"/>
            <a:chExt cx="10144125" cy="4181475"/>
          </a:xfrm>
        </p:grpSpPr>
        <p:sp>
          <p:nvSpPr>
            <p:cNvPr id="7" name="TextBox 7"/>
            <p:cNvSpPr/>
            <p:nvPr/>
          </p:nvSpPr>
          <p:spPr>
            <a:xfrm>
              <a:off x="1000125" y="1971675"/>
              <a:ext cx="10144125" cy="418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9763" rIns="0" bIns="0" anchor="t" anchorCtr="0">
              <a:noAutofit/>
            </a:bodyPr>
            <a:lstStyle/>
            <a:p>
              <a:pPr algn="l">
                <a:lnSpc>
                  <a:spcPts val="1988"/>
                </a:lnSpc>
              </a:pP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#include &lt;cstdio&gt;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#include &lt;iostream&gt;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#include &lt;string&gt;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using namespace std;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int main() {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if (!freopen("diagram.in",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   "r",stdin)) return 1;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if (!freopen("diagram.out",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   "w",stdout)) return 1;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int cnt[26] = {}, mx = 0;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string s;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for (int k=0; k&lt;4; k++) {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getline(cin, s);</a:t>
              </a:r>
            </a:p>
          </p:txBody>
        </p:sp>
      </p:grpSp>
      <p:sp>
        <p:nvSpPr>
          <p:cNvPr id="29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11"/>
          <p:cNvSpPr/>
          <p:nvPr/>
        </p:nvSpPr>
        <p:spPr>
          <a:xfrm>
            <a:off x="819531" y="1970246"/>
            <a:ext cx="9525" cy="3353467"/>
          </a:xfrm>
          <a:custGeom>
            <a:avLst/>
            <a:gdLst/>
            <a:ahLst/>
            <a:cxnLst/>
            <a:rect l="l" t="t" r="r" b="b"/>
            <a:pathLst>
              <a:path w="9525" h="3353467">
                <a:moveTo>
                  <a:pt x="0" y="0"/>
                </a:moveTo>
                <a:lnTo>
                  <a:pt x="0" y="3353467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垂直柱状图：数完字母，逐层画星号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00125" y="1971675"/>
            <a:ext cx="10144125" cy="4181475"/>
            <a:chOff x="1000125" y="1971675"/>
            <a:chExt cx="10144125" cy="4181475"/>
          </a:xfrm>
        </p:grpSpPr>
        <p:sp>
          <p:nvSpPr>
            <p:cNvPr id="7" name="TextBox 7"/>
            <p:cNvSpPr/>
            <p:nvPr/>
          </p:nvSpPr>
          <p:spPr>
            <a:xfrm>
              <a:off x="1000125" y="1971675"/>
              <a:ext cx="10144125" cy="418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9763" rIns="0" bIns="0" anchor="t" anchorCtr="0">
              <a:no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for (char c : s)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if ('A'&lt;=c &amp;&amp; c&lt;='Z')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cnt[c-'A']++;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}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for (int c=0; c&lt;26; c++)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if (cnt[c]&gt;mx) mx=cnt[c];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for (int h=mx; h&gt;=1; h--) {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string row;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for (int c=0; c&lt;26; c++) {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row += cnt[c]&gt;=h ? '*' : ' ';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if (c!=25) row += ' ';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</a:p>
          </p:txBody>
        </p:sp>
      </p:grpSp>
      <p:sp>
        <p:nvSpPr>
          <p:cNvPr id="29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11"/>
          <p:cNvSpPr/>
          <p:nvPr/>
        </p:nvSpPr>
        <p:spPr>
          <a:xfrm>
            <a:off x="819531" y="1970246"/>
            <a:ext cx="9525" cy="3258217"/>
          </a:xfrm>
          <a:custGeom>
            <a:avLst/>
            <a:gdLst/>
            <a:ahLst/>
            <a:cxnLst/>
            <a:rect l="l" t="t" r="r" b="b"/>
            <a:pathLst>
              <a:path w="9525" h="3258217">
                <a:moveTo>
                  <a:pt x="0" y="0"/>
                </a:moveTo>
                <a:lnTo>
                  <a:pt x="0" y="3258217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垂直柱状图：清掉行尾空格，补上字母行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00125" y="1971675"/>
            <a:ext cx="10144125" cy="4181475"/>
            <a:chOff x="1000125" y="1971675"/>
            <a:chExt cx="10144125" cy="4181475"/>
          </a:xfrm>
        </p:grpSpPr>
        <p:sp>
          <p:nvSpPr>
            <p:cNvPr id="7" name="TextBox 7"/>
            <p:cNvSpPr/>
            <p:nvPr/>
          </p:nvSpPr>
          <p:spPr>
            <a:xfrm>
              <a:off x="1000125" y="1971675"/>
              <a:ext cx="10144125" cy="418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00" tIns="9763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while (row.back()==' ')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row.pop_back();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cout &lt;&lt; row &lt;&lt; '\n';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}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for (int c=0; c&lt;26; c++)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cout &lt;&lt; char('A'+c)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&lt;&lt; (c==25?'\n':' ');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return 0;</a:t>
              </a:r>
              <a:br/>
              <a:r>
                <a:rPr lang="en-US" sz="176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sp>
        <p:nvSpPr>
          <p:cNvPr id="29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11"/>
          <p:cNvSpPr/>
          <p:nvPr/>
        </p:nvSpPr>
        <p:spPr>
          <a:xfrm>
            <a:off x="819531" y="1970246"/>
            <a:ext cx="9525" cy="2610612"/>
          </a:xfrm>
          <a:custGeom>
            <a:avLst/>
            <a:gdLst/>
            <a:ahLst/>
            <a:cxnLst/>
            <a:rect l="l" t="t" r="r" b="b"/>
            <a:pathLst>
              <a:path w="9525" h="2610612">
                <a:moveTo>
                  <a:pt x="0" y="0"/>
                </a:moveTo>
                <a:lnTo>
                  <a:pt x="0" y="261061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57175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课后习题与实验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3822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8096" rIns="0" bIns="0" anchor="t" anchorCtr="0">
            <a:noAutofit/>
          </a:bodyPr>
          <a:lstStyle/>
          <a:p>
            <a:pPr algn="l"/>
            <a:r>
              <a:rPr lang="zh-CN" sz="23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这一章的题，回头看靠哪几件事做出来？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990219" y="2237422"/>
            <a:ext cx="10154031" cy="2133981"/>
            <a:chOff x="990219" y="2237422"/>
            <a:chExt cx="10154031" cy="2133981"/>
          </a:xfrm>
        </p:grpSpPr>
        <p:sp>
          <p:nvSpPr>
            <p:cNvPr id="7" name="TextBox 7"/>
            <p:cNvSpPr/>
            <p:nvPr/>
          </p:nvSpPr>
          <p:spPr>
            <a:xfrm>
              <a:off x="990219" y="2237422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保存方式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228594" y="2237422"/>
              <a:ext cx="79156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单个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 char；一段文字可用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数组或 string。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2675572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位置与边界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3228594" y="2675572"/>
              <a:ext cx="79156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下标从 0 起，长度、容量、结束标记各指不同的事。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90219" y="3113722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处理规则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3228594" y="3113722"/>
              <a:ext cx="79156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逐个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判断、查找或拆分，需要时记下当前状态。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3551872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数据通路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3228594" y="3551872"/>
              <a:ext cx="79156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按题目约定，看输入从哪里来、答案要写到哪里。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990219" y="3990022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检验方法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3228594" y="3990022"/>
              <a:ext cx="79156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普通样例之外，再查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、零、开头、结尾这些容易漏的地方。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90219" y="5018722"/>
            <a:ext cx="10296906" cy="1187387"/>
            <a:chOff x="990219" y="5018722"/>
            <a:chExt cx="10296906" cy="1187387"/>
          </a:xfrm>
        </p:grpSpPr>
        <p:sp>
          <p:nvSpPr>
            <p:cNvPr id="18" name="TextBox 18"/>
            <p:cNvSpPr/>
            <p:nvPr/>
          </p:nvSpPr>
          <p:spPr>
            <a:xfrm>
              <a:off x="990219" y="5018722"/>
              <a:ext cx="82237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挑一道题，先画一组数据的处理过程，再合上课件写程序。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990219" y="546392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写完选一处关键判断，说清它为什么对，再拿数据验证。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990981" y="5854065"/>
              <a:ext cx="686447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下一章学函数时，我们会把反复用到的处理过程单独整理出来。</a:t>
              </a:r>
            </a:p>
          </p:txBody>
        </p:sp>
      </p:grpSp>
      <p:sp>
        <p:nvSpPr>
          <p:cNvPr id="34" name="Line 3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46381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TotalTime>1</ns0:TotalTime>
  <ns0:Words>9293</ns0:Words>
  <ns0:Application>Microsoft Office PowerPoint</ns0:Application>
  <ns0:PresentationFormat>宽屏</ns0:PresentationFormat>
  <ns0:Paragraphs>537</ns0:Paragraphs>
  <ns0:Slides>67</ns0:Slides>
  <ns0:Notes>39</ns0:Notes>
  <ns0:HiddenSlides>0</ns0:HiddenSlides>
  <ns0:MMClips>0</ns0:MMClips>
  <ns0:ScaleCrop>false</ns0:ScaleCrop>
  <ns0:HeadingPairs>
    <ns1:vector size="6" baseType="variant">
      <ns1:variant>
        <ns1:lpstr>已用的字体</ns1:lpstr>
      </ns1:variant>
      <ns1:variant>
        <ns1:i4>3</ns1:i4>
      </ns1:variant>
      <ns1:variant>
        <ns1:lpstr>主题</ns1:lpstr>
      </ns1:variant>
      <ns1:variant>
        <ns1:i4>1</ns1:i4>
      </ns1:variant>
      <ns1:variant>
        <ns1:lpstr>幻灯片标题</ns1:lpstr>
      </ns1:variant>
      <ns1:variant>
        <ns1:i4>39</ns1:i4>
      </ns1:variant>
    </ns1:vector>
  </ns0:HeadingPairs>
  <ns0:TitlesOfParts>
    <ns1:vector size="43" baseType="lpstr">
      <ns1:lpstr>Arial</ns1:lpstr>
      <ns1:lpstr>Cambria Math</ns1:lpstr>
      <ns1:lpstr>Consolas</ns1:lpstr>
      <ns1:lpstr>Office Theme</ns1:lpstr>
      <ns1:lpstr>工具会用了，还得读懂每道题的规则</ns1:lpstr>
      <ns1:lpstr>老式手机：按出一个字母，需要几下？</ns1:lpstr>
      <ns1:lpstr>次数来自键内位置，不是键上的数字</ns1:lpstr>
      <ns1:lpstr>完整程序：查表，再累加</ns1:lpstr>
      <ns1:lpstr>这几种字符，最容易漏掉</ns1:lpstr>
      <ns1:lpstr>最多修改一个字符，让VK尽可能多</ns1:lpstr>
      <ns1:lpstr>长度不大，把每个修改位置都试一遍</ns1:lpstr>
      <ns1:lpstr>完整程序：尝试、计数、恢复</ns1:lpstr>
      <ns1:lpstr>有些字母被盖住了，原来放过几个单词？</ns1:lpstr>
      <ns1:lpstr>覆盖后，词的起点仍能推回去</ns1:lpstr>
      <ns1:lpstr>每个候选起点，只判断一次</ns1:lpstr>
      <ns1:lpstr>完整程序：枚举起点，检查残留</ns1:lpstr>
      <ns1:lpstr>看到分隔符，就知道该反转哪几段</ns1:lpstr>
      <ns1:lpstr>零不能一股脑删掉，先看它在哪一部分</ns1:lpstr>
      <ns1:lpstr>四种输入，逐段追踪</ns1:lpstr>
      <ns1:lpstr>PowerPoint 演示文稿</ns1:lpstr>
      <ns1:lpstr>程序上半：识别分隔符，拆开数字段</ns1:lpstr>
      <ns1:lpstr>PowerPoint 演示文稿</ns1:lpstr>
      <ns1:lpstr>程序下半：按规则去零，再接回去</ns1:lpstr>
      <ns1:lpstr>先认出数字词，再拼出最小的数</ns1:lpstr>
      <ns1:lpstr>把题目指定的词，一项一项列全</ns1:lpstr>
      <ns1:lpstr>PowerPoint 演示文稿</ns1:lpstr>
      <ns1:lpstr>PowerPoint 演示文稿</ns1:lpstr>
      <ns1:lpstr>程序上半：把词映射成数字块</ns1:lpstr>
      <ns1:lpstr>程序下半：排好顺序，每次接上两位</ns1:lpstr>
      <ns1:lpstr>两个名字，对应的余数相同吗？</ns1:lpstr>
      <ns1:lpstr>PowerPoint 演示文稿</ns1:lpstr>
      <ns1:lpstr>完整程序：各算一个余数，再比较</ns1:lpstr>
      <ns1:lpstr>让程序读懂一个简化的赋值语句</ns1:lpstr>
      <ns1:lpstr>每条语句固定占5个字符</ns1:lpstr>
      <ns1:lpstr>赋值复制的是“那一刻的值”</ns1:lpstr>
      <ns1:lpstr>完整程序：读出右值，更新左侧变量</ns1:lpstr>
      <ns1:lpstr>选做实验：把字母次数画成星号柱</ns1:lpstr>
      <ns1:lpstr>先数次数，再考虑怎么画</ns1:lpstr>
      <ns1:lpstr>PowerPoint 演示文稿</ns1:lpstr>
      <ns1:lpstr>输出顺序：从最高层，一行一行向下</ns1:lpstr>
      <ns1:lpstr>空格也属于输出格式</ns1:lpstr>
      <ns1:lpstr>完整程序：计数、逐层绘制、处理行尾</ns1:lpstr>
      <ns1:lpstr>会写代码，也要说清楚每个位置的含义</ns1:lpstr>
    </ns1:vector>
  </ns0:TitlesOfParts>
  <ns0:Manager/>
  <ns0:Company/>
  <ns0:LinksUpToDate>false</ns0:LinksUpToDate>
  <ns0:SharedDoc>false</ns0:SharedDoc>
  <ns0:HyperlinkBase/>
  <ns0:HyperlinksChanged>false</ns0:HyperlinksChanged>
  <ns0:AppVersion>16.0000</ns0:AppVersion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泉 小林</cp:lastModifiedBy>
  <cp:revision>2</cp:revision>
  <dcterms:created xsi:type="dcterms:W3CDTF">2026-10-02T14:53:39Z</dcterms:created>
  <dcterms:modified xsi:type="dcterms:W3CDTF">2026-10-02T19:06:09Z</dcterms:modified>
  <cp:category/>
  <cp:contentStatus/>
  <dc:language>zh-CN</dc:language>
</cp:coreProperties>
</file>