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2_tf1_tf7.xml" ContentType="application/vnd.openxmlformats-officedocument.presentationml.notesSlide+xml"/>
  <Override PartName="/ppt/notesSlides/notesSlide3_tf1_tf1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1_tf1.xml" ContentType="application/vnd.openxmlformats-officedocument.presentationml.notesSlide+xml"/>
  <Override PartName="/ppt/notesSlides/notesSlide10_tf1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notesSlides/notesSlide13_tf1_tf1.xml" ContentType="application/vnd.openxmlformats-officedocument.presentationml.notesSlide+xml"/>
  <Override PartName="/ppt/notesSlides/notesSlide14_tf1_tf1.xml" ContentType="application/vnd.openxmlformats-officedocument.presentationml.notesSlide+xml"/>
  <Override PartName="/ppt/notesSlides/notesSlide15_tf1_tf1.xml" ContentType="application/vnd.openxmlformats-officedocument.presentationml.notesSlide+xml"/>
  <Override PartName="/ppt/notesSlides/notesSlide16_tf1_tf1.xml" ContentType="application/vnd.openxmlformats-officedocument.presentationml.notesSlide+xml"/>
  <Override PartName="/ppt/notesSlides/notesSlide17_tf1_tf1.xml" ContentType="application/vnd.openxmlformats-officedocument.presentationml.notesSlide+xml"/>
  <Override PartName="/ppt/notesSlides/notesSlide18_tf1_tf1.xml" ContentType="application/vnd.openxmlformats-officedocument.presentationml.notesSlide+xml"/>
  <Override PartName="/ppt/notesSlides/notesSlide19_tf1_tf1.xml" ContentType="application/vnd.openxmlformats-officedocument.presentationml.notesSlide+xml"/>
  <Override PartName="/ppt/notesSlides/notesSlide20_tf1_tf1.xml" ContentType="application/vnd.openxmlformats-officedocument.presentationml.notesSlide+xml"/>
  <Override PartName="/ppt/notesSlides/notesSlide21_tf1_tf1.xml" ContentType="application/vnd.openxmlformats-officedocument.presentationml.notesSlide+xml"/>
  <Override PartName="/ppt/notesSlides/notesSlide22_tf1_tf1.xml" ContentType="application/vnd.openxmlformats-officedocument.presentationml.notesSlide+xml"/>
  <Override PartName="/ppt/notesSlides/notesSlide23_tf2.xml" ContentType="application/vnd.openxmlformats-officedocument.presentationml.notesSlide+xml"/>
  <Override PartName="/ppt/notesSlides/notesSlide23_tf1_tf1.xml" ContentType="application/vnd.openxmlformats-officedocument.presentationml.notesSlide+xml"/>
  <Override PartName="/ppt/notesSlides/notesSlide24_tf1_tf1.xml" ContentType="application/vnd.openxmlformats-officedocument.presentationml.notesSlide+xml"/>
  <Override PartName="/ppt/notesSlides/notesSlide26_tf2.xml" ContentType="application/vnd.openxmlformats-officedocument.presentationml.notesSlide+xml"/>
  <Override PartName="/ppt/notesSlides/notesSlide26_tf1_tf1.xml" ContentType="application/vnd.openxmlformats-officedocument.presentationml.notesSlide+xml"/>
  <Override PartName="/ppt/notesSlides/notesSlide27_tf1_tf1.xml" ContentType="application/vnd.openxmlformats-officedocument.presentationml.notesSlide+xml"/>
  <Override PartName="/ppt/notesSlides/notesSlide28_tf1_tf1.xml" ContentType="application/vnd.openxmlformats-officedocument.presentationml.notesSlide+xml"/>
  <Override PartName="/ppt/notesSlides/notesSlide29_tf1_tf1.xml" ContentType="application/vnd.openxmlformats-officedocument.presentationml.notesSlide+xml"/>
  <Override PartName="/ppt/notesSlides/notesSlide30_tf1_tf1.xml" ContentType="application/vnd.openxmlformats-officedocument.presentationml.notesSlide+xml"/>
  <Override PartName="/ppt/notesSlides/notesSlide31_tf1_tf1.xml" ContentType="application/vnd.openxmlformats-officedocument.presentationml.notesSlide+xml"/>
  <Override PartName="/ppt/notesSlides/notesSlide32_tf1_tf1.xml" ContentType="application/vnd.openxmlformats-officedocument.presentationml.notesSlide+xml"/>
  <Override PartName="/ppt/notesSlides/notesSlide33_tf1_tf1.xml" ContentType="application/vnd.openxmlformats-officedocument.presentationml.notesSlide+xml"/>
  <Override PartName="/ppt/notesSlides/notesSlide34_tf1_tf1.xml" ContentType="application/vnd.openxmlformats-officedocument.presentationml.notesSlide+xml"/>
  <Override PartName="/ppt/notesSlides/notesSlide35_tf1_tf1.xml" ContentType="application/vnd.openxmlformats-officedocument.presentationml.notesSlide+xml"/>
  <Override PartName="/ppt/notesSlides/notesSlide37_tf2.xml" ContentType="application/vnd.openxmlformats-officedocument.presentationml.notesSlide+xml"/>
  <Override PartName="/ppt/notesSlides/notesSlide36_tf1_tf1.xml" ContentType="application/vnd.openxmlformats-officedocument.presentationml.notesSlide+xml"/>
  <Override PartName="/ppt/notesSlides/notesSlide37_tf1_tf1.xml" ContentType="application/vnd.openxmlformats-officedocument.presentationml.notesSlide+xml"/>
  <Override PartName="/ppt/notesSlides/notesSlide38_tf1_tf1.xml" ContentType="application/vnd.openxmlformats-officedocument.presentationml.notesSlide+xml"/>
  <Override PartName="/ppt/notesSlides/notesSlide39_tf1_tf1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2_tf2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1_tf1_tf1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42_tf1_tf1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43_tf1_tf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44_tf1_tf1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45_tf1_tf1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7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1.xml" />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2.xml" />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3.xml" 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1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4.xml" 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5.xml" />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6.xml" />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7.xml" />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9.xml" /></Relationships>
</file>

<file path=ppt/notesSlides/_rels/notesSlide23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8.xml" />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0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2.xml" /></Relationships>
</file>

<file path=ppt/notesSlides/_rels/notesSlide26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1.xml" />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3.xml" />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4.xml" />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2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5.xml" 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7.xml" />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8.xml" />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9.xml" />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0.xml" />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1.xml" />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2.xml" />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4.xml" />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5.xml" /></Relationships>
</file>

<file path=ppt/notesSlides/_rels/notesSlide37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3.xml" />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7.xml" />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3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8.xml" />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0.xml" />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1.xml" /></Relationships>
</file>

<file path=ppt/notesSlides/_rels/notesSlide42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49.xml" />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2.xml" />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3.xml" />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54.xml" />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洗一批衣服需要一套完整步骤，明天换一批衣服，同样的步骤还能再用。程序里也常有这样的任务，比如按照固定格式打印一份成绩单。本节要学习把一项任务写成函数，让不同地方能带着各自的数据调用它。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把步骤准备好，以后每次交来新的衣服，都可以再执行这套步骤。 程序处理的不是衣服，而是数据。 有没有同样适合反复使用的任务？</a:t>
            </a:r>
          </a:p>
        </p:txBody>
      </p:sp>
    </p:spTree>
  </p:cSld>
  <p:clrMapOvr>
    <a:masterClrMapping/>
  </p:clrMapOvr>
</p:notes>
</file>

<file path=ppt/notesSlides/notesSlide2_tf1_tf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学校要给三角形花圃围一圈护栏；知道三个顶点的坐标，要算护栏总长度。让学生指着图中的对象或变量说明本次变化；箭头表示的含义以页面说明为准，再逐步点击展开。收回讨论时强调：把“算两点距离”写成一个可重复使用的步骤，主程序只负责调用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同一套步骤能处理不同数据。 打印成绩单时，也有这样的重复工作。 如果查分、补考录入和评奖三个环节都要打印，直接抄三份代码会怎样？</a:t>
            </a:r>
          </a:p>
        </p:txBody>
      </p:sp>
    </p:spTree>
  </p:cSld>
  <p:clrMapOvr>
    <a:masterClrMapping/>
  </p:clrMapOvr>
</p:notes>
</file>

<file path=ppt/notesSlides/notesSlide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分散写三份就要核对三处；把计算写成一个函数，三个地方调用它，只需统一修正这一份实现。结合当前数据说明判断依据，不把术语名称当成解释。收回讨论时说明：同一份代码供多次调用，叫代码重用；改变的是本次传入的端点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同一份打印步骤抄了三处，改格式就得找齐三处。漏改一处，成绩单便会出现两种样子。 能不能把打印步骤集中写一次，三个环节需要时都来使用它？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可以把读入、计算和输出分别安排清楚，每个部分负责一件具体的事。结合当前数据说明判断依据，不把术语名称当成解释。收回讨论时说明：把大问题拆成小任务，再用函数实现这些任务，就是问题分解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函数就是一段完成明确任务的代码。 调用函数，就是让程序执行这段代码。 同一个函数可以被多次调用。 换成Tom和60，再执行时就会打印Tom的成绩。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函数既能被反复调用，也能承担大任务中的一个子任务；本节用C++函数来实现子程序。结合当前数据说明判断依据，不把术语名称当成解释。收回讨论时说明：判断怎样划分函数，要看它完成什么任务，不是随便截取几行代码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主函数main可以调用其他函数，按需要把这些小任务组织起来。 学校花圃的三条边都要算长度，正好试试怎样把重复计算交给函数。</a:t>
            </a:r>
          </a:p>
        </p:txBody>
      </p:sp>
    </p:spTree>
  </p:cSld>
  <p:clrMapOvr>
    <a:masterClrMapping/>
  </p:clrMapOvr>
</p:notes>
</file>

<file path=ppt/notesSlides/notesSlide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main是主函数；调用是请求另一个函数执行，执行结束后返回调用处继续。结合当前数据说明判断依据，不把术语名称当成解释。收回讨论时说明：其他函数也可以继续调用函数，例如求距离时还需要求平方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学校要给三角形花圃围一圈护栏；知道三个顶点的坐标，要算护栏总长度。 把“算两点距离”写成一个可重复使用的步骤，主程序只负责调用。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标准库函数已有实现，按要求包含头文件并调用；自定义函数由我们规定任务和实现。结合当前数据说明判断依据，不把术语名称当成解释。收回讨论时说明：不管函数由谁编写，调用时都要知道需要什么数据，以及能得到什么结果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分散写三份就要核对三处；把计算写成一个函数，三个地方调用它，只需统一修正这一份实现。 同一份代码供多次调用，叫代码重用；改变的是本次传入的端点。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只负责显示时可以不交回数值；需要继续计算时，要把计算结果交回调用处。结合当前数据说明判断依据，不把术语名称当成解释。收回讨论时说明：交回调用处的数据叫返回值，下面用void与int对照这两类任务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可以把读入、计算和输出分别安排清楚，每个部分负责一件具体的事。 把大问题拆成小任务，再用函数实现这些任务，就是问题分解。</a:t>
            </a:r>
          </a:p>
        </p:txBody>
      </p:sp>
    </p:spTree>
  </p:cSld>
  <p:clrMapOvr>
    <a:masterClrMapping/>
  </p:clrMapOvr>
</p:notes>
</file>

<file path=ppt/notesSlides/notesSlide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void表示没有返回值，但函数仍能执行输出；printHello()调用一次就输出一行问候语。结合当前数据说明判断依据，不把术语名称当成解释。收回讨论时说明：下面换一个要继续计算的任务，看它为什么需要交回一个整数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函数既能被反复调用，也能承担大任务中的一个子任务；本节用C++函数来实现子程序。 判断怎样划分函数，要看它完成什么任务，不是随便截取几行代码。</a:t>
            </a:r>
          </a:p>
        </p:txBody>
      </p:sp>
    </p:spTree>
  </p:cSld>
  <p:clrMapOvr>
    <a:masterClrMapping/>
  </p:clrMapOvr>
</p:notes>
</file>

<file path=ppt/notesSlides/notesSlide1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调用square(3)后，return把9交回调用处；再算9+1得到10，存入ans并输出。结合当前数据说明判断依据，不把术语名称当成解释。收回讨论时说明：返回类型要对应交回的数据，return表达式负责给出本次的具体值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main是主函数；调用是请求另一个函数执行，执行结束后返回调用处继续。 其他函数也可以继续调用函数，例如求距离时还需要求平方。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根据页面中的任务作出判断，再点击展开图表或代码。预期回答是：void没有返回值，int函数用return交回整数；屏幕是否出现文字，由输出语句决定。结合当前数据说明判断依据，不把术语名称当成解释。收回讨论时说明：接下来自己判断一组小任务，核对是否真的分清了执行任务与返回结果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标准库函数已有实现，按要求包含头文件并调用；自定义函数由我们规定任务和实现。 不管函数由谁编写，调用时都要知道需要什么数据，以及能得到什么结果。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独立回答三个问题，再点击显示答案。要求解释第一题中复用和分工的不同：复用强调同一份步骤反复执行，分工强调大任务拆成不同的小任务。第二题返回16后还要加1，单独调用则丢弃返回值；第三题输出是实际完成的操作，不代表必须返回一个数。随后回到花圃任务，补全坐标、距离函数和完整程序。 本页依据用户补充的函数教学材料；《深入浅出程序设计竞赛（基础篇）》7.1节；课堂教学例；未标为教材样例的小数据均为课堂教学例。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只负责显示时可以不交回数值；需要继续计算时，要把计算结果交回调用处。 交回调用处的数据叫返回值，下面用void与int对照这两类任务。</a:t>
            </a:r>
          </a:p>
        </p:txBody>
      </p:sp>
    </p:spTree>
  </p:cSld>
  <p:clrMapOvr>
    <a:masterClrMapping/>
  </p:clrMapOvr>
</p:notes>
</file>

<file path=ppt/notesSlides/notesSlide1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输入三个不共线的点，分别给出横坐标与纵坐标；求三条边长度之和。读输入格式时，明确一个数或一行分别代表什么，再说出输出需要包含哪些信息。点击展示小数据后，逐项检查这些结果怎样符合题目条件：教材样例：0 0 3 0 0 4 → 12.00。 本页依据教材例7-1，P5735；未标为教材样例的小数据均为课堂教学例。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void表示没有返回值，但函数仍能执行输出；printHello()调用一次就输出一行问候语。 下面换一个要继续计算的任务，看它为什么需要交回一个整数。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在显示公式前，用具体数据解释问题：用(x1,y1)和(x2,y2)表示两个端点；横向差与纵向差构成直角三角形。显示公式后，请学生指出每个变量的含义，并把数学运算对应到后面的代码。重点核对：sqrt来自cmath头文件；坐标和距离都用double，保留小数信息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调用square(3)后，return把9交回调用处；再算9+1得到10，存入ans并输出。 返回类型要对应交回的数据，return表达式负责给出本次的具体值。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让学生比较3与0.5的平方，说明平方规则没有变化，但整数类型不能表达0.5。前面的square用于整数，这里用double接收并返回小数，函数命名为sq。随后拆读返回类型、函数名、参数与函数体各自的位置。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void没有返回值，int函数用return交回整数；屏幕是否出现文字，由输出语句决定。 接下来自己判断一组小任务，核对是否真的分清了执行任务与返回结果。</a:t>
            </a:r>
          </a:p>
        </p:txBody>
      </p:sp>
    </p:spTree>
  </p:cSld>
  <p:clrMapOvr>
    <a:masterClrMapping/>
  </p:clrMapOvr>
</p:notes>
</file>

<file path=ppt/notesSlides/notesSlide1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把固定动作写一次，给接收的数留一个位置，暂时叫x。；这份“接收一个数、交回平方”的规则，下面写成名叫sq的函数。先明确本段代码完成的工作：平方计算也会反复出现；把它命名为sq，输入一个数，交回这个数的平方。显示代码后，让学生指出参数、关键条件与返回语句，不按字符逐字朗读。追踪时强调：double：返回值的类型；sq：函数名；double x：参数及其类型。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让学生先独立回答三个问题，再点击显示答案。 要求解释第一题中复用和分工的不同：复用强调同一份步骤反复执行，分工强调大任务拆成不同的小任务。 第二题返回16后还要加1，单独调用则丢弃返回值；第三题输出是实际完成的操作，不代表必须返回一个数。 随后回到花圃任务，补全坐标、距离函数和完整程序。</a:t>
            </a:r>
          </a:p>
        </p:txBody>
      </p:sp>
    </p:spTree>
  </p:cSld>
  <p:clrMapOvr>
    <a:masterClrMapping/>
  </p:clrMapOvr>
</p:notes>
</file>

<file path=ppt/notesSlides/notesSlide1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定义函数是在准备规则；用具体数据请求执行，才是调用。同一份规则还可以接收5、8……每次调用分别完成一次计算。确认学生能复述这个需要后，再转入下一页的正式讲解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输入三个不共线的点，分别给出横坐标与纵坐标；求三条边长度之和。 教材样例：0 0 3 0 0 4 → 12.00。</a:t>
            </a:r>
          </a:p>
        </p:txBody>
      </p:sp>
    </p:spTree>
  </p:cSld>
  <p:clrMapOvr>
    <a:masterClrMapping/>
  </p:clrMapOvr>
</p:notes>
</file>

<file path=ppt/notesSlides/notesSlide1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定义函数是在准备规则；用具体数据请求执行，才是调用。；同一份规则还可以接收5、8……每次调用分别完成一次计算。先说明这张表要比较或跟踪什么：已经定义sq后，可以在main中使用它；调用时不要再写参数类型。逐行核对输入、操作和结果，让学生预测下一行，再点击显示完整过程。讲评时要回到依据：程序从main开始执行；函数写在文件前面，不代表它先运行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用(x1,y1)和(x2,y2)表示两个端点；横向差与纵向差构成直角三角形。 sqrt来自cmath头文件；坐标和距离都用double，保留小数信息。</a:t>
            </a:r>
          </a:p>
        </p:txBody>
      </p:sp>
    </p:spTree>
  </p:cSld>
  <p:clrMapOvr>
    <a:masterClrMapping/>
  </p:clrMapOvr>
</p:notes>
</file>

<file path=ppt/notesSlides/notesSlide1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任务里给出的3叫实参；定义中接收它的x叫形参。下面沿“交入3—本次x为3—交回9”追踪一次调用。确认学生能复述这个需要后，再转入下一页的正式讲解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让学生比较3与0.5的平方，说明平方规则没有变化，但整数类型不能表达0.5。 前面的square用于整数，这里用double接收并返回小数，函数命名为sq。 随后拆读返回类型、函数名、参数与函数体各自的位置。</a:t>
            </a:r>
          </a:p>
        </p:txBody>
      </p:sp>
    </p:spTree>
  </p:cSld>
  <p:clrMapOvr>
    <a:masterClrMapping/>
  </p:clrMapOvr>
</p:notes>
</file>

<file path=ppt/notesSlides/notesSlide2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任务里给出的3叫实参；定义中接收它的x叫形参。；下面沿“交入3—本次x为3—交回9”追踪一次调用。从页面的具体对象与任务切入：调用sq(3)时，3是实参；函数定义中的x是形参。让学生指着图中的对象或变量说明本次变化；箭头表示的含义以页面说明为准，再逐步点击展开。收回讨论时强调：在double a = sq(3);中，调用结果9参与赋值，a得到9。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把固定动作写一次，给接收的数留一个位置，暂时叫x。 这份“接收一个数、交回平方”的规则，下面写成名叫sq的函数。 平方计算也会反复出现；把它命名为sq，输入一个数，交回这个数的平方。 double：返回值的类型；sq：函数名；double x：参数及其类型。</a:t>
            </a:r>
          </a:p>
        </p:txBody>
      </p:sp>
    </p:spTree>
  </p:cSld>
  <p:clrMapOvr>
    <a:masterClrMapping/>
  </p:clrMapOvr>
</p:notes>
</file>

<file path=ppt/notesSlides/notesSlide2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负责距离的函数也能调用sq，拿到两个结果以后继续算。所以函数不只供main使用；一个较大的任务可以调用较小的任务。确认学生能复述这个需要后，再转入下一页的正式讲解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写好洗衣步骤，机器还没开始洗。同样，定义准备代码，调用才真正执行。 同一份规则还可以接收5、8……每次调用分别完成一次计算。</a:t>
            </a:r>
          </a:p>
        </p:txBody>
      </p:sp>
    </p:spTree>
  </p:cSld>
  <p:clrMapOvr>
    <a:masterClrMapping/>
  </p:clrMapOvr>
</p:notes>
</file>

<file path=ppt/notesSlides/notesSlide2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负责距离的函数也能调用sq，拿到两个结果以后继续算。；所以函数不只供main使用；一个较大的任务可以调用较小的任务。先明确本段代码完成的工作：sq已经能算平方；dist接收四个坐标，利用sq完成两次平方计算。显示代码后，让学生指出参数、关键条件与返回语句，不按字符逐字朗读。追踪时强调：dist(3,0,0,4)：横向差3，纵向差-4，平方相加得到25，返回5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定义函数是在准备规则；用具体数据请求执行，才是调用。 同一份规则还可以接收5、8……每次调用分别完成一次计算。 已经定义sq后，可以在main中使用它；调用时不要再写参数类型。 程序从main开始执行；函数写在文件前面，不代表它先运行。</a:t>
            </a:r>
          </a:p>
        </p:txBody>
      </p:sp>
    </p:spTree>
  </p:cSld>
  <p:clrMapOvr>
    <a:masterClrMapping/>
  </p:clrMapOvr>
</p:notes>
</file>

<file path=ppt/notesSlides/notesSlide2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跟踪dist(3,0,0,4)；这里把两次平方写成两条语句，执行顺序清楚。逐行核对输入、操作和结果，让学生预测下一行，再点击显示完整过程。讲评时要回到依据：函数调用不是跳走就不回来了；调用处要等到这次工作完成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3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先遮住形参一行，让学生把四个实参按顺序读成3、0、0、4。逐个显示竖直箭头，强调调用处的x2交给函数里的第一个形参x1。最后核对两个端点仍然是(3,0)与(0,4)，名字不同不改变本次数值对应。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实际交来的3叫实参；函数定义中负责接收它的x叫形参。 调用 sq(3) 时，3 交给 x；计算得到 9，再回到调用处。 沿这条线读代码。</a:t>
            </a:r>
          </a:p>
        </p:txBody>
      </p:sp>
    </p:spTree>
  </p:cSld>
  <p:clrMapOvr>
    <a:masterClrMapping/>
  </p:clrMapOvr>
</p:notes>
</file>

<file path=ppt/notesSlides/notesSlide2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显示给人看，与交回给后续计算，是两个不同的目的。下面用cout与return分别表达这两件事。确认学生能复述这个需要后，再转入下一页的正式讲解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任务里给出的3叫实参；定义中接收它的x叫形参。 下面沿“交入3—本次x为3—交回9”追踪一次调用。 调用sq(3)时，3是实参；函数定义中的x是形参。 在double a = sq(3);中，调用结果9参与赋值，a得到9。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负责距离的函数也能调用sq，拿到两个结果以后继续算。 所以函数不只供main使用；一个较大的任务可以调用较小的任务。</a:t>
            </a:r>
          </a:p>
        </p:txBody>
      </p:sp>
    </p:spTree>
  </p:cSld>
  <p:clrMapOvr>
    <a:masterClrMapping/>
  </p:clrMapOvr>
</p:notes>
</file>

<file path=ppt/notesSlides/notesSlide2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按标出的顺序把各页代码接在一起，就是完整程序。对照前面的样例，指出读入、计算和输出分别由哪些语句完成。sq写在dist之前，dist写在main之前，使用时编译器已经认识它们。 本页依据教材例7-1；未标为教材样例的小数据均为课堂教学例。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6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请学生先判断两段函数各自会不会在屏幕上显示9。左边的void函数没有返回值，不能把调用放进加法；右边返回9，调用处继续得到10。这里不运行错误的赋值或加法，只解释它为什么不能通过编译。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负责距离的函数也能调用sq，拿到两个结果以后继续算。 所以函数不只供main使用；一个较大的任务可以调用较小的任务。 sq已经能算平方；dist接收四个坐标，利用sq完成两次平方计算。 dist(3,0,0,4)：横向差3，纵向差-4，平方相加得到25，返回5。</a:t>
            </a:r>
          </a:p>
        </p:txBody>
      </p:sp>
    </p:spTree>
  </p:cSld>
  <p:clrMapOvr>
    <a:masterClrMapping/>
  </p:clrMapOvr>
</p:notes>
</file>

<file path=ppt/notesSlides/notesSlide2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按标出的顺序把各页代码接在一起，就是完整程序。对照前面的样例，指出读入、计算和输出分别由哪些语句完成。fixed与setprecision(2)配合使用，输出小数点后两位。 本页依据教材例7-1；未标为教材样例的小数据均为课堂教学例。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先遮住形参一行，让学生把四个实参按顺序读成3、0、0、4。 逐个显示竖直箭头，强调调用处的x2交给函数里的第一个形参x1。 最后核对两个端点仍然是(3,0)与(0,4)，名字不同不改变本次数值对应。</a:t>
            </a:r>
          </a:p>
        </p:txBody>
      </p:sp>
    </p:spTree>
  </p:cSld>
  <p:clrMapOvr>
    <a:masterClrMapping/>
  </p:clrMapOvr>
</p:notes>
</file>

<file path=ppt/notesSlides/notesSlide2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如果main写在前面，它调用dist时，编译器还没有读到dist的定义。让学生指着图中的对象或变量说明本次变化；箭头表示的含义以页面说明为准，再逐步点击展开。收回讨论时强调：例如：double sq(double x); 是声明，还没有函数体。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跟踪dist(3,0,0,4)；这里把两次平方写成两条语句，执行顺序清楚。 函数调用不是跳走就不回来了；调用处要等到这次工作完成。</a:t>
            </a:r>
          </a:p>
        </p:txBody>
      </p:sp>
    </p:spTree>
  </p:cSld>
  <p:clrMapOvr>
    <a:masterClrMapping/>
  </p:clrMapOvr>
</p:notes>
</file>

<file path=ppt/notesSlides/notesSlide2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都是16；第二式内层先返回4，外层计算4的平方；② 不是；调用写sq(3)，不在前面加返回类型；③ 不等于；输出到屏幕和交回调用处，是两种操作。如果答案不同，请从变量身份、输入范围或执行顺序中定位分歧，不只公布对错。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像把答案写在黑板上，与把结果交回给继续算题的人，是两种用法。程序也得分清。 下面用cout与return分别表达这两件事。</a:t>
            </a:r>
          </a:p>
        </p:txBody>
      </p:sp>
    </p:spTree>
  </p:cSld>
  <p:clrMapOvr>
    <a:masterClrMapping/>
  </p:clrMapOvr>
</p:notes>
</file>

<file path=ppt/notesSlides/notesSlide3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给出若干正整数，保存在数组中；逐个判断，把其中的质数输出。读输入格式时，明确一个数或一行分别代表什么，再说出输出需要包含哪些信息。点击展示小数据后，逐项检查这些结果怎样符合题目条件：教学样例：n=6，数组为1 2 9 17 25 2。 本页依据教材例7-2，https://www.luogu.com.cn/problem/P5736；未标为教材样例的小数据均为课堂教学例。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请学生先判断两段函数各自会不会在屏幕上显示9。 左边的void函数没有返回值，不能把调用放进加法；右边返回9，调用处继续得到10。 这里不运行错误的赋值或加法，只解释它为什么不能通过编译。</a:t>
            </a:r>
          </a:p>
        </p:txBody>
      </p:sp>
    </p:spTree>
  </p:cSld>
  <p:clrMapOvr>
    <a:masterClrMapping/>
  </p:clrMapOvr>
</p:notes>
</file>

<file path=ppt/notesSlides/notesSlide3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这类任务的答案只有“是、否”两种，可以用bool保存。函数负责判断，main负责输出；两边的工作就分清了。确认学生能复述这个需要后，再转入下一页的正式讲解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sq写在dist之前，dist写在main之前，使用时编译器已经认识它们。</a:t>
            </a:r>
          </a:p>
        </p:txBody>
      </p:sp>
    </p:spTree>
  </p:cSld>
  <p:clrMapOvr>
    <a:masterClrMapping/>
  </p:clrMapOvr>
</p:notes>
</file>

<file path=ppt/notesSlides/notesSlide3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这类任务的答案只有“是、否”两种，可以用bool保存。；函数负责判断，main负责输出；两边的工作就分清了。从页面的具体对象与任务切入：数组里有100个数，也不需要写100段判断代码；每次把一个数交给函数。让学生指着图中的对象或变量说明本次变化；箭头表示的含义以页面说明为准，再逐步点击展开。收回讨论时强调：这道题的标题叫“质数筛”，这里使用的是逐个试除判断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fixed与setprecision(2)配合使用，输出小数点后两位。</a:t>
            </a:r>
          </a:p>
        </p:txBody>
      </p:sp>
    </p:spTree>
  </p:cSld>
  <p:clrMapOvr>
    <a:masterClrMapping/>
  </p:clrMapOvr>
</p:notes>
</file>

<file path=ppt/notesSlides/notesSlide3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例如检查过2，就已经抓住了“2和18”这一对。只要每一对都能检查到较小的那一个，就不需要从头试到35。确认学生能复述这个需要后，再转入下一页的正式讲解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如果main写在前面，它调用dist时，编译器还没有读到dist的定义。 先声明“有这个函数”：double sq(double x);。函数体可以稍后写。</a:t>
            </a:r>
          </a:p>
        </p:txBody>
      </p:sp>
    </p:spTree>
  </p:cSld>
  <p:clrMapOvr>
    <a:masterClrMapping/>
  </p:clrMapOvr>
</p:notes>
</file>

<file path=ppt/notesSlides/notesSlide3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例如检查过2，就已经抓住了“2和18”这一对。；只要每一对都能检查到较小的那一个，就不需要从头试到35。从页面的具体对象与任务切入：如果x不是质数，就能写成两个大于1的整数的乘积。让学生指着图中的对象或变量说明本次变化；箭头表示的含义以页面说明为准，再逐步点击展开。收回讨论时强调：条件要包含等号；49的关键因数是7，漏掉边界就会误判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都是16；第二式内层先返回4，外层计算4的平方；② 不是；调用写sq(3)，不在前面加返回类型；③ 不等于；输出到屏幕和交回调用处，是两种操作。</a:t>
            </a:r>
          </a:p>
        </p:txBody>
      </p:sp>
    </p:spTree>
  </p:cSld>
  <p:clrMapOvr>
    <a:masterClrMapping/>
  </p:clrMapOvr>
</p:notes>
</file>

<file path=ppt/notesSlides/notesSlide3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先明确本段代码完成的工作：小于2的数直接排除；其余数检查从2开始的候选因数。显示代码后，让学生指出参数、关键条件与返回语句，不按字符逐字朗读。追踪时强调：return true必须放在循环之后；一次没整除，不能说明后面都不整除。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这组数据应输出2 17 2，保留原来的先后顺序，也保留重复出现的2。 要保留原顺序，就按数组的顺序逐个判断。 还要看题目允许输入多大的数。</a:t>
            </a:r>
          </a:p>
        </p:txBody>
      </p:sp>
    </p:spTree>
  </p:cSld>
  <p:clrMapOvr>
    <a:masterClrMapping/>
  </p:clrMapOvr>
</p:notes>
</file>

<file path=ppt/notesSlides/notesSlide3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按标出的顺序把各页代码接在一起，就是完整程序。对照前面的样例，指出读入、计算和输出分别由哪些语句完成。数组下标是0至n-1。is_prime只接收当前的数值。 本页依据教材例7-2；未标为教材样例的小数据均为课堂教学例。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给出若干正整数，保存在数组中；逐个判断，把其中的质数输出。 教学样例：n=6，数组为1 2 9 17 25 2。</a:t>
            </a:r>
          </a:p>
        </p:txBody>
      </p:sp>
    </p:spTree>
  </p:cSld>
  <p:clrMapOvr>
    <a:masterClrMapping/>
  </p:clrMapOvr>
</p:notes>
</file>

<file path=ppt/notesSlides/notesSlide3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按标出的顺序把各页代码接在一起，就是完整程序。对照前面的样例，指出读入、计算和输出分别由哪些语句完成。first控制分隔空格；这里只选择输出，并没有从数组中删除元素。 本页依据教材例7-2；未标为教材样例的小数据均为课堂教学例。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7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在第一行先问能否宣布9是质数，再展示第二行。找到一个反例即可返回false；返回true需要所有候选都检查完。请学生将表格中的两个停止位置对应到上一页代码的return语句。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这类任务的答案只有“是、否”两种，可以用bool保存。 函数负责判断，main负责输出；两边的工作就分清了。</a:t>
            </a:r>
          </a:p>
        </p:txBody>
      </p:sp>
    </p:spTree>
  </p:cSld>
  <p:clrMapOvr>
    <a:masterClrMapping/>
  </p:clrMapOvr>
</p:notes>
</file>

<file path=ppt/notesSlides/notesSlide3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给出起止年份，找出这个范围内的全部闰年；起点与终点都要检查。读输入格式时，明确一个数或一行分别代表什么，再说出输出需要包含哪些信息。点击展示小数据后，逐项检查这些结果怎样符合题目条件：教学样例：输入1996 2004。 本页依据教材例7-3，P5737；未标为教材样例的小数据均为课堂教学例。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这类任务的答案只有“是、否”两种，可以用bool保存。 函数负责判断，main负责输出；两边的工作就分清了。 数组里有100个数，也不需要写100段判断代码；每次把一个数交给函数。 这道题的标题叫“质数筛”，这里使用的是逐个试除判断。</a:t>
            </a:r>
          </a:p>
        </p:txBody>
      </p:sp>
    </p:spTree>
  </p:cSld>
  <p:clrMapOvr>
    <a:masterClrMapping/>
  </p:clrMapOvr>
</p:notes>
</file>

<file path=ppt/notesSlides/notesSlide3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能被4整除还不够，整百年份有额外规则；检查几个熟悉的年份。逐行核对输入、操作和结果，让学生预测下一行，再点击显示完整过程。讲评时要回到依据：能被400整除，或者能被4整除且不能被100整除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例如检查过2，就已经抓住了“2和18”这一对。 找到因数 2，就同时找到了配对的 18。 每对都检查较小的一边，就不会漏。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例如检查过2，就已经抓住了“2和18”这一对。 只要每一对都能检查到较小的那一个，就不需要从头试到35。 如果x不是质数，就能写成两个大于1的整数的乘积。 条件要包含等号；49的关键因数是7，漏掉边界就会误判。</a:t>
            </a:r>
          </a:p>
        </p:txBody>
      </p:sp>
    </p:spTree>
  </p:cSld>
  <p:clrMapOvr>
    <a:masterClrMapping/>
  </p:clrMapOvr>
</p:notes>
</file>

<file path=ppt/notesSlides/notesSlide4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这三个任务主要完成操作，不必各交回一个计算值。；还需要让它们访问同一份记录。下面介绍void与全局变量的用法。从页面的具体对象与任务切入：扫描到1996时，还不知道整个区间共有几个闰年。让学生指着图中的对象或变量说明本次变化；箭头表示的含义以页面说明为准，再逐步点击展开。收回讨论时强调：这三个函数主要执行操作，不需要交回数值，返回类型可以是void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小于2的数直接排除；其余数检查从2开始的候选因数。 return true必须放在循环之后；一次没整除，不能说明后面都不整除。</a:t>
            </a:r>
          </a:p>
        </p:txBody>
      </p:sp>
    </p:spTree>
  </p:cSld>
  <p:clrMapOvr>
    <a:masterClrMapping/>
  </p:clrMapOvr>
</p:notes>
</file>

<file path=ppt/notesSlides/notesSlide4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init读取的x和y还要由doit使用；把这些共享数据放在各函数外部。让学生指着图中的对象或变量说明本次变化；箭头表示的含义以页面说明为准，再逐步点击展开。收回讨论时强调：共享数据使分工方便，但改动可能互相影响；下一节专门检查变量的范围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2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说明为什么不能找到一个年份就立刻输出。图中三个函数都围绕中间的共享记录工作，读入函数写范围，计算函数读范围并写结果，输出函数读取结果。void已经学过，这里新增的重点是共享记录放在函数外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在第一行先问能否宣布9是质数，再展示第二行。 找到一个反例即可返回false；返回true需要所有候选都检查完。 请学生将表格中的两个停止位置对应到上一页代码的return语句。</a:t>
            </a:r>
          </a:p>
        </p:txBody>
      </p:sp>
    </p:spTree>
  </p:cSld>
  <p:clrMapOvr>
    <a:masterClrMapping/>
  </p:clrMapOvr>
</p:notes>
</file>

<file path=ppt/notesSlides/notesSlide4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按标出的顺序把各页代码接在一起，就是完整程序。对照前面的样例，指出读入、计算和输出分别由哪些语句完成。三个带分号的函数声明让main提前认识它们；函数体在后面。 本页依据教材例7-3；未标为教材样例的小数据均为课堂教学例。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数组下标是0至n-1。 is_prime只接收当前的数值。</a:t>
            </a:r>
          </a:p>
        </p:txBody>
      </p:sp>
    </p:spTree>
  </p:cSld>
  <p:clrMapOvr>
    <a:masterClrMapping/>
  </p:clrMapOvr>
</p:notes>
</file>

<file path=ppt/notesSlides/notesSlide4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按标出的顺序把各页代码接在一起，就是完整程序。对照前面的样例，指出读入、计算和输出分别由哪些语句完成。先把year放入ans[cnt]，再让cnt加1；共500格足以容纳本题结果。 本页依据教材例7-3；未标为教材样例的小数据均为课堂教学例。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first控制分隔空格；这里只选择输出，并没有从数组中删除元素。</a:t>
            </a:r>
          </a:p>
        </p:txBody>
      </p:sp>
    </p:spTree>
  </p:cSld>
  <p:clrMapOvr>
    <a:masterClrMapping/>
  </p:clrMapOvr>
</p:notes>
</file>

<file path=ppt/notesSlides/notesSlide4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double、bool、void；根据函数要交回什么结果来选；② false、true、false；2无需进入试除循环，49要检查因数7；③ 2000能被400整除，1900不能；不能只检查能否被4整除。如果答案不同，请从变量身份、输入范围或执行顺序中定位分歧，不只公布对错。 本页依据《深入浅出程序设计竞赛（基础篇）》第7章7.1节；未标为教材样例的小数据均为课堂教学例。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这次应先输出数量3，再输出这三个年份。 数量要放在最前面，读到一个年份就立刻输出不合适。 得先把结果留下来。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给出起止年份，找出这个范围内的全部闰年；起点与终点都要检查。 教学样例：输入1996 2004。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能被4整除还不够，整百年份有额外规则；检查几个熟悉的年份。 能被400整除，或者能被4整除且不能被100整除。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先让学生说明为什么不能找到一个年份就立刻输出。 图中三个函数都围绕中间的共享记录工作，读入函数写范围，计算函数读范围并写结果，输出函数读取结果。 void已经学过，这里新增的重点是共享记录放在函数外。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这三个任务主要完成操作，不必各交回一个计算值。 还需要让它们访问同一份记录。 下面介绍void与全局变量的用法。 扫描到1996时，还不知道整个区间共有几个闰年。 这三个函数主要执行操作，不需要交回数值，返回类型可以是void。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init读取的x和y还要由doit使用；把这些共享数据放在各函数外部。 共享数据使分工方便，但改动可能互相影响；下一节专门检查变量的范围。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三个带分号的函数声明让main提前认识它们；函数体在后面。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先把year放入ans[cnt]，再让cnt加1；共500格足以容纳本题结果。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double、bool、void；根据函数要交回什么结果来选；② false、true、false；2无需进入试除循环，49要检查因数7；③ 2000能被400整除，1900不能；不能只检查能否被4整除。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4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从洗衣服认识函数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洗一批衣服，要完成哪些事情？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96295" cy="762381"/>
            <a:chOff x="990219" y="2056448"/>
            <a:chExt cx="769629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今天要把校服洗干净。放进洗衣机后，机器还要完成一连串工作。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先观察这些工作：它们合起来，才是一项完整的洗衣任务。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823210" y="3502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洗涤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035683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去掉衣服上的污渍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23585" y="3502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漂洗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167312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把洗涤剂冲干净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823960" y="3502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脱水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98942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甩掉多余的水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洗衣步骤能反复用。函数也能把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一项任务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单独写好，每次带着新数据来使用。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明天换一批衣服，洗涤、漂洗、脱水还需要重新设计吗？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观察相同的处理步骤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衣服换了，洗衣步骤需要重新设计吗？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今天洗校服，明天洗运动服。这里假设两批衣服都适合使用同一种洗衣程序。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放进去的衣服变了，洗涤、漂洗、脱水这一套处理步骤没有变。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这次处理什么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使用的步骤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完成的任务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校服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洗涤、漂洗、脱水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洗好这批校服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运动服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同一套步骤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洗好这批运动服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7960042" cy="752855"/>
            <a:chOff x="990219" y="5409248"/>
            <a:chExt cx="7960042" cy="752855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把步骤准备好，以后每次交来新的衣服，都可以再执行这套步骤。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8072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程序处理的不是衣服，而是数据。有没有同样适合反复使用的任务？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930341" cy="1104519"/>
            <a:chOff x="825246" y="814388"/>
            <a:chExt cx="593034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从生活任务过渡到程序任务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9303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把“洗一批衣服”换成“打印一份成绩单”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983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班级成绩程序要打印姓名和分数：这次是Li和86，下次是Tom和60。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每次都按同样顺序显示姓名、冒号、分数。变化的是数据，格式保持一致。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洗衣服时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程序里对应什么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每次放入不同的衣服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每次交来不同的姓名、分数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使用同一套洗衣步骤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使用同一套打印步骤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4000500" cy="571500"/>
              <a:chOff x="1047750" y="4772025"/>
              <a:chExt cx="4000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洗好本次的衣服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048250" y="4772025"/>
              <a:ext cx="6096000" cy="571500"/>
              <a:chOff x="5048250" y="4772025"/>
              <a:chExt cx="609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048250" y="4772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067300" y="4800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显示本次的成绩单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96906" cy="755332"/>
            <a:chOff x="990219" y="5406771"/>
            <a:chExt cx="10296906" cy="755332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姓名和分数变了，打印格式没有变。能不能只保留一份打印步骤，每次交进不同的数据？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80722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如果查分、补考录入和评奖三个环节都要打印，直接抄三份代码会怎样？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看见重复代码的麻烦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成绩单要加一句话，为什么得改三处？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806273" cy="762381"/>
            <a:chOff x="990219" y="2056448"/>
            <a:chExt cx="980627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以前把打印代码分别写在查分、补考录入和评奖三个环节。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8062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现在每份成绩单都要加上“请核对成绩”。三份代码都要修改，漏改一份就不一致。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29446" y="3502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查分后打印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98192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需要修改一份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补考录入后打印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还要修改一份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16768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评奖确认后打印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167688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这一份也要修改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同一份打印步骤抄了三处，改格式就得找齐三处。漏改一处，成绩单便会出现两种样子。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能不能把打印步骤集中写一次，三个环节需要时都来使用它？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从共同步骤认识函数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把完整步骤单独写好，需要时怎样使用？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把“按规定格式打印姓名和分数”的代码单独组织起来，给它取一个名字。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哪个环节需要打印，就交来本次的数据，让程序执行这一段完整的打印步骤。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6693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这次交来的数据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661571" y="3855148"/>
                <a:ext cx="86801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Li，86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904804" y="3502724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使用共同的打印步骤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167312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显示姓名和分数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036433" y="3502724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这次得到的成绩单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531162" y="3855148"/>
                <a:ext cx="113052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Li：86分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8852726" cy="752855"/>
            <a:chOff x="990219" y="5409248"/>
            <a:chExt cx="8852726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函数就是一段完成明确任务的代码。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，就是让程序执行这段代码。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88527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同一个函数可以被多次调用。换成Tom和60，再执行时就会打印Tom的成绩。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理解函数的两种用途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函数除了少写重复代码，还能帮什么忙？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77856" cy="759904"/>
            <a:chOff x="990219" y="2056448"/>
            <a:chExt cx="10277856" cy="759904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打印工作可以交给打印函数，计算工作也可以交给相应的计算函数。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像洗衣时按步骤分工，成绩程序也能分成读数据、计算、显示结果几个任务。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作用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在成绩程序里怎样体现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代码重用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多个环节调用同一个打印函数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问题分解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把读入、计算、打印分成不同任务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74832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主函数main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可以调用其他函数，按需要把这些小任务组织起来。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学校花圃的三条边都要算长度，正好试试怎样把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重复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计算交给函数。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为什么需要函数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三条边的长度，都要重新写一遍吗？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51284" cy="381381"/>
            <a:chOff x="990219" y="2056448"/>
            <a:chExt cx="875128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学校要给三角形花圃围一圈护栏。知道三个顶点的坐标，要算护栏总长度。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75969" y="2627948"/>
            <a:ext cx="4649915" cy="2591181"/>
            <a:chOff x="1275969" y="2627948"/>
            <a:chExt cx="4649915" cy="2591181"/>
          </a:xfrm>
        </p:grpSpPr>
        <p:sp>
          <p:nvSpPr>
            <p:cNvPr id="7" name="Line 7"/>
            <p:cNvSpPr/>
            <p:nvPr/>
          </p:nvSpPr>
          <p:spPr>
            <a:xfrm>
              <a:off x="1809750" y="4714875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1809750" y="3000375"/>
              <a:ext cx="9525" cy="1714500"/>
            </a:xfrm>
            <a:custGeom>
              <a:avLst/>
              <a:gdLst/>
              <a:ahLst/>
              <a:cxnLst/>
              <a:rect l="l" t="t" r="r" b="b"/>
              <a:pathLst>
                <a:path w="9525" h="1714500">
                  <a:moveTo>
                    <a:pt x="0" y="171450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809750" y="3000375"/>
              <a:ext cx="3714750" cy="1714500"/>
            </a:xfrm>
            <a:custGeom>
              <a:avLst/>
              <a:gdLst/>
              <a:ahLst/>
              <a:cxnLst/>
              <a:rect l="l" t="t" r="r" b="b"/>
              <a:pathLst>
                <a:path w="3714750" h="1714500">
                  <a:moveTo>
                    <a:pt x="0" y="0"/>
                  </a:moveTo>
                  <a:lnTo>
                    <a:pt x="3714750" y="171450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371219" y="4837748"/>
              <a:ext cx="9351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A(0,0)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990719" y="4837748"/>
              <a:ext cx="9351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B(3,0)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75969" y="2627948"/>
              <a:ext cx="9351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C(0,4)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67094" y="3027998"/>
            <a:ext cx="4318302" cy="1524381"/>
            <a:chOff x="6467094" y="3027998"/>
            <a:chExt cx="4318302" cy="1524381"/>
          </a:xfrm>
        </p:grpSpPr>
        <p:sp>
          <p:nvSpPr>
            <p:cNvPr id="14" name="TextBox 14"/>
            <p:cNvSpPr/>
            <p:nvPr/>
          </p:nvSpPr>
          <p:spPr>
            <a:xfrm>
              <a:off x="6467094" y="3027998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每条边都要做相同的事：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67094" y="3599498"/>
              <a:ext cx="43183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坐标相减 → 平方相加 → 开平方。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67094" y="417099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变的是端点，计算步骤没有变。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409248"/>
            <a:ext cx="7960042" cy="381381"/>
            <a:chOff x="990219" y="5409248"/>
            <a:chExt cx="7960042" cy="381381"/>
          </a:xfrm>
        </p:grpSpPr>
        <p:sp>
          <p:nvSpPr>
            <p:cNvPr id="18" name="TextBox 18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把“算两点距离”写成一个可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使用的步骤，主程序只负责调用。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572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代码重用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同一段计算写三份，修改时会遇到什么麻烦？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96295" cy="762381"/>
            <a:chOff x="990219" y="2056448"/>
            <a:chExt cx="769629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花圃有三条边，每条边的端点不同，求距离的计算步骤相同。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如果把同一段计算抄三份，后来发现计算步骤写错了，要改几处？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143250"/>
            <a:ext cx="10096500" cy="1857375"/>
            <a:chOff x="1047750" y="3143250"/>
            <a:chExt cx="10096500" cy="185737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2857500" cy="619125"/>
              <a:chOff x="1047750" y="3143250"/>
              <a:chExt cx="2857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2857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2819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组织方法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905250" y="3143250"/>
              <a:ext cx="3619500" cy="619125"/>
              <a:chOff x="3905250" y="3143250"/>
              <a:chExt cx="3619500" cy="6191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905250" y="3143250"/>
                <a:ext cx="3619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24300" y="317182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三条边怎样计算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524750" y="3143250"/>
              <a:ext cx="3619500" cy="619125"/>
              <a:chOff x="7524750" y="3143250"/>
              <a:chExt cx="3619500" cy="619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524750" y="3143250"/>
                <a:ext cx="3619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543800" y="317182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发现同一个计算错误后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762375"/>
              <a:ext cx="2857500" cy="619125"/>
              <a:chOff x="1047750" y="3762375"/>
              <a:chExt cx="2857500" cy="6191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762375"/>
                <a:ext cx="2857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790950"/>
                <a:ext cx="2819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重复写三份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905250" y="3762375"/>
              <a:ext cx="3619500" cy="619125"/>
              <a:chOff x="3905250" y="3762375"/>
              <a:chExt cx="3619500" cy="619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905250" y="3762375"/>
                <a:ext cx="3619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924300" y="3790950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每一份各算一条边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524750" y="3762375"/>
              <a:ext cx="3619500" cy="619125"/>
              <a:chOff x="7524750" y="3762375"/>
              <a:chExt cx="3619500" cy="6191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524750" y="3762375"/>
                <a:ext cx="3619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543800" y="3790950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逐份修改，容易漏改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381500"/>
              <a:ext cx="2857500" cy="619125"/>
              <a:chOff x="1047750" y="4381500"/>
              <a:chExt cx="2857500" cy="6191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381500"/>
                <a:ext cx="2857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10075"/>
                <a:ext cx="2819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统一写一份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905250" y="4381500"/>
              <a:ext cx="3619500" cy="619125"/>
              <a:chOff x="3905250" y="4381500"/>
              <a:chExt cx="3619500" cy="6191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05250" y="4381500"/>
                <a:ext cx="3619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924300" y="441007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用不同端点调用三次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524750" y="4381500"/>
              <a:ext cx="3619500" cy="619125"/>
              <a:chOff x="7524750" y="4381500"/>
              <a:chExt cx="3619500" cy="6191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524750" y="4381500"/>
                <a:ext cx="3619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543800" y="441007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修正函数中的这一份实现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5332"/>
            <a:chOff x="990219" y="5406771"/>
            <a:chExt cx="10296906" cy="755332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用不同端点多次执行同一份计算代码，就是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代码重用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。每次仍要重新计算距离。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80722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计算规则集中以后更容易调试和维护，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仍要把正确的端点交进去。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问题分解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整个护栏程序，还可以分成哪些小任务？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38258" cy="762381"/>
            <a:chOff x="990219" y="2056448"/>
            <a:chExt cx="853825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“求护栏总长度”是一项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完整任务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，里面还包含读数据、计算、输出。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5382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如果把所有细节都挤进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，想检查某一步时，就得在长代码里来回找。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81375"/>
            <a:ext cx="8572500" cy="1000125"/>
            <a:chOff x="1809750" y="33813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81375"/>
              <a:ext cx="2571750" cy="1000125"/>
              <a:chOff x="1809750" y="33813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813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60701" y="35789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读入数据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98192" y="39313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取得三个顶点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766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310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81375"/>
              <a:ext cx="2571750" cy="1000125"/>
              <a:chOff x="4810125" y="33813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813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561076" y="35789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完成计算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9313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求三边并相加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766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310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81375"/>
              <a:ext cx="2571750" cy="1000125"/>
              <a:chOff x="7810500" y="33813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813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561451" y="35789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输出结果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167688" y="39313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显示护栏总长度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每个函数负责一项清楚的工作，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把这些工作按顺序组织起来。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这种按任务拆开的写法叫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模块化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。输出格式错了，就去负责输出的函数里检查。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941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443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认识函数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函数：把一项明确的任务写成一段代码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278779" cy="762381"/>
            <a:chOff x="990219" y="2056448"/>
            <a:chExt cx="927877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前面希望把“求两点距离”独立出来，让多条边共用；也希望把整个程序分工。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0902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C++中的函数，就是一段相对独立、完成某项具体而完整功能的代码。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190875"/>
            <a:ext cx="10096500" cy="1828800"/>
            <a:chOff x="1047750" y="3190875"/>
            <a:chExt cx="10096500" cy="18288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90875"/>
              <a:ext cx="2381250" cy="609600"/>
              <a:chOff x="1047750" y="3190875"/>
              <a:chExt cx="2381250" cy="6096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90875"/>
                <a:ext cx="23812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19450"/>
                <a:ext cx="2343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主要作用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429000" y="3190875"/>
              <a:ext cx="3810000" cy="609600"/>
              <a:chOff x="3429000" y="3190875"/>
              <a:chExt cx="3810000" cy="6096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429000" y="3190875"/>
                <a:ext cx="38100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448050" y="3219450"/>
                <a:ext cx="3771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解决的具体问题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239000" y="3190875"/>
              <a:ext cx="3905250" cy="609600"/>
              <a:chOff x="7239000" y="3190875"/>
              <a:chExt cx="390525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239000" y="3190875"/>
                <a:ext cx="39052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58050" y="3219450"/>
                <a:ext cx="3867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花圃程序中的对应做法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800475"/>
              <a:ext cx="2381250" cy="609600"/>
              <a:chOff x="1047750" y="3800475"/>
              <a:chExt cx="238125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800475"/>
                <a:ext cx="23812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829050"/>
                <a:ext cx="2343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代码重用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429000" y="3800475"/>
              <a:ext cx="3810000" cy="609600"/>
              <a:chOff x="3429000" y="3800475"/>
              <a:chExt cx="381000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429000" y="3800475"/>
                <a:ext cx="38100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448050" y="3829050"/>
                <a:ext cx="3771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相同计算不想重复写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239000" y="3800475"/>
              <a:ext cx="3905250" cy="609600"/>
              <a:chOff x="7239000" y="3800475"/>
              <a:chExt cx="390525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239000" y="3800475"/>
                <a:ext cx="39052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58050" y="3829050"/>
                <a:ext cx="3867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距离函数计算三条边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410075"/>
              <a:ext cx="2381250" cy="609600"/>
              <a:chOff x="1047750" y="4410075"/>
              <a:chExt cx="238125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410075"/>
                <a:ext cx="23812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38650"/>
                <a:ext cx="2343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问题分解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429000" y="4410075"/>
              <a:ext cx="3810000" cy="609600"/>
              <a:chOff x="3429000" y="4410075"/>
              <a:chExt cx="381000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429000" y="4410075"/>
                <a:ext cx="38100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48050" y="4438650"/>
                <a:ext cx="3771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长程序难读、难检查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239000" y="4410075"/>
              <a:ext cx="3905250" cy="609600"/>
              <a:chOff x="7239000" y="4410075"/>
              <a:chExt cx="39052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239000" y="4410075"/>
                <a:ext cx="39052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58050" y="4438650"/>
                <a:ext cx="3867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读入、计算、输出各自分工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88777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本节所说的子程序，用C++函数来实现。函数通常都有一个表示任务的名字。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函数名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要说明任务。读到名字，就知道这一步要算距离、判质数，还是打印。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949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52132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243779" cy="1104519"/>
            <a:chOff x="825246" y="814388"/>
            <a:chExt cx="524377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2037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main与其他函数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2437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我们一直写的main，也是一个函数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380220" cy="762381"/>
            <a:chOff x="990219" y="2056448"/>
            <a:chExt cx="938022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09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以前的程序已经写过int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()。它叫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主函数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，是本课普通C++程序的入口。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380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这类程序必须有且只有一个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的定义；main可以调用其他函数完成具体工作。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43000" y="3019425"/>
            <a:ext cx="9906000" cy="2076450"/>
            <a:chOff x="1143000" y="3019425"/>
            <a:chExt cx="9906000" cy="2076450"/>
          </a:xfrm>
        </p:grpSpPr>
        <p:grpSp>
          <p:nvGrpSpPr>
            <p:cNvPr id="10" name="Group 10"/>
            <p:cNvGrpSpPr/>
            <p:nvPr/>
          </p:nvGrpSpPr>
          <p:grpSpPr>
            <a:xfrm>
              <a:off x="4095750" y="3019425"/>
              <a:ext cx="4000500" cy="619125"/>
              <a:chOff x="4095750" y="3019425"/>
              <a:chExt cx="4000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4095750" y="3019425"/>
                <a:ext cx="4000500" cy="619125"/>
              </a:xfrm>
              <a:prstGeom prst="roundRect">
                <a:avLst>
                  <a:gd name="adj" fmla="val 12308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4878514" y="3202686"/>
                <a:ext cx="243487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main：组织整个任务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143000" y="4333875"/>
              <a:ext cx="2667000" cy="762000"/>
              <a:chOff x="1143000" y="4333875"/>
              <a:chExt cx="2667000" cy="762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3338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547812" y="45885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读入坐标的函数</a:t>
                </a:r>
              </a:p>
            </p:txBody>
          </p:sp>
        </p:grpSp>
        <p:sp>
          <p:nvSpPr>
            <p:cNvPr id="14" name="Line 14"/>
            <p:cNvSpPr/>
            <p:nvPr/>
          </p:nvSpPr>
          <p:spPr>
            <a:xfrm>
              <a:off x="2476500" y="3743325"/>
              <a:ext cx="3619500" cy="466725"/>
            </a:xfrm>
            <a:custGeom>
              <a:avLst/>
              <a:gdLst/>
              <a:ahLst/>
              <a:cxnLst/>
              <a:rect l="l" t="t" r="r" b="b"/>
              <a:pathLst>
                <a:path w="3619500" h="466725">
                  <a:moveTo>
                    <a:pt x="3619500" y="0"/>
                  </a:moveTo>
                  <a:lnTo>
                    <a:pt x="0" y="4667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5" name="Polygon 15"/>
            <p:cNvSpPr/>
            <p:nvPr/>
          </p:nvSpPr>
          <p:spPr>
            <a:xfrm>
              <a:off x="2476500" y="4154070"/>
              <a:ext cx="88743" cy="90581"/>
            </a:xfrm>
            <a:custGeom>
              <a:avLst/>
              <a:gdLst/>
              <a:ahLst/>
              <a:cxnLst/>
              <a:rect l="l" t="t" r="r" b="b"/>
              <a:pathLst>
                <a:path w="88743" h="90581">
                  <a:moveTo>
                    <a:pt x="0" y="55980"/>
                  </a:moveTo>
                  <a:lnTo>
                    <a:pt x="77063" y="0"/>
                  </a:lnTo>
                  <a:lnTo>
                    <a:pt x="88743" y="90581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4762500" y="4333875"/>
              <a:ext cx="2667000" cy="762000"/>
              <a:chOff x="4762500" y="4333875"/>
              <a:chExt cx="2667000" cy="7620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4762500" y="43338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5167312" y="45885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计算周长的函数</a:t>
                </a:r>
              </a:p>
            </p:txBody>
          </p:sp>
        </p:grpSp>
        <p:sp>
          <p:nvSpPr>
            <p:cNvPr id="19" name="Line 19"/>
            <p:cNvSpPr/>
            <p:nvPr/>
          </p:nvSpPr>
          <p:spPr>
            <a:xfrm>
              <a:off x="6096000" y="3743325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0" name="Polygon 20"/>
            <p:cNvSpPr/>
            <p:nvPr/>
          </p:nvSpPr>
          <p:spPr>
            <a:xfrm>
              <a:off x="6050335" y="4126460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382000" y="4333875"/>
              <a:ext cx="2667000" cy="762000"/>
              <a:chOff x="8382000" y="4333875"/>
              <a:chExt cx="2667000" cy="7620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8382000" y="43338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8786812" y="45885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输出结果的函数</a:t>
                </a:r>
              </a:p>
            </p:txBody>
          </p:sp>
        </p:grpSp>
        <p:sp>
          <p:nvSpPr>
            <p:cNvPr id="24" name="Line 24"/>
            <p:cNvSpPr/>
            <p:nvPr/>
          </p:nvSpPr>
          <p:spPr>
            <a:xfrm>
              <a:off x="6096000" y="3743325"/>
              <a:ext cx="3619500" cy="466725"/>
            </a:xfrm>
            <a:custGeom>
              <a:avLst/>
              <a:gdLst/>
              <a:ahLst/>
              <a:cxnLst/>
              <a:rect l="l" t="t" r="r" b="b"/>
              <a:pathLst>
                <a:path w="3619500" h="466725">
                  <a:moveTo>
                    <a:pt x="0" y="0"/>
                  </a:moveTo>
                  <a:lnTo>
                    <a:pt x="3619500" y="4667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5" name="Polygon 25"/>
            <p:cNvSpPr/>
            <p:nvPr/>
          </p:nvSpPr>
          <p:spPr>
            <a:xfrm>
              <a:off x="9626757" y="4154070"/>
              <a:ext cx="88743" cy="90581"/>
            </a:xfrm>
            <a:custGeom>
              <a:avLst/>
              <a:gdLst/>
              <a:ahLst/>
              <a:cxnLst/>
              <a:rect l="l" t="t" r="r" b="b"/>
              <a:pathLst>
                <a:path w="88743" h="90581">
                  <a:moveTo>
                    <a:pt x="88743" y="55980"/>
                  </a:moveTo>
                  <a:lnTo>
                    <a:pt x="0" y="90581"/>
                  </a:lnTo>
                  <a:lnTo>
                    <a:pt x="1168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990219" y="5409248"/>
            <a:ext cx="9329499" cy="752855"/>
            <a:chOff x="990219" y="5409248"/>
            <a:chExt cx="9329499" cy="752855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图中箭头表示调用关系；实际执行顺序由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中的语句顺序决定。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80722"/>
              <a:ext cx="93294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函数执行结束后回到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。其他函数也能再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，不是只能由main调用。</a:t>
              </a:r>
            </a:p>
          </p:txBody>
        </p:sp>
      </p:grpSp>
      <p:sp>
        <p:nvSpPr>
          <p:cNvPr id="46" name="Line 4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29537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5251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标准库与自定义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需要一种计算时，先看看是否已有现成函数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363361" cy="762381"/>
            <a:chOff x="990219" y="2056448"/>
            <a:chExt cx="936336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9211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求9的平方根、求-4的绝对值，都是常见任务；不必每次自己编写计算方法。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3633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C++标准库已经提供sqrt和abs等函数。花圃的具体任务，则可以自己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定义函数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95625"/>
            <a:ext cx="10096500" cy="2171700"/>
            <a:chOff x="1047750" y="3095625"/>
            <a:chExt cx="10096500" cy="21717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905250" cy="542925"/>
              <a:chOff x="1047750" y="3095625"/>
              <a:chExt cx="3905250" cy="5429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90525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函数来源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953000" y="3095625"/>
              <a:ext cx="3143250" cy="542925"/>
              <a:chOff x="4953000" y="3095625"/>
              <a:chExt cx="3143250" cy="5429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953000" y="3095625"/>
                <a:ext cx="314325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972050" y="3124200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教学例子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96250" y="3095625"/>
              <a:ext cx="3048000" cy="542925"/>
              <a:chOff x="8096250" y="3095625"/>
              <a:chExt cx="3048000" cy="5429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96250" y="3095625"/>
                <a:ext cx="30480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115300" y="3124200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本次得到什么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38550"/>
              <a:ext cx="3905250" cy="542925"/>
              <a:chOff x="1047750" y="3638550"/>
              <a:chExt cx="3905250" cy="5429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38550"/>
                <a:ext cx="3905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67125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标准库：&lt;cmath&gt;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953000" y="3638550"/>
              <a:ext cx="3143250" cy="542925"/>
              <a:chOff x="4953000" y="3638550"/>
              <a:chExt cx="3143250" cy="5429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953000" y="3638550"/>
                <a:ext cx="3143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972050" y="3667125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sqrt(9.0)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96250" y="3638550"/>
              <a:ext cx="3048000" cy="542925"/>
              <a:chOff x="8096250" y="3638550"/>
              <a:chExt cx="3048000" cy="5429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96250" y="3638550"/>
                <a:ext cx="30480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115300" y="3667125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double类型的3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181475"/>
              <a:ext cx="3905250" cy="542925"/>
              <a:chOff x="1047750" y="4181475"/>
              <a:chExt cx="3905250" cy="5429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181475"/>
                <a:ext cx="3905250" cy="5429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10050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标准库：&lt;cstdlib&gt;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953000" y="4181475"/>
              <a:ext cx="3143250" cy="542925"/>
              <a:chOff x="4953000" y="4181475"/>
              <a:chExt cx="3143250" cy="5429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953000" y="4181475"/>
                <a:ext cx="3143250" cy="5429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972050" y="4210050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abs(-4)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96250" y="4181475"/>
              <a:ext cx="3048000" cy="542925"/>
              <a:chOff x="8096250" y="4181475"/>
              <a:chExt cx="3048000" cy="5429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96250" y="4181475"/>
                <a:ext cx="3048000" cy="5429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115300" y="4210050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int类型的4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24400"/>
              <a:ext cx="3905250" cy="542925"/>
              <a:chOff x="1047750" y="4724400"/>
              <a:chExt cx="3905250" cy="5429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24400"/>
                <a:ext cx="3905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752975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自己定义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953000" y="4724400"/>
              <a:ext cx="3143250" cy="542925"/>
              <a:chOff x="4953000" y="4724400"/>
              <a:chExt cx="3143250" cy="5429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953000" y="4724400"/>
                <a:ext cx="3143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972050" y="4752975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求两点距离的函数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96250" y="4724400"/>
              <a:ext cx="3048000" cy="542925"/>
              <a:chOff x="8096250" y="4724400"/>
              <a:chExt cx="3048000" cy="5429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96250" y="4724400"/>
                <a:ext cx="30480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115300" y="4752975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两个指定端点间的距离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8477393" cy="752855"/>
            <a:chOff x="990219" y="5409248"/>
            <a:chExt cx="8477393" cy="752855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477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例子采用using namespace std;之后的写法；使用前包含对应头文件。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8072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现成函数可以直接使用；没有符合任务需要的函数，就自己定义一个。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为什么需要返回值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只显示一句话，和交回一个数，有什么不同？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801481" cy="762381"/>
            <a:chOff x="990219" y="2056448"/>
            <a:chExt cx="880148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8014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任务A：在屏幕上显示Hello, world!。任务B：求3的平方，再把结果加1。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5833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A显示完就完成任务；B却必须把9交给后面的加法，才能得到10。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238500"/>
            <a:ext cx="10096500" cy="1828800"/>
            <a:chOff x="1047750" y="3238500"/>
            <a:chExt cx="10096500" cy="18288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238500"/>
              <a:ext cx="2857500" cy="609600"/>
              <a:chOff x="1047750" y="3238500"/>
              <a:chExt cx="2857500" cy="6096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238500"/>
                <a:ext cx="28575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67075"/>
                <a:ext cx="2819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905250" y="3238500"/>
              <a:ext cx="3714750" cy="609600"/>
              <a:chOff x="3905250" y="3238500"/>
              <a:chExt cx="3714750" cy="6096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905250" y="3238500"/>
                <a:ext cx="37147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24300" y="3267075"/>
                <a:ext cx="36766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完成了什么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620000" y="3238500"/>
              <a:ext cx="3524250" cy="609600"/>
              <a:chOff x="7620000" y="3238500"/>
              <a:chExt cx="352425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620000" y="3238500"/>
                <a:ext cx="35242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639050" y="3267075"/>
                <a:ext cx="3486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调用处还需要什么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848100"/>
              <a:ext cx="2857500" cy="609600"/>
              <a:chOff x="1047750" y="3848100"/>
              <a:chExt cx="285750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848100"/>
                <a:ext cx="28575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876675"/>
                <a:ext cx="2819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显示问候语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905250" y="3848100"/>
              <a:ext cx="3714750" cy="609600"/>
              <a:chOff x="3905250" y="3848100"/>
              <a:chExt cx="371475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905250" y="3848100"/>
                <a:ext cx="37147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924300" y="3876675"/>
                <a:ext cx="36766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屏幕出现一句话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620000" y="3848100"/>
              <a:ext cx="3524250" cy="609600"/>
              <a:chOff x="7620000" y="3848100"/>
              <a:chExt cx="352425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620000" y="3848100"/>
                <a:ext cx="35242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639050" y="3876675"/>
                <a:ext cx="3486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继续执行即可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457700"/>
              <a:ext cx="2857500" cy="609600"/>
              <a:chOff x="1047750" y="4457700"/>
              <a:chExt cx="285750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457700"/>
                <a:ext cx="28575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86275"/>
                <a:ext cx="2819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求3的平方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905250" y="4457700"/>
              <a:ext cx="3714750" cy="609600"/>
              <a:chOff x="3905250" y="4457700"/>
              <a:chExt cx="371475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05250" y="4457700"/>
                <a:ext cx="37147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924300" y="4486275"/>
                <a:ext cx="36766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计算出数值9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620000" y="4457700"/>
              <a:ext cx="3524250" cy="609600"/>
              <a:chOff x="7620000" y="4457700"/>
              <a:chExt cx="35242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620000" y="4457700"/>
                <a:ext cx="35242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639050" y="4486275"/>
                <a:ext cx="3486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拿到9，继续算9+1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77856" cy="750379"/>
            <a:chOff x="990219" y="5409248"/>
            <a:chExt cx="1027785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函数交回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的数据，叫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。显示在屏幕上，不等于交回给调用处。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只需显示，做完即可；后面还要拿结果继续算，就要把结果返回给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9729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5237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243779" cy="1104519"/>
            <a:chOff x="825246" y="814388"/>
            <a:chExt cx="524377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无返回值函数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2437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void：完成显示任务，不交回数值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878086" cy="762381"/>
            <a:chOff x="990219" y="2056448"/>
            <a:chExt cx="887808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878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printHello的任务是显示问候语。调用之后，让程序继续往下执行就够了。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5339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教学片段：函数定义写在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外；标注的调用语句写在main里。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5233835" cy="1638681"/>
            <a:chOff x="1037844" y="2885122"/>
            <a:chExt cx="5233835" cy="1638681"/>
          </a:xfrm>
        </p:grpSpPr>
        <p:sp>
          <p:nvSpPr>
            <p:cNvPr id="8" name="TextBox 8"/>
            <p:cNvSpPr txBox="1"/>
            <p:nvPr/>
          </p:nvSpPr>
          <p:spPr>
            <a:xfrm>
              <a:off x="1037844" y="2885122"/>
              <a:ext cx="27752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printHello()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199448"/>
              <a:ext cx="52338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"Hello, world!" &lt;&lt; endl;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5137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37844" y="3828098"/>
              <a:ext cx="20805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// main中的调用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142422"/>
              <a:ext cx="1907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printHello();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9248"/>
            <a:ext cx="8834973" cy="752855"/>
            <a:chOff x="990219" y="5409248"/>
            <a:chExt cx="8834973" cy="752855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88349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void表示不返回数值，不是“什么也不做”；屏幕会出现Hello, world!。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5780722"/>
              <a:ext cx="8657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这里的空括号表示不需要传入数据。没有数值可接收，不能赋给int变量。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4019" y="2894648"/>
            <a:ext cx="9525" cy="906780"/>
          </a:xfrm>
          <a:custGeom>
            <a:avLst/>
            <a:gdLst/>
            <a:ahLst/>
            <a:cxnLst/>
            <a:rect l="l" t="t" r="r" b="b"/>
            <a:pathLst>
              <a:path w="9525" h="906780">
                <a:moveTo>
                  <a:pt x="0" y="0"/>
                </a:moveTo>
                <a:lnTo>
                  <a:pt x="0" y="9067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4019" y="4151948"/>
            <a:ext cx="9525" cy="278130"/>
          </a:xfrm>
          <a:custGeom>
            <a:avLst/>
            <a:gdLst/>
            <a:ahLst/>
            <a:cxnLst/>
            <a:rect l="l" t="t" r="r" b="b"/>
            <a:pathLst>
              <a:path w="9525" h="278130">
                <a:moveTo>
                  <a:pt x="0" y="0"/>
                </a:moveTo>
                <a:lnTo>
                  <a:pt x="0" y="278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92318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711694" cy="1104519"/>
            <a:chOff x="825246" y="814388"/>
            <a:chExt cx="471169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有返回值函数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71169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int：把算出的整数交回调用处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08172" cy="762381"/>
            <a:chOff x="990219" y="2056448"/>
            <a:chExt cx="870817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422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现在要计算3的平方再加1。square接收一个整数x，交回它的平方。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08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教学片段只使用小整数，避免平方超出int范围；调用语句仍写在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885122"/>
            <a:ext cx="3484931" cy="1953007"/>
            <a:chOff x="1037844" y="2885122"/>
            <a:chExt cx="3484931" cy="1953007"/>
          </a:xfrm>
        </p:grpSpPr>
        <p:sp>
          <p:nvSpPr>
            <p:cNvPr id="8" name="TextBox 8"/>
            <p:cNvSpPr txBox="1"/>
            <p:nvPr/>
          </p:nvSpPr>
          <p:spPr>
            <a:xfrm>
              <a:off x="1037844" y="288512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square(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199448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 * x;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5137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37844" y="3828098"/>
              <a:ext cx="20805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// main中的调用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142422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ans = square(3) + 1;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456748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ans;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409248"/>
            <a:ext cx="8784253" cy="752855"/>
            <a:chOff x="990219" y="5409248"/>
            <a:chExt cx="8784253" cy="752855"/>
          </a:xfrm>
        </p:grpSpPr>
        <p:sp>
          <p:nvSpPr>
            <p:cNvPr id="15" name="TextBox 15"/>
            <p:cNvSpPr/>
            <p:nvPr/>
          </p:nvSpPr>
          <p:spPr>
            <a:xfrm>
              <a:off x="990219" y="5409248"/>
              <a:ext cx="8784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int说明返回一个整数；return x*x说明交回哪个结果，并结束这次调用。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90219" y="5780722"/>
              <a:ext cx="82136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square本身没有cout，不会显示9；最后的cout显示的是ans中的10。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4019" y="2894648"/>
            <a:ext cx="9525" cy="906780"/>
          </a:xfrm>
          <a:custGeom>
            <a:avLst/>
            <a:gdLst/>
            <a:ahLst/>
            <a:cxnLst/>
            <a:rect l="l" t="t" r="r" b="b"/>
            <a:pathLst>
              <a:path w="9525" h="906780">
                <a:moveTo>
                  <a:pt x="0" y="0"/>
                </a:moveTo>
                <a:lnTo>
                  <a:pt x="0" y="9067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4019" y="4151948"/>
            <a:ext cx="9525" cy="592455"/>
          </a:xfrm>
          <a:custGeom>
            <a:avLst/>
            <a:gdLst/>
            <a:ahLst/>
            <a:cxnLst/>
            <a:rect l="l" t="t" r="r" b="b"/>
            <a:pathLst>
              <a:path w="9525" h="592455">
                <a:moveTo>
                  <a:pt x="0" y="0"/>
                </a:moveTo>
                <a:lnTo>
                  <a:pt x="0" y="5924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08034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对照两种函数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返回类型、返回值、屏幕输出，分别看哪一处？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3971"/>
            <a:ext cx="10296906" cy="764858"/>
            <a:chOff x="990219" y="2053971"/>
            <a:chExt cx="10296906" cy="764858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像约定“交回一个整数”与实际交回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：前者是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，后者是本次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013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同一个square，传入3时交回9，传入4时交回16，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始终是int。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47750" y="3143250"/>
            <a:ext cx="10096500" cy="2095500"/>
            <a:chOff x="1047750" y="3143250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2762250" cy="523875"/>
              <a:chOff x="1047750" y="3143250"/>
              <a:chExt cx="27622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2762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本次调用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10000" y="3143250"/>
              <a:ext cx="2000250" cy="523875"/>
              <a:chOff x="3810000" y="3143250"/>
              <a:chExt cx="200025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10000" y="3143250"/>
                <a:ext cx="2000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29050" y="3171825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返回类型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810250" y="3143250"/>
              <a:ext cx="2190750" cy="523875"/>
              <a:chOff x="5810250" y="3143250"/>
              <a:chExt cx="219075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810250" y="3143250"/>
                <a:ext cx="2190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29300" y="3171825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交回调用处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001000" y="3143250"/>
              <a:ext cx="3143250" cy="523875"/>
              <a:chOff x="8001000" y="3143250"/>
              <a:chExt cx="31432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001000" y="3143250"/>
                <a:ext cx="3143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020050" y="317182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函数内的屏幕输出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667125"/>
              <a:ext cx="2762250" cy="523875"/>
              <a:chOff x="1047750" y="3667125"/>
              <a:chExt cx="276225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667125"/>
                <a:ext cx="2762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695700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printHello()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810000" y="3667125"/>
              <a:ext cx="2000250" cy="523875"/>
              <a:chOff x="3810000" y="3667125"/>
              <a:chExt cx="20002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810000" y="3667125"/>
                <a:ext cx="2000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829050" y="3695700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void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810250" y="3667125"/>
              <a:ext cx="2190750" cy="523875"/>
              <a:chOff x="5810250" y="3667125"/>
              <a:chExt cx="21907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810250" y="3667125"/>
                <a:ext cx="2190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5829300" y="3695700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没有数值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01000" y="3667125"/>
              <a:ext cx="3143250" cy="523875"/>
              <a:chOff x="8001000" y="3667125"/>
              <a:chExt cx="314325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001000" y="3667125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020050" y="369570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Hello, world!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4191000"/>
              <a:ext cx="2762250" cy="523875"/>
              <a:chOff x="1047750" y="4191000"/>
              <a:chExt cx="2762250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4191000"/>
                <a:ext cx="2762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4219575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square(3)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810000" y="4191000"/>
              <a:ext cx="2000250" cy="523875"/>
              <a:chOff x="3810000" y="4191000"/>
              <a:chExt cx="200025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810000" y="4191000"/>
                <a:ext cx="2000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829050" y="4219575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810250" y="4191000"/>
              <a:ext cx="2190750" cy="523875"/>
              <a:chOff x="5810250" y="4191000"/>
              <a:chExt cx="219075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810250" y="4191000"/>
                <a:ext cx="2190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829300" y="4219575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4191000"/>
              <a:ext cx="3143250" cy="523875"/>
              <a:chOff x="8001000" y="4191000"/>
              <a:chExt cx="3143250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4191000"/>
                <a:ext cx="3143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020050" y="421957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没有输出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714875"/>
              <a:ext cx="2762250" cy="523875"/>
              <a:chOff x="1047750" y="4714875"/>
              <a:chExt cx="2762250" cy="5238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714875"/>
                <a:ext cx="2762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743450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square(4)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810000" y="4714875"/>
              <a:ext cx="2000250" cy="523875"/>
              <a:chOff x="3810000" y="4714875"/>
              <a:chExt cx="2000250" cy="5238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810000" y="4714875"/>
                <a:ext cx="2000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829050" y="4743450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5810250" y="4714875"/>
              <a:ext cx="2190750" cy="523875"/>
              <a:chOff x="5810250" y="4714875"/>
              <a:chExt cx="2190750" cy="5238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810250" y="4714875"/>
                <a:ext cx="2190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5829300" y="4743450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16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001000" y="4714875"/>
              <a:ext cx="3143250" cy="523875"/>
              <a:chOff x="8001000" y="4714875"/>
              <a:chExt cx="3143250" cy="52387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001000" y="4714875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020050" y="474345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没有输出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990219" y="5409248"/>
            <a:ext cx="9235666" cy="752855"/>
            <a:chOff x="990219" y="5409248"/>
            <a:chExt cx="9235666" cy="752855"/>
          </a:xfrm>
        </p:grpSpPr>
        <p:sp>
          <p:nvSpPr>
            <p:cNvPr id="57" name="TextBox 57"/>
            <p:cNvSpPr/>
            <p:nvPr/>
          </p:nvSpPr>
          <p:spPr>
            <a:xfrm>
              <a:off x="990219" y="5409248"/>
              <a:ext cx="92356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非void函数要按约定交回相应类型的结果；只写了int，并不会自动返回平方。</a:t>
              </a:r>
            </a:p>
          </p:txBody>
        </p:sp>
        <p:sp>
          <p:nvSpPr>
            <p:cNvPr id="58" name="TextBox 58"/>
            <p:cNvSpPr/>
            <p:nvPr/>
          </p:nvSpPr>
          <p:spPr>
            <a:xfrm>
              <a:off x="990219" y="5780722"/>
              <a:ext cx="91418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后面的距离函数要保留小数，所以会选择double；判断真假则可以选择bool。</a:t>
              </a:r>
            </a:p>
          </p:txBody>
        </p:sp>
      </p:grpSp>
      <p:sp>
        <p:nvSpPr>
          <p:cNvPr id="79" name="Line 7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0" name="Line 80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模拟练习：函数到底帮我们做了什么？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8895838" cy="1429131"/>
            <a:chOff x="990219" y="2742248"/>
            <a:chExt cx="8895838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88958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三条边共用一份距离计算；读入、计算、输出分开写，各体现什么作用？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7473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square(4)+1等于多少？只写square(4);会自动显示16吗？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74908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printHello有实际作用，为什么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仍然可以是void？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364075" cy="1181481"/>
            <a:chOff x="990219" y="4599622"/>
            <a:chExt cx="7364075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①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代码重用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问题分解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。main是主函数，可以组织这些任务。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60199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17；不会，返回数值与在屏幕上输出是两件事。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5221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它已完成显示任务，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不需要它再交回一个数。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145280" cy="1104519"/>
            <a:chOff x="825246" y="814388"/>
            <a:chExt cx="41452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例题：距离函数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1452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距离函数：求三角形的周长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现在把前面的分工落实到花圃题：读入三个顶点，计算三边长度之和。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下面补全题目的输入、范围与输出要求，再把距离计算写成可调用的函数。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6019979" cy="1276731"/>
            <a:chOff x="990219" y="2932748"/>
            <a:chExt cx="6019979" cy="1276731"/>
          </a:xfrm>
        </p:grpSpPr>
        <p:sp>
          <p:nvSpPr>
            <p:cNvPr id="8" name="TextBox 8"/>
            <p:cNvSpPr/>
            <p:nvPr/>
          </p:nvSpPr>
          <p:spPr>
            <a:xfrm>
              <a:off x="990219" y="2932748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输入：6个实数，依次是三个点的横、纵坐标。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380422"/>
              <a:ext cx="60199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每个坐标的绝对值不超过100；三个点组成三角形。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828098"/>
              <a:ext cx="52033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输出：一个实数，表示周长，保留2位小数。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056822"/>
            <a:ext cx="6019979" cy="762381"/>
            <a:chOff x="990219" y="5056822"/>
            <a:chExt cx="6019979" cy="762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44958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教材样例：0 0 3 0 0 4 → 12.00。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437822"/>
              <a:ext cx="60199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三条边分别长3、4、5；输出的是总长，不是面积。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距离的计算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用四个坐标，描述一次距离计算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401312" cy="762381"/>
            <a:chOff x="990219" y="2056448"/>
            <a:chExt cx="840131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013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用(x1,y1)和(x2,y2)表示两个端点。横向差与纵向差构成直角三角形。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根据勾股定理，斜边就是两个点之间的距离。</a:t>
              </a:r>
            </a:p>
          </p:txBody>
        </p:sp>
      </p:grpSp>
      <mc:AlternateContent>
        <mc:Choice Requires="a14">
          <p:sp>
            <p:nvSpPr>
              <p:cNvPr id="8" name="p04-formula"/>
              <p:cNvSpPr txBox="1">
                <a:spLocks noGrp="1"/>
              </p:cNvSpPr>
              <p:nvPr/>
            </p:nvSpPr>
            <p:spPr>
              <a:xfrm>
                <a:off x="1047750" y="3048000"/>
                <a:ext cx="10096500" cy="1285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7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r>
                        <m:rPr>
                          <m:sty m:val="p"/>
                        </m:rPr>
                        <a:rPr lang="en-US" sz="27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78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7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78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7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1037844" y="4551998"/>
            <a:ext cx="5073110" cy="705231"/>
            <a:chOff x="1037844" y="4551998"/>
            <a:chExt cx="5073110" cy="705231"/>
          </a:xfrm>
        </p:grpSpPr>
        <p:sp>
          <p:nvSpPr>
            <p:cNvPr id="9" name="TextBox 9"/>
            <p:cNvSpPr txBox="1"/>
            <p:nvPr/>
          </p:nvSpPr>
          <p:spPr>
            <a:xfrm>
              <a:off x="1037844" y="4551998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dx = x1 - x2, dy = y1 - y2;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4875848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 = sqrt(dx * dx + dy * dy);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7754624" cy="381381"/>
            <a:chOff x="990219" y="5409248"/>
            <a:chExt cx="7754624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77546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sqrt来自cmath头文件。坐标和距离都用double，保留小数信息。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914019" y="4561522"/>
            <a:ext cx="9525" cy="601980"/>
          </a:xfrm>
          <a:custGeom>
            <a:avLst/>
            <a:gdLst/>
            <a:ahLst/>
            <a:cxnLst/>
            <a:rect l="l" t="t" r="r" b="b"/>
            <a:pathLst>
              <a:path w="9525" h="601980">
                <a:moveTo>
                  <a:pt x="0" y="0"/>
                </a:moveTo>
                <a:lnTo>
                  <a:pt x="0" y="6019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1090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4225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61879" cy="1101280"/>
            <a:chOff x="825246" y="814388"/>
            <a:chExt cx="1046187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函数的定义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618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264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距离可能带小数，原来的平方函数要改哪里？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73360" cy="762381"/>
            <a:chOff x="990219" y="2056448"/>
            <a:chExt cx="907336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99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刚才的square接收整数。花圃坐标可能带小数，求平方也要保留小数。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0733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观察3得到9、0.5得到0.25：动作仍是自己乘自己，但类型需要改成double。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762250" cy="571500"/>
              <a:chOff x="1047750" y="3095625"/>
              <a:chExt cx="27622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762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这次交来的数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10000" y="3095625"/>
              <a:ext cx="4572000" cy="571500"/>
              <a:chOff x="3810000" y="3095625"/>
              <a:chExt cx="4572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10000" y="3095625"/>
                <a:ext cx="4572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29050" y="3124200"/>
                <a:ext cx="4533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相同的计算动作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382000" y="3095625"/>
              <a:ext cx="2762250" cy="571500"/>
              <a:chOff x="8382000" y="3095625"/>
              <a:chExt cx="2762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382000" y="3095625"/>
                <a:ext cx="2762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401050" y="3124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交回的结果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2762250" cy="571500"/>
              <a:chOff x="1047750" y="3667125"/>
              <a:chExt cx="27622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2762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10000" y="3667125"/>
              <a:ext cx="4572000" cy="571500"/>
              <a:chOff x="3810000" y="3667125"/>
              <a:chExt cx="4572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10000" y="3667125"/>
                <a:ext cx="4572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29050" y="3695700"/>
                <a:ext cx="4533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用这个数乘它自己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382000" y="3667125"/>
              <a:ext cx="2762250" cy="571500"/>
              <a:chOff x="8382000" y="3667125"/>
              <a:chExt cx="27622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382000" y="3667125"/>
                <a:ext cx="2762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401050" y="36957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2762250" cy="571500"/>
              <a:chOff x="1047750" y="4238625"/>
              <a:chExt cx="27622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2762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0.5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10000" y="4238625"/>
              <a:ext cx="4572000" cy="571500"/>
              <a:chOff x="3810000" y="4238625"/>
              <a:chExt cx="4572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10000" y="4238625"/>
                <a:ext cx="4572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29050" y="4267200"/>
                <a:ext cx="4533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用这个数乘它自己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382000" y="4238625"/>
              <a:ext cx="2762250" cy="571500"/>
              <a:chOff x="8382000" y="4238625"/>
              <a:chExt cx="27622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382000" y="4238625"/>
                <a:ext cx="2762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401050" y="4267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0.25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量长度需要保留小数。接收的数据和返回的结果，都要改用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把这份保留小数的平方函数叫作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sq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。名字变了，任务仍是求平方。</a:t>
              </a:r>
            </a:p>
          </p:txBody>
        </p:sp>
      </p:grpSp>
      <p:sp>
        <p:nvSpPr>
          <p:cNvPr id="54" name="Line 5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函数的定义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函数定义：说清接收什么、完成什么、交回什么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76645" cy="381381"/>
            <a:chOff x="990219" y="2056448"/>
            <a:chExt cx="877664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平方计算也会反复出现。把它命名为sq，输入一个数，交回这个数的平方。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2885122"/>
            <a:ext cx="3051791" cy="990981"/>
            <a:chOff x="1037844" y="2885122"/>
            <a:chExt cx="3051791" cy="9909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sq(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 * x;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7899178" cy="752855"/>
            <a:chOff x="990219" y="5409248"/>
            <a:chExt cx="7899178" cy="752855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78991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double：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的类型；sq：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函数名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；double x：参数及其类型。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大括号内是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函数体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。return把结果交回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，并结束本次调用。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914019" y="2894648"/>
            <a:ext cx="9525" cy="887730"/>
          </a:xfrm>
          <a:custGeom>
            <a:avLst/>
            <a:gdLst/>
            <a:ahLst/>
            <a:cxnLst/>
            <a:rect l="l" t="t" r="r" b="b"/>
            <a:pathLst>
              <a:path w="9525" h="887730">
                <a:moveTo>
                  <a:pt x="0" y="0"/>
                </a:moveTo>
                <a:lnTo>
                  <a:pt x="0" y="8877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5993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定义与调用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写好了计算规则，它就会自己开始算吗？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258366" cy="762381"/>
            <a:chOff x="990219" y="2056448"/>
            <a:chExt cx="625836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把求平方的步骤写在纸上，并不会自动得到3的平方。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还得明确发出一次任务：请用3执行这份步骤。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60701" y="362654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写好规则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166938" y="39789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接收数后求平方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567" y="36265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发出一次任务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620131" y="3978974"/>
                <a:ext cx="95173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这次用3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430196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执行并交回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751760" y="3978974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得到9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写好洗衣步骤，机器还没开始洗。同样，定义准备代码，调用才真正执行。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097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同一份规则还可以接收5、8……每次调用分别完成一次计算。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定义与调用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定义是在写规则，调用才会执行规则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772376" cy="381381"/>
            <a:chOff x="990219" y="2056448"/>
            <a:chExt cx="777237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已经定义sq后，可以在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中使用它。调用时不要再写参数类型。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5429250" cy="476250"/>
              <a:chOff x="1047750" y="3095625"/>
              <a:chExt cx="542925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5429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代码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477000" y="3095625"/>
              <a:ext cx="4667250" cy="476250"/>
              <a:chOff x="6477000" y="3095625"/>
              <a:chExt cx="466725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6477000" y="3095625"/>
                <a:ext cx="4667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6496050" y="312420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此时发生的事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571875"/>
              <a:ext cx="5429250" cy="476250"/>
              <a:chOff x="1047750" y="3571875"/>
              <a:chExt cx="542925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571875"/>
                <a:ext cx="5429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60045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double sq(double x) { ... }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477000" y="3571875"/>
              <a:ext cx="4667250" cy="476250"/>
              <a:chOff x="6477000" y="3571875"/>
              <a:chExt cx="466725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477000" y="3571875"/>
                <a:ext cx="4667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496050" y="360045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定义规则，尚未用某个数计算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4048125"/>
              <a:ext cx="5429250" cy="476250"/>
              <a:chOff x="1047750" y="4048125"/>
              <a:chExt cx="542925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4048125"/>
                <a:ext cx="5429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407670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double a = sq(3);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477000" y="4048125"/>
              <a:ext cx="4667250" cy="476250"/>
              <a:chOff x="6477000" y="4048125"/>
              <a:chExt cx="466725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477000" y="4048125"/>
                <a:ext cx="4667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96050" y="407670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用3调用，返回9，存入a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524375"/>
              <a:ext cx="5429250" cy="476250"/>
              <a:chOff x="1047750" y="4524375"/>
              <a:chExt cx="542925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524375"/>
                <a:ext cx="5429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55295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double b = sq(5);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477000" y="4524375"/>
              <a:ext cx="4667250" cy="476250"/>
              <a:chOff x="6477000" y="4524375"/>
              <a:chExt cx="466725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477000" y="4524375"/>
                <a:ext cx="4667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496050" y="455295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另一次调用，返回25，存入b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990219" y="5409248"/>
            <a:ext cx="7219521" cy="752855"/>
            <a:chOff x="990219" y="5409248"/>
            <a:chExt cx="7219521" cy="752855"/>
          </a:xfrm>
        </p:grpSpPr>
        <p:sp>
          <p:nvSpPr>
            <p:cNvPr id="32" name="TextBox 32"/>
            <p:cNvSpPr/>
            <p:nvPr/>
          </p:nvSpPr>
          <p:spPr>
            <a:xfrm>
              <a:off x="990219" y="54092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程序从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开始执行；函数写在文件前面，不代表它先运行。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90219" y="5780722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函数可以反复调用，每次根据这次传入的数据计算。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707209" cy="1104519"/>
            <a:chOff x="825246" y="814388"/>
            <a:chExt cx="57072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参数与返回值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7072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一次计算中，数字3要交给哪个位置？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96295" cy="762381"/>
            <a:chOff x="990219" y="2056448"/>
            <a:chExt cx="769629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27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sq的规则里用x接收数据。这次给出3，换一次任务也可以给出5。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就像填写计算单：规则留下一个空位，本次任务负责把数填进去。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762500" cy="523875"/>
              <a:chOff x="1047750" y="3095625"/>
              <a:chExt cx="476250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762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计算单上的项目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10250" y="3095625"/>
              <a:ext cx="5334000" cy="523875"/>
              <a:chOff x="5810250" y="3095625"/>
              <a:chExt cx="533400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810250" y="3095625"/>
                <a:ext cx="5334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829300" y="3124200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这次填入什么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19500"/>
              <a:ext cx="4762500" cy="523875"/>
              <a:chOff x="1047750" y="3619500"/>
              <a:chExt cx="476250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19500"/>
                <a:ext cx="4762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48075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接收位置x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810250" y="3619500"/>
              <a:ext cx="5334000" cy="523875"/>
              <a:chOff x="5810250" y="3619500"/>
              <a:chExt cx="533400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810250" y="3619500"/>
                <a:ext cx="533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829300" y="3648075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填入3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143375"/>
              <a:ext cx="4762500" cy="523875"/>
              <a:chOff x="1047750" y="4143375"/>
              <a:chExt cx="476250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143375"/>
                <a:ext cx="4762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171950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要做的动作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10250" y="4143375"/>
              <a:ext cx="5334000" cy="523875"/>
              <a:chOff x="5810250" y="4143375"/>
              <a:chExt cx="533400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10250" y="4143375"/>
                <a:ext cx="5334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29300" y="4171950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3乘3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667250"/>
              <a:ext cx="4762500" cy="523875"/>
              <a:chOff x="1047750" y="4667250"/>
              <a:chExt cx="476250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667250"/>
                <a:ext cx="4762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695825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交回给请求者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810250" y="4667250"/>
              <a:ext cx="5334000" cy="523875"/>
              <a:chOff x="5810250" y="4667250"/>
              <a:chExt cx="533400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810250" y="4667250"/>
                <a:ext cx="533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829300" y="4695825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实际交来的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实参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；函数定义中负责接收它的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形参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调用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sq(3)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3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交给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x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；计算得到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9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，再回到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。沿这条线读代码。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参数与返回值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实参交给形参，按位置一一对应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5806952" cy="762381"/>
            <a:chOff x="990219" y="2056448"/>
            <a:chExt cx="580695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调用sq(3)时，3是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实参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；函数定义中的x是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看成本次计算接收数据的局部变量。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724722" y="3531298"/>
                <a:ext cx="7417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sq(3)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751010" y="3883724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传入3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79186" y="3531298"/>
                <a:ext cx="8336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x得到3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606986" y="3883724"/>
                <a:ext cx="9779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计算x*x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8508949" y="3531298"/>
                <a:ext cx="117485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000000"/>
                    </a:solidFill>
                    <a:latin typeface="Consolas"/>
                    <a:ea typeface="Microsoft YaHei"/>
                    <a:cs typeface="Consolas"/>
                  </a:rPr>
                  <a:t>return 9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30196" y="3883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回到调用处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7696295" cy="752855"/>
            <a:chOff x="990219" y="5409248"/>
            <a:chExt cx="7696295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68949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在double a = sq(3);中，调用结果9参与赋值，a得到9。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参数名可以不同，但参数的顺序、数量和类型必须符合函数要求。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函数之间的调用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会算平方以后，怎样接着算两点距离？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746272" cy="762381"/>
            <a:chOff x="990219" y="2056448"/>
            <a:chExt cx="674627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7462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仍看花圃中B(3,0)与C(0,4)。横向差为3，纵向差为-4。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求距离需要两次平方。能不能把这两步交给刚写好的sq？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29446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两个坐标差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737866" y="3978974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3、-4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29821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分别求平方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738241" y="3978974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9、16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430196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相加再开方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89252" y="3978974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得到距离5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7747016" cy="752855"/>
            <a:chOff x="990219" y="5409248"/>
            <a:chExt cx="7747016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负责距离的函数也能调用sq，拿到两个结果以后继续算。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所以函数不只供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使用；一个较大的任务可以调用较小的任务。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函数之间的调用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距离函数内部，也可以调用平方函数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797736" cy="381381"/>
            <a:chOff x="990219" y="2056448"/>
            <a:chExt cx="779773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sq已经能算平方。dist接收四个坐标，利用sq完成两次平方计算。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5073110" cy="1905381"/>
            <a:chOff x="1037844" y="2885122"/>
            <a:chExt cx="5073110" cy="19053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dist(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x1,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y1,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x2,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y2)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dx2 = sq(x1 - x2);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dy2 = sq(y1 - y2);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sqrt(dx2 + dy2);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4091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7805345" cy="381381"/>
            <a:chOff x="990219" y="5409248"/>
            <a:chExt cx="7805345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78053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dist(3,0,0,4)：横向差3，纵向差-4，平方相加得到25，返回5。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94648"/>
            <a:ext cx="9525" cy="1802130"/>
          </a:xfrm>
          <a:custGeom>
            <a:avLst/>
            <a:gdLst/>
            <a:ahLst/>
            <a:cxnLst/>
            <a:rect l="l" t="t" r="r" b="b"/>
            <a:pathLst>
              <a:path w="9525" h="1802130">
                <a:moveTo>
                  <a:pt x="0" y="0"/>
                </a:moveTo>
                <a:lnTo>
                  <a:pt x="0" y="1802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2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参数一一对应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四个实参怎样交给四个形参？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23790" cy="762381"/>
            <a:chOff x="990219" y="2056448"/>
            <a:chExt cx="822379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7757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调用dist(x2,y2,x3,y3)，本次传入的值是3、0、0、4。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函数按参数的位置接收数值，不会按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的变量名字去寻找对应项。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38225" y="2893219"/>
            <a:ext cx="9734550" cy="1947862"/>
            <a:chOff x="1038225" y="2893219"/>
            <a:chExt cx="9734550" cy="1947862"/>
          </a:xfrm>
        </p:grpSpPr>
        <p:sp>
          <p:nvSpPr>
            <p:cNvPr id="8" name="TextBox 8"/>
            <p:cNvSpPr/>
            <p:nvPr/>
          </p:nvSpPr>
          <p:spPr>
            <a:xfrm>
              <a:off x="1038225" y="28932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8225" y="4474369"/>
              <a:ext cx="108204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dist内部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2571750" y="2895600"/>
              <a:ext cx="1857375" cy="619125"/>
              <a:chOff x="2571750" y="2895600"/>
              <a:chExt cx="1857375" cy="6191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7175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142678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x2：3</a:t>
                </a:r>
              </a:p>
            </p:txBody>
          </p:sp>
        </p:grpSp>
        <p:sp>
          <p:nvSpPr>
            <p:cNvPr id="13" name="Line 13"/>
            <p:cNvSpPr/>
            <p:nvPr/>
          </p:nvSpPr>
          <p:spPr>
            <a:xfrm>
              <a:off x="349567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4" name="Polygon 14"/>
            <p:cNvSpPr/>
            <p:nvPr/>
          </p:nvSpPr>
          <p:spPr>
            <a:xfrm>
              <a:off x="345001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2571750" y="4181475"/>
              <a:ext cx="1857375" cy="619125"/>
              <a:chOff x="2571750" y="4181475"/>
              <a:chExt cx="1857375" cy="61912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57175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142678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x1：3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686300" y="2895600"/>
              <a:ext cx="1857375" cy="619125"/>
              <a:chOff x="4686300" y="2895600"/>
              <a:chExt cx="1857375" cy="6191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68630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257229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y2：0</a:t>
                </a:r>
              </a:p>
            </p:txBody>
          </p:sp>
        </p:grpSp>
        <p:sp>
          <p:nvSpPr>
            <p:cNvPr id="21" name="Line 21"/>
            <p:cNvSpPr/>
            <p:nvPr/>
          </p:nvSpPr>
          <p:spPr>
            <a:xfrm>
              <a:off x="561022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2" name="Polygon 22"/>
            <p:cNvSpPr/>
            <p:nvPr/>
          </p:nvSpPr>
          <p:spPr>
            <a:xfrm>
              <a:off x="556456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4686300" y="4181475"/>
              <a:ext cx="1857375" cy="619125"/>
              <a:chOff x="4686300" y="4181475"/>
              <a:chExt cx="1857375" cy="6191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8630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257229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y1：0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800850" y="2895600"/>
              <a:ext cx="1857375" cy="619125"/>
              <a:chOff x="6800850" y="2895600"/>
              <a:chExt cx="1857375" cy="6191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80085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371779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x3：0</a:t>
                </a:r>
              </a:p>
            </p:txBody>
          </p:sp>
        </p:grpSp>
        <p:sp>
          <p:nvSpPr>
            <p:cNvPr id="29" name="Line 29"/>
            <p:cNvSpPr/>
            <p:nvPr/>
          </p:nvSpPr>
          <p:spPr>
            <a:xfrm>
              <a:off x="772477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0" name="Polygon 30"/>
            <p:cNvSpPr/>
            <p:nvPr/>
          </p:nvSpPr>
          <p:spPr>
            <a:xfrm>
              <a:off x="767911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800850" y="4181475"/>
              <a:ext cx="1857375" cy="619125"/>
              <a:chOff x="6800850" y="4181475"/>
              <a:chExt cx="1857375" cy="6191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80085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371779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x2：0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915400" y="2895600"/>
              <a:ext cx="1857375" cy="619125"/>
              <a:chOff x="8915400" y="2895600"/>
              <a:chExt cx="1857375" cy="6191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91540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486328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y3：4</a:t>
                </a:r>
              </a:p>
            </p:txBody>
          </p:sp>
        </p:grpSp>
        <p:sp>
          <p:nvSpPr>
            <p:cNvPr id="37" name="Line 37"/>
            <p:cNvSpPr/>
            <p:nvPr/>
          </p:nvSpPr>
          <p:spPr>
            <a:xfrm>
              <a:off x="983932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8" name="Polygon 38"/>
            <p:cNvSpPr/>
            <p:nvPr/>
          </p:nvSpPr>
          <p:spPr>
            <a:xfrm>
              <a:off x="979366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8915400" y="4181475"/>
              <a:ext cx="1857375" cy="619125"/>
              <a:chOff x="8915400" y="4181475"/>
              <a:chExt cx="1857375" cy="619125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891540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9486328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y2：4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43" name="TextBox 43"/>
            <p:cNvSpPr/>
            <p:nvPr/>
          </p:nvSpPr>
          <p:spPr>
            <a:xfrm>
              <a:off x="990219" y="5418772"/>
              <a:ext cx="8299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函数里的x1是本次调用的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里的同名变量不是同一个变量。</a:t>
              </a:r>
            </a:p>
          </p:txBody>
        </p:sp>
        <p:sp>
          <p:nvSpPr>
            <p:cNvPr id="44" name="TextBox 44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四个坐标传对了，才能得到正确的横纵差。再用它们检查平方与开方。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调用过程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每次调用结束后，回到刚才停下的位置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256758" cy="381381"/>
            <a:chOff x="990219" y="2056448"/>
            <a:chExt cx="825675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567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跟踪dist(3,0,0,4)。这里把两次平方写成两条语句，执行顺序清楚。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047750" y="3095625"/>
            <a:ext cx="10096500" cy="2143125"/>
            <a:chOff x="1047750" y="3095625"/>
            <a:chExt cx="10096500" cy="2143125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048000" cy="428625"/>
              <a:chOff x="1047750" y="3095625"/>
              <a:chExt cx="3048000" cy="4286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04800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执行位置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095750" y="3095625"/>
              <a:ext cx="2381250" cy="428625"/>
              <a:chOff x="4095750" y="3095625"/>
              <a:chExt cx="2381250" cy="4286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095750" y="3095625"/>
                <a:ext cx="238125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114800" y="3124200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本步结果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477000" y="3095625"/>
              <a:ext cx="4667250" cy="428625"/>
              <a:chOff x="6477000" y="3095625"/>
              <a:chExt cx="4667250" cy="4286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477000" y="3095625"/>
                <a:ext cx="466725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496050" y="3124200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后续动作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047750" y="3524250"/>
              <a:ext cx="3048000" cy="428625"/>
              <a:chOff x="1047750" y="3524250"/>
              <a:chExt cx="3048000" cy="4286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47750" y="3524250"/>
                <a:ext cx="3048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066800" y="355282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sq(3)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095750" y="3524250"/>
              <a:ext cx="2381250" cy="428625"/>
              <a:chOff x="4095750" y="3524250"/>
              <a:chExt cx="2381250" cy="4286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095750" y="3524250"/>
                <a:ext cx="2381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114800" y="3552825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返回9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477000" y="3524250"/>
              <a:ext cx="4667250" cy="428625"/>
              <a:chOff x="6477000" y="3524250"/>
              <a:chExt cx="4667250" cy="4286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477000" y="3524250"/>
                <a:ext cx="4667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96050" y="3552825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dist把9存入dx2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3952875"/>
              <a:ext cx="3048000" cy="428625"/>
              <a:chOff x="1047750" y="3952875"/>
              <a:chExt cx="3048000" cy="4286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3952875"/>
                <a:ext cx="3048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3981450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sq(-4)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095750" y="3952875"/>
              <a:ext cx="2381250" cy="428625"/>
              <a:chOff x="4095750" y="3952875"/>
              <a:chExt cx="2381250" cy="4286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095750" y="3952875"/>
                <a:ext cx="2381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114800" y="3981450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返回16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477000" y="3952875"/>
              <a:ext cx="4667250" cy="428625"/>
              <a:chOff x="6477000" y="3952875"/>
              <a:chExt cx="4667250" cy="4286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477000" y="3952875"/>
                <a:ext cx="4667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496050" y="3981450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dist把16存入dy2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047750" y="4381500"/>
              <a:ext cx="3048000" cy="428625"/>
              <a:chOff x="1047750" y="4381500"/>
              <a:chExt cx="3048000" cy="4286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47750" y="4381500"/>
                <a:ext cx="3048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66800" y="44100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sqrt(9+16)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095750" y="4381500"/>
              <a:ext cx="2381250" cy="428625"/>
              <a:chOff x="4095750" y="4381500"/>
              <a:chExt cx="2381250" cy="4286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095750" y="4381500"/>
                <a:ext cx="2381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114800" y="4410075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得到5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477000" y="4381500"/>
              <a:ext cx="4667250" cy="428625"/>
              <a:chOff x="6477000" y="4381500"/>
              <a:chExt cx="4667250" cy="4286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477000" y="4381500"/>
                <a:ext cx="4667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496050" y="4410075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dist返回5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810125"/>
              <a:ext cx="3048000" cy="428625"/>
              <a:chOff x="1047750" y="4810125"/>
              <a:chExt cx="3048000" cy="4286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810125"/>
                <a:ext cx="3048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838700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main中的调用处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095750" y="4810125"/>
              <a:ext cx="2381250" cy="428625"/>
              <a:chOff x="4095750" y="4810125"/>
              <a:chExt cx="2381250" cy="4286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095750" y="4810125"/>
                <a:ext cx="2381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114800" y="4838700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收到5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477000" y="4810125"/>
              <a:ext cx="4667250" cy="428625"/>
              <a:chOff x="6477000" y="4810125"/>
              <a:chExt cx="4667250" cy="4286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477000" y="4810125"/>
                <a:ext cx="4667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496050" y="4838700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继续求另外两条边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53" name="TextBox 53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暂时等待。被调用的函数完成后，程序会回来接着执行。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52732" cy="1104519"/>
            <a:chOff x="825246" y="814388"/>
            <a:chExt cx="555273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返回与输出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527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屏幕上出现了9，程序就拿到9了吗？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632091" cy="762381"/>
            <a:chOff x="990219" y="2056448"/>
            <a:chExt cx="863209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637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现在要继续算“3的平方加1”，目标结果是10。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632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如果求平方的那一步只在屏幕上显示9，后面的加法该从哪里取得这个数？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714750" cy="571500"/>
              <a:chOff x="1047750" y="3095625"/>
              <a:chExt cx="3714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714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求平方后的处理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762500" y="3095625"/>
              <a:ext cx="6381750" cy="571500"/>
              <a:chOff x="4762500" y="3095625"/>
              <a:chExt cx="6381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762500" y="3095625"/>
                <a:ext cx="6381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781550" y="3124200"/>
                <a:ext cx="634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请求计算的地方能做什么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67125"/>
              <a:ext cx="3714750" cy="571500"/>
              <a:chOff x="1047750" y="3667125"/>
              <a:chExt cx="37147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67125"/>
                <a:ext cx="3714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957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只显示9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762500" y="3667125"/>
              <a:ext cx="6381750" cy="571500"/>
              <a:chOff x="4762500" y="3667125"/>
              <a:chExt cx="6381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762500" y="3667125"/>
                <a:ext cx="6381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781550" y="3695700"/>
                <a:ext cx="634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屏幕有文字，加法没有收到结果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38625"/>
              <a:ext cx="3714750" cy="571500"/>
              <a:chOff x="1047750" y="4238625"/>
              <a:chExt cx="3714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38625"/>
                <a:ext cx="3714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672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把数值9交回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762500" y="4238625"/>
              <a:ext cx="6381750" cy="571500"/>
              <a:chOff x="4762500" y="4238625"/>
              <a:chExt cx="63817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762500" y="4238625"/>
                <a:ext cx="6381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781550" y="4267200"/>
                <a:ext cx="634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接着计算9+1，得到10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7" name="TextBox 27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像把答案写在黑板上，与把结果交回给继续算题的人，是两种用法。程序也得分清。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80722"/>
              <a:ext cx="48762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下面用cout与return分别表达这两件事。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690045" cy="1104519"/>
            <a:chOff x="825246" y="814388"/>
            <a:chExt cx="569004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返回与输出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69004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return与cout：沿同一次调用看区别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49150" cy="762381"/>
            <a:chOff x="990219" y="2056448"/>
            <a:chExt cx="824915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49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课堂比较：两段函数都处理数字3，但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要继续计算“平方加1”。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先看函数交回了什么，再判断后面的加法能否完成。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85469" y="2980372"/>
            <a:ext cx="8097031" cy="971931"/>
            <a:chOff x="1085469" y="2980372"/>
            <a:chExt cx="8097031" cy="971931"/>
          </a:xfrm>
        </p:grpSpPr>
        <p:sp>
          <p:nvSpPr>
            <p:cNvPr id="8" name="TextBox 8"/>
            <p:cNvSpPr txBox="1"/>
            <p:nvPr/>
          </p:nvSpPr>
          <p:spPr>
            <a:xfrm>
              <a:off x="1085469" y="29803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show(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85469" y="3275648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x*x;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85469" y="35709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19469" y="29803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square(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19469" y="3275648"/>
              <a:ext cx="2185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x*x;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419469" y="35709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47750" y="4333875"/>
            <a:ext cx="10001250" cy="826580"/>
            <a:chOff x="1047750" y="4333875"/>
            <a:chExt cx="10001250" cy="826580"/>
          </a:xfrm>
        </p:grpSpPr>
        <p:grpSp>
          <p:nvGrpSpPr>
            <p:cNvPr id="18" name="Group 18"/>
            <p:cNvGrpSpPr/>
            <p:nvPr/>
          </p:nvGrpSpPr>
          <p:grpSpPr>
            <a:xfrm>
              <a:off x="1047750" y="4333875"/>
              <a:ext cx="4619625" cy="826580"/>
              <a:chOff x="1047750" y="4333875"/>
              <a:chExt cx="4619625" cy="82658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047750" y="4333875"/>
                <a:ext cx="4619625" cy="790575"/>
              </a:xfrm>
              <a:prstGeom prst="roundRect">
                <a:avLst>
                  <a:gd name="adj" fmla="val 9639"/>
                </a:avLst>
              </a:prstGeom>
              <a:noFill/>
              <a:ln>
                <a:noFill/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2507647" y="4426648"/>
                <a:ext cx="16998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show(3)显示9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1903857" y="4779074"/>
                <a:ext cx="29074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没有可用于加法的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返回值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334125" y="4333875"/>
              <a:ext cx="4714875" cy="826580"/>
              <a:chOff x="6334125" y="4333875"/>
              <a:chExt cx="4714875" cy="82658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6334125" y="4333875"/>
                <a:ext cx="4714875" cy="790575"/>
              </a:xfrm>
              <a:prstGeom prst="roundRect">
                <a:avLst>
                  <a:gd name="adj" fmla="val 9639"/>
                </a:avLst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7697248" y="4426648"/>
                <a:ext cx="19886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square(3)交回9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7480649" y="4779074"/>
                <a:ext cx="242173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square(3)+1得到10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990219" y="5418772"/>
            <a:ext cx="8954167" cy="762381"/>
            <a:chOff x="990219" y="5418772"/>
            <a:chExt cx="8954167" cy="762381"/>
          </a:xfrm>
        </p:grpSpPr>
        <p:sp>
          <p:nvSpPr>
            <p:cNvPr id="24" name="TextBox 24"/>
            <p:cNvSpPr/>
            <p:nvPr/>
          </p:nvSpPr>
          <p:spPr>
            <a:xfrm>
              <a:off x="990219" y="5418772"/>
              <a:ext cx="89541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return结束本次函数调用并交回结果；cout只负责显示，不会替代return。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90219" y="5799772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距离函数同样要交回数值，三个距离相加后，再由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输出周长。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61644" y="2989898"/>
            <a:ext cx="9525" cy="868680"/>
          </a:xfrm>
          <a:custGeom>
            <a:avLst/>
            <a:gdLst/>
            <a:ahLst/>
            <a:cxnLst/>
            <a:rect l="l" t="t" r="r" b="b"/>
            <a:pathLst>
              <a:path w="9525" h="868680">
                <a:moveTo>
                  <a:pt x="0" y="0"/>
                </a:moveTo>
                <a:lnTo>
                  <a:pt x="0" y="8686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6295644" y="2989898"/>
            <a:ext cx="9525" cy="868680"/>
          </a:xfrm>
          <a:custGeom>
            <a:avLst/>
            <a:gdLst/>
            <a:ahLst/>
            <a:cxnLst/>
            <a:rect l="l" t="t" r="r" b="b"/>
            <a:pathLst>
              <a:path w="9525" h="868680">
                <a:moveTo>
                  <a:pt x="0" y="0"/>
                </a:moveTo>
                <a:lnTo>
                  <a:pt x="0" y="8686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1461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232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例题：距离函数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完整程序：三次调用，求出周长（1/2）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027872"/>
            <a:ext cx="5361870" cy="2781681"/>
            <a:chOff x="1037844" y="2027872"/>
            <a:chExt cx="5361870" cy="27816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&lt;iomanip&gt;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&lt;cmath&gt;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sq(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 * x; 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dist(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x1,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y1,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x2,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y2)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dx2 = sq(x1 - x2);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dy2 = sq(y1 - y2);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sqrt(dx2 + dy2);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600" y="5855494"/>
            <a:ext cx="7788783" cy="366712"/>
            <a:chOff x="990600" y="5855494"/>
            <a:chExt cx="7788783" cy="366712"/>
          </a:xfrm>
        </p:grpSpPr>
        <p:sp>
          <p:nvSpPr>
            <p:cNvPr id="16" name="TextBox 16"/>
            <p:cNvSpPr/>
            <p:nvPr/>
          </p:nvSpPr>
          <p:spPr>
            <a:xfrm>
              <a:off x="990600" y="5855494"/>
              <a:ext cx="77887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sq写在dist之前，dist写在</a:t>
              </a:r>
              <a:r>
                <a:rPr lang="en-US" sz="18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之前，使用时编译器已经认识它们。</a:t>
              </a:r>
            </a:p>
          </p:txBody>
        </p:sp>
      </p:grpSp>
      <p:sp>
        <p:nvSpPr>
          <p:cNvPr id="18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7"/>
          <p:cNvSpPr/>
          <p:nvPr/>
        </p:nvSpPr>
        <p:spPr>
          <a:xfrm>
            <a:off x="914019" y="2037398"/>
            <a:ext cx="9525" cy="2678430"/>
          </a:xfrm>
          <a:custGeom>
            <a:avLst/>
            <a:gdLst/>
            <a:ahLst/>
            <a:cxnLst/>
            <a:rect l="l" t="t" r="r" b="b"/>
            <a:pathLst>
              <a:path w="9525" h="2678430">
                <a:moveTo>
                  <a:pt x="0" y="0"/>
                </a:moveTo>
                <a:lnTo>
                  <a:pt x="0" y="2678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8"/>
          <p:cNvSpPr/>
          <p:nvPr/>
        </p:nvSpPr>
        <p:spPr>
          <a:xfrm>
            <a:off x="838200" y="52892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例题：距离函数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完整程序：三次调用，求出周长（2/2）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027872"/>
            <a:ext cx="7527569" cy="2781681"/>
            <a:chOff x="1037844" y="2027872"/>
            <a:chExt cx="7527569" cy="27816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x1, y1, x2, y2, x3, y3;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x1 &gt;&gt; y1 &gt;&gt; x2 &gt;&gt; y2 &gt;&gt; x3 &gt;&gt; y3;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ans = dist(x1,y1,x2,y2)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361372"/>
              <a:ext cx="4928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           + dist(x2,y2,x3,y3)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  + dist(x3,y3,x1,y1);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75275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fixed &lt;&lt; setprecision(2) &lt;&lt; ans &lt;&lt; '\n';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600" y="5855494"/>
            <a:ext cx="6599301" cy="366712"/>
            <a:chOff x="990600" y="5855494"/>
            <a:chExt cx="6599301" cy="366712"/>
          </a:xfrm>
        </p:grpSpPr>
        <p:sp>
          <p:nvSpPr>
            <p:cNvPr id="16" name="TextBox 16"/>
            <p:cNvSpPr/>
            <p:nvPr/>
          </p:nvSpPr>
          <p:spPr>
            <a:xfrm>
              <a:off x="990600" y="5855494"/>
              <a:ext cx="659930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fixed与setprecision(2)配合使用，输出小数点后两位。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4019" y="2037398"/>
            <a:ext cx="9525" cy="2678430"/>
          </a:xfrm>
          <a:custGeom>
            <a:avLst/>
            <a:gdLst/>
            <a:ahLst/>
            <a:cxnLst/>
            <a:rect l="l" t="t" r="r" b="b"/>
            <a:pathLst>
              <a:path w="9525" h="2678430">
                <a:moveTo>
                  <a:pt x="0" y="0"/>
                </a:moveTo>
                <a:lnTo>
                  <a:pt x="0" y="2678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2892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61879" cy="1101280"/>
            <a:chOff x="825246" y="814388"/>
            <a:chExt cx="1046187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定义的位置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618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264"/>
                </a:lnSpc>
              </a:pPr>
              <a:r>
                <a:rPr lang="en-US" sz="25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main </a:t>
              </a: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想调用后面才定义的函数，怎么办？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112204" cy="381381"/>
            <a:chOff x="990219" y="2056448"/>
            <a:chExt cx="811220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1122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写在前面，它调用dist时，编译器还没有读到dist的定义。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6164532" cy="1371981"/>
            <a:chOff x="990219" y="3027998"/>
            <a:chExt cx="6164532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5109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办法一：把完整的函数定义放到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前面。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61645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办法二：在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前写函数声明，完整定义放在后面。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声明只交代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函数名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和参数；结尾用分号。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先声明“有这个函数”：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double sq(double x);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函数体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可以稍后写。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45349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函数定义不能套在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的大括号内部。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模拟练习：定义、调用和返回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5883033" cy="1429131"/>
            <a:chOff x="990219" y="2742248"/>
            <a:chExt cx="5883033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53808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sq(4)返回多少？sq(sq(2))又返回多少？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51171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double sq(3); 是正确的函数调用吗？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58830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只写cout &lt;&lt; x*x;，就等于返回平方值了吗？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309086" cy="1181481"/>
            <a:chOff x="990219" y="4599622"/>
            <a:chExt cx="6309086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都是16。第二式内层先返回4，外层计算4的平方。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不是。调用写sq(3)，不在前面加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不等于。输出到屏幕和交回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，是两种操作。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从一串数字中，挑出哪些数？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155317" cy="762381"/>
            <a:chOff x="990219" y="2056448"/>
            <a:chExt cx="815531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我们要写一个数字筛选程序：读入一串正整数，只留下其中的质数。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质数是大于1、正因数只有1和它本身的整数；2是质数，1和9都不是。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47750" y="3057525"/>
            <a:ext cx="10096500" cy="1143000"/>
            <a:chOff x="1047750" y="3057525"/>
            <a:chExt cx="10096500" cy="1143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1442371" cy="571500"/>
              <a:chOff x="1047750" y="3057525"/>
              <a:chExt cx="1442371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读到的数字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90121" y="3057525"/>
              <a:ext cx="1442371" cy="571500"/>
              <a:chOff x="2490121" y="3057525"/>
              <a:chExt cx="1442371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490121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509171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932492" y="3057525"/>
              <a:ext cx="1442371" cy="571500"/>
              <a:chOff x="3932492" y="3057525"/>
              <a:chExt cx="1442371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32492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951542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374862" y="3057525"/>
              <a:ext cx="1442371" cy="571500"/>
              <a:chOff x="5374862" y="3057525"/>
              <a:chExt cx="1442371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374862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393912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817138" y="3057525"/>
              <a:ext cx="1442371" cy="571500"/>
              <a:chOff x="6817138" y="3057525"/>
              <a:chExt cx="1442371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817138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6836188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17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259508" y="3057525"/>
              <a:ext cx="1442371" cy="571500"/>
              <a:chOff x="8259508" y="3057525"/>
              <a:chExt cx="1442371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259508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278558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701879" y="3057525"/>
              <a:ext cx="1442371" cy="571500"/>
              <a:chOff x="9701879" y="3057525"/>
              <a:chExt cx="1442371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701879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9720929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047750" y="3629025"/>
              <a:ext cx="1442371" cy="571500"/>
              <a:chOff x="1047750" y="3629025"/>
              <a:chExt cx="1442371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047750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066800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是否留下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490121" y="3629025"/>
              <a:ext cx="1442371" cy="571500"/>
              <a:chOff x="2490121" y="3629025"/>
              <a:chExt cx="1442371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490121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509171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932492" y="3629025"/>
              <a:ext cx="1442371" cy="571500"/>
              <a:chOff x="3932492" y="3629025"/>
              <a:chExt cx="1442371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932492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951542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374862" y="3629025"/>
              <a:ext cx="1442371" cy="571500"/>
              <a:chOff x="5374862" y="3629025"/>
              <a:chExt cx="1442371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374862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393912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817138" y="3629025"/>
              <a:ext cx="1442371" cy="571500"/>
              <a:chOff x="6817138" y="3629025"/>
              <a:chExt cx="1442371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817138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836188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259508" y="3629025"/>
              <a:ext cx="1442371" cy="571500"/>
              <a:chOff x="8259508" y="3629025"/>
              <a:chExt cx="1442371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259508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8278558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701879" y="3629025"/>
              <a:ext cx="1442371" cy="571500"/>
              <a:chOff x="9701879" y="3629025"/>
              <a:chExt cx="1442371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9701879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720929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</p:grpSp>
      <p:grpSp>
        <p:nvGrpSpPr>
          <p:cNvPr id="53" name="Group 53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1" name="TextBox 51"/>
            <p:cNvSpPr/>
            <p:nvPr/>
          </p:nvSpPr>
          <p:spPr>
            <a:xfrm>
              <a:off x="990219" y="5409248"/>
              <a:ext cx="81806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这组数据应输出2 17 2，保留原来的先后顺序，也保留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出现的2。</a:t>
              </a:r>
            </a:p>
          </p:txBody>
        </p:sp>
        <p:sp>
          <p:nvSpPr>
            <p:cNvPr id="52" name="TextBox 52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要保留原顺序，就按数组的顺序逐个判断。还要看题目允许输入多大的数。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4803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3" name="Line 7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例题：质数筛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质数筛：按原顺序输出数组里的质数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696295" cy="381381"/>
            <a:chOff x="990219" y="2056448"/>
            <a:chExt cx="769629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给出若干正整数，保存在数组中。逐个判断，把其中的质数输出。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5670006" cy="1276731"/>
            <a:chOff x="990219" y="2932748"/>
            <a:chExt cx="5670006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56700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输入：第一行n，1≤n≤100；第二行n个正整数。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44431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每个整数不超过100000。1不是质数。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输出：所有质数，保持原有顺序，以空格分隔。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5926145" cy="762381"/>
            <a:chOff x="990219" y="5056822"/>
            <a:chExt cx="5926145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4955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教学样例：n=6，数组为1 2 9 17 25 2。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5926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输出2 17 2。相同的质数出现两次，就输出两次。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质数判断函数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主程序需要的是一句提示，还是一个判断结果？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88978" cy="762381"/>
            <a:chOff x="990219" y="2056448"/>
            <a:chExt cx="858897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88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数组为1、2、9、17、25、2。主程序要决定“当前这个数要不要输出”。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负责判断的函数不必替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排空格，只要把判断结果交回来。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190750" cy="571500"/>
              <a:chOff x="1047750" y="3095625"/>
              <a:chExt cx="2190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190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152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当前数字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238500" y="3095625"/>
              <a:ext cx="3524250" cy="571500"/>
              <a:chOff x="3238500" y="3095625"/>
              <a:chExt cx="35242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238500" y="3095625"/>
                <a:ext cx="3524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57550" y="3124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判断者交回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762750" y="3095625"/>
              <a:ext cx="4381500" cy="571500"/>
              <a:chOff x="6762750" y="3095625"/>
              <a:chExt cx="4381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762750" y="3095625"/>
                <a:ext cx="4381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781800" y="31242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main据此做什么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2190750" cy="571500"/>
              <a:chOff x="1047750" y="3667125"/>
              <a:chExt cx="2190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2190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2152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238500" y="3667125"/>
              <a:ext cx="3524250" cy="571500"/>
              <a:chOff x="3238500" y="3667125"/>
              <a:chExt cx="35242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238500" y="3667125"/>
                <a:ext cx="3524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257550" y="36957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不是质数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762750" y="3667125"/>
              <a:ext cx="4381500" cy="571500"/>
              <a:chOff x="6762750" y="3667125"/>
              <a:chExt cx="4381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762750" y="3667125"/>
                <a:ext cx="4381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781800" y="36957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跳过9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2190750" cy="571500"/>
              <a:chOff x="1047750" y="4238625"/>
              <a:chExt cx="2190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2190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2152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17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238500" y="4238625"/>
              <a:ext cx="3524250" cy="571500"/>
              <a:chOff x="3238500" y="4238625"/>
              <a:chExt cx="35242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38500" y="4238625"/>
                <a:ext cx="3524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257550" y="4267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是质数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762750" y="4238625"/>
              <a:ext cx="4381500" cy="571500"/>
              <a:chOff x="6762750" y="4238625"/>
              <a:chExt cx="4381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762750" y="4238625"/>
                <a:ext cx="4381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781800" y="42672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输出17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6692027" cy="752855"/>
            <a:chOff x="990219" y="5409248"/>
            <a:chExt cx="6692027" cy="752855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这类任务的答案只有“是、否”两种，可以用bool保存。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80722"/>
              <a:ext cx="64282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函数负责判断，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负责输出；两边的工作就分清了。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质数判断函数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判断一个数是否为质数，是可重复使用的工作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563618" cy="381381"/>
            <a:chOff x="990219" y="2056448"/>
            <a:chExt cx="856361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63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数组里有100个数，也不需要写100段判断代码。每次把一个数交给函数。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5883033" cy="1371981"/>
            <a:chOff x="990219" y="3027998"/>
            <a:chExt cx="5883033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43775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is_prime(x)只回答：x是不是质数？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58830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答案只有两种，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选bool：true或false。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54240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遍历数组，收到true时才输出对应元素。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9248"/>
            <a:ext cx="6905053" cy="381381"/>
            <a:chOff x="990219" y="5409248"/>
            <a:chExt cx="6905053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这道题的标题叫“质数筛”，这里使用的是逐个试除判断。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930341" cy="1104519"/>
            <a:chOff x="825246" y="814388"/>
            <a:chExt cx="593034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质数判断依据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9303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检查36的因数，真的要一直试到35吗？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27822" cy="762381"/>
            <a:chOff x="990219" y="2056448"/>
            <a:chExt cx="762782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27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已经知道：找到一个大于1、小于36的因数，就能否定36是质数。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把因数两两配对来看，较大的因数会不会带来全新的配对？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333750" cy="419100"/>
              <a:chOff x="1047750" y="3095625"/>
              <a:chExt cx="333375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333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较小因数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95625"/>
              <a:ext cx="3810000" cy="419100"/>
              <a:chOff x="4381500" y="3095625"/>
              <a:chExt cx="381000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95625"/>
                <a:ext cx="3810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1242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对应的较大因数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191500" y="3095625"/>
              <a:ext cx="2952750" cy="419100"/>
              <a:chOff x="8191500" y="3095625"/>
              <a:chExt cx="295275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191500" y="3095625"/>
                <a:ext cx="2952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210550" y="31242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乘积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514725"/>
              <a:ext cx="3333750" cy="419100"/>
              <a:chOff x="1047750" y="3514725"/>
              <a:chExt cx="333375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514725"/>
                <a:ext cx="3333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5433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514725"/>
              <a:ext cx="3810000" cy="419100"/>
              <a:chOff x="4381500" y="3514725"/>
              <a:chExt cx="381000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514725"/>
                <a:ext cx="3810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5433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18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191500" y="3514725"/>
              <a:ext cx="2952750" cy="419100"/>
              <a:chOff x="8191500" y="3514725"/>
              <a:chExt cx="295275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191500" y="3514725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210550" y="35433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933825"/>
              <a:ext cx="3333750" cy="419100"/>
              <a:chOff x="1047750" y="3933825"/>
              <a:chExt cx="333375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933825"/>
                <a:ext cx="3333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39624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3933825"/>
              <a:ext cx="3810000" cy="419100"/>
              <a:chOff x="4381500" y="3933825"/>
              <a:chExt cx="381000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3933825"/>
                <a:ext cx="3810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39624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191500" y="3933825"/>
              <a:ext cx="2952750" cy="419100"/>
              <a:chOff x="8191500" y="3933825"/>
              <a:chExt cx="295275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191500" y="3933825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210550" y="39624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352925"/>
              <a:ext cx="3333750" cy="419100"/>
              <a:chOff x="1047750" y="4352925"/>
              <a:chExt cx="333375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352925"/>
                <a:ext cx="3333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3815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81500" y="4352925"/>
              <a:ext cx="3810000" cy="419100"/>
              <a:chOff x="4381500" y="4352925"/>
              <a:chExt cx="381000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81500" y="4352925"/>
                <a:ext cx="3810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400550" y="43815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191500" y="4352925"/>
              <a:ext cx="2952750" cy="419100"/>
              <a:chOff x="8191500" y="4352925"/>
              <a:chExt cx="295275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191500" y="4352925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210550" y="43815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772025"/>
              <a:ext cx="3333750" cy="419100"/>
              <a:chOff x="1047750" y="4772025"/>
              <a:chExt cx="333375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772025"/>
                <a:ext cx="3333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8006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381500" y="4772025"/>
              <a:ext cx="3810000" cy="419100"/>
              <a:chOff x="4381500" y="4772025"/>
              <a:chExt cx="381000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381500" y="4772025"/>
                <a:ext cx="3810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400550" y="48006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191500" y="4772025"/>
              <a:ext cx="2952750" cy="419100"/>
              <a:chOff x="8191500" y="4772025"/>
              <a:chExt cx="295275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191500" y="4772025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210550" y="48006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5637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例如检查过2，就已经抓住了“2和18”这一对。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找到因数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，就同时找到了配对的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18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。每对都检查较小的一边，就不会漏。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质数判断依据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试除到平方根，就能找到较小的因数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666667" cy="762381"/>
            <a:chOff x="990219" y="2056448"/>
            <a:chExt cx="666666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39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如果x不是质数，就能写成两个大于1的整数的乘积。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两个因数不可能同时大于x的平方根，否则乘积会超过x。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47750" y="3190875"/>
            <a:ext cx="10096500" cy="1181100"/>
            <a:chOff x="1047750" y="3190875"/>
            <a:chExt cx="10096500" cy="11811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90875"/>
              <a:ext cx="2476500" cy="590550"/>
              <a:chOff x="1047750" y="3190875"/>
              <a:chExt cx="2476500" cy="5905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90875"/>
                <a:ext cx="24765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19450"/>
                <a:ext cx="2438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36的因数对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524250" y="3190875"/>
              <a:ext cx="1905000" cy="590550"/>
              <a:chOff x="3524250" y="3190875"/>
              <a:chExt cx="1905000" cy="5905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524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543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 × 18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429250" y="3190875"/>
              <a:ext cx="1905000" cy="590550"/>
              <a:chOff x="5429250" y="3190875"/>
              <a:chExt cx="1905000" cy="5905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429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48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 × 12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334250" y="3190875"/>
              <a:ext cx="1905000" cy="590550"/>
              <a:chOff x="7334250" y="3190875"/>
              <a:chExt cx="1905000" cy="5905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334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353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 × 9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239250" y="3190875"/>
              <a:ext cx="1905000" cy="590550"/>
              <a:chOff x="9239250" y="3190875"/>
              <a:chExt cx="1905000" cy="5905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239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258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6 × 6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781425"/>
              <a:ext cx="2476500" cy="590550"/>
              <a:chOff x="1047750" y="3781425"/>
              <a:chExt cx="2476500" cy="5905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781425"/>
                <a:ext cx="24765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810000"/>
                <a:ext cx="2438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较小的因数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524250" y="3781425"/>
              <a:ext cx="1905000" cy="590550"/>
              <a:chOff x="3524250" y="3781425"/>
              <a:chExt cx="1905000" cy="5905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3524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543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429250" y="3781425"/>
              <a:ext cx="1905000" cy="590550"/>
              <a:chOff x="5429250" y="3781425"/>
              <a:chExt cx="1905000" cy="5905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429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448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334250" y="3781425"/>
              <a:ext cx="1905000" cy="590550"/>
              <a:chOff x="7334250" y="3781425"/>
              <a:chExt cx="1905000" cy="5905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334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353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239250" y="3781425"/>
              <a:ext cx="1905000" cy="590550"/>
              <a:chOff x="9239250" y="3781425"/>
              <a:chExt cx="1905000" cy="5905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239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258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1037082" y="4773930"/>
            <a:ext cx="4996891" cy="410718"/>
            <a:chOff x="1037082" y="4773930"/>
            <a:chExt cx="4996891" cy="410718"/>
          </a:xfrm>
        </p:grpSpPr>
        <p:sp>
          <p:nvSpPr>
            <p:cNvPr id="39" name="TextBox 39"/>
            <p:cNvSpPr txBox="1"/>
            <p:nvPr/>
          </p:nvSpPr>
          <p:spPr>
            <a:xfrm>
              <a:off x="1037082" y="4773930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 = 2; d * d &lt;= x; d++)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409248"/>
            <a:ext cx="6811220" cy="381381"/>
            <a:chOff x="990219" y="5409248"/>
            <a:chExt cx="6811220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409248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条件要包含等号。49的关键因数是7，漏掉边界就会误判。</a:t>
              </a:r>
            </a:p>
          </p:txBody>
        </p:sp>
      </p:grpSp>
      <p:sp>
        <p:nvSpPr>
          <p:cNvPr id="55" name="Line 5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6" name="Line 56"/>
          <p:cNvSpPr/>
          <p:nvPr/>
        </p:nvSpPr>
        <p:spPr>
          <a:xfrm>
            <a:off x="913257" y="4783455"/>
            <a:ext cx="9525" cy="300990"/>
          </a:xfrm>
          <a:custGeom>
            <a:avLst/>
            <a:gdLst/>
            <a:ahLst/>
            <a:cxnLst/>
            <a:rect l="l" t="t" r="r" b="b"/>
            <a:pathLst>
              <a:path w="9525" h="300990">
                <a:moveTo>
                  <a:pt x="0" y="0"/>
                </a:moveTo>
                <a:lnTo>
                  <a:pt x="0" y="3009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2949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457295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质数判断代码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找到因数立即否定，全试完才能肯定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402919" cy="381381"/>
            <a:chOff x="990219" y="2056448"/>
            <a:chExt cx="640291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小于2的数直接排除。其余数检查从2开始的候选因数。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5361870" cy="1905381"/>
            <a:chOff x="1037844" y="2885122"/>
            <a:chExt cx="5361870" cy="19053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is_prime(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4062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&lt; 2)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 = 2; d * d &lt;= x; d++)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% d == 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4091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8495145" cy="381381"/>
            <a:chOff x="990219" y="5409248"/>
            <a:chExt cx="8495145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8495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return true必须放在循环之后；一次没整除，不能说明后面都不整除。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94648"/>
            <a:ext cx="9525" cy="1802130"/>
          </a:xfrm>
          <a:custGeom>
            <a:avLst/>
            <a:gdLst/>
            <a:ahLst/>
            <a:cxnLst/>
            <a:rect l="l" t="t" r="r" b="b"/>
            <a:pathLst>
              <a:path w="9525" h="1802130">
                <a:moveTo>
                  <a:pt x="0" y="0"/>
                </a:moveTo>
                <a:lnTo>
                  <a:pt x="0" y="1802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2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73622" cy="1104519"/>
            <a:chOff x="825246" y="814388"/>
            <a:chExt cx="627362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返回的位置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736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试除失败一次，为什么还不能返回true？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428280" cy="762381"/>
            <a:chOff x="990219" y="2056448"/>
            <a:chExt cx="642828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4282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用9检查质数函数。第一次试除数是2，9不能被2整除。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084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这只说明2不是因数，还没有检查后面的3。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828800"/>
            <a:chOff x="1047750" y="3095625"/>
            <a:chExt cx="10096500" cy="18288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1905000" cy="609600"/>
              <a:chOff x="1047750" y="3095625"/>
              <a:chExt cx="1905000" cy="6096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19050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1866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候选d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952750" y="3095625"/>
              <a:ext cx="3619500" cy="609600"/>
              <a:chOff x="2952750" y="3095625"/>
              <a:chExt cx="3619500" cy="6096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952750" y="3095625"/>
                <a:ext cx="36195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971800" y="3124200"/>
                <a:ext cx="3581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检查结果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572250" y="3095625"/>
              <a:ext cx="4572000" cy="609600"/>
              <a:chOff x="6572250" y="3095625"/>
              <a:chExt cx="457200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572250" y="3095625"/>
                <a:ext cx="45720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591300" y="3124200"/>
                <a:ext cx="4533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正确动作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705225"/>
              <a:ext cx="1905000" cy="609600"/>
              <a:chOff x="1047750" y="3705225"/>
              <a:chExt cx="190500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705225"/>
                <a:ext cx="19050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733800"/>
                <a:ext cx="1866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952750" y="3705225"/>
              <a:ext cx="3619500" cy="609600"/>
              <a:chOff x="2952750" y="3705225"/>
              <a:chExt cx="361950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952750" y="3705225"/>
                <a:ext cx="36195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971800" y="3733800"/>
                <a:ext cx="3581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9%2不是0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572250" y="3705225"/>
              <a:ext cx="4572000" cy="609600"/>
              <a:chOff x="6572250" y="3705225"/>
              <a:chExt cx="457200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572250" y="3705225"/>
                <a:ext cx="45720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591300" y="3733800"/>
                <a:ext cx="4533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继续检查下一个候选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314825"/>
              <a:ext cx="1905000" cy="609600"/>
              <a:chOff x="1047750" y="4314825"/>
              <a:chExt cx="190500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314825"/>
                <a:ext cx="19050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343400"/>
                <a:ext cx="1866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952750" y="4314825"/>
              <a:ext cx="3619500" cy="609600"/>
              <a:chOff x="2952750" y="4314825"/>
              <a:chExt cx="361950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952750" y="4314825"/>
                <a:ext cx="36195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971800" y="4343400"/>
                <a:ext cx="3581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9%3等于0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572250" y="4314825"/>
              <a:ext cx="4572000" cy="609600"/>
              <a:chOff x="6572250" y="4314825"/>
              <a:chExt cx="457200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572250" y="4314825"/>
                <a:ext cx="45720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591300" y="4343400"/>
                <a:ext cx="4533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返回false，结束本次调用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18772"/>
            <a:ext cx="9329499" cy="762381"/>
            <a:chOff x="990219" y="5418772"/>
            <a:chExt cx="9329499" cy="762381"/>
          </a:xfrm>
        </p:grpSpPr>
        <p:sp>
          <p:nvSpPr>
            <p:cNvPr id="36" name="TextBox 36"/>
            <p:cNvSpPr/>
            <p:nvPr/>
          </p:nvSpPr>
          <p:spPr>
            <a:xfrm>
              <a:off x="990219" y="5418772"/>
              <a:ext cx="7678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返回false可以放在循环内；返回true必须等整个试除循环结束。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99772"/>
              <a:ext cx="93294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接下来的完整程序会反复调用这个函数；一次调用结束，不会结束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的遍历。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703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例题：质数筛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完整程序：遍历数组并筛出质数（1/2）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5361870" cy="3048381"/>
            <a:chOff x="1037844" y="2027872"/>
            <a:chExt cx="5361870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is_prime(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062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&lt; 2)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 = 2; d * d &lt;= x; d++)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% d == 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n, a[100];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5738812" cy="366712"/>
            <a:chOff x="990600" y="5855494"/>
            <a:chExt cx="5738812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573881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数组下标是0至n-1。is_prime只接收当前的数值。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例题：质数筛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完整程序：遍历数组并筛出质数（2/2）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6372530" cy="3048381"/>
            <a:chOff x="1037844" y="2027872"/>
            <a:chExt cx="6372530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n; i++) cin &gt;&gt; a[i];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first =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n; i++)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5506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(!is_prime(a[i]))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continue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(!first) cout &lt;&lt; ' 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cout &lt;&lt; a[i];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first =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'\n';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7548372" cy="366712"/>
            <a:chOff x="990600" y="5855494"/>
            <a:chExt cx="7548372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754837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first控制分隔空格；这里只选择输出，并没有从数组中删除元素。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145280" cy="1104519"/>
            <a:chOff x="825246" y="814388"/>
            <a:chExt cx="41452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1452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给日历程序列一张闰年清单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40392" cy="762381"/>
            <a:chOff x="990219" y="2056448"/>
            <a:chExt cx="904039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403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日历程序需要知道某段年份里，哪些年份的二月有29天。这样的年份叫闰年。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题目给出起止年份，要求找齐这段范围内的闰年，还要报告一共找到几个。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57525"/>
            <a:ext cx="10096500" cy="1143000"/>
            <a:chOff x="1047750" y="3057525"/>
            <a:chExt cx="10096500" cy="1143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教学输入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需要检查的范围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应得到的清单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1996 2004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1996年到2004年，两端都算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1996、2000、2004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4939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这次应先输出数量3，再输出这三个年份。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数量要放在最前面，读到一个年份就立刻输出不合适。得先把结果留下来。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4803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例题：闰年展示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闰年展示：先报数量，再列出年份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960042" cy="381381"/>
            <a:chOff x="990219" y="2056448"/>
            <a:chExt cx="796004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给出起止年份，找出这个范围内的全部闰年。起点与终点都要检查。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7049607" cy="1276731"/>
            <a:chOff x="990219" y="2932748"/>
            <a:chExt cx="7049607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49548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输入：两个整数x、y，1582≤x&lt;y≤3000。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输出：第一行是闰年数量；第二行按从小到大列出闰年。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年份之间用空格分隔。若没有闰年，数量为0，第二行为空。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4810601" cy="762381"/>
            <a:chOff x="990219" y="5056822"/>
            <a:chExt cx="4810601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3419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教学样例：输入1996 2004。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48106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输出第一行3，第二行1996 2000 2004。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87060" cy="1104519"/>
            <a:chOff x="825246" y="814388"/>
            <a:chExt cx="558706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闰年判断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8706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闰年的两个条件，要分清“或”与“且”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577102" cy="381381"/>
            <a:chOff x="990219" y="2056448"/>
            <a:chExt cx="757710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5771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能被4整除还不够，整百年份有额外规则。检查几个熟悉的年份。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714500" cy="476250"/>
              <a:chOff x="1047750" y="3095625"/>
              <a:chExt cx="171450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714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年份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762250" y="3095625"/>
              <a:ext cx="2095500" cy="476250"/>
              <a:chOff x="2762250" y="3095625"/>
              <a:chExt cx="209550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7622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7813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被4整除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857750" y="3095625"/>
              <a:ext cx="2095500" cy="476250"/>
              <a:chOff x="4857750" y="3095625"/>
              <a:chExt cx="209550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8577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8768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被100整除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953250" y="3095625"/>
              <a:ext cx="2095500" cy="476250"/>
              <a:chOff x="6953250" y="3095625"/>
              <a:chExt cx="209550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9532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9723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被400整除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9048750" y="3095625"/>
              <a:ext cx="2095500" cy="476250"/>
              <a:chOff x="9048750" y="3095625"/>
              <a:chExt cx="209550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90487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90678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闰年？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47750" y="3571875"/>
              <a:ext cx="1714500" cy="476250"/>
              <a:chOff x="1047750" y="3571875"/>
              <a:chExt cx="171450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47750" y="3571875"/>
                <a:ext cx="1714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1066800" y="360045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1996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762250" y="3571875"/>
              <a:ext cx="2095500" cy="476250"/>
              <a:chOff x="2762250" y="3571875"/>
              <a:chExt cx="209550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7622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7813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857750" y="3571875"/>
              <a:ext cx="2095500" cy="476250"/>
              <a:chOff x="4857750" y="3571875"/>
              <a:chExt cx="209550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8577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8768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953250" y="3571875"/>
              <a:ext cx="2095500" cy="476250"/>
              <a:chOff x="6953250" y="3571875"/>
              <a:chExt cx="2095500" cy="4762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9532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9723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048750" y="3571875"/>
              <a:ext cx="2095500" cy="476250"/>
              <a:chOff x="9048750" y="3571875"/>
              <a:chExt cx="2095500" cy="4762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0487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0678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047750" y="4048125"/>
              <a:ext cx="1714500" cy="476250"/>
              <a:chOff x="1047750" y="4048125"/>
              <a:chExt cx="1714500" cy="4762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1047750" y="4048125"/>
                <a:ext cx="1714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1066800" y="407670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1900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762250" y="4048125"/>
              <a:ext cx="2095500" cy="476250"/>
              <a:chOff x="2762250" y="4048125"/>
              <a:chExt cx="2095500" cy="4762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27622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27813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857750" y="4048125"/>
              <a:ext cx="2095500" cy="476250"/>
              <a:chOff x="4857750" y="4048125"/>
              <a:chExt cx="2095500" cy="4762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48577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48768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6953250" y="4048125"/>
              <a:ext cx="2095500" cy="476250"/>
              <a:chOff x="6953250" y="4048125"/>
              <a:chExt cx="2095500" cy="4762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69532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69723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9048750" y="4048125"/>
              <a:ext cx="2095500" cy="476250"/>
              <a:chOff x="9048750" y="4048125"/>
              <a:chExt cx="2095500" cy="4762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0487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90678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047750" y="4524375"/>
              <a:ext cx="1714500" cy="476250"/>
              <a:chOff x="1047750" y="4524375"/>
              <a:chExt cx="1714500" cy="4762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047750" y="4524375"/>
                <a:ext cx="1714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066800" y="455295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2000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2762250" y="4524375"/>
              <a:ext cx="2095500" cy="476250"/>
              <a:chOff x="2762250" y="4524375"/>
              <a:chExt cx="2095500" cy="4762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27622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27813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4857750" y="4524375"/>
              <a:ext cx="2095500" cy="476250"/>
              <a:chOff x="4857750" y="4524375"/>
              <a:chExt cx="2095500" cy="4762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8577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48768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6953250" y="4524375"/>
              <a:ext cx="2095500" cy="476250"/>
              <a:chOff x="6953250" y="4524375"/>
              <a:chExt cx="2095500" cy="47625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69532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69723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9048750" y="4524375"/>
              <a:ext cx="2095500" cy="476250"/>
              <a:chOff x="9048750" y="4524375"/>
              <a:chExt cx="2095500" cy="47625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90487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90678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</p:grpSp>
      <p:grpSp>
        <p:nvGrpSpPr>
          <p:cNvPr id="70" name="Group 70"/>
          <p:cNvGrpSpPr/>
          <p:nvPr/>
        </p:nvGrpSpPr>
        <p:grpSpPr>
          <a:xfrm>
            <a:off x="990219" y="5409248"/>
            <a:ext cx="6377559" cy="752855"/>
            <a:chOff x="990219" y="5409248"/>
            <a:chExt cx="6377559" cy="752855"/>
          </a:xfrm>
        </p:grpSpPr>
        <p:sp>
          <p:nvSpPr>
            <p:cNvPr id="68" name="TextBox 68"/>
            <p:cNvSpPr/>
            <p:nvPr/>
          </p:nvSpPr>
          <p:spPr>
            <a:xfrm>
              <a:off x="990219" y="5409248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能被400整除，或者能被4整除且不能被100整除。</a:t>
              </a:r>
            </a:p>
          </p:txBody>
        </p:sp>
        <p:sp>
          <p:nvSpPr>
            <p:cNvPr id="69" name="TextBox 69"/>
            <p:cNvSpPr/>
            <p:nvPr/>
          </p:nvSpPr>
          <p:spPr>
            <a:xfrm>
              <a:off x="990219" y="57807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条件写成两部分并加括号，读起来清楚，也便于核对。</a:t>
              </a:r>
            </a:p>
          </p:txBody>
        </p:sp>
      </p:grpSp>
      <p:sp>
        <p:nvSpPr>
          <p:cNvPr id="93" name="Line 9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4" name="Line 94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5" name="Line 95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分工与共享数据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任务分开以后，共同的数据放在哪里？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23790" cy="762381"/>
            <a:chOff x="990219" y="2056448"/>
            <a:chExt cx="822379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944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1996至2004的闰年有1996、2000、2004。题目却要求先输出数量3。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寻找函数完成后，输出函数还必须拿到年份列表和数量，数据不能丢。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47750" y="3190875"/>
            <a:ext cx="10113550" cy="2124075"/>
            <a:chOff x="1047750" y="3190875"/>
            <a:chExt cx="10113550" cy="2124075"/>
          </a:xfrm>
        </p:grpSpPr>
        <p:grpSp>
          <p:nvGrpSpPr>
            <p:cNvPr id="12" name="Group 12"/>
            <p:cNvGrpSpPr/>
            <p:nvPr/>
          </p:nvGrpSpPr>
          <p:grpSpPr>
            <a:xfrm>
              <a:off x="4095750" y="3190875"/>
              <a:ext cx="4000500" cy="1285875"/>
              <a:chOff x="4095750" y="3190875"/>
              <a:chExt cx="4000500" cy="1285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4095750" y="3190875"/>
                <a:ext cx="4000500" cy="1285875"/>
              </a:xfrm>
              <a:prstGeom prst="roundRect">
                <a:avLst>
                  <a:gd name="adj" fmla="val 5926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5036058" y="3355086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函数外的共享记录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5154168" y="3707511"/>
                <a:ext cx="188366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x、y：区间端点</a:t>
                </a:r>
              </a:p>
            </p:txBody>
          </p:sp>
          <p:sp>
            <p:nvSpPr>
              <p:cNvPr id="11" name="TextBox 11"/>
              <p:cNvSpPr/>
              <p:nvPr/>
            </p:nvSpPr>
            <p:spPr>
              <a:xfrm>
                <a:off x="4734211" y="4059936"/>
                <a:ext cx="27236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ans、cnt：年份与数量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429000"/>
              <a:ext cx="2190750" cy="762000"/>
              <a:chOff x="1047750" y="3429000"/>
              <a:chExt cx="2190750" cy="7620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429000"/>
                <a:ext cx="21907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175099" y="3683698"/>
                <a:ext cx="19361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init()：写范围</a:t>
                </a:r>
              </a:p>
            </p:txBody>
          </p:sp>
        </p:grpSp>
        <p:sp>
          <p:nvSpPr>
            <p:cNvPr id="16" name="Line 16"/>
            <p:cNvSpPr/>
            <p:nvPr/>
          </p:nvSpPr>
          <p:spPr>
            <a:xfrm>
              <a:off x="3286125" y="3790950"/>
              <a:ext cx="733425" cy="9525"/>
            </a:xfrm>
            <a:custGeom>
              <a:avLst/>
              <a:gdLst/>
              <a:ahLst/>
              <a:cxnLst/>
              <a:rect l="l" t="t" r="r" b="b"/>
              <a:pathLst>
                <a:path w="733425" h="9525">
                  <a:moveTo>
                    <a:pt x="0" y="0"/>
                  </a:moveTo>
                  <a:lnTo>
                    <a:pt x="7334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7" name="Polygon 17"/>
            <p:cNvSpPr/>
            <p:nvPr/>
          </p:nvSpPr>
          <p:spPr>
            <a:xfrm>
              <a:off x="3935960" y="37452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8936450" y="3429000"/>
              <a:ext cx="2224850" cy="762000"/>
              <a:chOff x="8936450" y="3429000"/>
              <a:chExt cx="2224850" cy="7620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8953500" y="3429000"/>
                <a:ext cx="21907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8936450" y="3683698"/>
                <a:ext cx="22248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output()：读结果</a:t>
                </a:r>
              </a:p>
            </p:txBody>
          </p:sp>
        </p:grpSp>
        <p:sp>
          <p:nvSpPr>
            <p:cNvPr id="21" name="Line 21"/>
            <p:cNvSpPr/>
            <p:nvPr/>
          </p:nvSpPr>
          <p:spPr>
            <a:xfrm>
              <a:off x="8172450" y="3790950"/>
              <a:ext cx="695325" cy="9525"/>
            </a:xfrm>
            <a:custGeom>
              <a:avLst/>
              <a:gdLst/>
              <a:ahLst/>
              <a:cxnLst/>
              <a:rect l="l" t="t" r="r" b="b"/>
              <a:pathLst>
                <a:path w="695325" h="9525">
                  <a:moveTo>
                    <a:pt x="0" y="0"/>
                  </a:moveTo>
                  <a:lnTo>
                    <a:pt x="695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2" name="Polygon 22"/>
            <p:cNvSpPr/>
            <p:nvPr/>
          </p:nvSpPr>
          <p:spPr>
            <a:xfrm>
              <a:off x="8784185" y="37452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4333875" y="4791075"/>
              <a:ext cx="3524250" cy="523875"/>
              <a:chOff x="4333875" y="4791075"/>
              <a:chExt cx="35242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333875" y="4791075"/>
                <a:ext cx="3524250" cy="523875"/>
              </a:xfrm>
              <a:prstGeom prst="roundRect">
                <a:avLst>
                  <a:gd name="adj" fmla="val 14545"/>
                </a:avLst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02956" y="4926711"/>
                <a:ext cx="298618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doit()：读范围、写结果</a:t>
                </a:r>
              </a:p>
            </p:txBody>
          </p:sp>
        </p:grpSp>
        <p:sp>
          <p:nvSpPr>
            <p:cNvPr id="26" name="Line 26"/>
            <p:cNvSpPr/>
            <p:nvPr/>
          </p:nvSpPr>
          <p:spPr>
            <a:xfrm>
              <a:off x="6096000" y="4543425"/>
              <a:ext cx="9525" cy="180975"/>
            </a:xfrm>
            <a:custGeom>
              <a:avLst/>
              <a:gdLst/>
              <a:ahLst/>
              <a:cxnLst/>
              <a:rect l="l" t="t" r="r" b="b"/>
              <a:pathLst>
                <a:path w="9525" h="180975">
                  <a:moveTo>
                    <a:pt x="0" y="180975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7" name="Polygon 27"/>
            <p:cNvSpPr/>
            <p:nvPr/>
          </p:nvSpPr>
          <p:spPr>
            <a:xfrm>
              <a:off x="6050335" y="454342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0"/>
                  </a:moveTo>
                  <a:lnTo>
                    <a:pt x="91331" y="83590"/>
                  </a:lnTo>
                  <a:lnTo>
                    <a:pt x="0" y="8359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29" name="TextBox 29"/>
            <p:cNvSpPr/>
            <p:nvPr/>
          </p:nvSpPr>
          <p:spPr>
            <a:xfrm>
              <a:off x="990219" y="5418772"/>
              <a:ext cx="93294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沿用已学过的void表示只完成操作；把共享记录放在函数外，供三个函数使用。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像先列年份清单、数清数量，再按要求报数。列表和个数都要保留下来。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30299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分工与共享数据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要先输出数量，就把找到的年份暂存起来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5900785" cy="762381"/>
            <a:chOff x="990219" y="2056448"/>
            <a:chExt cx="590078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扫描到1996时，还不知道整个区间共有几个闰年。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用ans数组存放结果，cnt记录已经存入多少个。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652617" y="3531298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init()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547556" y="3883724"/>
                <a:ext cx="10961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读入x和y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52992" y="3531298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doit()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390483" y="3883724"/>
                <a:ext cx="14111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填ans和cnt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508968" y="3531298"/>
                <a:ext cx="117481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output()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98942" y="3883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先数量后年份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8010763" cy="752855"/>
            <a:chOff x="990219" y="5409248"/>
            <a:chExt cx="8010763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80107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这三个函数主要执行操作，不需要交回数值，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可以是void。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5339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共享的x、y、ans、cnt定义在函数外；这种变量称为全局变量。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930341" cy="1104519"/>
            <a:chOff x="825246" y="814388"/>
            <a:chExt cx="593034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2037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void与全局变量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9303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void函数可以执行工作，但不交回数值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086844" cy="381381"/>
            <a:chOff x="990219" y="2056448"/>
            <a:chExt cx="808684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86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init读取的x和y还要由doit使用。把这些共享数据放在各函数外部。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8086844" cy="1371981"/>
            <a:chOff x="990219" y="3027998"/>
            <a:chExt cx="8086844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75339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全局的int变量在程序开始时初始化为0；这里cnt从0开始计数。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7039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void表示没有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，可写return;提前结束，不能返回一个数。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8086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int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()的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用于表示程序结束状态，不是本题的闰年数量。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这些数据由多个函数共用，任何一处修改都可能影响后面。下一节会检查这种影响。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114661" cy="1104519"/>
            <a:chOff x="825246" y="814388"/>
            <a:chExt cx="71146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例题：闰年展示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1146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完整程序：读入、计算、输出各司其职（1/2）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2027872"/>
            <a:ext cx="4351210" cy="3848481"/>
            <a:chOff x="1037844" y="2027872"/>
            <a:chExt cx="4351210" cy="38484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x, y, ans[500], cnt;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init();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doit();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20411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output();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init();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doit();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output();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43512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init() { cin &gt;&gt; x &gt;&gt; y; 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7844" y="54949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doit() {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6902958" cy="366712"/>
            <a:chOff x="990600" y="5855494"/>
            <a:chExt cx="6902958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690295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三个带分号的函数声明让</a:t>
              </a:r>
              <a:r>
                <a:rPr lang="en-US" sz="18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提前认识它们；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函数体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在后面。</a:t>
              </a:r>
            </a:p>
          </p:txBody>
        </p:sp>
      </p:grpSp>
      <p:sp>
        <p:nvSpPr>
          <p:cNvPr id="22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7"/>
          <p:cNvSpPr/>
          <p:nvPr/>
        </p:nvSpPr>
        <p:spPr>
          <a:xfrm>
            <a:off x="914019" y="2037398"/>
            <a:ext cx="9525" cy="3745230"/>
          </a:xfrm>
          <a:custGeom>
            <a:avLst/>
            <a:gdLst/>
            <a:ahLst/>
            <a:cxnLst/>
            <a:rect l="l" t="t" r="r" b="b"/>
            <a:pathLst>
              <a:path w="9525" h="3745230">
                <a:moveTo>
                  <a:pt x="0" y="0"/>
                </a:moveTo>
                <a:lnTo>
                  <a:pt x="0" y="37452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114661" cy="1104519"/>
            <a:chOff x="825246" y="814388"/>
            <a:chExt cx="71146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例题：闰年展示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1146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完整程序：读入、计算、输出各司其职（2/2）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2027872"/>
            <a:ext cx="6805708" cy="3581781"/>
            <a:chOff x="1037844" y="2027872"/>
            <a:chExt cx="6805708" cy="35817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59393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year = x; year &lt;= y; year++)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43512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(year % 400 == 0 ||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1037844" y="2561272"/>
              <a:ext cx="68057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        (year % 4 == 0 &amp;&amp; year % 100 != 0))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3512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ans[cnt++] = year;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2185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output()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cnt &lt;&lt; '\n';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cnt; i++)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(i &gt; 0) cout &lt;&lt; ' 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cout &lt;&lt; ans[i];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'\n';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600" y="5855494"/>
            <a:ext cx="7725537" cy="366712"/>
            <a:chOff x="990600" y="5855494"/>
            <a:chExt cx="7725537" cy="366712"/>
          </a:xfrm>
        </p:grpSpPr>
        <p:sp>
          <p:nvSpPr>
            <p:cNvPr id="19" name="TextBox 19"/>
            <p:cNvSpPr/>
            <p:nvPr/>
          </p:nvSpPr>
          <p:spPr>
            <a:xfrm>
              <a:off x="990600" y="5855494"/>
              <a:ext cx="772553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先把year放入ans[cnt]，再让cnt加1；共500格足以容纳本题结果。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914019" y="2037398"/>
            <a:ext cx="9525" cy="3478530"/>
          </a:xfrm>
          <a:custGeom>
            <a:avLst/>
            <a:gdLst/>
            <a:ahLst/>
            <a:cxnLst/>
            <a:rect l="l" t="t" r="r" b="b"/>
            <a:pathLst>
              <a:path w="9525" h="3478530">
                <a:moveTo>
                  <a:pt x="0" y="0"/>
                </a:moveTo>
                <a:lnTo>
                  <a:pt x="0" y="34785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6892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模拟练习：选返回类型，检查边界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313355" cy="1429131"/>
            <a:chOff x="990219" y="2742248"/>
            <a:chExt cx="7313355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求两点距离、判断质数、只输出结果，各选什么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72169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is_prime(1)、is_prime(2)、is_prime(49)返回什么？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63598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1900和2000都是整百年份，为什么判断结果不同？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805345" cy="1181481"/>
            <a:chOff x="990219" y="4599622"/>
            <a:chExt cx="7805345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69633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double、bool、void；根据函数要交回什么结果来选。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78053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false、true、false；2无需进入试除循环，49要检查因数7。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72017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2000能被400整除，1900不能。不能只检查能否被4整除。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54</ns0:Slides>
  <ns0:Notes>54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54</ns1:i4>
      </ns1:variant>
    </ns1:vector>
  </ns0:HeadingPairs>
  <ns0:TitlesOfParts>
    <ns1:vector size="54" baseType="lpstr">
      <ns1:lpstr>洗一批衣服，要完成哪些事情？</ns1:lpstr>
      <ns1:lpstr>衣服换了，洗衣步骤需要重新设计吗？</ns1:lpstr>
      <ns1:lpstr>把“洗一批衣服”换成“打印一份成绩单”</ns1:lpstr>
      <ns1:lpstr>成绩单要加一句话，为什么得改三处？</ns1:lpstr>
      <ns1:lpstr>把完整步骤单独写好，需要时怎样使用？</ns1:lpstr>
      <ns1:lpstr>函数除了少写重复代码，还能帮什么忙？</ns1:lpstr>
      <ns1:lpstr>三条边的长度，都要重新写一遍吗？</ns1:lpstr>
      <ns1:lpstr>同一段计算写三份，修改时会遇到什么麻烦？</ns1:lpstr>
      <ns1:lpstr>整个护栏程序，还可以分成哪些小任务？</ns1:lpstr>
      <ns1:lpstr>函数：把一项明确的任务写成一段代码</ns1:lpstr>
      <ns1:lpstr>我们一直写的main，也是一个函数</ns1:lpstr>
      <ns1:lpstr>需要一种计算时，先看看是否已有现成函数</ns1:lpstr>
      <ns1:lpstr>只显示一句话，和交回一个数，有什么不同？</ns1:lpstr>
      <ns1:lpstr>void：完成显示任务，不交回数值</ns1:lpstr>
      <ns1:lpstr>int：把算出的整数交回调用处</ns1:lpstr>
      <ns1:lpstr>返回类型、返回值、屏幕输出，分别看哪一处？</ns1:lpstr>
      <ns1:lpstr>模拟练习：函数到底帮我们做了什么？</ns1:lpstr>
      <ns1:lpstr>距离函数：求三角形的周长</ns1:lpstr>
      <ns1:lpstr>用四个坐标，描述一次距离计算</ns1:lpstr>
      <ns1:lpstr>平方怎么算会了，怎样让这段计算反复使用？</ns1:lpstr>
      <ns1:lpstr>函数定义：说清接收什么、完成什么、交回什么</ns1:lpstr>
      <ns1:lpstr>写好了计算规则，它就会自己开始算吗？</ns1:lpstr>
      <ns1:lpstr>定义是在写规则，调用才会执行规则</ns1:lpstr>
      <ns1:lpstr>一次计算中，数字3要交给哪个位置？</ns1:lpstr>
      <ns1:lpstr>实参交给形参，按位置一一对应</ns1:lpstr>
      <ns1:lpstr>会算平方以后，怎样接着算两点距离？</ns1:lpstr>
      <ns1:lpstr>距离函数内部，也可以调用平方函数</ns1:lpstr>
      <ns1:lpstr>四个实参怎样交给四个形参？</ns1:lpstr>
      <ns1:lpstr>每次调用结束后，回到刚才停下的位置</ns1:lpstr>
      <ns1:lpstr>屏幕上出现了9，程序就拿到9了吗？</ns1:lpstr>
      <ns1:lpstr>return与cout：沿同一次调用看区别</ns1:lpstr>
      <ns1:lpstr>完整程序：三次调用，求出周长（1/2）</ns1:lpstr>
      <ns1:lpstr>完整程序：三次调用，求出周长（2/2）</ns1:lpstr>
      <ns1:lpstr>函数使用前，要让编译器知道它的规则</ns1:lpstr>
      <ns1:lpstr>模拟练习：定义、调用和返回</ns1:lpstr>
      <ns1:lpstr>从一串数字中，挑出哪些数？</ns1:lpstr>
      <ns1:lpstr>质数筛：按原顺序输出数组里的质数</ns1:lpstr>
      <ns1:lpstr>主程序需要的是一句提示，还是一个判断结果？</ns1:lpstr>
      <ns1:lpstr>判断一个数是否为质数，是可重复使用的工作</ns1:lpstr>
      <ns1:lpstr>检查36的因数，真的要一直试到35吗？</ns1:lpstr>
      <ns1:lpstr>试除到平方根，就能找到较小的因数</ns1:lpstr>
      <ns1:lpstr>找到因数立即否定，全试完才能肯定</ns1:lpstr>
      <ns1:lpstr>试除失败一次，为什么还不能返回true？</ns1:lpstr>
      <ns1:lpstr>完整程序：遍历数组并筛出质数（1/2）</ns1:lpstr>
      <ns1:lpstr>完整程序：遍历数组并筛出质数（2/2）</ns1:lpstr>
      <ns1:lpstr>给日历程序列一张闰年清单</ns1:lpstr>
      <ns1:lpstr>闰年展示：先报数量，再列出年份</ns1:lpstr>
      <ns1:lpstr>闰年的两个条件，要分清“或”与“且”</ns1:lpstr>
      <ns1:lpstr>任务分开以后，共同的数据放在哪里？</ns1:lpstr>
      <ns1:lpstr>要先输出数量，就把找到的年份暂存起来</ns1:lpstr>
      <ns1:lpstr>void函数可以执行工作，但不交回数值</ns1:lpstr>
      <ns1:lpstr>完整程序：读入、计算、输出各司其职（1/2）</ns1:lpstr>
      <ns1:lpstr>完整程序：读入、计算、输出各司其职（2/2）</ns1:lpstr>
      <ns1:lpstr>模拟练习：选返回类型，检查边界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7.1 定义子程序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2026-10-03T08:55:46Z</dcterms:modified>
  <cp:category/>
  <cp:contentStatus/>
  <dc:language>zh-CN</dc:language>
</cp:coreProperties>
</file>