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04" r:id="rId75"/>
    <p:sldId id="305" r:id="rId76"/>
    <p:sldId id="306" r:id="rId77"/>
    <p:sldId id="307" r:id="rId78"/>
    <p:sldId id="308" r:id="rId79"/>
    <p:sldId id="309" r:id="rId80"/>
    <p:sldId id="310" r:id="rId81"/>
    <p:sldId id="311" r:id="rId82"/>
    <p:sldId id="312" r:id="rId83"/>
    <p:sldId id="313" r:id="rId84"/>
    <p:sldId id="314" r:id="rId85"/>
    <p:sldId id="315" r:id="rId86"/>
    <p:sldId id="316" r:id="rId8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Relationship Id="rId70" Type="http://schemas.openxmlformats.org/officeDocument/2006/relationships/slide" Target="slides/slide44.xml" /><Relationship Id="rId71" Type="http://schemas.openxmlformats.org/officeDocument/2006/relationships/slide" Target="slides/slide45.xml" /><Relationship Id="rId72" Type="http://schemas.openxmlformats.org/officeDocument/2006/relationships/slide" Target="slides/slide46.xml" /><Relationship Id="rId73" Type="http://schemas.openxmlformats.org/officeDocument/2006/relationships/slide" Target="slides/slide47.xml" /><Relationship Id="rId74" Type="http://schemas.openxmlformats.org/officeDocument/2006/relationships/slide" Target="slides/slide48.xml" /><Relationship Id="rId75" Type="http://schemas.openxmlformats.org/officeDocument/2006/relationships/slide" Target="slides/slide49.xml" /><Relationship Id="rId76" Type="http://schemas.openxmlformats.org/officeDocument/2006/relationships/slide" Target="slides/slide50.xml" /><Relationship Id="rId77" Type="http://schemas.openxmlformats.org/officeDocument/2006/relationships/slide" Target="slides/slide51.xml" /><Relationship Id="rId78" Type="http://schemas.openxmlformats.org/officeDocument/2006/relationships/slide" Target="slides/slide52.xml" /><Relationship Id="rId79" Type="http://schemas.openxmlformats.org/officeDocument/2006/relationships/slide" Target="slides/slide53.xml" /><Relationship Id="rId80" Type="http://schemas.openxmlformats.org/officeDocument/2006/relationships/slide" Target="slides/slide54.xml" /><Relationship Id="rId81" Type="http://schemas.openxmlformats.org/officeDocument/2006/relationships/slide" Target="slides/slide55.xml" /><Relationship Id="rId82" Type="http://schemas.openxmlformats.org/officeDocument/2006/relationships/slide" Target="slides/slide56.xml" /><Relationship Id="rId83" Type="http://schemas.openxmlformats.org/officeDocument/2006/relationships/slide" Target="slides/slide57.xml" /><Relationship Id="rId84" Type="http://schemas.openxmlformats.org/officeDocument/2006/relationships/slide" Target="slides/slide58.xml" /><Relationship Id="rId85" Type="http://schemas.openxmlformats.org/officeDocument/2006/relationships/slide" Target="slides/slide59.xml" /><Relationship Id="rId86" Type="http://schemas.openxmlformats.org/officeDocument/2006/relationships/slide" Target="slides/slide60.xml" /><Relationship Id="rId87" Type="http://schemas.openxmlformats.org/officeDocument/2006/relationships/slide" Target="slides/slide6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这一节学习定义子程序，也就是用 C++ 函数组织代码。我们会从熟悉的重复任务出发，看看函数能帮程序解决什么问题。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程序里会反复打印、计算或判断，每次复制代码，修改起来容易漏。我们可以把完成一项任务的代码写成函数，需要时调用它。下面从洗衣机的工作步骤开始，再对应到程序里的打印和计算。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洗一批校服，要洗涤、漂洗、脱水，完成的才是一整项清洗任务。明天换一批能用相同程序的衣服，机器仍可执行这套步骤。我们先记住这一点：处理的东西可以变，步骤可以重复使用。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这两批衣服不同，但都适合用同一种洗衣程序，所以不必重新安排清洗步骤。每次放入新衣服，按同一套步骤处理，得到各自这批洗好的衣服。程序处理数据时，也经常遇到类似的重复工作。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例如成绩程序要打印 Li 的八十六分，也要打印 Tom 的六十分。姓名、分数换了，显示格式还是“姓名：分数”。如果几个环节都需要这段打印代码，通常会想到复制过去，先看看这样做会遇到什么麻烦。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查分、补考录入、评奖三个环节各写一份，最初都能打印。现在统一要求加一句“请核对成绩”，就得找到三个地方逐一修改。把相同步骤集中保存，需要时共同使用，改格式就只需要检查这一份。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把打印姓名和分数的代码单独写好，给它取个名字，这就是一个函数。需要打印时，传入这次的姓名和分数并调用它。Li、八十六分和 Tom、六十分都能用相同代码处理，每次显示各自的结果。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函数还可以帮助我们分工。读成绩、算成绩、显示结果各负责一项工作，main 再按需要调用它们。反复使用相同代码是代码重用，把完整任务拆开来完成是问题分解，下面用三角形周长继续说明。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花圃有三个顶点，围一圈护栏就要把三条边的长度加起来。虽然每条边的端点不同，求两点距离的方法却相同。我们可以准备一个求距离的函数，分别把 AB、BC、CA 的端点传给它。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如果三条边各抄一份距离公式，发现同一种写法有误时，三份都要改。写成一个函数，几个位置调用这一份，算法的修改就集中在函数里。这叫代码重用，每调用一次仍要重新算这一条边的长度。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整个程序还可以分成读入坐标、计算三边、输出结果。各部分负责的事清楚，main 里的流程也容易看懂。以后检查输出格式，就去输出部分；检查周长计算，就去计算部分。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现在可以给函数一个完整的说法：它是一段完成具体任务的代码。本节说的子程序，用 C++ 函数来实现。划分时要看这段代码完成什么工作，函数名也尽量说明这项工作，例如 sq 求平方、dist 求距离。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以前一直在写 main，其实已经在定义主函数。程序从 main 开始运行，执行到调用语句，才去执行相应函数。图里连的是调用关系，先调用谁、后调用谁，还要看 main 中的实际语句顺序。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sqrt 和 abs 已经由标准库实现，我们包含相应头文件就可以按要求调用。sqrt(9.0) 得到三，abs(-4) 得到四。无论现成函数还是自己写的函数，调用前都要弄清它需要什么数据，以及能给调用处什么结果。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打印 Hello, world!，屏幕出现这句话，任务就完成了。求三的平方再加一则不同：后面的加法需要拿到数值九。函数把数据交给调用处，这个数据就叫返回值，接下来对照两种函数的写法。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printHello 调用一次，就执行 cout 显示一行问候语。void 表示它没有返回值，但函数仍然可以完成打印任务。这里括号是空的，说明不需要传入数据，调用处也不用接收一个数值。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square(3) 把三传给 x，return 计算三乘三并把九返回。调用处接着算九加一，把十存入 ans，再用 cout 显示。返回类型 int 规定结果的类型，return 后面的表达式决定这次具体返回多少。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返回类型和返回值要分开看。同一个 square，传三时返回九，传四时返回十六，类型始终是 int。函数有没有显示内容，取决于是否执行 cout，不能只看它有没有返回值。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先判断第一题，两种组织方法分别解决了什么问题。第二题中 square(4) 返回十六，加一才是十七；单独调用没有输出语句，所以不会显示十六。第三题的 printHello 已经完成打印，调用处不需要另一个数值。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这道距离函数题给出了三个点。输入三个点，每个点占一行，横坐标和纵坐标都是实数，三个点保证不共线。求三边之和，结果保留两位小数；用零零、三零、零四这三个点核对，应该输出十二点零零。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两个点的横坐标相减，得到横向差；纵坐标相减，得到纵向差。把这两个差作为直角边，根据勾股定理得到斜边，也就是两点距离。坐标可能有小数，差和距离都用 double，开平方用 cmath 中的 sqrt。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刚才的 square 接收整数，传入零点五时就保留不了需要的小数。这里改用 double 接收，返回结果也用 double，零点五的平方才可以保存为零点二五。计算方法仍是自己乘自己，我们把这个版本命名为 sq。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从这段定义里找几个位置：开头 double 是返回类型，sq 是名字，括号中的 double x 说明参数的类型和名字。大括号内放函数体。执行到 return，就把这次的平方返回，结束这次调用。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把刚才的 sq 对照到一般形式：double 是返回类型，sq 是名字，double x 是参数。函数体里写完成任务的语句，需要交回数值时用 return。这里是语法说明，具体写程序时，要换成实际类型、名字和语句。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定义只是准备好这段代码，程序还没用具体数据执行它。执行到 sq(3) 时，三传给参数 x，才开始这一次计算。同一份定义还可以用五、八等其他数调用，每次各算一次。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第一行是函数定义，说明怎样求平方。第二行调用 sq(3)，得到九并存给 a；第三行调用 sq(5)，得到二十五并存给 b。程序从 main 开始执行，所以定义放在文件前面，并不表示先运行这个函数。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调用 sq(3) 时，函数里的 x 得到三，再执行 x 乘 x，返回九。换一次调用 sq(5)，这次 x 就得到五。调用时给出的三叫实参，定义里接收数据的 x 叫形参，两个名字对应的是不同的位置。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沿着图走一遍：调用处给出三，形参 x 接收三，函数计算九，再返回给调用处。在 double a = sq(3) 这条语句里，a 最后得到九。若函数有多个参数，传入的数据还要按位置一一对应。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 和 C 的横向差为三，纵向差为负四。分别调用 sq，得到九和十六，相加再开平方，得到距离五。这里由 dist 调用 sq，所以函数也可以调用其他函数，共同完成更大的任务。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dist 的四个参数表示两个点的坐标。第一条语句调用 sq 求横向差的平方，第二条求纵向差的平方，最后求和并开平方。dist(3,0,0,4) 会返回五，main 可以拿这个长度继续计算周长。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调用处四个值依次是三、零、零、四，按顺序传给 dist 的四个形参。第一个实参虽然名叫 x2，仍传给第一个形参 x1。函数里的 x1 和 main 里的同名变量不是同一个变量，要根据位置和值来跟踪。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调用 sq(3) 时，dist 等待平方结果；取得九后继续，存入 dx2。再调用 sq(-4)，取得十六存入 dy2，开平方得到五。最后 dist 返回，main 中原来的调用位置得到五，再继续后面的运算。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如果后面还要算平方加一，只把九显示在屏幕上不够。加法需要的是程序能使用的数值。cout 把内容送到屏幕，return 则把结果交给调用处，下面直接比较两段函数。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左边的 show 计算平方并显示九，但返回类型是 void，不能把 show(3) 放进加法。右边 square 返回九，调用处便可以加一得到十。三角形周长这道题也一样，先把各条边长返回，最后再由 main 统一输出周长。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第一项把第一个点和第二个点传给 dist，得到 AB。第二项得到 BC，第三项得到 CA，把三个返回值相加便得到周长。dist 每次只求一条边，main 负责组织三次调用并求和。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这页是完整程序的计算函数部分。先定义 sq，再定义调用它的 dist，编译器读到 dist 里的 sq 调用时，就已经知道 sq 的定义。下一页接 main，注意从 main 开始实际执行。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 先读三个点，再调用 dist 求出三条边并相加。fixed 和 setprecision(2) 一起使用，保证输出小数点后两位。用三、四、五这组边长检查，结果应是十二点零零。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如果希望 main 写在前面，就要让编译器提前知道后面有哪些函数。函数声明写出返回类型、函数名和参数，以分号结束，函数体可以放到后面。声明和完整定义要对应，自定义函数的定义也不能放进 main 的函数体里。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先算嵌套调用，内层 sq(2) 得到四，外层再算四的平方，所以两式都得到十六。调用写 sq(3)，不能在前面加上返回类型。最后一题，cout 把内容显示在屏幕上，交回数值仍需要 return。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现在筛选数组里的质数。按原顺序看一、二、九、十七、二十五、二，留下二、十七、二，重复的二也要保留。每个数都做同一种判断，我们可以把判断单独写成函数。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教材的质数筛这道题要求先把所有数保存在数组里，再按顺序输出其中的质数。n 最多一百，每个数是一到十万之间的正整数。题目没有要求去重，所以相同质数出现几次，就输出几次。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 需要根据判断结果决定是否输出当前数字。函数若返回不是质数，就跳过这个数；返回是质数，就输出它。这个结果只有是或否，用 bool 的 true、false 表示就很合适。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is_prime 只负责回答传入的 x 是不是质数。main 按数组顺序调用，把返回值用在条件判断中。虽然题目名叫质数筛，这里的实现仍是对每个数分别试除，并没有介绍筛法算法。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看三十六的因数对：二和十八、三和十二、四和九、六和六。找到较小的那个，就能知道较大的那个也存在。因此判断有无因数时，只检查每对较小的一边就够了。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设两个大于一的因数相乘等于 x，它们不可能都超过 x 的平方根，否则相乘会大于 x。于是，若 x 是合数，试到平方根一定能碰到较小因数。等号不能漏，四十九的因数七恰好就在边界上。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小于二的数直接返回 false。其余数逐个试除，发现一个因数就可以确定不是质数，立即返回 false。所有候选都检查完还没找到，才在循环后返回 true。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判断九时，先试二，不能整除，这还不能说明九是质数。接着试三就发现能整除，应返回 false。一次没有找到因数，只能继续检查；全部排除以后，才可以返回 true。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这里把 is_prime 的返回值用在 if 中，不是质数就 continue，转去下一个元素。第一个输出前 first 为 true，不加空格；输出后改为 false。以后每次输出都先补一个分隔空格，原有顺序和重复元素都保留下来。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这段函数接收一个整数 x，返回 bool 结果。判断函数放在 main 前面，因此 main 调用时已有定义。下一页再读数组，逐个调用它。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 n 个数全部读进数组，再从下标零开始判断。不是质数就 continue，检查下一个；是质数才输出。first 表示还没有输出过质数，第一个数前面不加空格，后面的数先加一个空格再输出。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这次要给日历程序列出一个范围里的闰年。题目先要数量，再要年份列表，所以找到一个年份就立即输出，不容易满足这个顺序。把年份先存起来，全部找完再输出，就能先写数量。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闰年展示这道题给出 x 和 y，起止年份都算在范围内。第一行输出闰年数，第二行从小到大列出年份。例如一九九六到二零零四，依次是三个闰年，数量为三。若一个也没有，数量为零，第二行仍输出换行。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一九九六能被四整除，又不是整百年份，所以是闰年。一九零零虽然能被四整除，却是整百且不能被四百整除，不是闰年。二零零零能被四百整除，是闰年，把两种成立条件用逻辑或连接。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把读入、寻找和输出拆成三个函数后，后面仍要用前面得到的数据。init 写入范围，doit 根据范围保存年份和数量，output 再读取它们。这里让三个函数使用同一份记录，下面就把这些变量放在函数外。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ans 保存找到的闰年，cnt 从零开始。每存入一个年份，cnt 加一，最后既能知道数量，也知道数组中哪些格子有结果。几个函数都要访问这些数据，把变量定义在函数外，便是这里使用的全局变量。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这里的全局整数和数组元素会自动初始化为零，所以 cnt 不必另写初值。void 函数执行读入、记录或输出，不需要返回数值，必要时可写 return; 提前结束。main 中 return 0 表示程序正常结束，闰年数量仍由 cout 输出。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 中依次调用 init、doit、output，正好对应读入、计算、输出。上面的三个声明告诉编译器这些函数怎样使用，定义放在后面。x、y、ans、cnt 则是几个函数共同访问的数据。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init 把起止年份读入共用的 x、y。doit 从 x 到 y 逐年判断，符合闰年条件就放进 ans，随后把 cnt 加一。计算结束后，cnt 是数量，ans 的前 cnt 个位置是按顺序存好的闰年，下一步再输出。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先输出 cnt，再按下标从零到 cnt 减一输出年份。第一个年份前面不加空格，后面的年份加一个分隔空格。cnt 为零时，循环不执行，最后的换行仍会输出，于是第二行是空行。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返回类型要看调用处需要什么，距离用 double，判断用 bool，只执行输出可以用 void。判断一、二、四十九，结果分别是假、真、假，四十九需要检查因数七。整百年份还要看能否被四百整除，所以一九零零与二零零零的结果不同。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 sq(3) 再走一次：实参三传给形参 x，执行函数体，return 把九返回给调用处。函数既可以让同一段代码重复使用，也能把一个大任务分开实现。下一节继续讨论变量的作用范围，以及传入函数后会影响哪些数据。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1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666750" y="2266950"/>
            <a:ext cx="10858500" cy="952500"/>
            <a:chOff x="666750" y="2266950"/>
            <a:chExt cx="10858500" cy="952500"/>
          </a:xfrm>
        </p:grpSpPr>
        <p:sp>
          <p:nvSpPr>
            <p:cNvPr id="3" name="Freeform 3"/>
            <p:cNvSpPr/>
            <p:nvPr/>
          </p:nvSpPr>
          <p:spPr>
            <a:xfrm>
              <a:off x="666750" y="2266950"/>
              <a:ext cx="10858500" cy="952500"/>
            </a:xfrm>
            <a:custGeom>
              <a:avLst/>
              <a:gdLst/>
              <a:ahLst/>
              <a:cxnLst/>
              <a:rect l="l" t="t" r="r" b="b"/>
              <a:pathLst>
                <a:path w="10858500" h="952500">
                  <a:moveTo>
                    <a:pt x="0" y="0"/>
                  </a:moveTo>
                  <a:lnTo>
                    <a:pt x="10858500" y="0"/>
                  </a:lnTo>
                  <a:lnTo>
                    <a:pt x="10858500" y="952500"/>
                  </a:lnTo>
                  <a:lnTo>
                    <a:pt x="0" y="952500"/>
                  </a:ln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866417" y="2336959"/>
              <a:ext cx="8459165" cy="7187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368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《深入浅出程序设计竞赛（基础篇）》</a:t>
              </a:r>
            </a:p>
          </p:txBody>
        </p:sp>
      </p:grpSp>
      <p:sp>
        <p:nvSpPr>
          <p:cNvPr id="6" name="Line 6"/>
          <p:cNvSpPr/>
          <p:nvPr/>
        </p:nvSpPr>
        <p:spPr>
          <a:xfrm>
            <a:off x="3810000" y="3429000"/>
            <a:ext cx="4572000" cy="9525"/>
          </a:xfrm>
          <a:custGeom>
            <a:avLst/>
            <a:gdLst/>
            <a:ahLst/>
            <a:cxnLst/>
            <a:rect l="l" t="t" r="r" b="b"/>
            <a:pathLst>
              <a:path w="4572000" h="9525">
                <a:moveTo>
                  <a:pt x="0" y="0"/>
                </a:moveTo>
                <a:lnTo>
                  <a:pt x="4572000" y="0"/>
                </a:lnTo>
              </a:path>
            </a:pathLst>
          </a:custGeom>
          <a:noFill/>
          <a:ln w="28575">
            <a:solidFill>
              <a:srgbClr val="00ACB6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2857500" y="3790950"/>
            <a:ext cx="6477000" cy="762000"/>
            <a:chOff x="2857500" y="3790950"/>
            <a:chExt cx="6477000" cy="762000"/>
          </a:xfrm>
        </p:grpSpPr>
        <p:sp>
          <p:nvSpPr>
            <p:cNvPr id="7" name="Freeform 7"/>
            <p:cNvSpPr/>
            <p:nvPr/>
          </p:nvSpPr>
          <p:spPr>
            <a:xfrm>
              <a:off x="2857500" y="3790950"/>
              <a:ext cx="6477000" cy="762000"/>
            </a:xfrm>
            <a:custGeom>
              <a:avLst/>
              <a:gdLst/>
              <a:ahLst/>
              <a:cxnLst/>
              <a:rect l="l" t="t" r="r" b="b"/>
              <a:pathLst>
                <a:path w="6477000" h="762000">
                  <a:moveTo>
                    <a:pt x="0" y="0"/>
                  </a:moveTo>
                  <a:lnTo>
                    <a:pt x="6477000" y="0"/>
                  </a:lnTo>
                  <a:lnTo>
                    <a:pt x="6477000" y="762000"/>
                  </a:lnTo>
                  <a:lnTo>
                    <a:pt x="0" y="762000"/>
                  </a:ln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071110" y="38481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1809750" y="2000250"/>
            <a:ext cx="8572500" cy="371475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4" name="Freeform 4"/>
          <p:cNvSpPr/>
          <p:nvPr/>
        </p:nvSpPr>
        <p:spPr>
          <a:xfrm>
            <a:off x="1809750" y="2000250"/>
            <a:ext cx="1295400" cy="266700"/>
          </a:xfrm>
          <a:custGeom>
            <a:avLst/>
            <a:gdLst/>
            <a:ahLst/>
            <a:cxnLst/>
            <a:rect l="l" t="t" r="r" b="b"/>
            <a:pathLst>
              <a:path w="1295400" h="266700">
                <a:moveTo>
                  <a:pt x="0" y="228600"/>
                </a:moveTo>
                <a:cubicBezTo>
                  <a:pt x="0" y="76200"/>
                  <a:pt x="76200" y="0"/>
                  <a:pt x="228600" y="0"/>
                </a:cubicBezTo>
                <a:lnTo>
                  <a:pt x="895350" y="0"/>
                </a:lnTo>
                <a:lnTo>
                  <a:pt x="1295400" y="266700"/>
                </a:lnTo>
                <a:lnTo>
                  <a:pt x="0" y="2667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2914650" y="1924050"/>
            <a:ext cx="3924300" cy="180975"/>
          </a:xfrm>
          <a:custGeom>
            <a:avLst/>
            <a:gdLst/>
            <a:ahLst/>
            <a:cxnLst/>
            <a:rect l="l" t="t" r="r" b="b"/>
            <a:pathLst>
              <a:path w="3924300" h="180975">
                <a:moveTo>
                  <a:pt x="0" y="0"/>
                </a:moveTo>
                <a:lnTo>
                  <a:pt x="266700" y="180975"/>
                </a:lnTo>
                <a:lnTo>
                  <a:pt x="3924300" y="180975"/>
                </a:lnTo>
              </a:path>
            </a:pathLst>
          </a:custGeom>
          <a:noFill/>
          <a:ln w="28575">
            <a:solidFill>
              <a:srgbClr val="FFFFFF"/>
            </a:solidFill>
          </a:ln>
        </p:spPr>
      </p:sp>
      <p:sp>
        <p:nvSpPr>
          <p:cNvPr id="6" name="Freeform 6"/>
          <p:cNvSpPr/>
          <p:nvPr/>
        </p:nvSpPr>
        <p:spPr>
          <a:xfrm>
            <a:off x="7048500" y="20193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0" y="0"/>
                </a:moveTo>
                <a:lnTo>
                  <a:pt x="133350" y="76200"/>
                </a:lnTo>
                <a:lnTo>
                  <a:pt x="0" y="152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" name="Freeform 7"/>
          <p:cNvSpPr/>
          <p:nvPr/>
        </p:nvSpPr>
        <p:spPr>
          <a:xfrm>
            <a:off x="7334250" y="20193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0" y="0"/>
                </a:moveTo>
                <a:lnTo>
                  <a:pt x="133350" y="76200"/>
                </a:lnTo>
                <a:lnTo>
                  <a:pt x="0" y="152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8" name="Freeform 8"/>
          <p:cNvSpPr/>
          <p:nvPr/>
        </p:nvSpPr>
        <p:spPr>
          <a:xfrm>
            <a:off x="7620000" y="20193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0" y="0"/>
                </a:moveTo>
                <a:lnTo>
                  <a:pt x="133350" y="76200"/>
                </a:lnTo>
                <a:lnTo>
                  <a:pt x="0" y="152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" name="Freeform 9"/>
          <p:cNvSpPr/>
          <p:nvPr/>
        </p:nvSpPr>
        <p:spPr>
          <a:xfrm>
            <a:off x="2095500" y="2533650"/>
            <a:ext cx="1905000" cy="2990850"/>
          </a:xfrm>
          <a:custGeom>
            <a:avLst/>
            <a:gdLst/>
            <a:ahLst/>
            <a:cxnLst/>
            <a:rect l="l" t="t" r="r" b="b"/>
            <a:pathLst>
              <a:path w="1905000" h="2990850">
                <a:moveTo>
                  <a:pt x="0" y="0"/>
                </a:moveTo>
                <a:lnTo>
                  <a:pt x="0" y="2819400"/>
                </a:lnTo>
                <a:cubicBezTo>
                  <a:pt x="0" y="2933700"/>
                  <a:pt x="57150" y="2990850"/>
                  <a:pt x="171450" y="2990850"/>
                </a:cubicBezTo>
                <a:lnTo>
                  <a:pt x="1905000" y="2990850"/>
                </a:lnTo>
              </a:path>
            </a:pathLst>
          </a:custGeom>
          <a:noFill/>
          <a:ln w="14288">
            <a:solidFill>
              <a:srgbClr val="BDD8EC"/>
            </a:solidFill>
          </a:ln>
        </p:spPr>
      </p:sp>
      <p:sp>
        <p:nvSpPr>
          <p:cNvPr id="10" name="Ellipse 10"/>
          <p:cNvSpPr/>
          <p:nvPr/>
        </p:nvSpPr>
        <p:spPr>
          <a:xfrm>
            <a:off x="2057400" y="2495550"/>
            <a:ext cx="76200" cy="76200"/>
          </a:xfrm>
          <a:prstGeom prst="ellipse">
            <a:avLst/>
          </a:prstGeom>
          <a:solidFill>
            <a:srgbClr val="FFFFFF"/>
          </a:solidFill>
          <a:ln w="14288">
            <a:solidFill>
              <a:srgbClr val="BDD8EC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10115550" y="2571750"/>
            <a:ext cx="9525" cy="647700"/>
          </a:xfrm>
          <a:custGeom>
            <a:avLst/>
            <a:gdLst/>
            <a:ahLst/>
            <a:cxnLst/>
            <a:rect l="l" t="t" r="r" b="b"/>
            <a:pathLst>
              <a:path w="9525" h="647700">
                <a:moveTo>
                  <a:pt x="0" y="0"/>
                </a:moveTo>
                <a:lnTo>
                  <a:pt x="0" y="647700"/>
                </a:lnTo>
              </a:path>
            </a:pathLst>
          </a:custGeom>
          <a:noFill/>
          <a:ln w="14288">
            <a:solidFill>
              <a:srgbClr val="BDD8EC"/>
            </a:solidFill>
          </a:ln>
        </p:spPr>
      </p:sp>
      <p:sp>
        <p:nvSpPr>
          <p:cNvPr id="12" name="Ellipse 12"/>
          <p:cNvSpPr/>
          <p:nvPr/>
        </p:nvSpPr>
        <p:spPr>
          <a:xfrm>
            <a:off x="10077450" y="2533650"/>
            <a:ext cx="76200" cy="76200"/>
          </a:xfrm>
          <a:prstGeom prst="ellipse">
            <a:avLst/>
          </a:prstGeom>
          <a:solidFill>
            <a:srgbClr val="FFFFFF"/>
          </a:solidFill>
          <a:ln w="14288">
            <a:solidFill>
              <a:srgbClr val="BDD8EC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2952750" y="2305050"/>
            <a:ext cx="6858000" cy="867727"/>
            <a:chOff x="2952750" y="2305050"/>
            <a:chExt cx="6858000" cy="867727"/>
          </a:xfrm>
        </p:grpSpPr>
        <p:sp>
          <p:nvSpPr>
            <p:cNvPr id="13" name="Freeform 13"/>
            <p:cNvSpPr/>
            <p:nvPr/>
          </p:nvSpPr>
          <p:spPr>
            <a:xfrm>
              <a:off x="2952750" y="2305050"/>
              <a:ext cx="6858000" cy="762000"/>
            </a:xfrm>
            <a:custGeom>
              <a:avLst/>
              <a:gdLst/>
              <a:ahLst/>
              <a:cxnLst/>
              <a:rect l="l" t="t" r="r" b="b"/>
              <a:pathLst>
                <a:path w="6858000" h="762000">
                  <a:moveTo>
                    <a:pt x="0" y="0"/>
                  </a:moveTo>
                  <a:lnTo>
                    <a:pt x="6858000" y="0"/>
                  </a:lnTo>
                  <a:lnTo>
                    <a:pt x="6858000" y="762000"/>
                  </a:lnTo>
                  <a:lnTo>
                    <a:pt x="0" y="762000"/>
                  </a:ln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713922" y="2382202"/>
              <a:ext cx="276415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b="1" dirty="0">
                  <a:solidFill>
                    <a:srgbClr val="2F4F91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371725" y="3305175"/>
            <a:ext cx="7915275" cy="1981200"/>
            <a:chOff x="2371725" y="3305175"/>
            <a:chExt cx="7915275" cy="1981200"/>
          </a:xfrm>
        </p:grpSpPr>
        <p:sp>
          <p:nvSpPr>
            <p:cNvPr id="16" name="Freeform 16"/>
            <p:cNvSpPr/>
            <p:nvPr/>
          </p:nvSpPr>
          <p:spPr>
            <a:xfrm>
              <a:off x="2667000" y="3305175"/>
              <a:ext cx="7620000" cy="1981200"/>
            </a:xfrm>
            <a:custGeom>
              <a:avLst/>
              <a:gdLst/>
              <a:ahLst/>
              <a:cxnLst/>
              <a:rect l="l" t="t" r="r" b="b"/>
              <a:pathLst>
                <a:path w="7620000" h="1981200">
                  <a:moveTo>
                    <a:pt x="0" y="0"/>
                  </a:moveTo>
                  <a:lnTo>
                    <a:pt x="7620000" y="0"/>
                  </a:lnTo>
                  <a:lnTo>
                    <a:pt x="7620000" y="1981200"/>
                  </a:lnTo>
                  <a:lnTo>
                    <a:pt x="0" y="1981200"/>
                  </a:ln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371725" y="3340894"/>
              <a:ext cx="6704330" cy="17002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880" dirty="0">
                  <a:solidFill>
                    <a:srgbClr val="2F4F91"/>
                  </a:solidFill>
                  <a:latin typeface="Consolas"/>
                  <a:ea typeface="Microsoft YaHei"/>
                  <a:cs typeface="Consolas"/>
                </a:rPr>
                <a:t>打印成绩、计算距离、判断质数，同一类工作常常会做很多次。</a:t>
              </a:r>
              <a:br/>
              <a:r>
                <a:rPr lang="zh-CN" sz="1880" dirty="0">
                  <a:solidFill>
                    <a:srgbClr val="2F4F91"/>
                  </a:solidFill>
                  <a:latin typeface="Consolas"/>
                  <a:ea typeface="Microsoft YaHei"/>
                  <a:cs typeface="Consolas"/>
                </a:rPr>
                <a:t>每次都抄一遍代码，修改时就容易漏。</a:t>
              </a:r>
              <a:br/>
              <a:r>
                <a:rPr lang="zh-CN" sz="1880" dirty="0">
                  <a:solidFill>
                    <a:srgbClr val="2F4F91"/>
                  </a:solidFill>
                  <a:latin typeface="Consolas"/>
                  <a:ea typeface="Microsoft YaHei"/>
                  <a:cs typeface="Consolas"/>
                </a:rPr>
                <a:t>把完成一项任务的代码单独写成函数，需要时调用。</a:t>
              </a:r>
              <a:br/>
              <a:r>
                <a:rPr lang="zh-CN" sz="1880" dirty="0">
                  <a:solidFill>
                    <a:srgbClr val="2F4F91"/>
                  </a:solidFill>
                  <a:latin typeface="Consolas"/>
                  <a:ea typeface="Microsoft YaHei"/>
                  <a:cs typeface="Consolas"/>
                </a:rPr>
                <a:t>这一节，我们会学习怎样传入数据、取得结果，并把一个程序</a:t>
              </a:r>
              <a:br/>
              <a:r>
                <a:rPr lang="zh-CN" sz="1880" dirty="0">
                  <a:solidFill>
                    <a:srgbClr val="2F4F91"/>
                  </a:solidFill>
                  <a:latin typeface="Consolas"/>
                  <a:ea typeface="Microsoft YaHei"/>
                  <a:cs typeface="Consolas"/>
                </a:rPr>
                <a:t>分成几个容易检查的小任务。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洗衣机怎样完成一批衣服的清洗？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把校服放进洗衣机，按下启动键，机器便按设定的步骤完成清洗。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这次洗衣需要洗涤、漂洗和脱水，三步合起来完成一项任务。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823210" y="3502724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洗涤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035683" y="385514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去掉衣服上的污渍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823585" y="3502724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漂洗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167312" y="38551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把洗涤剂冲干净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823960" y="3502724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脱水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298942" y="38551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甩掉多余的水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39375" cy="752856"/>
            <a:chOff x="990219" y="5406771"/>
            <a:chExt cx="10239375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明天换一批适合相同程序的衣服，这套清洗步骤还可以再用。</a:t>
              </a:r>
              <a:br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我们不用每洗一批衣服，都重新安排一次机器的工作步骤。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换一批衣服，还可以用同一套步骤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今天洗校服，明天洗运动服。假设它们都可以使用同一种洗衣程序。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衣服不同，清洗步骤可以相同，洗好的则是各自这一批衣服。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这次处理什么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使用的步骤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完成的任务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校服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洗涤、漂洗、脱水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洗好这批校服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运动服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同一套步骤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洗好这批运动服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同一套步骤可以重复执行，每次处理的衣服可以不同。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程序里也常有这种情况。下面看一个打印成绩的例子。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程序里也有重复的工作：打印成绩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班级成绩程序要显示姓名和分数，例如 Li 的 86 分、Tom 的 60 分。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每次都按“姓名：分数”的格式打印，变化的是姓名和分数。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4000500" cy="571500"/>
              <a:chOff x="1047750" y="3057525"/>
              <a:chExt cx="4000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4000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洗衣服时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048250" y="3057525"/>
              <a:ext cx="6096000" cy="571500"/>
              <a:chOff x="5048250" y="3057525"/>
              <a:chExt cx="6096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048250" y="3057525"/>
                <a:ext cx="6096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067300" y="3086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程序里相应的做法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4000500" cy="571500"/>
              <a:chOff x="1047750" y="3629025"/>
              <a:chExt cx="4000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每次放入不同的衣服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48250" y="3629025"/>
              <a:ext cx="6096000" cy="571500"/>
              <a:chOff x="5048250" y="3629025"/>
              <a:chExt cx="6096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048250" y="3629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067300" y="3657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传入不同的姓名和分数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4000500" cy="571500"/>
              <a:chOff x="1047750" y="4200525"/>
              <a:chExt cx="4000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4000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使用同一套洗衣步骤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048250" y="4200525"/>
              <a:ext cx="6096000" cy="571500"/>
              <a:chOff x="5048250" y="4200525"/>
              <a:chExt cx="6096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048250" y="4200525"/>
                <a:ext cx="6096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067300" y="4229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执行同一段打印代码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772025"/>
              <a:ext cx="4000500" cy="571500"/>
              <a:chOff x="1047750" y="4772025"/>
              <a:chExt cx="4000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772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800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洗好本次的衣服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048250" y="4772025"/>
              <a:ext cx="6096000" cy="571500"/>
              <a:chOff x="5048250" y="4772025"/>
              <a:chExt cx="6096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048250" y="4772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067300" y="4800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显示本次的成绩单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6771"/>
            <a:ext cx="10239375" cy="755332"/>
            <a:chOff x="990219" y="5406771"/>
            <a:chExt cx="10239375" cy="755332"/>
          </a:xfrm>
        </p:grpSpPr>
        <p:sp>
          <p:nvSpPr>
            <p:cNvPr id="33" name="TextBox 33"/>
            <p:cNvSpPr/>
            <p:nvPr/>
          </p:nvSpPr>
          <p:spPr>
            <a:xfrm>
              <a:off x="990219" y="5406771"/>
              <a:ext cx="10239375" cy="755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格式相同，只是数据不同，这段打印代码就可以反复使用。</a:t>
              </a:r>
              <a:br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如果查分、补考录入和评奖时都要打印，把代码抄三份会怎样？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同样的打印代码写三份，改格式就要改三处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假设三个环节各写了一份打印代码，现在成绩单末尾要加上“请核对成绩”。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三个地方都得修改。漏改一处，同一个程序打印出的格式就会不一致。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29446" y="3502724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查分后打印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98192" y="38551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需要修改一份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167312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补考录入后打印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298567" y="38551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还要修改一份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167688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评奖确认后打印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167688" y="38551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这一份也要修改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39375" cy="755332"/>
            <a:chOff x="990219" y="5406771"/>
            <a:chExt cx="10239375" cy="755332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39375" cy="755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相同代码散在几个地方，修改时就要逐一找到并检查。</a:t>
              </a:r>
              <a:br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如果只保存一份打印代码，三个环节都使用它，修改就能集中在一处。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把打印成绩的代码集中写成一个函数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我们把“按规定格式打印姓名和分数”的代码单独写好，并给它取个名字。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哪个环节需要打印，就传入这次的姓名和分数，执行这一段代码。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166938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传入的数据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661571" y="3855148"/>
                <a:ext cx="86801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Li，86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904804" y="3502724"/>
                <a:ext cx="238239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执行打印步骤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167312" y="38551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显示姓名和分数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036433" y="3502724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屏幕上的结果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531162" y="3855148"/>
                <a:ext cx="113052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Li：86分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这样的一段代码叫函数。调用函数，就是让程序执行它负责的任务。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同一个函数可以多次调用。传入 Tom 和 60，就按同一格式打印 Tom 的成绩。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函数既能重复使用，也能承担一个小任务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59904"/>
            <a:chOff x="990219" y="2056448"/>
            <a:chExt cx="10239375" cy="759904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599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除了集中打印代码，我们还可以把读成绩、计算成绩、显示结果分别写成函数。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检查某一部分时，就能找到负责这项工作的函数，不必在长程序里来回翻找。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4000500" cy="571500"/>
              <a:chOff x="1047750" y="3057525"/>
              <a:chExt cx="4000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4000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作用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048250" y="3057525"/>
              <a:ext cx="6096000" cy="571500"/>
              <a:chOff x="5048250" y="3057525"/>
              <a:chExt cx="6096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048250" y="3057525"/>
                <a:ext cx="6096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067300" y="3086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在成绩程序里怎样体现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4000500" cy="571500"/>
              <a:chOff x="1047750" y="3629025"/>
              <a:chExt cx="4000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代码重用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48250" y="3629025"/>
              <a:ext cx="6096000" cy="571500"/>
              <a:chOff x="5048250" y="3629025"/>
              <a:chExt cx="6096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048250" y="3629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067300" y="3657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多个环节调用同一个打印函数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4000500" cy="571500"/>
              <a:chOff x="1047750" y="4200525"/>
              <a:chExt cx="4000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4000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问题分解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048250" y="4200525"/>
              <a:ext cx="6096000" cy="571500"/>
              <a:chOff x="5048250" y="4200525"/>
              <a:chExt cx="6096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048250" y="4200525"/>
                <a:ext cx="6096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067300" y="4229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把读入、计算、打印分成不同任务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9248"/>
            <a:ext cx="10239375" cy="750380"/>
            <a:chOff x="990219" y="5409248"/>
            <a:chExt cx="10239375" cy="750380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10239375" cy="750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 可以按需要调用这些函数，把几个小任务组织成完整的程序。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下面用求三角形周长的例子，看看函数怎样减少重复计算代码。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给三角形花圃围护栏，需要算三条边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9602534" cy="381381"/>
            <a:chOff x="990219" y="2056448"/>
            <a:chExt cx="960253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6025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学校要给三角形花圃围一圈护栏。已知三个顶点的坐标，需要求三条边的总长度。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75969" y="2627948"/>
            <a:ext cx="4649915" cy="2591181"/>
            <a:chOff x="1275969" y="2627948"/>
            <a:chExt cx="4649915" cy="2591181"/>
          </a:xfrm>
        </p:grpSpPr>
        <p:sp>
          <p:nvSpPr>
            <p:cNvPr id="7" name="Line 7"/>
            <p:cNvSpPr/>
            <p:nvPr/>
          </p:nvSpPr>
          <p:spPr>
            <a:xfrm>
              <a:off x="1809750" y="4714875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1809750" y="3000375"/>
              <a:ext cx="9525" cy="1714500"/>
            </a:xfrm>
            <a:custGeom>
              <a:avLst/>
              <a:gdLst/>
              <a:ahLst/>
              <a:cxnLst/>
              <a:rect l="l" t="t" r="r" b="b"/>
              <a:pathLst>
                <a:path w="9525" h="1714500">
                  <a:moveTo>
                    <a:pt x="0" y="171450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809750" y="3000375"/>
              <a:ext cx="3714750" cy="1714500"/>
            </a:xfrm>
            <a:custGeom>
              <a:avLst/>
              <a:gdLst/>
              <a:ahLst/>
              <a:cxnLst/>
              <a:rect l="l" t="t" r="r" b="b"/>
              <a:pathLst>
                <a:path w="3714750" h="1714500">
                  <a:moveTo>
                    <a:pt x="0" y="0"/>
                  </a:moveTo>
                  <a:lnTo>
                    <a:pt x="3714750" y="171450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1371219" y="4837748"/>
              <a:ext cx="9351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A(0,0)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990719" y="4837748"/>
              <a:ext cx="9351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B(3,0)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75969" y="2627948"/>
              <a:ext cx="9351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C(0,4)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467094" y="3027998"/>
            <a:ext cx="4318349" cy="1524381"/>
            <a:chOff x="6467094" y="3027998"/>
            <a:chExt cx="4318349" cy="1524381"/>
          </a:xfrm>
        </p:grpSpPr>
        <p:sp>
          <p:nvSpPr>
            <p:cNvPr id="14" name="TextBox 14"/>
            <p:cNvSpPr/>
            <p:nvPr/>
          </p:nvSpPr>
          <p:spPr>
            <a:xfrm>
              <a:off x="6467094" y="3027998"/>
              <a:ext cx="33026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三条边都要计算两点距离：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467094" y="3599498"/>
              <a:ext cx="43183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坐标相减、平方相加，再开平方。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467094" y="4170998"/>
              <a:ext cx="40904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每次换两个端点，计算方法相同。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5409248"/>
            <a:ext cx="7960042" cy="381381"/>
            <a:chOff x="990219" y="5409248"/>
            <a:chExt cx="7960042" cy="381381"/>
          </a:xfrm>
        </p:grpSpPr>
        <p:sp>
          <p:nvSpPr>
            <p:cNvPr id="18" name="TextBox 18"/>
            <p:cNvSpPr/>
            <p:nvPr/>
          </p:nvSpPr>
          <p:spPr>
            <a:xfrm>
              <a:off x="990219" y="54092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把求两点距离的代码写成函数，就能分别计算 AB、BC、CA。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2572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三条边共用一份距离计算代码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三条边的端点不同，求长度用的却是同一种计算方法。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如果同一段方法抄了三份，后来发现其中的算法写错了，三份都要改。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143250"/>
            <a:ext cx="10096500" cy="1857375"/>
            <a:chOff x="1047750" y="3143250"/>
            <a:chExt cx="10096500" cy="1857375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143250"/>
              <a:ext cx="2857500" cy="619125"/>
              <a:chOff x="1047750" y="3143250"/>
              <a:chExt cx="2857500" cy="619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43250"/>
                <a:ext cx="285750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71825"/>
                <a:ext cx="2819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组织方法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905250" y="3143250"/>
              <a:ext cx="3619500" cy="619125"/>
              <a:chOff x="3905250" y="3143250"/>
              <a:chExt cx="3619500" cy="6191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905250" y="3143250"/>
                <a:ext cx="361950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924300" y="3171825"/>
                <a:ext cx="3581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三条边怎样计算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524750" y="3143250"/>
              <a:ext cx="3619500" cy="619125"/>
              <a:chOff x="7524750" y="3143250"/>
              <a:chExt cx="3619500" cy="619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524750" y="3143250"/>
                <a:ext cx="361950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543800" y="3171825"/>
                <a:ext cx="3581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发现同一个计算错误后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762375"/>
              <a:ext cx="2857500" cy="619125"/>
              <a:chOff x="1047750" y="3762375"/>
              <a:chExt cx="2857500" cy="6191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762375"/>
                <a:ext cx="285750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790950"/>
                <a:ext cx="2819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重复写三份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905250" y="3762375"/>
              <a:ext cx="3619500" cy="619125"/>
              <a:chOff x="3905250" y="3762375"/>
              <a:chExt cx="3619500" cy="619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905250" y="3762375"/>
                <a:ext cx="361950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924300" y="3790950"/>
                <a:ext cx="3581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每一份各算一条边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524750" y="3762375"/>
              <a:ext cx="3619500" cy="619125"/>
              <a:chOff x="7524750" y="3762375"/>
              <a:chExt cx="3619500" cy="6191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524750" y="3762375"/>
                <a:ext cx="361950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543800" y="3790950"/>
                <a:ext cx="3581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4011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三份代码分别检查和修改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381500"/>
              <a:ext cx="2857500" cy="619125"/>
              <a:chOff x="1047750" y="4381500"/>
              <a:chExt cx="2857500" cy="6191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381500"/>
                <a:ext cx="28575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410075"/>
                <a:ext cx="2819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统一写一份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905250" y="4381500"/>
              <a:ext cx="3619500" cy="619125"/>
              <a:chOff x="3905250" y="4381500"/>
              <a:chExt cx="3619500" cy="6191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905250" y="4381500"/>
                <a:ext cx="36195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924300" y="4410075"/>
                <a:ext cx="3581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用不同端点调用三次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524750" y="4381500"/>
              <a:ext cx="3619500" cy="619125"/>
              <a:chOff x="7524750" y="4381500"/>
              <a:chExt cx="3619500" cy="6191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524750" y="4381500"/>
                <a:ext cx="36195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543800" y="4410075"/>
                <a:ext cx="3581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4011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修改这一份函数实现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39375" cy="755332"/>
            <a:chOff x="990219" y="5406771"/>
            <a:chExt cx="10239375" cy="755332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39375" cy="755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同一份代码供不同地方反复调用，叫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代码重用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。每次调用仍会重新计算。</a:t>
              </a:r>
              <a:br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函数统一了计算方法，调用时仍要传入这一条边的正确端点。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2925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52036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把求周长的程序分成读入、计算和输出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求周长的程序还包括读入坐标、计算长度和输出结果。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这些工作可以分别实现，再由 main 按顺序调用。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81375"/>
            <a:ext cx="8572500" cy="1000125"/>
            <a:chOff x="1809750" y="33813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81375"/>
              <a:ext cx="2571750" cy="1000125"/>
              <a:chOff x="1809750" y="33813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813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560701" y="3578924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读入数据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98192" y="39313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取得三个顶点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766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310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81375"/>
              <a:ext cx="2571750" cy="1000125"/>
              <a:chOff x="4810125" y="33813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813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561076" y="3578924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完成计算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298567" y="39313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求三边并相加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766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310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81375"/>
              <a:ext cx="2571750" cy="1000125"/>
              <a:chOff x="7810500" y="33813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813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561451" y="3578924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输出结果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167688" y="39313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显示护栏总长度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39375" cy="750380"/>
            <a:chOff x="990219" y="5409248"/>
            <a:chExt cx="10239375" cy="750380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10239375" cy="750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把大任务拆成几个具体的小任务，再分别写成函数，叫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问题分解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例如输出格式不对，就重点检查输出部分；计算结果不对，就检查计算部分。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941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443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函数是一段完成具体任务的代码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前面的打印成绩、求两点距离，都可以各自写成一段完成明确任务的代码。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C++ 用函数来组织这样的代码。本节介绍的“子程序”，就用函数来实现。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190875"/>
            <a:ext cx="10096500" cy="1828800"/>
            <a:chOff x="1047750" y="3190875"/>
            <a:chExt cx="10096500" cy="18288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190875"/>
              <a:ext cx="2381250" cy="609600"/>
              <a:chOff x="1047750" y="3190875"/>
              <a:chExt cx="2381250" cy="6096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90875"/>
                <a:ext cx="238125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219450"/>
                <a:ext cx="2343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主要作用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429000" y="3190875"/>
              <a:ext cx="3810000" cy="609600"/>
              <a:chOff x="3429000" y="3190875"/>
              <a:chExt cx="3810000" cy="6096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429000" y="3190875"/>
                <a:ext cx="38100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448050" y="3219450"/>
                <a:ext cx="3771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解决的具体问题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239000" y="3190875"/>
              <a:ext cx="3905250" cy="609600"/>
              <a:chOff x="7239000" y="3190875"/>
              <a:chExt cx="3905250" cy="6096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239000" y="3190875"/>
                <a:ext cx="390525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58050" y="3219450"/>
                <a:ext cx="3867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花圃程序中的对应做法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800475"/>
              <a:ext cx="2381250" cy="609600"/>
              <a:chOff x="1047750" y="3800475"/>
              <a:chExt cx="2381250" cy="6096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800475"/>
                <a:ext cx="238125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829050"/>
                <a:ext cx="2343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代码重用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429000" y="3800475"/>
              <a:ext cx="3810000" cy="609600"/>
              <a:chOff x="3429000" y="3800475"/>
              <a:chExt cx="3810000" cy="6096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429000" y="3800475"/>
                <a:ext cx="38100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448050" y="3829050"/>
                <a:ext cx="3771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相同计算不想重复写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239000" y="3800475"/>
              <a:ext cx="3905250" cy="609600"/>
              <a:chOff x="7239000" y="3800475"/>
              <a:chExt cx="3905250" cy="6096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239000" y="3800475"/>
                <a:ext cx="390525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58050" y="3829050"/>
                <a:ext cx="3867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距离函数计算三条边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410075"/>
              <a:ext cx="2381250" cy="609600"/>
              <a:chOff x="1047750" y="4410075"/>
              <a:chExt cx="2381250" cy="6096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410075"/>
                <a:ext cx="238125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438650"/>
                <a:ext cx="2343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问题分解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429000" y="4410075"/>
              <a:ext cx="3810000" cy="609600"/>
              <a:chOff x="3429000" y="4410075"/>
              <a:chExt cx="3810000" cy="6096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429000" y="4410075"/>
                <a:ext cx="381000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448050" y="4438650"/>
                <a:ext cx="3771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长程序难读、难检查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239000" y="4410075"/>
              <a:ext cx="3905250" cy="609600"/>
              <a:chOff x="7239000" y="4410075"/>
              <a:chExt cx="3905250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239000" y="4410075"/>
                <a:ext cx="390525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58050" y="4438650"/>
                <a:ext cx="3867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读入、计算、输出各自分工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39375" cy="750380"/>
            <a:chOff x="990219" y="5409248"/>
            <a:chExt cx="10239375" cy="750380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10239375" cy="750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函数名应尽量说明任务，例如求平方、求距离或判断质数。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一个函数负责的工作清楚，调用它时，主程序的意思也更容易看懂。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29491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52132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main 也是函数，负责组织程序的执行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我们一直写的 int main()，就是主函数。程序从 main 开始执行。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这类 C++ 程序只能定义一个 main，它可以调用其他函数完成具体工作。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43000" y="3019425"/>
            <a:ext cx="9906000" cy="2076450"/>
            <a:chOff x="1143000" y="3019425"/>
            <a:chExt cx="9906000" cy="2076450"/>
          </a:xfrm>
        </p:grpSpPr>
        <p:grpSp>
          <p:nvGrpSpPr>
            <p:cNvPr id="10" name="Group 10"/>
            <p:cNvGrpSpPr/>
            <p:nvPr/>
          </p:nvGrpSpPr>
          <p:grpSpPr>
            <a:xfrm>
              <a:off x="4095750" y="3019425"/>
              <a:ext cx="4000500" cy="619125"/>
              <a:chOff x="4095750" y="3019425"/>
              <a:chExt cx="4000500" cy="619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4095750" y="3019425"/>
                <a:ext cx="4000500" cy="619125"/>
              </a:xfrm>
              <a:prstGeom prst="roundRect">
                <a:avLst>
                  <a:gd name="adj" fmla="val 12308"/>
                </a:avLst>
              </a:prstGeom>
              <a:noFill/>
              <a:ln>
                <a:noFill/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4878514" y="3202686"/>
                <a:ext cx="243487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main：组织整个任务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143000" y="4333875"/>
              <a:ext cx="2667000" cy="762000"/>
              <a:chOff x="1143000" y="4333875"/>
              <a:chExt cx="2667000" cy="7620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143000" y="4333875"/>
                <a:ext cx="26670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547812" y="458857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读入坐标的函数</a:t>
                </a:r>
              </a:p>
            </p:txBody>
          </p:sp>
        </p:grpSp>
        <p:sp>
          <p:nvSpPr>
            <p:cNvPr id="14" name="Line 14"/>
            <p:cNvSpPr/>
            <p:nvPr/>
          </p:nvSpPr>
          <p:spPr>
            <a:xfrm>
              <a:off x="2476500" y="3743325"/>
              <a:ext cx="3619500" cy="466725"/>
            </a:xfrm>
            <a:custGeom>
              <a:avLst/>
              <a:gdLst/>
              <a:ahLst/>
              <a:cxnLst/>
              <a:rect l="l" t="t" r="r" b="b"/>
              <a:pathLst>
                <a:path w="3619500" h="466725">
                  <a:moveTo>
                    <a:pt x="3619500" y="0"/>
                  </a:moveTo>
                  <a:lnTo>
                    <a:pt x="0" y="46672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5" name="Polygon 15"/>
            <p:cNvSpPr/>
            <p:nvPr/>
          </p:nvSpPr>
          <p:spPr>
            <a:xfrm>
              <a:off x="2476500" y="4154070"/>
              <a:ext cx="88743" cy="90581"/>
            </a:xfrm>
            <a:custGeom>
              <a:avLst/>
              <a:gdLst/>
              <a:ahLst/>
              <a:cxnLst/>
              <a:rect l="l" t="t" r="r" b="b"/>
              <a:pathLst>
                <a:path w="88743" h="90581">
                  <a:moveTo>
                    <a:pt x="0" y="55980"/>
                  </a:moveTo>
                  <a:lnTo>
                    <a:pt x="77063" y="0"/>
                  </a:lnTo>
                  <a:lnTo>
                    <a:pt x="88743" y="90581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4762500" y="4333875"/>
              <a:ext cx="2667000" cy="762000"/>
              <a:chOff x="4762500" y="4333875"/>
              <a:chExt cx="2667000" cy="7620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4762500" y="4333875"/>
                <a:ext cx="26670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5167312" y="458857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计算周长的函数</a:t>
                </a:r>
              </a:p>
            </p:txBody>
          </p:sp>
        </p:grpSp>
        <p:sp>
          <p:nvSpPr>
            <p:cNvPr id="19" name="Line 19"/>
            <p:cNvSpPr/>
            <p:nvPr/>
          </p:nvSpPr>
          <p:spPr>
            <a:xfrm>
              <a:off x="6096000" y="3743325"/>
              <a:ext cx="9525" cy="466725"/>
            </a:xfrm>
            <a:custGeom>
              <a:avLst/>
              <a:gdLst/>
              <a:ahLst/>
              <a:cxnLst/>
              <a:rect l="l" t="t" r="r" b="b"/>
              <a:pathLst>
                <a:path w="9525" h="466725">
                  <a:moveTo>
                    <a:pt x="0" y="0"/>
                  </a:moveTo>
                  <a:lnTo>
                    <a:pt x="0" y="46672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0" name="Polygon 20"/>
            <p:cNvSpPr/>
            <p:nvPr/>
          </p:nvSpPr>
          <p:spPr>
            <a:xfrm>
              <a:off x="6050335" y="4126460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8382000" y="4333875"/>
              <a:ext cx="2667000" cy="762000"/>
              <a:chOff x="8382000" y="4333875"/>
              <a:chExt cx="2667000" cy="7620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8382000" y="4333875"/>
                <a:ext cx="26670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8786812" y="458857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输出结果的函数</a:t>
                </a:r>
              </a:p>
            </p:txBody>
          </p:sp>
        </p:grpSp>
        <p:sp>
          <p:nvSpPr>
            <p:cNvPr id="24" name="Line 24"/>
            <p:cNvSpPr/>
            <p:nvPr/>
          </p:nvSpPr>
          <p:spPr>
            <a:xfrm>
              <a:off x="6096000" y="3743325"/>
              <a:ext cx="3619500" cy="466725"/>
            </a:xfrm>
            <a:custGeom>
              <a:avLst/>
              <a:gdLst/>
              <a:ahLst/>
              <a:cxnLst/>
              <a:rect l="l" t="t" r="r" b="b"/>
              <a:pathLst>
                <a:path w="3619500" h="466725">
                  <a:moveTo>
                    <a:pt x="0" y="0"/>
                  </a:moveTo>
                  <a:lnTo>
                    <a:pt x="3619500" y="46672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5" name="Polygon 25"/>
            <p:cNvSpPr/>
            <p:nvPr/>
          </p:nvSpPr>
          <p:spPr>
            <a:xfrm>
              <a:off x="9626757" y="4154070"/>
              <a:ext cx="88743" cy="90581"/>
            </a:xfrm>
            <a:custGeom>
              <a:avLst/>
              <a:gdLst/>
              <a:ahLst/>
              <a:cxnLst/>
              <a:rect l="l" t="t" r="r" b="b"/>
              <a:pathLst>
                <a:path w="88743" h="90581">
                  <a:moveTo>
                    <a:pt x="88743" y="55980"/>
                  </a:moveTo>
                  <a:lnTo>
                    <a:pt x="0" y="90581"/>
                  </a:lnTo>
                  <a:lnTo>
                    <a:pt x="1168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图中箭头表示谁调用谁，执行先后仍要看 main 中的语句顺序。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被调用的函数执行完，程序会回到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继续。其他函数之间也能互相调用。</a:t>
              </a:r>
            </a:p>
          </p:txBody>
        </p:sp>
      </p:grpSp>
      <p:sp>
        <p:nvSpPr>
          <p:cNvPr id="46" name="Line 4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29537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5251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标准库有现成函数，我们也能自己定义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求平方根、求绝对值是常见计算，C++ 标准库已经提供了相应函数。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sqrt(9.0) 得到 3，abs(-4) 得到 4。求两点距离则可以自己写一个函数。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95625"/>
            <a:ext cx="10096500" cy="2171700"/>
            <a:chOff x="1047750" y="3095625"/>
            <a:chExt cx="10096500" cy="21717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905250" cy="542925"/>
              <a:chOff x="1047750" y="3095625"/>
              <a:chExt cx="3905250" cy="5429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90525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867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函数来源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953000" y="3095625"/>
              <a:ext cx="3143250" cy="542925"/>
              <a:chOff x="4953000" y="3095625"/>
              <a:chExt cx="3143250" cy="5429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953000" y="3095625"/>
                <a:ext cx="314325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972050" y="3124200"/>
                <a:ext cx="3105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1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例如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096250" y="3095625"/>
              <a:ext cx="3048000" cy="542925"/>
              <a:chOff x="8096250" y="3095625"/>
              <a:chExt cx="3048000" cy="5429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096250" y="3095625"/>
                <a:ext cx="3048000" cy="5429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115300" y="3124200"/>
                <a:ext cx="30099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本次得到什么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38550"/>
              <a:ext cx="3905250" cy="542925"/>
              <a:chOff x="1047750" y="3638550"/>
              <a:chExt cx="3905250" cy="5429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38550"/>
                <a:ext cx="390525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67125"/>
                <a:ext cx="3867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标准库：&lt;cmath&gt;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953000" y="3638550"/>
              <a:ext cx="3143250" cy="542925"/>
              <a:chOff x="4953000" y="3638550"/>
              <a:chExt cx="3143250" cy="5429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953000" y="3638550"/>
                <a:ext cx="314325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972050" y="3667125"/>
                <a:ext cx="3105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sqrt(9.0)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096250" y="3638550"/>
              <a:ext cx="3048000" cy="542925"/>
              <a:chOff x="8096250" y="3638550"/>
              <a:chExt cx="3048000" cy="5429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096250" y="3638550"/>
                <a:ext cx="304800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115300" y="3667125"/>
                <a:ext cx="30099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1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double 类型的 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181475"/>
              <a:ext cx="3905250" cy="542925"/>
              <a:chOff x="1047750" y="4181475"/>
              <a:chExt cx="3905250" cy="5429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181475"/>
                <a:ext cx="3905250" cy="5429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10050"/>
                <a:ext cx="3867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标准库：&lt;cstdlib&gt;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953000" y="4181475"/>
              <a:ext cx="3143250" cy="542925"/>
              <a:chOff x="4953000" y="4181475"/>
              <a:chExt cx="3143250" cy="5429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953000" y="4181475"/>
                <a:ext cx="3143250" cy="5429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972050" y="4210050"/>
                <a:ext cx="3105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abs(-4)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096250" y="4181475"/>
              <a:ext cx="3048000" cy="542925"/>
              <a:chOff x="8096250" y="4181475"/>
              <a:chExt cx="3048000" cy="5429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096250" y="4181475"/>
                <a:ext cx="3048000" cy="5429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115300" y="4210050"/>
                <a:ext cx="30099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1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int 类型的 4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724400"/>
              <a:ext cx="3905250" cy="542925"/>
              <a:chOff x="1047750" y="4724400"/>
              <a:chExt cx="3905250" cy="5429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724400"/>
                <a:ext cx="390525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752975"/>
                <a:ext cx="3867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自己定义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953000" y="4724400"/>
              <a:ext cx="3143250" cy="542925"/>
              <a:chOff x="4953000" y="4724400"/>
              <a:chExt cx="3143250" cy="5429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953000" y="4724400"/>
                <a:ext cx="314325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972050" y="4752975"/>
                <a:ext cx="310515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求两点距离的函数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096250" y="4724400"/>
              <a:ext cx="3048000" cy="542925"/>
              <a:chOff x="8096250" y="4724400"/>
              <a:chExt cx="3048000" cy="5429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096250" y="4724400"/>
                <a:ext cx="3048000" cy="5429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115300" y="4752975"/>
                <a:ext cx="3009900" cy="485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020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两个指定端点间的距离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这里采用 using namespace std; 后的写法，使用前要包含相应头文件。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调用前需要知道：函数接收什么数据，执行后能得到什么结果。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算出一个数以后，后面的程序还要用它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看两个任务：一个是在屏幕上显示 Hello, world!，另一个是求 3 的平方再加 1。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显示完问候语，任务就结束了；求出平方 9 后，还需要把它用于后面的加法。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238500"/>
            <a:ext cx="10096500" cy="1828800"/>
            <a:chOff x="1047750" y="3238500"/>
            <a:chExt cx="10096500" cy="18288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238500"/>
              <a:ext cx="2857500" cy="609600"/>
              <a:chOff x="1047750" y="3238500"/>
              <a:chExt cx="2857500" cy="6096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238500"/>
                <a:ext cx="28575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267075"/>
                <a:ext cx="28194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905250" y="3238500"/>
              <a:ext cx="3714750" cy="609600"/>
              <a:chOff x="3905250" y="3238500"/>
              <a:chExt cx="3714750" cy="6096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905250" y="3238500"/>
                <a:ext cx="371475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924300" y="3267075"/>
                <a:ext cx="36766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完成了什么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620000" y="3238500"/>
              <a:ext cx="3524250" cy="609600"/>
              <a:chOff x="7620000" y="3238500"/>
              <a:chExt cx="3524250" cy="6096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620000" y="3238500"/>
                <a:ext cx="352425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639050" y="3267075"/>
                <a:ext cx="3486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调用处还需要什么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848100"/>
              <a:ext cx="2857500" cy="609600"/>
              <a:chOff x="1047750" y="3848100"/>
              <a:chExt cx="2857500" cy="6096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848100"/>
                <a:ext cx="28575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876675"/>
                <a:ext cx="28194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显示问候语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905250" y="3848100"/>
              <a:ext cx="3714750" cy="609600"/>
              <a:chOff x="3905250" y="3848100"/>
              <a:chExt cx="3714750" cy="6096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905250" y="3848100"/>
                <a:ext cx="371475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924300" y="3876675"/>
                <a:ext cx="36766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屏幕出现一句话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620000" y="3848100"/>
              <a:ext cx="3524250" cy="609600"/>
              <a:chOff x="7620000" y="3848100"/>
              <a:chExt cx="3524250" cy="6096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620000" y="3848100"/>
                <a:ext cx="352425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639050" y="3876675"/>
                <a:ext cx="3486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继续执行即可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457700"/>
              <a:ext cx="2857500" cy="609600"/>
              <a:chOff x="1047750" y="4457700"/>
              <a:chExt cx="2857500" cy="6096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457700"/>
                <a:ext cx="285750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486275"/>
                <a:ext cx="28194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求3的平方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905250" y="4457700"/>
              <a:ext cx="3714750" cy="609600"/>
              <a:chOff x="3905250" y="4457700"/>
              <a:chExt cx="3714750" cy="6096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905250" y="4457700"/>
                <a:ext cx="371475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924300" y="4486275"/>
                <a:ext cx="36766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计算出数值9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620000" y="4457700"/>
              <a:ext cx="3524250" cy="609600"/>
              <a:chOff x="7620000" y="4457700"/>
              <a:chExt cx="3524250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620000" y="4457700"/>
                <a:ext cx="352425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639050" y="4486275"/>
                <a:ext cx="348615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拿到9，继续算9+1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39375" cy="750380"/>
            <a:chOff x="990219" y="5409248"/>
            <a:chExt cx="10239375" cy="750380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10239375" cy="750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函数交给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的数据，叫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。屏幕输出和返回数值有不同的用途。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这两个任务分别适合怎样的函数？下面用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和 int 看看。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29729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5237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 函数：完成打印，不返回数值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printHello 只负责显示一句问候语。调用它以后，程序接着执行后面的语句。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下面是两个代码片段：函数定义写在 main 外，调用语句放在 main 中。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885122"/>
            <a:ext cx="10096500" cy="1638681"/>
            <a:chOff x="1037844" y="2885122"/>
            <a:chExt cx="10096500" cy="1638681"/>
          </a:xfrm>
        </p:grpSpPr>
        <p:sp>
          <p:nvSpPr>
            <p:cNvPr id="8" name="TextBox 8"/>
            <p:cNvSpPr/>
            <p:nvPr/>
          </p:nvSpPr>
          <p:spPr>
            <a:xfrm>
              <a:off x="1037844" y="2885122"/>
              <a:ext cx="10096500" cy="16386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printHello()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"Hello, world!"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main中的调用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printHello();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表示没有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。这个函数仍会执行 cout，让屏幕出现问候语。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空括号表示不需要传入数据。它没有返回数值，不能用来给 int 变量赋值。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914019" y="2872740"/>
            <a:ext cx="9525" cy="1616392"/>
          </a:xfrm>
          <a:custGeom>
            <a:avLst/>
            <a:gdLst/>
            <a:ahLst/>
            <a:cxnLst/>
            <a:rect l="l" t="t" r="r" b="b"/>
            <a:pathLst>
              <a:path w="9525" h="1616392">
                <a:moveTo>
                  <a:pt x="0" y="0"/>
                </a:moveTo>
                <a:lnTo>
                  <a:pt x="0" y="161639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914019" y="4151948"/>
            <a:ext cx="9525" cy="278130"/>
          </a:xfrm>
          <a:custGeom>
            <a:avLst/>
            <a:gdLst/>
            <a:ahLst/>
            <a:cxnLst/>
            <a:rect l="l" t="t" r="r" b="b"/>
            <a:pathLst>
              <a:path w="9525" h="278130">
                <a:moveTo>
                  <a:pt x="0" y="0"/>
                </a:moveTo>
                <a:lnTo>
                  <a:pt x="0" y="278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492318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有返回值的函数：把平方交给后面的加法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现在需要求 3 的平方再加 1。square 接收一个整数 x，返回它的平方。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例子使用小整数，避免平方超出 int 范围。下面的调用语句放在 main 中。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2885122"/>
            <a:ext cx="10096500" cy="1953006"/>
            <a:chOff x="1037844" y="2885122"/>
            <a:chExt cx="10096500" cy="1953006"/>
          </a:xfrm>
        </p:grpSpPr>
        <p:sp>
          <p:nvSpPr>
            <p:cNvPr id="8" name="TextBox 8"/>
            <p:cNvSpPr/>
            <p:nvPr/>
          </p:nvSpPr>
          <p:spPr>
            <a:xfrm>
              <a:off x="1037844" y="2885122"/>
              <a:ext cx="10096500" cy="19530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square(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*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main中的调用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= square(3) + 1;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ans;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15" name="TextBox 15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 说明返回结果的类型；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x*x 计算结果，并结束本次调用。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square(3) 返回 9，后面再加 1，ans 得到 10。最后的 cout 才负责显示。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4019" y="2872740"/>
            <a:ext cx="9525" cy="1930718"/>
          </a:xfrm>
          <a:custGeom>
            <a:avLst/>
            <a:gdLst/>
            <a:ahLst/>
            <a:cxnLst/>
            <a:rect l="l" t="t" r="r" b="b"/>
            <a:pathLst>
              <a:path w="9525" h="1930718">
                <a:moveTo>
                  <a:pt x="0" y="0"/>
                </a:moveTo>
                <a:lnTo>
                  <a:pt x="0" y="193071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914019" y="2872740"/>
            <a:ext cx="9525" cy="1930718"/>
          </a:xfrm>
          <a:custGeom>
            <a:avLst/>
            <a:gdLst/>
            <a:ahLst/>
            <a:cxnLst/>
            <a:rect l="l" t="t" r="r" b="b"/>
            <a:pathLst>
              <a:path w="9525" h="1930718">
                <a:moveTo>
                  <a:pt x="0" y="0"/>
                </a:moveTo>
                <a:lnTo>
                  <a:pt x="0" y="193071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508034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分清返回类型、返回值和屏幕输出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3971"/>
            <a:ext cx="10239375" cy="764858"/>
            <a:chOff x="990219" y="2053971"/>
            <a:chExt cx="10239375" cy="764858"/>
          </a:xfrm>
        </p:grpSpPr>
        <p:sp>
          <p:nvSpPr>
            <p:cNvPr id="5" name="TextBox 5"/>
            <p:cNvSpPr/>
            <p:nvPr/>
          </p:nvSpPr>
          <p:spPr>
            <a:xfrm>
              <a:off x="990219" y="2053971"/>
              <a:ext cx="10239375" cy="764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7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返回类型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说明结果是哪种数据，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返回值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则是某次调用实际算出的结果。</a:t>
              </a:r>
              <a:br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square(3) 返回 9，square(4) 返回 16，但它们的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返回类型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都是 int。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047750" y="3143250"/>
            <a:ext cx="10096500" cy="2095500"/>
            <a:chOff x="1047750" y="3143250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143250"/>
              <a:ext cx="2762250" cy="523875"/>
              <a:chOff x="1047750" y="3143250"/>
              <a:chExt cx="276225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43250"/>
                <a:ext cx="27622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71825"/>
                <a:ext cx="2724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本次调用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10000" y="3143250"/>
              <a:ext cx="2000250" cy="523875"/>
              <a:chOff x="3810000" y="3143250"/>
              <a:chExt cx="200025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10000" y="3143250"/>
                <a:ext cx="20002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29050" y="3171825"/>
                <a:ext cx="1962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返回类型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810250" y="3143250"/>
              <a:ext cx="2190750" cy="523875"/>
              <a:chOff x="5810250" y="3143250"/>
              <a:chExt cx="219075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810250" y="3143250"/>
                <a:ext cx="21907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829300" y="3171825"/>
                <a:ext cx="2152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交回调用处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001000" y="3143250"/>
              <a:ext cx="3143250" cy="523875"/>
              <a:chOff x="8001000" y="3143250"/>
              <a:chExt cx="314325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001000" y="3143250"/>
                <a:ext cx="31432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020050" y="3171825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函数内的屏幕输出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3667125"/>
              <a:ext cx="2762250" cy="523875"/>
              <a:chOff x="1047750" y="3667125"/>
              <a:chExt cx="276225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3667125"/>
                <a:ext cx="2762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3695700"/>
                <a:ext cx="2724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printHello()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810000" y="3667125"/>
              <a:ext cx="2000250" cy="523875"/>
              <a:chOff x="3810000" y="3667125"/>
              <a:chExt cx="200025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3810000" y="3667125"/>
                <a:ext cx="2000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829050" y="3695700"/>
                <a:ext cx="1962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void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810250" y="3667125"/>
              <a:ext cx="2190750" cy="523875"/>
              <a:chOff x="5810250" y="3667125"/>
              <a:chExt cx="219075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5810250" y="3667125"/>
                <a:ext cx="2190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5829300" y="3695700"/>
                <a:ext cx="2152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没有数值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001000" y="3667125"/>
              <a:ext cx="3143250" cy="523875"/>
              <a:chOff x="8001000" y="3667125"/>
              <a:chExt cx="314325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001000" y="3667125"/>
                <a:ext cx="3143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020050" y="3695700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Hello, world!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47750" y="4191000"/>
              <a:ext cx="2762250" cy="523875"/>
              <a:chOff x="1047750" y="4191000"/>
              <a:chExt cx="2762250" cy="5238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047750" y="4191000"/>
                <a:ext cx="27622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066800" y="4219575"/>
                <a:ext cx="2724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square(3)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810000" y="4191000"/>
              <a:ext cx="2000250" cy="523875"/>
              <a:chOff x="3810000" y="4191000"/>
              <a:chExt cx="2000250" cy="5238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810000" y="4191000"/>
                <a:ext cx="20002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829050" y="4219575"/>
                <a:ext cx="1962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810250" y="4191000"/>
              <a:ext cx="2190750" cy="523875"/>
              <a:chOff x="5810250" y="4191000"/>
              <a:chExt cx="2190750" cy="5238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810250" y="4191000"/>
                <a:ext cx="21907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5829300" y="4219575"/>
                <a:ext cx="2152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001000" y="4191000"/>
              <a:ext cx="3143250" cy="523875"/>
              <a:chOff x="8001000" y="4191000"/>
              <a:chExt cx="3143250" cy="5238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001000" y="4191000"/>
                <a:ext cx="31432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020050" y="4219575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没有输出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714875"/>
              <a:ext cx="2762250" cy="523875"/>
              <a:chOff x="1047750" y="4714875"/>
              <a:chExt cx="2762250" cy="5238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714875"/>
                <a:ext cx="2762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743450"/>
                <a:ext cx="2724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square(4)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810000" y="4714875"/>
              <a:ext cx="2000250" cy="523875"/>
              <a:chOff x="3810000" y="4714875"/>
              <a:chExt cx="2000250" cy="5238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810000" y="4714875"/>
                <a:ext cx="2000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829050" y="4743450"/>
                <a:ext cx="1962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5810250" y="4714875"/>
              <a:ext cx="2190750" cy="523875"/>
              <a:chOff x="5810250" y="4714875"/>
              <a:chExt cx="2190750" cy="52387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810250" y="4714875"/>
                <a:ext cx="2190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5829300" y="4743450"/>
                <a:ext cx="2152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16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8001000" y="4714875"/>
              <a:ext cx="3143250" cy="523875"/>
              <a:chOff x="8001000" y="4714875"/>
              <a:chExt cx="3143250" cy="523875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8001000" y="4714875"/>
                <a:ext cx="3143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8020050" y="4743450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没有输出</a:t>
                </a:r>
              </a:p>
            </p:txBody>
          </p:sp>
        </p:grpSp>
      </p:grpSp>
      <p:grpSp>
        <p:nvGrpSpPr>
          <p:cNvPr id="59" name="Group 59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57" name="TextBox 57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，还要用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给出这次的结果。是否显示在屏幕上，要看 cout。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距离可能有小数，可以用 double 返回；判断是或否，可以用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返回。</a:t>
              </a:r>
            </a:p>
          </p:txBody>
        </p:sp>
      </p:grpSp>
      <p:sp>
        <p:nvSpPr>
          <p:cNvPr id="79" name="Line 7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0" name="Line 80"/>
          <p:cNvSpPr/>
          <p:nvPr/>
        </p:nvSpPr>
        <p:spPr>
          <a:xfrm>
            <a:off x="838200" y="2925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模拟练习：函数的作用与返回结果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先想一想每题的结果和理由，再点击核对。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8895874" cy="1429131"/>
            <a:chOff x="990219" y="2742248"/>
            <a:chExt cx="8895874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88958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三条边共用距离函数，与把读入、计算、输出分开，各体现了什么作用？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84214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square(4)+1 的结果是多少？单独写 square(4); 会显示 16 吗？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74908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③ printHello 能输出文字，为什么仍可以使用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7364063" cy="1181481"/>
            <a:chOff x="990219" y="4599622"/>
            <a:chExt cx="7364063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73640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分别是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代码重用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问题分解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62297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结果为 17。单独调用没有 cout，不会显示 16。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65221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它完成打印任务即可，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不需要接收一个数。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7-1 距离函数：求三角形周长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给出平面上三个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不共线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的点，求它们围成的三角形周长。题号 P5735。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三条边的长度相加，就是要输出的结果。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0219" y="2932748"/>
            <a:ext cx="8342376" cy="1276731"/>
            <a:chOff x="990219" y="2932748"/>
            <a:chExt cx="8342376" cy="1276731"/>
          </a:xfrm>
        </p:grpSpPr>
        <p:sp>
          <p:nvSpPr>
            <p:cNvPr id="8" name="TextBox 8"/>
            <p:cNvSpPr/>
            <p:nvPr/>
          </p:nvSpPr>
          <p:spPr>
            <a:xfrm>
              <a:off x="990219" y="2932748"/>
              <a:ext cx="7502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输入三行，每行两个实数，依次给出一个点的横坐标、纵坐标。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380422"/>
              <a:ext cx="83423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坐标绝对值不超过 100，小数点后最多三位，三个点不在一条直线上。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828098"/>
              <a:ext cx="52034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输出三角形周长，保留小数点后两位。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056822"/>
            <a:ext cx="6019990" cy="762381"/>
            <a:chOff x="990219" y="5056822"/>
            <a:chExt cx="6019990" cy="762381"/>
          </a:xfrm>
        </p:grpSpPr>
        <p:sp>
          <p:nvSpPr>
            <p:cNvPr id="12" name="TextBox 12"/>
            <p:cNvSpPr/>
            <p:nvPr/>
          </p:nvSpPr>
          <p:spPr>
            <a:xfrm>
              <a:off x="990219" y="5056822"/>
              <a:ext cx="48247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例如三个点是 (0,0)、(3,0)、(0,4)。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437822"/>
              <a:ext cx="60199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三条边长为 3、4、5，周长应输出 12.00。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两点距离：先求坐标差，再用勾股定理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两点分别是 (x1,y1)、(x2,y2)，横向差、纵向差是两条直角边。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根据勾股定理，把两个差分别平方后相加，再开平方，得到两点距离。</a:t>
              </a:r>
            </a:p>
          </p:txBody>
        </p:sp>
      </p:grpSp>
      <mc:AlternateContent>
        <mc:Choice Requires="a14">
          <p:sp>
            <p:nvSpPr>
              <p:cNvPr id="8" name="p04-formula"/>
              <p:cNvSpPr txBox="1">
                <a:spLocks noGrp="1"/>
              </p:cNvSpPr>
              <p:nvPr/>
            </p:nvSpPr>
            <p:spPr>
              <a:xfrm>
                <a:off x="1047750" y="3048000"/>
                <a:ext cx="10096500" cy="1285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7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d</m:t>
                      </m:r>
                      <m:r>
                        <m:rPr>
                          <m:sty m:val="p"/>
                        </m:rPr>
                        <a:rPr lang="en-US" sz="278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78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radPr>
                        <m:deg/>
                        <m:e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en-US" sz="278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 sz="278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7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278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en-US" sz="278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y</m:t>
                                      </m:r>
                                    </m:e>
                                    <m:sub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 sz="278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y</m:t>
                                      </m:r>
                                    </m:e>
                                    <m:sub>
                                      <m:r>
                                        <a:rPr lang="en-US" sz="278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78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1037844" y="4551998"/>
            <a:ext cx="10096500" cy="705231"/>
            <a:chOff x="1037844" y="4551998"/>
            <a:chExt cx="10096500" cy="705231"/>
          </a:xfrm>
        </p:grpSpPr>
        <p:sp>
          <p:nvSpPr>
            <p:cNvPr id="9" name="TextBox 9"/>
            <p:cNvSpPr/>
            <p:nvPr/>
          </p:nvSpPr>
          <p:spPr>
            <a:xfrm>
              <a:off x="1037844" y="4551998"/>
              <a:ext cx="10096500" cy="705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dx = x1 - x2, dy = y1 - y2;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 = sqrt(dx * dx + dy * dy);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8434768" cy="381381"/>
            <a:chOff x="990219" y="5409248"/>
            <a:chExt cx="8434768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409248"/>
              <a:ext cx="84347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sqrt 定义在 &lt;cmath&gt; 中。坐标和距离使用 double，才能保留小数。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7"/>
          <p:cNvSpPr/>
          <p:nvPr/>
        </p:nvSpPr>
        <p:spPr>
          <a:xfrm>
            <a:off x="914019" y="4561522"/>
            <a:ext cx="9525" cy="601980"/>
          </a:xfrm>
          <a:custGeom>
            <a:avLst/>
            <a:gdLst/>
            <a:ahLst/>
            <a:cxnLst/>
            <a:rect l="l" t="t" r="r" b="b"/>
            <a:pathLst>
              <a:path w="9525" h="601980">
                <a:moveTo>
                  <a:pt x="0" y="0"/>
                </a:moveTo>
                <a:lnTo>
                  <a:pt x="0" y="60198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310905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42255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1280"/>
            <a:chOff x="825246" y="814388"/>
            <a:chExt cx="10458450" cy="1101280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1335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坐标可能有小数，平方函数也要保留小数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前面的 square 接收整数，但这里的坐标差可能是 0.5 这样的小数。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求平方仍是自己乘自己，只是接收的数据和返回结果都需要改用 double。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2762250" cy="571500"/>
              <a:chOff x="1047750" y="3095625"/>
              <a:chExt cx="27622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2762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2724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这次交来的数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10000" y="3095625"/>
              <a:ext cx="4572000" cy="571500"/>
              <a:chOff x="3810000" y="3095625"/>
              <a:chExt cx="4572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10000" y="3095625"/>
                <a:ext cx="4572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29050" y="3124200"/>
                <a:ext cx="4533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相同的计算动作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382000" y="3095625"/>
              <a:ext cx="2762250" cy="571500"/>
              <a:chOff x="8382000" y="3095625"/>
              <a:chExt cx="276225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382000" y="3095625"/>
                <a:ext cx="2762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401050" y="3124200"/>
                <a:ext cx="2724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交回的结果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2762250" cy="571500"/>
              <a:chOff x="1047750" y="3667125"/>
              <a:chExt cx="27622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2762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2724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10000" y="3667125"/>
              <a:ext cx="4572000" cy="571500"/>
              <a:chOff x="3810000" y="3667125"/>
              <a:chExt cx="45720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10000" y="3667125"/>
                <a:ext cx="4572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29050" y="3695700"/>
                <a:ext cx="4533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用这个数乘它自己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382000" y="3667125"/>
              <a:ext cx="2762250" cy="571500"/>
              <a:chOff x="8382000" y="3667125"/>
              <a:chExt cx="276225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382000" y="3667125"/>
                <a:ext cx="2762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401050" y="3695700"/>
                <a:ext cx="2724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2762250" cy="571500"/>
              <a:chOff x="1047750" y="4238625"/>
              <a:chExt cx="27622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2762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2724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0.5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10000" y="4238625"/>
              <a:ext cx="4572000" cy="571500"/>
              <a:chOff x="3810000" y="4238625"/>
              <a:chExt cx="4572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10000" y="4238625"/>
                <a:ext cx="4572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29050" y="4267200"/>
                <a:ext cx="4533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用这个数乘它自己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382000" y="4238625"/>
              <a:ext cx="2762250" cy="571500"/>
              <a:chOff x="8382000" y="4238625"/>
              <a:chExt cx="276225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382000" y="4238625"/>
                <a:ext cx="2762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401050" y="4267200"/>
                <a:ext cx="2724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0.25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39375" cy="752856"/>
            <a:chOff x="990219" y="5406771"/>
            <a:chExt cx="10239375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例如 0.5 的平方是 0.25，用整数类型接收就会丢掉小数部分。</a:t>
              </a:r>
              <a:br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下面把这个使用 double 的平方函数命名为 sq。</a:t>
              </a:r>
            </a:p>
          </p:txBody>
        </p:sp>
      </p:grpSp>
      <p:sp>
        <p:nvSpPr>
          <p:cNvPr id="54" name="Line 5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6" name="Line 56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 sq 说明函数定义的几个部分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9352978" cy="381381"/>
            <a:chOff x="990219" y="2056448"/>
            <a:chExt cx="935297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3529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 的任务很清楚：接收一个 double 数值，算出它的平方，再返回这个结果。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7844" y="2885122"/>
            <a:ext cx="10096500" cy="990981"/>
            <a:chOff x="1037844" y="2885122"/>
            <a:chExt cx="10096500" cy="990981"/>
          </a:xfrm>
        </p:grpSpPr>
        <p:sp>
          <p:nvSpPr>
            <p:cNvPr id="7" name="TextBox 7"/>
            <p:cNvSpPr/>
            <p:nvPr/>
          </p:nvSpPr>
          <p:spPr>
            <a:xfrm>
              <a:off x="1037844" y="2885122"/>
              <a:ext cx="10096500" cy="9909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sq(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*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double 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，sq 是函数名，double x 是参数的类型和名字。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大括号内是函数体。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返回计算结果，本次调用到这里结束。</a:t>
              </a:r>
            </a:p>
          </p:txBody>
        </p:sp>
      </p:grpSp>
      <p:sp>
        <p:nvSpPr>
          <p:cNvPr id="14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5" name="Line 15"/>
          <p:cNvSpPr/>
          <p:nvPr/>
        </p:nvSpPr>
        <p:spPr>
          <a:xfrm>
            <a:off x="914019" y="2872740"/>
            <a:ext cx="9525" cy="968692"/>
          </a:xfrm>
          <a:custGeom>
            <a:avLst/>
            <a:gdLst/>
            <a:ahLst/>
            <a:cxnLst/>
            <a:rect l="l" t="t" r="r" b="b"/>
            <a:pathLst>
              <a:path w="9525" h="968692">
                <a:moveTo>
                  <a:pt x="0" y="0"/>
                </a:moveTo>
                <a:lnTo>
                  <a:pt x="0" y="96869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45993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从 sq 的定义，看一般函数怎样写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762000"/>
            <a:chOff x="990219" y="2056448"/>
            <a:chExt cx="10239375" cy="762000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已经看懂 sq 后，把具体类型、名字和计算换成占位说明，就得到一般形式。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7844" y="2885122"/>
            <a:ext cx="10096500" cy="1447800"/>
            <a:chOff x="1037844" y="2885122"/>
            <a:chExt cx="10096500" cy="1447800"/>
          </a:xfrm>
        </p:grpSpPr>
        <p:sp>
          <p:nvSpPr>
            <p:cNvPr id="7" name="TextBox 7"/>
            <p:cNvSpPr/>
            <p:nvPr/>
          </p:nvSpPr>
          <p:spPr>
            <a:xfrm>
              <a:off x="1037844" y="2885122"/>
              <a:ext cx="10096500" cy="1447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返回类型 函数名(参数类型 参数名, ...)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函数体：完成这项任务的语句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结果;  // 需要返回结果时使用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10239375" cy="800100"/>
            <a:chOff x="990219" y="5409248"/>
            <a:chExt cx="10239375" cy="800100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10239375" cy="800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参数列表说明需要哪些数据；函数体写处理步骤；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说明交回哪种结果。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函数没有返回数值，可以不写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，或写 return; 结束调用。</a:t>
              </a:r>
            </a:p>
          </p:txBody>
        </p:sp>
      </p:grpSp>
      <p:sp>
        <p:nvSpPr>
          <p:cNvPr id="14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5" name="Line 15"/>
          <p:cNvSpPr/>
          <p:nvPr/>
        </p:nvSpPr>
        <p:spPr>
          <a:xfrm>
            <a:off x="914019" y="2872740"/>
            <a:ext cx="9525" cy="1387792"/>
          </a:xfrm>
          <a:custGeom>
            <a:avLst/>
            <a:gdLst/>
            <a:ahLst/>
            <a:cxnLst/>
            <a:rect l="l" t="t" r="r" b="b"/>
            <a:pathLst>
              <a:path w="9525" h="1387792">
                <a:moveTo>
                  <a:pt x="0" y="0"/>
                </a:moveTo>
                <a:lnTo>
                  <a:pt x="0" y="138779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45993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定义准备好代码，调用才执行计算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只把求平方的代码写好，还没有指定要计算哪个数。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当程序执行到 sq(3)，才会传入 3，开始这一次平方计算。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429000"/>
              <a:ext cx="2571750" cy="1000125"/>
              <a:chOff x="1809750" y="342900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560701" y="362654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写好规则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166938" y="397897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接收数后求平方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98567" y="36265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发出一次任务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620131" y="3978974"/>
                <a:ext cx="95173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这次用3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429000"/>
              <a:ext cx="2571750" cy="1000125"/>
              <a:chOff x="7810500" y="342900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430196" y="3626548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执行并交回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751760" y="3978974"/>
                <a:ext cx="68922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得到9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39375" cy="755332"/>
            <a:chOff x="990219" y="5406771"/>
            <a:chExt cx="10239375" cy="755332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39375" cy="755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定义函数是在准备代码，调用函数才会执行其中的语句。</a:t>
              </a:r>
              <a:br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以后还可以调用 sq(5)、sq(8)，使用相同代码处理不同的数据。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同一个 sq，可以用不同的数调用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9589198" cy="381381"/>
            <a:chOff x="990219" y="2056448"/>
            <a:chExt cx="958919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5891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 定义好后，可以在 main 中调用。调用时写要传入的数据，不再写参数类型。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47750" y="3095625"/>
            <a:ext cx="10096500" cy="1905000"/>
            <a:chOff x="1047750" y="3095625"/>
            <a:chExt cx="10096500" cy="19050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5429250" cy="476250"/>
              <a:chOff x="1047750" y="3095625"/>
              <a:chExt cx="5429250" cy="4762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54292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5391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代码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477000" y="3095625"/>
              <a:ext cx="4667250" cy="476250"/>
              <a:chOff x="6477000" y="3095625"/>
              <a:chExt cx="4667250" cy="4762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6477000" y="3095625"/>
                <a:ext cx="46672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6496050" y="3124200"/>
                <a:ext cx="4629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此时发生的事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47750" y="3571875"/>
              <a:ext cx="5429250" cy="476250"/>
              <a:chOff x="1047750" y="3571875"/>
              <a:chExt cx="5429250" cy="4762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047750" y="3571875"/>
                <a:ext cx="5429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1066800" y="3600450"/>
                <a:ext cx="5391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double sq(double x) { ... }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477000" y="3571875"/>
              <a:ext cx="4667250" cy="476250"/>
              <a:chOff x="6477000" y="3571875"/>
              <a:chExt cx="4667250" cy="4762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477000" y="3571875"/>
                <a:ext cx="4667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496050" y="3600450"/>
                <a:ext cx="4629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写好函数，等待调用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4048125"/>
              <a:ext cx="5429250" cy="476250"/>
              <a:chOff x="1047750" y="4048125"/>
              <a:chExt cx="5429250" cy="4762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4048125"/>
                <a:ext cx="54292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4076700"/>
                <a:ext cx="5391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double a = sq(3);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477000" y="4048125"/>
              <a:ext cx="4667250" cy="476250"/>
              <a:chOff x="6477000" y="4048125"/>
              <a:chExt cx="4667250" cy="4762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477000" y="4048125"/>
                <a:ext cx="46672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496050" y="4076700"/>
                <a:ext cx="4629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返回 9，赋给 a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4524375"/>
              <a:ext cx="5429250" cy="476250"/>
              <a:chOff x="1047750" y="4524375"/>
              <a:chExt cx="5429250" cy="4762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524375"/>
                <a:ext cx="5429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4552950"/>
                <a:ext cx="5391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double b = sq(5);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477000" y="4524375"/>
              <a:ext cx="4667250" cy="476250"/>
              <a:chOff x="6477000" y="4524375"/>
              <a:chExt cx="4667250" cy="4762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477000" y="4524375"/>
                <a:ext cx="4667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6496050" y="4552950"/>
                <a:ext cx="4629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8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返回 25，赋给 b</a:t>
                </a:r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32" name="TextBox 32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程序从 main 开始执行，函数写在 main 前面，并不表示先执行它。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每次调用，都会根据这次传入的数据重新计算。</a:t>
              </a:r>
            </a:p>
          </p:txBody>
        </p: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52036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调用 sq(3)，3 会传给函数里的 x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 的定义中，用变量 x 接收传入的数据。调用 sq(3) 时，x 得到 3。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换成 sq(5)，这次调用中的 x 就得到 5，函数体仍然计算 x*x。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4762500" cy="523875"/>
              <a:chOff x="1047750" y="3095625"/>
              <a:chExt cx="476250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4762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4724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9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函数中要做的事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810250" y="3095625"/>
              <a:ext cx="5334000" cy="523875"/>
              <a:chOff x="5810250" y="3095625"/>
              <a:chExt cx="533400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810250" y="3095625"/>
                <a:ext cx="53340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829300" y="3124200"/>
                <a:ext cx="529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9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调用 sq(3) 时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19500"/>
              <a:ext cx="4762500" cy="523875"/>
              <a:chOff x="1047750" y="3619500"/>
              <a:chExt cx="476250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19500"/>
                <a:ext cx="4762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48075"/>
                <a:ext cx="4724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9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用 x 接收数据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810250" y="3619500"/>
              <a:ext cx="5334000" cy="523875"/>
              <a:chOff x="5810250" y="3619500"/>
              <a:chExt cx="533400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810250" y="3619500"/>
                <a:ext cx="5334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829300" y="3648075"/>
                <a:ext cx="529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9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 的值是 3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143375"/>
              <a:ext cx="4762500" cy="523875"/>
              <a:chOff x="1047750" y="4143375"/>
              <a:chExt cx="476250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143375"/>
                <a:ext cx="4762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171950"/>
                <a:ext cx="4724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要做的动作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810250" y="4143375"/>
              <a:ext cx="5334000" cy="523875"/>
              <a:chOff x="5810250" y="4143375"/>
              <a:chExt cx="533400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810250" y="4143375"/>
                <a:ext cx="53340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829300" y="4171950"/>
                <a:ext cx="529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3乘3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667250"/>
              <a:ext cx="4762500" cy="523875"/>
              <a:chOff x="1047750" y="4667250"/>
              <a:chExt cx="476250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667250"/>
                <a:ext cx="4762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695825"/>
                <a:ext cx="4724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9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返回给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调用处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810250" y="4667250"/>
              <a:ext cx="5334000" cy="523875"/>
              <a:chOff x="5810250" y="4667250"/>
              <a:chExt cx="533400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810250" y="4667250"/>
                <a:ext cx="5334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829300" y="4695825"/>
                <a:ext cx="529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6771"/>
            <a:ext cx="10239375" cy="752856"/>
            <a:chOff x="990219" y="5406771"/>
            <a:chExt cx="10239375" cy="752856"/>
          </a:xfrm>
        </p:grpSpPr>
        <p:sp>
          <p:nvSpPr>
            <p:cNvPr id="33" name="TextBox 33"/>
            <p:cNvSpPr/>
            <p:nvPr/>
          </p:nvSpPr>
          <p:spPr>
            <a:xfrm>
              <a:off x="990219" y="5406771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调用时给出的 3 叫实参；函数定义中接收这个值的 x 叫形参。</a:t>
              </a:r>
              <a:br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3 传给 x，x*x 算出 9，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 xml:space="preserve"> 再把 9 返回给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调用处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从传入 3 到返回 9，跟踪一次调用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sq(3) 中，实参是 3；定义 double sq(double x) 中，形参是 x。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形参是这次调用中用来接收数据的变量，函数体通过它进行计算。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33750"/>
            <a:ext cx="8572500" cy="1000125"/>
            <a:chOff x="1809750" y="333375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33750"/>
              <a:ext cx="2571750" cy="1000125"/>
              <a:chOff x="1809750" y="333375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724722" y="3531298"/>
                <a:ext cx="7417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sq(3)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751010" y="3883724"/>
                <a:ext cx="68922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传入3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679186" y="3531298"/>
                <a:ext cx="8336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x得到3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606986" y="3883724"/>
                <a:ext cx="97793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计算x*x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33750"/>
              <a:ext cx="2571750" cy="1000125"/>
              <a:chOff x="7810500" y="333375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8508949" y="3531298"/>
                <a:ext cx="117485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1950" dirty="0">
                    <a:solidFill>
                      <a:srgbClr val="000000"/>
                    </a:solidFill>
                    <a:latin typeface="Consolas"/>
                    <a:ea typeface="Microsoft YaHei"/>
                    <a:cs typeface="Consolas"/>
                  </a:rPr>
                  <a:t>return 9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430196" y="3883724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回到调用处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 double a = sq(3); 时，先求出调用结果 9，再把 9 存给 a。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有多个参数时，要按顺序传入，并满足函数对数量和类型的要求。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求距离时，需要两次平方计算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仍看 B(3,0)、C(0,4)。两个坐标差分别是 3 和 -4，需要各自求平方。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sq 已经会算平方，距离函数可以分别调用 sq(3) 和 sq(-4)。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429000"/>
              <a:ext cx="2571750" cy="1000125"/>
              <a:chOff x="1809750" y="342900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29446" y="3626548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两个坐标差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737866" y="3978974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3、-4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429821" y="3626548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分别求平方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738241" y="3978974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9、16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429000"/>
              <a:ext cx="2571750" cy="1000125"/>
              <a:chOff x="7810500" y="342900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430196" y="3626548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相加再开方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489252" y="3978974"/>
                <a:ext cx="12142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得到距离5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两次返回 9 和 16，相加得到 25，再开平方，距离就是 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函数之间也可以调用。求距离时，就把求平方这一步交给 sq。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7-1：在 dist 中调用 sq 计算平方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114978" cy="381381"/>
            <a:chOff x="990219" y="2056448"/>
            <a:chExt cx="1011497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1149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dist 接收两个点的四个坐标，调用 sq 求出两个坐标差的平方，再开平方返回距离。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885122"/>
            <a:ext cx="10096500" cy="1905381"/>
            <a:chOff x="1037844" y="2885122"/>
            <a:chExt cx="10096500" cy="1905381"/>
          </a:xfrm>
        </p:grpSpPr>
        <p:sp>
          <p:nvSpPr>
            <p:cNvPr id="7" name="TextBox 7"/>
            <p:cNvSpPr/>
            <p:nvPr/>
          </p:nvSpPr>
          <p:spPr>
            <a:xfrm>
              <a:off x="1037844" y="2885122"/>
              <a:ext cx="10096500" cy="1905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dist(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x2,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y2)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dx2 = sq(x1 - x2);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dy2 = sq(y1 - y2);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sqrt(dx2 + dy2);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409248"/>
            <a:ext cx="7805356" cy="381381"/>
            <a:chOff x="990219" y="5409248"/>
            <a:chExt cx="7805356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78053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dist(3,0,0,4) 返回 5，这个结果还可以继续参与周长的计算。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0"/>
          <p:cNvSpPr/>
          <p:nvPr/>
        </p:nvSpPr>
        <p:spPr>
          <a:xfrm>
            <a:off x="914019" y="2872740"/>
            <a:ext cx="9525" cy="1883092"/>
          </a:xfrm>
          <a:custGeom>
            <a:avLst/>
            <a:gdLst/>
            <a:ahLst/>
            <a:cxnLst/>
            <a:rect l="l" t="t" r="r" b="b"/>
            <a:pathLst>
              <a:path w="9525" h="1883092">
                <a:moveTo>
                  <a:pt x="0" y="0"/>
                </a:moveTo>
                <a:lnTo>
                  <a:pt x="0" y="188309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1"/>
          <p:cNvSpPr/>
          <p:nvPr/>
        </p:nvSpPr>
        <p:spPr>
          <a:xfrm>
            <a:off x="838200" y="50565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2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四个参数按位置对应，不按变量名对应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 dist(x2,y2,x3,y3) 时，四个实参的值依次是 3、0、0、4。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它们按出现的位置，分别传给 dist 的 x1、y1、x2、y2。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038225" y="2893219"/>
            <a:ext cx="9734550" cy="1947862"/>
            <a:chOff x="1038225" y="2893219"/>
            <a:chExt cx="9734550" cy="1947862"/>
          </a:xfrm>
        </p:grpSpPr>
        <p:sp>
          <p:nvSpPr>
            <p:cNvPr id="8" name="TextBox 8"/>
            <p:cNvSpPr/>
            <p:nvPr/>
          </p:nvSpPr>
          <p:spPr>
            <a:xfrm>
              <a:off x="1038225" y="2893219"/>
              <a:ext cx="77828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8225" y="4474369"/>
              <a:ext cx="108204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dist内部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2571750" y="2895600"/>
              <a:ext cx="1857375" cy="619125"/>
              <a:chOff x="2571750" y="2895600"/>
              <a:chExt cx="1857375" cy="6191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571750" y="2895600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142678" y="3078861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x2：3</a:t>
                </a:r>
              </a:p>
            </p:txBody>
          </p:sp>
        </p:grpSp>
        <p:sp>
          <p:nvSpPr>
            <p:cNvPr id="13" name="Line 13"/>
            <p:cNvSpPr/>
            <p:nvPr/>
          </p:nvSpPr>
          <p:spPr>
            <a:xfrm>
              <a:off x="3495675" y="3581400"/>
              <a:ext cx="9525" cy="523875"/>
            </a:xfrm>
            <a:custGeom>
              <a:avLst/>
              <a:gdLst/>
              <a:ahLst/>
              <a:cxnLst/>
              <a:rect l="l" t="t" r="r" b="b"/>
              <a:pathLst>
                <a:path w="9525" h="523875">
                  <a:moveTo>
                    <a:pt x="0" y="0"/>
                  </a:moveTo>
                  <a:lnTo>
                    <a:pt x="0" y="52387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4" name="Polygon 14"/>
            <p:cNvSpPr/>
            <p:nvPr/>
          </p:nvSpPr>
          <p:spPr>
            <a:xfrm>
              <a:off x="3450010" y="4021685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2571750" y="4181475"/>
              <a:ext cx="1857375" cy="619125"/>
              <a:chOff x="2571750" y="4181475"/>
              <a:chExt cx="1857375" cy="619125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2571750" y="4181475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3142678" y="4364736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x1：3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686300" y="2895600"/>
              <a:ext cx="1857375" cy="619125"/>
              <a:chOff x="4686300" y="2895600"/>
              <a:chExt cx="1857375" cy="619125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686300" y="2895600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257229" y="3078861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y2：0</a:t>
                </a:r>
              </a:p>
            </p:txBody>
          </p:sp>
        </p:grpSp>
        <p:sp>
          <p:nvSpPr>
            <p:cNvPr id="21" name="Line 21"/>
            <p:cNvSpPr/>
            <p:nvPr/>
          </p:nvSpPr>
          <p:spPr>
            <a:xfrm>
              <a:off x="5610225" y="3581400"/>
              <a:ext cx="9525" cy="523875"/>
            </a:xfrm>
            <a:custGeom>
              <a:avLst/>
              <a:gdLst/>
              <a:ahLst/>
              <a:cxnLst/>
              <a:rect l="l" t="t" r="r" b="b"/>
              <a:pathLst>
                <a:path w="9525" h="523875">
                  <a:moveTo>
                    <a:pt x="0" y="0"/>
                  </a:moveTo>
                  <a:lnTo>
                    <a:pt x="0" y="52387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2" name="Polygon 22"/>
            <p:cNvSpPr/>
            <p:nvPr/>
          </p:nvSpPr>
          <p:spPr>
            <a:xfrm>
              <a:off x="5564560" y="4021685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4686300" y="4181475"/>
              <a:ext cx="1857375" cy="619125"/>
              <a:chOff x="4686300" y="4181475"/>
              <a:chExt cx="1857375" cy="6191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686300" y="4181475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257229" y="4364736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y1：0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800850" y="2895600"/>
              <a:ext cx="1857375" cy="619125"/>
              <a:chOff x="6800850" y="2895600"/>
              <a:chExt cx="1857375" cy="6191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800850" y="2895600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371779" y="3078861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x3：0</a:t>
                </a:r>
              </a:p>
            </p:txBody>
          </p:sp>
        </p:grpSp>
        <p:sp>
          <p:nvSpPr>
            <p:cNvPr id="29" name="Line 29"/>
            <p:cNvSpPr/>
            <p:nvPr/>
          </p:nvSpPr>
          <p:spPr>
            <a:xfrm>
              <a:off x="7724775" y="3581400"/>
              <a:ext cx="9525" cy="523875"/>
            </a:xfrm>
            <a:custGeom>
              <a:avLst/>
              <a:gdLst/>
              <a:ahLst/>
              <a:cxnLst/>
              <a:rect l="l" t="t" r="r" b="b"/>
              <a:pathLst>
                <a:path w="9525" h="523875">
                  <a:moveTo>
                    <a:pt x="0" y="0"/>
                  </a:moveTo>
                  <a:lnTo>
                    <a:pt x="0" y="52387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0" name="Polygon 30"/>
            <p:cNvSpPr/>
            <p:nvPr/>
          </p:nvSpPr>
          <p:spPr>
            <a:xfrm>
              <a:off x="7679110" y="4021685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6800850" y="4181475"/>
              <a:ext cx="1857375" cy="619125"/>
              <a:chOff x="6800850" y="4181475"/>
              <a:chExt cx="1857375" cy="6191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800850" y="4181475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7371779" y="4364736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x2：0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8915400" y="2895600"/>
              <a:ext cx="1857375" cy="619125"/>
              <a:chOff x="8915400" y="2895600"/>
              <a:chExt cx="1857375" cy="6191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8915400" y="2895600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9486328" y="3078861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y3：4</a:t>
                </a:r>
              </a:p>
            </p:txBody>
          </p:sp>
        </p:grpSp>
        <p:sp>
          <p:nvSpPr>
            <p:cNvPr id="37" name="Line 37"/>
            <p:cNvSpPr/>
            <p:nvPr/>
          </p:nvSpPr>
          <p:spPr>
            <a:xfrm>
              <a:off x="9839325" y="3581400"/>
              <a:ext cx="9525" cy="523875"/>
            </a:xfrm>
            <a:custGeom>
              <a:avLst/>
              <a:gdLst/>
              <a:ahLst/>
              <a:cxnLst/>
              <a:rect l="l" t="t" r="r" b="b"/>
              <a:pathLst>
                <a:path w="9525" h="523875">
                  <a:moveTo>
                    <a:pt x="0" y="0"/>
                  </a:moveTo>
                  <a:lnTo>
                    <a:pt x="0" y="52387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8" name="Polygon 38"/>
            <p:cNvSpPr/>
            <p:nvPr/>
          </p:nvSpPr>
          <p:spPr>
            <a:xfrm>
              <a:off x="9793660" y="4021685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83590"/>
                  </a:moveTo>
                  <a:lnTo>
                    <a:pt x="0" y="0"/>
                  </a:lnTo>
                  <a:lnTo>
                    <a:pt x="91331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41" name="Group 41"/>
            <p:cNvGrpSpPr/>
            <p:nvPr/>
          </p:nvGrpSpPr>
          <p:grpSpPr>
            <a:xfrm>
              <a:off x="8915400" y="4181475"/>
              <a:ext cx="1857375" cy="619125"/>
              <a:chOff x="8915400" y="4181475"/>
              <a:chExt cx="1857375" cy="619125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8915400" y="4181475"/>
                <a:ext cx="1857375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40" name="TextBox 40"/>
              <p:cNvSpPr/>
              <p:nvPr/>
            </p:nvSpPr>
            <p:spPr>
              <a:xfrm>
                <a:off x="9486328" y="4364736"/>
                <a:ext cx="71542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y2：4</a:t>
                </a:r>
              </a:p>
            </p:txBody>
          </p:sp>
        </p:grpSp>
      </p:grpSp>
      <p:grpSp>
        <p:nvGrpSpPr>
          <p:cNvPr id="45" name="Group 45"/>
          <p:cNvGrpSpPr/>
          <p:nvPr/>
        </p:nvGrpSpPr>
        <p:grpSpPr>
          <a:xfrm>
            <a:off x="990219" y="5418772"/>
            <a:ext cx="10239375" cy="759904"/>
            <a:chOff x="990219" y="5418772"/>
            <a:chExt cx="10239375" cy="759904"/>
          </a:xfrm>
        </p:grpSpPr>
        <p:sp>
          <p:nvSpPr>
            <p:cNvPr id="43" name="TextBox 43"/>
            <p:cNvSpPr/>
            <p:nvPr/>
          </p:nvSpPr>
          <p:spPr>
            <a:xfrm>
              <a:off x="990219" y="5418772"/>
              <a:ext cx="10239375" cy="7599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第一个实参即使名叫 x2，也传给第一个形参 x1，不能按变量名配对。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dist 里的形参和 main 中的同名变量是不同变量，要分清它们所在的函数。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调用结束后，回到原来的位置继续执行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9458706" cy="381381"/>
            <a:chOff x="990219" y="2056448"/>
            <a:chExt cx="9458706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4587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跟踪 dist(3,0,0,4)：先计算两个平方，再开平方，最后把距离返回给 main。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047750" y="3095625"/>
            <a:ext cx="10096500" cy="2143125"/>
            <a:chOff x="1047750" y="3095625"/>
            <a:chExt cx="10096500" cy="2143125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3048000" cy="428625"/>
              <a:chOff x="1047750" y="3095625"/>
              <a:chExt cx="3048000" cy="428625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3048000" cy="4286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执行位置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095750" y="3095625"/>
              <a:ext cx="2381250" cy="428625"/>
              <a:chOff x="4095750" y="3095625"/>
              <a:chExt cx="2381250" cy="428625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095750" y="3095625"/>
                <a:ext cx="2381250" cy="4286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114800" y="3124200"/>
                <a:ext cx="2343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本步结果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477000" y="3095625"/>
              <a:ext cx="4667250" cy="428625"/>
              <a:chOff x="6477000" y="3095625"/>
              <a:chExt cx="4667250" cy="4286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477000" y="3095625"/>
                <a:ext cx="4667250" cy="4286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496050" y="3124200"/>
                <a:ext cx="4629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后续动作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047750" y="3524250"/>
              <a:ext cx="3048000" cy="428625"/>
              <a:chOff x="1047750" y="3524250"/>
              <a:chExt cx="3048000" cy="4286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047750" y="3524250"/>
                <a:ext cx="304800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066800" y="3552825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sq(3)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095750" y="3524250"/>
              <a:ext cx="2381250" cy="428625"/>
              <a:chOff x="4095750" y="3524250"/>
              <a:chExt cx="2381250" cy="4286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4095750" y="3524250"/>
                <a:ext cx="238125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114800" y="3552825"/>
                <a:ext cx="2343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返回9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477000" y="3524250"/>
              <a:ext cx="4667250" cy="428625"/>
              <a:chOff x="6477000" y="3524250"/>
              <a:chExt cx="4667250" cy="4286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477000" y="3524250"/>
                <a:ext cx="466725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496050" y="3552825"/>
                <a:ext cx="4629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dist把9存入dx2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3952875"/>
              <a:ext cx="3048000" cy="428625"/>
              <a:chOff x="1047750" y="3952875"/>
              <a:chExt cx="3048000" cy="4286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3952875"/>
                <a:ext cx="304800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3981450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sq(-4)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095750" y="3952875"/>
              <a:ext cx="2381250" cy="428625"/>
              <a:chOff x="4095750" y="3952875"/>
              <a:chExt cx="2381250" cy="4286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095750" y="3952875"/>
                <a:ext cx="238125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114800" y="3981450"/>
                <a:ext cx="2343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返回16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477000" y="3952875"/>
              <a:ext cx="4667250" cy="428625"/>
              <a:chOff x="6477000" y="3952875"/>
              <a:chExt cx="4667250" cy="4286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477000" y="3952875"/>
                <a:ext cx="466725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496050" y="3981450"/>
                <a:ext cx="4629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dist把16存入dy2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047750" y="4381500"/>
              <a:ext cx="3048000" cy="428625"/>
              <a:chOff x="1047750" y="4381500"/>
              <a:chExt cx="3048000" cy="4286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47750" y="4381500"/>
                <a:ext cx="304800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066800" y="4410075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sqrt(9+16)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095750" y="4381500"/>
              <a:ext cx="2381250" cy="428625"/>
              <a:chOff x="4095750" y="4381500"/>
              <a:chExt cx="2381250" cy="4286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4095750" y="4381500"/>
                <a:ext cx="238125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4114800" y="4410075"/>
                <a:ext cx="2343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得到5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6477000" y="4381500"/>
              <a:ext cx="4667250" cy="428625"/>
              <a:chOff x="6477000" y="4381500"/>
              <a:chExt cx="4667250" cy="4286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6477000" y="4381500"/>
                <a:ext cx="4667250" cy="4286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6496050" y="4410075"/>
                <a:ext cx="4629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dist返回5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810125"/>
              <a:ext cx="3048000" cy="428625"/>
              <a:chOff x="1047750" y="4810125"/>
              <a:chExt cx="3048000" cy="42862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810125"/>
                <a:ext cx="304800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838700"/>
                <a:ext cx="30099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main中的调用处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4095750" y="4810125"/>
              <a:ext cx="2381250" cy="428625"/>
              <a:chOff x="4095750" y="4810125"/>
              <a:chExt cx="2381250" cy="42862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095750" y="4810125"/>
                <a:ext cx="238125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4114800" y="4838700"/>
                <a:ext cx="2343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收到5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6477000" y="4810125"/>
              <a:ext cx="4667250" cy="428625"/>
              <a:chOff x="6477000" y="4810125"/>
              <a:chExt cx="4667250" cy="428625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6477000" y="4810125"/>
                <a:ext cx="4667250" cy="4286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6496050" y="4838700"/>
                <a:ext cx="46291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486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用返回的长度继续求周长</a:t>
                </a:r>
              </a:p>
            </p:txBody>
          </p:sp>
        </p:grpSp>
      </p:grpSp>
      <p:grpSp>
        <p:nvGrpSpPr>
          <p:cNvPr id="54" name="Group 54"/>
          <p:cNvGrpSpPr/>
          <p:nvPr/>
        </p:nvGrpSpPr>
        <p:grpSpPr>
          <a:xfrm>
            <a:off x="990219" y="5406771"/>
            <a:ext cx="10296906" cy="381381"/>
            <a:chOff x="990219" y="5406771"/>
            <a:chExt cx="10296906" cy="381381"/>
          </a:xfrm>
        </p:grpSpPr>
        <p:sp>
          <p:nvSpPr>
            <p:cNvPr id="53" name="TextBox 53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调用另一个函数时，当前这一步暂时等待；取得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返回值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后，再接着执行。</a:t>
              </a:r>
            </a:p>
          </p:txBody>
        </p:sp>
      </p:grpSp>
      <p:sp>
        <p:nvSpPr>
          <p:cNvPr id="71" name="Line 7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2" name="Line 7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显示在屏幕上的 9，怎样用于后面的加法？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再看求 3 的平方加 1。后面的加法需要得到数值 9，才能算出 10。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若平方函数只把 9 显示在屏幕上，加法便没有收到需要的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714750" cy="571500"/>
              <a:chOff x="1047750" y="3095625"/>
              <a:chExt cx="3714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714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676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求平方后的处理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762500" y="3095625"/>
              <a:ext cx="6381750" cy="571500"/>
              <a:chOff x="4762500" y="3095625"/>
              <a:chExt cx="6381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762500" y="3095625"/>
                <a:ext cx="6381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781550" y="3124200"/>
                <a:ext cx="6343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调用处得到什么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67125"/>
              <a:ext cx="3714750" cy="571500"/>
              <a:chOff x="1047750" y="3667125"/>
              <a:chExt cx="371475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67125"/>
                <a:ext cx="3714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95700"/>
                <a:ext cx="3676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只显示9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762500" y="3667125"/>
              <a:ext cx="6381750" cy="571500"/>
              <a:chOff x="4762500" y="3667125"/>
              <a:chExt cx="6381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762500" y="3667125"/>
                <a:ext cx="6381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781550" y="3695700"/>
                <a:ext cx="6343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显示了文字，没有返回数值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38625"/>
              <a:ext cx="3714750" cy="571500"/>
              <a:chOff x="1047750" y="4238625"/>
              <a:chExt cx="3714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38625"/>
                <a:ext cx="3714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67200"/>
                <a:ext cx="3676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把数值9交回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762500" y="4238625"/>
              <a:ext cx="6381750" cy="571500"/>
              <a:chOff x="4762500" y="4238625"/>
              <a:chExt cx="638175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762500" y="4238625"/>
                <a:ext cx="6381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781550" y="4267200"/>
                <a:ext cx="6343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接着计算9+1，得到10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6771"/>
            <a:ext cx="10239375" cy="755332"/>
            <a:chOff x="990219" y="5406771"/>
            <a:chExt cx="10239375" cy="755332"/>
          </a:xfrm>
        </p:grpSpPr>
        <p:sp>
          <p:nvSpPr>
            <p:cNvPr id="27" name="TextBox 27"/>
            <p:cNvSpPr/>
            <p:nvPr/>
          </p:nvSpPr>
          <p:spPr>
            <a:xfrm>
              <a:off x="990219" y="5406771"/>
              <a:ext cx="10239375" cy="755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cout 的结果出现在屏幕上；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 xml:space="preserve"> 的结果交给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调用处</a:t>
              </a: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，供程序继续使用。</a:t>
              </a:r>
              <a:br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下面把这两种函数并排比较。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 负责显示，return 把数值返回给调用处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两个函数都计算 x*x，但一个只显示，一个把数值返回给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 main 要继续计算“平方加 1”，看看哪一个调用能参与加法。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85469" y="2980372"/>
            <a:ext cx="10096500" cy="971931"/>
            <a:chOff x="1085469" y="2980372"/>
            <a:chExt cx="10096500" cy="971931"/>
          </a:xfrm>
        </p:grpSpPr>
        <p:sp>
          <p:nvSpPr>
            <p:cNvPr id="8" name="TextBox 8"/>
            <p:cNvSpPr/>
            <p:nvPr/>
          </p:nvSpPr>
          <p:spPr>
            <a:xfrm>
              <a:off x="1085469" y="2980372"/>
              <a:ext cx="4762500" cy="9719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show(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x*x;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419469" y="2980372"/>
              <a:ext cx="4762500" cy="9719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square(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x*x;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47750" y="4333875"/>
            <a:ext cx="10001250" cy="826580"/>
            <a:chOff x="1047750" y="4333875"/>
            <a:chExt cx="10001250" cy="826580"/>
          </a:xfrm>
        </p:grpSpPr>
        <p:grpSp>
          <p:nvGrpSpPr>
            <p:cNvPr id="18" name="Group 18"/>
            <p:cNvGrpSpPr/>
            <p:nvPr/>
          </p:nvGrpSpPr>
          <p:grpSpPr>
            <a:xfrm>
              <a:off x="1047750" y="4333875"/>
              <a:ext cx="4619625" cy="826580"/>
              <a:chOff x="1047750" y="4333875"/>
              <a:chExt cx="4619625" cy="82658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1047750" y="4333875"/>
                <a:ext cx="4619625" cy="790575"/>
              </a:xfrm>
              <a:prstGeom prst="roundRect">
                <a:avLst>
                  <a:gd name="adj" fmla="val 9639"/>
                </a:avLst>
              </a:prstGeom>
              <a:noFill/>
              <a:ln>
                <a:noFill/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2078260" y="4426648"/>
                <a:ext cx="255870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show(3) 显示 9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1903857" y="4779074"/>
                <a:ext cx="29074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没有可用于加法的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返回值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6334125" y="4333875"/>
              <a:ext cx="4714875" cy="826580"/>
              <a:chOff x="6334125" y="4333875"/>
              <a:chExt cx="4714875" cy="82658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6334125" y="4333875"/>
                <a:ext cx="4714875" cy="790575"/>
              </a:xfrm>
              <a:prstGeom prst="roundRect">
                <a:avLst>
                  <a:gd name="adj" fmla="val 9639"/>
                </a:avLst>
              </a:prstGeom>
              <a:noFill/>
              <a:ln>
                <a:noFill/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7268146" y="4426648"/>
                <a:ext cx="284692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square(3) 返回 9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7051738" y="4779074"/>
                <a:ext cx="327974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square(3)+1 得到 10</a:t>
                </a:r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990219" y="5418772"/>
            <a:ext cx="10239375" cy="762381"/>
            <a:chOff x="990219" y="5418772"/>
            <a:chExt cx="10239375" cy="762381"/>
          </a:xfrm>
        </p:grpSpPr>
        <p:sp>
          <p:nvSpPr>
            <p:cNvPr id="24" name="TextBox 24"/>
            <p:cNvSpPr/>
            <p:nvPr/>
          </p:nvSpPr>
          <p:spPr>
            <a:xfrm>
              <a:off x="990219" y="5418772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负责返回并结束调用，cout 负责输出到屏幕，作用不同。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 7-1 中，dist 应返回边长，由 main 相加后统一输出。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61644" y="2967990"/>
            <a:ext cx="9525" cy="949642"/>
          </a:xfrm>
          <a:custGeom>
            <a:avLst/>
            <a:gdLst/>
            <a:ahLst/>
            <a:cxnLst/>
            <a:rect l="l" t="t" r="r" b="b"/>
            <a:pathLst>
              <a:path w="9525" h="949642">
                <a:moveTo>
                  <a:pt x="0" y="0"/>
                </a:moveTo>
                <a:lnTo>
                  <a:pt x="0" y="94964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6295644" y="2967990"/>
            <a:ext cx="9525" cy="949642"/>
          </a:xfrm>
          <a:custGeom>
            <a:avLst/>
            <a:gdLst/>
            <a:ahLst/>
            <a:cxnLst/>
            <a:rect l="l" t="t" r="r" b="b"/>
            <a:pathLst>
              <a:path w="9525" h="949642">
                <a:moveTo>
                  <a:pt x="0" y="0"/>
                </a:moveTo>
                <a:lnTo>
                  <a:pt x="0" y="94964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41461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5232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7-1：把三次调用返回的边长相加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762000"/>
            <a:chOff x="990219" y="2056448"/>
            <a:chExt cx="10239375" cy="762000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三个顶点已经读入。每次把一条边的两个端点传给 dist，取得这一条边的长度。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885122"/>
            <a:ext cx="10096500" cy="1104900"/>
            <a:chOff x="1037844" y="2885122"/>
            <a:chExt cx="10096500" cy="1104900"/>
          </a:xfrm>
        </p:grpSpPr>
        <p:sp>
          <p:nvSpPr>
            <p:cNvPr id="7" name="TextBox 7"/>
            <p:cNvSpPr/>
            <p:nvPr/>
          </p:nvSpPr>
          <p:spPr>
            <a:xfrm>
              <a:off x="1037844" y="2885122"/>
              <a:ext cx="10096500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= dist(x1, y1, x2, y2)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+ dist(x2, y2, x3, y3)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+ dist(x3, y3, x1, y1);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409248"/>
            <a:ext cx="10239375" cy="800100"/>
            <a:chOff x="990219" y="5409248"/>
            <a:chExt cx="10239375" cy="800100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10239375" cy="800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三次调用分别求 AB、BC、CA，三个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相加得到周长。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端点由 main 选择，求距离的计算步骤统一放在 dist 中。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0"/>
          <p:cNvSpPr/>
          <p:nvPr/>
        </p:nvSpPr>
        <p:spPr>
          <a:xfrm>
            <a:off x="914019" y="2894648"/>
            <a:ext cx="9525" cy="1802130"/>
          </a:xfrm>
          <a:custGeom>
            <a:avLst/>
            <a:gdLst/>
            <a:ahLst/>
            <a:cxnLst/>
            <a:rect l="l" t="t" r="r" b="b"/>
            <a:pathLst>
              <a:path w="9525" h="1802130">
                <a:moveTo>
                  <a:pt x="0" y="0"/>
                </a:moveTo>
                <a:lnTo>
                  <a:pt x="0" y="1802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1"/>
          <p:cNvSpPr/>
          <p:nvPr/>
        </p:nvSpPr>
        <p:spPr>
          <a:xfrm>
            <a:off x="838200" y="50565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2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7-1 完整程序：定义平方与距离函数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2027872"/>
            <a:ext cx="10096500" cy="3009900"/>
            <a:chOff x="1037844" y="2027872"/>
            <a:chExt cx="10096500" cy="3009900"/>
          </a:xfrm>
        </p:grpSpPr>
        <p:sp>
          <p:nvSpPr>
            <p:cNvPr id="5" name="TextBox 5"/>
            <p:cNvSpPr/>
            <p:nvPr/>
          </p:nvSpPr>
          <p:spPr>
            <a:xfrm>
              <a:off x="1037844" y="2027872"/>
              <a:ext cx="10096500" cy="3009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&lt;iomanip&gt;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&lt;cmath&gt;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sq(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* x;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dist(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x2,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y2)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dx2 = sq(x1 - x2);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dy2 = sq(y1 - y2);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sqrt(dx2 + dy2);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600" y="5855494"/>
            <a:ext cx="7985760" cy="366712"/>
            <a:chOff x="990600" y="5855494"/>
            <a:chExt cx="7985760" cy="366712"/>
          </a:xfrm>
        </p:grpSpPr>
        <p:sp>
          <p:nvSpPr>
            <p:cNvPr id="16" name="TextBox 16"/>
            <p:cNvSpPr/>
            <p:nvPr/>
          </p:nvSpPr>
          <p:spPr>
            <a:xfrm>
              <a:off x="990600" y="5855494"/>
              <a:ext cx="798576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这部分定义两个计算函数。sq 放在 dist 前面，调用时就已有定义。</a:t>
              </a:r>
            </a:p>
          </p:txBody>
        </p:sp>
      </p:grpSp>
      <p:sp>
        <p:nvSpPr>
          <p:cNvPr id="18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7"/>
          <p:cNvSpPr/>
          <p:nvPr/>
        </p:nvSpPr>
        <p:spPr>
          <a:xfrm>
            <a:off x="914019" y="2015490"/>
            <a:ext cx="9525" cy="3026092"/>
          </a:xfrm>
          <a:custGeom>
            <a:avLst/>
            <a:gdLst/>
            <a:ahLst/>
            <a:cxnLst/>
            <a:rect l="l" t="t" r="r" b="b"/>
            <a:pathLst>
              <a:path w="9525" h="3026092">
                <a:moveTo>
                  <a:pt x="0" y="0"/>
                </a:moveTo>
                <a:lnTo>
                  <a:pt x="0" y="302609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8"/>
          <p:cNvSpPr/>
          <p:nvPr/>
        </p:nvSpPr>
        <p:spPr>
          <a:xfrm>
            <a:off x="838200" y="52892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7-1 完整程序：在 main 中计算周长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2027872"/>
            <a:ext cx="10096500" cy="2476500"/>
            <a:chOff x="1037844" y="2027872"/>
            <a:chExt cx="10096500" cy="2476500"/>
          </a:xfrm>
        </p:grpSpPr>
        <p:sp>
          <p:nvSpPr>
            <p:cNvPr id="5" name="TextBox 5"/>
            <p:cNvSpPr/>
            <p:nvPr/>
          </p:nvSpPr>
          <p:spPr>
            <a:xfrm>
              <a:off x="1037844" y="2027872"/>
              <a:ext cx="10096500" cy="2476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x1, y1, x2, y2, x3, y3;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x1 &gt;&gt; y1 &gt;&gt; x2 &gt;&gt; y2 &gt;&gt; x3 &gt;&gt; y3;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= dist(x1,y1,x2,y2)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  + dist(x2,y2,x3,y3)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   + dist(x3,y3,x1,y1);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fixed &lt;&lt; setprecision(2) &lt;&lt; ans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600" y="5855494"/>
            <a:ext cx="10148888" cy="366712"/>
            <a:chOff x="990600" y="5855494"/>
            <a:chExt cx="10148888" cy="366712"/>
          </a:xfrm>
        </p:grpSpPr>
        <p:sp>
          <p:nvSpPr>
            <p:cNvPr id="16" name="TextBox 16"/>
            <p:cNvSpPr/>
            <p:nvPr/>
          </p:nvSpPr>
          <p:spPr>
            <a:xfrm>
              <a:off x="990600" y="5855494"/>
              <a:ext cx="1014888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这里把三次 dist 调用的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相加，用 fixed 和 setprecision(2) 输出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两位小数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29"/>
          <p:cNvSpPr/>
          <p:nvPr/>
        </p:nvSpPr>
        <p:spPr>
          <a:xfrm>
            <a:off x="914019" y="2015490"/>
            <a:ext cx="9525" cy="2492693"/>
          </a:xfrm>
          <a:custGeom>
            <a:avLst/>
            <a:gdLst/>
            <a:ahLst/>
            <a:cxnLst/>
            <a:rect l="l" t="t" r="r" b="b"/>
            <a:pathLst>
              <a:path w="9525" h="2492693">
                <a:moveTo>
                  <a:pt x="0" y="0"/>
                </a:moveTo>
                <a:lnTo>
                  <a:pt x="0" y="249269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52892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1280"/>
            <a:chOff x="825246" y="814388"/>
            <a:chExt cx="10458450" cy="1101280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11335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函数写在后面时，可以在前面先声明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710041" cy="381381"/>
            <a:chOff x="990219" y="2056448"/>
            <a:chExt cx="871004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100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如果把 main 写在前面，编译器读到 dist 调用时，还不知道这个函数。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7765161" cy="1371981"/>
            <a:chOff x="990219" y="3027998"/>
            <a:chExt cx="7765161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51094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可以把完整函数定义移到 main 前面。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77651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也可以先写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函数声明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，让编译器知道它的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、名字和参数。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72403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函数声明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以分号结束，不写函数体；完整定义可以放在后面。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6771"/>
            <a:ext cx="10239375" cy="755332"/>
            <a:chOff x="990219" y="5406771"/>
            <a:chExt cx="10239375" cy="755332"/>
          </a:xfrm>
        </p:grpSpPr>
        <p:sp>
          <p:nvSpPr>
            <p:cNvPr id="11" name="TextBox 11"/>
            <p:cNvSpPr/>
            <p:nvPr/>
          </p:nvSpPr>
          <p:spPr>
            <a:xfrm>
              <a:off x="990219" y="5406771"/>
              <a:ext cx="10239375" cy="755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例如 double sq(double x); 是声明，末尾的分号不能漏。</a:t>
              </a:r>
              <a:br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自定义函数的定义写在 main 外，不能放进 main 的大括号内。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模拟练习：定义、调用和 return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分别判断下面三种写法，并说明依据，再点击核对。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7043166" cy="1429131"/>
            <a:chOff x="990219" y="2742248"/>
            <a:chExt cx="7043166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53808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sq(4) 返回多少？sq(sq(2)) 呢？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61373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double sq(3); 能表示一次正确的函数调用吗？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70431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函数里写 cout &lt;&lt; x*x;，就能把平方返回给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调用处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7004114" cy="1181481"/>
            <a:chOff x="990219" y="4599622"/>
            <a:chExt cx="7004114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70041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都返回 16。嵌套调用先算 sq(2)=4，再算 sq(4)=16。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60325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不能。调用写成 sq(3)，不在前面加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62584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③ 不能。cout 输出到屏幕，返回数值需要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从一组数中，只输出其中的质数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换一道筛选数字的题：把一组正整数存进数组，只输出其中的质数。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质数大于 1，正因数只有 1 和它本身。例如 2 是质数，1、9 都不是。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047750" y="3057525"/>
            <a:ext cx="10096500" cy="1143000"/>
            <a:chOff x="1047750" y="3057525"/>
            <a:chExt cx="10096500" cy="1143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1442371" cy="571500"/>
              <a:chOff x="1047750" y="3057525"/>
              <a:chExt cx="1442371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读到的数字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490121" y="3057525"/>
              <a:ext cx="1442371" cy="571500"/>
              <a:chOff x="2490121" y="3057525"/>
              <a:chExt cx="1442371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490121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509171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932492" y="3057525"/>
              <a:ext cx="1442371" cy="571500"/>
              <a:chOff x="3932492" y="3057525"/>
              <a:chExt cx="1442371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932492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951542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374862" y="3057525"/>
              <a:ext cx="1442371" cy="571500"/>
              <a:chOff x="5374862" y="3057525"/>
              <a:chExt cx="1442371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374862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393912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6817138" y="3057525"/>
              <a:ext cx="1442371" cy="571500"/>
              <a:chOff x="6817138" y="3057525"/>
              <a:chExt cx="1442371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6817138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6836188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17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259508" y="3057525"/>
              <a:ext cx="1442371" cy="571500"/>
              <a:chOff x="8259508" y="3057525"/>
              <a:chExt cx="1442371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259508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278558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9701879" y="3057525"/>
              <a:ext cx="1442371" cy="571500"/>
              <a:chOff x="9701879" y="3057525"/>
              <a:chExt cx="1442371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9701879" y="3057525"/>
                <a:ext cx="1442371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9720929" y="30861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047750" y="3629025"/>
              <a:ext cx="1442371" cy="571500"/>
              <a:chOff x="1047750" y="3629025"/>
              <a:chExt cx="1442371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047750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066800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是否留下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2490121" y="3629025"/>
              <a:ext cx="1442371" cy="571500"/>
              <a:chOff x="2490121" y="3629025"/>
              <a:chExt cx="1442371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2490121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509171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932492" y="3629025"/>
              <a:ext cx="1442371" cy="571500"/>
              <a:chOff x="3932492" y="3629025"/>
              <a:chExt cx="1442371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932492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951542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374862" y="3629025"/>
              <a:ext cx="1442371" cy="571500"/>
              <a:chOff x="5374862" y="3629025"/>
              <a:chExt cx="1442371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374862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5393912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6817138" y="3629025"/>
              <a:ext cx="1442371" cy="571500"/>
              <a:chOff x="6817138" y="3629025"/>
              <a:chExt cx="1442371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6817138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6836188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8259508" y="3629025"/>
              <a:ext cx="1442371" cy="571500"/>
              <a:chOff x="8259508" y="3629025"/>
              <a:chExt cx="1442371" cy="5715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8259508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8278558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9701879" y="3629025"/>
              <a:ext cx="1442371" cy="571500"/>
              <a:chOff x="9701879" y="3629025"/>
              <a:chExt cx="1442371" cy="5715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9701879" y="3629025"/>
                <a:ext cx="1442371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9720929" y="3657600"/>
                <a:ext cx="1404271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</p:grpSp>
      <p:grpSp>
        <p:nvGrpSpPr>
          <p:cNvPr id="53" name="Group 53"/>
          <p:cNvGrpSpPr/>
          <p:nvPr/>
        </p:nvGrpSpPr>
        <p:grpSpPr>
          <a:xfrm>
            <a:off x="990219" y="5409248"/>
            <a:ext cx="10239375" cy="750380"/>
            <a:chOff x="990219" y="5409248"/>
            <a:chExt cx="10239375" cy="750380"/>
          </a:xfrm>
        </p:grpSpPr>
        <p:sp>
          <p:nvSpPr>
            <p:cNvPr id="51" name="TextBox 51"/>
            <p:cNvSpPr/>
            <p:nvPr/>
          </p:nvSpPr>
          <p:spPr>
            <a:xfrm>
              <a:off x="990219" y="5409248"/>
              <a:ext cx="10239375" cy="750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这组数应输出 2 17 2。顺序要保留，重复出现的质数也要保留。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每次都要判断一个数是否为质数，这项判断也适合单独写成函数。</a:t>
              </a:r>
            </a:p>
          </p:txBody>
        </p:sp>
      </p:grpSp>
      <p:sp>
        <p:nvSpPr>
          <p:cNvPr id="71" name="Line 7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2" name="Line 72"/>
          <p:cNvSpPr/>
          <p:nvPr/>
        </p:nvSpPr>
        <p:spPr>
          <a:xfrm>
            <a:off x="838200" y="48036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3" name="Line 7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7-2 质数筛：保留原顺序输出质数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9375838" cy="381381"/>
            <a:chOff x="990219" y="2056448"/>
            <a:chExt cx="937583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3758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 n 个正整数，全部保存在数组中，再依次输出其中的质数。题号 P5736。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6452616" cy="1276731"/>
            <a:chOff x="990219" y="2932748"/>
            <a:chExt cx="6452616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63478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第一行输入 n，1≤n≤100；第二行输入 n 个正整数。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54420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每个数在 1 到 100000 之间，1 不是质数。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64526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输出一行质数，保持原顺序，数与数之间用空格隔开。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5926169" cy="762381"/>
            <a:chOff x="990219" y="5056822"/>
            <a:chExt cx="5926169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4955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n=6，输入的数是 1 2 9 17 25 2。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59261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 2 17 2。两个 2 都是质数，都需要输出。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把“是不是质数”作为函数的返回结果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检查到 9 时，main 应跳过；检查到 17 时，main 应输出这个数。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判断函数只需返回“是质数”或“不是质数”，main 就能决定是否输出。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2190750" cy="571500"/>
              <a:chOff x="1047750" y="3095625"/>
              <a:chExt cx="2190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2190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2152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当前数字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238500" y="3095625"/>
              <a:ext cx="3524250" cy="571500"/>
              <a:chOff x="3238500" y="3095625"/>
              <a:chExt cx="35242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238500" y="3095625"/>
                <a:ext cx="3524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257550" y="3124200"/>
                <a:ext cx="3486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函数返回的判断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762750" y="3095625"/>
              <a:ext cx="4381500" cy="571500"/>
              <a:chOff x="6762750" y="3095625"/>
              <a:chExt cx="4381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762750" y="3095625"/>
                <a:ext cx="4381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781800" y="3124200"/>
                <a:ext cx="4343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main 的后续操作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2190750" cy="571500"/>
              <a:chOff x="1047750" y="3667125"/>
              <a:chExt cx="2190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2190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2152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238500" y="3667125"/>
              <a:ext cx="3524250" cy="571500"/>
              <a:chOff x="3238500" y="3667125"/>
              <a:chExt cx="35242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238500" y="3667125"/>
                <a:ext cx="3524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257550" y="3695700"/>
                <a:ext cx="3486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不是质数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762750" y="3667125"/>
              <a:ext cx="4381500" cy="571500"/>
              <a:chOff x="6762750" y="3667125"/>
              <a:chExt cx="43815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762750" y="3667125"/>
                <a:ext cx="4381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781800" y="3695700"/>
                <a:ext cx="4343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跳过9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2190750" cy="571500"/>
              <a:chOff x="1047750" y="4238625"/>
              <a:chExt cx="2190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2190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2152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17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238500" y="4238625"/>
              <a:ext cx="3524250" cy="571500"/>
              <a:chOff x="3238500" y="4238625"/>
              <a:chExt cx="35242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238500" y="4238625"/>
                <a:ext cx="3524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257550" y="4267200"/>
                <a:ext cx="3486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是质数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762750" y="4238625"/>
              <a:ext cx="4381500" cy="571500"/>
              <a:chOff x="6762750" y="4238625"/>
              <a:chExt cx="43815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6762750" y="4238625"/>
                <a:ext cx="4381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6781800" y="4267200"/>
                <a:ext cx="4343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输出17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这样的结果只有两种，可以用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类型的 true、false 表示。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函数负责判断，main 使用这个判断结果控制输出。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每次传入一个数，调用同一个判断函数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563642" cy="381381"/>
            <a:chOff x="990219" y="2056448"/>
            <a:chExt cx="856364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636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无论数组里有几个数，都可以依次把它们传给同一个 is_prime 函数。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7974711" cy="1371981"/>
            <a:chOff x="990219" y="3027998"/>
            <a:chExt cx="7974711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54686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is_prime(x) 的任务是判断 x 是否为质数。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79747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是质数返回 true，不是质数返回 false，因此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用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71879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 遍历数组，只有返回 true 时，才输出当前的 a[i]。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409248"/>
            <a:ext cx="6905054" cy="381381"/>
            <a:chOff x="990219" y="5409248"/>
            <a:chExt cx="6905054" cy="381381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69050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题目名为“质数筛”，这里仍采用逐个试除的方法判断。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因数成对出现，检查较小的一边就够了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一个数如果有 1 和它本身以外的因数，就不是质数。看看 36 的因数对。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找到较小的因数，也就能通过除法得到配对的较大因数。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333750" cy="419100"/>
              <a:chOff x="1047750" y="3095625"/>
              <a:chExt cx="3333750" cy="4191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3337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295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较小因数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95625"/>
              <a:ext cx="3810000" cy="419100"/>
              <a:chOff x="4381500" y="3095625"/>
              <a:chExt cx="3810000" cy="4191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95625"/>
                <a:ext cx="38100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124200"/>
                <a:ext cx="3771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对应的较大因数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191500" y="3095625"/>
              <a:ext cx="2952750" cy="419100"/>
              <a:chOff x="8191500" y="3095625"/>
              <a:chExt cx="2952750" cy="4191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191500" y="3095625"/>
                <a:ext cx="29527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210550" y="3124200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乘积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514725"/>
              <a:ext cx="3333750" cy="419100"/>
              <a:chOff x="1047750" y="3514725"/>
              <a:chExt cx="3333750" cy="4191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514725"/>
                <a:ext cx="3333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543300"/>
                <a:ext cx="3295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514725"/>
              <a:ext cx="3810000" cy="419100"/>
              <a:chOff x="4381500" y="3514725"/>
              <a:chExt cx="3810000" cy="4191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514725"/>
                <a:ext cx="3810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543300"/>
                <a:ext cx="3771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18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191500" y="3514725"/>
              <a:ext cx="2952750" cy="419100"/>
              <a:chOff x="8191500" y="3514725"/>
              <a:chExt cx="2952750" cy="4191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191500" y="3514725"/>
                <a:ext cx="2952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210550" y="3543300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36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3933825"/>
              <a:ext cx="3333750" cy="419100"/>
              <a:chOff x="1047750" y="3933825"/>
              <a:chExt cx="3333750" cy="4191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3933825"/>
                <a:ext cx="3333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3962400"/>
                <a:ext cx="3295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3933825"/>
              <a:ext cx="3810000" cy="419100"/>
              <a:chOff x="4381500" y="3933825"/>
              <a:chExt cx="3810000" cy="4191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3933825"/>
                <a:ext cx="3810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3962400"/>
                <a:ext cx="3771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191500" y="3933825"/>
              <a:ext cx="2952750" cy="419100"/>
              <a:chOff x="8191500" y="3933825"/>
              <a:chExt cx="2952750" cy="4191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191500" y="3933825"/>
                <a:ext cx="2952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210550" y="3962400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36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352925"/>
              <a:ext cx="3333750" cy="419100"/>
              <a:chOff x="1047750" y="4352925"/>
              <a:chExt cx="3333750" cy="4191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352925"/>
                <a:ext cx="3333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381500"/>
                <a:ext cx="3295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381500" y="4352925"/>
              <a:ext cx="3810000" cy="419100"/>
              <a:chOff x="4381500" y="4352925"/>
              <a:chExt cx="3810000" cy="4191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381500" y="4352925"/>
                <a:ext cx="3810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400550" y="4381500"/>
                <a:ext cx="3771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191500" y="4352925"/>
              <a:ext cx="2952750" cy="419100"/>
              <a:chOff x="8191500" y="4352925"/>
              <a:chExt cx="2952750" cy="4191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191500" y="4352925"/>
                <a:ext cx="2952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210550" y="4381500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36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772025"/>
              <a:ext cx="3333750" cy="419100"/>
              <a:chOff x="1047750" y="4772025"/>
              <a:chExt cx="3333750" cy="4191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772025"/>
                <a:ext cx="3333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800600"/>
                <a:ext cx="3295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381500" y="4772025"/>
              <a:ext cx="3810000" cy="419100"/>
              <a:chOff x="4381500" y="4772025"/>
              <a:chExt cx="3810000" cy="4191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381500" y="4772025"/>
                <a:ext cx="3810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4400550" y="4800600"/>
                <a:ext cx="3771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8191500" y="4772025"/>
              <a:ext cx="2952750" cy="419100"/>
              <a:chOff x="8191500" y="4772025"/>
              <a:chExt cx="2952750" cy="4191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8191500" y="4772025"/>
                <a:ext cx="2952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8210550" y="4800600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36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09248"/>
            <a:ext cx="10239375" cy="750380"/>
            <a:chOff x="990219" y="5409248"/>
            <a:chExt cx="10239375" cy="750380"/>
          </a:xfrm>
        </p:grpSpPr>
        <p:sp>
          <p:nvSpPr>
            <p:cNvPr id="54" name="TextBox 54"/>
            <p:cNvSpPr/>
            <p:nvPr/>
          </p:nvSpPr>
          <p:spPr>
            <a:xfrm>
              <a:off x="990219" y="5409248"/>
              <a:ext cx="10239375" cy="750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2 能整除 36，就已经找到了 2 和 18 这一对。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每对都检查较小的一个，就不必把两边再各试一遍。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较小的因数不会超过平方根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 x 是合数，就能写成两个大于 1 的整数相乘。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这两个因数不可能都大于 x 的平方根，否则乘积会大于 x。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47750" y="3190875"/>
            <a:ext cx="10096500" cy="1181100"/>
            <a:chOff x="1047750" y="3190875"/>
            <a:chExt cx="10096500" cy="11811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190875"/>
              <a:ext cx="2476500" cy="590550"/>
              <a:chOff x="1047750" y="3190875"/>
              <a:chExt cx="2476500" cy="5905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90875"/>
                <a:ext cx="2476500" cy="5905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219450"/>
                <a:ext cx="24384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258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36的因数对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524250" y="3190875"/>
              <a:ext cx="1905000" cy="590550"/>
              <a:chOff x="3524250" y="3190875"/>
              <a:chExt cx="1905000" cy="5905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524250" y="3190875"/>
                <a:ext cx="1905000" cy="5905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543300" y="321945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 × 18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429250" y="3190875"/>
              <a:ext cx="1905000" cy="590550"/>
              <a:chOff x="5429250" y="3190875"/>
              <a:chExt cx="1905000" cy="5905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429250" y="3190875"/>
                <a:ext cx="1905000" cy="5905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448300" y="321945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3 × 12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334250" y="3190875"/>
              <a:ext cx="1905000" cy="590550"/>
              <a:chOff x="7334250" y="3190875"/>
              <a:chExt cx="1905000" cy="5905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334250" y="3190875"/>
                <a:ext cx="1905000" cy="5905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353300" y="321945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4 × 9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9239250" y="3190875"/>
              <a:ext cx="1905000" cy="590550"/>
              <a:chOff x="9239250" y="3190875"/>
              <a:chExt cx="1905000" cy="5905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9239250" y="3190875"/>
                <a:ext cx="1905000" cy="5905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9258300" y="321945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6 × 6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047750" y="3781425"/>
              <a:ext cx="2476500" cy="590550"/>
              <a:chOff x="1047750" y="3781425"/>
              <a:chExt cx="2476500" cy="5905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047750" y="3781425"/>
                <a:ext cx="2476500" cy="5905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066800" y="3810000"/>
                <a:ext cx="24384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258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较小的因数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524250" y="3781425"/>
              <a:ext cx="1905000" cy="590550"/>
              <a:chOff x="3524250" y="3781425"/>
              <a:chExt cx="1905000" cy="5905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3524250" y="3781425"/>
                <a:ext cx="1905000" cy="5905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3543300" y="381000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429250" y="3781425"/>
              <a:ext cx="1905000" cy="590550"/>
              <a:chOff x="5429250" y="3781425"/>
              <a:chExt cx="1905000" cy="5905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429250" y="3781425"/>
                <a:ext cx="1905000" cy="5905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448300" y="381000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334250" y="3781425"/>
              <a:ext cx="1905000" cy="590550"/>
              <a:chOff x="7334250" y="3781425"/>
              <a:chExt cx="1905000" cy="5905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334250" y="3781425"/>
                <a:ext cx="1905000" cy="5905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353300" y="381000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239250" y="3781425"/>
              <a:ext cx="1905000" cy="590550"/>
              <a:chOff x="9239250" y="3781425"/>
              <a:chExt cx="1905000" cy="5905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239250" y="3781425"/>
                <a:ext cx="1905000" cy="5905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9258300" y="3810000"/>
                <a:ext cx="18669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258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</p:grpSp>
      <p:grpSp>
        <p:nvGrpSpPr>
          <p:cNvPr id="40" name="Group 40"/>
          <p:cNvGrpSpPr/>
          <p:nvPr/>
        </p:nvGrpSpPr>
        <p:grpSpPr>
          <a:xfrm>
            <a:off x="1037082" y="4773930"/>
            <a:ext cx="4996891" cy="410718"/>
            <a:chOff x="1037082" y="4773930"/>
            <a:chExt cx="4996891" cy="410718"/>
          </a:xfrm>
        </p:grpSpPr>
        <p:sp>
          <p:nvSpPr>
            <p:cNvPr id="39" name="TextBox 39"/>
            <p:cNvSpPr txBox="1"/>
            <p:nvPr/>
          </p:nvSpPr>
          <p:spPr>
            <a:xfrm>
              <a:off x="1037082" y="4773930"/>
              <a:ext cx="49968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 = 2; d * d &lt;= x; d++)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90219" y="5409248"/>
            <a:ext cx="8802434" cy="381381"/>
            <a:chOff x="990219" y="5409248"/>
            <a:chExt cx="8802434" cy="381381"/>
          </a:xfrm>
        </p:grpSpPr>
        <p:sp>
          <p:nvSpPr>
            <p:cNvPr id="41" name="TextBox 41"/>
            <p:cNvSpPr/>
            <p:nvPr/>
          </p:nvSpPr>
          <p:spPr>
            <a:xfrm>
              <a:off x="990219" y="5409248"/>
              <a:ext cx="88024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所以从 2 试到平方根即可。条件要含等号，例如 49 必须检查到因数 7。</a:t>
              </a:r>
            </a:p>
          </p:txBody>
        </p:sp>
      </p:grpSp>
      <p:sp>
        <p:nvSpPr>
          <p:cNvPr id="55" name="Line 5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6" name="Line 56"/>
          <p:cNvSpPr/>
          <p:nvPr/>
        </p:nvSpPr>
        <p:spPr>
          <a:xfrm>
            <a:off x="913257" y="4783455"/>
            <a:ext cx="9525" cy="300990"/>
          </a:xfrm>
          <a:custGeom>
            <a:avLst/>
            <a:gdLst/>
            <a:ahLst/>
            <a:cxnLst/>
            <a:rect l="l" t="t" r="r" b="b"/>
            <a:pathLst>
              <a:path w="9525" h="300990">
                <a:moveTo>
                  <a:pt x="0" y="0"/>
                </a:moveTo>
                <a:lnTo>
                  <a:pt x="0" y="30099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57" name="Line 57"/>
          <p:cNvSpPr/>
          <p:nvPr/>
        </p:nvSpPr>
        <p:spPr>
          <a:xfrm>
            <a:off x="838200" y="29491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8" name="Line 58"/>
          <p:cNvSpPr/>
          <p:nvPr/>
        </p:nvSpPr>
        <p:spPr>
          <a:xfrm>
            <a:off x="838200" y="457295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7-2：排除小于 2 的数，再检查因数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710041" cy="381381"/>
            <a:chOff x="990219" y="2056448"/>
            <a:chExt cx="871004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100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 2 的数不是质数。其余数从 2 开始试除，找到因数就返回 false。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885122"/>
            <a:ext cx="10096500" cy="1905381"/>
            <a:chOff x="1037844" y="2885122"/>
            <a:chExt cx="10096500" cy="1905381"/>
          </a:xfrm>
        </p:grpSpPr>
        <p:sp>
          <p:nvSpPr>
            <p:cNvPr id="7" name="TextBox 7"/>
            <p:cNvSpPr/>
            <p:nvPr/>
          </p:nvSpPr>
          <p:spPr>
            <a:xfrm>
              <a:off x="1037844" y="2885122"/>
              <a:ext cx="10096500" cy="1905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is_prime(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&lt; 2)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 = 2; d * d &lt;= x; d++)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% d == 0)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true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409248"/>
            <a:ext cx="8495157" cy="381381"/>
            <a:chOff x="990219" y="5409248"/>
            <a:chExt cx="8495157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84951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只有全部候选因数都试过、仍没有整除时，才在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循环后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 true。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0"/>
          <p:cNvSpPr/>
          <p:nvPr/>
        </p:nvSpPr>
        <p:spPr>
          <a:xfrm>
            <a:off x="914019" y="2872740"/>
            <a:ext cx="9525" cy="1883092"/>
          </a:xfrm>
          <a:custGeom>
            <a:avLst/>
            <a:gdLst/>
            <a:ahLst/>
            <a:cxnLst/>
            <a:rect l="l" t="t" r="r" b="b"/>
            <a:pathLst>
              <a:path w="9525" h="1883092">
                <a:moveTo>
                  <a:pt x="0" y="0"/>
                </a:moveTo>
                <a:lnTo>
                  <a:pt x="0" y="188309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1"/>
          <p:cNvSpPr/>
          <p:nvPr/>
        </p:nvSpPr>
        <p:spPr>
          <a:xfrm>
            <a:off x="838200" y="50565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2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9 不能被 2 整除，还要继续检查 3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9 跟踪一次判断：先试 2，9%2 不为 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这只说明 2 不是因数，还没有检查到能整除它的 3。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828800"/>
            <a:chOff x="1047750" y="3095625"/>
            <a:chExt cx="10096500" cy="18288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1905000" cy="609600"/>
              <a:chOff x="1047750" y="3095625"/>
              <a:chExt cx="1905000" cy="6096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19050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1866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候选d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952750" y="3095625"/>
              <a:ext cx="3619500" cy="609600"/>
              <a:chOff x="2952750" y="3095625"/>
              <a:chExt cx="3619500" cy="6096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952750" y="3095625"/>
                <a:ext cx="36195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971800" y="3124200"/>
                <a:ext cx="35814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检查结果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572250" y="3095625"/>
              <a:ext cx="4572000" cy="609600"/>
              <a:chOff x="6572250" y="3095625"/>
              <a:chExt cx="4572000" cy="6096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572250" y="3095625"/>
                <a:ext cx="4572000" cy="6096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591300" y="3124200"/>
                <a:ext cx="4533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正确动作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705225"/>
              <a:ext cx="1905000" cy="609600"/>
              <a:chOff x="1047750" y="3705225"/>
              <a:chExt cx="1905000" cy="6096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705225"/>
                <a:ext cx="19050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733800"/>
                <a:ext cx="1866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952750" y="3705225"/>
              <a:ext cx="3619500" cy="609600"/>
              <a:chOff x="2952750" y="3705225"/>
              <a:chExt cx="3619500" cy="6096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952750" y="3705225"/>
                <a:ext cx="36195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971800" y="3733800"/>
                <a:ext cx="35814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9%2不是0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572250" y="3705225"/>
              <a:ext cx="4572000" cy="609600"/>
              <a:chOff x="6572250" y="3705225"/>
              <a:chExt cx="4572000" cy="6096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572250" y="3705225"/>
                <a:ext cx="4572000" cy="6096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591300" y="3733800"/>
                <a:ext cx="4533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继续检查下一个候选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314825"/>
              <a:ext cx="1905000" cy="609600"/>
              <a:chOff x="1047750" y="4314825"/>
              <a:chExt cx="1905000" cy="6096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314825"/>
                <a:ext cx="190500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343400"/>
                <a:ext cx="1866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952750" y="4314825"/>
              <a:ext cx="3619500" cy="609600"/>
              <a:chOff x="2952750" y="4314825"/>
              <a:chExt cx="3619500" cy="6096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952750" y="4314825"/>
                <a:ext cx="361950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2971800" y="4343400"/>
                <a:ext cx="35814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9%3等于0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572250" y="4314825"/>
              <a:ext cx="4572000" cy="609600"/>
              <a:chOff x="6572250" y="4314825"/>
              <a:chExt cx="4572000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6572250" y="4314825"/>
                <a:ext cx="4572000" cy="6096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6591300" y="4343400"/>
                <a:ext cx="4533900" cy="552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353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返回false，结束本次调用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18772"/>
            <a:ext cx="10239375" cy="762381"/>
            <a:chOff x="990219" y="5418772"/>
            <a:chExt cx="10239375" cy="762381"/>
          </a:xfrm>
        </p:grpSpPr>
        <p:sp>
          <p:nvSpPr>
            <p:cNvPr id="36" name="TextBox 36"/>
            <p:cNvSpPr/>
            <p:nvPr/>
          </p:nvSpPr>
          <p:spPr>
            <a:xfrm>
              <a:off x="990219" y="5418772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找到一个因数就能返回 false；要返回 true，必须排除所有候选因数。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结束的是这一次 is_prime 调用，main 还会继续检查数组里的下一个数。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703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7-2：用返回结果决定是否输出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39375" cy="762000"/>
            <a:chOff x="990219" y="2056448"/>
            <a:chExt cx="10239375" cy="762000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数组已经读完。现在按原顺序判断，只输出质数，并在相邻两个结果之间加空格。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885122"/>
            <a:ext cx="10096500" cy="2209800"/>
            <a:chOff x="1037844" y="2885122"/>
            <a:chExt cx="10096500" cy="2209800"/>
          </a:xfrm>
        </p:grpSpPr>
        <p:sp>
          <p:nvSpPr>
            <p:cNvPr id="7" name="TextBox 7"/>
            <p:cNvSpPr/>
            <p:nvPr/>
          </p:nvSpPr>
          <p:spPr>
            <a:xfrm>
              <a:off x="1037844" y="2885122"/>
              <a:ext cx="10096500" cy="2209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first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true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(!is_prime(a[i]))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continue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(!first)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a[i];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first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409248"/>
            <a:ext cx="10239375" cy="800100"/>
            <a:chOff x="990219" y="5409248"/>
            <a:chExt cx="10239375" cy="800100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10239375" cy="800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 false 就跳过当前数；返回 true 才走到输出语句。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first 记录是否已经输出过质数，避免第一个结果前面多一个空格。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0"/>
          <p:cNvSpPr/>
          <p:nvPr/>
        </p:nvSpPr>
        <p:spPr>
          <a:xfrm>
            <a:off x="914019" y="2872740"/>
            <a:ext cx="9525" cy="2187892"/>
          </a:xfrm>
          <a:custGeom>
            <a:avLst/>
            <a:gdLst/>
            <a:ahLst/>
            <a:cxnLst/>
            <a:rect l="l" t="t" r="r" b="b"/>
            <a:pathLst>
              <a:path w="9525" h="2187892">
                <a:moveTo>
                  <a:pt x="0" y="0"/>
                </a:moveTo>
                <a:lnTo>
                  <a:pt x="0" y="218789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1"/>
          <p:cNvSpPr/>
          <p:nvPr/>
        </p:nvSpPr>
        <p:spPr>
          <a:xfrm>
            <a:off x="838200" y="50565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2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7-2 完整程序：写好质数判断函数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2027872"/>
            <a:ext cx="10096500" cy="2209800"/>
            <a:chOff x="1037844" y="2027872"/>
            <a:chExt cx="10096500" cy="2209800"/>
          </a:xfrm>
        </p:grpSpPr>
        <p:sp>
          <p:nvSpPr>
            <p:cNvPr id="5" name="TextBox 5"/>
            <p:cNvSpPr/>
            <p:nvPr/>
          </p:nvSpPr>
          <p:spPr>
            <a:xfrm>
              <a:off x="1037844" y="2027872"/>
              <a:ext cx="10096500" cy="2209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is_prime(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&lt; 2)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 = 2; d * d &lt;= x; d++)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% d == 0)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true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4953000"/>
            <a:ext cx="10239375" cy="366712"/>
            <a:chOff x="990600" y="4953000"/>
            <a:chExt cx="10239375" cy="366712"/>
          </a:xfrm>
        </p:grpSpPr>
        <p:sp>
          <p:nvSpPr>
            <p:cNvPr id="17" name="TextBox 17"/>
            <p:cNvSpPr/>
            <p:nvPr/>
          </p:nvSpPr>
          <p:spPr>
            <a:xfrm>
              <a:off x="990600" y="4953000"/>
              <a:ext cx="102393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判断函数只接收当前数值 x；返回 true 或 false，供 main 使用。</a:t>
              </a:r>
            </a:p>
          </p:txBody>
        </p:sp>
      </p:grpSp>
      <p:sp>
        <p:nvSpPr>
          <p:cNvPr id="19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7"/>
          <p:cNvSpPr/>
          <p:nvPr/>
        </p:nvSpPr>
        <p:spPr>
          <a:xfrm>
            <a:off x="914019" y="2015490"/>
            <a:ext cx="9525" cy="2225992"/>
          </a:xfrm>
          <a:custGeom>
            <a:avLst/>
            <a:gdLst/>
            <a:ahLst/>
            <a:cxnLst/>
            <a:rect l="l" t="t" r="r" b="b"/>
            <a:pathLst>
              <a:path w="9525" h="2225992">
                <a:moveTo>
                  <a:pt x="0" y="0"/>
                </a:moveTo>
                <a:lnTo>
                  <a:pt x="0" y="222599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8"/>
          <p:cNvSpPr/>
          <p:nvPr/>
        </p:nvSpPr>
        <p:spPr>
          <a:xfrm>
            <a:off x="838200" y="54225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7-2 完整程序：遍历数组，按顺序输出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2027872"/>
            <a:ext cx="10096500" cy="3676650"/>
            <a:chOff x="1037844" y="2027872"/>
            <a:chExt cx="10096500" cy="3676650"/>
          </a:xfrm>
        </p:grpSpPr>
        <p:sp>
          <p:nvSpPr>
            <p:cNvPr id="5" name="TextBox 5"/>
            <p:cNvSpPr/>
            <p:nvPr/>
          </p:nvSpPr>
          <p:spPr>
            <a:xfrm>
              <a:off x="1037844" y="2027872"/>
              <a:ext cx="10096500" cy="36766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n, a[100];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n;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a[i];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first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true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n; i++)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(!is_prime(a[i]))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continue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(!first)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a[i];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first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5855494"/>
            <a:ext cx="7820978" cy="366712"/>
            <a:chOff x="990600" y="5855494"/>
            <a:chExt cx="7820978" cy="366712"/>
          </a:xfrm>
        </p:grpSpPr>
        <p:sp>
          <p:nvSpPr>
            <p:cNvPr id="17" name="TextBox 17"/>
            <p:cNvSpPr/>
            <p:nvPr/>
          </p:nvSpPr>
          <p:spPr>
            <a:xfrm>
              <a:off x="990600" y="5855494"/>
              <a:ext cx="782097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first 记录是否还没输出过质数，用来保证只在两个数之间加空格。</a:t>
              </a:r>
            </a:p>
          </p:txBody>
        </p:sp>
      </p:grpSp>
      <p:sp>
        <p:nvSpPr>
          <p:cNvPr id="19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7"/>
          <p:cNvSpPr/>
          <p:nvPr/>
        </p:nvSpPr>
        <p:spPr>
          <a:xfrm>
            <a:off x="914019" y="2015490"/>
            <a:ext cx="9525" cy="3702367"/>
          </a:xfrm>
          <a:custGeom>
            <a:avLst/>
            <a:gdLst/>
            <a:ahLst/>
            <a:cxnLst/>
            <a:rect l="l" t="t" r="r" b="b"/>
            <a:pathLst>
              <a:path w="9525" h="3702367">
                <a:moveTo>
                  <a:pt x="0" y="0"/>
                </a:moveTo>
                <a:lnTo>
                  <a:pt x="0" y="3702367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8"/>
          <p:cNvSpPr/>
          <p:nvPr/>
        </p:nvSpPr>
        <p:spPr>
          <a:xfrm>
            <a:off x="838200" y="57912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为日历程序找出一段年份中的闰年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日历程序要列出一段年份中的闰年，也就是二月有 29 天的年份。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除了列出年份，题目还要求在第一行输出闰年总数。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57525"/>
            <a:ext cx="10096500" cy="1143000"/>
            <a:chOff x="1047750" y="3057525"/>
            <a:chExt cx="10096500" cy="1143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30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例如输入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需要检查的范围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应得到的清单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1996 2004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1996年到2004年，两端都算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1996、2000、2004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9248"/>
            <a:ext cx="10239375" cy="750380"/>
            <a:chOff x="990219" y="5409248"/>
            <a:chExt cx="10239375" cy="750380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10239375" cy="750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1996 到 2004 一共有三个闰年，应先输出 3，再输出这三个年份。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数量在最前面，所以先把找到的年份存起来，全部找完后再输出。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48036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7-3 闰年展示：先输出数量，再列年份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9861614" cy="381381"/>
            <a:chOff x="990219" y="2056448"/>
            <a:chExt cx="986161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861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 x、y，找出闭区间 [x,y] 中的所有闰年。两个端点都要检查。题号 P5737。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8552878" cy="1276731"/>
            <a:chOff x="990219" y="2932748"/>
            <a:chExt cx="8552878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4954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输入两个整数 x、y，1582≤x&lt;y≤3000。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85528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第一行输出闰年数量；第二行按从小到大的顺序输出年份，用空格隔开。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70496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如果没有闰年，数量输出 0，第二行输出空行。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5757291" cy="762381"/>
            <a:chOff x="990219" y="5056822"/>
            <a:chExt cx="5757291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3419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例如输入 1996 2004。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57572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第一行输出 3，第二行输出 1996 2000 2004。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 1996、1900、2000 核对闰年条件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577138" cy="381381"/>
            <a:chOff x="990219" y="2056448"/>
            <a:chExt cx="757713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5771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能被 4 整除，还要区分是不是整百年份。用下面三个年份核对。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047750" y="3095625"/>
            <a:ext cx="10096500" cy="1905000"/>
            <a:chOff x="1047750" y="3095625"/>
            <a:chExt cx="10096500" cy="19050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1714500" cy="476250"/>
              <a:chOff x="1047750" y="3095625"/>
              <a:chExt cx="1714500" cy="4762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1714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1676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年份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762250" y="3095625"/>
              <a:ext cx="2095500" cy="476250"/>
              <a:chOff x="2762250" y="3095625"/>
              <a:chExt cx="2095500" cy="4762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762250" y="3095625"/>
                <a:ext cx="2095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781300" y="31242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被4整除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857750" y="3095625"/>
              <a:ext cx="2095500" cy="476250"/>
              <a:chOff x="4857750" y="3095625"/>
              <a:chExt cx="2095500" cy="4762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857750" y="3095625"/>
                <a:ext cx="2095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4876800" y="31242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被100整除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953250" y="3095625"/>
              <a:ext cx="2095500" cy="476250"/>
              <a:chOff x="6953250" y="3095625"/>
              <a:chExt cx="2095500" cy="4762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953250" y="3095625"/>
                <a:ext cx="2095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972300" y="31242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被400整除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9048750" y="3095625"/>
              <a:ext cx="2095500" cy="476250"/>
              <a:chOff x="9048750" y="3095625"/>
              <a:chExt cx="2095500" cy="4762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9048750" y="3095625"/>
                <a:ext cx="20955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9067800" y="31242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闰年？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047750" y="3571875"/>
              <a:ext cx="1714500" cy="476250"/>
              <a:chOff x="1047750" y="3571875"/>
              <a:chExt cx="1714500" cy="4762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47750" y="3571875"/>
                <a:ext cx="1714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1066800" y="3600450"/>
                <a:ext cx="1676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1996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762250" y="3571875"/>
              <a:ext cx="2095500" cy="476250"/>
              <a:chOff x="2762250" y="3571875"/>
              <a:chExt cx="2095500" cy="4762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2762250" y="35718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2781300" y="36004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857750" y="3571875"/>
              <a:ext cx="2095500" cy="476250"/>
              <a:chOff x="4857750" y="3571875"/>
              <a:chExt cx="2095500" cy="4762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857750" y="35718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876800" y="36004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953250" y="3571875"/>
              <a:ext cx="2095500" cy="476250"/>
              <a:chOff x="6953250" y="3571875"/>
              <a:chExt cx="2095500" cy="4762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953250" y="35718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972300" y="36004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9048750" y="3571875"/>
              <a:ext cx="2095500" cy="476250"/>
              <a:chOff x="9048750" y="3571875"/>
              <a:chExt cx="2095500" cy="4762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048750" y="35718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9067800" y="36004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047750" y="4048125"/>
              <a:ext cx="1714500" cy="476250"/>
              <a:chOff x="1047750" y="4048125"/>
              <a:chExt cx="1714500" cy="4762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1047750" y="4048125"/>
                <a:ext cx="1714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1066800" y="4076700"/>
                <a:ext cx="1676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1900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2762250" y="4048125"/>
              <a:ext cx="2095500" cy="476250"/>
              <a:chOff x="2762250" y="4048125"/>
              <a:chExt cx="2095500" cy="4762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2762250" y="4048125"/>
                <a:ext cx="2095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2781300" y="40767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4857750" y="4048125"/>
              <a:ext cx="2095500" cy="476250"/>
              <a:chOff x="4857750" y="4048125"/>
              <a:chExt cx="2095500" cy="47625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4857750" y="4048125"/>
                <a:ext cx="2095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4876800" y="40767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6953250" y="4048125"/>
              <a:ext cx="2095500" cy="476250"/>
              <a:chOff x="6953250" y="4048125"/>
              <a:chExt cx="2095500" cy="4762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6953250" y="4048125"/>
                <a:ext cx="2095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6972300" y="40767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9048750" y="4048125"/>
              <a:ext cx="2095500" cy="476250"/>
              <a:chOff x="9048750" y="4048125"/>
              <a:chExt cx="2095500" cy="4762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9048750" y="4048125"/>
                <a:ext cx="20955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9067800" y="407670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047750" y="4524375"/>
              <a:ext cx="1714500" cy="476250"/>
              <a:chOff x="1047750" y="4524375"/>
              <a:chExt cx="1714500" cy="4762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1047750" y="4524375"/>
                <a:ext cx="1714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1066800" y="4552950"/>
                <a:ext cx="1676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2000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2762250" y="4524375"/>
              <a:ext cx="2095500" cy="476250"/>
              <a:chOff x="2762250" y="4524375"/>
              <a:chExt cx="2095500" cy="47625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2762250" y="45243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2781300" y="45529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4857750" y="4524375"/>
              <a:ext cx="2095500" cy="476250"/>
              <a:chOff x="4857750" y="4524375"/>
              <a:chExt cx="2095500" cy="47625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4857750" y="45243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4876800" y="45529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6953250" y="4524375"/>
              <a:ext cx="2095500" cy="476250"/>
              <a:chOff x="6953250" y="4524375"/>
              <a:chExt cx="2095500" cy="476250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6953250" y="45243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6972300" y="45529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9048750" y="4524375"/>
              <a:ext cx="2095500" cy="476250"/>
              <a:chOff x="9048750" y="4524375"/>
              <a:chExt cx="2095500" cy="476250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9048750" y="4524375"/>
                <a:ext cx="20955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9067800" y="4552950"/>
                <a:ext cx="20574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</p:grpSp>
      <p:grpSp>
        <p:nvGrpSpPr>
          <p:cNvPr id="70" name="Group 70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68" name="TextBox 68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闰年满足：能被 400 整除，或能被 4 整除且不能被 100 整除。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把两个条件分别写清，再用“或”连接，可以减少漏写条件的错误。</a:t>
              </a:r>
            </a:p>
          </p:txBody>
        </p:sp>
      </p:grpSp>
      <p:sp>
        <p:nvSpPr>
          <p:cNvPr id="93" name="Line 9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4" name="Line 94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5" name="Line 95"/>
          <p:cNvSpPr/>
          <p:nvPr/>
        </p:nvSpPr>
        <p:spPr>
          <a:xfrm>
            <a:off x="838200" y="52036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任务分开后，几个函数还要使用同一份数据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负责寻找闰年的函数要保存年份，负责输出的函数还要读取这些年份和数量。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任务分开了，数据却要接着使用。我们把它们放在几个函数都能访问的位置。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47750" y="3190875"/>
            <a:ext cx="10113550" cy="2124075"/>
            <a:chOff x="1047750" y="3190875"/>
            <a:chExt cx="10113550" cy="2124075"/>
          </a:xfrm>
        </p:grpSpPr>
        <p:grpSp>
          <p:nvGrpSpPr>
            <p:cNvPr id="12" name="Group 12"/>
            <p:cNvGrpSpPr/>
            <p:nvPr/>
          </p:nvGrpSpPr>
          <p:grpSpPr>
            <a:xfrm>
              <a:off x="4095750" y="3190875"/>
              <a:ext cx="4000500" cy="1285875"/>
              <a:chOff x="4095750" y="3190875"/>
              <a:chExt cx="4000500" cy="1285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4095750" y="3190875"/>
                <a:ext cx="4000500" cy="1285875"/>
              </a:xfrm>
              <a:prstGeom prst="roundRect">
                <a:avLst>
                  <a:gd name="adj" fmla="val 5926"/>
                </a:avLst>
              </a:prstGeom>
              <a:noFill/>
              <a:ln>
                <a:noFill/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4613529" y="3355086"/>
                <a:ext cx="296494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几个函数共用的数据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5154168" y="3707511"/>
                <a:ext cx="188366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x、y：区间端点</a:t>
                </a:r>
              </a:p>
            </p:txBody>
          </p:sp>
          <p:sp>
            <p:nvSpPr>
              <p:cNvPr id="11" name="TextBox 11"/>
              <p:cNvSpPr/>
              <p:nvPr/>
            </p:nvSpPr>
            <p:spPr>
              <a:xfrm>
                <a:off x="4734211" y="4059936"/>
                <a:ext cx="272367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ans、cnt：年份与数量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47750" y="3429000"/>
              <a:ext cx="2190750" cy="762000"/>
              <a:chOff x="1047750" y="3429000"/>
              <a:chExt cx="2190750" cy="7620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047750" y="3429000"/>
                <a:ext cx="219075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1175099" y="3683698"/>
                <a:ext cx="193614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init()：写范围</a:t>
                </a:r>
              </a:p>
            </p:txBody>
          </p:sp>
        </p:grpSp>
        <p:sp>
          <p:nvSpPr>
            <p:cNvPr id="16" name="Line 16"/>
            <p:cNvSpPr/>
            <p:nvPr/>
          </p:nvSpPr>
          <p:spPr>
            <a:xfrm>
              <a:off x="3286125" y="3790950"/>
              <a:ext cx="733425" cy="9525"/>
            </a:xfrm>
            <a:custGeom>
              <a:avLst/>
              <a:gdLst/>
              <a:ahLst/>
              <a:cxnLst/>
              <a:rect l="l" t="t" r="r" b="b"/>
              <a:pathLst>
                <a:path w="733425" h="9525">
                  <a:moveTo>
                    <a:pt x="0" y="0"/>
                  </a:moveTo>
                  <a:lnTo>
                    <a:pt x="7334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7" name="Polygon 17"/>
            <p:cNvSpPr/>
            <p:nvPr/>
          </p:nvSpPr>
          <p:spPr>
            <a:xfrm>
              <a:off x="3935960" y="37452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8936450" y="3429000"/>
              <a:ext cx="2224850" cy="762000"/>
              <a:chOff x="8936450" y="3429000"/>
              <a:chExt cx="2224850" cy="7620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8953500" y="3429000"/>
                <a:ext cx="219075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8936450" y="3683698"/>
                <a:ext cx="222485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output()：读结果</a:t>
                </a:r>
              </a:p>
            </p:txBody>
          </p:sp>
        </p:grpSp>
        <p:sp>
          <p:nvSpPr>
            <p:cNvPr id="21" name="Line 21"/>
            <p:cNvSpPr/>
            <p:nvPr/>
          </p:nvSpPr>
          <p:spPr>
            <a:xfrm>
              <a:off x="8172450" y="3790950"/>
              <a:ext cx="695325" cy="9525"/>
            </a:xfrm>
            <a:custGeom>
              <a:avLst/>
              <a:gdLst/>
              <a:ahLst/>
              <a:cxnLst/>
              <a:rect l="l" t="t" r="r" b="b"/>
              <a:pathLst>
                <a:path w="695325" h="9525">
                  <a:moveTo>
                    <a:pt x="0" y="0"/>
                  </a:moveTo>
                  <a:lnTo>
                    <a:pt x="695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2" name="Polygon 22"/>
            <p:cNvSpPr/>
            <p:nvPr/>
          </p:nvSpPr>
          <p:spPr>
            <a:xfrm>
              <a:off x="8784185" y="37452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4333875" y="4791075"/>
              <a:ext cx="3524250" cy="523875"/>
              <a:chOff x="4333875" y="4791075"/>
              <a:chExt cx="352425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333875" y="4791075"/>
                <a:ext cx="3524250" cy="523875"/>
              </a:xfrm>
              <a:prstGeom prst="roundRect">
                <a:avLst>
                  <a:gd name="adj" fmla="val 14545"/>
                </a:avLst>
              </a:prstGeom>
              <a:noFill/>
              <a:ln>
                <a:noFill/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602956" y="4926711"/>
                <a:ext cx="298618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doit()：读范围、写结果</a:t>
                </a:r>
              </a:p>
            </p:txBody>
          </p:sp>
        </p:grpSp>
        <p:sp>
          <p:nvSpPr>
            <p:cNvPr id="26" name="Line 26"/>
            <p:cNvSpPr/>
            <p:nvPr/>
          </p:nvSpPr>
          <p:spPr>
            <a:xfrm>
              <a:off x="6096000" y="4543425"/>
              <a:ext cx="9525" cy="180975"/>
            </a:xfrm>
            <a:custGeom>
              <a:avLst/>
              <a:gdLst/>
              <a:ahLst/>
              <a:cxnLst/>
              <a:rect l="l" t="t" r="r" b="b"/>
              <a:pathLst>
                <a:path w="9525" h="180975">
                  <a:moveTo>
                    <a:pt x="0" y="180975"/>
                  </a:moveTo>
                  <a:lnTo>
                    <a:pt x="0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7" name="Polygon 27"/>
            <p:cNvSpPr/>
            <p:nvPr/>
          </p:nvSpPr>
          <p:spPr>
            <a:xfrm>
              <a:off x="6050335" y="4543425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0"/>
                  </a:moveTo>
                  <a:lnTo>
                    <a:pt x="91331" y="83590"/>
                  </a:lnTo>
                  <a:lnTo>
                    <a:pt x="0" y="8359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31" name="Group 31"/>
          <p:cNvGrpSpPr/>
          <p:nvPr/>
        </p:nvGrpSpPr>
        <p:grpSpPr>
          <a:xfrm>
            <a:off x="990219" y="5418772"/>
            <a:ext cx="10239375" cy="759904"/>
            <a:chOff x="990219" y="5418772"/>
            <a:chExt cx="10239375" cy="759904"/>
          </a:xfrm>
        </p:grpSpPr>
        <p:sp>
          <p:nvSpPr>
            <p:cNvPr id="29" name="TextBox 29"/>
            <p:cNvSpPr/>
            <p:nvPr/>
          </p:nvSpPr>
          <p:spPr>
            <a:xfrm>
              <a:off x="990219" y="5418772"/>
              <a:ext cx="10239375" cy="7599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这里让三个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函数执行不同操作，共用 x、y、ans、cnt。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读入函数写范围，处理函数保存年份和数量，输出函数再读取结果。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30299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把闰年存进数组，数量记在 cnt 中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1996 开始查找时，还不知道最终数量，需要边找边记录。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 数组存年份，cnt 既表示已找到的数量，也指出下一次要存的位置。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33750"/>
            <a:ext cx="8572500" cy="1000125"/>
            <a:chOff x="1809750" y="333375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33750"/>
              <a:ext cx="2571750" cy="1000125"/>
              <a:chOff x="1809750" y="333375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652617" y="3531298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init()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547556" y="3883724"/>
                <a:ext cx="109613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读入x和y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652992" y="3531298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doit()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390483" y="3883724"/>
                <a:ext cx="141112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填ans和cnt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33750"/>
              <a:ext cx="2571750" cy="1000125"/>
              <a:chOff x="7810500" y="333375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508968" y="3531298"/>
                <a:ext cx="117481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output()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298942" y="3883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先数量后年份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三个函数通过共用的数据完成读入、记录和输出，不需要各自返回一个数。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把这些变量定义在所有函数外面，称为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全局变量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把共用的数据定义在函数外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022586" cy="381381"/>
            <a:chOff x="990219" y="2056448"/>
            <a:chExt cx="10022586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0225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init 读到的 x、y，doit 还要使用；doit 写入的 ans、cnt，output 还要读取。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8473821" cy="1371981"/>
            <a:chOff x="990219" y="3027998"/>
            <a:chExt cx="8473821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84738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这里全局的 int 变量和数组元素会初始化为 0，cnt 因此从 0 开始。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77039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函数可以用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 提前结束，不返回数值。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80868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main 中的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 表示程序正常结束，不是输出闰年数量。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406771"/>
            <a:ext cx="10296906" cy="381381"/>
            <a:chOff x="990219" y="5406771"/>
            <a:chExt cx="10296906" cy="381381"/>
          </a:xfrm>
        </p:grpSpPr>
        <p:sp>
          <p:nvSpPr>
            <p:cNvPr id="11" name="TextBox 11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Microsoft YaHei"/>
                  <a:ea typeface="Microsoft YaHei"/>
                  <a:cs typeface="Microsoft YaHei"/>
                </a:rPr>
                <a:t>共用变量时，要留意哪个函数修改了数据。下一节继续讨论变量的作用范围。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7-3：让 main 按顺序调用三个函数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7844" y="2027872"/>
            <a:ext cx="10096500" cy="3276600"/>
            <a:chOff x="1037844" y="2027872"/>
            <a:chExt cx="10096500" cy="3276600"/>
          </a:xfrm>
        </p:grpSpPr>
        <p:sp>
          <p:nvSpPr>
            <p:cNvPr id="5" name="TextBox 5"/>
            <p:cNvSpPr/>
            <p:nvPr/>
          </p:nvSpPr>
          <p:spPr>
            <a:xfrm>
              <a:off x="1037844" y="2027872"/>
              <a:ext cx="10096500" cy="3276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y, ans[500], cnt;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init();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doit();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output();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init();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doit();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output();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90600" y="5855494"/>
            <a:ext cx="7820978" cy="366712"/>
            <a:chOff x="990600" y="5855494"/>
            <a:chExt cx="7820978" cy="366712"/>
          </a:xfrm>
        </p:grpSpPr>
        <p:sp>
          <p:nvSpPr>
            <p:cNvPr id="20" name="TextBox 20"/>
            <p:cNvSpPr/>
            <p:nvPr/>
          </p:nvSpPr>
          <p:spPr>
            <a:xfrm>
              <a:off x="990600" y="5855494"/>
              <a:ext cx="782097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声明以分号结束，让 main 提前知道三个函数；完整定义接在后面。</a:t>
              </a:r>
            </a:p>
          </p:txBody>
        </p:sp>
      </p:grpSp>
      <p:sp>
        <p:nvSpPr>
          <p:cNvPr id="22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7"/>
          <p:cNvSpPr/>
          <p:nvPr/>
        </p:nvSpPr>
        <p:spPr>
          <a:xfrm>
            <a:off x="914019" y="2015490"/>
            <a:ext cx="9525" cy="3292792"/>
          </a:xfrm>
          <a:custGeom>
            <a:avLst/>
            <a:gdLst/>
            <a:ahLst/>
            <a:cxnLst/>
            <a:rect l="l" t="t" r="r" b="b"/>
            <a:pathLst>
              <a:path w="9525" h="3292792">
                <a:moveTo>
                  <a:pt x="0" y="0"/>
                </a:moveTo>
                <a:lnTo>
                  <a:pt x="0" y="329279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7-3：读入范围，把闰年存进 ans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2027872"/>
            <a:ext cx="10096500" cy="2647950"/>
            <a:chOff x="1037844" y="2027872"/>
            <a:chExt cx="10096500" cy="2647950"/>
          </a:xfrm>
        </p:grpSpPr>
        <p:sp>
          <p:nvSpPr>
            <p:cNvPr id="5" name="TextBox 5"/>
            <p:cNvSpPr/>
            <p:nvPr/>
          </p:nvSpPr>
          <p:spPr>
            <a:xfrm>
              <a:off x="1037844" y="2027872"/>
              <a:ext cx="10096500" cy="2647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init()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x &gt;&gt; y;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doit()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year = x; year &lt;= y; year++)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(year % 400 == 0 ||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(year % 4 == 0 &amp;&amp; year % 100 != 0))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ans[cnt++] = year;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600" y="5095875"/>
            <a:ext cx="10239375" cy="895350"/>
            <a:chOff x="990600" y="5095875"/>
            <a:chExt cx="10239375" cy="895350"/>
          </a:xfrm>
        </p:grpSpPr>
        <p:sp>
          <p:nvSpPr>
            <p:cNvPr id="16" name="TextBox 16"/>
            <p:cNvSpPr/>
            <p:nvPr/>
          </p:nvSpPr>
          <p:spPr>
            <a:xfrm>
              <a:off x="990600" y="5095875"/>
              <a:ext cx="10239375" cy="895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7525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ans[cnt++] = year 先保存当前年份，再让 cnt 加 1。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本题范围不足 1500 年，按每四年至多一个估算，500 个位置足够。</a:t>
              </a:r>
            </a:p>
          </p:txBody>
        </p:sp>
      </p:grpSp>
      <p:sp>
        <p:nvSpPr>
          <p:cNvPr id="18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7"/>
          <p:cNvSpPr/>
          <p:nvPr/>
        </p:nvSpPr>
        <p:spPr>
          <a:xfrm>
            <a:off x="914019" y="2015490"/>
            <a:ext cx="9525" cy="2645093"/>
          </a:xfrm>
          <a:custGeom>
            <a:avLst/>
            <a:gdLst/>
            <a:ahLst/>
            <a:cxnLst/>
            <a:rect l="l" t="t" r="r" b="b"/>
            <a:pathLst>
              <a:path w="9525" h="2645093">
                <a:moveTo>
                  <a:pt x="0" y="0"/>
                </a:moveTo>
                <a:lnTo>
                  <a:pt x="0" y="264509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8"/>
          <p:cNvSpPr/>
          <p:nvPr/>
        </p:nvSpPr>
        <p:spPr>
          <a:xfrm>
            <a:off x="838200" y="52892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7-3：先输出数量，再输出数组中的年份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2027872"/>
            <a:ext cx="10096500" cy="2209800"/>
            <a:chOff x="1037844" y="2027872"/>
            <a:chExt cx="10096500" cy="2209800"/>
          </a:xfrm>
        </p:grpSpPr>
        <p:sp>
          <p:nvSpPr>
            <p:cNvPr id="5" name="TextBox 5"/>
            <p:cNvSpPr/>
            <p:nvPr/>
          </p:nvSpPr>
          <p:spPr>
            <a:xfrm>
              <a:off x="1037844" y="2027872"/>
              <a:ext cx="10096500" cy="2209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output()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cnt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0; i &lt; cnt; i++)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(i &gt; 0)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 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ans[i];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600" y="4953000"/>
            <a:ext cx="10239375" cy="366712"/>
            <a:chOff x="990600" y="4953000"/>
            <a:chExt cx="10239375" cy="366712"/>
          </a:xfrm>
        </p:grpSpPr>
        <p:sp>
          <p:nvSpPr>
            <p:cNvPr id="19" name="TextBox 19"/>
            <p:cNvSpPr/>
            <p:nvPr/>
          </p:nvSpPr>
          <p:spPr>
            <a:xfrm>
              <a:off x="990600" y="4953000"/>
              <a:ext cx="102393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先输出 cnt，再依次输出 ans[0] 到 ans[cnt-1]；cnt 为 0 时只输出空行。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914019" y="2015490"/>
            <a:ext cx="9525" cy="2225992"/>
          </a:xfrm>
          <a:custGeom>
            <a:avLst/>
            <a:gdLst/>
            <a:ahLst/>
            <a:cxnLst/>
            <a:rect l="l" t="t" r="r" b="b"/>
            <a:pathLst>
              <a:path w="9525" h="2225992">
                <a:moveTo>
                  <a:pt x="0" y="0"/>
                </a:moveTo>
                <a:lnTo>
                  <a:pt x="0" y="222599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6892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模拟练习：选择返回类型，检查判断条件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977444" cy="381381"/>
            <a:chOff x="990219" y="2056448"/>
            <a:chExt cx="697744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9774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、判断条件和具体数据对应起来，再点击核对。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7856601" cy="1429131"/>
            <a:chOff x="990219" y="2742248"/>
            <a:chExt cx="7856601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7791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求两点距离、判断质数、只输出结果，分别适合什么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78566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is_prime(1)、is_prime(2)、is_prime(49) 分别返回什么？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73584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1900 和 2000 都是整百年份，为什么只有 2000 是闰年？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7856601" cy="1181481"/>
            <a:chOff x="990219" y="4599622"/>
            <a:chExt cx="7856601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733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分别为 double、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，按调用处需要的结果选择。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78053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false、true、false。2 不进入试除循环，49 会找到因数 7。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78566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2000 能被 400 整除，1900 不能。整百年份要检查这个条件。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58450" cy="1104519"/>
            <a:chOff x="825246" y="814388"/>
            <a:chExt cx="10458450" cy="110451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765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定义子程序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20178"/>
              <a:ext cx="10458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8096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回顾：传入数据，执行任务，取得返回结果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39375" cy="762381"/>
            <a:chOff x="990219" y="2056448"/>
            <a:chExt cx="102393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39375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定义时写清任务、参数和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；调用时给出本次数据，让函数执行。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下面再看 sq(3) 的过程。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33750"/>
            <a:ext cx="8572500" cy="1000125"/>
            <a:chOff x="1809750" y="333375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33750"/>
              <a:ext cx="2571750" cy="1000125"/>
              <a:chOff x="1809750" y="333375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724722" y="3531298"/>
                <a:ext cx="7417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sq(3)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751010" y="3883724"/>
                <a:ext cx="68922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传入3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679186" y="3531298"/>
                <a:ext cx="8336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x得到3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606986" y="3883724"/>
                <a:ext cx="97793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计算x*x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33750"/>
              <a:ext cx="2571750" cy="1000125"/>
              <a:chOff x="7810500" y="333375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8508949" y="3531298"/>
                <a:ext cx="117485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1950" dirty="0">
                    <a:solidFill>
                      <a:srgbClr val="000000"/>
                    </a:solidFill>
                    <a:latin typeface="Consolas"/>
                    <a:ea typeface="Microsoft YaHei"/>
                    <a:cs typeface="Consolas"/>
                  </a:rPr>
                  <a:t>return 9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430196" y="3883724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回到调用处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39375" cy="752856"/>
            <a:chOff x="990219" y="5409248"/>
            <a:chExt cx="10239375" cy="752856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10239375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需要反复执行的代码可以重用，较大的任务可以分成几个函数完成。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下一节会继续看：函数里的变量，与函数外的变量有什么关系。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61</ns0:Slides>
  <ns0:Notes>54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54</ns1:i4>
      </ns1:variant>
    </ns1:vector>
  </ns0:HeadingPairs>
  <ns0:TitlesOfParts>
    <ns1:vector size="54" baseType="lpstr">
      <ns1:lpstr>洗一批衣服，要完成哪些事情？</ns1:lpstr>
      <ns1:lpstr>衣服换了，洗衣步骤需要重新设计吗？</ns1:lpstr>
      <ns1:lpstr>把“洗一批衣服”换成“打印一份成绩单”</ns1:lpstr>
      <ns1:lpstr>成绩单要加一句话，为什么得改三处？</ns1:lpstr>
      <ns1:lpstr>把完整步骤单独写好，需要时怎样使用？</ns1:lpstr>
      <ns1:lpstr>函数除了少写重复代码，还能帮什么忙？</ns1:lpstr>
      <ns1:lpstr>三条边的长度，都要重新写一遍吗？</ns1:lpstr>
      <ns1:lpstr>同一段计算写三份，修改时会遇到什么麻烦？</ns1:lpstr>
      <ns1:lpstr>整个护栏程序，还可以分成哪些小任务？</ns1:lpstr>
      <ns1:lpstr>函数：把一项明确的任务写成一段代码</ns1:lpstr>
      <ns1:lpstr>我们一直写的main，也是一个函数</ns1:lpstr>
      <ns1:lpstr>需要一种计算时，先看看是否已有现成函数</ns1:lpstr>
      <ns1:lpstr>只显示一句话，和交回一个数，有什么不同？</ns1:lpstr>
      <ns1:lpstr>void：完成显示任务，不交回数值</ns1:lpstr>
      <ns1:lpstr>int：把算出的整数交回调用处</ns1:lpstr>
      <ns1:lpstr>返回类型、返回值、屏幕输出，分别看哪一处？</ns1:lpstr>
      <ns1:lpstr>模拟练习：函数到底帮我们做了什么？</ns1:lpstr>
      <ns1:lpstr>距离函数：求三角形的周长</ns1:lpstr>
      <ns1:lpstr>用四个坐标，描述一次距离计算</ns1:lpstr>
      <ns1:lpstr>平方怎么算会了，怎样让这段计算反复使用？</ns1:lpstr>
      <ns1:lpstr>函数定义：说清接收什么、完成什么、交回什么</ns1:lpstr>
      <ns1:lpstr>写好了计算规则，它就会自己开始算吗？</ns1:lpstr>
      <ns1:lpstr>定义是在写规则，调用才会执行规则</ns1:lpstr>
      <ns1:lpstr>一次计算中，数字3要交给哪个位置？</ns1:lpstr>
      <ns1:lpstr>实参交给形参，按位置一一对应</ns1:lpstr>
      <ns1:lpstr>会算平方以后，怎样接着算两点距离？</ns1:lpstr>
      <ns1:lpstr>距离函数内部，也可以调用平方函数</ns1:lpstr>
      <ns1:lpstr>四个实参怎样交给四个形参？</ns1:lpstr>
      <ns1:lpstr>每次调用结束后，回到刚才停下的位置</ns1:lpstr>
      <ns1:lpstr>屏幕上出现了9，程序就拿到9了吗？</ns1:lpstr>
      <ns1:lpstr>return与cout：沿同一次调用看区别</ns1:lpstr>
      <ns1:lpstr>完整程序：三次调用，求出周长（1/2）</ns1:lpstr>
      <ns1:lpstr>完整程序：三次调用，求出周长（2/2）</ns1:lpstr>
      <ns1:lpstr>函数使用前，要让编译器知道它的规则</ns1:lpstr>
      <ns1:lpstr>模拟练习：定义、调用和返回</ns1:lpstr>
      <ns1:lpstr>从一串数字中，挑出哪些数？</ns1:lpstr>
      <ns1:lpstr>质数筛：按原顺序输出数组里的质数</ns1:lpstr>
      <ns1:lpstr>主程序需要的是一句提示，还是一个判断结果？</ns1:lpstr>
      <ns1:lpstr>判断一个数是否为质数，是可重复使用的工作</ns1:lpstr>
      <ns1:lpstr>检查36的因数，真的要一直试到35吗？</ns1:lpstr>
      <ns1:lpstr>试除到平方根，就能找到较小的因数</ns1:lpstr>
      <ns1:lpstr>找到因数立即否定，全试完才能肯定</ns1:lpstr>
      <ns1:lpstr>试除失败一次，为什么还不能返回true？</ns1:lpstr>
      <ns1:lpstr>完整程序：遍历数组并筛出质数（1/2）</ns1:lpstr>
      <ns1:lpstr>完整程序：遍历数组并筛出质数（2/2）</ns1:lpstr>
      <ns1:lpstr>给日历程序列一张闰年清单</ns1:lpstr>
      <ns1:lpstr>闰年展示：先报数量，再列出年份</ns1:lpstr>
      <ns1:lpstr>闰年的两个条件，要分清“或”与“且”</ns1:lpstr>
      <ns1:lpstr>任务分开以后，共同的数据放在哪里？</ns1:lpstr>
      <ns1:lpstr>要先输出数量，就把找到的年份暂存起来</ns1:lpstr>
      <ns1:lpstr>void函数可以执行工作，但不交回数值</ns1:lpstr>
      <ns1:lpstr>完整程序：读入、计算、输出各司其职（1/2）</ns1:lpstr>
      <ns1:lpstr>完整程序：读入、计算、输出各司其职（2/2）</ns1:lpstr>
      <ns1:lpstr>模拟练习：选返回类型，检查边界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7.1 定义子程序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2026-10-03T08:55:46Z</dcterms:modified>
  <cp:category/>
  <cp:contentStatus/>
  <dc:language>zh-CN</dc:language>
</cp:coreProperties>
</file>