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2_tf1_tf7.xml" ContentType="application/vnd.openxmlformats-officedocument.presentationml.notesSlide+xml"/>
  <Override PartName="/ppt/notesSlides/notesSlide3_tf1_tf1.xml" ContentType="application/vnd.openxmlformats-officedocument.presentationml.notesSlide+xml"/>
  <Override PartName="/ppt/notesSlides/notesSlide4_tf1_tf1.xml" ContentType="application/vnd.openxmlformats-officedocument.presentationml.notesSlide+xml"/>
  <Override PartName="/ppt/notesSlides/notesSlide5_tf1_tf1.xml" ContentType="application/vnd.openxmlformats-officedocument.presentationml.notesSlide+xml"/>
  <Override PartName="/ppt/notesSlides/notesSlide6_tf1.xml" ContentType="application/vnd.openxmlformats-officedocument.presentationml.notesSlide+xml"/>
  <Override PartName="/ppt/notesSlides/notesSlide7_tf1_tf1.xml" ContentType="application/vnd.openxmlformats-officedocument.presentationml.notesSlide+xml"/>
  <Override PartName="/ppt/notesSlides/notesSlide8_tf1_tf1.xml" ContentType="application/vnd.openxmlformats-officedocument.presentationml.notesSlide+xml"/>
  <Override PartName="/ppt/notesSlides/notesSlide9_tf1_tf1.xml" ContentType="application/vnd.openxmlformats-officedocument.presentationml.notesSlide+xml"/>
  <Override PartName="/ppt/notesSlides/notesSlide10_tf1_tf1.xml" ContentType="application/vnd.openxmlformats-officedocument.presentationml.notesSlide+xml"/>
  <Override PartName="/ppt/notesSlides/notesSlide11_tf1_tf1.xml" ContentType="application/vnd.openxmlformats-officedocument.presentationml.notesSlide+xml"/>
  <Override PartName="/ppt/notesSlides/notesSlide12_tf1_tf1.xml" ContentType="application/vnd.openxmlformats-officedocument.presentationml.notesSlide+xml"/>
  <Override PartName="/ppt/notesSlides/notesSlide13_tf2.xml" ContentType="application/vnd.openxmlformats-officedocument.presentationml.notesSlide+xml"/>
  <Override PartName="/ppt/notesSlides/notesSlide13_tf1_tf1.xml" ContentType="application/vnd.openxmlformats-officedocument.presentationml.notesSlide+xml"/>
  <Override PartName="/ppt/notesSlides/notesSlide14_tf1_tf1.xml" ContentType="application/vnd.openxmlformats-officedocument.presentationml.notesSlide+xml"/>
  <Override PartName="/ppt/notesSlides/notesSlide15_tf1_tf1.xml" ContentType="application/vnd.openxmlformats-officedocument.presentationml.notesSlide+xml"/>
  <Override PartName="/ppt/notesSlides/notesSlide16_tf1_tf1.xml" ContentType="application/vnd.openxmlformats-officedocument.presentationml.notesSlide+xml"/>
  <Override PartName="/ppt/notesSlides/notesSlide17_tf1_tf1.xml" ContentType="application/vnd.openxmlformats-officedocument.presentationml.notesSlide+xml"/>
  <Override PartName="/ppt/notesSlides/notesSlide18_tf1_tf1.xml" ContentType="application/vnd.openxmlformats-officedocument.presentationml.notesSlide+xml"/>
  <Override PartName="/ppt/notesSlides/notesSlide20_tf2.xml" ContentType="application/vnd.openxmlformats-officedocument.presentationml.notesSlide+xml"/>
  <Override PartName="/ppt/notesSlides/notesSlide20_tf1_tf1.xml" ContentType="application/vnd.openxmlformats-officedocument.presentationml.notesSlide+xml"/>
  <Override PartName="/ppt/notesSlides/notesSlide21_tf1_tf1.xml" ContentType="application/vnd.openxmlformats-officedocument.presentationml.notesSlide+xml"/>
  <Override PartName="/ppt/notesSlides/notesSlide22_tf1_tf1.xml" ContentType="application/vnd.openxmlformats-officedocument.presentationml.notesSlide+xml"/>
  <Override PartName="/ppt/notesSlides/notesSlide23_tf1_tf1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24_tf1_tf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25_tf1_tf1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26_tf1_tf1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28_tf2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7_tf1_tf1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28_tf1_tf1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_tf7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1.xml" />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_rels/notesSlide13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8.xml" />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2.xml" />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3.xml" />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4.xml" />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5.xml" />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7.xml" /></Relationships>
</file>

<file path=ppt/notesSlides/_rels/notesSlide20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6.xml" />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8.xml" />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0.xml" />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1.xml" />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2.xml" 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3.xml" />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4.xml" />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6.xml" />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7.xml" /></Relationships>
</file>

<file path=ppt/notesSlides/_rels/notesSlide28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5.xml" />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函数也可能只拿到数据副本。 本节要弄清它改了哪份数据、原记录会不会变。 从名单出发，比较“修改副本”和“直接修改原件”这两种做法。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先说清任务想改变哪份数据，再决定把哪份数据交出去。 把纸换成变量：函数把拿到的两个数交换了，原变量就一定交换了吗？</a:t>
            </a:r>
          </a:p>
        </p:txBody>
      </p:sp>
    </p:spTree>
  </p:cSld>
  <p:clrMapOvr>
    <a:masterClrMapping/>
  </p:clrMapOvr>
</p:notes>
</file>

<file path=ppt/notesSlides/notesSlide2_tf1_tf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n名选手接受同样的m位评委评分；每人去掉一个最高分、一个最低分。读输入格式时，明确一个数或一行分别代表什么，再说出输出需要包含哪些信息。点击展示小数据后，逐项检查这些结果怎样符合题目条件：相同的最高分或最低分重复出现时，也只各去掉一个。 本页依据教材例7-4，https://www.luogu.com.cn/problem/P5738；未标为教材样例的小数据均为课堂教学例。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传值像拿到复印件；引用参数像给原件贴一个别名标签，通过标签找到的仍是原件。 交换之前要认清“改哪份”。 变量声明在哪里，也决定哪些代码能直接使用它。</a:t>
            </a:r>
          </a:p>
        </p:txBody>
      </p:sp>
    </p:spTree>
  </p:cSld>
  <p:clrMapOvr>
    <a:masterClrMapping/>
  </p:clrMapOvr>
</p:notes>
</file>

<file path=ppt/notesSlides/notesSlide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教学样例有2名选手、每人5个评分；把去掉的分数明确列出来。逐行核对输入、操作和结果，让学生预测下一行，再点击显示完整过程。讲评时要回到依据：A的得分为25÷3≈8.33，B为20÷3≈6.67，最终输出8.33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知道另一张纸上写着sum，不等于能直接用那张纸。程序里的变量名也有可用范围。 函数也可以把算出的结果交回去，让主函数保存到自己的变量里。</a:t>
            </a:r>
          </a:p>
        </p:txBody>
      </p:sp>
    </p:spTree>
  </p:cSld>
  <p:clrMapOvr>
    <a:masterClrMapping/>
  </p:clrMapOvr>
</p:notes>
</file>

<file path=ppt/notesSlides/notesSlide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先读入一名选手的m个评分，交给stat统计。让学生指着图中的对象或变量说明本次变化；箭头表示的含义以页面说明为准，再逐步点击展开。收回讨论时强调：所有人的除数都是m-2，所以比较剩余总分就能比较平均分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作用域是名字能被访问的代码范围。 局部变量的范围、初值都要明确。 歌唱比赛里，每人的评分要独立统计。 上一名的总分可不能留给下一名。</a:t>
            </a:r>
          </a:p>
        </p:txBody>
      </p:sp>
    </p:spTree>
  </p:cSld>
  <p:clrMapOvr>
    <a:masterClrMapping/>
  </p:clrMapOvr>
</p:notes>
</file>

<file path=ppt/notesSlides/notesSlide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数组与有效长度要一起交过去。容量25不能代替本次的数量5。接着还要确认：函数看到的是原来的元素，还是复制出来的元素？确认学生能复述这个需要后，再转入下一页的正式讲解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这两名选手中，最高最终得分是8.33。 程序只输出这个分数。 不是找单个评委打出的最高分</a:t>
            </a:r>
          </a:p>
        </p:txBody>
      </p:sp>
    </p:spTree>
  </p:cSld>
  <p:clrMapOvr>
    <a:masterClrMapping/>
  </p:clrMapOvr>
</p:notes>
</file>

<file path=ppt/notesSlides/notesSlide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图中只画一排数组元素，避免学生误以为函数内复制了另一排。先让学生指出s[0]与a[0]是否落在同一格，再显示修改后结果。提醒本题stat只需要读取评分，这里的修改只是说明参数效果。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n名选手接受同样的m位评委评分；每人去掉一个最高分、一个最低分。 相同的最高分或最低分重复出现时，也只各去掉一个。</a:t>
            </a:r>
          </a:p>
        </p:txBody>
      </p:sp>
    </p:spTree>
  </p:cSld>
  <p:clrMapOvr>
    <a:masterClrMapping/>
  </p:clrMapOvr>
</p:notes>
</file>

<file path=ppt/notesSlides/notesSlide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数组有25格，不代表25格都存了本次评分；只处理前m个元素。显示代码后，让学生指出参数、关键条件与返回语句，不按字符逐字朗读。追踪时强调：high从允许的最低分0开始，low从允许的最高分10开始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教学样例有2名选手、每人5个评分；把去掉的分数明确列出来。 A的得分为25÷3≈8.33，B为20÷3≈6.67，最终输出8.33。</a:t>
            </a:r>
          </a:p>
        </p:txBody>
      </p:sp>
    </p:spTree>
  </p:cSld>
  <p:clrMapOvr>
    <a:masterClrMapping/>
  </p:clrMapOvr>
</p:notes>
</file>

<file path=ppt/notesSlides/notesSlide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sum、最高分与最低分，都只属于这一次统计。把它们放进函数内部，每次调用时重新建立并设置初值。确认学生能复述这个需要后，再转入下一页的正式讲解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先读入一名选手的m个评分，交给stat统计。 所有人的除数都是m-2，所以比较剩余总分就能比较平均分。</a:t>
            </a:r>
          </a:p>
        </p:txBody>
      </p:sp>
    </p:spTree>
  </p:cSld>
  <p:clrMapOvr>
    <a:masterClrMapping/>
  </p:clrMapOvr>
</p:notes>
</file>

<file path=ppt/notesSlides/notesSlide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沿用A的8、8、9、10、5逐项统计，不能中途换成另一组分数。让学生读出sum依次为8、16、25、35、40，最高10、最低5，所以剩余25。再问统计下一名选手时sum应从多少开始，答案是0，说明局部变量只服务本次统计。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数组与有效长度要一起交过去。 容量25不能代替本次的数量5。 有效数量说清了，还要看它拿到的是原数组元素，还是另一份副本。</a:t>
            </a:r>
          </a:p>
        </p:txBody>
      </p:sp>
    </p:spTree>
  </p:cSld>
  <p:clrMapOvr>
    <a:masterClrMapping/>
  </p:clrMapOvr>
</p:notes>
</file>

<file path=ppt/notesSlides/notesSlide1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不会。数值相同，不等于使用同一个存储位置。全局m与传值形参m也可能是这两份独立记录；要看声明的位置。确认学生能复述这个需要后，再转入下一页的正式讲解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图中只画一排数组元素，避免学生误以为函数内复制了另一排。 先让学生指出s[0]与a[0]是否落在同一格，再显示修改后结果。 提醒本题stat只需要读取评分，这里的修改只是说明参数效果。</a:t>
            </a:r>
          </a:p>
        </p:txBody>
      </p:sp>
    </p:spTree>
  </p:cSld>
  <p:clrMapOvr>
    <a:masterClrMapping/>
  </p:clrMapOvr>
</p:notes>
</file>

<file path=ppt/notesSlides/notesSlide1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不会。数值相同，不等于使用同一个存储位置。；全局m与传值形参m也可能是这两份独立记录；要看声明的位置。从页面的具体对象与任务切入：假设函数外定义了m，stat参数也叫m；名字一样，它们仍是两个变量。让学生指着图中的对象或变量说明本次变化；箭头表示的含义以页面说明为准，再逐步点击展开。收回讨论时强调：这种局部名字遮住外层同名变量的情况，叫作遮蔽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数组有25格，不代表25格都存了本次评分；只处理前m个元素。 high从允许的最低分0开始，low从允许的最高分10开始。</a:t>
            </a:r>
          </a:p>
        </p:txBody>
      </p:sp>
    </p:spTree>
  </p:cSld>
  <p:clrMapOvr>
    <a:masterClrMapping/>
  </p:clrMapOvr>
</p:notes>
</file>

<file path=ppt/notesSlides/notesSlide1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作用域说明在程序的哪些位置，可以用这个名字访问对应变量。逐行核对输入、操作和结果，让学生预测下一行，再点击显示完整过程。讲评时要回到依据：不要在大括号外继续使用已经离开作用域的局部变量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sum、最高分与最低分，都只属于这一次统计。 把这些统计变量放进函数。每来一名新选手，就像换一张新计分纸，重新设置初值。</a:t>
            </a:r>
          </a:p>
        </p:txBody>
      </p:sp>
    </p:spTree>
  </p:cSld>
  <p:clrMapOvr>
    <a:masterClrMapping/>
  </p:clrMapOvr>
</p:notes>
</file>

<file path=ppt/notesSlides/notesSlide1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按标出的顺序把各页代码接在一起，就是完整程序。对照前面的样例，指出读入、计算和输出分别由哪些语句完成。maxsum是全局整数，初值为0；所有合法得分都不小于0。 本页依据教材例7-4；未标为教材样例的小数据均为课堂教学例。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先让学生预测循环结束后sum和score分别能否使用。逐行说明sum在main中声明，score在循环体中声明，i在for的控制部分声明。右侧范围图表达名字能使用的位置，不把它说成变量地址或内存大小。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沿用A的8、8、9、10、5逐项统计，不能中途换成另一组分数。 让学生读出sum依次为8、16、25、35、40，最高10、最低5，所以剩余25。 再问统计下一名选手时sum应从多少开始，答案是0，说明局部变量只服务本次统计。</a:t>
            </a:r>
          </a:p>
        </p:txBody>
      </p:sp>
    </p:spTree>
  </p:cSld>
  <p:clrMapOvr>
    <a:masterClrMapping/>
  </p:clrMapOvr>
</p:notes>
</file>

<file path=ppt/notesSlides/notesSlide1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按标出的顺序把各页代码接在一起，就是完整程序。对照前面的样例，指出读入、计算和输出分别由哪些语句完成。本函数只读数组元素；所有选手评委数相同，才可以这样比较总分。 本页依据教材例7-4；未标为教材样例的小数据均为课堂教学例。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不会。 数值相同，不等于使用同一个存储位置。 全局 m 与传值形参 m 也是两份记录；声明的位置能帮我们分清它们。</a:t>
            </a:r>
          </a:p>
        </p:txBody>
      </p:sp>
    </p:spTree>
  </p:cSld>
  <p:clrMapOvr>
    <a:masterClrMapping/>
  </p:clrMapOvr>
</p:notes>
</file>

<file path=ppt/notesSlides/notesSlide1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程序读入a和b；调用交换函数后，a应保存原来的b，b应保存原来的a。读输入格式时，明确一个数或一行分别代表什么，再说出输出需要包含哪些信息。点击展示小数据后，逐项检查这些结果怎样符合题目条件：教学样例：输入3 8，交换后a=8、b=3，输出8 3。 本页依据教材例7-5；课堂补充输入输出约定；未标为教材样例的小数据均为课堂教学例。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不会。 数值相同，不等于使用同一个存储位置。 全局m与传值形参m也可能是这两份独立记录；要看声明的位置。 假设函数外定义了m，stat参数也叫m；名字一样，它们仍是两个变量。 这种局部名字遮住外层同名变量的情况，叫作遮蔽。</a:t>
            </a:r>
          </a:p>
        </p:txBody>
      </p:sp>
    </p:spTree>
  </p:cSld>
  <p:clrMapOvr>
    <a:masterClrMapping/>
  </p:clrMapOvr>
</p:notes>
</file>

<file path=ppt/notesSlides/notesSlide1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先说明这张表要比较或跟踪什么：先在main内部交换3和8；为什么不能只写a=b; b=a;？。逐行核对输入、操作和结果，让学生预测下一行，再点击显示完整过程。讲评时要回到依据：用临时变量tmp先保存a，再写a=b，最后把tmp赋给b。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作用域说明在程序的哪些位置，可以用这个名字访问对应变量。 不要在大括号外继续使用已经离开作用域的局部变量。</a:t>
            </a:r>
          </a:p>
        </p:txBody>
      </p:sp>
    </p:spTree>
  </p:cSld>
  <p:clrMapOvr>
    <a:masterClrMapping/>
  </p:clrMapOvr>
</p:notes>
</file>

<file path=ppt/notesSlides/notesSlide1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从页面的具体对象与任务切入：调用exchange(a,b)时，若定义写int x,int y，x和y接收数值副本。让学生指着图中的对象或变量说明本次变化；箭头表示的含义以页面说明为准，再逐步点击展开。收回讨论时强调：这叫传值；改的是副本，原变量仍然是原来的值。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先让学生预测循环结束后sum和score分别能否使用。 逐行说明sum在main中声明，score在循环体中声明，i在for的控制部分声明。 右侧范围图表达名字能使用的位置，不把它说成变量地址或内存大小。</a:t>
            </a:r>
          </a:p>
        </p:txBody>
      </p:sp>
    </p:spTree>
  </p:cSld>
  <p:clrMapOvr>
    <a:masterClrMapping/>
  </p:clrMapOvr>
</p:notes>
</file>

<file path=ppt/notesSlides/notesSlide1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给原格取另一个名字，通过新名字改的仍是原格。这种“别名”由引用参数表达；下面再看参数声明中的&amp;。确认学生能复述这个需要后，再转入下一页的正式讲解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maxsum是全局整数，初值为0；所有合法得分都不小于0。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本函数只读数组元素；所有选手评委数相同，才可以这样比较总分。</a:t>
            </a:r>
          </a:p>
        </p:txBody>
      </p:sp>
    </p:spTree>
  </p:cSld>
  <p:clrMapOvr>
    <a:masterClrMapping/>
  </p:clrMapOvr>
</p:notes>
</file>

<file path=ppt/notesSlides/notesSlide2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按标出的顺序把各页代码接在一起，就是完整程序。对照前面的样例，指出读入、计算和输出分别由哪些语句完成。tmp保存旧x。修改x和y，就是修改调用者传入的a和b。 本页依据教材例7-5；未标为教材样例的小数据均为课堂教学例。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0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表中把a和x放在同一列，把b和y放在同一列，表示它们访问同一个变量。先解释tmp保存3，再逐行显示两次覆盖。最后让学生读出返回main后的a和b，指出调用处仍写exchange(a,b)，无需给实参加&amp;。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交换的是变量中的数据。 只把屏幕输出顺序写成b、a，任务还没完成。 写好函数后，还要回到调用处检查 a、b，确认改动真的保留下来了。</a:t>
            </a:r>
          </a:p>
        </p:txBody>
      </p:sp>
    </p:spTree>
  </p:cSld>
  <p:clrMapOvr>
    <a:masterClrMapping/>
  </p:clrMapOvr>
</p:notes>
</file>

<file path=ppt/notesSlides/notesSlide2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以前scanf里也出现过&amp;；不要只记符号形状，要看它在声明还是表达式中。逐行核对输入、操作和结果，让学生预测下一行，再点击显示完整过程。讲评时要回到依据：本节用引用解释交换；不要把“引用参数”简单说成“复制一个地址变量”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程序读入a和b；调用交换函数后，a应保存原来的b，b应保存原来的a。 教学样例：输入3 8，交换后a=8、b=3，输出8 3。</a:t>
            </a:r>
          </a:p>
        </p:txBody>
      </p:sp>
    </p:spTree>
  </p:cSld>
  <p:clrMapOvr>
    <a:masterClrMapping/>
  </p:clrMapOvr>
</p:notes>
</file>

<file path=ppt/notesSlides/notesSlide2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读取一整行英文文字，把其中的小写英文字母变成大写，其余字符不变。读输入格式时，明确一个数或一行分别代表什么，再说出输出需要包含哪些信息。点击展示小数据后，逐项检查这些结果怎样符合题目条件：教学样例：输入Hi Tom 7!。 本页依据教材例7-6；课堂补充输入范围；未标为教材样例的小数据均为课堂教学例。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先在main内部交换3和8；为什么不能只写a=b; b=a;？ 用临时变量tmp先保存a，再写a=b，最后把tmp赋给b。</a:t>
            </a:r>
          </a:p>
        </p:txBody>
      </p:sp>
    </p:spTree>
  </p:cSld>
  <p:clrMapOvr>
    <a:masterClrMapping/>
  </p:clrMapOvr>
</p:notes>
</file>

<file path=ppt/notesSlides/notesSlide2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保留原文，另取一份文字进行修改，再把新文字交回。这次传值产生副本，恰好与任务吻合。下面把这两份记录对应到变量。确认学生能复述这个需要后，再转入下一页的正式讲解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调用exchange(a,b)时，若定义写int x,int y，x和y接收数值副本。 这叫传值；改的是副本，原变量仍然是原来的值。</a:t>
            </a:r>
          </a:p>
        </p:txBody>
      </p:sp>
    </p:spTree>
  </p:cSld>
  <p:clrMapOvr>
    <a:masterClrMapping/>
  </p:clrMapOvr>
</p:notes>
</file>

<file path=ppt/notesSlides/notesSlide2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承接前页已经观察到的问题：保留原文，另取一份文字进行修改，再把新文字交回。；这次传值产生副本，恰好与任务吻合。下面把这两份记录对应到变量。从页面的具体对象与任务切入：用string s接收原字符串的副本；只修改副本，再把它返回。让学生指着图中的对象或变量说明本次变化；箭头表示的含义以页面说明为准，再逐步点击展开。收回讨论时强调：和int传值一样，string形参是副本；这与数组参数访问原元素不同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给原来的格子再贴一个名字。通过这个名字读写，动的仍是同一格，没有另抄一份。 引用参数给原变量起别名。 参数声明里的 &amp;，就是用来说明这种关系。</a:t>
            </a:r>
          </a:p>
        </p:txBody>
      </p:sp>
    </p:spTree>
  </p:cSld>
  <p:clrMapOvr>
    <a:masterClrMapping/>
  </p:clrMapOvr>
</p:notes>
</file>

<file path=ppt/notesSlides/notesSlide2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按标出的顺序把各页代码接在一起，就是完整程序。对照前面的样例，指出读入、计算和输出分别由哪些语句完成。只转换a至z；空格、数字、标点都不进入修改语句。 本页依据教材例7-6；未标为教材样例的小数据均为课堂教学例。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表中把a和x放在同一列，把b和y放在同一列，表示它们访问同一个变量。 先解释tmp保存3，再逐行显示两次覆盖。 最后让学生读出返回main后的a和b，指出调用处仍写exchange(a,b)，无需给实参加&amp;。</a:t>
            </a:r>
          </a:p>
        </p:txBody>
      </p:sp>
    </p:spTree>
  </p:cSld>
  <p:clrMapOvr>
    <a:masterClrMapping/>
  </p:clrMapOvr>
</p:notes>
</file>

<file path=ppt/notesSlides/notesSlide2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按标出的顺序把各页代码接在一起，就是完整程序。对照前面的样例，指出读入、计算和输出分别由哪些语句完成。getline读整行；不能用cin&gt;&gt;original，否则遇到空格就停止。 本页依据教材例7-6；未标为教材样例的小数据均为课堂教学例。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tmp保存旧x。 修改x和y，就是修改调用者传入的a和b。</a:t>
            </a:r>
          </a:p>
        </p:txBody>
      </p:sp>
    </p:spTree>
  </p:cSld>
  <p:clrMapOvr>
    <a:masterClrMapping/>
  </p:clrMapOvr>
</p:notes>
</file>

<file path=ppt/notesSlides/notesSlide2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不会；x是数值副本；② 会；形参访问原数组中的元素；③ 会；s是t的引用；与本节保留原文的传值写法不同。如果答案不同，请从变量身份、输入范围或执行顺序中定位分歧，不只公布对错。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以前scanf里也出现过&amp;；不要只记符号形状，要看它在声明还是表达式中。 引用是原变量的别名；声明引用与表达式中取地址，要结合位置区分。</a:t>
            </a:r>
          </a:p>
        </p:txBody>
      </p:sp>
    </p:spTree>
  </p:cSld>
  <p:clrMapOvr>
    <a:masterClrMapping/>
  </p:clrMapOvr>
</p:notes>
</file>

<file path=ppt/notesSlides/notesSlide2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没变，仍是5；改的是形参副本；② 仍是8，只去掉两个评分，剩余评分都为8；③ 不能；这个i的作用域在该循环内。如果答案不同，请从变量身份、输入范围或执行顺序中定位分歧，不只公布对错。 本页依据《深入浅出程序设计竞赛（基础篇）》第7章7.2节；未标为教材样例的小数据均为课堂教学例。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8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逐行先读左边的任务，让学生给出想保留还是想修改原值的判断，再揭示参数写法。数组一行强调只读是本题代码的行为，普通数组参数本身并没有阻止写入。const的限制会在后续数组平均值练习中介绍。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只转换小写英文字母，空格、数字和标点都要留下。 这回要保留原文，和刚才交换原变量的要求不同；接着看函数怎样接收文字。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读取一整行英文文字，把其中的小写英文字母变成大写，其余字符不变。 教学样例：输入Hi Tom 7!。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保留原文，另取一份文字进行修改，再把新文字交回。 这次像保留原稿、另做修改稿。副本正好让我们改出大写版，同时留下原文。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保留原文，另取一份文字进行修改，再把新文字交回。 这次传值产生副本，恰好与任务吻合。 下面把这两份记录对应到变量。 用string s接收原字符串的副本；只修改副本，再把它返回。 和int传值一样，string形参是副本；这与数组参数访问原元素不同。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只转换a至z；空格、数字、标点都不进入修改语句。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getline读整行；不能用cin&gt;&gt;original，否则遇到空格就停止。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逐行先读左边的任务，让学生给出想保留还是想修改原值的判断，再揭示参数写法。 数组一行强调只读是本题代码的行为，普通数组参数本身并没有阻止写入。 const的限制会在后续数组平均值练习中介绍。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不会；x是数值副本；② 会；形参访问原数组中的元素；③ 会；s是t的引用；与本节保留原文的传值写法不同。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没变，仍是5；改的是形参副本；② 仍是8，只去掉两个评分，剩余评分都为8；③ 不能；这个i的作用域在该循环内。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7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从核对名单认识数据传递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老师发来一份名单，你改的是哪一份？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老师保留报名名单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，发给你一张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复印件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，请你检查姓名。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你在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复印件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上发现一个错字，把它改正了。老师手里的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会跟着变化吗？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29446" y="3502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老师的原件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98192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姓名中有错字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036058" y="3502724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发给你一份复印件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你把错字改正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298942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回头检查原件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167688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上面仍然是错字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5332"/>
            <a:chOff x="990219" y="5406771"/>
            <a:chExt cx="1029690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改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复印件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不会跟着变。函数接收数据时，也要分清改的是哪份。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从名单出发，比较“修改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”和“直接修改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”这两种做法。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比较副本和原件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想把原名单改对，应该改哪张纸？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278779" cy="762381"/>
            <a:chOff x="990219" y="2056448"/>
            <a:chExt cx="927877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如果任务是更正老师保留的名单，只改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复印件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还没有完成任务。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老师让你在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上修改，或者根据你的核对结果再改原件，才能把原名单改对。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采取的做法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发生变化的对象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原名单是否改正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只改复印件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你手里的副本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在原件上修改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老师保留的原件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已经改正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8223790" cy="752855"/>
            <a:chOff x="990219" y="5409248"/>
            <a:chExt cx="8223790" cy="752855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先说清任务想改变哪份数据，再决定把哪份数据交出去。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80722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把纸换成变量：函数把拿到的两个数交换了，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原变量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就一定交换了吗？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把生活中的副本对应到参数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交换了副本，原变量为什么没有变？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23790" cy="762381"/>
            <a:chOff x="990219" y="2056448"/>
            <a:chExt cx="822379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原变量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a保存3，b保存8。我们希望调用函数后，a变成8，b变成3。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如果函数拿到的是两个值的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，交换副本，只会改变副本中的内容。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交给函数的是什么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函数交换之后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原变量的结果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a、b的值的副本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两份副本的值交换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a仍是3，b仍是8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a、b的引用参数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改动作用于原变量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a变成8，b变成3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传值像拿到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复印件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；引用参数像给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贴一个别名标签，通过标签找到的仍是原件。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交换之前要认清“改哪份”。变量声明在哪里，也决定哪些代码能直接使用它。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从记录的位置认识作用域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你记在自己纸上的结果，老师怎样拿到？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567886" cy="762381"/>
            <a:chOff x="990219" y="2056448"/>
            <a:chExt cx="956788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5678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你在核对纸上记下统计结果“30人”。老师需要这个结果，但你的纸还在你手里。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把结果告诉老师，老师再写入自己的记录，两边才都有各自需要的信息。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29446" y="3502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你的核对纸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547556" y="3855148"/>
                <a:ext cx="10961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记下30人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把结果告诉老师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036058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交出统计得到的数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430196" y="3502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老师的记录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85798" y="3855148"/>
                <a:ext cx="16211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保存收到的30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知道另一张纸上写着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，不等于能直接用那张纸。程序里的变量名也有可用范围。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函数也可以把算出的结果交回去，让主函数保存到自己的变量里。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认识作用域并衔接比赛计分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函数里的统计结果，怎样交给主函数？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024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统计函数在自己的大括号内声明sum，用它保存本次统计的总和。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主函数不能直接用这个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局部变量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，可以让统计函数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，再接收并保存。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298192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统计函数内部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12848" y="3855148"/>
                <a:ext cx="17654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使用本地的sum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98567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返回计算结果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036058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把得到的数交回去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272653" y="3502724"/>
                <a:ext cx="164734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main接收结果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167688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存入自己的变量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变量名在哪些代码里能用，这个范围叫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作用域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。初值也要交代清楚。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歌唱比赛里，每人的评分要独立统计。上一名的总分可不能留给下一名。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歌唱比赛结束后，怎样算出最高得分？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23790" cy="762381"/>
            <a:chOff x="990219" y="2056448"/>
            <a:chExt cx="822379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歌唱比赛里，每名选手都接受同样几位评委的评分。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计分员要按规则算出每人的最终得分，再从这些最终得分中找最大值。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选手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5位评委给的分数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去掉一个最高分和一个最低分后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8、8、9、10、5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保留8、8、9，平均分约8.33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10、10、10、0、0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保留10、10、0，平均分约6.67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这两名选手中，最高最终得分是8.33。程序只输出这个分数。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我们要找的是选手最终得分的最大值，因此每个人都必须按同一套规则计分。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例题：歌唱比赛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歌唱比赛：计算去掉极端分数后的最高分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249150" cy="381381"/>
            <a:chOff x="990219" y="2056448"/>
            <a:chExt cx="8249150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49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n名选手接受同样的m位评委评分。每人去掉一个最高分、一个最低分。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6981134" cy="1724405"/>
            <a:chOff x="990219" y="2932748"/>
            <a:chExt cx="6981134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5900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输入：第一行n、m；随后n行，每行m个整数分数。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479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n不超过100，m不超过20；本题平均至少需要3个评分。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分数在0至10之间。剩余m-2个分数的平均值是该选手得分。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275772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输出：所有选手中的最高得分，保留2位小数。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6377559" cy="381381"/>
            <a:chOff x="990219" y="5056822"/>
            <a:chExt cx="6377559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相同的最高分或最低分重复出现时，也只各去掉一个。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00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评分规则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去掉的是两个评分，重复的分数仍可能留下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457908" cy="381381"/>
            <a:chOff x="990219" y="2056448"/>
            <a:chExt cx="745790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57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教学样例有2名选手、每人5个评分。把去掉的分数明确列出来。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47750" y="3095625"/>
            <a:ext cx="10096500" cy="1657350"/>
            <a:chOff x="1047750" y="3095625"/>
            <a:chExt cx="10096500" cy="165735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1428750" cy="552450"/>
              <a:chOff x="1047750" y="3095625"/>
              <a:chExt cx="1428750" cy="5524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14287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1390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选手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476500" y="3095625"/>
              <a:ext cx="3810000" cy="552450"/>
              <a:chOff x="2476500" y="3095625"/>
              <a:chExt cx="3810000" cy="5524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476500" y="3095625"/>
                <a:ext cx="381000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495550" y="3124200"/>
                <a:ext cx="37719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原评分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286500" y="3095625"/>
              <a:ext cx="2857500" cy="552450"/>
              <a:chOff x="6286500" y="3095625"/>
              <a:chExt cx="2857500" cy="5524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286500" y="3095625"/>
                <a:ext cx="285750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305550" y="312420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去掉的两个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9144000" y="3095625"/>
              <a:ext cx="2000250" cy="552450"/>
              <a:chOff x="9144000" y="3095625"/>
              <a:chExt cx="2000250" cy="5524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9144000" y="3095625"/>
                <a:ext cx="20002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9163050" y="3124200"/>
                <a:ext cx="196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剩余总分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648075"/>
              <a:ext cx="1428750" cy="552450"/>
              <a:chOff x="1047750" y="3648075"/>
              <a:chExt cx="1428750" cy="552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648075"/>
                <a:ext cx="14287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676650"/>
                <a:ext cx="1390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476500" y="3648075"/>
              <a:ext cx="3810000" cy="552450"/>
              <a:chOff x="2476500" y="3648075"/>
              <a:chExt cx="3810000" cy="5524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476500" y="3648075"/>
                <a:ext cx="381000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495550" y="3676650"/>
                <a:ext cx="37719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8 8 9 10 5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286500" y="3648075"/>
              <a:ext cx="2857500" cy="552450"/>
              <a:chOff x="6286500" y="3648075"/>
              <a:chExt cx="2857500" cy="5524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286500" y="3648075"/>
                <a:ext cx="285750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305550" y="367665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10和5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9144000" y="3648075"/>
              <a:ext cx="2000250" cy="552450"/>
              <a:chOff x="9144000" y="3648075"/>
              <a:chExt cx="2000250" cy="5524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9144000" y="3648075"/>
                <a:ext cx="2000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9163050" y="3676650"/>
                <a:ext cx="196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200525"/>
              <a:ext cx="1428750" cy="552450"/>
              <a:chOff x="1047750" y="4200525"/>
              <a:chExt cx="1428750" cy="5524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200525"/>
                <a:ext cx="14287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229100"/>
                <a:ext cx="1390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476500" y="4200525"/>
              <a:ext cx="3810000" cy="552450"/>
              <a:chOff x="2476500" y="4200525"/>
              <a:chExt cx="3810000" cy="5524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476500" y="4200525"/>
                <a:ext cx="381000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495550" y="4229100"/>
                <a:ext cx="37719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10 10 10 0 0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286500" y="4200525"/>
              <a:ext cx="2857500" cy="552450"/>
              <a:chOff x="6286500" y="4200525"/>
              <a:chExt cx="2857500" cy="5524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286500" y="4200525"/>
                <a:ext cx="285750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6305550" y="422910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一个10、一个0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9144000" y="4200525"/>
              <a:ext cx="2000250" cy="552450"/>
              <a:chOff x="9144000" y="4200525"/>
              <a:chExt cx="2000250" cy="5524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9144000" y="4200525"/>
                <a:ext cx="20002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9163050" y="4229100"/>
                <a:ext cx="196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990219" y="5409248"/>
            <a:ext cx="6884765" cy="752855"/>
            <a:chOff x="990219" y="5409248"/>
            <a:chExt cx="6884765" cy="752855"/>
          </a:xfrm>
        </p:grpSpPr>
        <p:sp>
          <p:nvSpPr>
            <p:cNvPr id="44" name="TextBox 44"/>
            <p:cNvSpPr/>
            <p:nvPr/>
          </p:nvSpPr>
          <p:spPr>
            <a:xfrm>
              <a:off x="990219" y="5409248"/>
              <a:ext cx="68847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A的得分为25÷3≈8.33，B为20÷3≈6.67，最终输出8.33。</a:t>
              </a:r>
            </a:p>
          </p:txBody>
        </p:sp>
        <p:sp>
          <p:nvSpPr>
            <p:cNvPr id="45" name="TextBox 45"/>
            <p:cNvSpPr/>
            <p:nvPr/>
          </p:nvSpPr>
          <p:spPr>
            <a:xfrm>
              <a:off x="990219" y="5780722"/>
              <a:ext cx="5492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不能把所有10和0都删掉；这会改变评分规则。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50798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数组作为参数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每个人都要统计，用函数接收这一组评分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905053" cy="762381"/>
            <a:chOff x="990219" y="2056448"/>
            <a:chExt cx="690505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2540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先读入一名选手的m个评分，交给stat统计。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下一名选手读入时覆盖旧评分；最高的剩余总分继续保留。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751010" y="3531298"/>
                <a:ext cx="6892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s数组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25992" y="3883724"/>
                <a:ext cx="173926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本人的m个评分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436394" y="3531298"/>
                <a:ext cx="13192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stat(s,m)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167312" y="3883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去掉最高和最低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653367" y="3531298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maxsum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98942" y="3883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保留最大总分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7772376" cy="752855"/>
            <a:chOff x="990219" y="5409248"/>
            <a:chExt cx="7772376" cy="752855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7074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所有人的除数都是m-2，所以比较剩余总分就能比较平均分。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77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最终输出时再除一次，记得转成double，避免整数除法截去小数。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数组参数的含义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把整组评分交给函数，还需要告诉它什么？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96906" cy="759904"/>
            <a:chOff x="990219" y="2056448"/>
            <a:chExt cx="10296906" cy="759904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78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评分数组预留25格，这名选手只收到5个评分：8、8、9、10、5。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49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只把这组评分交出去，却不说明实际有几个，函数该统计到哪里？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619500" cy="571500"/>
              <a:chOff x="1047750" y="3095625"/>
              <a:chExt cx="3619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619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交给统计函数的信息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667250" y="3095625"/>
              <a:ext cx="2476500" cy="571500"/>
              <a:chOff x="4667250" y="3095625"/>
              <a:chExt cx="24765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667250" y="3095625"/>
                <a:ext cx="2476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686300" y="3124200"/>
                <a:ext cx="2438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本次内容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43750" y="3095625"/>
              <a:ext cx="4000500" cy="571500"/>
              <a:chOff x="7143750" y="30956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43750" y="30956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162800" y="31242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为什么需要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3619500" cy="571500"/>
              <a:chOff x="1047750" y="3667125"/>
              <a:chExt cx="36195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3619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哪组评分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667250" y="3667125"/>
              <a:ext cx="2476500" cy="571500"/>
              <a:chOff x="4667250" y="3667125"/>
              <a:chExt cx="2476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667250" y="3667125"/>
                <a:ext cx="2476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686300" y="3695700"/>
                <a:ext cx="2438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s数组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43750" y="3667125"/>
              <a:ext cx="4000500" cy="571500"/>
              <a:chOff x="7143750" y="3667125"/>
              <a:chExt cx="4000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43750" y="36671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162800" y="36957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找到要读取的分数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3619500" cy="571500"/>
              <a:chOff x="1047750" y="4238625"/>
              <a:chExt cx="3619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3619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有效分数个数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667250" y="4238625"/>
              <a:ext cx="2476500" cy="571500"/>
              <a:chOff x="4667250" y="4238625"/>
              <a:chExt cx="24765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667250" y="4238625"/>
                <a:ext cx="2476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686300" y="4267200"/>
                <a:ext cx="2438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43750" y="4238625"/>
              <a:ext cx="4000500" cy="571500"/>
              <a:chOff x="7143750" y="4238625"/>
              <a:chExt cx="4000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43750" y="42386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162800" y="42672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只读前5格，不读空余格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像交出一叠评分单，还得说清这次有几张。数组容量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，不能代替本次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有效评分数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有效数量说清了，还要看它拿到的是原数组元素，还是另一份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数组参数的含义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数组参数访问的是哪一批元素？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440156" cy="762381"/>
            <a:chOff x="990219" y="2056448"/>
            <a:chExt cx="744015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401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stat(s,m)把s这组评分交给函数，a仍然访问原来的数组元素。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m传入有效评分个数；它与数组容量是两件事。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47750" y="3048000"/>
            <a:ext cx="9810750" cy="1885950"/>
            <a:chOff x="1047750" y="3048000"/>
            <a:chExt cx="9810750" cy="188595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48000"/>
              <a:ext cx="2095500" cy="619125"/>
              <a:chOff x="1047750" y="3048000"/>
              <a:chExt cx="2095500" cy="619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48000"/>
                <a:ext cx="2095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62088" y="3231261"/>
                <a:ext cx="12667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main中的s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047750" y="4314825"/>
              <a:ext cx="2095500" cy="619125"/>
              <a:chOff x="1047750" y="4314825"/>
              <a:chExt cx="2095500" cy="6191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047750" y="4314825"/>
                <a:ext cx="2095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462088" y="4498086"/>
                <a:ext cx="12667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stat中的a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762500" y="3409950"/>
              <a:ext cx="1143000" cy="666750"/>
              <a:chOff x="4762500" y="3409950"/>
              <a:chExt cx="1143000" cy="6667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76250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51894" y="3617024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sp>
          <p:nvSpPr>
            <p:cNvPr id="17" name="TextBox 17"/>
            <p:cNvSpPr/>
            <p:nvPr/>
          </p:nvSpPr>
          <p:spPr>
            <a:xfrm>
              <a:off x="5030057" y="3052286"/>
              <a:ext cx="6079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95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下标0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6000750" y="3409950"/>
              <a:ext cx="1143000" cy="666750"/>
              <a:chOff x="6000750" y="3409950"/>
              <a:chExt cx="1143000" cy="6667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00075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6490144" y="3617024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sp>
          <p:nvSpPr>
            <p:cNvPr id="21" name="TextBox 21"/>
            <p:cNvSpPr/>
            <p:nvPr/>
          </p:nvSpPr>
          <p:spPr>
            <a:xfrm>
              <a:off x="6268307" y="3052286"/>
              <a:ext cx="6079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95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下标1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7239000" y="3409950"/>
              <a:ext cx="1143000" cy="666750"/>
              <a:chOff x="7239000" y="3409950"/>
              <a:chExt cx="1143000" cy="6667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23900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7728394" y="3617024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sp>
          <p:nvSpPr>
            <p:cNvPr id="25" name="TextBox 25"/>
            <p:cNvSpPr/>
            <p:nvPr/>
          </p:nvSpPr>
          <p:spPr>
            <a:xfrm>
              <a:off x="7506557" y="3052286"/>
              <a:ext cx="6079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95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8477250" y="3409950"/>
              <a:ext cx="1143000" cy="666750"/>
              <a:chOff x="8477250" y="3409950"/>
              <a:chExt cx="1143000" cy="6667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47725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8894445" y="3617024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sp>
          <p:nvSpPr>
            <p:cNvPr id="29" name="TextBox 29"/>
            <p:cNvSpPr/>
            <p:nvPr/>
          </p:nvSpPr>
          <p:spPr>
            <a:xfrm>
              <a:off x="8744807" y="3052286"/>
              <a:ext cx="6079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95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下标3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9715500" y="3409950"/>
              <a:ext cx="1143000" cy="666750"/>
              <a:chOff x="9715500" y="3409950"/>
              <a:chExt cx="1143000" cy="6667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9715500" y="3409950"/>
                <a:ext cx="114300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10204895" y="3617024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sp>
          <p:nvSpPr>
            <p:cNvPr id="33" name="TextBox 33"/>
            <p:cNvSpPr/>
            <p:nvPr/>
          </p:nvSpPr>
          <p:spPr>
            <a:xfrm>
              <a:off x="9983057" y="3052286"/>
              <a:ext cx="6079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95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下标4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3219450" y="3352800"/>
              <a:ext cx="1447800" cy="266700"/>
            </a:xfrm>
            <a:custGeom>
              <a:avLst/>
              <a:gdLst/>
              <a:ahLst/>
              <a:cxnLst/>
              <a:rect l="l" t="t" r="r" b="b"/>
              <a:pathLst>
                <a:path w="1447800" h="266700">
                  <a:moveTo>
                    <a:pt x="0" y="0"/>
                  </a:moveTo>
                  <a:lnTo>
                    <a:pt x="1447800" y="26670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5" name="Polygon 35"/>
            <p:cNvSpPr/>
            <p:nvPr/>
          </p:nvSpPr>
          <p:spPr>
            <a:xfrm>
              <a:off x="4576771" y="3559447"/>
              <a:ext cx="90479" cy="89819"/>
            </a:xfrm>
            <a:custGeom>
              <a:avLst/>
              <a:gdLst/>
              <a:ahLst/>
              <a:cxnLst/>
              <a:rect l="l" t="t" r="r" b="b"/>
              <a:pathLst>
                <a:path w="90479" h="89819">
                  <a:moveTo>
                    <a:pt x="90479" y="60053"/>
                  </a:moveTo>
                  <a:lnTo>
                    <a:pt x="0" y="89819"/>
                  </a:lnTo>
                  <a:lnTo>
                    <a:pt x="16546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3219450" y="3905250"/>
              <a:ext cx="1447800" cy="704850"/>
            </a:xfrm>
            <a:custGeom>
              <a:avLst/>
              <a:gdLst/>
              <a:ahLst/>
              <a:cxnLst/>
              <a:rect l="l" t="t" r="r" b="b"/>
              <a:pathLst>
                <a:path w="1447800" h="704850">
                  <a:moveTo>
                    <a:pt x="0" y="704850"/>
                  </a:moveTo>
                  <a:lnTo>
                    <a:pt x="144780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7" name="Polygon 37"/>
            <p:cNvSpPr/>
            <p:nvPr/>
          </p:nvSpPr>
          <p:spPr>
            <a:xfrm>
              <a:off x="4572105" y="3900781"/>
              <a:ext cx="95145" cy="82116"/>
            </a:xfrm>
            <a:custGeom>
              <a:avLst/>
              <a:gdLst/>
              <a:ahLst/>
              <a:cxnLst/>
              <a:rect l="l" t="t" r="r" b="b"/>
              <a:pathLst>
                <a:path w="95145" h="82116">
                  <a:moveTo>
                    <a:pt x="95145" y="4469"/>
                  </a:moveTo>
                  <a:lnTo>
                    <a:pt x="39978" y="82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4752594" y="4418648"/>
            <a:ext cx="4849940" cy="381381"/>
            <a:chOff x="4752594" y="4418648"/>
            <a:chExt cx="4849940" cy="381381"/>
          </a:xfrm>
        </p:grpSpPr>
        <p:sp>
          <p:nvSpPr>
            <p:cNvPr id="39" name="TextBox 39"/>
            <p:cNvSpPr/>
            <p:nvPr/>
          </p:nvSpPr>
          <p:spPr>
            <a:xfrm>
              <a:off x="4752594" y="4418648"/>
              <a:ext cx="48499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若执行a[0]=0，原来第一格的8就变成0。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90219" y="5418772"/>
            <a:ext cx="7840849" cy="762381"/>
            <a:chOff x="990219" y="5418772"/>
            <a:chExt cx="7840849" cy="762381"/>
          </a:xfrm>
        </p:grpSpPr>
        <p:sp>
          <p:nvSpPr>
            <p:cNvPr id="41" name="TextBox 41"/>
            <p:cNvSpPr/>
            <p:nvPr/>
          </p:nvSpPr>
          <p:spPr>
            <a:xfrm>
              <a:off x="990219" y="5418772"/>
              <a:ext cx="7252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s[0]与a[0]访问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，所以回到main时，s[0]也已变成0。</a:t>
              </a:r>
            </a:p>
          </p:txBody>
        </p:sp>
        <p:sp>
          <p:nvSpPr>
            <p:cNvPr id="42" name="TextBox 42"/>
            <p:cNvSpPr/>
            <p:nvPr/>
          </p:nvSpPr>
          <p:spPr>
            <a:xfrm>
              <a:off x="990219" y="5799772"/>
              <a:ext cx="78408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不过形参m是整数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；接下来把数组元素与普通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局部变量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分开看。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51751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3" name="Line 73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393771" cy="1104519"/>
            <a:chOff x="825246" y="814388"/>
            <a:chExt cx="63937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统计函数的入口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3937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参数列表中的m，记录这次有效评分的数量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364075" cy="381381"/>
            <a:chOff x="990219" y="2056448"/>
            <a:chExt cx="736407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数组有25格，不代表25格都存了本次评分。只处理前m个元素。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2885122"/>
            <a:ext cx="5217490" cy="1295781"/>
            <a:chOff x="1037844" y="2885122"/>
            <a:chExt cx="5217490" cy="12957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stat(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a[],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high = 0, low = 10, sum = 0;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7844" y="3494722"/>
              <a:ext cx="40493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// 后面只遍历a[0]至a[m-1]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9248"/>
            <a:ext cx="6768108" cy="752855"/>
            <a:chOff x="990219" y="5409248"/>
            <a:chExt cx="6768108" cy="752855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67681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high从允许的最低分0开始，low从允许的最高分10开始。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780722"/>
              <a:ext cx="5976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sum、high、low只服务这次统计，放在函数内部。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4019" y="2894648"/>
            <a:ext cx="9525" cy="582930"/>
          </a:xfrm>
          <a:custGeom>
            <a:avLst/>
            <a:gdLst/>
            <a:ahLst/>
            <a:cxnLst/>
            <a:rect l="l" t="t" r="r" b="b"/>
            <a:pathLst>
              <a:path w="9525" h="582930">
                <a:moveTo>
                  <a:pt x="0" y="0"/>
                </a:moveTo>
                <a:lnTo>
                  <a:pt x="0" y="5829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7517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局部变量的作用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上一名选手的总分，能带到下一名身上吗？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255192" cy="762381"/>
            <a:chOff x="990219" y="2056448"/>
            <a:chExt cx="725519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55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A的评分8、8、9、10、5，总和为40。轮到B时，要重新统计。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706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如果B的第一项是10，而sum还留着40，会发生什么？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905250" cy="571500"/>
              <a:chOff x="1047750" y="3095625"/>
              <a:chExt cx="39052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905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B开始统计时的sum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953000" y="3095625"/>
              <a:ext cx="2667000" cy="571500"/>
              <a:chOff x="4953000" y="3095625"/>
              <a:chExt cx="2667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953000" y="3095625"/>
                <a:ext cx="2667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972050" y="31242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读到第一个10后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620000" y="3095625"/>
              <a:ext cx="3524250" cy="571500"/>
              <a:chOff x="7620000" y="3095625"/>
              <a:chExt cx="35242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620000" y="3095625"/>
                <a:ext cx="3524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639050" y="31242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是否符合本意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3905250" cy="571500"/>
              <a:chOff x="1047750" y="3667125"/>
              <a:chExt cx="39052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3905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错误地沿用40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953000" y="3667125"/>
              <a:ext cx="2667000" cy="571500"/>
              <a:chOff x="4953000" y="3667125"/>
              <a:chExt cx="2667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953000" y="3667125"/>
                <a:ext cx="2667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972050" y="36957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620000" y="3667125"/>
              <a:ext cx="3524250" cy="571500"/>
              <a:chOff x="7620000" y="3667125"/>
              <a:chExt cx="35242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620000" y="3667125"/>
                <a:ext cx="3524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639050" y="36957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混入了A的分数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3905250" cy="571500"/>
              <a:chOff x="1047750" y="4238625"/>
              <a:chExt cx="39052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3905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重新从0开始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953000" y="4238625"/>
              <a:ext cx="2667000" cy="571500"/>
              <a:chOff x="4953000" y="4238625"/>
              <a:chExt cx="2667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953000" y="4238625"/>
                <a:ext cx="2667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972050" y="4267200"/>
                <a:ext cx="2628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620000" y="4238625"/>
              <a:ext cx="3524250" cy="571500"/>
              <a:chOff x="7620000" y="4238625"/>
              <a:chExt cx="352425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620000" y="4238625"/>
                <a:ext cx="3524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639050" y="42672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只统计B的分数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77856" cy="750379"/>
            <a:chOff x="990219" y="5409248"/>
            <a:chExt cx="1027785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5492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sum、最高分与最低分，都只属于这一次统计。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把这些统计变量放进函数。每来一名新选手，就像换一张新计分纸，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重新设置初值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局部变量的作用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局部变量：每次统计都从自己的初值开始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834973" cy="381381"/>
            <a:chOff x="990219" y="2056448"/>
            <a:chExt cx="8834973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8349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继续跟踪A的五个评分8、8、9、10、5，观察sum、high、low各自的变化。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047750" y="3095625"/>
            <a:ext cx="10096500" cy="2114550"/>
            <a:chOff x="1047750" y="3095625"/>
            <a:chExt cx="10096500" cy="211455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524250" cy="352425"/>
              <a:chOff x="1047750" y="3095625"/>
              <a:chExt cx="3524250" cy="3524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5242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刚读完的评分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572000" y="3095625"/>
              <a:ext cx="2190750" cy="352425"/>
              <a:chOff x="4572000" y="3095625"/>
              <a:chExt cx="2190750" cy="3524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572000" y="3095625"/>
                <a:ext cx="21907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591050" y="31242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sum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762750" y="3095625"/>
              <a:ext cx="2190750" cy="352425"/>
              <a:chOff x="6762750" y="3095625"/>
              <a:chExt cx="2190750" cy="3524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762750" y="3095625"/>
                <a:ext cx="21907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781800" y="31242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high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953500" y="3095625"/>
              <a:ext cx="2190750" cy="352425"/>
              <a:chOff x="8953500" y="3095625"/>
              <a:chExt cx="2190750" cy="3524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953500" y="3095625"/>
                <a:ext cx="21907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972550" y="31242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low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448050"/>
              <a:ext cx="3524250" cy="352425"/>
              <a:chOff x="1047750" y="3448050"/>
              <a:chExt cx="3524250" cy="3524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448050"/>
                <a:ext cx="35242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476625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572000" y="3448050"/>
              <a:ext cx="2190750" cy="352425"/>
              <a:chOff x="4572000" y="3448050"/>
              <a:chExt cx="2190750" cy="3524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572000" y="34480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4591050" y="34766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762750" y="3448050"/>
              <a:ext cx="2190750" cy="352425"/>
              <a:chOff x="6762750" y="3448050"/>
              <a:chExt cx="2190750" cy="3524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762750" y="34480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781800" y="34766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953500" y="3448050"/>
              <a:ext cx="2190750" cy="352425"/>
              <a:chOff x="8953500" y="3448050"/>
              <a:chExt cx="2190750" cy="3524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953500" y="34480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972550" y="34766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3800475"/>
              <a:ext cx="3524250" cy="352425"/>
              <a:chOff x="1047750" y="3800475"/>
              <a:chExt cx="3524250" cy="3524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3800475"/>
                <a:ext cx="35242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3829050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572000" y="3800475"/>
              <a:ext cx="2190750" cy="352425"/>
              <a:chOff x="4572000" y="3800475"/>
              <a:chExt cx="2190750" cy="3524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572000" y="380047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4591050" y="382905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16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762750" y="3800475"/>
              <a:ext cx="2190750" cy="352425"/>
              <a:chOff x="6762750" y="3800475"/>
              <a:chExt cx="2190750" cy="3524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762750" y="380047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6781800" y="382905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953500" y="3800475"/>
              <a:ext cx="2190750" cy="352425"/>
              <a:chOff x="8953500" y="3800475"/>
              <a:chExt cx="2190750" cy="3524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953500" y="380047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972550" y="382905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152900"/>
              <a:ext cx="3524250" cy="352425"/>
              <a:chOff x="1047750" y="4152900"/>
              <a:chExt cx="3524250" cy="3524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152900"/>
                <a:ext cx="35242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181475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572000" y="4152900"/>
              <a:ext cx="2190750" cy="352425"/>
              <a:chOff x="4572000" y="4152900"/>
              <a:chExt cx="2190750" cy="3524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572000" y="415290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591050" y="418147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25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762750" y="4152900"/>
              <a:ext cx="2190750" cy="352425"/>
              <a:chOff x="6762750" y="4152900"/>
              <a:chExt cx="2190750" cy="3524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762750" y="415290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781800" y="418147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953500" y="4152900"/>
              <a:ext cx="2190750" cy="352425"/>
              <a:chOff x="8953500" y="4152900"/>
              <a:chExt cx="2190750" cy="3524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953500" y="415290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972550" y="418147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1047750" y="4505325"/>
              <a:ext cx="3524250" cy="352425"/>
              <a:chOff x="1047750" y="4505325"/>
              <a:chExt cx="3524250" cy="352425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1047750" y="4505325"/>
                <a:ext cx="35242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1066800" y="4533900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4572000" y="4505325"/>
              <a:ext cx="2190750" cy="352425"/>
              <a:chOff x="4572000" y="4505325"/>
              <a:chExt cx="2190750" cy="352425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4572000" y="450532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4591050" y="45339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35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6762750" y="4505325"/>
              <a:ext cx="2190750" cy="352425"/>
              <a:chOff x="6762750" y="4505325"/>
              <a:chExt cx="2190750" cy="352425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6762750" y="450532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6781800" y="45339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8953500" y="4505325"/>
              <a:ext cx="2190750" cy="352425"/>
              <a:chOff x="8953500" y="4505325"/>
              <a:chExt cx="2190750" cy="352425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8953500" y="4505325"/>
                <a:ext cx="2190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8972550" y="4533900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1047750" y="4857750"/>
              <a:ext cx="3524250" cy="352425"/>
              <a:chOff x="1047750" y="4857750"/>
              <a:chExt cx="3524250" cy="352425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1047750" y="4857750"/>
                <a:ext cx="35242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1066800" y="4886325"/>
                <a:ext cx="3486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4572000" y="4857750"/>
              <a:ext cx="2190750" cy="352425"/>
              <a:chOff x="4572000" y="4857750"/>
              <a:chExt cx="2190750" cy="352425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4572000" y="48577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4591050" y="48863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40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6762750" y="4857750"/>
              <a:ext cx="2190750" cy="352425"/>
              <a:chOff x="6762750" y="4857750"/>
              <a:chExt cx="2190750" cy="352425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6762750" y="48577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6781800" y="48863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8953500" y="4857750"/>
              <a:ext cx="2190750" cy="352425"/>
              <a:chOff x="8953500" y="4857750"/>
              <a:chExt cx="2190750" cy="352425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8953500" y="4857750"/>
                <a:ext cx="2190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7" name="TextBox 77"/>
              <p:cNvSpPr/>
              <p:nvPr/>
            </p:nvSpPr>
            <p:spPr>
              <a:xfrm>
                <a:off x="8972550" y="4886325"/>
                <a:ext cx="2152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82" name="Group 82"/>
          <p:cNvGrpSpPr/>
          <p:nvPr/>
        </p:nvGrpSpPr>
        <p:grpSpPr>
          <a:xfrm>
            <a:off x="990219" y="5409248"/>
            <a:ext cx="7754624" cy="752855"/>
            <a:chOff x="990219" y="5409248"/>
            <a:chExt cx="7754624" cy="752855"/>
          </a:xfrm>
        </p:grpSpPr>
        <p:sp>
          <p:nvSpPr>
            <p:cNvPr id="80" name="TextBox 80"/>
            <p:cNvSpPr/>
            <p:nvPr/>
          </p:nvSpPr>
          <p:spPr>
            <a:xfrm>
              <a:off x="990219" y="5409248"/>
              <a:ext cx="55538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剩余总分是40-10-5=25，与前面A的结果一致。</a:t>
              </a:r>
            </a:p>
          </p:txBody>
        </p:sp>
        <p:sp>
          <p:nvSpPr>
            <p:cNvPr id="81" name="TextBox 81"/>
            <p:cNvSpPr/>
            <p:nvPr/>
          </p:nvSpPr>
          <p:spPr>
            <a:xfrm>
              <a:off x="990219" y="5780722"/>
              <a:ext cx="77546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下一次调用stat统计B时，sum、high、low重新从各自初值开始。</a:t>
              </a:r>
            </a:p>
          </p:txBody>
        </p:sp>
      </p:grpSp>
      <p:sp>
        <p:nvSpPr>
          <p:cNvPr id="109" name="Line 10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10" name="Line 110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37052" cy="1104519"/>
            <a:chOff x="825246" y="814388"/>
            <a:chExt cx="673705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同名变量与作用域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3705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两个地方都写m，它们一定是同一份记录吗？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40392" cy="762381"/>
            <a:chOff x="990219" y="2056448"/>
            <a:chExt cx="904039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403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总记录保存“评委数为5”。给某次统计抄一张计算单，单上也写“数量5”。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把计算单上的数量改成3，会顺带擦掉总记录上的5吗？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4191000" cy="571500"/>
              <a:chOff x="1047750" y="3095625"/>
              <a:chExt cx="41910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4191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记录的位置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238750" y="3095625"/>
              <a:ext cx="2286000" cy="571500"/>
              <a:chOff x="5238750" y="3095625"/>
              <a:chExt cx="228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238750" y="3095625"/>
                <a:ext cx="228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257800" y="3124200"/>
                <a:ext cx="224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原来的值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524750" y="3095625"/>
              <a:ext cx="3619500" cy="571500"/>
              <a:chOff x="7524750" y="3095625"/>
              <a:chExt cx="3619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524750" y="3095625"/>
                <a:ext cx="3619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543800" y="31242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只改计算单以后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4191000" cy="571500"/>
              <a:chOff x="1047750" y="3667125"/>
              <a:chExt cx="4191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4191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总记录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238750" y="3667125"/>
              <a:ext cx="2286000" cy="571500"/>
              <a:chOff x="5238750" y="3667125"/>
              <a:chExt cx="2286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238750" y="3667125"/>
                <a:ext cx="228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257800" y="3695700"/>
                <a:ext cx="224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524750" y="3667125"/>
              <a:ext cx="3619500" cy="571500"/>
              <a:chOff x="7524750" y="3667125"/>
              <a:chExt cx="3619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524750" y="3667125"/>
                <a:ext cx="3619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543800" y="36957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仍为5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4191000" cy="571500"/>
              <a:chOff x="1047750" y="4238625"/>
              <a:chExt cx="41910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4191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抄出的计算单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238750" y="4238625"/>
              <a:ext cx="2286000" cy="571500"/>
              <a:chOff x="5238750" y="4238625"/>
              <a:chExt cx="2286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238750" y="4238625"/>
                <a:ext cx="228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257800" y="4267200"/>
                <a:ext cx="224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524750" y="4238625"/>
              <a:ext cx="3619500" cy="571500"/>
              <a:chOff x="7524750" y="4238625"/>
              <a:chExt cx="3619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524750" y="4238625"/>
                <a:ext cx="3619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543800" y="4267200"/>
                <a:ext cx="3581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变成3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不会。两张纸上都写着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，也仍然是两张纸。数值相同，不表示共用同一个位置。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全局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m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与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传值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形参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m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也是两份记录；声明的位置能帮我们分清它们。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同名变量与作用域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相同的名字，也可能指向不同的变量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299871" cy="381381"/>
            <a:chOff x="990219" y="2056448"/>
            <a:chExt cx="829987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99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假设函数外定义了m，stat参数也叫m。名字一样，它们仍是两个变量。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6189893" cy="1371981"/>
            <a:chOff x="990219" y="3027998"/>
            <a:chExt cx="6189893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52033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函数外的m：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全局变量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，保存输入的评委数。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61898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stat中的m：形参，本次调用得到全局m的数值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5517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在stat里直接写m，使用的是更近的局部形参。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7313355" cy="752855"/>
            <a:chOff x="990219" y="5409248"/>
            <a:chExt cx="7313355" cy="752855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这种局部名字遮住外层同名变量的情况，叫作遮蔽。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780722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给变量取清楚的名字，往往比反复追查“这是哪个m”更省心。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变量的作用域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能不能使用一个变量，要看声明所在的范围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432548" cy="381381"/>
            <a:chOff x="990219" y="2056448"/>
            <a:chExt cx="743254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作用域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说明在程序的哪些位置，可以用这个名字访问对应变量。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47750" y="3095625"/>
            <a:ext cx="10096500" cy="2143125"/>
            <a:chOff x="1047750" y="3095625"/>
            <a:chExt cx="10096500" cy="2143125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4572000" cy="428625"/>
              <a:chOff x="1047750" y="3095625"/>
              <a:chExt cx="4572000" cy="4286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457200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声明位置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5619750" y="3095625"/>
              <a:ext cx="5524500" cy="428625"/>
              <a:chOff x="5619750" y="3095625"/>
              <a:chExt cx="5524500" cy="4286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5619750" y="3095625"/>
                <a:ext cx="552450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638800" y="3124200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本节需要记住的范围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524250"/>
              <a:ext cx="4572000" cy="428625"/>
              <a:chOff x="1047750" y="3524250"/>
              <a:chExt cx="4572000" cy="4286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524250"/>
                <a:ext cx="45720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552825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函数外的全局变量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619750" y="3524250"/>
              <a:ext cx="5524500" cy="428625"/>
              <a:chOff x="5619750" y="3524250"/>
              <a:chExt cx="5524500" cy="4286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5619750" y="3524250"/>
                <a:ext cx="55245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5638800" y="3552825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声明之后，在可见且未被遮蔽的位置使用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952875"/>
              <a:ext cx="4572000" cy="428625"/>
              <a:chOff x="1047750" y="3952875"/>
              <a:chExt cx="4572000" cy="4286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952875"/>
                <a:ext cx="45720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981450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函数参数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5619750" y="3952875"/>
              <a:ext cx="5524500" cy="428625"/>
              <a:chOff x="5619750" y="3952875"/>
              <a:chExt cx="5524500" cy="4286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619750" y="3952875"/>
                <a:ext cx="55245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5638800" y="3981450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这个函数的函数体内部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381500"/>
              <a:ext cx="4572000" cy="428625"/>
              <a:chOff x="1047750" y="4381500"/>
              <a:chExt cx="4572000" cy="4286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381500"/>
                <a:ext cx="45720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410075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大括号里的局部变量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619750" y="4381500"/>
              <a:ext cx="5524500" cy="428625"/>
              <a:chOff x="5619750" y="4381500"/>
              <a:chExt cx="5524500" cy="4286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5619750" y="4381500"/>
                <a:ext cx="55245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5638800" y="4410075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声明之后，到所属大括号结束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810125"/>
              <a:ext cx="4572000" cy="428625"/>
              <a:chOff x="1047750" y="4810125"/>
              <a:chExt cx="4572000" cy="4286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810125"/>
                <a:ext cx="45720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838700"/>
                <a:ext cx="4533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for(int i=0; ... )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5619750" y="4810125"/>
              <a:ext cx="5524500" cy="428625"/>
              <a:chOff x="5619750" y="4810125"/>
              <a:chExt cx="5524500" cy="4286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619750" y="4810125"/>
                <a:ext cx="55245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5638800" y="4838700"/>
                <a:ext cx="5486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循环控制部分与循环体</a:t>
                </a:r>
              </a:p>
            </p:txBody>
          </p:sp>
        </p:grpSp>
      </p:grpSp>
      <p:grpSp>
        <p:nvGrpSpPr>
          <p:cNvPr id="39" name="Group 39"/>
          <p:cNvGrpSpPr/>
          <p:nvPr/>
        </p:nvGrpSpPr>
        <p:grpSpPr>
          <a:xfrm>
            <a:off x="990219" y="5409248"/>
            <a:ext cx="6377559" cy="381381"/>
            <a:chOff x="990219" y="5409248"/>
            <a:chExt cx="6377559" cy="381381"/>
          </a:xfrm>
        </p:grpSpPr>
        <p:sp>
          <p:nvSpPr>
            <p:cNvPr id="38" name="TextBox 38"/>
            <p:cNvSpPr/>
            <p:nvPr/>
          </p:nvSpPr>
          <p:spPr>
            <a:xfrm>
              <a:off x="990219" y="54092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不要在大括号外继续使用已经离开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作用域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局部变量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作用域跟踪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离开一对大括号，哪些名字还能用？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742748" cy="762381"/>
            <a:chOff x="990219" y="2056448"/>
            <a:chExt cx="674274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742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在循环外保存总和sum，在循环内暂存本轮的评分score。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215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计算结束后，要输出sum；score只为一轮计算服务。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932748"/>
            <a:ext cx="3629311" cy="2210181"/>
            <a:chOff x="1037844" y="2932748"/>
            <a:chExt cx="3629311" cy="2210181"/>
          </a:xfrm>
        </p:grpSpPr>
        <p:sp>
          <p:nvSpPr>
            <p:cNvPr id="8" name="TextBox 8"/>
            <p:cNvSpPr txBox="1"/>
            <p:nvPr/>
          </p:nvSpPr>
          <p:spPr>
            <a:xfrm>
              <a:off x="1037844" y="2932748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sum = 0;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237548"/>
              <a:ext cx="36293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i=0; i&lt;3; i++)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542348"/>
              <a:ext cx="20411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score;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847148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score;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151948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sum += score;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45674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761548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sum;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048500" y="3057525"/>
            <a:ext cx="3905250" cy="2050542"/>
            <a:chOff x="7048500" y="3057525"/>
            <a:chExt cx="3905250" cy="2050542"/>
          </a:xfrm>
        </p:grpSpPr>
        <p:grpSp>
          <p:nvGrpSpPr>
            <p:cNvPr id="19" name="Group 19"/>
            <p:cNvGrpSpPr/>
            <p:nvPr/>
          </p:nvGrpSpPr>
          <p:grpSpPr>
            <a:xfrm>
              <a:off x="7048500" y="3057525"/>
              <a:ext cx="3905250" cy="859917"/>
              <a:chOff x="7048500" y="3057525"/>
              <a:chExt cx="3905250" cy="859917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048500" y="3057525"/>
                <a:ext cx="390525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118348" y="3183636"/>
                <a:ext cx="17654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sum：从声明起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7809929" y="3536061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循环内外都可以使用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048500" y="4248150"/>
              <a:ext cx="3905250" cy="859917"/>
              <a:chOff x="7048500" y="4248150"/>
              <a:chExt cx="3905250" cy="859917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048500" y="4248150"/>
                <a:ext cx="390525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508081" y="4374261"/>
                <a:ext cx="298618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i和score：各有局部范围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7547420" y="4726686"/>
                <a:ext cx="29074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循环结束后不能继续使用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18772"/>
            <a:ext cx="10277856" cy="759905"/>
            <a:chOff x="990219" y="5418772"/>
            <a:chExt cx="10277856" cy="759905"/>
          </a:xfrm>
        </p:grpSpPr>
        <p:sp>
          <p:nvSpPr>
            <p:cNvPr id="25" name="TextBox 25"/>
            <p:cNvSpPr/>
            <p:nvPr/>
          </p:nvSpPr>
          <p:spPr>
            <a:xfrm>
              <a:off x="990219" y="5418772"/>
              <a:ext cx="94486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sum必须留到循环结束后，因此应在循环外声明；每轮的临时评分放在循环体内。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9729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像看记录写在哪张纸上，程序里要看变量声明在哪层大括号内，不能只凭名字判断。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4019" y="2942272"/>
            <a:ext cx="9525" cy="2106930"/>
          </a:xfrm>
          <a:custGeom>
            <a:avLst/>
            <a:gdLst/>
            <a:ahLst/>
            <a:cxnLst/>
            <a:rect l="l" t="t" r="r" b="b"/>
            <a:pathLst>
              <a:path w="9525" h="2106930">
                <a:moveTo>
                  <a:pt x="0" y="0"/>
                </a:moveTo>
                <a:lnTo>
                  <a:pt x="0" y="21069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2375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741537" cy="1104519"/>
            <a:chOff x="825246" y="814388"/>
            <a:chExt cx="574153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例题：歌唱比赛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74153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完整程序：每次统计一名选手（1/2）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5361870" cy="3315081"/>
            <a:chOff x="1037844" y="2027872"/>
            <a:chExt cx="536187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&lt;iomanip&gt;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4849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s[25], n, m, maxsum;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stat(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a[],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high = 0, low = 10, sum = 0;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m; i++)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sum += a[i];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(a[i] &gt; high) high = a[i];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(a[i] &lt; low) low = a[i];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kept = sum - high - low;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6447377" cy="366712"/>
            <a:chOff x="990600" y="5855494"/>
            <a:chExt cx="6447377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644737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maxsum是全局整数，初值为0；所有合法得分都不小于0。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741537" cy="1104519"/>
            <a:chOff x="825246" y="814388"/>
            <a:chExt cx="574153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例题：歌唱比赛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74153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完整程序：每次统计一名选手（2/2）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6950050" cy="3315081"/>
            <a:chOff x="1037844" y="2027872"/>
            <a:chExt cx="695005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(kept &gt; maxsum) maxsum = kept;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n &gt;&gt; m;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n; i++)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69500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j = 0; j &lt; m; j++) cin &gt;&gt; s[j];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stat(s, m);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fixed &lt;&lt; setprecision(2)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6228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&lt;&lt; 1.0 * maxsum / (m - 2) &lt;&lt; '\n';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7611618" cy="366712"/>
            <a:chOff x="990600" y="5855494"/>
            <a:chExt cx="7611618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761161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本函数只读数组元素；所有选手评委数相同，才可以这样比较总分。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两份记录放反了，怎样把它们交换回来？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941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程序中有两个整数变量a和b。现在希望它们交换所保存的值。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任务要求编写并调用交换函数，调用结束后，后续计算也能用到交换后的值。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变量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调用之前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调用之后应保存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8249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交换的是变量中的数据。只把屏幕输出顺序写成b、a，任务还没完成。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写好函数后，还要回到调用处检查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，确认改动真的保留下来了。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例题：交换两个整数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交换变量：要把原来的两个值真正换过来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299871" cy="381381"/>
            <a:chOff x="990219" y="2056448"/>
            <a:chExt cx="829987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99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程序读入a和b。调用交换函数后，a应保存原来的b，b应保存原来的a。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8018371" cy="1276731"/>
            <a:chOff x="990219" y="2932748"/>
            <a:chExt cx="8018371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8018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教材没有限定数据范围；课堂测试使用-1000000至1000000的整数。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71941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输入：两个整数。输出：交换后a的值和b的值，用空格分隔。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不能只倒过来输出；后续语句要能使用已经交换的变量。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056822"/>
            <a:ext cx="6002226" cy="381381"/>
            <a:chOff x="990219" y="5056822"/>
            <a:chExt cx="6002226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60022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教学样例：输入3 8，交换后a=8、b=3，输出8 3。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交换的准备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直接连写两次赋值，会丢掉原来的值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435888" cy="381381"/>
            <a:chOff x="990219" y="2056448"/>
            <a:chExt cx="643588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4358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先在main内部交换3和8。为什么不能只写a=b; b=a;？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47750" y="3095625"/>
            <a:ext cx="10096500" cy="1905000"/>
            <a:chOff x="1047750" y="3095625"/>
            <a:chExt cx="10096500" cy="1905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2381250" cy="476250"/>
              <a:chOff x="1047750" y="3095625"/>
              <a:chExt cx="2381250" cy="4762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2381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执行步骤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429000" y="3095625"/>
              <a:ext cx="1333500" cy="476250"/>
              <a:chOff x="3429000" y="3095625"/>
              <a:chExt cx="1333500" cy="4762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429000" y="3095625"/>
                <a:ext cx="1333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448050" y="312420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762500" y="3095625"/>
              <a:ext cx="1333500" cy="476250"/>
              <a:chOff x="4762500" y="3095625"/>
              <a:chExt cx="1333500" cy="4762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762500" y="3095625"/>
                <a:ext cx="1333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781550" y="312420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096000" y="3095625"/>
              <a:ext cx="5048250" cy="476250"/>
              <a:chOff x="6096000" y="3095625"/>
              <a:chExt cx="504825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096000" y="3095625"/>
                <a:ext cx="5048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115050" y="3124200"/>
                <a:ext cx="5010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说明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571875"/>
              <a:ext cx="2381250" cy="476250"/>
              <a:chOff x="1047750" y="3571875"/>
              <a:chExt cx="238125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571875"/>
                <a:ext cx="2381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60045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开始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429000" y="3571875"/>
              <a:ext cx="1333500" cy="476250"/>
              <a:chOff x="3429000" y="3571875"/>
              <a:chExt cx="133350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429000" y="3571875"/>
                <a:ext cx="133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448050" y="360045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762500" y="3571875"/>
              <a:ext cx="1333500" cy="476250"/>
              <a:chOff x="4762500" y="3571875"/>
              <a:chExt cx="133350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762500" y="3571875"/>
                <a:ext cx="133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4781550" y="360045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096000" y="3571875"/>
              <a:ext cx="5048250" cy="476250"/>
              <a:chOff x="6096000" y="3571875"/>
              <a:chExt cx="504825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096000" y="3571875"/>
                <a:ext cx="5048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115050" y="3600450"/>
                <a:ext cx="5010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两个旧值都在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048125"/>
              <a:ext cx="2381250" cy="476250"/>
              <a:chOff x="1047750" y="4048125"/>
              <a:chExt cx="2381250" cy="4762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048125"/>
                <a:ext cx="2381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07670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a=b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429000" y="4048125"/>
              <a:ext cx="1333500" cy="476250"/>
              <a:chOff x="3429000" y="4048125"/>
              <a:chExt cx="1333500" cy="4762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429000" y="4048125"/>
                <a:ext cx="1333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3448050" y="407670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762500" y="4048125"/>
              <a:ext cx="1333500" cy="476250"/>
              <a:chOff x="4762500" y="4048125"/>
              <a:chExt cx="1333500" cy="4762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762500" y="4048125"/>
                <a:ext cx="1333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781550" y="407670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096000" y="4048125"/>
              <a:ext cx="5048250" cy="476250"/>
              <a:chOff x="6096000" y="4048125"/>
              <a:chExt cx="5048250" cy="4762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096000" y="4048125"/>
                <a:ext cx="5048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115050" y="4076700"/>
                <a:ext cx="5010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原来的3已丢失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524375"/>
              <a:ext cx="2381250" cy="476250"/>
              <a:chOff x="1047750" y="4524375"/>
              <a:chExt cx="2381250" cy="4762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524375"/>
                <a:ext cx="2381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55295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b=a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429000" y="4524375"/>
              <a:ext cx="1333500" cy="476250"/>
              <a:chOff x="3429000" y="4524375"/>
              <a:chExt cx="1333500" cy="4762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429000" y="4524375"/>
                <a:ext cx="133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448050" y="455295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4762500" y="4524375"/>
              <a:ext cx="1333500" cy="476250"/>
              <a:chOff x="4762500" y="4524375"/>
              <a:chExt cx="1333500" cy="4762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4762500" y="4524375"/>
                <a:ext cx="1333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4781550" y="4552950"/>
                <a:ext cx="1295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6096000" y="4524375"/>
              <a:ext cx="5048250" cy="476250"/>
              <a:chOff x="6096000" y="4524375"/>
              <a:chExt cx="5048250" cy="4762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6096000" y="4524375"/>
                <a:ext cx="5048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6115050" y="4552950"/>
                <a:ext cx="5010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把8又赋给b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56" name="TextBox 56"/>
            <p:cNvSpPr/>
            <p:nvPr/>
          </p:nvSpPr>
          <p:spPr>
            <a:xfrm>
              <a:off x="990219" y="5409248"/>
              <a:ext cx="63851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用临时变量tmp先保存a，再写a=b，最后把tmp赋给b。</a:t>
              </a:r>
            </a:p>
          </p:txBody>
        </p:sp>
        <p:sp>
          <p:nvSpPr>
            <p:cNvPr id="57" name="TextBox 5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a=b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会盖掉旧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。像换杯子里的水，先借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tmp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留住旧值，后面才找得回来。</a:t>
              </a:r>
            </a:p>
          </p:txBody>
        </p:sp>
      </p:grpSp>
      <p:sp>
        <p:nvSpPr>
          <p:cNvPr id="77" name="Line 7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9" name="Line 79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传值参数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普通形参收到副本，换完副本还不够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89727" cy="762381"/>
            <a:chOff x="990219" y="2056448"/>
            <a:chExt cx="828972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897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调用exchange(a,b)时，若定义写int x,int y，x和y接收数值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6877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函数把x和y交换了，却没有改动main里的a和b。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238500"/>
            <a:ext cx="10096500" cy="1800225"/>
            <a:chOff x="1047750" y="3238500"/>
            <a:chExt cx="10096500" cy="180022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238500"/>
              <a:ext cx="3810000" cy="600075"/>
              <a:chOff x="1047750" y="3238500"/>
              <a:chExt cx="3810000" cy="6000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238500"/>
                <a:ext cx="3810000" cy="6000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67075"/>
                <a:ext cx="3771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857750" y="3238500"/>
              <a:ext cx="2857500" cy="600075"/>
              <a:chOff x="4857750" y="3238500"/>
              <a:chExt cx="2857500" cy="6000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857750" y="3238500"/>
                <a:ext cx="2857500" cy="6000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876800" y="3267075"/>
                <a:ext cx="28194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调用前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238500"/>
              <a:ext cx="3429000" cy="600075"/>
              <a:chOff x="7715250" y="3238500"/>
              <a:chExt cx="3429000" cy="6000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238500"/>
                <a:ext cx="3429000" cy="6000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267075"/>
                <a:ext cx="3390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函数内部交换后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838575"/>
              <a:ext cx="3810000" cy="600075"/>
              <a:chOff x="1047750" y="3838575"/>
              <a:chExt cx="3810000" cy="6000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838575"/>
                <a:ext cx="3810000" cy="6000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867150"/>
                <a:ext cx="3771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main的a、b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857750" y="3838575"/>
              <a:ext cx="2857500" cy="600075"/>
              <a:chOff x="4857750" y="3838575"/>
              <a:chExt cx="2857500" cy="6000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857750" y="3838575"/>
                <a:ext cx="2857500" cy="6000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876800" y="3867150"/>
                <a:ext cx="28194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3、8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838575"/>
              <a:ext cx="3429000" cy="600075"/>
              <a:chOff x="7715250" y="3838575"/>
              <a:chExt cx="3429000" cy="6000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838575"/>
                <a:ext cx="3429000" cy="6000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867150"/>
                <a:ext cx="3390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3、8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438650"/>
              <a:ext cx="3810000" cy="600075"/>
              <a:chOff x="1047750" y="4438650"/>
              <a:chExt cx="3810000" cy="6000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438650"/>
                <a:ext cx="3810000" cy="600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467225"/>
                <a:ext cx="3771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exchange的x、y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857750" y="4438650"/>
              <a:ext cx="2857500" cy="600075"/>
              <a:chOff x="4857750" y="4438650"/>
              <a:chExt cx="2857500" cy="6000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857750" y="4438650"/>
                <a:ext cx="2857500" cy="600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876800" y="4467225"/>
                <a:ext cx="28194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3、8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438650"/>
              <a:ext cx="3429000" cy="600075"/>
              <a:chOff x="7715250" y="4438650"/>
              <a:chExt cx="3429000" cy="6000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438650"/>
                <a:ext cx="3429000" cy="6000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467225"/>
                <a:ext cx="3390900" cy="542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305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8、3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90219" y="5409248"/>
            <a:ext cx="5850064" cy="381381"/>
            <a:chOff x="990219" y="5409248"/>
            <a:chExt cx="5850064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这叫传值。改的是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原变量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仍然是原来的值。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29729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52227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引用参数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副本已经换好了，怎样让原来的两个格子交换？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057215" cy="762381"/>
            <a:chOff x="990219" y="2056448"/>
            <a:chExt cx="705721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0572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刚才main里的a、b仍为3、8；函数里的x、y却已换成8、3。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交换步骤没错，问题在于步骤操作了另外两格。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823210" y="3626548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目标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58854" y="3978974"/>
                <a:ext cx="167363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改main的a、b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98567" y="36265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需要改变的事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154168" y="3978974"/>
                <a:ext cx="188366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让x、y指向原格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561451" y="362654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预期结果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03908" y="3978974"/>
                <a:ext cx="138484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a变8，b变3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给原来的格子再贴一个名字。通过这个名字读写，动的仍是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同一格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，没有另抄一份。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引用参数给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原变量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起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别名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。参数声明里的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&amp;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，就是用来说明这种关系。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引用参数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引用交换：三次赋值改的是原变量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307479" cy="762381"/>
            <a:chOff x="990219" y="2056448"/>
            <a:chExt cx="830747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3074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exchange(a,b)中，x是a的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别名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，y是b的别名；没有额外的整数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898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用a=3、b=8逐句执行，观察临时变量怎样保住旧值。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47750" y="3038475"/>
            <a:ext cx="10096500" cy="2286000"/>
            <a:chOff x="1047750" y="303847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38475"/>
              <a:ext cx="3238500" cy="457200"/>
              <a:chOff x="1047750" y="3038475"/>
              <a:chExt cx="3238500" cy="4572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38475"/>
                <a:ext cx="32385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670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执行位置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38475"/>
              <a:ext cx="2286000" cy="457200"/>
              <a:chOff x="4286250" y="3038475"/>
              <a:chExt cx="2286000" cy="4572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38475"/>
                <a:ext cx="2286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0670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a，也叫x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572250" y="3038475"/>
              <a:ext cx="2286000" cy="457200"/>
              <a:chOff x="6572250" y="3038475"/>
              <a:chExt cx="2286000" cy="4572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572250" y="3038475"/>
                <a:ext cx="2286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591300" y="30670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b，也叫y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858250" y="3038475"/>
              <a:ext cx="2286000" cy="457200"/>
              <a:chOff x="8858250" y="3038475"/>
              <a:chExt cx="2286000" cy="4572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858250" y="3038475"/>
                <a:ext cx="2286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877300" y="30670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tmp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495675"/>
              <a:ext cx="3238500" cy="457200"/>
              <a:chOff x="1047750" y="3495675"/>
              <a:chExt cx="3238500" cy="4572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495675"/>
                <a:ext cx="32385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5242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进入函数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286250" y="3495675"/>
              <a:ext cx="2286000" cy="457200"/>
              <a:chOff x="4286250" y="3495675"/>
              <a:chExt cx="2286000" cy="4572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286250" y="34956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305300" y="35242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572250" y="3495675"/>
              <a:ext cx="2286000" cy="457200"/>
              <a:chOff x="6572250" y="3495675"/>
              <a:chExt cx="2286000" cy="4572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572250" y="34956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591300" y="35242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858250" y="3495675"/>
              <a:ext cx="2286000" cy="457200"/>
              <a:chOff x="8858250" y="3495675"/>
              <a:chExt cx="2286000" cy="4572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858250" y="34956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877300" y="35242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尚未声明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3952875"/>
              <a:ext cx="3238500" cy="457200"/>
              <a:chOff x="1047750" y="3952875"/>
              <a:chExt cx="3238500" cy="4572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3952875"/>
                <a:ext cx="3238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39814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 tmp=x;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286250" y="3952875"/>
              <a:ext cx="2286000" cy="457200"/>
              <a:chOff x="4286250" y="3952875"/>
              <a:chExt cx="2286000" cy="4572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286250" y="39528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305300" y="39814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572250" y="3952875"/>
              <a:ext cx="2286000" cy="457200"/>
              <a:chOff x="6572250" y="3952875"/>
              <a:chExt cx="2286000" cy="4572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572250" y="39528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591300" y="39814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858250" y="3952875"/>
              <a:ext cx="2286000" cy="457200"/>
              <a:chOff x="8858250" y="3952875"/>
              <a:chExt cx="2286000" cy="4572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858250" y="39528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877300" y="39814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410075"/>
              <a:ext cx="3238500" cy="457200"/>
              <a:chOff x="1047750" y="4410075"/>
              <a:chExt cx="3238500" cy="4572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410075"/>
                <a:ext cx="32385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4386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x=y;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286250" y="4410075"/>
              <a:ext cx="2286000" cy="457200"/>
              <a:chOff x="4286250" y="4410075"/>
              <a:chExt cx="2286000" cy="4572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286250" y="4410075"/>
                <a:ext cx="2286000" cy="4572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305300" y="44386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572250" y="4410075"/>
              <a:ext cx="2286000" cy="457200"/>
              <a:chOff x="6572250" y="4410075"/>
              <a:chExt cx="2286000" cy="4572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572250" y="44100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591300" y="44386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858250" y="4410075"/>
              <a:ext cx="2286000" cy="457200"/>
              <a:chOff x="8858250" y="4410075"/>
              <a:chExt cx="2286000" cy="4572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858250" y="4410075"/>
                <a:ext cx="2286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877300" y="44386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1047750" y="4867275"/>
              <a:ext cx="3238500" cy="457200"/>
              <a:chOff x="1047750" y="4867275"/>
              <a:chExt cx="3238500" cy="4572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1047750" y="4867275"/>
                <a:ext cx="3238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1066800" y="48958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y=tmp;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4286250" y="4867275"/>
              <a:ext cx="2286000" cy="457200"/>
              <a:chOff x="4286250" y="4867275"/>
              <a:chExt cx="2286000" cy="4572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4286250" y="48672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4305300" y="48958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6572250" y="4867275"/>
              <a:ext cx="2286000" cy="457200"/>
              <a:chOff x="6572250" y="4867275"/>
              <a:chExt cx="2286000" cy="4572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6572250" y="4867275"/>
                <a:ext cx="2286000" cy="4572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6591300" y="48958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858250" y="4867275"/>
              <a:ext cx="2286000" cy="457200"/>
              <a:chOff x="8858250" y="4867275"/>
              <a:chExt cx="2286000" cy="4572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858250" y="4867275"/>
                <a:ext cx="2286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877300" y="4895850"/>
                <a:ext cx="2247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990219" y="5418772"/>
            <a:ext cx="8766500" cy="762381"/>
            <a:chOff x="990219" y="5418772"/>
            <a:chExt cx="8766500" cy="762381"/>
          </a:xfrm>
        </p:grpSpPr>
        <p:sp>
          <p:nvSpPr>
            <p:cNvPr id="69" name="TextBox 69"/>
            <p:cNvSpPr/>
            <p:nvPr/>
          </p:nvSpPr>
          <p:spPr>
            <a:xfrm>
              <a:off x="990219" y="5418772"/>
              <a:ext cx="87665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写成int &amp;x、int &amp;y后，修改x和y就是修改a和b。返回main时得到8、3。</a:t>
              </a:r>
            </a:p>
          </p:txBody>
        </p:sp>
        <p:sp>
          <p:nvSpPr>
            <p:cNvPr id="70" name="TextBox 70"/>
            <p:cNvSpPr/>
            <p:nvPr/>
          </p:nvSpPr>
          <p:spPr>
            <a:xfrm>
              <a:off x="990219" y="5799772"/>
              <a:ext cx="69380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下面把这三步放进完整程序，调用仍然写exchange(a,b)。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38200" y="28729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488561" cy="1104519"/>
            <a:chOff x="825246" y="814388"/>
            <a:chExt cx="44885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例题：交换两个整数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完整程序：用引用交换原变量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2027872"/>
            <a:ext cx="4928730" cy="3848481"/>
            <a:chOff x="1037844" y="2027872"/>
            <a:chExt cx="4928730" cy="38484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exchange(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&amp;x,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&amp;y)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tmp = x;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x = y;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y = tmp;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a &gt;&gt; b;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exchange(a, b);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a &lt;&lt; ' ' &lt;&lt; b &lt;&lt; '\n';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7844" y="52282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7844" y="54949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6194298" cy="366712"/>
            <a:chOff x="990600" y="5855494"/>
            <a:chExt cx="6194298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619429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tmp保存旧x。修改x和y，就是修改调用者传入的a和b。</a:t>
              </a:r>
            </a:p>
          </p:txBody>
        </p:sp>
      </p:grpSp>
      <p:sp>
        <p:nvSpPr>
          <p:cNvPr id="22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7"/>
          <p:cNvSpPr/>
          <p:nvPr/>
        </p:nvSpPr>
        <p:spPr>
          <a:xfrm>
            <a:off x="914019" y="2037398"/>
            <a:ext cx="9525" cy="3745230"/>
          </a:xfrm>
          <a:custGeom>
            <a:avLst/>
            <a:gdLst/>
            <a:ahLst/>
            <a:cxnLst/>
            <a:rect l="l" t="t" r="r" b="b"/>
            <a:pathLst>
              <a:path w="9525" h="3745230">
                <a:moveTo>
                  <a:pt x="0" y="0"/>
                </a:moveTo>
                <a:lnTo>
                  <a:pt x="0" y="37452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393771" cy="1104519"/>
            <a:chOff x="825246" y="814388"/>
            <a:chExt cx="63937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引用与取地址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3937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同一个&amp;符号，放的位置不同，含义也不同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827365" cy="381381"/>
            <a:chOff x="990219" y="2056448"/>
            <a:chExt cx="882736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8273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以前scanf里也出现过&amp;。不要只记符号形状，要看它在声明还是表达式中。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7750" y="3095625"/>
            <a:ext cx="10096500" cy="2209800"/>
            <a:chOff x="1047750" y="3095625"/>
            <a:chExt cx="10096500" cy="22098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5810250" cy="552450"/>
              <a:chOff x="1047750" y="3095625"/>
              <a:chExt cx="5810250" cy="5524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58102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577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写法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858000" y="3095625"/>
              <a:ext cx="4286250" cy="552450"/>
              <a:chOff x="6858000" y="3095625"/>
              <a:chExt cx="4286250" cy="5524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6858000" y="3095625"/>
                <a:ext cx="42862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6877050" y="3124200"/>
                <a:ext cx="4248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含义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648075"/>
              <a:ext cx="5810250" cy="552450"/>
              <a:chOff x="1047750" y="3648075"/>
              <a:chExt cx="5810250" cy="5524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648075"/>
                <a:ext cx="5810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676650"/>
                <a:ext cx="577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void exchange(int &amp;x, int &amp;y)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858000" y="3648075"/>
              <a:ext cx="4286250" cy="552450"/>
              <a:chOff x="6858000" y="3648075"/>
              <a:chExt cx="4286250" cy="5524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858000" y="3648075"/>
                <a:ext cx="4286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877050" y="3676650"/>
                <a:ext cx="4248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参数声明中的&amp;：声明引用参数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4200525"/>
              <a:ext cx="5810250" cy="552450"/>
              <a:chOff x="1047750" y="4200525"/>
              <a:chExt cx="5810250" cy="552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4200525"/>
                <a:ext cx="58102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4229100"/>
                <a:ext cx="577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scanf("%d", &amp;n);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858000" y="4200525"/>
              <a:ext cx="4286250" cy="552450"/>
              <a:chOff x="6858000" y="4200525"/>
              <a:chExt cx="4286250" cy="5524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858000" y="4200525"/>
                <a:ext cx="42862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877050" y="4229100"/>
                <a:ext cx="4248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表达式中的&amp;：取得变量n的地址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752975"/>
              <a:ext cx="5810250" cy="552450"/>
              <a:chOff x="1047750" y="4752975"/>
              <a:chExt cx="5810250" cy="5524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752975"/>
                <a:ext cx="5810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781550"/>
                <a:ext cx="5772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exchange(a, b);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858000" y="4752975"/>
              <a:ext cx="4286250" cy="552450"/>
              <a:chOff x="6858000" y="4752975"/>
              <a:chExt cx="4286250" cy="5524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858000" y="4752975"/>
                <a:ext cx="4286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877050" y="4781550"/>
                <a:ext cx="4248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传入两个变量，让引用参数分别绑定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32" name="TextBox 32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引用是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原变量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别名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；声明引用与表达式中取地址，要结合位置区分。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文字转换后，还能保留一份原文吗？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23790" cy="762381"/>
            <a:chOff x="990219" y="2056448"/>
            <a:chExt cx="822379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制作英文名牌时，输入的文字可能混有大小写，显示时想统一成大写。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为了方便核对，程序还要先显示原文，再显示转换后的文字。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238500" cy="571500"/>
              <a:chOff x="1047750" y="3057525"/>
              <a:chExt cx="3238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238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这一步显示什么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57525"/>
              <a:ext cx="6858000" cy="571500"/>
              <a:chOff x="4286250" y="3057525"/>
              <a:chExt cx="6858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57525"/>
                <a:ext cx="6858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086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对应的文字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3238500" cy="571500"/>
              <a:chOff x="1047750" y="3629025"/>
              <a:chExt cx="3238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3238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原文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286250" y="3629025"/>
              <a:ext cx="6858000" cy="571500"/>
              <a:chOff x="4286250" y="3629025"/>
              <a:chExt cx="6858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286250" y="3629025"/>
                <a:ext cx="685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305300" y="36576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3238500" cy="571500"/>
              <a:chOff x="1047750" y="4200525"/>
              <a:chExt cx="3238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3238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转换后的文字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286250" y="4200525"/>
              <a:ext cx="6858000" cy="571500"/>
              <a:chOff x="4286250" y="4200525"/>
              <a:chExt cx="6858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286250" y="4200525"/>
                <a:ext cx="6858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305300" y="4229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9015032" cy="752855"/>
            <a:chOff x="990219" y="5409248"/>
            <a:chExt cx="9015032" cy="752855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只转换小写英文字母，空格、数字和标点都要留下。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80722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这回要保留原文，和刚才交换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原变量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的要求不同；接着看函数怎样接收文字。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例题：自动修正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自动修正：保留原文，再得到一份大写版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487537" cy="381381"/>
            <a:chOff x="990219" y="2056448"/>
            <a:chExt cx="848753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读取一整行英文文字，把其中的小写英文字母变成大写，其余字符不变。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8299871" cy="1276731"/>
            <a:chOff x="990219" y="2932748"/>
            <a:chExt cx="8299871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输出两行：第一行原文，第二行转换后的文字。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73977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课堂输入约定：不超过1000个ASCII字符，可以含空格和标点。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8299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教材此题强调string参数的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：修改新文字时，要保留原来的内容。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5346668" cy="762381"/>
            <a:chOff x="990219" y="5056822"/>
            <a:chExt cx="5346668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31862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教学样例：输入Hi Tom 7!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53466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输出第一行Hi Tom 7!，第二行HI TOM 7!。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string传值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要同时打印原文和大写版，该在谁身上修改？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960042" cy="762381"/>
            <a:chOff x="990219" y="2056448"/>
            <a:chExt cx="796004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467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输入Hi Tom 7!，要求一行保留原文，另一行输出HI TOM 7!。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如果直接覆盖唯一的原字符串，打印第一行时还能找回小写字母吗？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5334000" cy="571500"/>
              <a:chOff x="1047750" y="3095625"/>
              <a:chExt cx="53340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5334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5295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保存位置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381750" y="3095625"/>
              <a:ext cx="4762500" cy="571500"/>
              <a:chOff x="6381750" y="3095625"/>
              <a:chExt cx="47625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6381750" y="3095625"/>
                <a:ext cx="4762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6400800" y="3124200"/>
                <a:ext cx="4724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应留下的文字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67125"/>
              <a:ext cx="5334000" cy="571500"/>
              <a:chOff x="1047750" y="3667125"/>
              <a:chExt cx="5334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67125"/>
                <a:ext cx="5334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95700"/>
                <a:ext cx="5295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原来的记录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381750" y="3667125"/>
              <a:ext cx="4762500" cy="571500"/>
              <a:chOff x="6381750" y="3667125"/>
              <a:chExt cx="47625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381750" y="3667125"/>
                <a:ext cx="4762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400800" y="3695700"/>
                <a:ext cx="4724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38625"/>
              <a:ext cx="5334000" cy="571500"/>
              <a:chOff x="1047750" y="4238625"/>
              <a:chExt cx="5334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38625"/>
                <a:ext cx="5334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67200"/>
                <a:ext cx="5295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另一份用于修改的记录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381750" y="4238625"/>
              <a:ext cx="4762500" cy="571500"/>
              <a:chOff x="6381750" y="4238625"/>
              <a:chExt cx="4762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381750" y="4238625"/>
                <a:ext cx="4762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400800" y="4267200"/>
                <a:ext cx="4724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保留原文，另取一份文字进行修改，再把新文字交回。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这次像保留原稿、另做修改稿。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正好让我们改出大写版，同时留下原文。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string传值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这次要保留原文，传值恰好满足需要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516237" cy="762381"/>
            <a:chOff x="990219" y="2056448"/>
            <a:chExt cx="751623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70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用string s接收原字符串的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。只修改副本，再把它返回。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5162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main里的original继续保存原文，upper接住转换后的新文字。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508218" y="3531298"/>
                <a:ext cx="117481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original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421255" y="3883724"/>
                <a:ext cx="134864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305139" y="3531298"/>
                <a:ext cx="158172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to_upper的s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137118" y="3883724"/>
                <a:ext cx="191776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改成HI TOM 7!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331803" y="3531298"/>
                <a:ext cx="15292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返回给upper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00002" y="3883724"/>
                <a:ext cx="139274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 TOM 7!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8206038" cy="752855"/>
            <a:chOff x="990219" y="5409248"/>
            <a:chExt cx="8206038" cy="752855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8206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和int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一样，string形参是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；这与数组参数访问原元素不同。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不一定是问题。是否需要改原值，要由任务决定。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例题：自动修正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完整程序：保留原文并返回大写副本（1/2）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027872"/>
            <a:ext cx="6228150" cy="2248281"/>
            <a:chOff x="1037844" y="2027872"/>
            <a:chExt cx="6228150" cy="22482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&lt;string&gt;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string to_upper(string s)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6228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 = 0; i &lt;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)s.size(); i++)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5650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(s[i] &gt;= 'a' &amp;&amp; s[i] &lt;= 'z')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52665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s[i] = s[i] - 'a' + 'A';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600" y="5855494"/>
            <a:ext cx="5865304" cy="366712"/>
            <a:chOff x="990600" y="5855494"/>
            <a:chExt cx="5865304" cy="366712"/>
          </a:xfrm>
        </p:grpSpPr>
        <p:sp>
          <p:nvSpPr>
            <p:cNvPr id="14" name="TextBox 14"/>
            <p:cNvSpPr/>
            <p:nvPr/>
          </p:nvSpPr>
          <p:spPr>
            <a:xfrm>
              <a:off x="990600" y="5855494"/>
              <a:ext cx="586530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只转换a至z；空格、数字、标点都不进入修改语句。</a:t>
              </a:r>
            </a:p>
          </p:txBody>
        </p:sp>
      </p:grpSp>
      <p:sp>
        <p:nvSpPr>
          <p:cNvPr id="16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7"/>
          <p:cNvSpPr/>
          <p:nvPr/>
        </p:nvSpPr>
        <p:spPr>
          <a:xfrm>
            <a:off x="914019" y="2037398"/>
            <a:ext cx="9525" cy="2145030"/>
          </a:xfrm>
          <a:custGeom>
            <a:avLst/>
            <a:gdLst/>
            <a:ahLst/>
            <a:cxnLst/>
            <a:rect l="l" t="t" r="r" b="b"/>
            <a:pathLst>
              <a:path w="9525" h="2145030">
                <a:moveTo>
                  <a:pt x="0" y="0"/>
                </a:moveTo>
                <a:lnTo>
                  <a:pt x="0" y="21450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8"/>
          <p:cNvSpPr/>
          <p:nvPr/>
        </p:nvSpPr>
        <p:spPr>
          <a:xfrm>
            <a:off x="838200" y="50225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例题：自动修正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完整程序：保留原文并返回大写副本（2/2）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027872"/>
            <a:ext cx="6661290" cy="2248281"/>
            <a:chOff x="1037844" y="2027872"/>
            <a:chExt cx="6661290" cy="22482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string original;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getline(cin, original);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506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string upper = to_upper(original);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66612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original &lt;&lt; '\n' &lt;&lt; upper &lt;&lt; '\n';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600" y="5855494"/>
            <a:ext cx="7358539" cy="366712"/>
            <a:chOff x="990600" y="5855494"/>
            <a:chExt cx="7358539" cy="366712"/>
          </a:xfrm>
        </p:grpSpPr>
        <p:sp>
          <p:nvSpPr>
            <p:cNvPr id="14" name="TextBox 14"/>
            <p:cNvSpPr/>
            <p:nvPr/>
          </p:nvSpPr>
          <p:spPr>
            <a:xfrm>
              <a:off x="990600" y="5855494"/>
              <a:ext cx="735853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getline读整行；不能用cin&gt;&gt;original，否则遇到空格就停止。</a:t>
              </a:r>
            </a:p>
          </p:txBody>
        </p:sp>
      </p:grpSp>
      <p:sp>
        <p:nvSpPr>
          <p:cNvPr id="16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7"/>
          <p:cNvSpPr/>
          <p:nvPr/>
        </p:nvSpPr>
        <p:spPr>
          <a:xfrm>
            <a:off x="914019" y="2037398"/>
            <a:ext cx="9525" cy="2145030"/>
          </a:xfrm>
          <a:custGeom>
            <a:avLst/>
            <a:gdLst/>
            <a:ahLst/>
            <a:cxnLst/>
            <a:rect l="l" t="t" r="r" b="b"/>
            <a:pathLst>
              <a:path w="9525" h="2145030">
                <a:moveTo>
                  <a:pt x="0" y="0"/>
                </a:moveTo>
                <a:lnTo>
                  <a:pt x="0" y="21450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8"/>
          <p:cNvSpPr/>
          <p:nvPr/>
        </p:nvSpPr>
        <p:spPr>
          <a:xfrm>
            <a:off x="838200" y="50225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传参方式回顾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要不要修改原数据，决定参数怎样写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827365" cy="762381"/>
            <a:chOff x="990219" y="2056448"/>
            <a:chExt cx="882736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8273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现在已经看过整数、数组和string三种情况。先说任务，再选择参数写法。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不要只背“传进去会不会改变”，要指出操作的是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还是原数据。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38475"/>
            <a:ext cx="10096500" cy="2286000"/>
            <a:chOff x="1047750" y="303847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38475"/>
              <a:ext cx="3810000" cy="457200"/>
              <a:chOff x="1047750" y="3038475"/>
              <a:chExt cx="3810000" cy="4572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38475"/>
                <a:ext cx="3810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670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857750" y="3038475"/>
              <a:ext cx="3048000" cy="457200"/>
              <a:chOff x="4857750" y="3038475"/>
              <a:chExt cx="3048000" cy="4572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857750" y="3038475"/>
                <a:ext cx="30480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876800" y="30670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本节参数写法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905750" y="3038475"/>
              <a:ext cx="3238500" cy="457200"/>
              <a:chOff x="7905750" y="3038475"/>
              <a:chExt cx="3238500" cy="4572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905750" y="3038475"/>
                <a:ext cx="323850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924800" y="30670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修改影响谁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495675"/>
              <a:ext cx="3810000" cy="457200"/>
              <a:chOff x="1047750" y="3495675"/>
              <a:chExt cx="3810000" cy="4572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495675"/>
                <a:ext cx="3810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5242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求一个数的平方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857750" y="3495675"/>
              <a:ext cx="3048000" cy="457200"/>
              <a:chOff x="4857750" y="3495675"/>
              <a:chExt cx="3048000" cy="4572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857750" y="3495675"/>
                <a:ext cx="3048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876800" y="35242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 x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905750" y="3495675"/>
              <a:ext cx="3238500" cy="457200"/>
              <a:chOff x="7905750" y="3495675"/>
              <a:chExt cx="3238500" cy="4572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905750" y="3495675"/>
                <a:ext cx="32385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924800" y="35242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形参副本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3952875"/>
              <a:ext cx="3810000" cy="457200"/>
              <a:chOff x="1047750" y="3952875"/>
              <a:chExt cx="3810000" cy="4572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3952875"/>
                <a:ext cx="3810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39814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交换两个原变量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857750" y="3952875"/>
              <a:ext cx="3048000" cy="457200"/>
              <a:chOff x="4857750" y="3952875"/>
              <a:chExt cx="3048000" cy="4572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857750" y="3952875"/>
                <a:ext cx="3048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876800" y="39814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 &amp;x, int &amp;y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905750" y="3952875"/>
              <a:ext cx="3238500" cy="457200"/>
              <a:chOff x="7905750" y="3952875"/>
              <a:chExt cx="3238500" cy="4572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905750" y="3952875"/>
                <a:ext cx="3238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924800" y="39814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调用者的两个变量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410075"/>
              <a:ext cx="3810000" cy="457200"/>
              <a:chOff x="1047750" y="4410075"/>
              <a:chExt cx="3810000" cy="4572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410075"/>
                <a:ext cx="3810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4386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统计一组评分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857750" y="4410075"/>
              <a:ext cx="3048000" cy="457200"/>
              <a:chOff x="4857750" y="4410075"/>
              <a:chExt cx="3048000" cy="4572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857750" y="4410075"/>
                <a:ext cx="30480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876800" y="44386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 a[], int m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905750" y="4410075"/>
              <a:ext cx="3238500" cy="457200"/>
              <a:chOff x="7905750" y="4410075"/>
              <a:chExt cx="3238500" cy="4572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905750" y="4410075"/>
                <a:ext cx="323850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924800" y="44386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a访问原数组元素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867275"/>
              <a:ext cx="3810000" cy="457200"/>
              <a:chOff x="1047750" y="4867275"/>
              <a:chExt cx="3810000" cy="4572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867275"/>
                <a:ext cx="3810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895850"/>
                <a:ext cx="3771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保留原文，返回大写版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857750" y="4867275"/>
              <a:ext cx="3048000" cy="457200"/>
              <a:chOff x="4857750" y="4867275"/>
              <a:chExt cx="3048000" cy="4572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857750" y="4867275"/>
                <a:ext cx="30480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876800" y="4895850"/>
                <a:ext cx="30099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 s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905750" y="4867275"/>
              <a:ext cx="3238500" cy="457200"/>
              <a:chOff x="7905750" y="4867275"/>
              <a:chExt cx="3238500" cy="4572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905750" y="4867275"/>
                <a:ext cx="323850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7924800" y="4895850"/>
                <a:ext cx="32004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5151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字符串副本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54" name="TextBox 54"/>
            <p:cNvSpPr/>
            <p:nvPr/>
          </p:nvSpPr>
          <p:spPr>
            <a:xfrm>
              <a:off x="990219" y="5418772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需要返回新结果时，调用者还要接住它；需要直接改原值时，再选择相应的引用。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看表时一路追问：函数拿到哪份记录？这条赋值写回哪里？回到调用处以后，什么变了？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729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模拟练习：改的是哪一份数据？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6927878" cy="1429131"/>
            <a:chOff x="990219" y="2742248"/>
            <a:chExt cx="6927878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64434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void f(int x){x=0;}，调用f(a)会把a改成0吗？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69278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void f(int a[]){a[0]=0;}，调用f(s)会改s[0]吗？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67833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void f(string &amp;s){s="OK";}，调用f(t)会改t吗？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547473" cy="1181481"/>
            <a:chOff x="990219" y="4599622"/>
            <a:chExt cx="6547473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2974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不会。x是数值副本。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41483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会。形参访问原数组中的元素。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547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会。s是t的引用；与本节保留原文的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写法不同。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模拟练习：把作用域与传参一起检查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7736872" cy="1429131"/>
            <a:chOff x="990219" y="2742248"/>
            <a:chExt cx="7736872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66311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函数外int m=5；f(int m)里令m=3，全局m变了吗？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7457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所有评分都是8，去掉一个最高分、一个最低分后平均分呢？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77368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循环写for(int i=0; i&lt;n; i++)，循环外能继续用这个i吗？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5492484" cy="1181481"/>
            <a:chOff x="990219" y="4599622"/>
            <a:chExt cx="5492484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42929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没变，仍是5。改的是形参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5492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仍是8，只去掉两个评分，剩余评分都为8。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45566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不能。这个i的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作用域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在该循环内。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37</ns0:Slides>
  <ns0:Notes>37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37</ns1:i4>
      </ns1:variant>
    </ns1:vector>
  </ns0:HeadingPairs>
  <ns0:TitlesOfParts>
    <ns1:vector size="37" baseType="lpstr">
      <ns1:lpstr>老师发来一份名单，你改的是哪一份？</ns1:lpstr>
      <ns1:lpstr>想把原名单改对，应该改哪张纸？</ns1:lpstr>
      <ns1:lpstr>交换了副本，原变量为什么没有变？</ns1:lpstr>
      <ns1:lpstr>你记在自己纸上的结果，老师怎样拿到？</ns1:lpstr>
      <ns1:lpstr>函数里的统计结果，怎样交给主函数？</ns1:lpstr>
      <ns1:lpstr>歌唱比赛结束后，怎样算出最高得分？</ns1:lpstr>
      <ns1:lpstr>歌唱比赛：计算去掉极端分数后的最高分</ns1:lpstr>
      <ns1:lpstr>去掉的是两个评分，重复的分数仍可能留下</ns1:lpstr>
      <ns1:lpstr>每个人都要统计，用函数接收这一组评分</ns1:lpstr>
      <ns1:lpstr>把整组评分交给函数，还需要告诉它什么？</ns1:lpstr>
      <ns1:lpstr>数组参数访问的是哪一批元素？</ns1:lpstr>
      <ns1:lpstr>参数列表中的m，记录这次有效评分的数量</ns1:lpstr>
      <ns1:lpstr>上一名选手的总分，能带到下一名身上吗？</ns1:lpstr>
      <ns1:lpstr>局部变量：每次统计都从自己的初值开始</ns1:lpstr>
      <ns1:lpstr>两个地方都写m，它们一定是同一份记录吗？</ns1:lpstr>
      <ns1:lpstr>相同的名字，也可能指向不同的变量</ns1:lpstr>
      <ns1:lpstr>能不能使用一个变量，要看声明所在的范围</ns1:lpstr>
      <ns1:lpstr>离开一对大括号，哪些名字还能用？</ns1:lpstr>
      <ns1:lpstr>完整程序：每次统计一名选手（1/2）</ns1:lpstr>
      <ns1:lpstr>完整程序：每次统计一名选手（2/2）</ns1:lpstr>
      <ns1:lpstr>两份记录放反了，怎样把它们交换回来？</ns1:lpstr>
      <ns1:lpstr>交换变量：要把原来的两个值真正换过来</ns1:lpstr>
      <ns1:lpstr>直接连写两次赋值，会丢掉原来的值</ns1:lpstr>
      <ns1:lpstr>普通形参收到副本，换完副本还不够</ns1:lpstr>
      <ns1:lpstr>副本已经换好了，怎样让原来的两个格子交换？</ns1:lpstr>
      <ns1:lpstr>引用交换：三次赋值改的是原变量</ns1:lpstr>
      <ns1:lpstr>完整程序：用引用交换原变量</ns1:lpstr>
      <ns1:lpstr>同一个&amp;符号，放的位置不同，含义也不同</ns1:lpstr>
      <ns1:lpstr>文字转换后，还能保留一份原文吗？</ns1:lpstr>
      <ns1:lpstr>自动修正：保留原文，再得到一份大写版</ns1:lpstr>
      <ns1:lpstr>要同时打印原文和大写版，该在谁身上修改？</ns1:lpstr>
      <ns1:lpstr>这次要保留原文，传值恰好满足需要</ns1:lpstr>
      <ns1:lpstr>完整程序：保留原文并返回大写副本（1/2）</ns1:lpstr>
      <ns1:lpstr>完整程序：保留原文并返回大写副本（2/2）</ns1:lpstr>
      <ns1:lpstr>要不要修改原数据，决定参数怎样写</ns1:lpstr>
      <ns1:lpstr>模拟练习：改的是哪一份数据？</ns1:lpstr>
      <ns1:lpstr>模拟练习：把作用域与传参一起检查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 变量作用域与参数传递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2026-10-03T08:36:23Z</dcterms:modified>
  <cp:category/>
  <cp:contentStatus/>
  <dc:language>zh-CN</dc:language>
</cp:coreProperties>
</file>