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上一节已经会定义和调用函数。这节继续看函数之间怎样使用变量、传递数据，以及一次修改会留在哪份记录里。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这节有两条线：一个名字在哪儿能用，函数内的修改会影响谁。比赛计分用来安排统计记录，交换变量和文字转换用来比较修改原值与保留原值的需求。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请学生把自己手里的复印件和老师保留的原件分开说。错字改在复印件上，老师的原件当然还要另外修改。把这个现象留下来，后面检查函数里的赋值究竟改到了哪份数据。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这里先确认目标是改正老师手里的原名单。把更正结果告诉老师，再由老师改原件，是一种做法；直接在原件上改，又是一种做法。两种做法都回到原件上检查结果，程序里也要这样检查任务是否完成。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暂时不用学生背传值和引用这两个名称。让他们看着 a=3、b=8，分别描述交换副本和交换原变量后，a、b 会是什么。等代码出现时，再把名称和这两种现象对应起来。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你在草稿纸上算出 30，老师把听到的 30 填进汇总表，两边的记录各自保留。这个例子对应上一节学过的返回结果和接收结果。类比只帮助分清记录属于谁，程序中名字能否使用，还需要看接下来的声明范围。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指着统计函数内部的 sum，问 main 能否直接写 cout 加上这个名字。这个 sum 只在函数内部可用，main 要结果，可以接收函数返回的数值。作用域关心名字在哪儿能用，后面用歌唱比赛里的具体变量继续看。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让学生先算 A，再算 B。B 虽然有三个 10，留下的三个分数却是 10、10、0，平均分比 A 低。这道题比较的是选手最终得分，不能从所有评分里挑一个最大的 10 就结束。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题目要求是逐人去掉两个评分，求平均，再比较这些平均分。最高分或最低分重复出现，也只各去掉一次。m 至少为 3，才能在去掉两个评分后求平均；输入和输出格式按洛谷 P5738 核对。原题：https://www.luogu.com.cn/problem/P5738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这组例子沿用前面的两名选手。让学生指出 B 要划掉哪一个 10、哪一个 0，剩下的总和仍是 20。不要把所有等于最大值、最小值的分数都删掉，题目只要求去掉两个评分。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把每个人都要重复做的统计交给 stat，main 负责逐人读入。所有人的评委数相同，除数都是正数 m-2，比较剩余总分和比较平均分的大小顺序一致。如果每人的评分数量不同，就不能照搬这个比较办法。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请学生指出真正属于本次评分的是前五格，容量 25 不能代替有效数量 5。stat(s,m) 交代了两个信息：去哪里读、读多少个。函数不会因为写了 int a[] 就自动知道本次有几个有效元素。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图里只有一排数组元素，s 和 a 都指向这排元素。让学生找出 s[0]、a[0] 是否是同一格，再点击显示赋值会造成的变化。这里的 a[0]=0 只是说明写入效果，本题统计函数不会执行这次修改。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先让学生算 40 加 10 得到 50，再问这 50 是谁的分数。它混入了 A 的评分，所以统计 B 必须从自己的初值开始。每次调用执行函数体里的初始化声明，才重新准备本次记录，不要把原因说成局部变量天然都是零。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sum、high、low 都是本次调用的临时记录。把 0 和 10 与允许的评分范围对应起来：任何合法评分都不会比 0 更低，也不会比 10 更高。还要提醒学生，sum 从 0 开始是因为明确写了初始化，普通局部整数不能当作自动清零来使用。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让学生把三句更新分别对应到总和、最高分和最低分。sum 每次都变，high 和 low 只有比较成立才更新。下一页沿用 A 的五个分数跟踪，不更换数据。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用同一组评分逐行核对三个量。第二个 8 读完后，sum 增加到 16，high 和 low 都还是 8；读到最后一个 5，low 才变成 5。结果 25 与前面的手算一致，下一人重新初始化。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名字一样、数值也一样，都不能证明是同一份记录。请学生明确指出改动发生在计算单上，因此总记录仍为 5。回到程序时，使用声明的位置来区分全局 m 和形参 m。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函数外的 m 和参数列表里的 m 是两个声明。stat 内直接写 m，找到的是局部形参，它接收外层值的副本。这里既有名字遮蔽，也有传值带来的独立数据，这两个原因要分别讲清。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先停在代码，让学生判断输出。第一处 cout 位于 change，使用局部形参；第二处位于 main，使用函数外的 m。按点击显示 3 和 5 的依据，分清名字遮蔽与数据副本。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作用域先回答能不能用这个名字，参数写法再回答修改影响谁。讲表格时结合本节代码，不把这些范围解释为内存空间大小或变量存活时间。全局名字也要从声明之后使用，并留意局部同名变量的遮蔽。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让学生先找最后那句 cout 需要哪个变量。sum 要保留在循环外使用，所以声明放在循环之前；score 每轮只临时读一次，放在循环体内就够了。这里声明的 i 也只在这条 for 的范围里可用，循环后不能继续使用它。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A 的 25 和 B 的 20 比较，处理完 B 后 maxsum 仍为 25。kept 属于本次统计，maxsum 则跨多次调用保留比较结果。除数对所有人相同，所以最后再除一次得到最高平均分。 本例的 maxsum 是全局整数，初值为 0，合法评分也都不小于 0，所以能从 0 开始比较。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这页完整展示 stat，下一页再接 main。三个局部记录每次重新初始化，全局 maxsum 则保留已处理选手中的最大剩余总分。函数只读取数组 a 的元素，把比较结果写入共用的 maxsum。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 main 的外层循环看，一次循环处理一名选手，内层读完 m 个评分才调用 stat。所有人处理完才输出，1.0 让除法按小数计算。保留两位小数是输出格式，不能在中途把每个人的分数取整。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这里要改的是 a、b 里面保存的两个值。可以让学生比较调用函数后再做一次计算，和仅仅倒过来输出的差别。屏幕顺序变了不能证明交换任务完成，必须检查原变量。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读清输入、交换任务和输出顺序。临时变量方案只做赋值，不需要用加减法交换，也就不用额外讨论算术溢出。输入 3 和 8 后，程序应在交换完成后按 a、b 的顺序打印 8 和 3。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每执行一句就读出当前的 a、b。a=b 后两个变量都保存 8，旧 a 的 3 已经没有留下，所以 b=a 只能再写入 8。下一页借助 tmp 保存旧值，让学生逐句检查它何时被使用。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每执行一句，让学生读出 a、b、tmp 的当前值。tmp 保存的不是一个位置说明，而是旧 a 的数值 3。下一页保留相同的三步，只把它们放进普通传值参数的函数。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先不急着宣布失败，让学生根据刚才的复印件例子预测。函数内部的 x、y 确实可以交换，问题是 a、b 是否也被修改。下一页表格把两份记录并排核对。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传值时，x、y 各有自己的数据。表格上 main 那一行没有被函数里的赋值改动，只有 exchange 的形参那一行变成了 8、3。交换步骤本身可以正确交换两个值，只是这回交换的对象没有达到任务要求。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要改原变量，就让形参作为原变量的别名。x 与 a 对应同一个变量，y 与 b 对应另一个变量，因此写 x、y 会改到 a、b。强调 &amp; 写在引用参数声明里，调用处仍然写 exchange(a,b)。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对照上一种参数写法，只多出两个声明引用的 &amp;。三句交换不需要改，调用处也仍是 exchange(a,b)。接着用 3 和 8 跟踪，确认这次赋值确实写到了原变量。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先保存旧 x 的 3，再让 x 读取 y 的 8，最后把 tmp 的 3 写给 y。a 和 x 放在同一列，b 和 y 放在同一列，表示它们分别是同一变量的两个名字。回到 main 时，a、b 已经保存 8、3。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把函数定义和 main 的调用连起来读。调用处不写 &amp;a、&amp;b，引用关系由形参声明说明。输出要安排在 exchange 之后，按 a、b 的顺序检查变量实际保存的值。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别把这两处 &amp; 的含义说成完全相同。int &amp;x 是声明一个引用，表达式 &amp;n 是取得 n 的地址；scanf 需要地址，才知道写到哪里。当前只要求会分辨位置和作用，指针的更多细节不在这里展开。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名牌显示需要大写版，核对又需要原文，这两份数据都要保留。举 Hi Tom 7! 时逐个指出，i、o、m 会改，空格、7、感叹号不改。把任务与刚才交换原变量的目标作比较，看看这次是否适合复制。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读入一整行，空格也是输入内容，所以要用 getline。教材没有给出长度限制，不把课堂例子的长度写成题目的硬性范围。讲解按已经学过的英文字母字符转换规则处理，原文和新文都要输出。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如果先把唯一的原文覆盖了，后面再读这个字符串就读不到原来的大小写。复制一份再处理，就可以留下原文，并得到另一份大写版。这回保留副本正好服务于任务，不是每次都要直接修改原数据。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把图中的 original、形参 s、返回后保存结果的 upper 分开指出来。函数修改 s，main 的 original 保留原文，upper 接住新字符串。这里是 string 传值，与前面的普通数组形参访问原元素不同。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让学生在 Hi Tom 7! 中找出会修改的 i、o、m。用 b 相对 a 的位置差 1，说明转换表达式如何找到对应大写字母。这一页只解释循环，后面补上函数声明与 return，组成完整函数。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这页把字母判断、转换和返回放进同一个函数。每次循环检查一个字符，只对小写英文字母执行修改。return s 返回处理好的新文字，函数外的 original 没有被这段代码覆盖。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main 顺着读，先声明并读入 original，再调用函数，把结果存进 upper。最后分别输出原文和转换后的文字。让学生预测带空格的 Hi Tom 7!，确认 getline 没有在空格处停下来。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逐行读任务，让学生解释为什么采用这项参数写法。数组这一行要说明，普通数组参数允许访问原元素，本题只是选择读取，并没有在语言层面限制写入。要得到返回结果时，还要在调用处把它接住。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让学生先在纸上写 a、s[0]、t 的最后结果，再点击核对。第一题改数值副本，第二题改原数组元素，第三题通过 string 引用改原字符串。要求学生把判断落到具体的赋值对象上。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这组练习把名字范围和数值变化放在一起检查。第一题即使形参也叫 m，修改的仍是副本；第三题看的是 i 的声明范围。所有评分相同只去掉两个后仍是同样的评分，平均值还是 8。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让学生分别用一句话解释作用域、传值和引用。不要把局部变量都不会影响外面当作规则，引用形参和数组元素已经给出了反例。下一节学习递归时，每次调用自己的局部记录还会继续用到。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7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952500" y="2362200"/>
            <a:ext cx="10287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《深入浅出程序设计竞赛（基础篇）》</a:t>
            </a:r>
          </a:p>
        </p:txBody>
      </p:sp>
      <p:sp>
        <p:nvSpPr>
          <p:cNvPr id="5" name="Freeform 5"/>
          <p:cNvSpPr/>
          <p:nvPr/>
        </p:nvSpPr>
        <p:spPr>
          <a:xfrm>
            <a:off x="3810000" y="3429000"/>
            <a:ext cx="4572000" cy="9525"/>
          </a:xfrm>
          <a:custGeom>
            <a:avLst/>
            <a:gdLst/>
            <a:ahLst/>
            <a:cxnLst/>
            <a:rect l="l" t="t" r="r" b="b"/>
            <a:pathLst>
              <a:path w="4572000" h="9525">
                <a:moveTo>
                  <a:pt x="0" y="0"/>
                </a:moveTo>
                <a:lnTo>
                  <a:pt x="4572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524000" y="3905250"/>
            <a:ext cx="9144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0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变量作用域与参数传递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809750" y="2000250"/>
            <a:ext cx="8572500" cy="3714750"/>
          </a:xfrm>
          <a:custGeom>
            <a:avLst/>
            <a:gdLst/>
            <a:ahLst/>
            <a:cxnLst/>
            <a:rect l="l" t="t" r="r" b="b"/>
            <a:pathLst>
              <a:path w="8572500" h="3714750">
                <a:moveTo>
                  <a:pt x="0" y="304800"/>
                </a:moveTo>
                <a:cubicBezTo>
                  <a:pt x="0" y="136464"/>
                  <a:pt x="136464" y="0"/>
                  <a:pt x="304800" y="0"/>
                </a:cubicBezTo>
                <a:lnTo>
                  <a:pt x="8267700" y="0"/>
                </a:lnTo>
                <a:cubicBezTo>
                  <a:pt x="8436036" y="0"/>
                  <a:pt x="8572500" y="136464"/>
                  <a:pt x="8572500" y="304800"/>
                </a:cubicBezTo>
                <a:lnTo>
                  <a:pt x="8572500" y="3409950"/>
                </a:lnTo>
                <a:cubicBezTo>
                  <a:pt x="8572500" y="3578286"/>
                  <a:pt x="8436036" y="3714750"/>
                  <a:pt x="8267700" y="3714750"/>
                </a:cubicBezTo>
                <a:lnTo>
                  <a:pt x="304800" y="3714750"/>
                </a:lnTo>
                <a:cubicBezTo>
                  <a:pt x="136464" y="3714750"/>
                  <a:pt x="0" y="3578286"/>
                  <a:pt x="0" y="34099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" name="Freeform 4"/>
          <p:cNvSpPr/>
          <p:nvPr/>
        </p:nvSpPr>
        <p:spPr>
          <a:xfrm>
            <a:off x="2095500" y="2428875"/>
            <a:ext cx="9525" cy="3000375"/>
          </a:xfrm>
          <a:custGeom>
            <a:avLst/>
            <a:gdLst/>
            <a:ahLst/>
            <a:cxnLst/>
            <a:rect l="l" t="t" r="r" b="b"/>
            <a:pathLst>
              <a:path w="9525" h="3000375">
                <a:moveTo>
                  <a:pt x="0" y="0"/>
                </a:moveTo>
                <a:lnTo>
                  <a:pt x="0" y="3000375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5" name="Freeform 5"/>
          <p:cNvSpPr/>
          <p:nvPr/>
        </p:nvSpPr>
        <p:spPr>
          <a:xfrm>
            <a:off x="2095500" y="5524500"/>
            <a:ext cx="2190750" cy="9525"/>
          </a:xfrm>
          <a:custGeom>
            <a:avLst/>
            <a:gdLst/>
            <a:ahLst/>
            <a:cxnLst/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0096500" y="2428875"/>
            <a:ext cx="9525" cy="857250"/>
          </a:xfrm>
          <a:custGeom>
            <a:avLst/>
            <a:gdLst/>
            <a:ahLst/>
            <a:cxnLst/>
            <a:rect l="l" t="t" r="r" b="b"/>
            <a:pathLst>
              <a:path w="9525" h="857250">
                <a:moveTo>
                  <a:pt x="0" y="0"/>
                </a:moveTo>
                <a:lnTo>
                  <a:pt x="0" y="85725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238375" y="2381250"/>
            <a:ext cx="77152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变量作用域与参数传递</a:t>
            </a:r>
          </a:p>
        </p:txBody>
      </p:sp>
      <p:sp>
        <p:nvSpPr>
          <p:cNvPr id="9" name="Freeform 9"/>
          <p:cNvSpPr/>
          <p:nvPr/>
        </p:nvSpPr>
        <p:spPr>
          <a:xfrm>
            <a:off x="2381250" y="3381375"/>
            <a:ext cx="7429500" cy="200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88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函数能把一项工作单独完成，数据却要在函数之间传递。</a:t>
            </a:r>
            <a:br/>
            <a:r>
              <a:rPr lang="zh-CN" sz="188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它拿到的是原变量，还是另外一份副本？改完以后，谁会变？</a:t>
            </a:r>
            <a:br/>
            <a:r>
              <a:rPr lang="en-US" sz="188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 </a:t>
            </a:r>
            <a:br/>
            <a:r>
              <a:rPr lang="zh-CN" sz="188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这一节会用比赛计分、交换数值和文字转换，跟踪这些变化。</a:t>
            </a:r>
            <a:br/>
            <a:r>
              <a:rPr lang="zh-CN" sz="188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我们还要弄清变量名的可用范围，知道该在哪里保存数据，</a:t>
            </a:r>
            <a:br/>
            <a:r>
              <a:rPr lang="zh-CN" sz="188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怎样把计算结果交给需要它的代码。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老师发来一份名单，你改的是哪一份？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老师保留报名名单的原件，给你一张复印件，请你检查同学的姓名。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你发现一个名字写错了，就在复印件上改正。老师手里的原件会一起变吗？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09750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老师的原件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姓名中有错字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10125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发给你一份复印件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你把错字改正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10500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回头检查原件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上面仍然是错字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原件上的错字还在。你修改的是自己手里的复印件。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函数接收数据时也有类似的问题：它改了手里的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会不会变？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要把老师手里的名单改对，还需要做什么？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如果任务是改正老师保留的名单，只把复印件改好，还差了一步。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你可以把改正结果告诉老师，请老师修改原件；也可以直接在原件上修改。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采取的做法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改动发生在哪里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老师手里的原件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只改复印件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你手里的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副本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仍有错字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在原件上修改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老师保留的原件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已经改正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判断任务有没有完成，要回到需要修改的那份名单上检查。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换成程序也是一样：函数里的两个数换过来了，还要检查原来的变量。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交换的是副本，还是原来的两个变量？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 a 保存 3，b 保存 8。我们希望调用函数后，a 保存 8，b 保存 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如果只是复制出两个数，再交换这两份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，a 和 b 会有什么变化？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交换的是哪份数据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完成交换后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原来的 a、b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复制出的两个数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两份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副本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交换了值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仍是 3、8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原变量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里的两个值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原变量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交换了值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变成 8、3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后面会把这两种做法写成函数，看看每条赋值到底改了谁。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在这之前，还要分清另一个问题：一段代码能直接使用哪些变量名？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你算出的报名人数，怎样交给老师？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核对报名名单时，你在草稿纸上算出一共有 30 人。老师要把人数填进班级汇总表。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你把算出的 30 告诉老师，老师再写进自己的表格。两边各有一份记录。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09750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你的草稿纸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报名人数：30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10125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告诉老师结果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交出数值 30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10500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老师的汇总表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写入收到的 30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程序里也可以把计算结果交回去，让调用者保存到自己的变量里。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不过，函数内部的变量名，调用者未必能直接使用。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函数里的 sum，主函数能直接使用吗？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例如，统计函数在自己的大括号里声明 sum，用它保存本次计算的总和。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main 不能直接使用这个 sum。需要总和时，可以让函数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结果，再接住它。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02" y="3305175"/>
            <a:ext cx="8572548" cy="1000125"/>
            <a:chOff x="1809702" y="3305175"/>
            <a:chExt cx="8572548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02" y="3305175"/>
              <a:ext cx="2571798" cy="1000125"/>
              <a:chOff x="1809702" y="3305175"/>
              <a:chExt cx="2571798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09702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统计函数内部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使用内部的 sum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10125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返回计算结果</a:t>
                </a:r>
                <a:br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return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计算结果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10500" y="3502724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main 接收结果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保存收到的数值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一个变量名能在哪些代码里使用，这个可用范围叫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歌唱比赛里，每名选手的分数要分开统计。我们用这道题看看变量该放在哪里。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 歌唱比赛：比较每人的最终得分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歌唱比赛里，每名选手都接受同样几位评委的评分。这里先看两名选手的分数。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规则是各去掉一个最高分和最低分，再求平均。我们要比较的是这个最终得分。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选手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5位评委给的分数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去掉两个评分后的平均分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8、8、9、10、5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留下 8、8、9，约 8.33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10、10、10、0、0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留下 10、10、0，约 6.67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2475"/>
            <a:chOff x="990219" y="5409248"/>
            <a:chExt cx="10239375" cy="75247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2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的最终得分更高，所以这组数据应输出 8.33。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评委给出的某个 10 分，只是一项评分，还不是选手的最终得分。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 歌唱比赛：题目要求我们算什么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名选手接受同样的 m 位评委评分，每个评分都是 0 到 10 的整数。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10239375" cy="1724405"/>
            <a:chOff x="990219" y="2932748"/>
            <a:chExt cx="10239375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输入第一行是 n、m。接着有 n 行，每行是该选手的 m 个评分。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n≤100，m≤20。每人至少要有 3 个评分，去掉两个后才有分数可求平均。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每人各去掉一个最高分和最低分，用剩下 m-2 个评分计算平均分。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输出所有选手中最高的最终得分，保留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两位小数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。题号 P5738。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10239375" cy="381381"/>
            <a:chOff x="990219" y="5056822"/>
            <a:chExt cx="10239375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最高分或最低分有重复时，也只各去掉一个。下一页用具体分数算一遍。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 歌唱比赛：最高分和最低分各去掉一个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例如，输入 n=2、m=5，两名选手的评分如下。把去掉的分数和留下的总分列清楚。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47750" y="3095625"/>
            <a:ext cx="10096500" cy="1657350"/>
            <a:chOff x="1047750" y="3095625"/>
            <a:chExt cx="10096500" cy="165735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428750" cy="552450"/>
              <a:chOff x="1047750" y="3095625"/>
              <a:chExt cx="1428750" cy="5524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4287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390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选手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476500" y="3095625"/>
              <a:ext cx="3810000" cy="552450"/>
              <a:chOff x="2476500" y="3095625"/>
              <a:chExt cx="3810000" cy="5524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476500" y="3095625"/>
                <a:ext cx="381000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495550" y="3124200"/>
                <a:ext cx="37719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原评分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286500" y="3095625"/>
              <a:ext cx="2857500" cy="552450"/>
              <a:chOff x="6286500" y="3095625"/>
              <a:chExt cx="285750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286500" y="3095625"/>
                <a:ext cx="285750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305550" y="312420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去掉的两个评分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9144000" y="3095625"/>
              <a:ext cx="2000250" cy="552450"/>
              <a:chOff x="9144000" y="3095625"/>
              <a:chExt cx="200025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9144000" y="3095625"/>
                <a:ext cx="2000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9163050" y="3124200"/>
                <a:ext cx="196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留下的总分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648075"/>
              <a:ext cx="1428750" cy="552450"/>
              <a:chOff x="1047750" y="3648075"/>
              <a:chExt cx="142875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648075"/>
                <a:ext cx="14287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76650"/>
                <a:ext cx="1390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476500" y="3648075"/>
              <a:ext cx="3810000" cy="552450"/>
              <a:chOff x="2476500" y="3648075"/>
              <a:chExt cx="3810000" cy="5524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476500" y="3648075"/>
                <a:ext cx="38100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495550" y="3676650"/>
                <a:ext cx="37719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8 8 9 10 5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286500" y="3648075"/>
              <a:ext cx="2857500" cy="552450"/>
              <a:chOff x="6286500" y="3648075"/>
              <a:chExt cx="2857500" cy="5524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286500" y="3648075"/>
                <a:ext cx="28575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305550" y="367665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10和5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9144000" y="3648075"/>
              <a:ext cx="2000250" cy="552450"/>
              <a:chOff x="9144000" y="3648075"/>
              <a:chExt cx="2000250" cy="5524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9144000" y="3648075"/>
                <a:ext cx="2000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9163050" y="3676650"/>
                <a:ext cx="196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25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200525"/>
              <a:ext cx="1428750" cy="552450"/>
              <a:chOff x="1047750" y="4200525"/>
              <a:chExt cx="1428750" cy="5524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200525"/>
                <a:ext cx="14287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229100"/>
                <a:ext cx="1390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476500" y="4200525"/>
              <a:ext cx="3810000" cy="552450"/>
              <a:chOff x="2476500" y="4200525"/>
              <a:chExt cx="3810000" cy="5524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476500" y="4200525"/>
                <a:ext cx="381000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495550" y="4229100"/>
                <a:ext cx="37719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10 10 10 0 0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286500" y="4200525"/>
              <a:ext cx="2857500" cy="552450"/>
              <a:chOff x="6286500" y="4200525"/>
              <a:chExt cx="2857500" cy="5524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286500" y="4200525"/>
                <a:ext cx="285750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305550" y="422910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一个10、一个0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144000" y="4200525"/>
              <a:ext cx="2000250" cy="552450"/>
              <a:chOff x="9144000" y="4200525"/>
              <a:chExt cx="2000250" cy="5524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9144000" y="4200525"/>
                <a:ext cx="2000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9163050" y="4229100"/>
                <a:ext cx="196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得到 25÷3≈8.33，B 得到 20÷3≈6.67，因此输出 8.33。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有三个 10 和两个 0，只各去掉一个，仍然留下 10、10、0。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0798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 歌唱比赛：每次把一人的评分交给函数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每名选手都要做同样的统计，可以把这部分工作写成 stat 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先把一人的 m 个评分读进数组 s，调用 stat；轮到下一人时，再读入新评分。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09750" y="353129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 数组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本人的 m 个评分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10125" y="353129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stat(s,m)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统计留下的总分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10500" y="353129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maxsum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最大的剩余总分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每人的评分数相同，除数都是 m-2。留下的总分越大，平均分也越大。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我们可以先保留最大的剩余总分，等所有人统计完，再除以 m-2。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交给函数一组评分，还要说清有几个分数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000"/>
            <a:chOff x="990219" y="2056448"/>
            <a:chExt cx="10239375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 s 预留了 25 格，这名选手只有 5 个评分：8、8、9、10、5。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函数该读前 5 格，还是一直读到第 25 格？只给数组名，还没有说清统计范围。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619500" cy="571500"/>
              <a:chOff x="1047750" y="3095625"/>
              <a:chExt cx="3619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619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需要交给函数的信息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67250" y="3095625"/>
              <a:ext cx="2476500" cy="571500"/>
              <a:chOff x="4667250" y="3095625"/>
              <a:chExt cx="24765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67250" y="3095625"/>
                <a:ext cx="2476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86300" y="3124200"/>
                <a:ext cx="2438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本次传入什么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43750" y="3095625"/>
              <a:ext cx="4000500" cy="571500"/>
              <a:chOff x="7143750" y="30956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43750" y="30956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162800" y="31242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函数据此做什么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3619500" cy="571500"/>
              <a:chOff x="1047750" y="3667125"/>
              <a:chExt cx="3619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3619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哪组评分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667250" y="3667125"/>
              <a:ext cx="2476500" cy="571500"/>
              <a:chOff x="4667250" y="3667125"/>
              <a:chExt cx="2476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667250" y="3667125"/>
                <a:ext cx="2476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686300" y="3695700"/>
                <a:ext cx="2438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s数组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43750" y="3667125"/>
              <a:ext cx="4000500" cy="571500"/>
              <a:chOff x="7143750" y="3667125"/>
              <a:chExt cx="4000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43750" y="36671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162800" y="36957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找到要读取的评分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3619500" cy="571500"/>
              <a:chOff x="1047750" y="4238625"/>
              <a:chExt cx="3619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3619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有效分数个数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667250" y="4238625"/>
              <a:ext cx="2476500" cy="571500"/>
              <a:chOff x="4667250" y="4238625"/>
              <a:chExt cx="24765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667250" y="4238625"/>
                <a:ext cx="2476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686300" y="4267200"/>
                <a:ext cx="2438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43750" y="4238625"/>
              <a:ext cx="4000500" cy="571500"/>
              <a:chOff x="7143750" y="4238625"/>
              <a:chExt cx="4000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43750" y="42386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162800" y="42672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只处理前 5 个元素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数组容量是 25，本次有效评分数是 5。空余位置不属于这名选手的评分。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所以调用时既要给出数组，也要给出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有效数量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：stat(s, m)。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数组参数 a 和原数组 s，访问同一批元素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 stat(s, m) 后，数组形参 a 可以访问 s 原有的元素，没有复制另一整排评分。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例如，s[0] 和 a[0] 访问的是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同一个位置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；整数形参 m 则接收一个数值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47750" y="3048000"/>
            <a:ext cx="9810750" cy="1885950"/>
            <a:chOff x="1047750" y="3048000"/>
            <a:chExt cx="9810750" cy="188595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48000"/>
              <a:ext cx="2095500" cy="619125"/>
              <a:chOff x="1047750" y="3048000"/>
              <a:chExt cx="2095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48000"/>
                <a:ext cx="2095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47750" y="3231261"/>
                <a:ext cx="2095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main中的s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47750" y="4314825"/>
              <a:ext cx="2095500" cy="619125"/>
              <a:chOff x="1047750" y="4314825"/>
              <a:chExt cx="2095500" cy="6191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047750" y="4314825"/>
                <a:ext cx="2095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047750" y="4498086"/>
                <a:ext cx="2095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stat中的a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62500" y="3409950"/>
              <a:ext cx="1143000" cy="666750"/>
              <a:chOff x="4762500" y="3409950"/>
              <a:chExt cx="1143000" cy="666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76250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57750" y="3617024"/>
                <a:ext cx="952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8 → </a:t>
                </a:r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17" name="TextBox 17"/>
            <p:cNvSpPr/>
            <p:nvPr/>
          </p:nvSpPr>
          <p:spPr>
            <a:xfrm>
              <a:off x="4857750" y="3052286"/>
              <a:ext cx="9525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下标0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6000750" y="3409950"/>
              <a:ext cx="1143000" cy="666750"/>
              <a:chOff x="6000750" y="3409950"/>
              <a:chExt cx="1143000" cy="6667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00075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6096000" y="3617024"/>
                <a:ext cx="952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sp>
          <p:nvSpPr>
            <p:cNvPr id="21" name="TextBox 21"/>
            <p:cNvSpPr/>
            <p:nvPr/>
          </p:nvSpPr>
          <p:spPr>
            <a:xfrm>
              <a:off x="6096000" y="3052286"/>
              <a:ext cx="9525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下标1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7239000" y="3409950"/>
              <a:ext cx="1143000" cy="666750"/>
              <a:chOff x="7239000" y="3409950"/>
              <a:chExt cx="1143000" cy="6667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23900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7334250" y="3617024"/>
                <a:ext cx="952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7334250" y="3052286"/>
              <a:ext cx="9525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8477250" y="3409950"/>
              <a:ext cx="1143000" cy="666750"/>
              <a:chOff x="8477250" y="3409950"/>
              <a:chExt cx="1143000" cy="6667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47725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8572500" y="3617024"/>
                <a:ext cx="952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sp>
          <p:nvSpPr>
            <p:cNvPr id="29" name="TextBox 29"/>
            <p:cNvSpPr/>
            <p:nvPr/>
          </p:nvSpPr>
          <p:spPr>
            <a:xfrm>
              <a:off x="8572500" y="3052286"/>
              <a:ext cx="9525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下标3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9715500" y="3409950"/>
              <a:ext cx="1143000" cy="666750"/>
              <a:chOff x="9715500" y="3409950"/>
              <a:chExt cx="1143000" cy="6667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971550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9810750" y="3617024"/>
                <a:ext cx="9525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sp>
          <p:nvSpPr>
            <p:cNvPr id="33" name="TextBox 33"/>
            <p:cNvSpPr/>
            <p:nvPr/>
          </p:nvSpPr>
          <p:spPr>
            <a:xfrm>
              <a:off x="9810750" y="3052286"/>
              <a:ext cx="9525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下标4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3219450" y="3352800"/>
              <a:ext cx="1447800" cy="266700"/>
            </a:xfrm>
            <a:custGeom>
              <a:avLst/>
              <a:gdLst/>
              <a:ahLst/>
              <a:cxnLst/>
              <a:rect l="l" t="t" r="r" b="b"/>
              <a:pathLst>
                <a:path w="1447800" h="266700">
                  <a:moveTo>
                    <a:pt x="0" y="0"/>
                  </a:moveTo>
                  <a:lnTo>
                    <a:pt x="1447800" y="2667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5" name="Polygon 35"/>
            <p:cNvSpPr/>
            <p:nvPr/>
          </p:nvSpPr>
          <p:spPr>
            <a:xfrm>
              <a:off x="4576771" y="3559447"/>
              <a:ext cx="90479" cy="89819"/>
            </a:xfrm>
            <a:custGeom>
              <a:avLst/>
              <a:gdLst/>
              <a:ahLst/>
              <a:cxnLst/>
              <a:rect l="l" t="t" r="r" b="b"/>
              <a:pathLst>
                <a:path w="90479" h="89819">
                  <a:moveTo>
                    <a:pt x="90479" y="60053"/>
                  </a:moveTo>
                  <a:lnTo>
                    <a:pt x="0" y="89819"/>
                  </a:lnTo>
                  <a:lnTo>
                    <a:pt x="16546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3219450" y="3905250"/>
              <a:ext cx="1447800" cy="704850"/>
            </a:xfrm>
            <a:custGeom>
              <a:avLst/>
              <a:gdLst/>
              <a:ahLst/>
              <a:cxnLst/>
              <a:rect l="l" t="t" r="r" b="b"/>
              <a:pathLst>
                <a:path w="1447800" h="704850">
                  <a:moveTo>
                    <a:pt x="0" y="704850"/>
                  </a:moveTo>
                  <a:lnTo>
                    <a:pt x="144780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7" name="Polygon 37"/>
            <p:cNvSpPr/>
            <p:nvPr/>
          </p:nvSpPr>
          <p:spPr>
            <a:xfrm>
              <a:off x="4572105" y="3900781"/>
              <a:ext cx="95145" cy="82116"/>
            </a:xfrm>
            <a:custGeom>
              <a:avLst/>
              <a:gdLst/>
              <a:ahLst/>
              <a:cxnLst/>
              <a:rect l="l" t="t" r="r" b="b"/>
              <a:pathLst>
                <a:path w="95145" h="82116">
                  <a:moveTo>
                    <a:pt x="95145" y="4469"/>
                  </a:moveTo>
                  <a:lnTo>
                    <a:pt x="39978" y="82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4752594" y="4418648"/>
            <a:ext cx="6334125" cy="381381"/>
            <a:chOff x="4752594" y="4418648"/>
            <a:chExt cx="6334125" cy="381381"/>
          </a:xfrm>
        </p:grpSpPr>
        <p:sp>
          <p:nvSpPr>
            <p:cNvPr id="39" name="TextBox 39"/>
            <p:cNvSpPr/>
            <p:nvPr/>
          </p:nvSpPr>
          <p:spPr>
            <a:xfrm>
              <a:off x="4752594" y="4418648"/>
              <a:ext cx="63341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如果另写 a[0]=0，第一格的 8 就会被改成 0。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90219" y="5418772"/>
            <a:ext cx="10239375" cy="762381"/>
            <a:chOff x="990219" y="5418772"/>
            <a:chExt cx="10239375" cy="762381"/>
          </a:xfrm>
        </p:grpSpPr>
        <p:sp>
          <p:nvSpPr>
            <p:cNvPr id="41" name="TextBox 41"/>
            <p:cNvSpPr/>
            <p:nvPr/>
          </p:nvSpPr>
          <p:spPr>
            <a:xfrm>
              <a:off x="990219" y="5418772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回到 main，s[0] 也会读到 0，因为刚才修改的就是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原数组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的第一格。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本题只需要读取评分，不会写 a[0]=0。这里用一次修改，说明数组参数访问的是谁。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51751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换一名选手，总分也得重新计算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的评分是 8、8、9、10、5，总和为 40。轮到 B，就应该重新计算 B 的总和。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 sum 还留着 40，读到 B 的第一个评分 10 后，sum 就变成 50 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905250" cy="571500"/>
              <a:chOff x="1047750" y="3095625"/>
              <a:chExt cx="39052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905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 开始统计时的 sum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53000" y="3095625"/>
              <a:ext cx="2667000" cy="571500"/>
              <a:chOff x="4953000" y="3095625"/>
              <a:chExt cx="2667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953000" y="3095625"/>
                <a:ext cx="2667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972050" y="31242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加上 B 的第一个 10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620000" y="3095625"/>
              <a:ext cx="3524250" cy="571500"/>
              <a:chOff x="7620000" y="3095625"/>
              <a:chExt cx="3524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620000" y="3095625"/>
                <a:ext cx="3524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639050" y="3124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这份总和包含什么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3905250" cy="571500"/>
              <a:chOff x="1047750" y="3667125"/>
              <a:chExt cx="39052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3905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错误地沿用40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953000" y="3667125"/>
              <a:ext cx="2667000" cy="571500"/>
              <a:chOff x="4953000" y="3667125"/>
              <a:chExt cx="2667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953000" y="3667125"/>
                <a:ext cx="2667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972050" y="36957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620000" y="3667125"/>
              <a:ext cx="3524250" cy="571500"/>
              <a:chOff x="7620000" y="3667125"/>
              <a:chExt cx="35242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620000" y="3667125"/>
                <a:ext cx="3524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639050" y="36957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混入了 A 的评分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3905250" cy="571500"/>
              <a:chOff x="1047750" y="4238625"/>
              <a:chExt cx="39052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3905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重新从0开始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953000" y="4238625"/>
              <a:ext cx="2667000" cy="571500"/>
              <a:chOff x="4953000" y="4238625"/>
              <a:chExt cx="2667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953000" y="4238625"/>
                <a:ext cx="2667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972050" y="42672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620000" y="4238625"/>
              <a:ext cx="3524250" cy="571500"/>
              <a:chOff x="7620000" y="4238625"/>
              <a:chExt cx="35242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620000" y="4238625"/>
                <a:ext cx="3524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639050" y="4267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 B 的评分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2475"/>
            <a:chOff x="990219" y="5409248"/>
            <a:chExt cx="10239375" cy="75247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2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sum、high、low 只负责当前选手。换人统计时，都要重新设置初值。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把它们写在 stat 的函数体里，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每次调用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执行这些声明时，就重新准备本次记录。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7-4：准备数组参数和本次统计的初值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619125"/>
            <a:chOff x="990219" y="2056448"/>
            <a:chExt cx="10239375" cy="61912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61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 接收数组 a 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有效数量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m。还要准备三份临时记录：总和、最高分和最低分。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2885122"/>
            <a:ext cx="10096500" cy="1295400"/>
            <a:chOff x="1037844" y="2885122"/>
            <a:chExt cx="10096500" cy="1295400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1295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stat(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high = 0, low = 10, sum = 0;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接着处理 a[0] 到 a[m-1]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从 0 开始累加；high 从允许的最低分 0 开始，low 从允许的最高分 10 开始。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本例靠 =0、=10 设置初值。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不会仅仅因为放进函数，就自动清零。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019" y="2882646"/>
            <a:ext cx="9525" cy="1214057"/>
          </a:xfrm>
          <a:custGeom>
            <a:avLst/>
            <a:gdLst/>
            <a:ahLst/>
            <a:cxnLst/>
            <a:rect l="l" t="t" r="r" b="b"/>
            <a:pathLst>
              <a:path w="9525" h="1214057">
                <a:moveTo>
                  <a:pt x="0" y="0"/>
                </a:moveTo>
                <a:lnTo>
                  <a:pt x="0" y="121405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7517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7-4：读一个评分，就更新三份统计记录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初值已经准备好。现在依次读取 a[0] 到 a[m-1]，每次处理一个评分。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885122"/>
            <a:ext cx="10096500" cy="160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(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i = 0; i &lt; m; i++) {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sum += a[i];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if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(a[i] &gt; high) high = a[i];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if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(a[i] &lt; low) low = a[i];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885122"/>
            <a:ext cx="9525" cy="1524953"/>
          </a:xfrm>
          <a:custGeom>
            <a:avLst/>
            <a:gdLst/>
            <a:ahLst/>
            <a:cxnLst/>
            <a:rect l="l" t="t" r="r" b="b"/>
            <a:pathLst>
              <a:path w="9525" h="1524953">
                <a:moveTo>
                  <a:pt x="0" y="0"/>
                </a:moveTo>
                <a:lnTo>
                  <a:pt x="0" y="152495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5238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09248"/>
            <a:ext cx="1023937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sum 每次都加上当前分数；只有遇到更高或更低的评分，才改 high、low。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循环结束，这三个变量才分别保存本人的总和、最高分和最低分。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7-4：跟着五个评分，检查统计结果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A 的五个评分 8、8、9、10、5 跟踪刚才的循环，看看三份记录怎样变化。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047750" y="3095625"/>
            <a:ext cx="10096500" cy="2114550"/>
            <a:chOff x="1047750" y="3095625"/>
            <a:chExt cx="10096500" cy="211455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524250" cy="352425"/>
              <a:chOff x="1047750" y="3095625"/>
              <a:chExt cx="3524250" cy="3524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5242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刚处理完的评分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572000" y="3095625"/>
              <a:ext cx="2190750" cy="352425"/>
              <a:chOff x="4572000" y="3095625"/>
              <a:chExt cx="2190750" cy="3524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572000" y="3095625"/>
                <a:ext cx="2190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591050" y="31242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sum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762750" y="3095625"/>
              <a:ext cx="2190750" cy="352425"/>
              <a:chOff x="6762750" y="3095625"/>
              <a:chExt cx="2190750" cy="3524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762750" y="3095625"/>
                <a:ext cx="2190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781800" y="31242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high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953500" y="3095625"/>
              <a:ext cx="2190750" cy="352425"/>
              <a:chOff x="8953500" y="3095625"/>
              <a:chExt cx="2190750" cy="3524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953500" y="3095625"/>
                <a:ext cx="2190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972550" y="31242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low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448050"/>
              <a:ext cx="3524250" cy="352425"/>
              <a:chOff x="1047750" y="3448050"/>
              <a:chExt cx="3524250" cy="3524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448050"/>
                <a:ext cx="3524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476625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572000" y="3448050"/>
              <a:ext cx="2190750" cy="352425"/>
              <a:chOff x="4572000" y="3448050"/>
              <a:chExt cx="2190750" cy="3524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572000" y="34480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591050" y="34766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762750" y="3448050"/>
              <a:ext cx="2190750" cy="352425"/>
              <a:chOff x="6762750" y="3448050"/>
              <a:chExt cx="2190750" cy="3524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762750" y="34480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781800" y="34766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953500" y="3448050"/>
              <a:ext cx="2190750" cy="352425"/>
              <a:chOff x="8953500" y="3448050"/>
              <a:chExt cx="2190750" cy="3524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953500" y="34480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972550" y="34766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3800475"/>
              <a:ext cx="3524250" cy="352425"/>
              <a:chOff x="1047750" y="3800475"/>
              <a:chExt cx="3524250" cy="3524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3800475"/>
                <a:ext cx="35242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3829050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572000" y="3800475"/>
              <a:ext cx="2190750" cy="352425"/>
              <a:chOff x="4572000" y="3800475"/>
              <a:chExt cx="2190750" cy="3524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572000" y="380047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4591050" y="382905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16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762750" y="3800475"/>
              <a:ext cx="2190750" cy="352425"/>
              <a:chOff x="6762750" y="3800475"/>
              <a:chExt cx="2190750" cy="3524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762750" y="380047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781800" y="382905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953500" y="3800475"/>
              <a:ext cx="2190750" cy="352425"/>
              <a:chOff x="8953500" y="3800475"/>
              <a:chExt cx="2190750" cy="3524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953500" y="380047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972550" y="382905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152900"/>
              <a:ext cx="3524250" cy="352425"/>
              <a:chOff x="1047750" y="4152900"/>
              <a:chExt cx="3524250" cy="3524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152900"/>
                <a:ext cx="3524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181475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572000" y="4152900"/>
              <a:ext cx="2190750" cy="352425"/>
              <a:chOff x="4572000" y="4152900"/>
              <a:chExt cx="2190750" cy="3524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572000" y="415290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591050" y="418147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25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762750" y="4152900"/>
              <a:ext cx="2190750" cy="352425"/>
              <a:chOff x="6762750" y="4152900"/>
              <a:chExt cx="2190750" cy="3524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762750" y="415290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781800" y="418147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953500" y="4152900"/>
              <a:ext cx="2190750" cy="352425"/>
              <a:chOff x="8953500" y="4152900"/>
              <a:chExt cx="2190750" cy="3524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953500" y="415290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972550" y="418147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47750" y="4505325"/>
              <a:ext cx="3524250" cy="352425"/>
              <a:chOff x="1047750" y="4505325"/>
              <a:chExt cx="3524250" cy="352425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047750" y="4505325"/>
                <a:ext cx="35242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1066800" y="4533900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4572000" y="4505325"/>
              <a:ext cx="2190750" cy="352425"/>
              <a:chOff x="4572000" y="4505325"/>
              <a:chExt cx="2190750" cy="352425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572000" y="450532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591050" y="45339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35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6762750" y="4505325"/>
              <a:ext cx="2190750" cy="352425"/>
              <a:chOff x="6762750" y="4505325"/>
              <a:chExt cx="2190750" cy="352425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6762750" y="450532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6781800" y="45339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8953500" y="4505325"/>
              <a:ext cx="2190750" cy="352425"/>
              <a:chOff x="8953500" y="4505325"/>
              <a:chExt cx="2190750" cy="352425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8953500" y="450532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8972550" y="45339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047750" y="4857750"/>
              <a:ext cx="3524250" cy="352425"/>
              <a:chOff x="1047750" y="4857750"/>
              <a:chExt cx="3524250" cy="352425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1047750" y="4857750"/>
                <a:ext cx="3524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1066800" y="4886325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4572000" y="4857750"/>
              <a:ext cx="2190750" cy="352425"/>
              <a:chOff x="4572000" y="4857750"/>
              <a:chExt cx="2190750" cy="352425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4572000" y="48577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4591050" y="48863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40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6762750" y="4857750"/>
              <a:ext cx="2190750" cy="352425"/>
              <a:chOff x="6762750" y="4857750"/>
              <a:chExt cx="2190750" cy="352425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6762750" y="48577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6781800" y="48863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8953500" y="4857750"/>
              <a:ext cx="2190750" cy="352425"/>
              <a:chOff x="8953500" y="4857750"/>
              <a:chExt cx="2190750" cy="352425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8953500" y="48577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8972550" y="48863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82" name="Group 82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80" name="TextBox 80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 sum=40，high=10，low=5。留下的总分就是 40-10-5=25。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下一次调用 stat 统计 B 时，重新从 sum=0、high=0、low=10 开始。</a:t>
              </a:r>
            </a:p>
          </p:txBody>
        </p:sp>
      </p:grpSp>
      <p:sp>
        <p:nvSpPr>
          <p:cNvPr id="109" name="Line 10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0" name="Line 110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两张记录上都写 m，也仍是两份数据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班级总记录写着“评委数 m=5”。给本次统计抄一张计算单，单上也写着 m=5。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只把计算单上的 5 改成 3，总记录会跟着改吗？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191000" cy="571500"/>
              <a:chOff x="1047750" y="3095625"/>
              <a:chExt cx="41910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191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记录的位置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238750" y="3095625"/>
              <a:ext cx="2286000" cy="571500"/>
              <a:chOff x="5238750" y="3095625"/>
              <a:chExt cx="228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238750" y="3095625"/>
                <a:ext cx="228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257800" y="3124200"/>
                <a:ext cx="224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原来的值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524750" y="3095625"/>
              <a:ext cx="3619500" cy="571500"/>
              <a:chOff x="7524750" y="3095625"/>
              <a:chExt cx="3619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524750" y="3095625"/>
                <a:ext cx="3619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543800" y="3124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只改计算单以后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4191000" cy="571500"/>
              <a:chOff x="1047750" y="3667125"/>
              <a:chExt cx="4191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4191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总记录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238750" y="3667125"/>
              <a:ext cx="2286000" cy="571500"/>
              <a:chOff x="5238750" y="3667125"/>
              <a:chExt cx="2286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238750" y="3667125"/>
                <a:ext cx="228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257800" y="3695700"/>
                <a:ext cx="224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524750" y="3667125"/>
              <a:ext cx="3619500" cy="571500"/>
              <a:chOff x="7524750" y="3667125"/>
              <a:chExt cx="3619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524750" y="3667125"/>
                <a:ext cx="3619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543800" y="36957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仍为5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4191000" cy="571500"/>
              <a:chOff x="1047750" y="4238625"/>
              <a:chExt cx="41910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4191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抄出的计算单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238750" y="4238625"/>
              <a:ext cx="2286000" cy="571500"/>
              <a:chOff x="5238750" y="4238625"/>
              <a:chExt cx="228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238750" y="4238625"/>
                <a:ext cx="228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257800" y="4267200"/>
                <a:ext cx="224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524750" y="4238625"/>
              <a:ext cx="3619500" cy="571500"/>
              <a:chOff x="7524750" y="4238625"/>
              <a:chExt cx="3619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24750" y="4238625"/>
                <a:ext cx="3619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543800" y="4267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变成3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总记录仍是 5。两张纸上写着相同的名字和数值，也仍然是两份记录。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函数外的 m 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传值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 m 也是如此。我们回到代码里，看看它们分别声明在哪。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函数里和函数外的 m，分别保存什么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本题把评委数 m 声明在函数外，又在 stat 的参数列表里写了 int m。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10239375" cy="1371981"/>
            <a:chOff x="990219" y="3027998"/>
            <a:chExt cx="10239375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函数外的 m 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，保存 main 读入的评委数。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 m 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，本次调用接收外层 m 的数值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stat 的函数体里直接写 m，使用的是这个形参。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局部名字遮住外层同名变量的情况，叫作遮蔽。改形参 m，不会改到全局 m。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给两个变量起不同的名字，会更容易读；遇到同名时，就回到声明位置分清。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同名的 m：函数内输出 3，回到 main 输出 5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把“总记录和计算单”写成代码，跟踪两次 cout 分别使用哪个 m。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619375"/>
            <a:ext cx="10096500" cy="251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m = 5;</a:t>
            </a:r>
            <a:br/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void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change(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m) {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m = 3;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cout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&lt;&lt; m &lt;&lt; ' ';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}</a:t>
            </a:r>
            <a:br/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main() {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change(m);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cout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&lt;&lt; m &lt;&lt; '\n';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619375"/>
            <a:ext cx="9525" cy="2439352"/>
          </a:xfrm>
          <a:custGeom>
            <a:avLst/>
            <a:gdLst/>
            <a:ahLst/>
            <a:cxnLst/>
            <a:rect l="l" t="t" r="r" b="b"/>
            <a:pathLst>
              <a:path w="9525" h="2439352">
                <a:moveTo>
                  <a:pt x="0" y="0"/>
                </a:moveTo>
                <a:lnTo>
                  <a:pt x="0" y="243935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5238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09248"/>
            <a:ext cx="1023937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change 里修改并输出形参 m，所以先输出 3。main 读的是全局 m，仍然输出 5。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它们名字相同，但声明位置不同，</a:t>
            </a:r>
            <a:r>
              <a:rPr lang="zh-CN" sz="195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传值</a:t>
            </a: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也没有让它们共用一份数据。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变量的作用域：这个名字在哪些代码里能用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讨论的是“在哪儿能用这个名字”。它和“修改会不会影响原数据”是两个问题。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47750" y="3095625"/>
            <a:ext cx="10096500" cy="2143125"/>
            <a:chOff x="1047750" y="3095625"/>
            <a:chExt cx="10096500" cy="2143125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4572000" cy="428625"/>
              <a:chOff x="1047750" y="3095625"/>
              <a:chExt cx="4572000" cy="4286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457200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声明位置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5619750" y="3095625"/>
              <a:ext cx="5524500" cy="428625"/>
              <a:chOff x="5619750" y="3095625"/>
              <a:chExt cx="5524500" cy="4286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5619750" y="3095625"/>
                <a:ext cx="552450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638800" y="3124200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在本节代码中的可用范围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524250"/>
              <a:ext cx="4572000" cy="428625"/>
              <a:chOff x="1047750" y="3524250"/>
              <a:chExt cx="4572000" cy="4286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524250"/>
                <a:ext cx="4572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552825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函数外的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全局变量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619750" y="3524250"/>
              <a:ext cx="5524500" cy="428625"/>
              <a:chOff x="5619750" y="3524250"/>
              <a:chExt cx="5524500" cy="4286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5619750" y="3524250"/>
                <a:ext cx="55245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638800" y="3552825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从声明之后，到后面的相关代码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952875"/>
              <a:ext cx="4572000" cy="428625"/>
              <a:chOff x="1047750" y="3952875"/>
              <a:chExt cx="4572000" cy="4286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952875"/>
                <a:ext cx="4572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981450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函数参数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619750" y="3952875"/>
              <a:ext cx="5524500" cy="428625"/>
              <a:chOff x="5619750" y="3952875"/>
              <a:chExt cx="5524500" cy="4286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619750" y="3952875"/>
                <a:ext cx="55245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638800" y="3981450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对应函数的函数体内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381500"/>
              <a:ext cx="4572000" cy="428625"/>
              <a:chOff x="1047750" y="4381500"/>
              <a:chExt cx="4572000" cy="4286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381500"/>
                <a:ext cx="4572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410075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大括号里的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局部变量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619750" y="4381500"/>
              <a:ext cx="5524500" cy="428625"/>
              <a:chOff x="5619750" y="4381500"/>
              <a:chExt cx="5524500" cy="4286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5619750" y="4381500"/>
                <a:ext cx="55245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5638800" y="4410075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从声明之后，到这层大括号结束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810125"/>
              <a:ext cx="4572000" cy="428625"/>
              <a:chOff x="1047750" y="4810125"/>
              <a:chExt cx="4572000" cy="4286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810125"/>
                <a:ext cx="4572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838700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for(int i=0; ... )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619750" y="4810125"/>
              <a:ext cx="5524500" cy="428625"/>
              <a:chOff x="5619750" y="4810125"/>
              <a:chExt cx="5524500" cy="4286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619750" y="4810125"/>
                <a:ext cx="55245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5638800" y="4838700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这条 for 的控制部分和循环体</a:t>
                </a:r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990219" y="5409248"/>
            <a:ext cx="10239375" cy="809625"/>
            <a:chOff x="990219" y="5409248"/>
            <a:chExt cx="10239375" cy="809625"/>
          </a:xfrm>
        </p:grpSpPr>
        <p:sp>
          <p:nvSpPr>
            <p:cNvPr id="38" name="TextBox 38"/>
            <p:cNvSpPr/>
            <p:nvPr/>
          </p:nvSpPr>
          <p:spPr>
            <a:xfrm>
              <a:off x="990219" y="5409248"/>
              <a:ext cx="10239375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遇到内层同名变量时，外层名字会被遮蔽。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后，也不能继续使用这个名字。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循环结束后，还要用到哪个变量？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main 里读入 3 个评分并求总和，循环结束后输出 sum。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 每轮临时保存一个评分，i 记录次数。它们该声明在哪儿？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932748"/>
            <a:ext cx="5905500" cy="2210181"/>
            <a:chOff x="1037844" y="2932748"/>
            <a:chExt cx="5905500" cy="2210181"/>
          </a:xfrm>
        </p:grpSpPr>
        <p:sp>
          <p:nvSpPr>
            <p:cNvPr id="8" name="TextBox 8"/>
            <p:cNvSpPr/>
            <p:nvPr/>
          </p:nvSpPr>
          <p:spPr>
            <a:xfrm>
              <a:off x="1037844" y="2932748"/>
              <a:ext cx="5905500" cy="22101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i=0; i&lt;3; i++)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sum;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048500" y="3057525"/>
            <a:ext cx="3905250" cy="2050542"/>
            <a:chOff x="7048500" y="3057525"/>
            <a:chExt cx="3905250" cy="2050542"/>
          </a:xfrm>
        </p:grpSpPr>
        <p:grpSp>
          <p:nvGrpSpPr>
            <p:cNvPr id="19" name="Group 19"/>
            <p:cNvGrpSpPr/>
            <p:nvPr/>
          </p:nvGrpSpPr>
          <p:grpSpPr>
            <a:xfrm>
              <a:off x="7048500" y="3057525"/>
              <a:ext cx="3905250" cy="859917"/>
              <a:chOff x="7048500" y="3057525"/>
              <a:chExt cx="3905250" cy="859917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048500" y="3057525"/>
                <a:ext cx="390525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809929" y="3183636"/>
                <a:ext cx="2382393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sum 在循环外声明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循环结束后仍然可用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048500" y="4248150"/>
              <a:ext cx="3905250" cy="859917"/>
              <a:chOff x="7048500" y="4248150"/>
              <a:chExt cx="3905250" cy="859917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048500" y="4248150"/>
                <a:ext cx="390525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508081" y="4374261"/>
                <a:ext cx="2986183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i、score 在各自范围内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循环结束后不能再用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18772"/>
            <a:ext cx="10239375" cy="759904"/>
            <a:chOff x="990219" y="5418772"/>
            <a:chExt cx="10239375" cy="759904"/>
          </a:xfrm>
        </p:grpSpPr>
        <p:sp>
          <p:nvSpPr>
            <p:cNvPr id="25" name="TextBox 25"/>
            <p:cNvSpPr/>
            <p:nvPr/>
          </p:nvSpPr>
          <p:spPr>
            <a:xfrm>
              <a:off x="990219" y="5418772"/>
              <a:ext cx="10239375" cy="7599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要在循环结束后使用，所以声明在循环外；score 只用一轮，放在循环体里。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声明位置要跟使用范围配合，不能到了大括号外才发现名字已不可用。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4019" y="2930271"/>
            <a:ext cx="9525" cy="2128457"/>
          </a:xfrm>
          <a:custGeom>
            <a:avLst/>
            <a:gdLst/>
            <a:ahLst/>
            <a:cxnLst/>
            <a:rect l="l" t="t" r="r" b="b"/>
            <a:pathLst>
              <a:path w="9525" h="2128457">
                <a:moveTo>
                  <a:pt x="0" y="0"/>
                </a:moveTo>
                <a:lnTo>
                  <a:pt x="0" y="212845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375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7-4：减去两个评分，再保留最大的总分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已经算出本人的 sum、high、low。还要把这个人的结果与前面选手的最好结果比较。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885122"/>
            <a:ext cx="100965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kept = sum - high - low;</a:t>
            </a:r>
            <a:br/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if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(kept &gt; maxsum) maxsum = kept;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885122"/>
            <a:ext cx="9525" cy="610553"/>
          </a:xfrm>
          <a:custGeom>
            <a:avLst/>
            <a:gdLst/>
            <a:ahLst/>
            <a:cxnLst/>
            <a:rect l="l" t="t" r="r" b="b"/>
            <a:pathLst>
              <a:path w="9525" h="610553">
                <a:moveTo>
                  <a:pt x="0" y="0"/>
                </a:moveTo>
                <a:lnTo>
                  <a:pt x="0" y="61055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4210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381500"/>
            <a:ext cx="10239375" cy="1619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kept 保存当前选手留下的总分；maxsum 保存目前最大的剩余总分。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全局 int maxsum 初值为 0，评分都不小于 0，因此可以从 0 开始比较。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maxsum 要跨多次调用保留，放在函数外，不随每名选手清零。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所有人统计完，再用 1.0*maxsum/(m-2) 得到最高平均分。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 完整程序：统计一人的评分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10096500" cy="3724275"/>
            <a:chOff x="1037844" y="2027872"/>
            <a:chExt cx="10096500" cy="3724275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3724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&lt;iomanip&gt;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s[25], n, m, maxsum;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stat(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high = 0, low = 10, sum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m; i++)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sum += a[i];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(a[i] &gt; high) high = a[i];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(a[i] &lt; low) low = a[i];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kept = sum - high - low;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(kept &gt; maxsum) maxsum = kept;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10239375" cy="366712"/>
            <a:chOff x="990600" y="5855494"/>
            <a:chExt cx="10239375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high、low、sum 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每次调用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；maxsum 留在函数外，累计比较所有选手。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25396"/>
            <a:ext cx="9525" cy="3642932"/>
          </a:xfrm>
          <a:custGeom>
            <a:avLst/>
            <a:gdLst/>
            <a:ahLst/>
            <a:cxnLst/>
            <a:rect l="l" t="t" r="r" b="b"/>
            <a:pathLst>
              <a:path w="9525" h="3642932">
                <a:moveTo>
                  <a:pt x="0" y="0"/>
                </a:moveTo>
                <a:lnTo>
                  <a:pt x="0" y="36429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7445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7-4 完整程序：逐人读分，输出最高得分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10096500" cy="2952750"/>
            <a:chOff x="1037844" y="2027872"/>
            <a:chExt cx="10096500" cy="295275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952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 &gt;&gt;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j = 0; j &lt; m; j++)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s[j];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stat(s, m);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fixed &lt;&lt; setprecision(2)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1.0 * maxsum / (m - 2)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10239375" cy="366712"/>
            <a:chOff x="990600" y="5855494"/>
            <a:chExt cx="10239375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每读完一人的 m 个评分，就调用 stat。输出前乘 1.0，保留平均分的小数部分。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25396"/>
            <a:ext cx="9525" cy="2871407"/>
          </a:xfrm>
          <a:custGeom>
            <a:avLst/>
            <a:gdLst/>
            <a:ahLst/>
            <a:cxnLst/>
            <a:rect l="l" t="t" r="r" b="b"/>
            <a:pathLst>
              <a:path w="9525" h="2871407">
                <a:moveTo>
                  <a:pt x="0" y="0"/>
                </a:moveTo>
                <a:lnTo>
                  <a:pt x="0" y="287140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7-5：让 a 和 b 真正交换所保存的值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上一题的函数读取评分。这次要在调用之后，让 a 和 b 交换保存的值。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例如，a 原来是 3，b 原来是 8。之后的计算也要读到 a=8、b=3。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变量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调用之前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调用之后应保存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2475"/>
            <a:chOff x="990219" y="5409248"/>
            <a:chExt cx="10239375" cy="75247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2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 cout 的顺序写成 b、a，屏幕看起来换了，变量里的数据却没换。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这次要检查的，就是回到 main 后，a 和 b 是否真的变成 8 和 3。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7-5 交换变量：输入、任务和输出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读入两个整数 a、b，编写并调用交换函数，让它们交换保存的值。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10239375" cy="1276731"/>
            <a:chOff x="990219" y="2932748"/>
            <a:chExt cx="10239375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输入：两个整数。输出：交换后 a 的值、b 的值，中间用空格分隔。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不能只把 b、a 倒着输出。调用之后，a、b 本身就应该保存交换后的数据。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教材未限定数值范围。这里按 int 能保存的整数处理，不需要做加减运算。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056822"/>
            <a:ext cx="10239375" cy="809625"/>
            <a:chOff x="990219" y="5056822"/>
            <a:chExt cx="10239375" cy="809625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10239375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3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例如，输入 3 8；调用后 a=8、b=3，输出 8 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先把交换步骤想清楚，再把这些步骤放进函数里。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直接写 a=b，再写 b=a，会发生什么？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先看最容易想到的两句：a=b; b=a;。从 a=3、b=8 开始，逐句执行。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381250" cy="476250"/>
              <a:chOff x="1047750" y="3095625"/>
              <a:chExt cx="238125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381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执行步骤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29000" y="3095625"/>
              <a:ext cx="1333500" cy="476250"/>
              <a:chOff x="3429000" y="3095625"/>
              <a:chExt cx="133350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429000" y="3095625"/>
                <a:ext cx="133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448050" y="31242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762500" y="3095625"/>
              <a:ext cx="1333500" cy="476250"/>
              <a:chOff x="4762500" y="3095625"/>
              <a:chExt cx="133350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762500" y="3095625"/>
                <a:ext cx="133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781550" y="31242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096000" y="3095625"/>
              <a:ext cx="5048250" cy="476250"/>
              <a:chOff x="6096000" y="3095625"/>
              <a:chExt cx="50482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096000" y="3095625"/>
                <a:ext cx="5048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115050" y="312420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说明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71875"/>
              <a:ext cx="2381250" cy="476250"/>
              <a:chOff x="1047750" y="3571875"/>
              <a:chExt cx="238125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71875"/>
                <a:ext cx="2381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0045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开始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29000" y="3571875"/>
              <a:ext cx="1333500" cy="476250"/>
              <a:chOff x="3429000" y="3571875"/>
              <a:chExt cx="133350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429000" y="35718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448050" y="36004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762500" y="3571875"/>
              <a:ext cx="1333500" cy="476250"/>
              <a:chOff x="4762500" y="3571875"/>
              <a:chExt cx="133350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762500" y="35718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4781550" y="36004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096000" y="3571875"/>
              <a:ext cx="5048250" cy="476250"/>
              <a:chOff x="6096000" y="3571875"/>
              <a:chExt cx="50482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096000" y="3571875"/>
                <a:ext cx="5048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115050" y="360045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两个旧值都在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048125"/>
              <a:ext cx="2381250" cy="476250"/>
              <a:chOff x="1047750" y="4048125"/>
              <a:chExt cx="238125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048125"/>
                <a:ext cx="2381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07670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a=b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429000" y="4048125"/>
              <a:ext cx="1333500" cy="476250"/>
              <a:chOff x="3429000" y="4048125"/>
              <a:chExt cx="133350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429000" y="4048125"/>
                <a:ext cx="133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448050" y="40767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762500" y="4048125"/>
              <a:ext cx="1333500" cy="476250"/>
              <a:chOff x="4762500" y="4048125"/>
              <a:chExt cx="133350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762500" y="4048125"/>
                <a:ext cx="133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781550" y="40767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096000" y="4048125"/>
              <a:ext cx="5048250" cy="476250"/>
              <a:chOff x="6096000" y="4048125"/>
              <a:chExt cx="504825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096000" y="4048125"/>
                <a:ext cx="5048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115050" y="407670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原来的3已丢失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524375"/>
              <a:ext cx="2381250" cy="476250"/>
              <a:chOff x="1047750" y="4524375"/>
              <a:chExt cx="238125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524375"/>
                <a:ext cx="2381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55295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b=a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429000" y="4524375"/>
              <a:ext cx="1333500" cy="476250"/>
              <a:chOff x="3429000" y="4524375"/>
              <a:chExt cx="133350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429000" y="45243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448050" y="45529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4762500" y="4524375"/>
              <a:ext cx="1333500" cy="476250"/>
              <a:chOff x="4762500" y="4524375"/>
              <a:chExt cx="133350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4762500" y="45243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4781550" y="45529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096000" y="4524375"/>
              <a:ext cx="5048250" cy="476250"/>
              <a:chOff x="6096000" y="4524375"/>
              <a:chExt cx="504825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6096000" y="4524375"/>
                <a:ext cx="5048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6115050" y="455295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把8又赋给b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409248"/>
            <a:ext cx="10239375" cy="752475"/>
            <a:chOff x="990219" y="5409248"/>
            <a:chExt cx="10239375" cy="752475"/>
          </a:xfrm>
        </p:grpSpPr>
        <p:sp>
          <p:nvSpPr>
            <p:cNvPr id="56" name="TextBox 56"/>
            <p:cNvSpPr/>
            <p:nvPr/>
          </p:nvSpPr>
          <p:spPr>
            <a:xfrm>
              <a:off x="990219" y="5409248"/>
              <a:ext cx="10239375" cy="752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第一句已经把旧 a 的 3 覆盖了。第二句再读 a，只能读到新值 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需要一个临时变量 tmp 先留下旧 a，等 a 改好以后，再把旧值交给 b。</a:t>
              </a:r>
            </a:p>
          </p:txBody>
        </p:sp>
      </p:grpSp>
      <p:sp>
        <p:nvSpPr>
          <p:cNvPr id="77" name="Line 7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9" name="Line 79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7-5：先留下旧 a，再完成两次赋值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 a=3、b=8 开始，先用 tmp 留住 3，之后就可以覆盖 a 了。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885122"/>
            <a:ext cx="10096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tmp = a;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a = b;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b = tmp;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885122"/>
            <a:ext cx="9525" cy="915353"/>
          </a:xfrm>
          <a:custGeom>
            <a:avLst/>
            <a:gdLst/>
            <a:ahLst/>
            <a:cxnLst/>
            <a:rect l="l" t="t" r="r" b="b"/>
            <a:pathLst>
              <a:path w="9525" h="915353">
                <a:moveTo>
                  <a:pt x="0" y="0"/>
                </a:moveTo>
                <a:lnTo>
                  <a:pt x="0" y="91535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5238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09248"/>
            <a:ext cx="1023937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第一句让 tmp 保存 3；第二句让 a 保存 8；第三句让 b 取回 tmp 中的 3。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这三句在 main 中能完成交换。把它们写进函数后，还得看参数对应的是谁。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7-5：把交换步骤放进普通参数的函数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 int x、int y 接收 a、b 的值。先预测调用后 a、b 的结果，再看下一页的跟踪。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885122"/>
            <a:ext cx="10096500" cy="220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void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exchange(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x,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y) {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tmp = x;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x = y;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y = tmp;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}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main 中 a=3、b=8，此时调用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exchange(a, b);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885122"/>
            <a:ext cx="9525" cy="2134552"/>
          </a:xfrm>
          <a:custGeom>
            <a:avLst/>
            <a:gdLst/>
            <a:ahLst/>
            <a:cxnLst/>
            <a:rect l="l" t="t" r="r" b="b"/>
            <a:pathLst>
              <a:path w="9525" h="2134552">
                <a:moveTo>
                  <a:pt x="0" y="0"/>
                </a:moveTo>
                <a:lnTo>
                  <a:pt x="0" y="213455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5238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09248"/>
            <a:ext cx="1023937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进入函数时，x 得到数值 3，y 得到数值 8。三句赋值操作的名字都在函数内部。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这里要检查的是：它们交换之后，main 中的 a、b 有没有一起改变？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函数交换了 x、y，为什么 a、b 没有变？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刚才调用 exchange(a, b)，形参写的是 int x、int y。它们各接收一份数值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函数把 x、y 换成了 8、3。回到 main，再检查 a 和 b，结果仍是 3、8。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238500"/>
            <a:ext cx="10096500" cy="1800225"/>
            <a:chOff x="1047750" y="3238500"/>
            <a:chExt cx="10096500" cy="180022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238500"/>
              <a:ext cx="3810000" cy="600075"/>
              <a:chOff x="1047750" y="3238500"/>
              <a:chExt cx="3810000" cy="6000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238500"/>
                <a:ext cx="3810000" cy="6000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67075"/>
                <a:ext cx="3771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变量所在的位置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857750" y="3238500"/>
              <a:ext cx="2857500" cy="600075"/>
              <a:chOff x="4857750" y="3238500"/>
              <a:chExt cx="2857500" cy="6000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857750" y="3238500"/>
                <a:ext cx="2857500" cy="6000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876800" y="3267075"/>
                <a:ext cx="28194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开始调用时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238500"/>
              <a:ext cx="3429000" cy="600075"/>
              <a:chOff x="7715250" y="3238500"/>
              <a:chExt cx="3429000" cy="6000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238500"/>
                <a:ext cx="3429000" cy="6000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267075"/>
                <a:ext cx="3390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函数交换后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38575"/>
              <a:ext cx="3810000" cy="600075"/>
              <a:chOff x="1047750" y="3838575"/>
              <a:chExt cx="3810000" cy="6000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38575"/>
                <a:ext cx="3810000" cy="6000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67150"/>
                <a:ext cx="3771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main的a、b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857750" y="3838575"/>
              <a:ext cx="2857500" cy="600075"/>
              <a:chOff x="4857750" y="3838575"/>
              <a:chExt cx="2857500" cy="6000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857750" y="3838575"/>
                <a:ext cx="2857500" cy="6000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76800" y="3867150"/>
                <a:ext cx="28194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3、8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838575"/>
              <a:ext cx="3429000" cy="600075"/>
              <a:chOff x="7715250" y="3838575"/>
              <a:chExt cx="3429000" cy="6000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838575"/>
                <a:ext cx="3429000" cy="6000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867150"/>
                <a:ext cx="3390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3、8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38650"/>
              <a:ext cx="3810000" cy="600075"/>
              <a:chOff x="1047750" y="4438650"/>
              <a:chExt cx="3810000" cy="6000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38650"/>
                <a:ext cx="3810000" cy="600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67225"/>
                <a:ext cx="3771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exchange的x、y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857750" y="4438650"/>
              <a:ext cx="2857500" cy="600075"/>
              <a:chOff x="4857750" y="4438650"/>
              <a:chExt cx="2857500" cy="6000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857750" y="4438650"/>
                <a:ext cx="2857500" cy="600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876800" y="4467225"/>
                <a:ext cx="28194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3、8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438650"/>
              <a:ext cx="3429000" cy="600075"/>
              <a:chOff x="7715250" y="4438650"/>
              <a:chExt cx="3429000" cy="6000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438650"/>
                <a:ext cx="3429000" cy="600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467225"/>
                <a:ext cx="3390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05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8、3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409248"/>
            <a:ext cx="10239375" cy="381381"/>
            <a:chOff x="990219" y="5409248"/>
            <a:chExt cx="10239375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这种方式叫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传值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。赋值修改了形参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，原来的 a、b 没有被改动。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29729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52227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要改 a 和 b，形参就得对应到原变量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交换步骤已经能换好 x、y，但它们是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，改不到 main 的 a、b。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 x 作为 a 的另一个名字，y 作为 b 的另一个名字，会怎样？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98" cy="1000125"/>
              <a:chOff x="1809750" y="3429000"/>
              <a:chExt cx="2571798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09798" y="362654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目标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改main的a、b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10125" y="362654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9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需要改变的事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给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原变量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起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别名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452" y="3429000"/>
              <a:ext cx="2571798" cy="1000125"/>
              <a:chOff x="7810452" y="3429000"/>
              <a:chExt cx="2571798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10452" y="362654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预期结果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a变8，b变3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别名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读写，访问的还是同一个变量。这样改 x 就会改到 a，改 y 就会改到 b。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这种参数叫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引用参数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，声明时写 int &amp;x、int &amp;y。调用时仍然写 exchange(a, b)。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7-5：用 &amp; 声明引用，交换步骤保持不变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让 x 成为 a 的</a:t>
            </a:r>
            <a:r>
              <a:rPr lang="zh-CN" sz="195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别名</a:t>
            </a: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，y 成为 b 的</a:t>
            </a:r>
            <a:r>
              <a:rPr lang="zh-CN" sz="195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别名</a:t>
            </a: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。需要改变的是参数声明。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885122"/>
            <a:ext cx="10096500" cy="2209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void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exchange(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&amp;x,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&amp;y) {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tmp = x;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x = y;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y = tmp;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}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main 中仍这样调用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exchange(a, b);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885122"/>
            <a:ext cx="9525" cy="2134552"/>
          </a:xfrm>
          <a:custGeom>
            <a:avLst/>
            <a:gdLst/>
            <a:ahLst/>
            <a:cxnLst/>
            <a:rect l="l" t="t" r="r" b="b"/>
            <a:pathLst>
              <a:path w="9525" h="2134552">
                <a:moveTo>
                  <a:pt x="0" y="0"/>
                </a:moveTo>
                <a:lnTo>
                  <a:pt x="0" y="213455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5238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09248"/>
            <a:ext cx="1023937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int &amp;x、int &amp;y 声明</a:t>
            </a:r>
            <a:r>
              <a:rPr lang="zh-CN" sz="195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引用参数</a:t>
            </a: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。函数里的 x、y 直接对应到调用者的 a、b。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三句赋值没有变，但这次修改会留在</a:t>
            </a:r>
            <a:r>
              <a:rPr lang="zh-CN" sz="195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原变量</a:t>
            </a: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中；调用处不用再写 &amp;。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7-5：通过引用，逐句交换原变量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 x 是 a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别名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，y 是 b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别名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。表格把同一个变量的两个名字放在同一列。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a=3、b=8 开始执行。先留住旧值，再看两条赋值分别改了哪个变量。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7750" y="3038475"/>
            <a:ext cx="10096500" cy="2286000"/>
            <a:chOff x="1047750" y="303847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38475"/>
              <a:ext cx="3238500" cy="457200"/>
              <a:chOff x="1047750" y="3038475"/>
              <a:chExt cx="3238500" cy="4572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38475"/>
                <a:ext cx="32385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670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38475"/>
              <a:ext cx="2286000" cy="457200"/>
              <a:chOff x="4286250" y="3038475"/>
              <a:chExt cx="2286000" cy="4572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38475"/>
                <a:ext cx="2286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670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a，也叫x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572250" y="3038475"/>
              <a:ext cx="2286000" cy="457200"/>
              <a:chOff x="6572250" y="3038475"/>
              <a:chExt cx="2286000" cy="4572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572250" y="3038475"/>
                <a:ext cx="2286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591300" y="30670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b，也叫y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858250" y="3038475"/>
              <a:ext cx="2286000" cy="457200"/>
              <a:chOff x="8858250" y="3038475"/>
              <a:chExt cx="2286000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858250" y="3038475"/>
                <a:ext cx="2286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877300" y="30670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tmp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495675"/>
              <a:ext cx="3238500" cy="457200"/>
              <a:chOff x="1047750" y="3495675"/>
              <a:chExt cx="3238500" cy="4572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4956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5242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进入函数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3495675"/>
              <a:ext cx="2286000" cy="457200"/>
              <a:chOff x="4286250" y="3495675"/>
              <a:chExt cx="2286000" cy="4572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34956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35242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572250" y="3495675"/>
              <a:ext cx="2286000" cy="457200"/>
              <a:chOff x="6572250" y="3495675"/>
              <a:chExt cx="2286000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572250" y="34956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591300" y="35242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858250" y="3495675"/>
              <a:ext cx="2286000" cy="457200"/>
              <a:chOff x="8858250" y="3495675"/>
              <a:chExt cx="2286000" cy="4572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858250" y="34956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877300" y="35242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尚未声明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3952875"/>
              <a:ext cx="3238500" cy="457200"/>
              <a:chOff x="1047750" y="3952875"/>
              <a:chExt cx="3238500" cy="4572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39528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39814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int tmp=x;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286250" y="3952875"/>
              <a:ext cx="2286000" cy="457200"/>
              <a:chOff x="4286250" y="3952875"/>
              <a:chExt cx="2286000" cy="4572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286250" y="39528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305300" y="39814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572250" y="3952875"/>
              <a:ext cx="2286000" cy="457200"/>
              <a:chOff x="6572250" y="3952875"/>
              <a:chExt cx="2286000" cy="4572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572250" y="39528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591300" y="39814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858250" y="3952875"/>
              <a:ext cx="2286000" cy="457200"/>
              <a:chOff x="8858250" y="3952875"/>
              <a:chExt cx="2286000" cy="4572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858250" y="39528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877300" y="39814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410075"/>
              <a:ext cx="3238500" cy="457200"/>
              <a:chOff x="1047750" y="4410075"/>
              <a:chExt cx="3238500" cy="4572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4100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4386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x=y;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286250" y="4410075"/>
              <a:ext cx="2286000" cy="457200"/>
              <a:chOff x="4286250" y="4410075"/>
              <a:chExt cx="2286000" cy="4572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286250" y="4410075"/>
                <a:ext cx="2286000" cy="4572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305300" y="44386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572250" y="4410075"/>
              <a:ext cx="2286000" cy="457200"/>
              <a:chOff x="6572250" y="4410075"/>
              <a:chExt cx="2286000" cy="4572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572250" y="44100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591300" y="44386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858250" y="4410075"/>
              <a:ext cx="2286000" cy="457200"/>
              <a:chOff x="8858250" y="4410075"/>
              <a:chExt cx="2286000" cy="4572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858250" y="44100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877300" y="44386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1047750" y="4867275"/>
              <a:ext cx="3238500" cy="457200"/>
              <a:chOff x="1047750" y="4867275"/>
              <a:chExt cx="3238500" cy="4572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1047750" y="48672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1066800" y="48958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y=tmp;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4286250" y="4867275"/>
              <a:ext cx="2286000" cy="457200"/>
              <a:chOff x="4286250" y="4867275"/>
              <a:chExt cx="2286000" cy="4572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4286250" y="48672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4305300" y="48958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572250" y="4867275"/>
              <a:ext cx="2286000" cy="457200"/>
              <a:chOff x="6572250" y="4867275"/>
              <a:chExt cx="2286000" cy="4572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572250" y="4867275"/>
                <a:ext cx="2286000" cy="4572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6591300" y="48958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858250" y="4867275"/>
              <a:ext cx="2286000" cy="457200"/>
              <a:chOff x="8858250" y="4867275"/>
              <a:chExt cx="2286000" cy="4572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858250" y="48672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877300" y="48958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915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90219" y="5418772"/>
            <a:ext cx="10239375" cy="762381"/>
            <a:chOff x="990219" y="5418772"/>
            <a:chExt cx="10239375" cy="762381"/>
          </a:xfrm>
        </p:grpSpPr>
        <p:sp>
          <p:nvSpPr>
            <p:cNvPr id="69" name="TextBox 69"/>
            <p:cNvSpPr/>
            <p:nvPr/>
          </p:nvSpPr>
          <p:spPr>
            <a:xfrm>
              <a:off x="990219" y="5418772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 a（也叫 x）是 8，b（也叫 y）是 3。回到 main，这些改动仍然保留。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tmp 只是函数里临时保存旧值的变量，调用者不需要使用它。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28729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7-5 完整程序：调用函数后再输出 a、b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2027872"/>
            <a:ext cx="10096500" cy="3724275"/>
            <a:chOff x="1037844" y="2027872"/>
            <a:chExt cx="10096500" cy="3724275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3724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exchange(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&amp;x,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&amp;y)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tmp =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x =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y = tmp;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a &gt;&gt;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exchange(a, b);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 &lt;&lt; ' ' &lt;&lt; b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10239375" cy="366712"/>
            <a:chOff x="990600" y="5855494"/>
            <a:chExt cx="10239375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函数声明里写 &amp;，调用时传入 a、b。交换完成后，再按 a、b 的顺序输出。</a:t>
              </a:r>
            </a:p>
          </p:txBody>
        </p:sp>
      </p:grpSp>
      <p:sp>
        <p:nvSpPr>
          <p:cNvPr id="22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7"/>
          <p:cNvSpPr/>
          <p:nvPr/>
        </p:nvSpPr>
        <p:spPr>
          <a:xfrm>
            <a:off x="914019" y="2025396"/>
            <a:ext cx="9525" cy="3642932"/>
          </a:xfrm>
          <a:custGeom>
            <a:avLst/>
            <a:gdLst/>
            <a:ahLst/>
            <a:cxnLst/>
            <a:rect l="l" t="t" r="r" b="b"/>
            <a:pathLst>
              <a:path w="9525" h="3642932">
                <a:moveTo>
                  <a:pt x="0" y="0"/>
                </a:moveTo>
                <a:lnTo>
                  <a:pt x="0" y="36429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参数里的 &amp;，和 scanf 里的 &amp; 有什么区别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exchange 的参数声明写 &amp;x，scanf 也曾写过 &amp;n。相同符号要结合所在位置理解。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3095625"/>
            <a:ext cx="10096500" cy="2209800"/>
            <a:chOff x="1047750" y="3095625"/>
            <a:chExt cx="10096500" cy="22098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5810250" cy="552450"/>
              <a:chOff x="1047750" y="3095625"/>
              <a:chExt cx="5810250" cy="5524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5810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写法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858000" y="3095625"/>
              <a:ext cx="4286250" cy="552450"/>
              <a:chOff x="6858000" y="3095625"/>
              <a:chExt cx="4286250" cy="5524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858000" y="3095625"/>
                <a:ext cx="4286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6877050" y="312420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含义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648075"/>
              <a:ext cx="5810250" cy="552450"/>
              <a:chOff x="1047750" y="3648075"/>
              <a:chExt cx="581025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648075"/>
                <a:ext cx="5810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67665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void exchange(int &amp;x, int &amp;y)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858000" y="3648075"/>
              <a:ext cx="4286250" cy="552450"/>
              <a:chOff x="6858000" y="3648075"/>
              <a:chExt cx="428625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858000" y="3648075"/>
                <a:ext cx="4286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877050" y="367665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参数声明中：把 x 声明为引用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4200525"/>
              <a:ext cx="5810250" cy="552450"/>
              <a:chOff x="1047750" y="4200525"/>
              <a:chExt cx="581025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4200525"/>
                <a:ext cx="5810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422910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scanf("%d", &amp;n);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858000" y="4200525"/>
              <a:ext cx="4286250" cy="552450"/>
              <a:chOff x="6858000" y="4200525"/>
              <a:chExt cx="4286250" cy="5524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858000" y="4200525"/>
                <a:ext cx="4286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877050" y="422910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表达式中：取得 n 的地址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752975"/>
              <a:ext cx="5810250" cy="552450"/>
              <a:chOff x="1047750" y="4752975"/>
              <a:chExt cx="5810250" cy="5524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752975"/>
                <a:ext cx="5810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78155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exchange(a, b);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858000" y="4752975"/>
              <a:ext cx="4286250" cy="552450"/>
              <a:chOff x="6858000" y="4752975"/>
              <a:chExt cx="4286250" cy="5524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858000" y="4752975"/>
                <a:ext cx="4286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877050" y="478155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67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调用时直接传入 a、b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990219" y="5406771"/>
            <a:ext cx="10239375" cy="381381"/>
            <a:chOff x="990219" y="5406771"/>
            <a:chExt cx="10239375" cy="381381"/>
          </a:xfrm>
        </p:grpSpPr>
        <p:sp>
          <p:nvSpPr>
            <p:cNvPr id="32" name="TextBox 32"/>
            <p:cNvSpPr/>
            <p:nvPr/>
          </p:nvSpPr>
          <p:spPr>
            <a:xfrm>
              <a:off x="990219" y="5406771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引用是变量的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别名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，取地址得到的是地址。这两种写法有关联，但含义不能混为一谈。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把名牌文字改成大写，还要保留原文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制作英文名牌时，需要大写版用于显示，也要留下原文方便核对。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例如，读入 Hi Tom 7!，第一行显示原文，第二行显示转换后的 HI TOM 7!。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238500" cy="571500"/>
              <a:chOff x="1047750" y="3057525"/>
              <a:chExt cx="3238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238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这一步显示什么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57525"/>
              <a:ext cx="6858000" cy="571500"/>
              <a:chOff x="4286250" y="3057525"/>
              <a:chExt cx="6858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57525"/>
                <a:ext cx="685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86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对应的文字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3238500" cy="571500"/>
              <a:chOff x="1047750" y="3629025"/>
              <a:chExt cx="3238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原文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86250" y="3629025"/>
              <a:ext cx="6858000" cy="571500"/>
              <a:chOff x="4286250" y="3629025"/>
              <a:chExt cx="6858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86250" y="3629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05300" y="3657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3238500" cy="571500"/>
              <a:chOff x="1047750" y="4200525"/>
              <a:chExt cx="3238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3238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转换后的文字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4200525"/>
              <a:ext cx="6858000" cy="571500"/>
              <a:chOff x="4286250" y="4200525"/>
              <a:chExt cx="6858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4200525"/>
                <a:ext cx="685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4229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只改小写英文字母，空格、数字和标点都保留。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刚才交换变量，需要改原值；这次要留下原文，函数该修改哪份文字？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7-6 自动修正加强版：保留原文和大写版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编写函数，把一个 string 字符串中的小写英文字母转成大写，其他字符不变。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10239375" cy="1276731"/>
            <a:chOff x="990219" y="2932748"/>
            <a:chExt cx="10239375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读入一整行文字，可以有空格。输出两行：原字符串、新字符串。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教材未限定长度。这里按已学的规则，处理英文字母和常见 ASCII 字符。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调用结束后，原字符串仍要保留，不能只剩下转换后的大写版。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10239375" cy="762381"/>
            <a:chOff x="990219" y="5056822"/>
            <a:chExt cx="10239375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例如，输入：Hi Tom 7!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输出第一行：Hi Tom 7!　第二行：HI TOM 7!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要留下原文，可以另外复制一份再改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如果把唯一保存原文的字符串直接改掉，之后再读它，就读不到原来的大小写了。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可以先复制一份：原来的记录留着核对，另一份用来逐个修改字母。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5334000" cy="571500"/>
              <a:chOff x="1047750" y="3095625"/>
              <a:chExt cx="53340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5334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5295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381750" y="3095625"/>
              <a:ext cx="4762500" cy="571500"/>
              <a:chOff x="6381750" y="3095625"/>
              <a:chExt cx="47625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6381750" y="3095625"/>
                <a:ext cx="4762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6400800" y="3124200"/>
                <a:ext cx="4724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应留下的文字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5334000" cy="571500"/>
              <a:chOff x="1047750" y="3667125"/>
              <a:chExt cx="5334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5334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5295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原来的记录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381750" y="3667125"/>
              <a:ext cx="4762500" cy="571500"/>
              <a:chOff x="6381750" y="3667125"/>
              <a:chExt cx="4762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381750" y="3667125"/>
                <a:ext cx="4762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400800" y="3695700"/>
                <a:ext cx="4724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5334000" cy="571500"/>
              <a:chOff x="1047750" y="4238625"/>
              <a:chExt cx="5334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5334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5295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另一份用于修改的记录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381750" y="4238625"/>
              <a:ext cx="4762500" cy="571500"/>
              <a:chOff x="6381750" y="4238625"/>
              <a:chExt cx="4762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381750" y="4238625"/>
                <a:ext cx="4762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400800" y="4267200"/>
                <a:ext cx="4724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39375" cy="752475"/>
            <a:chOff x="990219" y="5409248"/>
            <a:chExt cx="10239375" cy="752475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10239375" cy="752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上修改，处理完把新字符串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回来。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调用者用另一个变量接住新字符串，就能同时保存原文和大写版。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 传值：原文留下，副本交给函数修改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 string s 接收 original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。函数里改 s，不会改到 original。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调用结束后，把返回的新字符串存进 upper，original 仍然保存原文。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02" y="3333750"/>
            <a:ext cx="8572596" cy="1000125"/>
            <a:chOff x="1809702" y="3333750"/>
            <a:chExt cx="8572596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02" y="3333750"/>
              <a:ext cx="2571798" cy="1000125"/>
              <a:chOff x="1809702" y="3333750"/>
              <a:chExt cx="2571798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09702" y="353129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original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10125" y="353129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to_upper的s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改成HI TOM 7!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98" cy="1000125"/>
              <a:chOff x="7810500" y="3333750"/>
              <a:chExt cx="2571798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10548" y="3531298"/>
                <a:ext cx="2571750" cy="7338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77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返回给upper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string s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传值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效果和 int x 一样，都有独立的形参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 int a[] 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原数组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元素。这两种参数写法的效果要分开判断。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7-6：逐个检查字符，只改小写英文字母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6448"/>
            <a:ext cx="10239375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从字符串的第 0 个字符向后检查。遇到 'a' 到 'z' 之间的字符，才进行转换。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038225" y="2885122"/>
            <a:ext cx="10096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(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i = 0; i &lt; (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)s.size(); i++)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</a:t>
            </a:r>
            <a:r>
              <a:rPr lang="en-US" sz="19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if</a:t>
            </a:r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(s[i] &gt;= 'a' &amp;&amp; s[i] &lt;= 'z')</a:t>
            </a:r>
            <a:br/>
            <a:r>
              <a: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        s[i] = s[i] - 'a' + 'A';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" y="2885122"/>
            <a:ext cx="9525" cy="915353"/>
          </a:xfrm>
          <a:custGeom>
            <a:avLst/>
            <a:gdLst/>
            <a:ahLst/>
            <a:cxnLst/>
            <a:rect l="l" t="t" r="r" b="b"/>
            <a:pathLst>
              <a:path w="9525" h="915353">
                <a:moveTo>
                  <a:pt x="0" y="0"/>
                </a:moveTo>
                <a:lnTo>
                  <a:pt x="0" y="91535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38200" y="5238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09248"/>
            <a:ext cx="1023937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 'b'-'a' 得到位置差 1，再加 'A' 就得到 'B'。</a:t>
            </a:r>
            <a:br/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空格、数字和标点不满足条件，会原样留下。这里修改的是形参</a:t>
            </a:r>
            <a:r>
              <a:rPr lang="zh-CN" sz="195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副本</a:t>
            </a:r>
            <a:r>
              <a: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7-6 完整程序：修改副本并返回新字符串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027872"/>
            <a:ext cx="10096500" cy="2667000"/>
            <a:chOff x="1037844" y="2027872"/>
            <a:chExt cx="10096500" cy="26670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to_upper(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&gt;= 'a' &amp;&amp; s[i] &lt;= 'z')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s[i] = s[i] - 'a' + 'A';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600" y="5855494"/>
            <a:ext cx="10239375" cy="366712"/>
            <a:chOff x="990600" y="5855494"/>
            <a:chExt cx="10239375" cy="366712"/>
          </a:xfrm>
        </p:grpSpPr>
        <p:sp>
          <p:nvSpPr>
            <p:cNvPr id="14" name="TextBox 14"/>
            <p:cNvSpPr/>
            <p:nvPr/>
          </p:nvSpPr>
          <p:spPr>
            <a:xfrm>
              <a:off x="990600" y="5855494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循环只修改 'a' 到 'z' 之间的字符，最后 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s，把处理好的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交回去。</a:t>
              </a:r>
            </a:p>
          </p:txBody>
        </p:sp>
      </p:grpSp>
      <p:sp>
        <p:nvSpPr>
          <p:cNvPr id="16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7"/>
          <p:cNvSpPr/>
          <p:nvPr/>
        </p:nvSpPr>
        <p:spPr>
          <a:xfrm>
            <a:off x="914019" y="2025396"/>
            <a:ext cx="9525" cy="2871407"/>
          </a:xfrm>
          <a:custGeom>
            <a:avLst/>
            <a:gdLst/>
            <a:ahLst/>
            <a:cxnLst/>
            <a:rect l="l" t="t" r="r" b="b"/>
            <a:pathLst>
              <a:path w="9525" h="2871407">
                <a:moveTo>
                  <a:pt x="0" y="0"/>
                </a:moveTo>
                <a:lnTo>
                  <a:pt x="0" y="287140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8"/>
          <p:cNvSpPr/>
          <p:nvPr/>
        </p:nvSpPr>
        <p:spPr>
          <a:xfrm>
            <a:off x="838200" y="50225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7-6 完整程序：读整行，接收结果，输出两份文字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027872"/>
            <a:ext cx="10096500" cy="2209800"/>
            <a:chOff x="1037844" y="2027872"/>
            <a:chExt cx="10096500" cy="22098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original;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getline(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original);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upper = to_upper(original);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original &lt;&lt; '\n' &lt;&lt; upper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600" y="5855494"/>
            <a:ext cx="10239375" cy="366712"/>
            <a:chOff x="990600" y="5855494"/>
            <a:chExt cx="10239375" cy="366712"/>
          </a:xfrm>
        </p:grpSpPr>
        <p:sp>
          <p:nvSpPr>
            <p:cNvPr id="14" name="TextBox 14"/>
            <p:cNvSpPr/>
            <p:nvPr/>
          </p:nvSpPr>
          <p:spPr>
            <a:xfrm>
              <a:off x="990600" y="5855494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getline 读整行；upper 接收新串。输出时分别读取 original 和 upper。</a:t>
              </a:r>
            </a:p>
          </p:txBody>
        </p:sp>
      </p:grpSp>
      <p:sp>
        <p:nvSpPr>
          <p:cNvPr id="16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7"/>
          <p:cNvSpPr/>
          <p:nvPr/>
        </p:nvSpPr>
        <p:spPr>
          <a:xfrm>
            <a:off x="914019" y="2025396"/>
            <a:ext cx="9525" cy="2128457"/>
          </a:xfrm>
          <a:custGeom>
            <a:avLst/>
            <a:gdLst/>
            <a:ahLst/>
            <a:cxnLst/>
            <a:rect l="l" t="t" r="r" b="b"/>
            <a:pathLst>
              <a:path w="9525" h="2128457">
                <a:moveTo>
                  <a:pt x="0" y="0"/>
                </a:moveTo>
                <a:lnTo>
                  <a:pt x="0" y="212845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8"/>
          <p:cNvSpPr/>
          <p:nvPr/>
        </p:nvSpPr>
        <p:spPr>
          <a:xfrm>
            <a:off x="838200" y="50225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根据任务，判断函数应该改哪份数据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写参数之前，先把任务说清楚：要保留原值、得到新结果，还是直接改原数据？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再对照具体写法，指出函数里的赋值会写到哪个变量或数组元素。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38475"/>
            <a:ext cx="10096500" cy="2286000"/>
            <a:chOff x="1047750" y="303847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38475"/>
              <a:ext cx="3810000" cy="457200"/>
              <a:chOff x="1047750" y="3038475"/>
              <a:chExt cx="3810000" cy="4572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38475"/>
                <a:ext cx="3810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670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要完成的任务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857750" y="3038475"/>
              <a:ext cx="3048000" cy="457200"/>
              <a:chOff x="4857750" y="3038475"/>
              <a:chExt cx="3048000" cy="4572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857750" y="3038475"/>
                <a:ext cx="3048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876800" y="30670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本节使用的参数写法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905750" y="3038475"/>
              <a:ext cx="3238500" cy="457200"/>
              <a:chOff x="7905750" y="3038475"/>
              <a:chExt cx="3238500" cy="4572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905750" y="3038475"/>
                <a:ext cx="32385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924800" y="30670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函数内的修改作用于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495675"/>
              <a:ext cx="3810000" cy="457200"/>
              <a:chOff x="1047750" y="3495675"/>
              <a:chExt cx="3810000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495675"/>
                <a:ext cx="3810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242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求一个数的平方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857750" y="3495675"/>
              <a:ext cx="3048000" cy="457200"/>
              <a:chOff x="4857750" y="3495675"/>
              <a:chExt cx="3048000" cy="4572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857750" y="3495675"/>
                <a:ext cx="3048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76800" y="35242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int x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905750" y="3495675"/>
              <a:ext cx="3238500" cy="457200"/>
              <a:chOff x="7905750" y="3495675"/>
              <a:chExt cx="3238500" cy="4572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905750" y="34956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924800" y="35242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形参的数值</a:t>
                </a:r>
                <a:r>
                  <a:rPr lang="zh-CN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副本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52875"/>
              <a:ext cx="3810000" cy="457200"/>
              <a:chOff x="1047750" y="3952875"/>
              <a:chExt cx="3810000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52875"/>
                <a:ext cx="3810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9814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交换两个</a:t>
                </a:r>
                <a:r>
                  <a:rPr lang="zh-CN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原变量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857750" y="3952875"/>
              <a:ext cx="3048000" cy="457200"/>
              <a:chOff x="4857750" y="3952875"/>
              <a:chExt cx="3048000" cy="4572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857750" y="3952875"/>
                <a:ext cx="3048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876800" y="39814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int &amp;x, int &amp;y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905750" y="3952875"/>
              <a:ext cx="3238500" cy="457200"/>
              <a:chOff x="7905750" y="3952875"/>
              <a:chExt cx="3238500" cy="4572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905750" y="39528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924800" y="39814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调用者的两个变量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410075"/>
              <a:ext cx="3810000" cy="457200"/>
              <a:chOff x="1047750" y="4410075"/>
              <a:chExt cx="3810000" cy="4572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410075"/>
                <a:ext cx="3810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4386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统计一组评分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857750" y="4410075"/>
              <a:ext cx="3048000" cy="457200"/>
              <a:chOff x="4857750" y="4410075"/>
              <a:chExt cx="3048000" cy="4572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857750" y="4410075"/>
                <a:ext cx="3048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876800" y="44386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int a[], int m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905750" y="4410075"/>
              <a:ext cx="3238500" cy="457200"/>
              <a:chOff x="7905750" y="4410075"/>
              <a:chExt cx="3238500" cy="4572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905750" y="44100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924800" y="44386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调用者的</a:t>
                </a:r>
                <a:r>
                  <a:rPr lang="zh-CN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原数组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元素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867275"/>
              <a:ext cx="3810000" cy="457200"/>
              <a:chOff x="1047750" y="4867275"/>
              <a:chExt cx="3810000" cy="4572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867275"/>
                <a:ext cx="3810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8958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保留原文，返回大写版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857750" y="4867275"/>
              <a:ext cx="3048000" cy="457200"/>
              <a:chOff x="4857750" y="4867275"/>
              <a:chExt cx="3048000" cy="4572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857750" y="4867275"/>
                <a:ext cx="3048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876800" y="48958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string s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905750" y="4867275"/>
              <a:ext cx="3238500" cy="457200"/>
              <a:chOff x="7905750" y="4867275"/>
              <a:chExt cx="3238500" cy="4572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905750" y="48672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924800" y="48958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形参的字符串</a:t>
                </a:r>
                <a:r>
                  <a:rPr lang="zh-CN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副本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18772"/>
            <a:ext cx="10239375" cy="759904"/>
            <a:chOff x="990219" y="5418772"/>
            <a:chExt cx="10239375" cy="759904"/>
          </a:xfrm>
        </p:grpSpPr>
        <p:sp>
          <p:nvSpPr>
            <p:cNvPr id="54" name="TextBox 54"/>
            <p:cNvSpPr/>
            <p:nvPr/>
          </p:nvSpPr>
          <p:spPr>
            <a:xfrm>
              <a:off x="990219" y="5418772"/>
              <a:ext cx="10239375" cy="7599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返回新结果后，调用者要接收它；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引用参数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的写入，则直接作用于绑定的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数组参数能访问原元素，不代表本题一定会修改它。本题的 stat 只读评分。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729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模拟练习：这次赋值会改到谁？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 a=5，s[0]=7，t="Hi"。分别执行下面的调用，写出调用后的值并解释。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10239375" cy="1619250"/>
            <a:chOff x="990219" y="2742248"/>
            <a:chExt cx="10239375" cy="1619250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10239375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void f(int x){x=0;}　调用 f(a)，a 变成多少？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void f(int a[]){a[0]=0;}　调用 f(s)，s[0] 变成多少？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void f(string &amp;s){s="OK";}　调用 f(t)，t 变成什么？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10239375" cy="1181481"/>
            <a:chOff x="990219" y="4599622"/>
            <a:chExt cx="10239375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10239375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a 仍是 5。x 是它的数值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s[0] 变成 0。形参访问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原数组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的第一格。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t 变成 "OK"。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引用参数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 是 t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别名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4762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作用域与参数传递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模拟练习：变量在哪里能用，改动又留在哪里？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381381"/>
            <a:chOff x="990219" y="2056448"/>
            <a:chExt cx="102393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把声明位置、初值和形参写法都检查一遍，再给出判断依据。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10239375" cy="1619250"/>
            <a:chOff x="990219" y="2742248"/>
            <a:chExt cx="10239375" cy="1619250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10239375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函数外 int m=5；f(int m) 内令 m=3，全局 m 会变吗？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每个评分都是 8，去掉一个最高分和一个最低分后，平均分是多少？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for(int i=0;i&lt;n;i++) 结束后，还能使用这里声明的 i 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10239375" cy="1181481"/>
            <a:chOff x="990219" y="4599622"/>
            <a:chExt cx="10239375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10239375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不变，仍是 5。修改的是形参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仍是 8。只去掉两个评分，留下的评分仍全是 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不能。这个 i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只包含这条 for 及其循环体。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作用域与参数传递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回顾：先找声明，再跟踪赋值写到了谁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238375"/>
            <a:ext cx="10239375" cy="904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22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看到变量名，沿着代码找到它的声明，再判断这里能否使用。</a:t>
            </a:r>
            <a:br/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局部变量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只在相应范围内可用；同名时，要分清当前使用的是哪一个。</a:t>
            </a:r>
          </a:p>
        </p:txBody>
      </p:sp>
      <p:sp>
        <p:nvSpPr>
          <p:cNvPr id="9" name="Freeform 9"/>
          <p:cNvSpPr/>
          <p:nvPr/>
        </p:nvSpPr>
        <p:spPr>
          <a:xfrm>
            <a:off x="990600" y="34290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" name="Freeform 10"/>
          <p:cNvSpPr/>
          <p:nvPr/>
        </p:nvSpPr>
        <p:spPr>
          <a:xfrm>
            <a:off x="990600" y="3714750"/>
            <a:ext cx="10239375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22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看到函数里的赋值，指出它修改的是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副本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、引用绑定的变量，还是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原数组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元素。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需要新结果就接收返回值；需要改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原变量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，就检查参数写法能否做到。</a:t>
            </a:r>
          </a:p>
        </p:txBody>
      </p:sp>
      <p:sp>
        <p:nvSpPr>
          <p:cNvPr id="12" name="Freeform 12"/>
          <p:cNvSpPr/>
          <p:nvPr/>
        </p:nvSpPr>
        <p:spPr>
          <a:xfrm>
            <a:off x="990600" y="49530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334000"/>
            <a:ext cx="10239375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用一组小数据走完调用，回到 main 检查：哪些值保留了，哪些值变了？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47</ns0:Slides>
  <ns0:Notes>37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37</ns1:i4>
      </ns1:variant>
    </ns1:vector>
  </ns0:HeadingPairs>
  <ns0:TitlesOfParts>
    <ns1:vector size="37" baseType="lpstr">
      <ns1:lpstr>老师发来一份名单，你改的是哪一份？</ns1:lpstr>
      <ns1:lpstr>想把原名单改对，应该改哪张纸？</ns1:lpstr>
      <ns1:lpstr>交换了副本，原变量为什么没有变？</ns1:lpstr>
      <ns1:lpstr>你记在自己纸上的结果，老师怎样拿到？</ns1:lpstr>
      <ns1:lpstr>函数里的统计结果，怎样交给主函数？</ns1:lpstr>
      <ns1:lpstr>歌唱比赛结束后，怎样算出最高得分？</ns1:lpstr>
      <ns1:lpstr>歌唱比赛：计算去掉极端分数后的最高分</ns1:lpstr>
      <ns1:lpstr>去掉的是两个评分，重复的分数仍可能留下</ns1:lpstr>
      <ns1:lpstr>每个人都要统计，用函数接收这一组评分</ns1:lpstr>
      <ns1:lpstr>把整组评分交给函数，还需要告诉它什么？</ns1:lpstr>
      <ns1:lpstr>数组参数访问的是哪一批元素？</ns1:lpstr>
      <ns1:lpstr>参数列表中的m，记录这次有效评分的数量</ns1:lpstr>
      <ns1:lpstr>上一名选手的总分，能带到下一名身上吗？</ns1:lpstr>
      <ns1:lpstr>局部变量：每次统计都从自己的初值开始</ns1:lpstr>
      <ns1:lpstr>两个地方都写m，它们一定是同一份记录吗？</ns1:lpstr>
      <ns1:lpstr>相同的名字，也可能指向不同的变量</ns1:lpstr>
      <ns1:lpstr>能不能使用一个变量，要看声明所在的范围</ns1:lpstr>
      <ns1:lpstr>离开一对大括号，哪些名字还能用？</ns1:lpstr>
      <ns1:lpstr>完整程序：每次统计一名选手（1/2）</ns1:lpstr>
      <ns1:lpstr>完整程序：每次统计一名选手（2/2）</ns1:lpstr>
      <ns1:lpstr>两份记录放反了，怎样把它们交换回来？</ns1:lpstr>
      <ns1:lpstr>交换变量：要把原来的两个值真正换过来</ns1:lpstr>
      <ns1:lpstr>直接连写两次赋值，会丢掉原来的值</ns1:lpstr>
      <ns1:lpstr>普通形参收到副本，换完副本还不够</ns1:lpstr>
      <ns1:lpstr>副本已经换好了，怎样让原来的两个格子交换？</ns1:lpstr>
      <ns1:lpstr>引用交换：三次赋值改的是原变量</ns1:lpstr>
      <ns1:lpstr>完整程序：用引用交换原变量</ns1:lpstr>
      <ns1:lpstr>同一个&amp;符号，放的位置不同，含义也不同</ns1:lpstr>
      <ns1:lpstr>文字转换后，还能保留一份原文吗？</ns1:lpstr>
      <ns1:lpstr>自动修正：保留原文，再得到一份大写版</ns1:lpstr>
      <ns1:lpstr>要同时打印原文和大写版，该在谁身上修改？</ns1:lpstr>
      <ns1:lpstr>这次要保留原文，传值恰好满足需要</ns1:lpstr>
      <ns1:lpstr>完整程序：保留原文并返回大写副本（1/2）</ns1:lpstr>
      <ns1:lpstr>完整程序：保留原文并返回大写副本（2/2）</ns1:lpstr>
      <ns1:lpstr>要不要修改原数据，决定参数怎样写</ns1:lpstr>
      <ns1:lpstr>模拟练习：改的是哪一份数据？</ns1:lpstr>
      <ns1:lpstr>模拟练习：把作用域与传参一起检查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2026-10-03T08:36:23Z</dcterms:modified>
  <cp:category/>
  <cp:contentStatus/>
  <dc:language>zh-CN</dc:language>
</cp:coreProperties>
</file>