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2_tf1_tf6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1.xml" ContentType="application/vnd.openxmlformats-officedocument.presentationml.notesSlide+xml"/>
  <Override PartName="/ppt/notesSlides/notesSlide10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3_tf1_tf1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4_tf1_tf1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5_tf1_tf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16_tf1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6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1.xml" />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4.xml" />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5.xml" />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1.xml" />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大盒子里套着小盒子，打开之后又遇到同样的任务。我们先看怎么找到礼物，再加一个问题：总共有几层盒子？后一个问题能帮助我们看清，往里处理以后，外层还要留下什么工作。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每次仍是打开盒子、查看里面。直接看见礼物时，这层任务就能完成。 但程序不只要往里走。 如果还要回答“共有几层盒子”，答案怎样一层层带回来？</a:t>
            </a:r>
          </a:p>
        </p:txBody>
      </p:sp>
    </p:spTree>
  </p:cSld>
  <p:clrMapOvr>
    <a:masterClrMapping/>
  </p:clrMapOvr>
</p:notes>
</file>

<file path=ppt/notesSlides/notesSlide2_tf1_tf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称一摞练习本：整摞重量＝最上面一本的重量＋下面剩余一摞的重量。让学生指着图中的对象或变量说明本次变化；箭头表示的含义以页面说明为准，再逐步点击展开。收回讨论时强调：每次询问的是更少的练习本，最后一定能到达“一本”的情况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每一层都留下“再加1”这项工作，等待里面的答案后才继续。 最里面没有下一只盒子了。 它应该怎样回答，才能让等待结束？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输入一个正整数n，计算从1乘到n的结果，这个结果叫n的阶乘。读输入格式时，明确一个数或一行分别代表什么，再说出输出需要包含哪些信息。点击展示小数据后，逐项检查这些结果怎样符合题目条件：教学样例：输入4，计算1×2×3×4，输出24。 本页依据教材例7-7，P5739；未标为教材样例的小数据均为课堂教学例。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最内层直接回答1，这是停止条件；外层收到答案，再加上自己。 数盒子时，每层都是“里面的层数加 1”。 程序能不能也反复使用同一份规则？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在显示公式前，用具体数据解释问题：4的阶乘，是4乘以“1乘到3”的结果。显示公式后，请学生指出每个变量的含义，并把数学运算对应到后面的代码。重点核对：这就是递归：函数为解决当前问题，在函数体内调用自己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函数在处理任务时又调用自己，这种做法叫递归；每层要保留自己的执行进度。 数层数用加法，阶乘用乘法。 两者都要等小问题的答案回来，再完成本层计算。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到这里应直接交回1；没有确定答案的停止位置，就会一直问下去。下面把“什么时候停、其余时候怎样缩小”写成两条规则。确认学生能复述这个需要后，再转入下一页的正式讲解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称一摞练习本：整摞重量＝最上面一本的重量＋下面剩余一摞的重量。 每次询问的是更少的练习本，最后一定能到达“一本”的情况。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先显示最小情况并问它为什么不需要继续调用，再显示一般情况。请学生用4、3、2、1检查参数确实逐步靠近边界。数学中的x大于1对应代码中边界判断未成立后的继续执行。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例如输入4，要输出的是24，不能只输出最后一个乘数4。 这道练习不允许用循环。 我们要把连乘拆小，让函数接着完成剩下的计算。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每次调用都有自己的一份参数；下层的参数不会覆盖外层的参数。因此代码可以写“本层的x乘以下层返回的结果”。确认学生能复述这个需要后，再转入下一页的正式讲解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输入一个正整数n，计算从1乘到n的结果，这个结果叫n的阶乘。 教学样例：输入4，计算1×2×3×4，输出24。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每次调用都有自己的一份参数；下层的参数不会覆盖外层的参数。；因此代码可以写“本层的x乘以下层返回的结果”。先明确本段代码完成的工作：f接收正整数x，返回x的阶乘；边界判断放在继续调用之前。显示代码后，让学生指出参数、关键条件与返回语句，不按字符逐字朗读。追踪时强调：f(x-1)先给出结果，当前这一层才完成乘法并返回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4的阶乘，是4乘以“1乘到3”的结果。 这就是递归：函数为解决当前问题，在函数体内调用自己。</a:t>
            </a:r>
          </a:p>
        </p:txBody>
      </p:sp>
    </p:spTree>
  </p:cSld>
  <p:clrMapOvr>
    <a:masterClrMapping/>
  </p:clrMapOvr>
</p:notes>
</file>

<file path=ppt/notesSlides/notesSlide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按箭头方向逐次点击。调用时保留每层的x和等待中的乘法；返回时从f(1)开始，先得到1，再得到2、6、24。反复指明return只结束当前这一层，main要等最外层f(4)结束才收到24。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到这里应直接交回1；没有确定答案的停止位置，就会一直问下去。 能直接确定答案时就返回；否则继续求更小的阶乘。 两种情况都得写进函数。</a:t>
            </a:r>
          </a:p>
        </p:txBody>
      </p:sp>
    </p:spTree>
  </p:cSld>
  <p:clrMapOvr>
    <a:masterClrMapping/>
  </p:clrMapOvr>
</p:notes>
</file>

<file path=ppt/notesSlides/notesSlide1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按箭头方向逐次点击。调用时保留每层的x和等待中的乘法；返回时从f(1)开始，先得到1，再得到2、6、24。反复指明return只结束当前这一层，main要等最外层f(4)结束才收到24。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请学生用4、3、2、1检查参数确实逐步靠近边界。 数学中的x大于1对应代码中边界判断未成立后的继续执行。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不要把f(4)的整个过程想成一个变量x不断减小；每次调用都有自己的记录。逐行核对输入、操作和结果，让学生预测下一行，再点击显示完整过程。讲评时要回到依据：表格按返回顺序排列；调用顺序是从f(4)向f(1)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每次调用都有自己的一份参数；下层的参数不会覆盖外层的参数。 像每层盒子都留着一张自己的便条，当前调用留住x，等下层返回后再完成这次乘法。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按标出的顺序把各页代码接在一起，就是完整程序。对照前面的样例，指出读入、计算和输出分别由哪些语句完成。本题n最多12，12的阶乘为479001600，可用常见32位int保存。 本页依据教材例7-7；未标为教材样例的小数据均为课堂教学例。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每次调用都有自己的一份参数；下层的参数不会覆盖外层的参数。 因此代码可以写“本层的x乘以下层返回的结果”。 f接收正整数x，返回x的阶乘；边界判断放在继续调用之前。 f(x-1)先给出结果，当前这一层才完成乘法并返回。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仍然约定输入为正整数；分别检查下面两段错误的继续调用。逐行核对输入、操作和结果，让学生预测下一行，再点击显示完整过程。讲评时要回到依据：调用层数不断增加会耗尽运行资源，不能把“最终报错”当成停止条件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按箭头方向逐次点击。 调用时保留每层的x和等待中的乘法；返回时从f(1)开始，先得到1，再得到2、6、24。 反复指明return只结束当前这一层，main要等最外层f(4)结束才收到24。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f(n)仍然需要完成n-1次乘法，还要保存尚未返回的各层调用。让学生指着图中的对象或变量说明本次变化；箭头表示的含义以页面说明为准，再逐步点击展开。收回讨论时强调：常见记法：本算法时间O(n)，额外空间O(n)；不要把递归当成自动加速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按箭头方向逐次点击。 调用时保留每层的x和等待中的乘法；返回时从f(1)开始，先得到1，再得到2、6、24。 反复指明return只结束当前这一层，main要等最外层f(4)结束才收到24。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f(4)、f(3)、f(2)、f(1)；返回1、2、6、24、120；② 没有；f(2)的x仍是2，它用2乘收到的1；③ 参数离1越来越远，不能正常到达边界。如果答案不同，请从变量身份、输入范围或执行顺序中定位分歧，不只公布对错。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不要把f(4)的整个过程想成一个变量x不断减小；每次调用都有自己的记录。 表格按返回顺序排列；调用顺序是从f(4)向f(1)。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先只展示代码，要求学生把每层的前输出和后输出分开记录。第一组点击显示调用阶段3、2、1，第二组显示返回阶段1、2、3，最后拼成完整输出。不要把两组输出当成两次独立调用。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本题n最多12，12的阶乘为479001600，可用常见32位int保存。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仍然约定输入为正整数；分别检查下面两段错误的继续调用。 调用层数不断增加会耗尽运行资源，不能把“最终报错”当成停止条件。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f(n)仍然需要完成n-1次乘法，还要保存尚未返回的各层调用。 常见记法：本算法时间O(n)，额外空间O(n)；不要把递归当成自动加速。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f(4)、f(3)、f(2)、f(1)；返回1、2、6、24、120；② 没有；f(2)的x仍是2，它用2乘收到的1；③ 参数离1越来越远，不能正常到达边界。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先只展示代码，要求学生把每层的前输出和后输出分开记录。 第一组点击显示调用阶段3、2、1，第二组显示返回阶段1、2、3，最后拼成完整输出。 不要把两组输出当成两次独立调用。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从拆礼盒认识递归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礼物藏在几层盒子里，怎样把它取出来？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打开大盒子，里面还有一个小盒子；打开小盒子，发现里面又有一个盒子。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我们想拿到最里面的礼物。眼前的工作，为什么总像刚才做过的工作？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19250" y="3000375"/>
            <a:ext cx="8953500" cy="2238375"/>
            <a:chOff x="1619250" y="3000375"/>
            <a:chExt cx="8953500" cy="2238375"/>
          </a:xfrm>
        </p:grpSpPr>
        <p:sp>
          <p:nvSpPr>
            <p:cNvPr id="8" name="Rectangle 8"/>
            <p:cNvSpPr/>
            <p:nvPr/>
          </p:nvSpPr>
          <p:spPr>
            <a:xfrm>
              <a:off x="1619250" y="3000375"/>
              <a:ext cx="8953500" cy="2238375"/>
            </a:xfrm>
            <a:prstGeom prst="roundRect">
              <a:avLst>
                <a:gd name="adj" fmla="val 5106"/>
              </a:avLst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1818894" y="3123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最外面的盒子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3524250" y="3552825"/>
              <a:ext cx="6667500" cy="1476375"/>
            </a:xfrm>
            <a:prstGeom prst="roundRect">
              <a:avLst>
                <a:gd name="adj" fmla="val 7742"/>
              </a:avLst>
            </a:prstGeom>
            <a:solidFill>
              <a:srgbClr val="EDF5E5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3723894" y="36756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里面的小盒子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667375" y="4057650"/>
              <a:ext cx="4143375" cy="819150"/>
            </a:xfrm>
            <a:prstGeom prst="roundRect">
              <a:avLst>
                <a:gd name="adj" fmla="val 13953"/>
              </a:avLst>
            </a:prstGeom>
            <a:solidFill>
              <a:srgbClr val="FFF2CC"/>
            </a:solidFill>
            <a:ln w="19050">
              <a:solidFill>
                <a:srgbClr val="244D87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5867019" y="418052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最里面的盒子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05344" y="4504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礼物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16" name="TextBox 16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盒子越来越小，打开的办法却相似。我们借此理解怎样处理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更小的同类问题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每拆开一层，就只剩里面的小盒子需要处理；哪一层可以直接拿到礼物？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38200" y="28538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发现同类的小任务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盒子变小了，接下来做的事变了吗？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对大盒子来说，取出礼物要先处理里面的小盒子；小盒子也面临同样的问题。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每次都是“打开当前盒子，再处理里面的盒子”，直到直接看见礼物。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29819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当前是大盒子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35683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处理里面的小盒子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当前换成小盒子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036058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继续处理更小一层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036433" y="35027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当前盒子里是礼物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036433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不再处理更深一层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每次仍是打开盒子、查看里面。直接看见礼物时，这层任务就能完成。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但程序不只要往里走。如果还要回答“共有几层盒子”，答案怎样一层层带回来？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为返回后的工作留下位置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只看见最里面的盒子，怎样算出总层数？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77856" cy="759904"/>
            <a:chOff x="990219" y="2056448"/>
            <a:chExt cx="10277856" cy="759904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约定每个盒子里最多再套一个盒子。现在数一数：从当前盒子到礼物，共有几层？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外层等里面数清，再加上自己这一层。每层都照这个办法算。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当前负责哪个盒子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等待什么答案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拿到答案后做什么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最外面的盒子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里面共有几层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里面的层数加1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中间的盒子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更里面共有几层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更里面的层数加1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7432548" cy="752855"/>
            <a:chOff x="990219" y="5409248"/>
            <a:chExt cx="7432548" cy="75285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每一层都留下“再加1”这项工作，等待里面的答案后才继续。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最里面没有下一只盒子了。它应该怎样回答，才能让等待结束？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看清停止和返回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最里面先回答，外面的答案怎样依次算出？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010763" cy="762381"/>
            <a:chOff x="990219" y="2056448"/>
            <a:chExt cx="801076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最里面的盒子直接装着礼物，只算它自己这一层，所以回答1。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0107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中间盒子收到1，加上自己得到2；最外层收到2，再加上自己得到3。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29819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最里面的盒子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488502" y="385514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直接回答1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中间盒子继续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344478" y="3855148"/>
                <a:ext cx="15029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1加1，回答2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036433" y="35027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最外面的盒子继续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344852" y="3855148"/>
                <a:ext cx="15029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2加1，回答3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最内层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直接回答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，这是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停止条件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；外层收到答案，再加上自己。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数盒子时，每层都是“里面的层数加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”。程序能不能也反复使用同一份规则？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从拆盒过程认识递归函数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同一种工作，能让同一个函数处理吗？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542526" cy="762381"/>
            <a:chOff x="990219" y="2056448"/>
            <a:chExt cx="954252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把“计算当前盒子及内部的层数”写成一个函数，每次告诉它当前处理哪个盒子。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有内盒，就调用同一个函数去数内盒；没有内盒，就直接得到1。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刚才的拆盒过程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程序里的对应做法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请内盒回答层数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函数调用自己处理更小任务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内盒回答后再加1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调用返回后，继续完成本层计算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4000500" cy="571500"/>
              <a:chOff x="1047750" y="4772025"/>
              <a:chExt cx="4000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没有内盒时回答1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048250" y="4772025"/>
              <a:ext cx="6096000" cy="571500"/>
              <a:chOff x="5048250" y="4772025"/>
              <a:chExt cx="609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48250" y="4772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067300" y="4800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遇到停止条件，直接返回结果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函数在处理任务时又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调用自己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，这种做法叫递归；每层要保留自己的执行进度。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也要等待：先求更短一段的乘积，再乘上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本层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留下的数。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从小问题开始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一摞练习本有多重，可以怎样分开算？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称一摞练习本：整摞重量＝最上面一本的重量＋下面剩余一摞的重量。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剩余的一摞，还能按同样的方法继续拆开。只剩一本时，就直接得到重量。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88502" y="353129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4本的重量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85048" y="3883724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1本＋余下3本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88876" y="353129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3本的重量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85422" y="3883724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1本＋余下2本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89252" y="353129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2本的重量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85798" y="3883724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1本＋最后1本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每次询问的是更少的练习本，最后一定能到达“一本”的情况。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把剩余练习本交出去算，最上面这一本仍要记着。收到答案后，加上它，才是整摞重量。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这道题要计算怎样的一串乘法？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刚才用一摞练习本观察了“拆成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更小的同类问题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”。现在换成一个计算任务。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6024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给出正整数n，要求把1到n的所有整数相乘，得到一个最终结果。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给出的n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要完成的计算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需要输出的结果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只有一个数1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1乘2，再乘3，再乘4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24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例如输入4，要输出的是24，不能只输出最后一个乘数4。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这道练习不允许用循环。我们要把连乘拆小，让函数接着完成剩下的计算。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例题：计算阶乘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计算阶乘：不用循环，求出连乘的结果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483269" cy="381381"/>
            <a:chOff x="990219" y="2056448"/>
            <a:chExt cx="748326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输入一个正整数n，计算从1乘到n的结果，这个结果叫n的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5322570" cy="1276731"/>
            <a:chOff x="990219" y="2932748"/>
            <a:chExt cx="5322570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33901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输入：一个整数，1≤n≤12。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33143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输出：n的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，一个整数。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教材要求不使用循环，尝试用函数调用完成。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337786" cy="762381"/>
            <a:chOff x="990219" y="5056822"/>
            <a:chExt cx="5337786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53377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教学样例：输入4，计算1×2×3×4，输出24。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n=1时输出1，这个最小情况不需要再拆。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50490" cy="1104519"/>
            <a:chOff x="825246" y="814388"/>
            <a:chExt cx="605049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观察递推关系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5049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算4的阶乘，还差哪个已经缩小的问题？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139172" cy="762381"/>
            <a:chOff x="990219" y="2056448"/>
            <a:chExt cx="613917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45820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，是4乘以“1乘到3”的结果。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如果函数已经能求3的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，外面只需要再乘一个4。</a:t>
              </a:r>
            </a:p>
          </p:txBody>
        </p:sp>
      </p:grpSp>
      <mc:AlternateContent>
        <mc:Choice Requires="a14">
          <p:sp>
            <p:nvSpPr>
              <p:cNvPr id="8" name="p04-formula"/>
              <p:cNvSpPr txBox="1">
                <a:spLocks noGrp="1"/>
              </p:cNvSpPr>
              <p:nvPr/>
            </p:nvSpPr>
            <p:spPr>
              <a:xfrm>
                <a:off x="1047750" y="3095625"/>
                <a:ext cx="100965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!=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!,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!=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!,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!=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90219" y="4361498"/>
            <a:ext cx="5586317" cy="810005"/>
            <a:chOff x="990219" y="4361498"/>
            <a:chExt cx="5586317" cy="810005"/>
          </a:xfrm>
        </p:grpSpPr>
        <p:sp>
          <p:nvSpPr>
            <p:cNvPr id="9" name="TextBox 9"/>
            <p:cNvSpPr/>
            <p:nvPr/>
          </p:nvSpPr>
          <p:spPr>
            <a:xfrm>
              <a:off x="990219" y="4361498"/>
              <a:ext cx="55685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f(x)表示x的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。每次只把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从x改成x-1。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7901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小问题的结果还没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时，外层的乘法先等待。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6905053" cy="381381"/>
            <a:chOff x="990219" y="5409248"/>
            <a:chExt cx="6905053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这就是递归：函数为解决当前问题，在函数体内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调用自己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0904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递归的两条规则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已经算到一个数了，还要继续往下问吗？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049607" cy="762381"/>
            <a:chOff x="990219" y="2056448"/>
            <a:chExt cx="704960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算1乘到4，可以先询问1乘到3；继续缩小，就问到1乘到1。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这一问的答案已经是1，还需要请求“更小的一段连乘”吗？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678811" y="3626548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1乘到4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85048" y="3978974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还要等1乘到3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79186" y="3626548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1乘到2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85422" y="3978974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还要等1乘到1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679561" y="3626548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1乘到1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97897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答案已经知道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到这里应直接交回1；没有确定答案的停止位置，就会一直问下去。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能直接确定答案时就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；否则继续求更小的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。两种情况都得写进函数。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递归边界与缩小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递归的两条规则，要一起成立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024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已经观察到：求4的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可以先求3的阶乘，最后会问到1的阶乘。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把这两种情况分别写清，函数才知道什么时候继续、什么时候直接交回答案。</a:t>
              </a:r>
            </a:p>
          </p:txBody>
        </p:sp>
      </p:grpSp>
      <mc:AlternateContent>
        <mc:Choice Requires="a14">
          <p:sp>
            <p:nvSpPr>
              <p:cNvPr id="8" name="review_06_edit-base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9" name="review_06_edit-step"/>
              <p:cNvSpPr txBox="1">
                <a:spLocks noGrp="1"/>
              </p:cNvSpPr>
              <p:nvPr/>
            </p:nvSpPr>
            <p:spPr>
              <a:xfrm>
                <a:off x="1047750" y="4029075"/>
                <a:ext cx="100965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  <m:r>
                            <m:rPr>
                              <m:sty m:val="p"/>
                            </m:rP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en-US" sz="25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&gt;</m:t>
                      </m:r>
                      <m:r>
                        <a:rPr lang="en-US" sz="25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10" name="TextBox 10"/>
            <p:cNvSpPr/>
            <p:nvPr/>
          </p:nvSpPr>
          <p:spPr>
            <a:xfrm>
              <a:off x="990219" y="541877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第一条提供能直接确定的答案；第二条把当前问题交给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更小的同类问题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外层还在等答案，它的乘数必须留下来。每次调用怎样保留这份记录？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50087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9324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等待小问题的答案时，大问题要记住什么？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666667" cy="762381"/>
            <a:chOff x="990219" y="2056448"/>
            <a:chExt cx="666666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2837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算4的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时，需要记住“等3的阶乘回来，再乘4”。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小问题继续询问2的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时，不能把外层还要乘的4弄丢。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810000" cy="523875"/>
              <a:chOff x="1047750" y="3095625"/>
              <a:chExt cx="38100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810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857750" y="3095625"/>
              <a:ext cx="6286500" cy="523875"/>
              <a:chOff x="4857750" y="3095625"/>
              <a:chExt cx="62865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857750" y="3095625"/>
                <a:ext cx="6286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876800" y="3124200"/>
                <a:ext cx="6248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本层要留下的记录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19500"/>
              <a:ext cx="3810000" cy="523875"/>
              <a:chOff x="1047750" y="3619500"/>
              <a:chExt cx="381000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19500"/>
                <a:ext cx="3810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48075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求4的阶乘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857750" y="3619500"/>
              <a:ext cx="6286500" cy="523875"/>
              <a:chOff x="4857750" y="3619500"/>
              <a:chExt cx="628650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857750" y="3619500"/>
                <a:ext cx="6286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876800" y="3648075"/>
                <a:ext cx="6248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我还要乘4，等待3的阶乘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143375"/>
              <a:ext cx="3810000" cy="523875"/>
              <a:chOff x="1047750" y="4143375"/>
              <a:chExt cx="38100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143375"/>
                <a:ext cx="3810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171950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求3的阶乘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857750" y="4143375"/>
              <a:ext cx="6286500" cy="523875"/>
              <a:chOff x="4857750" y="4143375"/>
              <a:chExt cx="628650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857750" y="4143375"/>
                <a:ext cx="6286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876800" y="4171950"/>
                <a:ext cx="6248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我还要乘3，等待2的阶乘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667250"/>
              <a:ext cx="3810000" cy="523875"/>
              <a:chOff x="1047750" y="4667250"/>
              <a:chExt cx="381000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667250"/>
                <a:ext cx="3810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695825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求2的阶乘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857750" y="4667250"/>
              <a:ext cx="6286500" cy="523875"/>
              <a:chOff x="4857750" y="4667250"/>
              <a:chExt cx="62865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857750" y="4667250"/>
                <a:ext cx="6286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876800" y="4695825"/>
                <a:ext cx="6248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我还要乘2，等待1的阶乘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77856" cy="750379"/>
            <a:chOff x="990219" y="5409248"/>
            <a:chExt cx="1027785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每次调用都有自己的一份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的参数不会覆盖外层的参数。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像每层盒子都留着一张自己的便条，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当前调用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留住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下层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返回后再完成这次乘法。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把两条规则，写进同一个函数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074968" cy="381381"/>
            <a:chOff x="990219" y="2056448"/>
            <a:chExt cx="707496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074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f接收正整数x，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。边界判断放在继续调用之前。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2885122"/>
            <a:ext cx="3629311" cy="1295781"/>
            <a:chOff x="1037844" y="2885122"/>
            <a:chExt cx="3629311" cy="12957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20411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== 1)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1;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 * f(x - 1);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9248"/>
            <a:ext cx="7338715" cy="752855"/>
            <a:chOff x="990219" y="5409248"/>
            <a:chExt cx="7338715" cy="752855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61898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f(x-1)先给出结果，当前这一层才完成乘法并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80722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x保存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本层参数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。新调用有自己的x，不会把上一层的x覆盖掉。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914019" y="2894648"/>
            <a:ext cx="9525" cy="1192530"/>
          </a:xfrm>
          <a:custGeom>
            <a:avLst/>
            <a:gdLst/>
            <a:ahLst/>
            <a:cxnLst/>
            <a:rect l="l" t="t" r="r" b="b"/>
            <a:pathLst>
              <a:path w="9525" h="1192530">
                <a:moveTo>
                  <a:pt x="0" y="0"/>
                </a:moveTo>
                <a:lnTo>
                  <a:pt x="0" y="1192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7517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递归调用过程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逐层调用：每层都留下自己的乘法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91570" cy="762381"/>
            <a:chOff x="990219" y="2056448"/>
            <a:chExt cx="789157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91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仍然跟踪f(4)。每一行是一层独立调用，不是同一个x被反复改写。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箭头表示发出下一次调用；外层仍在等待，没有结束。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19250" y="2905125"/>
            <a:ext cx="7499128" cy="595375"/>
            <a:chOff x="1619250" y="2905125"/>
            <a:chExt cx="7499128" cy="595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619250" y="2905125"/>
              <a:ext cx="2571750" cy="478631"/>
              <a:chOff x="1619250" y="2905125"/>
              <a:chExt cx="2571750" cy="478631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619250" y="290512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028825" y="301704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f(4)：本层x=4</a:t>
                </a:r>
              </a:p>
            </p:txBody>
          </p:sp>
        </p:grpSp>
        <p:sp>
          <p:nvSpPr>
            <p:cNvPr id="11" name="TextBox 11"/>
            <p:cNvSpPr/>
            <p:nvPr/>
          </p:nvSpPr>
          <p:spPr>
            <a:xfrm>
              <a:off x="6276594" y="300894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等待f(3)，回来后再乘4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981450" y="3409950"/>
              <a:ext cx="209550" cy="76200"/>
            </a:xfrm>
            <a:custGeom>
              <a:avLst/>
              <a:gdLst/>
              <a:ahLst/>
              <a:cxnLst/>
              <a:rect l="l" t="t" r="r" b="b"/>
              <a:pathLst>
                <a:path w="209550" h="76200">
                  <a:moveTo>
                    <a:pt x="0" y="0"/>
                  </a:moveTo>
                  <a:lnTo>
                    <a:pt x="209550" y="762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096837" y="3414668"/>
              <a:ext cx="94163" cy="85832"/>
            </a:xfrm>
            <a:custGeom>
              <a:avLst/>
              <a:gdLst/>
              <a:ahLst/>
              <a:cxnLst/>
              <a:rect l="l" t="t" r="r" b="b"/>
              <a:pathLst>
                <a:path w="94163" h="85832">
                  <a:moveTo>
                    <a:pt x="94163" y="71482"/>
                  </a:moveTo>
                  <a:lnTo>
                    <a:pt x="0" y="85832"/>
                  </a:lnTo>
                  <a:lnTo>
                    <a:pt x="31212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2095500" y="3495675"/>
            <a:ext cx="7022878" cy="595375"/>
            <a:chOff x="2095500" y="3495675"/>
            <a:chExt cx="7022878" cy="595375"/>
          </a:xfrm>
        </p:grpSpPr>
        <p:grpSp>
          <p:nvGrpSpPr>
            <p:cNvPr id="17" name="Group 17"/>
            <p:cNvGrpSpPr/>
            <p:nvPr/>
          </p:nvGrpSpPr>
          <p:grpSpPr>
            <a:xfrm>
              <a:off x="2095500" y="3495675"/>
              <a:ext cx="2571750" cy="478631"/>
              <a:chOff x="2095500" y="3495675"/>
              <a:chExt cx="2571750" cy="478631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095500" y="349567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505075" y="360759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f(3)：本层x=3</a:t>
                </a:r>
              </a:p>
            </p:txBody>
          </p:sp>
        </p:grpSp>
        <p:sp>
          <p:nvSpPr>
            <p:cNvPr id="18" name="TextBox 18"/>
            <p:cNvSpPr/>
            <p:nvPr/>
          </p:nvSpPr>
          <p:spPr>
            <a:xfrm>
              <a:off x="6276594" y="359949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等待f(2)，回来后再乘3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4457700" y="4000500"/>
              <a:ext cx="209550" cy="76200"/>
            </a:xfrm>
            <a:custGeom>
              <a:avLst/>
              <a:gdLst/>
              <a:ahLst/>
              <a:cxnLst/>
              <a:rect l="l" t="t" r="r" b="b"/>
              <a:pathLst>
                <a:path w="209550" h="76200">
                  <a:moveTo>
                    <a:pt x="0" y="0"/>
                  </a:moveTo>
                  <a:lnTo>
                    <a:pt x="209550" y="762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0" name="Polygon 20"/>
            <p:cNvSpPr/>
            <p:nvPr/>
          </p:nvSpPr>
          <p:spPr>
            <a:xfrm>
              <a:off x="4573087" y="4005218"/>
              <a:ext cx="94163" cy="85832"/>
            </a:xfrm>
            <a:custGeom>
              <a:avLst/>
              <a:gdLst/>
              <a:ahLst/>
              <a:cxnLst/>
              <a:rect l="l" t="t" r="r" b="b"/>
              <a:pathLst>
                <a:path w="94163" h="85832">
                  <a:moveTo>
                    <a:pt x="94163" y="71482"/>
                  </a:moveTo>
                  <a:lnTo>
                    <a:pt x="0" y="85832"/>
                  </a:lnTo>
                  <a:lnTo>
                    <a:pt x="31212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2571750" y="4086225"/>
            <a:ext cx="6546628" cy="595375"/>
            <a:chOff x="2571750" y="4086225"/>
            <a:chExt cx="6546628" cy="595375"/>
          </a:xfrm>
        </p:grpSpPr>
        <p:grpSp>
          <p:nvGrpSpPr>
            <p:cNvPr id="24" name="Group 24"/>
            <p:cNvGrpSpPr/>
            <p:nvPr/>
          </p:nvGrpSpPr>
          <p:grpSpPr>
            <a:xfrm>
              <a:off x="2571750" y="4086225"/>
              <a:ext cx="2571750" cy="478631"/>
              <a:chOff x="2571750" y="4086225"/>
              <a:chExt cx="2571750" cy="47863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571750" y="408622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981325" y="419814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f(2)：本层x=2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6276594" y="419004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等待f(1)，回来后再乘2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4933950" y="4591050"/>
              <a:ext cx="209550" cy="76200"/>
            </a:xfrm>
            <a:custGeom>
              <a:avLst/>
              <a:gdLst/>
              <a:ahLst/>
              <a:cxnLst/>
              <a:rect l="l" t="t" r="r" b="b"/>
              <a:pathLst>
                <a:path w="209550" h="76200">
                  <a:moveTo>
                    <a:pt x="0" y="0"/>
                  </a:moveTo>
                  <a:lnTo>
                    <a:pt x="209550" y="762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7" name="Polygon 27"/>
            <p:cNvSpPr/>
            <p:nvPr/>
          </p:nvSpPr>
          <p:spPr>
            <a:xfrm>
              <a:off x="5049337" y="4595768"/>
              <a:ext cx="94163" cy="85832"/>
            </a:xfrm>
            <a:custGeom>
              <a:avLst/>
              <a:gdLst/>
              <a:ahLst/>
              <a:cxnLst/>
              <a:rect l="l" t="t" r="r" b="b"/>
              <a:pathLst>
                <a:path w="94163" h="85832">
                  <a:moveTo>
                    <a:pt x="94163" y="71482"/>
                  </a:moveTo>
                  <a:lnTo>
                    <a:pt x="0" y="85832"/>
                  </a:lnTo>
                  <a:lnTo>
                    <a:pt x="31212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3048000" y="4676775"/>
            <a:ext cx="4442841" cy="485204"/>
            <a:chOff x="3048000" y="4676775"/>
            <a:chExt cx="4442841" cy="485204"/>
          </a:xfrm>
        </p:grpSpPr>
        <p:grpSp>
          <p:nvGrpSpPr>
            <p:cNvPr id="31" name="Group 31"/>
            <p:cNvGrpSpPr/>
            <p:nvPr/>
          </p:nvGrpSpPr>
          <p:grpSpPr>
            <a:xfrm>
              <a:off x="3048000" y="4676775"/>
              <a:ext cx="2571750" cy="478631"/>
              <a:chOff x="3048000" y="4676775"/>
              <a:chExt cx="2571750" cy="478631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048000" y="467677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57575" y="478869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f(1)：本层x=1</a:t>
                </a:r>
              </a:p>
            </p:txBody>
          </p:sp>
        </p:grpSp>
        <p:sp>
          <p:nvSpPr>
            <p:cNvPr id="32" name="TextBox 32"/>
            <p:cNvSpPr/>
            <p:nvPr/>
          </p:nvSpPr>
          <p:spPr>
            <a:xfrm>
              <a:off x="6276594" y="4780598"/>
              <a:ext cx="12142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直接返回1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34" name="TextBox 34"/>
            <p:cNvSpPr/>
            <p:nvPr/>
          </p:nvSpPr>
          <p:spPr>
            <a:xfrm>
              <a:off x="990219" y="5418772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f(1)给出第一个确定答案后，才能开始完成外层等待的乘法。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最里面已经得到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。现在沿原路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，看每一层拿到它以后还要乘谁。</a:t>
              </a:r>
            </a:p>
          </p:txBody>
        </p:sp>
      </p:grpSp>
      <p:sp>
        <p:nvSpPr>
          <p:cNvPr id="58" name="Line 5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9" name="Line 59"/>
          <p:cNvSpPr/>
          <p:nvPr/>
        </p:nvSpPr>
        <p:spPr>
          <a:xfrm>
            <a:off x="838200" y="52798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递归返回过程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逐层返回：本层接到答案后继续相乘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91570" cy="762381"/>
            <a:chOff x="990219" y="2056448"/>
            <a:chExt cx="789157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91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仍然跟踪f(4)。每一行是一层独立调用，不是同一个x被反复改写。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箭头表示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结果；上一层在等待的位置接住它。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48000" y="4676775"/>
            <a:ext cx="4442841" cy="485204"/>
            <a:chOff x="3048000" y="4676775"/>
            <a:chExt cx="4442841" cy="485204"/>
          </a:xfrm>
        </p:grpSpPr>
        <p:grpSp>
          <p:nvGrpSpPr>
            <p:cNvPr id="10" name="Group 10"/>
            <p:cNvGrpSpPr/>
            <p:nvPr/>
          </p:nvGrpSpPr>
          <p:grpSpPr>
            <a:xfrm>
              <a:off x="3048000" y="4676775"/>
              <a:ext cx="2571750" cy="478631"/>
              <a:chOff x="3048000" y="4676775"/>
              <a:chExt cx="2571750" cy="478631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3048000" y="467677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3457575" y="478869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f(1)：本层x=1</a:t>
                </a:r>
              </a:p>
            </p:txBody>
          </p:sp>
        </p:grpSp>
        <p:sp>
          <p:nvSpPr>
            <p:cNvPr id="11" name="TextBox 11"/>
            <p:cNvSpPr/>
            <p:nvPr/>
          </p:nvSpPr>
          <p:spPr>
            <a:xfrm>
              <a:off x="6276594" y="4780598"/>
              <a:ext cx="12142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直接返回1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571750" y="4086225"/>
            <a:ext cx="6635937" cy="581025"/>
            <a:chOff x="2571750" y="4086225"/>
            <a:chExt cx="6635937" cy="581025"/>
          </a:xfrm>
        </p:grpSpPr>
        <p:grpSp>
          <p:nvGrpSpPr>
            <p:cNvPr id="15" name="Group 15"/>
            <p:cNvGrpSpPr/>
            <p:nvPr/>
          </p:nvGrpSpPr>
          <p:grpSpPr>
            <a:xfrm>
              <a:off x="2571750" y="4086225"/>
              <a:ext cx="2571750" cy="478631"/>
              <a:chOff x="2571750" y="4086225"/>
              <a:chExt cx="2571750" cy="478631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2571750" y="408622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981325" y="419814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f(2)：本层x=2</a:t>
                </a:r>
              </a:p>
            </p:txBody>
          </p:sp>
        </p:grpSp>
        <p:sp>
          <p:nvSpPr>
            <p:cNvPr id="16" name="TextBox 16"/>
            <p:cNvSpPr/>
            <p:nvPr/>
          </p:nvSpPr>
          <p:spPr>
            <a:xfrm>
              <a:off x="6276594" y="4190048"/>
              <a:ext cx="29310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得到1，完成2×1，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4933950" y="4591050"/>
              <a:ext cx="209550" cy="76200"/>
            </a:xfrm>
            <a:custGeom>
              <a:avLst/>
              <a:gdLst/>
              <a:ahLst/>
              <a:cxnLst/>
              <a:rect l="l" t="t" r="r" b="b"/>
              <a:pathLst>
                <a:path w="209550" h="76200">
                  <a:moveTo>
                    <a:pt x="209550" y="7620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C00000"/>
              </a:solidFill>
            </a:ln>
          </p:spPr>
        </p:sp>
        <p:sp>
          <p:nvSpPr>
            <p:cNvPr id="18" name="Polygon 18"/>
            <p:cNvSpPr/>
            <p:nvPr/>
          </p:nvSpPr>
          <p:spPr>
            <a:xfrm>
              <a:off x="4933950" y="4576700"/>
              <a:ext cx="94163" cy="85832"/>
            </a:xfrm>
            <a:custGeom>
              <a:avLst/>
              <a:gdLst/>
              <a:ahLst/>
              <a:cxnLst/>
              <a:rect l="l" t="t" r="r" b="b"/>
              <a:pathLst>
                <a:path w="94163" h="85832">
                  <a:moveTo>
                    <a:pt x="0" y="14350"/>
                  </a:moveTo>
                  <a:lnTo>
                    <a:pt x="94163" y="0"/>
                  </a:lnTo>
                  <a:lnTo>
                    <a:pt x="62951" y="8583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2095500" y="3495675"/>
            <a:ext cx="7112187" cy="581025"/>
            <a:chOff x="2095500" y="3495675"/>
            <a:chExt cx="7112187" cy="581025"/>
          </a:xfrm>
        </p:grpSpPr>
        <p:grpSp>
          <p:nvGrpSpPr>
            <p:cNvPr id="22" name="Group 22"/>
            <p:cNvGrpSpPr/>
            <p:nvPr/>
          </p:nvGrpSpPr>
          <p:grpSpPr>
            <a:xfrm>
              <a:off x="2095500" y="3495675"/>
              <a:ext cx="2571750" cy="478631"/>
              <a:chOff x="2095500" y="3495675"/>
              <a:chExt cx="2571750" cy="478631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095500" y="349567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505075" y="360759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f(3)：本层x=3</a:t>
                </a:r>
              </a:p>
            </p:txBody>
          </p:sp>
        </p:grpSp>
        <p:sp>
          <p:nvSpPr>
            <p:cNvPr id="23" name="TextBox 23"/>
            <p:cNvSpPr/>
            <p:nvPr/>
          </p:nvSpPr>
          <p:spPr>
            <a:xfrm>
              <a:off x="6276594" y="3599498"/>
              <a:ext cx="29310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得到2，完成3×2，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4457700" y="4000500"/>
              <a:ext cx="209550" cy="76200"/>
            </a:xfrm>
            <a:custGeom>
              <a:avLst/>
              <a:gdLst/>
              <a:ahLst/>
              <a:cxnLst/>
              <a:rect l="l" t="t" r="r" b="b"/>
              <a:pathLst>
                <a:path w="209550" h="76200">
                  <a:moveTo>
                    <a:pt x="209550" y="7620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C00000"/>
              </a:solidFill>
            </a:ln>
          </p:spPr>
        </p:sp>
        <p:sp>
          <p:nvSpPr>
            <p:cNvPr id="25" name="Polygon 25"/>
            <p:cNvSpPr/>
            <p:nvPr/>
          </p:nvSpPr>
          <p:spPr>
            <a:xfrm>
              <a:off x="4457700" y="3986150"/>
              <a:ext cx="94163" cy="85832"/>
            </a:xfrm>
            <a:custGeom>
              <a:avLst/>
              <a:gdLst/>
              <a:ahLst/>
              <a:cxnLst/>
              <a:rect l="l" t="t" r="r" b="b"/>
              <a:pathLst>
                <a:path w="94163" h="85832">
                  <a:moveTo>
                    <a:pt x="0" y="14350"/>
                  </a:moveTo>
                  <a:lnTo>
                    <a:pt x="94163" y="0"/>
                  </a:lnTo>
                  <a:lnTo>
                    <a:pt x="62951" y="8583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619250" y="2905125"/>
            <a:ext cx="7732990" cy="581025"/>
            <a:chOff x="1619250" y="2905125"/>
            <a:chExt cx="7732990" cy="581025"/>
          </a:xfrm>
        </p:grpSpPr>
        <p:grpSp>
          <p:nvGrpSpPr>
            <p:cNvPr id="29" name="Group 29"/>
            <p:cNvGrpSpPr/>
            <p:nvPr/>
          </p:nvGrpSpPr>
          <p:grpSpPr>
            <a:xfrm>
              <a:off x="1619250" y="2905125"/>
              <a:ext cx="2571750" cy="478631"/>
              <a:chOff x="1619250" y="2905125"/>
              <a:chExt cx="2571750" cy="478631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619250" y="2905125"/>
                <a:ext cx="2571750" cy="466725"/>
              </a:xfrm>
              <a:prstGeom prst="roundRect">
                <a:avLst>
                  <a:gd name="adj" fmla="val 1632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2028825" y="3017044"/>
                <a:ext cx="175269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f(4)：本层x=4</a:t>
                </a:r>
              </a:p>
            </p:txBody>
          </p:sp>
        </p:grpSp>
        <p:sp>
          <p:nvSpPr>
            <p:cNvPr id="30" name="TextBox 30"/>
            <p:cNvSpPr/>
            <p:nvPr/>
          </p:nvSpPr>
          <p:spPr>
            <a:xfrm>
              <a:off x="6276594" y="3008948"/>
              <a:ext cx="30756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得到6，完成4×6，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24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3981450" y="3409950"/>
              <a:ext cx="209550" cy="76200"/>
            </a:xfrm>
            <a:custGeom>
              <a:avLst/>
              <a:gdLst/>
              <a:ahLst/>
              <a:cxnLst/>
              <a:rect l="l" t="t" r="r" b="b"/>
              <a:pathLst>
                <a:path w="209550" h="76200">
                  <a:moveTo>
                    <a:pt x="209550" y="7620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C00000"/>
              </a:solidFill>
            </a:ln>
          </p:spPr>
        </p:sp>
        <p:sp>
          <p:nvSpPr>
            <p:cNvPr id="32" name="Polygon 32"/>
            <p:cNvSpPr/>
            <p:nvPr/>
          </p:nvSpPr>
          <p:spPr>
            <a:xfrm>
              <a:off x="3981450" y="3395600"/>
              <a:ext cx="94163" cy="85832"/>
            </a:xfrm>
            <a:custGeom>
              <a:avLst/>
              <a:gdLst/>
              <a:ahLst/>
              <a:cxnLst/>
              <a:rect l="l" t="t" r="r" b="b"/>
              <a:pathLst>
                <a:path w="94163" h="85832">
                  <a:moveTo>
                    <a:pt x="0" y="14350"/>
                  </a:moveTo>
                  <a:lnTo>
                    <a:pt x="94163" y="0"/>
                  </a:lnTo>
                  <a:lnTo>
                    <a:pt x="62951" y="8583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34" name="TextBox 34"/>
            <p:cNvSpPr/>
            <p:nvPr/>
          </p:nvSpPr>
          <p:spPr>
            <a:xfrm>
              <a:off x="990219" y="5418772"/>
              <a:ext cx="50233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f(4)收到6后完成4×6，再把24交回main。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调用按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走，答案从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传回。把问下去和答回来分开看。</a:t>
              </a:r>
            </a:p>
          </p:txBody>
        </p:sp>
      </p:grpSp>
      <p:sp>
        <p:nvSpPr>
          <p:cNvPr id="58" name="Line 5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9" name="Line 59"/>
          <p:cNvSpPr/>
          <p:nvPr/>
        </p:nvSpPr>
        <p:spPr>
          <a:xfrm>
            <a:off x="838200" y="52798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手工跟踪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每一层的参数与返回值，要分开记录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946559" cy="381381"/>
            <a:chOff x="990219" y="2056448"/>
            <a:chExt cx="894655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946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不要把f(4)的整个过程想成一个变量x不断减小。每次调用都有自己的记录。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381250" cy="419100"/>
              <a:chOff x="1047750" y="3095625"/>
              <a:chExt cx="238125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381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当前调用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29000" y="3095625"/>
              <a:ext cx="2095500" cy="419100"/>
              <a:chOff x="3429000" y="3095625"/>
              <a:chExt cx="209550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42900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44805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本层参数x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524500" y="3095625"/>
              <a:ext cx="3238500" cy="419100"/>
              <a:chOff x="5524500" y="3095625"/>
              <a:chExt cx="323850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524500" y="3095625"/>
                <a:ext cx="3238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543550" y="31242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等待的结果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763000" y="3095625"/>
              <a:ext cx="2381250" cy="419100"/>
              <a:chOff x="8763000" y="3095625"/>
              <a:chExt cx="238125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763000" y="3095625"/>
                <a:ext cx="2381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782050" y="31242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本层返回值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14725"/>
              <a:ext cx="2381250" cy="419100"/>
              <a:chOff x="1047750" y="3514725"/>
              <a:chExt cx="238125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14725"/>
                <a:ext cx="2381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5433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f(1)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29000" y="3514725"/>
              <a:ext cx="2095500" cy="419100"/>
              <a:chOff x="3429000" y="3514725"/>
              <a:chExt cx="209550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42900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44805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524500" y="3514725"/>
              <a:ext cx="3238500" cy="419100"/>
              <a:chOff x="5524500" y="3514725"/>
              <a:chExt cx="323850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5524500" y="3514725"/>
                <a:ext cx="3238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543550" y="35433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无需等待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763000" y="3514725"/>
              <a:ext cx="2381250" cy="419100"/>
              <a:chOff x="8763000" y="3514725"/>
              <a:chExt cx="238125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763000" y="3514725"/>
                <a:ext cx="2381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782050" y="35433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3933825"/>
              <a:ext cx="2381250" cy="419100"/>
              <a:chOff x="1047750" y="3933825"/>
              <a:chExt cx="238125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3933825"/>
                <a:ext cx="2381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39624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f(2)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429000" y="3933825"/>
              <a:ext cx="2095500" cy="419100"/>
              <a:chOff x="3429000" y="3933825"/>
              <a:chExt cx="209550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42900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44805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524500" y="3933825"/>
              <a:ext cx="3238500" cy="419100"/>
              <a:chOff x="5524500" y="3933825"/>
              <a:chExt cx="3238500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524500" y="3933825"/>
                <a:ext cx="3238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5543550" y="39624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f(1)=1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763000" y="3933825"/>
              <a:ext cx="2381250" cy="419100"/>
              <a:chOff x="8763000" y="3933825"/>
              <a:chExt cx="2381250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763000" y="3933825"/>
                <a:ext cx="2381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782050" y="39624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352925"/>
              <a:ext cx="2381250" cy="419100"/>
              <a:chOff x="1047750" y="4352925"/>
              <a:chExt cx="2381250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352925"/>
                <a:ext cx="2381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3815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f(3)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429000" y="4352925"/>
              <a:ext cx="2095500" cy="419100"/>
              <a:chOff x="3429000" y="4352925"/>
              <a:chExt cx="2095500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42900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44805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524500" y="4352925"/>
              <a:ext cx="3238500" cy="419100"/>
              <a:chOff x="5524500" y="4352925"/>
              <a:chExt cx="3238500" cy="4191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524500" y="4352925"/>
                <a:ext cx="3238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543550" y="43815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f(2)=2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763000" y="4352925"/>
              <a:ext cx="2381250" cy="419100"/>
              <a:chOff x="8763000" y="4352925"/>
              <a:chExt cx="2381250" cy="4191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763000" y="4352925"/>
                <a:ext cx="2381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782050" y="43815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47750" y="4772025"/>
              <a:ext cx="2381250" cy="419100"/>
              <a:chOff x="1047750" y="4772025"/>
              <a:chExt cx="2381250" cy="4191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047750" y="4772025"/>
                <a:ext cx="2381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1066800" y="48006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f(4)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3429000" y="4772025"/>
              <a:ext cx="2095500" cy="419100"/>
              <a:chOff x="3429000" y="4772025"/>
              <a:chExt cx="2095500" cy="4191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342900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344805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524500" y="4772025"/>
              <a:ext cx="3238500" cy="419100"/>
              <a:chOff x="5524500" y="4772025"/>
              <a:chExt cx="3238500" cy="41910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524500" y="4772025"/>
                <a:ext cx="3238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5543550" y="48006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f(3)=6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8763000" y="4772025"/>
              <a:ext cx="2381250" cy="419100"/>
              <a:chOff x="8763000" y="4772025"/>
              <a:chExt cx="2381250" cy="41910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8763000" y="4772025"/>
                <a:ext cx="2381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8782050" y="48006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24</a:t>
                </a:r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990219" y="5409248"/>
            <a:ext cx="5951506" cy="381381"/>
            <a:chOff x="990219" y="5409248"/>
            <a:chExt cx="5951506" cy="381381"/>
          </a:xfrm>
        </p:grpSpPr>
        <p:sp>
          <p:nvSpPr>
            <p:cNvPr id="68" name="TextBox 68"/>
            <p:cNvSpPr/>
            <p:nvPr/>
          </p:nvSpPr>
          <p:spPr>
            <a:xfrm>
              <a:off x="990219" y="5409248"/>
              <a:ext cx="59515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表格按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顺序排列；调用顺序是从f(4)向f(1)。</a:t>
              </a:r>
            </a:p>
          </p:txBody>
        </p:sp>
      </p:grpSp>
      <p:sp>
        <p:nvSpPr>
          <p:cNvPr id="91" name="Line 9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2" name="Line 9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334085" cy="1104519"/>
            <a:chOff x="825246" y="814388"/>
            <a:chExt cx="43340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例题：计算阶乘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3340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完整程序：读入n并计算阶乘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3629311" cy="3315081"/>
            <a:chOff x="1037844" y="2027872"/>
            <a:chExt cx="3629311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0411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== 1)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1;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 * f(x - 1);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f(n)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7219379" cy="366712"/>
            <a:chOff x="990600" y="5855494"/>
            <a:chExt cx="7219379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721937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本题n最多12，12的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为479001600，可用常见32位int保存。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209451" cy="1104519"/>
            <a:chOff x="825246" y="814388"/>
            <a:chExt cx="520945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递归中的错误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2094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没有走向边界，写了if也停不下来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68801" cy="381381"/>
            <a:chOff x="990219" y="2056448"/>
            <a:chExt cx="716880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仍然约定输入为正整数。分别检查下面两段错误的继续调用。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619500" cy="523875"/>
              <a:chOff x="1047750" y="3095625"/>
              <a:chExt cx="3619500" cy="52387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619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错误写法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667250" y="3095625"/>
              <a:ext cx="3238500" cy="523875"/>
              <a:chOff x="4667250" y="3095625"/>
              <a:chExt cx="3238500" cy="52387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667250" y="3095625"/>
                <a:ext cx="3238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686300" y="3124200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输入3后发生什么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7905750" y="3095625"/>
              <a:ext cx="3238500" cy="523875"/>
              <a:chOff x="7905750" y="3095625"/>
              <a:chExt cx="3238500" cy="52387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7905750" y="3095625"/>
                <a:ext cx="3238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7924800" y="3124200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问题在哪里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47750" y="3619500"/>
              <a:ext cx="3619500" cy="523875"/>
              <a:chOff x="1047750" y="3619500"/>
              <a:chExt cx="3619500" cy="5238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3619500"/>
                <a:ext cx="3619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066800" y="3648075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return x*f(x);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667250" y="3619500"/>
              <a:ext cx="3238500" cy="523875"/>
              <a:chOff x="4667250" y="3619500"/>
              <a:chExt cx="3238500" cy="5238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667250" y="3619500"/>
                <a:ext cx="3238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686300" y="3648075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f(3)不断调用f(3)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905750" y="3619500"/>
              <a:ext cx="3238500" cy="523875"/>
              <a:chOff x="7905750" y="3619500"/>
              <a:chExt cx="3238500" cy="5238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905750" y="3619500"/>
                <a:ext cx="3238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7924800" y="3648075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问题规模没有缩小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143375"/>
              <a:ext cx="3619500" cy="523875"/>
              <a:chOff x="1047750" y="4143375"/>
              <a:chExt cx="3619500" cy="5238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143375"/>
                <a:ext cx="3619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171950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return x*f(x+1);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667250" y="4143375"/>
              <a:ext cx="3238500" cy="523875"/>
              <a:chOff x="4667250" y="4143375"/>
              <a:chExt cx="3238500" cy="52387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667250" y="4143375"/>
                <a:ext cx="3238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686300" y="4171950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f(3)→f(4)→f(5)…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905750" y="4143375"/>
              <a:ext cx="3238500" cy="523875"/>
              <a:chOff x="7905750" y="4143375"/>
              <a:chExt cx="3238500" cy="52387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905750" y="4143375"/>
                <a:ext cx="3238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924800" y="4171950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越来越远离x==1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47750" y="4667250"/>
              <a:ext cx="3619500" cy="523875"/>
              <a:chOff x="1047750" y="4667250"/>
              <a:chExt cx="3619500" cy="52387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47750" y="4667250"/>
                <a:ext cx="3619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66800" y="4695825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删去边界判断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667250" y="4667250"/>
              <a:ext cx="3238500" cy="523875"/>
              <a:chOff x="4667250" y="4667250"/>
              <a:chExt cx="3238500" cy="52387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667250" y="4667250"/>
                <a:ext cx="3238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686300" y="4695825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一直向更小的x调用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7905750" y="4667250"/>
              <a:ext cx="3238500" cy="523875"/>
              <a:chOff x="7905750" y="4667250"/>
              <a:chExt cx="3238500" cy="52387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7905750" y="4667250"/>
                <a:ext cx="3238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7924800" y="4695825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没有确定的停止位置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90219" y="5409248"/>
            <a:ext cx="8487537" cy="752855"/>
            <a:chOff x="990219" y="5409248"/>
            <a:chExt cx="8487537" cy="752855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调用层数不断增加会耗尽运行资源，不能把“最终报错”当成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停止条件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90219" y="5780722"/>
              <a:ext cx="7074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本题只接收正整数；若扩展到0，需要单独定义0的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为1。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代价与适用性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换成递归以后，计算量和存储会怎样变化？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389435" cy="381381"/>
            <a:chOff x="990219" y="2056448"/>
            <a:chExt cx="738943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894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f(n)仍然需要完成n-1次乘法，还要保存尚未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的各层调用。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960042" cy="1371981"/>
            <a:chOff x="990219" y="3027998"/>
            <a:chExt cx="7960042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递归的调用深度是n，时间随n增长，额外空间也随n增长。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用循环计算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，只需要一个累乘变量，额外空间更少。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练递归；后面分成多个小矩阵时，递归更贴近问题形状。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每层仍要做相应计算，还要保留等待中的记录。因此这里时间和额外空间都是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O(n)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模拟练习：沿调用与返回两个方向检查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309086" cy="1429131"/>
            <a:chOff x="990219" y="2742248"/>
            <a:chExt cx="6309086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f(5)会依次调用哪些更小的函数？最终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多少？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48026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② f(1)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后，f(2)中的x变成1了吗？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62659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边界为x==1，却递归调用f(x+1)，输入2会怎样？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826437" cy="1181481"/>
            <a:chOff x="990219" y="4599622"/>
            <a:chExt cx="6826437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68264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f(4)、f(3)、f(2)、f(1)；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1、2、6、24、120。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3048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没有。f(2)的x仍是2，它用2乘收到的1。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5084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③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离1越来越远，不能正常到达边界。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调用前后各输出一次，顺序怎样变化？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742748" cy="762381"/>
            <a:chOff x="990219" y="2056448"/>
            <a:chExt cx="674274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0706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调用show(3)，先独立写出完整输出，再点击核对。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边界x==0直接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；两个cout分别位于递归调用前、后。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980372"/>
            <a:ext cx="3340551" cy="2000631"/>
            <a:chOff x="1037844" y="2980372"/>
            <a:chExt cx="3340551" cy="2000631"/>
          </a:xfrm>
        </p:grpSpPr>
        <p:sp>
          <p:nvSpPr>
            <p:cNvPr id="8" name="TextBox 8"/>
            <p:cNvSpPr txBox="1"/>
            <p:nvPr/>
          </p:nvSpPr>
          <p:spPr>
            <a:xfrm>
              <a:off x="1037844" y="29803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show(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30422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(x == 0)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6280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x &lt;&lt; " ";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95192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show(x - 1);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2757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x &lt;&lt; " 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5996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53250" y="3143250"/>
            <a:ext cx="3905250" cy="788479"/>
            <a:chOff x="6953250" y="3143250"/>
            <a:chExt cx="3905250" cy="788479"/>
          </a:xfrm>
        </p:grpSpPr>
        <p:grpSp>
          <p:nvGrpSpPr>
            <p:cNvPr id="18" name="Group 18"/>
            <p:cNvGrpSpPr/>
            <p:nvPr/>
          </p:nvGrpSpPr>
          <p:grpSpPr>
            <a:xfrm>
              <a:off x="6953250" y="3143250"/>
              <a:ext cx="3905250" cy="788479"/>
              <a:chOff x="6953250" y="3143250"/>
              <a:chExt cx="3905250" cy="788479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6953250" y="3143250"/>
                <a:ext cx="3905250" cy="714375"/>
              </a:xfrm>
              <a:prstGeom prst="roundRect">
                <a:avLst>
                  <a:gd name="adj" fmla="val 10667"/>
                </a:avLst>
              </a:prstGeom>
              <a:noFill/>
              <a:ln>
                <a:noFill/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8082153" y="3197924"/>
                <a:ext cx="16473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调用前的cout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8246269" y="3550348"/>
                <a:ext cx="13192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 → 2 → 1</a:t>
                </a:r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6953250" y="4333875"/>
            <a:ext cx="3905250" cy="788480"/>
            <a:chOff x="6953250" y="4333875"/>
            <a:chExt cx="3905250" cy="788480"/>
          </a:xfrm>
        </p:grpSpPr>
        <p:grpSp>
          <p:nvGrpSpPr>
            <p:cNvPr id="23" name="Group 23"/>
            <p:cNvGrpSpPr/>
            <p:nvPr/>
          </p:nvGrpSpPr>
          <p:grpSpPr>
            <a:xfrm>
              <a:off x="6953250" y="4333875"/>
              <a:ext cx="3905250" cy="788480"/>
              <a:chOff x="6953250" y="4333875"/>
              <a:chExt cx="3905250" cy="78848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953250" y="4333875"/>
                <a:ext cx="3905250" cy="714375"/>
              </a:xfrm>
              <a:prstGeom prst="roundRect">
                <a:avLst>
                  <a:gd name="adj" fmla="val 10667"/>
                </a:avLst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082153" y="4388548"/>
                <a:ext cx="16473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调用后的cout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46269" y="4740974"/>
                <a:ext cx="13192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 → 2 → 3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25" name="TextBox 25"/>
            <p:cNvSpPr/>
            <p:nvPr/>
          </p:nvSpPr>
          <p:spPr>
            <a:xfrm>
              <a:off x="990219" y="5418772"/>
              <a:ext cx="82821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最终输出：3 2 1 1 2 3。第二个cout要等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调用结束后才能执行。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递归调用后的语句要等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下层返回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。读程序时，别把这部分跳过去。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914019" y="2989898"/>
            <a:ext cx="9525" cy="1897380"/>
          </a:xfrm>
          <a:custGeom>
            <a:avLst/>
            <a:gdLst/>
            <a:ahLst/>
            <a:cxnLst/>
            <a:rect l="l" t="t" r="r" b="b"/>
            <a:pathLst>
              <a:path w="9525" h="1897380">
                <a:moveTo>
                  <a:pt x="0" y="0"/>
                </a:moveTo>
                <a:lnTo>
                  <a:pt x="0" y="18973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2136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28438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21</ns0:Slides>
  <ns0:Notes>21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21</ns1:i4>
      </ns1:variant>
    </ns1:vector>
  </ns0:HeadingPairs>
  <ns0:TitlesOfParts>
    <ns1:vector size="21" baseType="lpstr">
      <ns1:lpstr>礼物藏在几层盒子里，怎样把它取出来？</ns1:lpstr>
      <ns1:lpstr>盒子变小了，接下来做的事变了吗？</ns1:lpstr>
      <ns1:lpstr>只看见最里面的盒子，怎样算出总层数？</ns1:lpstr>
      <ns1:lpstr>最里面先回答，外面的答案怎样依次算出？</ns1:lpstr>
      <ns1:lpstr>同一种工作，能让同一个函数处理吗？</ns1:lpstr>
      <ns1:lpstr>一摞练习本有多重，可以怎样分开算？</ns1:lpstr>
      <ns1:lpstr>这道题要计算怎样的一串乘法？</ns1:lpstr>
      <ns1:lpstr>计算阶乘：不用循环，求出连乘的结果</ns1:lpstr>
      <ns1:lpstr>算4的阶乘，还差哪个已经缩小的问题？</ns1:lpstr>
      <ns1:lpstr>已经算到一个数了，还要继续往下问吗？</ns1:lpstr>
      <ns1:lpstr>递归的两条规则，要一起成立</ns1:lpstr>
      <ns1:lpstr>等待小问题的答案时，大问题要记住什么？</ns1:lpstr>
      <ns1:lpstr>把两条规则，写进同一个函数</ns1:lpstr>
      <ns1:lpstr>逐层调用：每层都留下自己的乘法</ns1:lpstr>
      <ns1:lpstr>逐层返回：本层接到答案后继续相乘</ns1:lpstr>
      <ns1:lpstr>每一层的参数与返回值，要分开记录</ns1:lpstr>
      <ns1:lpstr>完整程序：读入n并计算阶乘</ns1:lpstr>
      <ns1:lpstr>没有走向边界，写了if也停不下来</ns1:lpstr>
      <ns1:lpstr>递归不是省掉计算，而是换一种组织方式</ns1:lpstr>
      <ns1:lpstr>模拟练习：沿调用与返回两个方向检查</ns1:lpstr>
      <ns1:lpstr>调用前后各输出一次，顺序怎样变化？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 递归函数 基础与阶乘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2026-10-03T08:36:24Z</dcterms:modified>
  <cp:category/>
  <cp:contentStatus/>
  <dc:language>zh-CN</dc:language>
</cp:coreProperties>
</file>