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今天我们来认识递归函数。先看一个拆礼盒的问题，再用同样的想法，计算从1一直乘到一个数的结果。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前面我们学过，一个函数可以调用另一个函数。今天把这个想法再往前推一步：如果剩下的任务和眼前的任务很像，能不能仍让同一个函数来处理？我们用拆礼盒和计算阶乘，把整个过程走一遍。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把最外面的盒子拿在手里，我们的任务是数清一共有几个盒子，不是数礼物。这里约定，一个盒子里最多只有一个更小的盒子。大家沿着图看一遍，外面一个、中间一个、最里面一个，一共是3个。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眼前的盒子好数，就是1个。麻烦的是，里面还套着几层，我们暂时不知道。把里面那个盒子拿出来再数，做的仍然是刚才那件事，只是需要处理的盒子少了一个。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最里面这一层最省事，没有更小的盒子了，直接告诉外面：我这里一共1个。中间收到1，就加上自己，报出2；最外面收到2，再加上自己，报出3。留意这个顺序，答案是从里面往外传的。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数盒子的函数并不需要换一套做法，里面那一部分仍然可以交给它来数。函数再次调用自己，这就是我们今天要学的递归。外面这一层会等着里面的结果，收到后，还要继续完成自己的工作。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大家先说说最里面这一层为什么能直接回答。答案是1，因为我们数的是盒子，最里面这个也算一个。再看最外面，里面的3个还没有把它算进去，所以要再加1。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这道题的任务是把1到n之间的整数全部乘起来，不是求和。n最小是1，最大是12，输出只需要一个计算结果。原题把不用循环作为挑战，我们这节课就按这个要求试一试，用递归完成它。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输入的3告诉我们，乘法算到3就结束。1乘2得到2，再乘3得到6，所以输出6。把输入换成1，乘积就是1，我们先把这个已经能直接算出的结果记住。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用循环计算阶乘当然可以，这个做法本身没有问题。题目现在请我们试着不用循环，我们就要重新看看这串乘法。把4留到后面，前面1乘2乘3的任务，其实就是计算3的阶乘。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请看括号里的1乘2乘3，它恰好是3的阶乘。于是求4的阶乘，就可以先请一个更小的同类任务来帮忙：算出3的阶乘。收到它的结果以后，还得乘4，当前任务才算完成。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f是函数名，x是这一次调用接到的参数。比如f(4)的任务是返回4的阶乘，f(3)的任务是返回3的阶乘。x等于1时直接返回1；x大于1时，先求小一号的阶乘，再乘上当前的x。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先把函数的任务说清楚，再写里面的做法。前面的int表示，这个函数要返回一个整数；括号里的int x表示，它要接收一个整数。这里只展示函数头，后面的几页把函数体一步步补全。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数盒子时，里面没有盒子就能直接回答；计算阶乘时，算到1也能直接回答。这里的return做两件事：把1作为结果交回去，并结束当前这一次调用。它不会顺便结束外面那些还没完成的调用。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这句代码可以慢慢读：先拿到f(x减1)的结果，再把它乘上本层的x，最后返回这个乘积。以x等于4为例，新的调用接到3，外面这一层仍然记着自己的4。等里面返回6，外面才完成4乘6。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现在把刚才的两段代码合在一起。x等于1时，第一条return已经结束本次调用，下面那一行不会再执行。x大于1时，才会执行递归调用，而且参数每次减1，确实能走到边界。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这里很容易误以为，x从4改成3，再改成2。实际发生的是，新的一次调用有它自己的x，外面原来的x仍然保留着。可以把每一行当作一张单独的记录，写清这次接到几，还在等哪一个结果。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从main开始，一路进入f(4)、f(3)、f(2)，到f(1)。前三层都暂停在等待小任务结果的位置。到达f(1)时，不会再调用f(0)，因为边界判断会让这一层直接返回1。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f(1)执行return以后，把1交给直接调用它的f(2)。它不会跳过f(2)，直接把结果交给main。现在f(2)拿到了缺少的那个结果，可以继续做自己的乘法。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这一层的x是2，f(x减1)就是f(1)，现在已经有了结果1。因此这一层返回的是2乘1，也就是2。f(2)的任务完成了，f(3)接着恢复执行。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请把代码中的两个部分分别对上：x是本层的3，f(x减1)是刚返回的2。乘起来得到6，再把6交给f(4)。我们现在算完的是3的阶乘，还差最外面那一层的乘4。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最外面的f(4)也完成了，返回24。此时main中的f(n)才有了值，cout把这个值输出出来。回头看，我们先一路调用到最小的情况，再一路完成乘法，最后回到main。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表格按返回顺序排列，所以最上面是f(1)。读每一行时，把本层参数和接到的结果分开说，别把它们混成同一个数。比如f(3)的参数是3，收到的是2，返回的才是6。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函数写好以后，不会自己开始算，main还要负责读题目给出的数据。n保存最开始的输入，f里面的x保存某一次调用接到的参数。它们名字不同、所在函数不同，通过调用把数值传过去。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这句代码把调用和输出写在同一行。可以读成：请f计算n的阶乘，等它给出结果以后，再用cout输出。别把return和cout混淆，return交回数据，cout才负责在屏幕上显示它。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程序从main开始，先读入n，然后才调用f。函数写在main前面，是先把做法定义好，不表示程序会从f的第一行开始执行。f把最终结果返回给main，输出后，main返回0，程序结束。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输入1时，函数应该直接返回，不再继续调用。输入3时，可以拿题目样例来核对；输入12时，结果是479001600，在本课使用的32位int范围内。不能只因为一个小样例对了，就认为所有输入都检查过了。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把开始的参数换成5，沿用刚才的规则就能跟踪。调用一直走到f(1)，答案再一层层返回。f(5)收到24时，它自己的参数仍然是5，所以最后要算5乘24。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这两问检查的是参数和返回值能不能分清。f(1)返回的1是算出来的结果，它不会覆盖f(2)的参数2。结束一次函数调用，也不等于结束整个程序，外层还要继续完成等着的工作。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到if并不能保证函数一定停下来，还得看参数怎么变化。一直把3交给自己，永远遇不到1；每次加1，也在离边界越来越远。删掉边界后，也没有哪一层会直接交回答案，继续调用还可能因调用层数过多而异常结束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以f(4)为例，最深时四次调用都还没有完全结束。乘法发生在返回阶段，f(1)不需要乘，另外三层各乘一次。n越大，乘法次数和需要保留的调用层数也越多；这里的O(n)，用来说明它们与n大致成正比的增长趋势。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要把递归理解成计算阶乘更快的技巧，这里的乘法次数并没有减少。它帮助我们练习另一种组织任务的方式：先处理更小的同类问题，再利用它的结果完成当前任务。选择做法时，还要一起考虑代码是否清楚，以及需要保留多少调用记录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show的任务是输出数字，所以返回值类型是void。虽然不返回数据，仍然可以用return结束本次调用。请特别看清两个cout的位置：一个在递归调用前，一个在递归调用后，它们不会紧挨着执行。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跟踪时，把进入下一层以前做的事，和返回以后做的事分开记录。show(0)命中边界，下面的两个cout都不会执行。它返回后，show(1)先执行后面的cout，然后才轮到show(2)和show(3)。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这次把参数换成2，看看能不能自己跟踪。先写进入阶段的2、1，再写返回阶段的1、2，别把每层的两个输出挤在一起。show(1)只会输出两个1，因为show(0)在输出之前就返回了。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开始数盒子的例子，里面数完以后，外面还得加上自己。阶乘也是这样，更小的阶乘算完，本层还得乘上自己的参数。理解递归时，把当前任务、停止位置和返回后要做的工作说清楚，就能顺着过程一步步检查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<Relationship Id="rId4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<Relationship Id="rId4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6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857250" y="233362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68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《深入浅出程序设计竞赛》</a:t>
            </a:r>
          </a:p>
        </p:txBody>
      </p:sp>
      <p:sp>
        <p:nvSpPr>
          <p:cNvPr id="6" name="Freeform 6"/>
          <p:cNvSpPr/>
          <p:nvPr/>
        </p:nvSpPr>
        <p:spPr>
          <a:xfrm>
            <a:off x="3333750" y="3333750"/>
            <a:ext cx="5524500" cy="9525"/>
          </a:xfrm>
          <a:custGeom>
            <a:avLst/>
            <a:gdLst/>
            <a:ahLst/>
            <a:cxnLst/>
            <a:rect l="l" t="t" r="r" b="b"/>
            <a:pathLst>
              <a:path w="5524500" h="9525">
                <a:moveTo>
                  <a:pt x="0" y="0"/>
                </a:moveTo>
                <a:lnTo>
                  <a:pt x="5524500" y="0"/>
                </a:lnTo>
              </a:path>
            </a:pathLst>
          </a:custGeom>
          <a:noFill/>
          <a:ln w="28575">
            <a:solidFill>
              <a:srgbClr val="00B0BB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1238250" y="3800475"/>
            <a:ext cx="9715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0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递归函数：基础与阶乘</a:t>
            </a:r>
          </a:p>
        </p:txBody>
      </p:sp>
      <p:sp>
        <p:nvSpPr>
          <p:cNvPr id="9" name="Freeform 9"/>
          <p:cNvSpPr/>
          <p:nvPr/>
        </p:nvSpPr>
        <p:spPr>
          <a:xfrm>
            <a:off x="2190750" y="4810125"/>
            <a:ext cx="78105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202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 xml:space="preserve">第7章  函数与结构体</a:t>
            </a:r>
          </a:p>
        </p:txBody>
      </p: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524000" y="1952625"/>
            <a:ext cx="9144000" cy="3829050"/>
          </a:xfrm>
          <a:prstGeom prst="roundRect">
            <a:avLst>
              <a:gd name="adj" fmla="val 6965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Freeform 5"/>
          <p:cNvSpPr/>
          <p:nvPr/>
        </p:nvSpPr>
        <p:spPr>
          <a:xfrm>
            <a:off x="1819275" y="2381250"/>
            <a:ext cx="9525" cy="3095625"/>
          </a:xfrm>
          <a:custGeom>
            <a:avLst/>
            <a:gdLst/>
            <a:ahLst/>
            <a:cxnLst/>
            <a:rect l="l" t="t" r="r" b="b"/>
            <a:pathLst>
              <a:path w="9525" h="3095625">
                <a:moveTo>
                  <a:pt x="0" y="0"/>
                </a:moveTo>
                <a:lnTo>
                  <a:pt x="0" y="3095625"/>
                </a:lnTo>
              </a:path>
            </a:pathLst>
          </a:custGeom>
          <a:noFill/>
          <a:ln w="14288">
            <a:solidFill>
              <a:srgbClr val="BBD8ED"/>
            </a:solidFill>
          </a:ln>
        </p:spPr>
      </p:sp>
      <p:sp>
        <p:nvSpPr>
          <p:cNvPr id="6" name="Freeform 6"/>
          <p:cNvSpPr/>
          <p:nvPr/>
        </p:nvSpPr>
        <p:spPr>
          <a:xfrm>
            <a:off x="1819275" y="5524500"/>
            <a:ext cx="2371725" cy="9525"/>
          </a:xfrm>
          <a:custGeom>
            <a:avLst/>
            <a:gdLst/>
            <a:ahLst/>
            <a:cxnLst/>
            <a:rect l="l" t="t" r="r" b="b"/>
            <a:pathLst>
              <a:path w="2371725" h="9525">
                <a:moveTo>
                  <a:pt x="0" y="0"/>
                </a:moveTo>
                <a:lnTo>
                  <a:pt x="2371725" y="0"/>
                </a:lnTo>
              </a:path>
            </a:pathLst>
          </a:custGeom>
          <a:noFill/>
          <a:ln w="14288">
            <a:solidFill>
              <a:srgbClr val="BBD8ED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2190750" y="2333625"/>
            <a:ext cx="7810500" cy="714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9" name="Freeform 9"/>
          <p:cNvSpPr/>
          <p:nvPr/>
        </p:nvSpPr>
        <p:spPr>
          <a:xfrm>
            <a:off x="2152650" y="3333750"/>
            <a:ext cx="8048625" cy="2076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一个函数能不能再次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自己？可以。不过，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每次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要处理什么，什么时候停下来，都得说清楚。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这节课从拆礼盒说起，再一起写出计算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阶乘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的程序，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看看答案怎样从最里面一层传回来。</a:t>
            </a:r>
          </a:p>
        </p:txBody>
      </p:sp>
    </p:spTree>
  </p:cSld>
  <p:clrMapOvr>
    <a:masterClrMapping/>
  </p:clrMapOvr>
  <p:transition p14:dur="350">
    <p:fade/>
  </p:transition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拆完这些礼盒，一共要拆几层？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例如，礼物装在一串套着的盒子里。每个盒子里最多再放一个盒子，我们想知道：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从外到内，一共有几个盒子？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2000250" y="3190875"/>
            <a:ext cx="8286750" cy="1943100"/>
            <a:chOff x="2000250" y="3190875"/>
            <a:chExt cx="8286750" cy="1943100"/>
          </a:xfrm>
        </p:grpSpPr>
        <p:sp>
          <p:nvSpPr>
            <p:cNvPr id="9" name="Freeform 9"/>
            <p:cNvSpPr/>
            <p:nvPr/>
          </p:nvSpPr>
          <p:spPr>
            <a:xfrm>
              <a:off x="2000250" y="3190875"/>
              <a:ext cx="8286750" cy="1943100"/>
            </a:xfrm>
            <a:prstGeom prst="roundRect">
              <a:avLst>
                <a:gd name="adj" fmla="val 4412"/>
              </a:avLst>
            </a:prstGeom>
            <a:solidFill>
              <a:srgbClr val="F3F6FA"/>
            </a:solidFill>
            <a:ln w="11430">
              <a:solidFill>
                <a:srgbClr val="244D87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171700" y="3381375"/>
              <a:ext cx="2286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最外面的盒子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572000" y="3362325"/>
              <a:ext cx="5476875" cy="1571625"/>
            </a:xfrm>
            <a:prstGeom prst="roundRect">
              <a:avLst>
                <a:gd name="adj" fmla="val 5455"/>
              </a:avLst>
            </a:prstGeom>
            <a:solidFill>
              <a:srgbClr val="E8F0F8"/>
            </a:solidFill>
            <a:ln w="11430">
              <a:solidFill>
                <a:srgbClr val="244D87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743450" y="3552825"/>
              <a:ext cx="2286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中间的盒子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048500" y="3552825"/>
              <a:ext cx="2762250" cy="1181100"/>
            </a:xfrm>
            <a:prstGeom prst="roundRect">
              <a:avLst>
                <a:gd name="adj" fmla="val 7258"/>
              </a:avLst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219950" y="3743325"/>
              <a:ext cx="22860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最里面的盒子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7715250" y="4162425"/>
              <a:ext cx="1428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礼物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4" name="Group 24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22" name="Freeform 22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最外面的盒子也要算在内。图中要拆3个盒子，才能取到礼物。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换一个盒子，还要做哪些事？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打开外面的盒子，发现里面还有一个。我们已经数了眼前这一个，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接下来还得数清里面有几个。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466850" y="3324225"/>
            <a:ext cx="9163050" cy="1143000"/>
            <a:chOff x="1466850" y="3324225"/>
            <a:chExt cx="9163050" cy="1143000"/>
          </a:xfrm>
        </p:grpSpPr>
        <p:grpSp>
          <p:nvGrpSpPr>
            <p:cNvPr id="12" name="Group 12"/>
            <p:cNvGrpSpPr/>
            <p:nvPr/>
          </p:nvGrpSpPr>
          <p:grpSpPr>
            <a:xfrm>
              <a:off x="1466850" y="3324225"/>
              <a:ext cx="2686050" cy="1143000"/>
              <a:chOff x="1466850" y="3324225"/>
              <a:chExt cx="2686050" cy="11430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66850" y="3324225"/>
                <a:ext cx="2686050" cy="1143000"/>
              </a:xfrm>
              <a:prstGeom prst="roundRect">
                <a:avLst>
                  <a:gd name="adj" fmla="val 6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552575" y="3702844"/>
                <a:ext cx="25146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数</a:t>
                </a:r>
                <a:r>
                  <a:rPr lang="zh-CN" sz="202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当前</a:t>
                </a: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这个盒子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705350" y="3324225"/>
              <a:ext cx="2686050" cy="1143000"/>
              <a:chOff x="4705350" y="3324225"/>
              <a:chExt cx="2686050" cy="1143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4705350" y="3324225"/>
                <a:ext cx="2686050" cy="1143000"/>
              </a:xfrm>
              <a:prstGeom prst="roundRect">
                <a:avLst>
                  <a:gd name="adj" fmla="val 6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4791075" y="3702844"/>
                <a:ext cx="25146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数里面的盒子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152900" y="3858633"/>
              <a:ext cx="552450" cy="74184"/>
              <a:chOff x="4152900" y="3858633"/>
              <a:chExt cx="552450" cy="7418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4152900" y="3895725"/>
                <a:ext cx="5524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2450" h="9525">
                    <a:moveTo>
                      <a:pt x="0" y="0"/>
                    </a:moveTo>
                    <a:lnTo>
                      <a:pt x="5524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4617619" y="38586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7943850" y="3324225"/>
              <a:ext cx="2686050" cy="1143000"/>
              <a:chOff x="7943850" y="3324225"/>
              <a:chExt cx="2686050" cy="11430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7943850" y="3324225"/>
                <a:ext cx="2686050" cy="1143000"/>
              </a:xfrm>
              <a:prstGeom prst="roundRect">
                <a:avLst>
                  <a:gd name="adj" fmla="val 666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8029575" y="3702844"/>
                <a:ext cx="25146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把两部分加起来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7391400" y="3858633"/>
              <a:ext cx="552450" cy="74184"/>
              <a:chOff x="7391400" y="3858633"/>
              <a:chExt cx="552450" cy="74184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7391400" y="3895725"/>
                <a:ext cx="5524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552450" h="9525">
                    <a:moveTo>
                      <a:pt x="0" y="0"/>
                    </a:moveTo>
                    <a:lnTo>
                      <a:pt x="5524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7856119" y="38586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28" name="Freeform 2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1" name="Group 31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29" name="Freeform 29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轮到里面的盒子时，做法仍然一样：数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这一个，再看里面还有没有。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数到最里面，答案才能往外传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最里面的盒子没有再套盒子，它可以直接报出“1个”。中间和外面的盒子，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还要把自己也算进去。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90600" y="3019425"/>
            <a:ext cx="10191750" cy="1914525"/>
            <a:chOff x="990600" y="3019425"/>
            <a:chExt cx="10191750" cy="1914525"/>
          </a:xfrm>
        </p:grpSpPr>
        <p:sp>
          <p:nvSpPr>
            <p:cNvPr id="9" name="Freeform 9"/>
            <p:cNvSpPr/>
            <p:nvPr/>
          </p:nvSpPr>
          <p:spPr>
            <a:xfrm>
              <a:off x="990600" y="3019425"/>
              <a:ext cx="3333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48000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正在处理哪个盒子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324350" y="3019425"/>
              <a:ext cx="3333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4438650" y="3048000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里面已经数出几个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658100" y="3019425"/>
              <a:ext cx="3524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772400" y="3048000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连自己一起，共几个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48050"/>
              <a:ext cx="3333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5099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最里面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4324350" y="3448050"/>
              <a:ext cx="3333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4438650" y="35099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里面没有盒子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658100" y="3448050"/>
              <a:ext cx="3524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990600" y="3943350"/>
              <a:ext cx="33337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1104900" y="40052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中间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4324350" y="3943350"/>
              <a:ext cx="33337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9" name="Freeform 29"/>
            <p:cNvSpPr/>
            <p:nvPr/>
          </p:nvSpPr>
          <p:spPr>
            <a:xfrm>
              <a:off x="4438650" y="40052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1个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7658100" y="3943350"/>
              <a:ext cx="35242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2" name="Freeform 32"/>
            <p:cNvSpPr/>
            <p:nvPr/>
          </p:nvSpPr>
          <p:spPr>
            <a:xfrm>
              <a:off x="990600" y="4438650"/>
              <a:ext cx="3333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3" name="Freeform 33"/>
            <p:cNvSpPr/>
            <p:nvPr/>
          </p:nvSpPr>
          <p:spPr>
            <a:xfrm>
              <a:off x="1104900" y="45005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最外面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4324350" y="4438650"/>
              <a:ext cx="3333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6" name="Freeform 36"/>
            <p:cNvSpPr/>
            <p:nvPr/>
          </p:nvSpPr>
          <p:spPr>
            <a:xfrm>
              <a:off x="4438650" y="4500562"/>
              <a:ext cx="3105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2个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7658100" y="4438650"/>
              <a:ext cx="3524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</p:grpSp>
      <p:grpSp>
        <p:nvGrpSpPr>
          <p:cNvPr id="46" name="Group 46"/>
          <p:cNvGrpSpPr/>
          <p:nvPr/>
        </p:nvGrpSpPr>
        <p:grpSpPr>
          <a:xfrm>
            <a:off x="7772400" y="3509962"/>
            <a:ext cx="3295650" cy="1362075"/>
            <a:chOff x="7772400" y="3509962"/>
            <a:chExt cx="3295650" cy="1362075"/>
          </a:xfrm>
        </p:grpSpPr>
        <p:sp>
          <p:nvSpPr>
            <p:cNvPr id="40" name="Freeform 40"/>
            <p:cNvSpPr/>
            <p:nvPr/>
          </p:nvSpPr>
          <p:spPr>
            <a:xfrm>
              <a:off x="7772400" y="3509962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1个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772400" y="4005262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2个</a:t>
              </a:r>
            </a:p>
          </p:txBody>
        </p:sp>
        <p:sp>
          <p:nvSpPr>
            <p:cNvPr id="44" name="Freeform 44"/>
            <p:cNvSpPr/>
            <p:nvPr/>
          </p:nvSpPr>
          <p:spPr>
            <a:xfrm>
              <a:off x="7772400" y="4500562"/>
              <a:ext cx="3295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3个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0" name="Group 50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48" name="Freeform 48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往里数时，外面的任务还没完成；里面数完后，外面才能接着加上自己。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同样的数盒任务，可以再次交给自己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假设写了一个“数盒子”的函数。它处理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当前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盒子时，需要里面的盒子数量，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便可以再次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这个函数。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0600" y="3019425"/>
            <a:ext cx="10191750" cy="1914525"/>
            <a:chOff x="990600" y="3019425"/>
            <a:chExt cx="10191750" cy="1914525"/>
          </a:xfrm>
        </p:grpSpPr>
        <p:sp>
          <p:nvSpPr>
            <p:cNvPr id="9" name="Freeform 9"/>
            <p:cNvSpPr/>
            <p:nvPr/>
          </p:nvSpPr>
          <p:spPr>
            <a:xfrm>
              <a:off x="990600" y="3019425"/>
              <a:ext cx="4095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48000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拆盒子时发生的事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5086350" y="3019425"/>
              <a:ext cx="6096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5200650" y="3048000"/>
              <a:ext cx="586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放进函数里，怎样理解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0600" y="3448050"/>
              <a:ext cx="4095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1104900" y="3509962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里面还有盒子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5086350" y="3448050"/>
              <a:ext cx="6096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200650" y="3509962"/>
              <a:ext cx="586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再次调用自己，处理更小的任务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943350"/>
              <a:ext cx="40957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4005262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里面没有盒子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5086350" y="3943350"/>
              <a:ext cx="6096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5200650" y="4005262"/>
              <a:ext cx="586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答案就是1，直接返回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4438650"/>
              <a:ext cx="40957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500562"/>
              <a:ext cx="3867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里面已经数完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5086350" y="4438650"/>
              <a:ext cx="6096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5200650" y="4500562"/>
              <a:ext cx="586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接到结果，加上当前这个盒子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7" name="Group 37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35" name="Freeform 35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函数在执行过程中再次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自身，这种做法叫作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递归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。刚才的数盒任务，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就可以用这种方式来组织。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模拟练习：把数盒子的过程说完整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28900"/>
            <a:ext cx="10191750" cy="385762"/>
            <a:chOff x="990600" y="2628900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289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如果一共套了4个盒子，最里面这一层应该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几？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414712"/>
            <a:ext cx="10191750" cy="385762"/>
            <a:chOff x="990600" y="341471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41471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最外面收到“里面有3个”后，能直接把3当成总数吗？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600" y="4695825"/>
            <a:ext cx="10191750" cy="766762"/>
            <a:chOff x="990600" y="4695825"/>
            <a:chExt cx="10191750" cy="766762"/>
          </a:xfrm>
        </p:grpSpPr>
        <p:sp>
          <p:nvSpPr>
            <p:cNvPr id="14" name="Freeform 14"/>
            <p:cNvSpPr/>
            <p:nvPr/>
          </p:nvSpPr>
          <p:spPr>
            <a:xfrm>
              <a:off x="990600" y="4695825"/>
              <a:ext cx="10191750" cy="766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最里面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1，因为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这个盒子也要计数。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还要加上最外面这个盒子，所以总数是4。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990600" y="452437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 计算阶乘（洛谷P5739）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输入一个正整数n，求从1一直乘到n的结果。这个结果叫作n的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阶乘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，记作n!。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600" y="2643188"/>
            <a:ext cx="10191750" cy="385762"/>
            <a:chOff x="990600" y="2643188"/>
            <a:chExt cx="10191750" cy="385762"/>
          </a:xfrm>
        </p:grpSpPr>
        <p:sp>
          <p:nvSpPr>
            <p:cNvPr id="9" name="Freeform 9"/>
            <p:cNvSpPr/>
            <p:nvPr/>
          </p:nvSpPr>
          <p:spPr>
            <a:xfrm>
              <a:off x="990600" y="2643188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输入：一行，一个正整数n，满足1 ≤ n ≤ 12。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320040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90600" y="3429000"/>
            <a:ext cx="10191750" cy="385762"/>
            <a:chOff x="990600" y="3429000"/>
            <a:chExt cx="10191750" cy="385762"/>
          </a:xfrm>
        </p:grpSpPr>
        <p:sp>
          <p:nvSpPr>
            <p:cNvPr id="13" name="Freeform 13"/>
            <p:cNvSpPr/>
            <p:nvPr/>
          </p:nvSpPr>
          <p:spPr>
            <a:xfrm>
              <a:off x="990600" y="34290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输出：一个正整数，表示n的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990600" y="39862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9" name="Group 19"/>
          <p:cNvGrpSpPr/>
          <p:nvPr/>
        </p:nvGrpSpPr>
        <p:grpSpPr>
          <a:xfrm>
            <a:off x="990600" y="4214812"/>
            <a:ext cx="10191750" cy="766762"/>
            <a:chOff x="990600" y="4214812"/>
            <a:chExt cx="10191750" cy="766762"/>
          </a:xfrm>
        </p:grpSpPr>
        <p:sp>
          <p:nvSpPr>
            <p:cNvPr id="17" name="Freeform 17"/>
            <p:cNvSpPr/>
            <p:nvPr/>
          </p:nvSpPr>
          <p:spPr>
            <a:xfrm>
              <a:off x="990600" y="4214812"/>
              <a:ext cx="10191750" cy="766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本题挑战：尝试不用for、while等循环语句完成。这次我们用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递归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把这串乘法算出来。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3" name="Group 23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21" name="Freeform 21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比如输入3，就要算1乘2乘3。接下来，我们看看这串乘法能怎样拆开。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例7-7：输入3，为什么输出6？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题目样例输入3，表示要计算1、2、3这三个数的乘积。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90600" y="3019425"/>
            <a:ext cx="10191750" cy="923925"/>
            <a:chOff x="990600" y="3019425"/>
            <a:chExt cx="10191750" cy="923925"/>
          </a:xfrm>
        </p:grpSpPr>
        <p:sp>
          <p:nvSpPr>
            <p:cNvPr id="9" name="Freeform 9"/>
            <p:cNvSpPr/>
            <p:nvPr/>
          </p:nvSpPr>
          <p:spPr>
            <a:xfrm>
              <a:off x="990600" y="3019425"/>
              <a:ext cx="1714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48000"/>
              <a:ext cx="148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705100" y="3019425"/>
              <a:ext cx="6191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819400" y="3048000"/>
              <a:ext cx="596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需要计算什么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8896350" y="3019425"/>
              <a:ext cx="2286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9010650" y="3048000"/>
              <a:ext cx="205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48050"/>
              <a:ext cx="1714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509962"/>
              <a:ext cx="148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2705100" y="3448050"/>
              <a:ext cx="6191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819400" y="3509962"/>
              <a:ext cx="596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1乘2，再乘3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8896350" y="3448050"/>
              <a:ext cx="2286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9010650" y="3509962"/>
              <a:ext cx="2057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</p:grpSp>
      <mc:AlternateContent>
        <mc:Choice Requires="a14">
          <p:sp>
            <p:nvSpPr>
              <p:cNvPr id="28" name="sample-calculation"/>
              <p:cNvSpPr txBox="1">
                <a:spLocks noGrp="1"/>
              </p:cNvSpPr>
              <p:nvPr/>
            </p:nvSpPr>
            <p:spPr>
              <a:xfrm>
                <a:off x="2190750" y="4191000"/>
                <a:ext cx="7810500" cy="666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3</m:t>
                      </m:r>
                      <m:r>
                        <m:rPr>
                          <m:sty m:val="p"/>
                        </m:rP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!=</m:t>
                      </m:r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</m:t>
                      </m:r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</m:t>
                      </m:r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3</m:t>
                      </m:r>
                      <m:r>
                        <m:rPr>
                          <m:sty m:val="p"/>
                        </m:rP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6</m:t>
                      </m:r>
                    </m:oMath>
                  </m:oMathPara>
                </a14:m>
              </a:p>
            </p:txBody>
          </p:sp>
        </mc:Choice>
      </mc:AlternateContent>
      <p:sp>
        <p:nvSpPr>
          <p:cNvPr id="29" name="Freeform 2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30" name="Freeform 30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输入如果是1，就只有一个因数1，结果也是1。这个最小的情况，后面会用到。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例7-7：不用循环，乘法怎样接着算？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以前可以用循环，每次再乘一个数。现在不用循环，仍然需要有办法，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把还没算完的那一段乘积求出来。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143000" y="3086100"/>
            <a:ext cx="9953625" cy="1905000"/>
            <a:chOff x="1143000" y="3086100"/>
            <a:chExt cx="9953625" cy="1905000"/>
          </a:xfrm>
        </p:grpSpPr>
        <p:sp>
          <p:nvSpPr>
            <p:cNvPr id="9" name="Freeform 9"/>
            <p:cNvSpPr/>
            <p:nvPr/>
          </p:nvSpPr>
          <p:spPr>
            <a:xfrm>
              <a:off x="6076950" y="3086100"/>
              <a:ext cx="9525" cy="1905000"/>
            </a:xfrm>
            <a:custGeom>
              <a:avLst/>
              <a:gdLst/>
              <a:ahLst/>
              <a:cxnLst/>
              <a:rect l="l" t="t" r="r" b="b"/>
              <a:pathLst>
                <a:path w="9525" h="1905000">
                  <a:moveTo>
                    <a:pt x="0" y="0"/>
                  </a:moveTo>
                  <a:lnTo>
                    <a:pt x="0" y="190500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43000" y="3086100"/>
              <a:ext cx="4619625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已经会的做法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1143000" y="3667125"/>
              <a:ext cx="461962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从1开始，用循环依次乘上2、3、4。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这样能算出4的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6477000" y="3086100"/>
              <a:ext cx="4619625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这次换一个角度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6477000" y="3667125"/>
              <a:ext cx="461962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把最后的4暂时留着，先求出1乘2乘3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的结果，再把4乘上去。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2" name="Group 22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20" name="Freeform 20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剩下的仍然是计算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，只是从“算到4”变成了“算到3”。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例7-7：把4的阶乘拆成一个小任务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4的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阶乘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里面，前面三个数的乘积，正好就是3的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阶乘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。小任务算完，再乘4，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大任务也就完成了。</a:t>
            </a:r>
          </a:p>
        </p:txBody>
      </p:sp>
      <mc:AlternateContent>
        <mc:Choice Requires="a14">
          <p:sp>
            <p:nvSpPr>
              <p:cNvPr id="9" name="formula-0"/>
              <p:cNvSpPr txBox="1">
                <a:spLocks noGrp="1"/>
              </p:cNvSpPr>
              <p:nvPr/>
            </p:nvSpPr>
            <p:spPr>
              <a:xfrm>
                <a:off x="1619250" y="3086100"/>
                <a:ext cx="8953500" cy="752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4</m:t>
                      </m:r>
                      <m:r>
                        <m:rPr>
                          <m:sty m:val="p"/>
                        </m:rP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!=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en-US" sz="28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8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en-US" sz="28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×</m:t>
                          </m:r>
                          <m:r>
                            <a:rPr lang="en-US" sz="28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US" sz="28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×</m:t>
                          </m:r>
                          <m:r>
                            <a:rPr lang="en-US" sz="28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</m:t>
                      </m:r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4</m:t>
                      </m:r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10" name="formula-1"/>
              <p:cNvSpPr txBox="1">
                <a:spLocks noGrp="1"/>
              </p:cNvSpPr>
              <p:nvPr/>
            </p:nvSpPr>
            <p:spPr>
              <a:xfrm>
                <a:off x="1619250" y="4114800"/>
                <a:ext cx="8953500" cy="752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4</m:t>
                      </m:r>
                      <m:r>
                        <m:rPr>
                          <m:sty m:val="p"/>
                        </m:rP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!=</m:t>
                      </m:r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4</m:t>
                      </m:r>
                      <m:r>
                        <m:rPr>
                          <m:sty m:val="p"/>
                        </m:rP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</m:t>
                      </m:r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3</m:t>
                      </m:r>
                      <m:r>
                        <m:rPr>
                          <m:sty m:val="p"/>
                        </m:rP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!</m:t>
                      </m:r>
                    </m:oMath>
                  </m:oMathPara>
                </a14:m>
              </a:p>
            </p:txBody>
          </p:sp>
        </mc:Choice>
      </mc:AlternateContent>
      <p:sp>
        <p:nvSpPr>
          <p:cNvPr id="11" name="Freeform 1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同样地，3的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可以先求2的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。一直缩小到1时，答案就能直接确定。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例7-7：让f(x)返回x的阶乘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我们给计算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阶乘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的函数取名f。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参数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x表示：这一次调用，要把乘积算到哪个数。</a:t>
            </a:r>
          </a:p>
        </p:txBody>
      </p:sp>
      <mc:AlternateContent>
        <mc:Choice Requires="a14">
          <p:sp>
            <p:nvSpPr>
              <p:cNvPr id="9" name="formula-0"/>
              <p:cNvSpPr txBox="1">
                <a:spLocks noGrp="1"/>
              </p:cNvSpPr>
              <p:nvPr/>
            </p:nvSpPr>
            <p:spPr>
              <a:xfrm>
                <a:off x="1619250" y="3086100"/>
                <a:ext cx="8953500" cy="752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en-US" sz="28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8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10" name="formula-1"/>
              <p:cNvSpPr txBox="1">
                <a:spLocks noGrp="1"/>
              </p:cNvSpPr>
              <p:nvPr/>
            </p:nvSpPr>
            <p:spPr>
              <a:xfrm>
                <a:off x="1619250" y="4114800"/>
                <a:ext cx="8953500" cy="752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en-US" sz="28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8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x</m:t>
                      </m:r>
                      <m:r>
                        <m:rPr>
                          <m:sty m:val="p"/>
                        </m:rP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</m:t>
                      </m:r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f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en-US" sz="28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8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  <m:r>
                            <m:rPr>
                              <m:sty m:val="p"/>
                            </m:rPr>
                            <a:rPr lang="en-US" sz="28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en-US" sz="28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x</m:t>
                      </m:r>
                      <m:r>
                        <m:rPr>
                          <m:sty m:val="p"/>
                        </m:rP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&gt;</m:t>
                      </m:r>
                      <m:r>
                        <a:rPr lang="en-US" sz="28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</m:oMath>
                  </m:oMathPara>
                </a14:m>
              </a:p>
            </p:txBody>
          </p:sp>
        </mc:Choice>
      </mc:AlternateContent>
      <p:sp>
        <p:nvSpPr>
          <p:cNvPr id="11" name="Freeform 1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f(x−1)负责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更小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；本层收到结果后，再乘上自己的x。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例7-7：先说清函数接收和返回什么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我们需要把一个正整数交给f，再从f那里拿到一个整数结果。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函数的开头可以这样写：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3057525"/>
            <a:ext cx="10220325" cy="400050"/>
            <a:chOff x="914400" y="3057525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3057525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f(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3057525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90525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67175"/>
            <a:ext cx="10239375" cy="757238"/>
            <a:chOff x="990600" y="406717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6717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前面的int说明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值是整数；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参数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int x接收本次要计算的数。调用f(4)，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这一层的x就是4。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例7-7：第1步，处理能直接回答的情况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如果本次接到的x就是1，答案已经知道了，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返回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1即可，不需要再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自己。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3057525"/>
            <a:ext cx="10220325" cy="1009650"/>
            <a:chOff x="914400" y="3057525"/>
            <a:chExt cx="10220325" cy="1009650"/>
          </a:xfrm>
        </p:grpSpPr>
        <p:sp>
          <p:nvSpPr>
            <p:cNvPr id="9" name="Freeform 9"/>
            <p:cNvSpPr/>
            <p:nvPr/>
          </p:nvSpPr>
          <p:spPr>
            <a:xfrm>
              <a:off x="1038225" y="3057525"/>
              <a:ext cx="10096500" cy="10096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== 1)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1;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3057525"/>
              <a:ext cx="9525" cy="929640"/>
            </a:xfrm>
            <a:custGeom>
              <a:avLst/>
              <a:gdLst/>
              <a:ahLst/>
              <a:cxnLst/>
              <a:rect l="l" t="t" r="r" b="b"/>
              <a:pathLst>
                <a:path w="9525" h="929640">
                  <a:moveTo>
                    <a:pt x="0" y="0"/>
                  </a:moveTo>
                  <a:lnTo>
                    <a:pt x="0" y="9296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23862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400550"/>
            <a:ext cx="10239375" cy="385762"/>
            <a:chOff x="990600" y="4400550"/>
            <a:chExt cx="10239375" cy="385762"/>
          </a:xfrm>
        </p:grpSpPr>
        <p:sp>
          <p:nvSpPr>
            <p:cNvPr id="14" name="Freeform 14"/>
            <p:cNvSpPr/>
            <p:nvPr/>
          </p:nvSpPr>
          <p:spPr>
            <a:xfrm>
              <a:off x="990600" y="4400550"/>
              <a:ext cx="10239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这段代码放在函数体开头。return会结束本次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，并把1交回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它的那一层。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例7-7：第2步，请f求出更小的阶乘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当x大于1时，我们还缺1到x−1的乘积。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f(x−1)求出它，再乘上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当前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的x。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3057525"/>
            <a:ext cx="10220325" cy="400050"/>
            <a:chOff x="914400" y="3057525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3057525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* f(x - 1);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3057525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90525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67175"/>
            <a:ext cx="10239375" cy="757238"/>
            <a:chOff x="990600" y="406717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6717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本层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x是4，就要等f(3)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6，再算4乘6，最后返回24。</a:t>
              </a:r>
              <a:br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本身不会把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本层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的x改成3。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例7-7：把两种情况放进同一个函数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函数体先判断是否到达1；没有到达，就继续处理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更小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阶乘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这个能直接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返回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答案的位置，叫作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递归边界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3057525"/>
            <a:ext cx="10220325" cy="1314450"/>
            <a:chOff x="914400" y="3057525"/>
            <a:chExt cx="10220325" cy="1314450"/>
          </a:xfrm>
        </p:grpSpPr>
        <p:sp>
          <p:nvSpPr>
            <p:cNvPr id="9" name="Freeform 9"/>
            <p:cNvSpPr/>
            <p:nvPr/>
          </p:nvSpPr>
          <p:spPr>
            <a:xfrm>
              <a:off x="1038225" y="3057525"/>
              <a:ext cx="10096500" cy="13144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f(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== 1)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1;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* f(x - 1);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3057525"/>
              <a:ext cx="9525" cy="1234440"/>
            </a:xfrm>
            <a:custGeom>
              <a:avLst/>
              <a:gdLst/>
              <a:ahLst/>
              <a:cxnLst/>
              <a:rect l="l" t="t" r="r" b="b"/>
              <a:pathLst>
                <a:path w="9525" h="1234440">
                  <a:moveTo>
                    <a:pt x="0" y="0"/>
                  </a:moveTo>
                  <a:lnTo>
                    <a:pt x="0" y="12344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454342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705350"/>
            <a:ext cx="10239375" cy="757238"/>
            <a:chOff x="990600" y="4705350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705350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输入从正整数开始，每次减1，最终一定能到达1。边界和缩小问题的方式，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必须配合起来。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例7-7：每次调用，都有自己的x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en-US" sz="2020" dirty="0">
                <a:solidFill>
                  <a:srgbClr val="172B49"/>
                </a:solidFill>
                <a:latin typeface="Consolas"/>
                <a:ea typeface="Consolas"/>
                <a:cs typeface="Consolas"/>
              </a:rPr>
              <a:t>f(4)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f(3)时，会新开始一次函数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。它们使用同一份函数代码，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却各自保存本次的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参数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600" y="3019425"/>
            <a:ext cx="10191750" cy="1914525"/>
            <a:chOff x="990600" y="3019425"/>
            <a:chExt cx="10191750" cy="1914525"/>
          </a:xfrm>
        </p:grpSpPr>
        <p:sp>
          <p:nvSpPr>
            <p:cNvPr id="9" name="Freeform 9"/>
            <p:cNvSpPr/>
            <p:nvPr/>
          </p:nvSpPr>
          <p:spPr>
            <a:xfrm>
              <a:off x="990600" y="3019425"/>
              <a:ext cx="2381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48000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哪一次调用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371850" y="3019425"/>
              <a:ext cx="2095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486150" y="3048000"/>
              <a:ext cx="186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本层的x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467350" y="3019425"/>
              <a:ext cx="571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5581650" y="3048000"/>
              <a:ext cx="548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还没完成的工作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48050"/>
              <a:ext cx="2381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50996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f(4)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371850" y="3448050"/>
              <a:ext cx="2095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3486150" y="3509962"/>
              <a:ext cx="186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5467350" y="3448050"/>
              <a:ext cx="571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5581650" y="3509962"/>
              <a:ext cx="548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等f(3)的结果，再乘4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943350"/>
              <a:ext cx="23812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00526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f(3)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371850" y="3943350"/>
              <a:ext cx="20955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486150" y="4005262"/>
              <a:ext cx="186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5467350" y="3943350"/>
              <a:ext cx="5715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5581650" y="4005262"/>
              <a:ext cx="548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等f(2)的结果，再乘3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438650"/>
              <a:ext cx="2381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50056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f(2)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3371850" y="4438650"/>
              <a:ext cx="2095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3486150" y="4500562"/>
              <a:ext cx="1866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5467350" y="4438650"/>
              <a:ext cx="5715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5581650" y="4500562"/>
              <a:ext cx="548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等f(1)的结果，再乘2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9" name="Group 49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47" name="Freeform 47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接到3，不会把外面那一层的4覆盖掉。外面还需要这个4来完成乘法。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例7-7：沿着调用，走到f(1)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例如n是4，main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f(4)。每一层还不能给出结果，就再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小一号的阶乘函数。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76325" y="3371850"/>
            <a:ext cx="2266950" cy="1190625"/>
            <a:chOff x="1076325" y="3371850"/>
            <a:chExt cx="2266950" cy="1190625"/>
          </a:xfrm>
        </p:grpSpPr>
        <p:grpSp>
          <p:nvGrpSpPr>
            <p:cNvPr id="12" name="Group 12"/>
            <p:cNvGrpSpPr/>
            <p:nvPr/>
          </p:nvGrpSpPr>
          <p:grpSpPr>
            <a:xfrm>
              <a:off x="1076325" y="3371850"/>
              <a:ext cx="2266950" cy="1190625"/>
              <a:chOff x="1076325" y="3371850"/>
              <a:chExt cx="2266950" cy="1190625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076325" y="3371850"/>
                <a:ext cx="2266950" cy="1190625"/>
              </a:xfrm>
              <a:prstGeom prst="roundRect">
                <a:avLst>
                  <a:gd name="adj" fmla="val 64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162050" y="3607594"/>
                <a:ext cx="209550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f(4)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x是4，等待</a:t>
                </a: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3343275" y="3371850"/>
            <a:ext cx="2619375" cy="1190625"/>
            <a:chOff x="3343275" y="3371850"/>
            <a:chExt cx="2619375" cy="1190625"/>
          </a:xfrm>
        </p:grpSpPr>
        <p:grpSp>
          <p:nvGrpSpPr>
            <p:cNvPr id="17" name="Group 17"/>
            <p:cNvGrpSpPr/>
            <p:nvPr/>
          </p:nvGrpSpPr>
          <p:grpSpPr>
            <a:xfrm>
              <a:off x="3695700" y="3371850"/>
              <a:ext cx="2266950" cy="1190625"/>
              <a:chOff x="3695700" y="3371850"/>
              <a:chExt cx="2266950" cy="11906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3695700" y="3371850"/>
                <a:ext cx="2266950" cy="1190625"/>
              </a:xfrm>
              <a:prstGeom prst="roundRect">
                <a:avLst>
                  <a:gd name="adj" fmla="val 64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3781425" y="3607594"/>
                <a:ext cx="209550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f(3)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x是3，等待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3343275" y="3925308"/>
              <a:ext cx="352425" cy="74184"/>
              <a:chOff x="3343275" y="3925308"/>
              <a:chExt cx="352425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3343275" y="3962400"/>
                <a:ext cx="3524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52425" h="9525">
                    <a:moveTo>
                      <a:pt x="0" y="0"/>
                    </a:moveTo>
                    <a:lnTo>
                      <a:pt x="3524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3607969" y="39253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grpSp>
        <p:nvGrpSpPr>
          <p:cNvPr id="29" name="Group 29"/>
          <p:cNvGrpSpPr/>
          <p:nvPr/>
        </p:nvGrpSpPr>
        <p:grpSpPr>
          <a:xfrm>
            <a:off x="5962650" y="3371850"/>
            <a:ext cx="2619375" cy="1190625"/>
            <a:chOff x="5962650" y="3371850"/>
            <a:chExt cx="2619375" cy="1190625"/>
          </a:xfrm>
        </p:grpSpPr>
        <p:grpSp>
          <p:nvGrpSpPr>
            <p:cNvPr id="25" name="Group 25"/>
            <p:cNvGrpSpPr/>
            <p:nvPr/>
          </p:nvGrpSpPr>
          <p:grpSpPr>
            <a:xfrm>
              <a:off x="6315075" y="3371850"/>
              <a:ext cx="2266950" cy="1190625"/>
              <a:chOff x="6315075" y="3371850"/>
              <a:chExt cx="2266950" cy="119062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315075" y="3371850"/>
                <a:ext cx="2266950" cy="1190625"/>
              </a:xfrm>
              <a:prstGeom prst="roundRect">
                <a:avLst>
                  <a:gd name="adj" fmla="val 64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6400800" y="3607594"/>
                <a:ext cx="209550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f(2)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x是2，等待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962650" y="3925308"/>
              <a:ext cx="352425" cy="74184"/>
              <a:chOff x="5962650" y="3925308"/>
              <a:chExt cx="352425" cy="74184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5962650" y="3962400"/>
                <a:ext cx="3524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52425" h="9525">
                    <a:moveTo>
                      <a:pt x="0" y="0"/>
                    </a:moveTo>
                    <a:lnTo>
                      <a:pt x="3524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6227344" y="39253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grpSp>
        <p:nvGrpSpPr>
          <p:cNvPr id="37" name="Group 37"/>
          <p:cNvGrpSpPr/>
          <p:nvPr/>
        </p:nvGrpSpPr>
        <p:grpSpPr>
          <a:xfrm>
            <a:off x="8582025" y="3371850"/>
            <a:ext cx="2619375" cy="1190625"/>
            <a:chOff x="8582025" y="3371850"/>
            <a:chExt cx="2619375" cy="1190625"/>
          </a:xfrm>
        </p:grpSpPr>
        <p:grpSp>
          <p:nvGrpSpPr>
            <p:cNvPr id="33" name="Group 33"/>
            <p:cNvGrpSpPr/>
            <p:nvPr/>
          </p:nvGrpSpPr>
          <p:grpSpPr>
            <a:xfrm>
              <a:off x="8934450" y="3371850"/>
              <a:ext cx="2266950" cy="1190625"/>
              <a:chOff x="8934450" y="3371850"/>
              <a:chExt cx="2266950" cy="1190625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8934450" y="3371850"/>
                <a:ext cx="2266950" cy="1190625"/>
              </a:xfrm>
              <a:prstGeom prst="roundRect">
                <a:avLst>
                  <a:gd name="adj" fmla="val 64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9020175" y="3607594"/>
                <a:ext cx="209550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f(1)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x是1，可回答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8582025" y="3925308"/>
              <a:ext cx="352425" cy="74184"/>
              <a:chOff x="8582025" y="3925308"/>
              <a:chExt cx="352425" cy="74184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8582025" y="3962400"/>
                <a:ext cx="3524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52425" h="9525">
                    <a:moveTo>
                      <a:pt x="0" y="0"/>
                    </a:moveTo>
                    <a:lnTo>
                      <a:pt x="3524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8846719" y="39253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38" name="Freeform 3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1" name="Group 41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39" name="Freeform 39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参数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按4、3、2、1逐渐变小。只有f(1)能直接回答，前面三层都还没有结束。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例7-7：f(1)返回1，交给f(2)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现在到达最里面的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f(1)。它满足边界条件，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返回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1；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接下来轮到刚才等待它的f(2)继续。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67038"/>
            <a:ext cx="10220325" cy="400050"/>
            <a:chOff x="914400" y="296703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6703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== 1)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1;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6703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1666875" y="3962400"/>
            <a:ext cx="3476625" cy="1066800"/>
            <a:chOff x="1666875" y="3962400"/>
            <a:chExt cx="3476625" cy="1066800"/>
          </a:xfrm>
        </p:grpSpPr>
        <p:sp>
          <p:nvSpPr>
            <p:cNvPr id="13" name="Freeform 13"/>
            <p:cNvSpPr/>
            <p:nvPr/>
          </p:nvSpPr>
          <p:spPr>
            <a:xfrm>
              <a:off x="1666875" y="3962400"/>
              <a:ext cx="3476625" cy="1066800"/>
            </a:xfrm>
            <a:prstGeom prst="roundRect">
              <a:avLst>
                <a:gd name="adj" fmla="val 7143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1752600" y="4136231"/>
              <a:ext cx="3305175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f(1)</a:t>
              </a:r>
              <a:br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143500" y="3962400"/>
            <a:ext cx="5334000" cy="1066800"/>
            <a:chOff x="5143500" y="3962400"/>
            <a:chExt cx="5334000" cy="1066800"/>
          </a:xfrm>
        </p:grpSpPr>
        <p:grpSp>
          <p:nvGrpSpPr>
            <p:cNvPr id="19" name="Group 19"/>
            <p:cNvGrpSpPr/>
            <p:nvPr/>
          </p:nvGrpSpPr>
          <p:grpSpPr>
            <a:xfrm>
              <a:off x="5143500" y="4458708"/>
              <a:ext cx="1524000" cy="74184"/>
              <a:chOff x="5143500" y="4458708"/>
              <a:chExt cx="1524000" cy="7418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5143500" y="4495800"/>
                <a:ext cx="1524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524000" h="9525">
                    <a:moveTo>
                      <a:pt x="0" y="0"/>
                    </a:moveTo>
                    <a:lnTo>
                      <a:pt x="15240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6579769" y="44587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6667500" y="3962400"/>
              <a:ext cx="3810000" cy="1066800"/>
              <a:chOff x="6667500" y="3962400"/>
              <a:chExt cx="3810000" cy="1066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6667500" y="3962400"/>
                <a:ext cx="3810000" cy="1066800"/>
              </a:xfrm>
              <a:prstGeom prst="roundRect">
                <a:avLst>
                  <a:gd name="adj" fmla="val 714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6753225" y="4136231"/>
                <a:ext cx="36385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f(2)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接到1，x仍是2</a:t>
                </a:r>
              </a:p>
            </p:txBody>
          </p:sp>
        </p:grpSp>
      </p:grpSp>
      <p:sp>
        <p:nvSpPr>
          <p:cNvPr id="25" name="Freeform 25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8" name="Group 28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26" name="Freeform 26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结束的是f(1)这一次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。整个程序还没结束，f(2)、f(3)、f(4)都还在等着。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例7-7：f(2)接着乘2，返回2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f(2)之前停在这句代码上。现在f(1)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返回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了1，f(2)就用自己的x，也就是2，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乘上这个结果。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67038"/>
            <a:ext cx="10220325" cy="400050"/>
            <a:chOff x="914400" y="296703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6703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* f(x - 1);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6703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1666875" y="3962400"/>
            <a:ext cx="3476625" cy="1066800"/>
            <a:chOff x="1666875" y="3962400"/>
            <a:chExt cx="3476625" cy="1066800"/>
          </a:xfrm>
        </p:grpSpPr>
        <p:sp>
          <p:nvSpPr>
            <p:cNvPr id="13" name="Freeform 13"/>
            <p:cNvSpPr/>
            <p:nvPr/>
          </p:nvSpPr>
          <p:spPr>
            <a:xfrm>
              <a:off x="1666875" y="3962400"/>
              <a:ext cx="3476625" cy="1066800"/>
            </a:xfrm>
            <a:prstGeom prst="roundRect">
              <a:avLst>
                <a:gd name="adj" fmla="val 7143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1752600" y="4136231"/>
              <a:ext cx="3305175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f(2)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2乘1，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143500" y="3962400"/>
            <a:ext cx="5334000" cy="1066800"/>
            <a:chOff x="5143500" y="3962400"/>
            <a:chExt cx="5334000" cy="1066800"/>
          </a:xfrm>
        </p:grpSpPr>
        <p:grpSp>
          <p:nvGrpSpPr>
            <p:cNvPr id="19" name="Group 19"/>
            <p:cNvGrpSpPr/>
            <p:nvPr/>
          </p:nvGrpSpPr>
          <p:grpSpPr>
            <a:xfrm>
              <a:off x="5143500" y="4458708"/>
              <a:ext cx="1524000" cy="74184"/>
              <a:chOff x="5143500" y="4458708"/>
              <a:chExt cx="1524000" cy="7418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5143500" y="4495800"/>
                <a:ext cx="1524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524000" h="9525">
                    <a:moveTo>
                      <a:pt x="0" y="0"/>
                    </a:moveTo>
                    <a:lnTo>
                      <a:pt x="15240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6579769" y="44587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6667500" y="3962400"/>
              <a:ext cx="3810000" cy="1066800"/>
              <a:chOff x="6667500" y="3962400"/>
              <a:chExt cx="3810000" cy="1066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6667500" y="3962400"/>
                <a:ext cx="3810000" cy="1066800"/>
              </a:xfrm>
              <a:prstGeom prst="roundRect">
                <a:avLst>
                  <a:gd name="adj" fmla="val 714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6753225" y="4136231"/>
                <a:ext cx="36385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f(3)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接到2，x仍是3</a:t>
                </a:r>
              </a:p>
            </p:txBody>
          </p:sp>
        </p:grpSp>
      </p:grpSp>
      <p:sp>
        <p:nvSpPr>
          <p:cNvPr id="25" name="Freeform 25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8" name="Group 28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26" name="Freeform 26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f(2)完成后，结果交给f(3)。下一层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的1，和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本层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要返回的2，要分开看。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例7-7：f(3)接着乘3，返回6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f(3)等到了f(2)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返回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的2。它保留的x是3，因此还要完成3乘2这一步。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43225"/>
            <a:ext cx="10220325" cy="400050"/>
            <a:chOff x="914400" y="2943225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43225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* f(x - 1);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43225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1666875" y="3962400"/>
            <a:ext cx="3476625" cy="1066800"/>
            <a:chOff x="1666875" y="3962400"/>
            <a:chExt cx="3476625" cy="1066800"/>
          </a:xfrm>
        </p:grpSpPr>
        <p:sp>
          <p:nvSpPr>
            <p:cNvPr id="13" name="Freeform 13"/>
            <p:cNvSpPr/>
            <p:nvPr/>
          </p:nvSpPr>
          <p:spPr>
            <a:xfrm>
              <a:off x="1666875" y="3962400"/>
              <a:ext cx="3476625" cy="1066800"/>
            </a:xfrm>
            <a:prstGeom prst="roundRect">
              <a:avLst>
                <a:gd name="adj" fmla="val 7143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1752600" y="4136231"/>
              <a:ext cx="3305175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f(3)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3乘2，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143500" y="3962400"/>
            <a:ext cx="5334000" cy="1066800"/>
            <a:chOff x="5143500" y="3962400"/>
            <a:chExt cx="5334000" cy="1066800"/>
          </a:xfrm>
        </p:grpSpPr>
        <p:grpSp>
          <p:nvGrpSpPr>
            <p:cNvPr id="19" name="Group 19"/>
            <p:cNvGrpSpPr/>
            <p:nvPr/>
          </p:nvGrpSpPr>
          <p:grpSpPr>
            <a:xfrm>
              <a:off x="5143500" y="4458708"/>
              <a:ext cx="1524000" cy="74184"/>
              <a:chOff x="5143500" y="4458708"/>
              <a:chExt cx="1524000" cy="7418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5143500" y="4495800"/>
                <a:ext cx="1524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524000" h="9525">
                    <a:moveTo>
                      <a:pt x="0" y="0"/>
                    </a:moveTo>
                    <a:lnTo>
                      <a:pt x="15240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6579769" y="44587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6667500" y="3962400"/>
              <a:ext cx="3810000" cy="1066800"/>
              <a:chOff x="6667500" y="3962400"/>
              <a:chExt cx="3810000" cy="1066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6667500" y="3962400"/>
                <a:ext cx="3810000" cy="1066800"/>
              </a:xfrm>
              <a:prstGeom prst="roundRect">
                <a:avLst>
                  <a:gd name="adj" fmla="val 714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6753225" y="4136231"/>
                <a:ext cx="36385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f(4)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接到6，x仍是4</a:t>
                </a:r>
              </a:p>
            </p:txBody>
          </p:sp>
        </p:grpSp>
      </p:grpSp>
      <p:sp>
        <p:nvSpPr>
          <p:cNvPr id="25" name="Freeform 25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8" name="Group 28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26" name="Freeform 26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6，表示1到3的乘积。外面的f(4)还需要用这个6继续计算。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例7-7：f(4)乘完4，main才拿到24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f(4)等到了6，用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本层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的4乘上6，得到24。它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返回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后，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main中的函数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才有了最终结果。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2967038"/>
            <a:ext cx="10220325" cy="400050"/>
            <a:chOff x="914400" y="2967038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2967038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f(n) &lt;&lt; '\n';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2967038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1666875" y="3962400"/>
            <a:ext cx="3476625" cy="1066800"/>
            <a:chOff x="1666875" y="3962400"/>
            <a:chExt cx="3476625" cy="1066800"/>
          </a:xfrm>
        </p:grpSpPr>
        <p:sp>
          <p:nvSpPr>
            <p:cNvPr id="13" name="Freeform 13"/>
            <p:cNvSpPr/>
            <p:nvPr/>
          </p:nvSpPr>
          <p:spPr>
            <a:xfrm>
              <a:off x="1666875" y="3962400"/>
              <a:ext cx="3476625" cy="1066800"/>
            </a:xfrm>
            <a:prstGeom prst="roundRect">
              <a:avLst>
                <a:gd name="adj" fmla="val 7143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1752600" y="4136231"/>
              <a:ext cx="3305175" cy="7191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62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f(4)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4乘6，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24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143500" y="3962400"/>
            <a:ext cx="5334000" cy="1066800"/>
            <a:chOff x="5143500" y="3962400"/>
            <a:chExt cx="5334000" cy="1066800"/>
          </a:xfrm>
        </p:grpSpPr>
        <p:grpSp>
          <p:nvGrpSpPr>
            <p:cNvPr id="19" name="Group 19"/>
            <p:cNvGrpSpPr/>
            <p:nvPr/>
          </p:nvGrpSpPr>
          <p:grpSpPr>
            <a:xfrm>
              <a:off x="5143500" y="4458708"/>
              <a:ext cx="1524000" cy="74184"/>
              <a:chOff x="5143500" y="4458708"/>
              <a:chExt cx="1524000" cy="7418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5143500" y="4495800"/>
                <a:ext cx="1524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524000" h="9525">
                    <a:moveTo>
                      <a:pt x="0" y="0"/>
                    </a:moveTo>
                    <a:lnTo>
                      <a:pt x="15240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6579769" y="445870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3" name="Group 23"/>
            <p:cNvGrpSpPr/>
            <p:nvPr/>
          </p:nvGrpSpPr>
          <p:grpSpPr>
            <a:xfrm>
              <a:off x="6667500" y="3962400"/>
              <a:ext cx="3810000" cy="1066800"/>
              <a:chOff x="6667500" y="3962400"/>
              <a:chExt cx="3810000" cy="1066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6667500" y="3962400"/>
                <a:ext cx="3810000" cy="1066800"/>
              </a:xfrm>
              <a:prstGeom prst="roundRect">
                <a:avLst>
                  <a:gd name="adj" fmla="val 714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6753225" y="4136231"/>
                <a:ext cx="36385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main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接到24，再输出</a:t>
                </a:r>
              </a:p>
            </p:txBody>
          </p:sp>
        </p:grpSp>
      </p:grpSp>
      <p:sp>
        <p:nvSpPr>
          <p:cNvPr id="25" name="Freeform 25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8" name="Group 28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26" name="Freeform 26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main等待的是f(4)的结果。里面每一层都要按顺序完成，最终答案才会传回main。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例7-7：把调用和返回分开记录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时按f(4)、f(3)、f(2)、f(1)进入；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返回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时，从最后进入的f(1)开始，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顺序刚好反过来。</a:t>
            </a:r>
          </a:p>
        </p:txBody>
      </p:sp>
      <p:grpSp>
        <p:nvGrpSpPr>
          <p:cNvPr id="69" name="Group 69"/>
          <p:cNvGrpSpPr/>
          <p:nvPr/>
        </p:nvGrpSpPr>
        <p:grpSpPr>
          <a:xfrm>
            <a:off x="990600" y="3019425"/>
            <a:ext cx="10191750" cy="2257425"/>
            <a:chOff x="990600" y="3019425"/>
            <a:chExt cx="10191750" cy="2257425"/>
          </a:xfrm>
        </p:grpSpPr>
        <p:sp>
          <p:nvSpPr>
            <p:cNvPr id="9" name="Freeform 9"/>
            <p:cNvSpPr/>
            <p:nvPr/>
          </p:nvSpPr>
          <p:spPr>
            <a:xfrm>
              <a:off x="990600" y="3019425"/>
              <a:ext cx="1905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48000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返回顺序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895600" y="3019425"/>
              <a:ext cx="1524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009900" y="3048000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本层x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4419600" y="3019425"/>
              <a:ext cx="3048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4533900" y="3048000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收到的结果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7467600" y="3019425"/>
              <a:ext cx="37147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7581900" y="3048000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本层返回什么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990600" y="3448050"/>
              <a:ext cx="190500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1104900" y="349091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f(1)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2895600" y="3448050"/>
              <a:ext cx="152400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3009900" y="349091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4419600" y="3448050"/>
              <a:ext cx="304800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4533900" y="3490912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无需等待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467600" y="3448050"/>
              <a:ext cx="371475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7581900" y="3490912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990600" y="3905250"/>
              <a:ext cx="19050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1104900" y="394811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f(2)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2895600" y="3905250"/>
              <a:ext cx="15240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3009900" y="394811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4419600" y="3905250"/>
              <a:ext cx="30480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4533900" y="3948112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f(1)返回1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467600" y="3905250"/>
              <a:ext cx="371475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581900" y="3948112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2乘1，得到2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362450"/>
              <a:ext cx="190500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40531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f(3)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2895600" y="4362450"/>
              <a:ext cx="152400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3009900" y="440531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4419600" y="4362450"/>
              <a:ext cx="304800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4533900" y="4405312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f(2)返回2</a:t>
              </a:r>
            </a:p>
          </p:txBody>
        </p:sp>
        <p:sp>
          <p:nvSpPr>
            <p:cNvPr id="54" name="Freeform 54"/>
            <p:cNvSpPr/>
            <p:nvPr/>
          </p:nvSpPr>
          <p:spPr>
            <a:xfrm>
              <a:off x="7467600" y="4362450"/>
              <a:ext cx="371475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55" name="Freeform 55"/>
            <p:cNvSpPr/>
            <p:nvPr/>
          </p:nvSpPr>
          <p:spPr>
            <a:xfrm>
              <a:off x="7581900" y="4405312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3乘2，得到6</a:t>
              </a:r>
            </a:p>
          </p:txBody>
        </p:sp>
        <p:sp>
          <p:nvSpPr>
            <p:cNvPr id="57" name="Freeform 57"/>
            <p:cNvSpPr/>
            <p:nvPr/>
          </p:nvSpPr>
          <p:spPr>
            <a:xfrm>
              <a:off x="990600" y="4819650"/>
              <a:ext cx="19050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8" name="Freeform 58"/>
            <p:cNvSpPr/>
            <p:nvPr/>
          </p:nvSpPr>
          <p:spPr>
            <a:xfrm>
              <a:off x="1104900" y="4862512"/>
              <a:ext cx="1676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f(4)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2895600" y="4819650"/>
              <a:ext cx="15240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61" name="Freeform 61"/>
            <p:cNvSpPr/>
            <p:nvPr/>
          </p:nvSpPr>
          <p:spPr>
            <a:xfrm>
              <a:off x="3009900" y="4862512"/>
              <a:ext cx="1295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63" name="Freeform 63"/>
            <p:cNvSpPr/>
            <p:nvPr/>
          </p:nvSpPr>
          <p:spPr>
            <a:xfrm>
              <a:off x="4419600" y="4819650"/>
              <a:ext cx="30480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64" name="Freeform 64"/>
            <p:cNvSpPr/>
            <p:nvPr/>
          </p:nvSpPr>
          <p:spPr>
            <a:xfrm>
              <a:off x="4533900" y="4862512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f(3)返回6</a:t>
              </a:r>
            </a:p>
          </p:txBody>
        </p:sp>
        <p:sp>
          <p:nvSpPr>
            <p:cNvPr id="66" name="Freeform 66"/>
            <p:cNvSpPr/>
            <p:nvPr/>
          </p:nvSpPr>
          <p:spPr>
            <a:xfrm>
              <a:off x="7467600" y="4819650"/>
              <a:ext cx="371475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67" name="Freeform 67"/>
            <p:cNvSpPr/>
            <p:nvPr/>
          </p:nvSpPr>
          <p:spPr>
            <a:xfrm>
              <a:off x="7581900" y="4862512"/>
              <a:ext cx="34861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4乘6，得到24</a:t>
              </a:r>
            </a:p>
          </p:txBody>
        </p:sp>
      </p:grpSp>
      <p:sp>
        <p:nvSpPr>
          <p:cNvPr id="70" name="Freeform 70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3" name="Group 73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71" name="Freeform 71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跟踪时，每一行只记录一次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。先确认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本层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x，再看它收到了谁的结果。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例7-7：第3步，在main里读入n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阶乘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函数已经准备好，还要在main中读入题目给出的n，再把这个值交给f。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先完成输入。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3057525"/>
            <a:ext cx="10220325" cy="704850"/>
            <a:chOff x="914400" y="3057525"/>
            <a:chExt cx="10220325" cy="704850"/>
          </a:xfrm>
        </p:grpSpPr>
        <p:sp>
          <p:nvSpPr>
            <p:cNvPr id="9" name="Freeform 9"/>
            <p:cNvSpPr/>
            <p:nvPr/>
          </p:nvSpPr>
          <p:spPr>
            <a:xfrm>
              <a:off x="1038225" y="3057525"/>
              <a:ext cx="10096500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cin &gt;&gt; n;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3057525"/>
              <a:ext cx="9525" cy="624840"/>
            </a:xfrm>
            <a:custGeom>
              <a:avLst/>
              <a:gdLst/>
              <a:ahLst/>
              <a:cxnLst/>
              <a:rect l="l" t="t" r="r" b="b"/>
              <a:pathLst>
                <a:path w="9525" h="624840">
                  <a:moveTo>
                    <a:pt x="0" y="0"/>
                  </a:moveTo>
                  <a:lnTo>
                    <a:pt x="0" y="6248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93382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95750"/>
            <a:ext cx="10239375" cy="757238"/>
            <a:chOff x="990600" y="4095750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95750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n保存题目输入的数。比如读入4，main中的n就是4；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这个值会传给f的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参数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例7-7：第4步，调用f并输出结果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3857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n读入后，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f(n)来计算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阶乘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。f完成全部计算，main拿到返回值，再把它输出。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3057525"/>
            <a:ext cx="10220325" cy="400050"/>
            <a:chOff x="914400" y="3057525"/>
            <a:chExt cx="10220325" cy="400050"/>
          </a:xfrm>
        </p:grpSpPr>
        <p:sp>
          <p:nvSpPr>
            <p:cNvPr id="9" name="Freeform 9"/>
            <p:cNvSpPr/>
            <p:nvPr/>
          </p:nvSpPr>
          <p:spPr>
            <a:xfrm>
              <a:off x="1038225" y="3057525"/>
              <a:ext cx="1009650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f(n) &lt;&lt; '\n';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3057525"/>
              <a:ext cx="9525" cy="320040"/>
            </a:xfrm>
            <a:custGeom>
              <a:avLst/>
              <a:gdLst/>
              <a:ahLst/>
              <a:cxnLst/>
              <a:rect l="l" t="t" r="r" b="b"/>
              <a:pathLst>
                <a:path w="9525" h="320040">
                  <a:moveTo>
                    <a:pt x="0" y="0"/>
                  </a:moveTo>
                  <a:lnTo>
                    <a:pt x="0" y="320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3905250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4067175"/>
            <a:ext cx="10239375" cy="757238"/>
            <a:chOff x="990600" y="4067175"/>
            <a:chExt cx="10239375" cy="757238"/>
          </a:xfrm>
        </p:grpSpPr>
        <p:sp>
          <p:nvSpPr>
            <p:cNvPr id="14" name="Freeform 14"/>
            <p:cNvSpPr/>
            <p:nvPr/>
          </p:nvSpPr>
          <p:spPr>
            <a:xfrm>
              <a:off x="990600" y="4067175"/>
              <a:ext cx="10239375" cy="7572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f负责计算，cout负责输出。f里面的return是把结果交回来，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本身不会把结果显示在屏幕上。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例7-7：完整程序，从main开始执行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028825"/>
            <a:ext cx="6315075" cy="3752850"/>
            <a:chOff x="914400" y="2028825"/>
            <a:chExt cx="6315075" cy="3752850"/>
          </a:xfrm>
        </p:grpSpPr>
        <p:sp>
          <p:nvSpPr>
            <p:cNvPr id="7" name="Freeform 7"/>
            <p:cNvSpPr/>
            <p:nvPr/>
          </p:nvSpPr>
          <p:spPr>
            <a:xfrm>
              <a:off x="1038225" y="2028825"/>
              <a:ext cx="6191250" cy="3752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f(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== 1)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1;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* f(x - 1);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  <a:br/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cin &gt;&gt; n;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f(n) &lt;&lt; '\n';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028825"/>
              <a:ext cx="9525" cy="3672840"/>
            </a:xfrm>
            <a:custGeom>
              <a:avLst/>
              <a:gdLst/>
              <a:ahLst/>
              <a:cxnLst/>
              <a:rect l="l" t="t" r="r" b="b"/>
              <a:pathLst>
                <a:path w="9525" h="3672840">
                  <a:moveTo>
                    <a:pt x="0" y="0"/>
                  </a:moveTo>
                  <a:lnTo>
                    <a:pt x="0" y="36728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7905750" y="2381250"/>
            <a:ext cx="2857500" cy="752475"/>
            <a:chOff x="7905750" y="2381250"/>
            <a:chExt cx="2857500" cy="752475"/>
          </a:xfrm>
        </p:grpSpPr>
        <p:sp>
          <p:nvSpPr>
            <p:cNvPr id="11" name="Freeform 11"/>
            <p:cNvSpPr/>
            <p:nvPr/>
          </p:nvSpPr>
          <p:spPr>
            <a:xfrm>
              <a:off x="7905750" y="2381250"/>
              <a:ext cx="2857500" cy="752475"/>
            </a:xfrm>
            <a:prstGeom prst="roundRect">
              <a:avLst>
                <a:gd name="adj" fmla="val 10127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7991475" y="2564606"/>
              <a:ext cx="26860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main读入n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905750" y="3600450"/>
            <a:ext cx="2857500" cy="752475"/>
            <a:chOff x="7905750" y="3600450"/>
            <a:chExt cx="2857500" cy="752475"/>
          </a:xfrm>
        </p:grpSpPr>
        <p:sp>
          <p:nvSpPr>
            <p:cNvPr id="15" name="Freeform 15"/>
            <p:cNvSpPr/>
            <p:nvPr/>
          </p:nvSpPr>
          <p:spPr>
            <a:xfrm>
              <a:off x="7905750" y="3600450"/>
              <a:ext cx="2857500" cy="752475"/>
            </a:xfrm>
            <a:prstGeom prst="roundRect">
              <a:avLst>
                <a:gd name="adj" fmla="val 10127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991475" y="3783806"/>
              <a:ext cx="26860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f计算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297408" y="3133725"/>
            <a:ext cx="74184" cy="466725"/>
            <a:chOff x="9297408" y="3133725"/>
            <a:chExt cx="74184" cy="466725"/>
          </a:xfrm>
        </p:grpSpPr>
        <p:sp>
          <p:nvSpPr>
            <p:cNvPr id="19" name="Freeform 19"/>
            <p:cNvSpPr/>
            <p:nvPr/>
          </p:nvSpPr>
          <p:spPr>
            <a:xfrm>
              <a:off x="9334500" y="3133725"/>
              <a:ext cx="9525" cy="466725"/>
            </a:xfrm>
            <a:custGeom>
              <a:avLst/>
              <a:gdLst/>
              <a:ahLst/>
              <a:cxnLst/>
              <a:rect l="l" t="t" r="r" b="b"/>
              <a:pathLst>
                <a:path w="9525" h="466725">
                  <a:moveTo>
                    <a:pt x="0" y="0"/>
                  </a:moveTo>
                  <a:lnTo>
                    <a:pt x="0" y="466725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9297408" y="35127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7905750" y="4819650"/>
            <a:ext cx="2857500" cy="752475"/>
            <a:chOff x="7905750" y="4819650"/>
            <a:chExt cx="2857500" cy="752475"/>
          </a:xfrm>
        </p:grpSpPr>
        <p:sp>
          <p:nvSpPr>
            <p:cNvPr id="22" name="Freeform 22"/>
            <p:cNvSpPr/>
            <p:nvPr/>
          </p:nvSpPr>
          <p:spPr>
            <a:xfrm>
              <a:off x="7905750" y="4819650"/>
              <a:ext cx="2857500" cy="752475"/>
            </a:xfrm>
            <a:prstGeom prst="roundRect">
              <a:avLst>
                <a:gd name="adj" fmla="val 10127"/>
              </a:avLst>
            </a:prstGeom>
            <a:solidFill>
              <a:srgbClr val="F6F8FB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7991475" y="5003006"/>
              <a:ext cx="26860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main输出结果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297408" y="4352925"/>
            <a:ext cx="74184" cy="466725"/>
            <a:chOff x="9297408" y="4352925"/>
            <a:chExt cx="74184" cy="466725"/>
          </a:xfrm>
        </p:grpSpPr>
        <p:sp>
          <p:nvSpPr>
            <p:cNvPr id="26" name="Freeform 26"/>
            <p:cNvSpPr/>
            <p:nvPr/>
          </p:nvSpPr>
          <p:spPr>
            <a:xfrm>
              <a:off x="9334500" y="4352925"/>
              <a:ext cx="9525" cy="466725"/>
            </a:xfrm>
            <a:custGeom>
              <a:avLst/>
              <a:gdLst/>
              <a:ahLst/>
              <a:cxnLst/>
              <a:rect l="l" t="t" r="r" b="b"/>
              <a:pathLst>
                <a:path w="9525" h="466725">
                  <a:moveTo>
                    <a:pt x="0" y="0"/>
                  </a:moveTo>
                  <a:lnTo>
                    <a:pt x="0" y="466725"/>
                  </a:lnTo>
                </a:path>
              </a:pathLst>
            </a:custGeom>
            <a:noFill/>
            <a:ln w="17145">
              <a:solidFill>
                <a:srgbClr val="244D87"/>
              </a:solidFill>
            </a:ln>
          </p:spPr>
        </p:sp>
        <p:sp>
          <p:nvSpPr>
            <p:cNvPr id="27" name="Freeform 27"/>
            <p:cNvSpPr/>
            <p:nvPr/>
          </p:nvSpPr>
          <p:spPr>
            <a:xfrm>
              <a:off x="9297408" y="4731919"/>
              <a:ext cx="74184" cy="87731"/>
            </a:xfrm>
            <a:custGeom>
              <a:avLst/>
              <a:gdLst/>
              <a:ahLst/>
              <a:cxnLst/>
              <a:rect l="l" t="t" r="r" b="b"/>
              <a:pathLst>
                <a:path w="74184" h="87731">
                  <a:moveTo>
                    <a:pt x="37092" y="87731"/>
                  </a:moveTo>
                  <a:lnTo>
                    <a:pt x="0" y="0"/>
                  </a:lnTo>
                  <a:lnTo>
                    <a:pt x="74184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</p:spTree>
  </p:cSld>
  <p:clrMapOvr>
    <a:masterClrMapping/>
  </p:clrMapOvr>
  <p:transition p14:dur="350">
    <p:fade/>
  </p:transition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例7-7：小数据和范围上限都试一试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写完程序，别只试一个中间的数。最小输入能检查边界，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范围上限能检查结果是否装得下。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600" y="3019425"/>
            <a:ext cx="10191750" cy="1914525"/>
            <a:chOff x="990600" y="3019425"/>
            <a:chExt cx="10191750" cy="1914525"/>
          </a:xfrm>
        </p:grpSpPr>
        <p:sp>
          <p:nvSpPr>
            <p:cNvPr id="9" name="Freeform 9"/>
            <p:cNvSpPr/>
            <p:nvPr/>
          </p:nvSpPr>
          <p:spPr>
            <a:xfrm>
              <a:off x="990600" y="3019425"/>
              <a:ext cx="1714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48000"/>
              <a:ext cx="148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输入n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705100" y="3019425"/>
              <a:ext cx="3048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2819400" y="3048000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应当输出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5753100" y="3019425"/>
              <a:ext cx="5429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5867400" y="3048000"/>
              <a:ext cx="520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这组数据检查什么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48050"/>
              <a:ext cx="1714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509962"/>
              <a:ext cx="148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2705100" y="3448050"/>
              <a:ext cx="3048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819400" y="3509962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5753100" y="3448050"/>
              <a:ext cx="5429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5867400" y="3509962"/>
              <a:ext cx="520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进入f后，直接命中边界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943350"/>
              <a:ext cx="17145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005262"/>
              <a:ext cx="148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2705100" y="3943350"/>
              <a:ext cx="3048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2819400" y="4005262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5753100" y="3943350"/>
              <a:ext cx="54292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5867400" y="4005262"/>
              <a:ext cx="520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与题目样例一致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438650"/>
              <a:ext cx="1714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500562"/>
              <a:ext cx="1485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12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2705100" y="4438650"/>
              <a:ext cx="3048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2819400" y="4500562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479001600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5753100" y="4438650"/>
              <a:ext cx="5429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5867400" y="4500562"/>
              <a:ext cx="5200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检查题目允许的最大结果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9" name="Group 49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47" name="Freeform 47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本课使用常见的32位int，它的正数上限是2147483647，能保存本题最大结果。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模拟练习：f(5)怎样算出120？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28900"/>
            <a:ext cx="10191750" cy="385762"/>
            <a:chOff x="990600" y="2628900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289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从f(5)开始，后面依次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哪些函数？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414712"/>
            <a:ext cx="10191750" cy="385762"/>
            <a:chOff x="990600" y="341471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41471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f(4)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24后，f(5)的x是多少？这一层还要做什么？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600" y="4695825"/>
            <a:ext cx="10191750" cy="766762"/>
            <a:chOff x="990600" y="4695825"/>
            <a:chExt cx="10191750" cy="766762"/>
          </a:xfrm>
        </p:grpSpPr>
        <p:sp>
          <p:nvSpPr>
            <p:cNvPr id="14" name="Freeform 14"/>
            <p:cNvSpPr/>
            <p:nvPr/>
          </p:nvSpPr>
          <p:spPr>
            <a:xfrm>
              <a:off x="990600" y="4695825"/>
              <a:ext cx="10191750" cy="766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依次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f(4)、f(3)、f(2)、f(1)，到f(1)直接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本层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x仍是5，用5乘24，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120。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990600" y="452437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模拟练习：哪个数属于哪一层？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28900"/>
            <a:ext cx="10191750" cy="385762"/>
            <a:chOff x="990600" y="2628900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289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f(2)等到f(1)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1后，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本层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的x会变成1吗？为什么？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414712"/>
            <a:ext cx="10191750" cy="385762"/>
            <a:chOff x="990600" y="341471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41471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f(1)执行return后，整个程序会立刻结束吗？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600" y="4695825"/>
            <a:ext cx="10191750" cy="766762"/>
            <a:chOff x="990600" y="4695825"/>
            <a:chExt cx="10191750" cy="766762"/>
          </a:xfrm>
        </p:grpSpPr>
        <p:sp>
          <p:nvSpPr>
            <p:cNvPr id="14" name="Freeform 14"/>
            <p:cNvSpPr/>
            <p:nvPr/>
          </p:nvSpPr>
          <p:spPr>
            <a:xfrm>
              <a:off x="990600" y="4695825"/>
              <a:ext cx="10191750" cy="766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不会。f(2)保留自己的x，也就是2，还要计算2乘1。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不会。f(2)会恢复执行，随后再回到f(3)、f(4)等外层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990600" y="452437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例7-7：写了边界，为什么还停不下？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还是用x等于1作为边界。如果下面的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递归调用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写错，即使有这条判断，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也不一定能到达它。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600" y="3019425"/>
            <a:ext cx="10191750" cy="1914525"/>
            <a:chOff x="990600" y="3019425"/>
            <a:chExt cx="10191750" cy="1914525"/>
          </a:xfrm>
        </p:grpSpPr>
        <p:sp>
          <p:nvSpPr>
            <p:cNvPr id="9" name="Freeform 9"/>
            <p:cNvSpPr/>
            <p:nvPr/>
          </p:nvSpPr>
          <p:spPr>
            <a:xfrm>
              <a:off x="990600" y="3019425"/>
              <a:ext cx="2381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48000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改错了哪一处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371850" y="3019425"/>
              <a:ext cx="3810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486150" y="3048000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从f(3)开始会怎样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181850" y="3019425"/>
              <a:ext cx="4000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296150" y="3048000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问题在哪里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48050"/>
              <a:ext cx="2381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50996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写成f(x)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371850" y="3448050"/>
              <a:ext cx="3810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3486150" y="350996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f(3)又调用f(3)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181850" y="3448050"/>
              <a:ext cx="4000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296150" y="3509962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参数没变，始终到不了1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943350"/>
              <a:ext cx="23812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00526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写成f(x + 1)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371850" y="3943350"/>
              <a:ext cx="3810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486150" y="400526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f(3)再调用f(4)、f(5)…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181850" y="3943350"/>
              <a:ext cx="40005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296150" y="4005262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越走越远，方向反了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438650"/>
              <a:ext cx="2381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50056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删掉边界判断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3371850" y="4438650"/>
              <a:ext cx="3810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3486150" y="4500562"/>
              <a:ext cx="3581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到f(1)后，还会调用f(0)…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181850" y="4438650"/>
              <a:ext cx="4000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296150" y="4500562"/>
              <a:ext cx="3771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没有能直接返回的情况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9" name="Group 49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47" name="Freeform 47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递归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，要同时看两处：有没有能直接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的情况，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实际传入的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参数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能不能走到那里。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算阶乘时，递归要记住多少次调用？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算4的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阶乘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时，f(4)、f(3)、f(2)都要等下一层的结果。等待期间，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它们的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参数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和继续执行的位置还得保留。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90600" y="3019425"/>
            <a:ext cx="10191750" cy="1914525"/>
            <a:chOff x="990600" y="3019425"/>
            <a:chExt cx="10191750" cy="1914525"/>
          </a:xfrm>
        </p:grpSpPr>
        <p:sp>
          <p:nvSpPr>
            <p:cNvPr id="9" name="Freeform 9"/>
            <p:cNvSpPr/>
            <p:nvPr/>
          </p:nvSpPr>
          <p:spPr>
            <a:xfrm>
              <a:off x="990600" y="3019425"/>
              <a:ext cx="24765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48000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从哪里开始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467100" y="3019425"/>
              <a:ext cx="4667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581400" y="3048000"/>
              <a:ext cx="4438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最深时，f同时有几层调用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8134350" y="3019425"/>
              <a:ext cx="304800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8248650" y="3048000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完成几次乘法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48050"/>
              <a:ext cx="2476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509962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f(1)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467100" y="3448050"/>
              <a:ext cx="4667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3581400" y="3509962"/>
              <a:ext cx="4438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1层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8134350" y="3448050"/>
              <a:ext cx="3048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8248650" y="3509962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0次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943350"/>
              <a:ext cx="24765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4005262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f(3)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467100" y="3943350"/>
              <a:ext cx="466725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581400" y="4005262"/>
              <a:ext cx="4438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3层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8134350" y="3943350"/>
              <a:ext cx="3048000" cy="4953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8248650" y="4005262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2次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438650"/>
              <a:ext cx="24765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500562"/>
              <a:ext cx="22479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f(4)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3467100" y="4438650"/>
              <a:ext cx="466725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3581400" y="4500562"/>
              <a:ext cx="4438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4层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8134350" y="4438650"/>
              <a:ext cx="3048000" cy="4953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8248650" y="4500562"/>
              <a:ext cx="28194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3次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9" name="Group 49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47" name="Freeform 47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算到n，有n层f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、n−1次乘法。两者的数量都与n大致成正比，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通常记作时间O(n)、额外空间O(n)。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阶乘用递归，主要练习怎样拆问题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循环和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递归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都能完成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阶乘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，乘法次数也一样。递归多保留了每层调用的记录，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这一点也要算进去。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143000" y="3086100"/>
            <a:ext cx="9953625" cy="1905000"/>
            <a:chOff x="1143000" y="3086100"/>
            <a:chExt cx="9953625" cy="1905000"/>
          </a:xfrm>
        </p:grpSpPr>
        <p:sp>
          <p:nvSpPr>
            <p:cNvPr id="9" name="Freeform 9"/>
            <p:cNvSpPr/>
            <p:nvPr/>
          </p:nvSpPr>
          <p:spPr>
            <a:xfrm>
              <a:off x="6076950" y="3086100"/>
              <a:ext cx="9525" cy="1905000"/>
            </a:xfrm>
            <a:custGeom>
              <a:avLst/>
              <a:gdLst/>
              <a:ahLst/>
              <a:cxnLst/>
              <a:rect l="l" t="t" r="r" b="b"/>
              <a:pathLst>
                <a:path w="9525" h="1905000">
                  <a:moveTo>
                    <a:pt x="0" y="0"/>
                  </a:moveTo>
                  <a:lnTo>
                    <a:pt x="0" y="190500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43000" y="3086100"/>
              <a:ext cx="4619625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循环计算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1143000" y="3667125"/>
              <a:ext cx="4619625" cy="1128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用一个变量保留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乘积，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再依次乘上后面的数。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额外只需少量固定的变量。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6477000" y="3086100"/>
              <a:ext cx="4619625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递归计算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6477000" y="3667125"/>
              <a:ext cx="4619625" cy="1128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更小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交给下一次调用。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每层都要记住自己的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参数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等结果回来再乘。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2" name="Group 22"/>
          <p:cNvGrpSpPr/>
          <p:nvPr/>
        </p:nvGrpSpPr>
        <p:grpSpPr>
          <a:xfrm>
            <a:off x="990600" y="5505450"/>
            <a:ext cx="10239375" cy="733425"/>
            <a:chOff x="990600" y="5505450"/>
            <a:chExt cx="10239375" cy="733425"/>
          </a:xfrm>
        </p:grpSpPr>
        <p:sp>
          <p:nvSpPr>
            <p:cNvPr id="20" name="Freeform 20"/>
            <p:cNvSpPr/>
            <p:nvPr/>
          </p:nvSpPr>
          <p:spPr>
            <a:xfrm>
              <a:off x="990600" y="5505450"/>
              <a:ext cx="10239375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这道题用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递归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，是为了看清“小任务怎样完成大任务”，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并不是换成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递归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就会算得更快。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调用前后都输出，顺序会怎样？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现在换一个观察任务：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show(3)，看看屏幕上数字的先后顺序。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遇到0直接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返回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，其他情况在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递归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调用前后各输出一次x。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4400" y="3057525"/>
            <a:ext cx="10220325" cy="1924050"/>
            <a:chOff x="914400" y="3057525"/>
            <a:chExt cx="10220325" cy="1924050"/>
          </a:xfrm>
        </p:grpSpPr>
        <p:sp>
          <p:nvSpPr>
            <p:cNvPr id="9" name="Freeform 9"/>
            <p:cNvSpPr/>
            <p:nvPr/>
          </p:nvSpPr>
          <p:spPr>
            <a:xfrm>
              <a:off x="1038225" y="3057525"/>
              <a:ext cx="10096500" cy="1924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show(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(x == 0)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x &lt;&lt; " ";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show(x - 1);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1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x &lt;&lt; " ";</a:t>
              </a:r>
              <a:br/>
              <a:r>
                <a:rPr lang="en-US" sz="21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4400" y="3057525"/>
              <a:ext cx="9525" cy="1844040"/>
            </a:xfrm>
            <a:custGeom>
              <a:avLst/>
              <a:gdLst/>
              <a:ahLst/>
              <a:cxnLst/>
              <a:rect l="l" t="t" r="r" b="b"/>
              <a:pathLst>
                <a:path w="9525" h="1844040">
                  <a:moveTo>
                    <a:pt x="0" y="0"/>
                  </a:moveTo>
                  <a:lnTo>
                    <a:pt x="0" y="184404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sp>
        <p:nvSpPr>
          <p:cNvPr id="13" name="Freeform 13"/>
          <p:cNvSpPr/>
          <p:nvPr/>
        </p:nvSpPr>
        <p:spPr>
          <a:xfrm>
            <a:off x="990600" y="515302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90600" y="5314950"/>
            <a:ext cx="10239375" cy="385762"/>
            <a:chOff x="990600" y="5314950"/>
            <a:chExt cx="10239375" cy="385762"/>
          </a:xfrm>
        </p:grpSpPr>
        <p:sp>
          <p:nvSpPr>
            <p:cNvPr id="14" name="Freeform 14"/>
            <p:cNvSpPr/>
            <p:nvPr/>
          </p:nvSpPr>
          <p:spPr>
            <a:xfrm>
              <a:off x="990600" y="5314950"/>
              <a:ext cx="10239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前一条cout在进入下一层之前执行；后一条cout，要等下一层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以后才能执行。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跟踪show(3)：哪一句先执行？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990600" y="2057400"/>
            <a:ext cx="10239375" cy="75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先沿着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进入show(2)、show(1)、show(0)。show(0)没有输出，直接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返回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</a:t>
            </a:r>
            <a:br/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然后外面的</a:t>
            </a:r>
            <a:r>
              <a:rPr lang="zh-CN" sz="202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调用</a:t>
            </a:r>
            <a:r>
              <a:rPr lang="zh-CN" sz="202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依次继续。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990600" y="3019425"/>
            <a:ext cx="10191750" cy="2257425"/>
            <a:chOff x="990600" y="3019425"/>
            <a:chExt cx="10191750" cy="2257425"/>
          </a:xfrm>
        </p:grpSpPr>
        <p:sp>
          <p:nvSpPr>
            <p:cNvPr id="9" name="Freeform 9"/>
            <p:cNvSpPr/>
            <p:nvPr/>
          </p:nvSpPr>
          <p:spPr>
            <a:xfrm>
              <a:off x="990600" y="3019425"/>
              <a:ext cx="2381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1104900" y="3048000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本次调用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3371850" y="3019425"/>
              <a:ext cx="3905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486150" y="3048000"/>
              <a:ext cx="3676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调用下一层之前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277100" y="3019425"/>
              <a:ext cx="3905250" cy="428625"/>
            </a:xfrm>
            <a:prstGeom prst="rect">
              <a:avLst/>
            </a:prstGeom>
            <a:solidFill>
              <a:srgbClr val="244D87"/>
            </a:solidFill>
            <a:ln w="11430">
              <a:solidFill>
                <a:srgbClr val="FFFFFF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391400" y="3048000"/>
              <a:ext cx="3676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下一层返回之后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990600" y="3448050"/>
              <a:ext cx="238125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1104900" y="349091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show(3)</a:t>
              </a:r>
            </a:p>
          </p:txBody>
        </p:sp>
        <p:sp>
          <p:nvSpPr>
            <p:cNvPr id="21" name="Freeform 21"/>
            <p:cNvSpPr/>
            <p:nvPr/>
          </p:nvSpPr>
          <p:spPr>
            <a:xfrm>
              <a:off x="3371850" y="3448050"/>
              <a:ext cx="390525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3486150" y="3490912"/>
              <a:ext cx="3676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先输出3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277100" y="3448050"/>
              <a:ext cx="390525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7391400" y="3490912"/>
              <a:ext cx="3676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最后输出3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990600" y="3905250"/>
              <a:ext cx="238125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1104900" y="394811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show(2)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371850" y="3905250"/>
              <a:ext cx="390525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3486150" y="3948112"/>
              <a:ext cx="3676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接着输出2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277100" y="3905250"/>
              <a:ext cx="390525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7391400" y="3948112"/>
              <a:ext cx="3676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再输出2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990600" y="4362450"/>
              <a:ext cx="238125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37" name="Freeform 37"/>
            <p:cNvSpPr/>
            <p:nvPr/>
          </p:nvSpPr>
          <p:spPr>
            <a:xfrm>
              <a:off x="1104900" y="440531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show(1)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3371850" y="4362450"/>
              <a:ext cx="390525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3486150" y="4405312"/>
              <a:ext cx="3676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接着输出1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7277100" y="4362450"/>
              <a:ext cx="3905250" cy="4572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B4C4D7"/>
              </a:solidFill>
            </a:ln>
          </p:spPr>
        </p:sp>
        <p:sp>
          <p:nvSpPr>
            <p:cNvPr id="43" name="Freeform 43"/>
            <p:cNvSpPr/>
            <p:nvPr/>
          </p:nvSpPr>
          <p:spPr>
            <a:xfrm>
              <a:off x="7391400" y="4405312"/>
              <a:ext cx="3676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先输出1</a:t>
              </a:r>
            </a:p>
          </p:txBody>
        </p:sp>
        <p:sp>
          <p:nvSpPr>
            <p:cNvPr id="45" name="Freeform 45"/>
            <p:cNvSpPr/>
            <p:nvPr/>
          </p:nvSpPr>
          <p:spPr>
            <a:xfrm>
              <a:off x="990600" y="4819650"/>
              <a:ext cx="238125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6" name="Freeform 46"/>
            <p:cNvSpPr/>
            <p:nvPr/>
          </p:nvSpPr>
          <p:spPr>
            <a:xfrm>
              <a:off x="1104900" y="4862512"/>
              <a:ext cx="2152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show(0)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3371850" y="4819650"/>
              <a:ext cx="390525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49" name="Freeform 49"/>
            <p:cNvSpPr/>
            <p:nvPr/>
          </p:nvSpPr>
          <p:spPr>
            <a:xfrm>
              <a:off x="3486150" y="4862512"/>
              <a:ext cx="3676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直接返回</a:t>
              </a:r>
            </a:p>
          </p:txBody>
        </p:sp>
        <p:sp>
          <p:nvSpPr>
            <p:cNvPr id="51" name="Freeform 51"/>
            <p:cNvSpPr/>
            <p:nvPr/>
          </p:nvSpPr>
          <p:spPr>
            <a:xfrm>
              <a:off x="7277100" y="4819650"/>
              <a:ext cx="390525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B4C4D7"/>
              </a:solidFill>
            </a:ln>
          </p:spPr>
        </p:sp>
        <p:sp>
          <p:nvSpPr>
            <p:cNvPr id="52" name="Freeform 52"/>
            <p:cNvSpPr/>
            <p:nvPr/>
          </p:nvSpPr>
          <p:spPr>
            <a:xfrm>
              <a:off x="7391400" y="4862512"/>
              <a:ext cx="36766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没有输出语句被执行</a:t>
              </a:r>
            </a:p>
          </p:txBody>
        </p:sp>
      </p:grpSp>
      <p:sp>
        <p:nvSpPr>
          <p:cNvPr id="55" name="Freeform 55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8" name="Group 58"/>
          <p:cNvGrpSpPr/>
          <p:nvPr/>
        </p:nvGrpSpPr>
        <p:grpSpPr>
          <a:xfrm>
            <a:off x="990600" y="5524500"/>
            <a:ext cx="10239375" cy="371475"/>
            <a:chOff x="990600" y="5524500"/>
            <a:chExt cx="10239375" cy="371475"/>
          </a:xfrm>
        </p:grpSpPr>
        <p:sp>
          <p:nvSpPr>
            <p:cNvPr id="56" name="Freeform 56"/>
            <p:cNvSpPr/>
            <p:nvPr/>
          </p:nvSpPr>
          <p:spPr>
            <a:xfrm>
              <a:off x="990600" y="5524500"/>
              <a:ext cx="10239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进入时先输出3、2、1；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时再输出1、2、3。两条cout执行的时机不同。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模拟练习：写出show的输出顺序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628900"/>
            <a:ext cx="10191750" cy="385762"/>
            <a:chOff x="990600" y="2628900"/>
            <a:chExt cx="10191750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62890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参数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换成2，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show(2)，按顺序写出全部输出数字。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186112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414712"/>
            <a:ext cx="10191750" cy="385762"/>
            <a:chOff x="990600" y="3414712"/>
            <a:chExt cx="10191750" cy="385762"/>
          </a:xfrm>
        </p:grpSpPr>
        <p:sp>
          <p:nvSpPr>
            <p:cNvPr id="11" name="Freeform 11"/>
            <p:cNvSpPr/>
            <p:nvPr/>
          </p:nvSpPr>
          <p:spPr>
            <a:xfrm>
              <a:off x="990600" y="3414712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show(1)，又会输出哪些数字？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600" y="4695825"/>
            <a:ext cx="10191750" cy="766762"/>
            <a:chOff x="990600" y="4695825"/>
            <a:chExt cx="10191750" cy="766762"/>
          </a:xfrm>
        </p:grpSpPr>
        <p:sp>
          <p:nvSpPr>
            <p:cNvPr id="14" name="Freeform 14"/>
            <p:cNvSpPr/>
            <p:nvPr/>
          </p:nvSpPr>
          <p:spPr>
            <a:xfrm>
              <a:off x="990600" y="4695825"/>
              <a:ext cx="10191750" cy="766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show(2)输出：2 1 1 2。进入时输出2、1，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时再输出1、2。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show(1)输出：1 1。show(0)直接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，中间不会输出0。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990600" y="452437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814388"/>
            <a:ext cx="4762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递归函数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回看这节课：递归怎样完成一项任务？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276475"/>
            <a:ext cx="10191750" cy="781050"/>
            <a:chOff x="990600" y="2276475"/>
            <a:chExt cx="10191750" cy="781050"/>
          </a:xfrm>
        </p:grpSpPr>
        <p:sp>
          <p:nvSpPr>
            <p:cNvPr id="7" name="Freeform 7"/>
            <p:cNvSpPr/>
            <p:nvPr/>
          </p:nvSpPr>
          <p:spPr>
            <a:xfrm>
              <a:off x="990600" y="2276475"/>
              <a:ext cx="10191750" cy="781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从拆礼盒到计算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阶乘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：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当前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任务里面，包含一个更小的同类任务，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函数可以再次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调用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自己去处理。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90600" y="322897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3" name="Group 13"/>
          <p:cNvGrpSpPr/>
          <p:nvPr/>
        </p:nvGrpSpPr>
        <p:grpSpPr>
          <a:xfrm>
            <a:off x="990600" y="3457575"/>
            <a:ext cx="10191750" cy="400050"/>
            <a:chOff x="990600" y="3457575"/>
            <a:chExt cx="10191750" cy="400050"/>
          </a:xfrm>
        </p:grpSpPr>
        <p:sp>
          <p:nvSpPr>
            <p:cNvPr id="11" name="Freeform 11"/>
            <p:cNvSpPr/>
            <p:nvPr/>
          </p:nvSpPr>
          <p:spPr>
            <a:xfrm>
              <a:off x="990600" y="34575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到达能直接回答的情况，就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结果；否则继续缩小问题，直到走到边界。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990600" y="4029075"/>
            <a:ext cx="10201275" cy="9525"/>
          </a:xfrm>
          <a:custGeom>
            <a:avLst/>
            <a:gdLst/>
            <a:ahLst/>
            <a:cxnLst/>
            <a:rect l="l" t="t" r="r" b="b"/>
            <a:pathLst>
              <a:path w="10201275" h="9525">
                <a:moveTo>
                  <a:pt x="0" y="0"/>
                </a:moveTo>
                <a:lnTo>
                  <a:pt x="10201275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7" name="Group 17"/>
          <p:cNvGrpSpPr/>
          <p:nvPr/>
        </p:nvGrpSpPr>
        <p:grpSpPr>
          <a:xfrm>
            <a:off x="990600" y="4257675"/>
            <a:ext cx="10191750" cy="781050"/>
            <a:chOff x="990600" y="4257675"/>
            <a:chExt cx="10191750" cy="781050"/>
          </a:xfrm>
        </p:grpSpPr>
        <p:sp>
          <p:nvSpPr>
            <p:cNvPr id="15" name="Freeform 15"/>
            <p:cNvSpPr/>
            <p:nvPr/>
          </p:nvSpPr>
          <p:spPr>
            <a:xfrm>
              <a:off x="990600" y="4257675"/>
              <a:ext cx="10191750" cy="781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外层保留自己的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参数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。下一层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后，外层接着完成剩余工作，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再把结果交回去。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36</ns0:Slides>
  <ns0:Notes>21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21</ns1:i4>
      </ns1:variant>
    </ns1:vector>
  </ns0:HeadingPairs>
  <ns0:TitlesOfParts>
    <ns1:vector size="21" baseType="lpstr">
      <ns1:lpstr>礼物藏在几层盒子里，怎样把它取出来？</ns1:lpstr>
      <ns1:lpstr>盒子变小了，接下来做的事变了吗？</ns1:lpstr>
      <ns1:lpstr>只看见最里面的盒子，怎样算出总层数？</ns1:lpstr>
      <ns1:lpstr>最里面先回答，外面的答案怎样依次算出？</ns1:lpstr>
      <ns1:lpstr>同一种工作，能让同一个函数处理吗？</ns1:lpstr>
      <ns1:lpstr>一摞练习本有多重，可以怎样分开算？</ns1:lpstr>
      <ns1:lpstr>这道题要计算怎样的一串乘法？</ns1:lpstr>
      <ns1:lpstr>计算阶乘：不用循环，求出连乘的结果</ns1:lpstr>
      <ns1:lpstr>算4的阶乘，还差哪个已经缩小的问题？</ns1:lpstr>
      <ns1:lpstr>已经算到一个数了，还要继续往下问吗？</ns1:lpstr>
      <ns1:lpstr>递归的两条规则，要一起成立</ns1:lpstr>
      <ns1:lpstr>等待小问题的答案时，大问题要记住什么？</ns1:lpstr>
      <ns1:lpstr>把两条规则，写进同一个函数</ns1:lpstr>
      <ns1:lpstr>逐层调用：每层都留下自己的乘法</ns1:lpstr>
      <ns1:lpstr>逐层返回：本层接到答案后继续相乘</ns1:lpstr>
      <ns1:lpstr>每一层的参数与返回值，要分开记录</ns1:lpstr>
      <ns1:lpstr>完整程序：读入n并计算阶乘</ns1:lpstr>
      <ns1:lpstr>没有走向边界，写了if也停不下来</ns1:lpstr>
      <ns1:lpstr>递归不是省掉计算，而是换一种组织方式</ns1:lpstr>
      <ns1:lpstr>模拟练习：沿调用与返回两个方向检查</ns1:lpstr>
      <ns1:lpstr>调用前后各输出一次，顺序怎样变化？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7.3 递归函数 基础与阶乘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2026-10-03T08:36:24Z</dcterms:modified>
  <cp:category/>
  <cp:contentStatus/>
  <dc:language>zh-CN</dc:language>
</cp:coreProperties>
</file>