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_tf1_tf6.xml" ContentType="application/vnd.openxmlformats-officedocument.presentationml.notesSlide+xml"/>
  <Override PartName="/ppt/notesSlides/notesSlide3_tf1_tf1.xml" ContentType="application/vnd.openxmlformats-officedocument.presentationml.notesSlide+xml"/>
  <Override PartName="/ppt/notesSlides/notesSlide4_tf1_tf1.xml" ContentType="application/vnd.openxmlformats-officedocument.presentationml.notesSlide+xml"/>
  <Override PartName="/ppt/notesSlides/notesSlide5_tf1_tf1.xml" ContentType="application/vnd.openxmlformats-officedocument.presentationml.notesSlide+xml"/>
  <Override PartName="/ppt/notesSlides/notesSlide6_tf1.xml" ContentType="application/vnd.openxmlformats-officedocument.presentationml.notesSlide+xml"/>
  <Override PartName="/ppt/notesSlides/notesSlide7_tf1_tf1.xml" ContentType="application/vnd.openxmlformats-officedocument.presentationml.notesSlide+xml"/>
  <Override PartName="/ppt/notesSlides/notesSlide8_tf1_tf1.xml" ContentType="application/vnd.openxmlformats-officedocument.presentationml.notesSlide+xml"/>
  <Override PartName="/ppt/notesSlides/notesSlide9_tf2.xml" ContentType="application/vnd.openxmlformats-officedocument.presentationml.notesSlide+xml"/>
  <Override PartName="/ppt/notesSlides/notesSlide9_tf1_tf1.xml" ContentType="application/vnd.openxmlformats-officedocument.presentationml.notesSlide+xml"/>
  <Override PartName="/ppt/notesSlides/notesSlide10_tf1_tf1.xml" ContentType="application/vnd.openxmlformats-officedocument.presentationml.notesSlide+xml"/>
  <Override PartName="/ppt/notesSlides/notesSlide11_tf1_tf1.xml" ContentType="application/vnd.openxmlformats-officedocument.presentationml.notesSlide+xml"/>
  <Override PartName="/ppt/notesSlides/notesSlide13_tf2.xml" ContentType="application/vnd.openxmlformats-officedocument.presentationml.notesSlide+xml"/>
  <Override PartName="/ppt/notesSlides/notesSlide12_tf1_tf1.xml" ContentType="application/vnd.openxmlformats-officedocument.presentationml.notesSlide+xml"/>
  <Override PartName="/ppt/notesSlides/notesSlide13_tf1_tf1.xml" ContentType="application/vnd.openxmlformats-officedocument.presentationml.notesSlide+xml"/>
  <Override PartName="/ppt/notesSlides/notesSlide14_tf1_tf1.xml" ContentType="application/vnd.openxmlformats-officedocument.presentationml.notesSlide+xml"/>
  <Override PartName="/ppt/notesSlides/notesSlide15_tf1_tf1.xml" ContentType="application/vnd.openxmlformats-officedocument.presentationml.notesSlide+xml"/>
  <Override PartName="/ppt/notesSlides/notesSlide16_tf1_tf1.xml" ContentType="application/vnd.openxmlformats-officedocument.presentationml.notesSlide+xml"/>
  <Override PartName="/ppt/notesSlides/notesSlide17_tf1_tf1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18_tf1_tf1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19_tf1_tf1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0_tf1_tf1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2_tf1_tf6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6.xml" />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7.xml" />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8.xml" />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6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0.xml" />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1.xml" />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4.xml" /></Relationships>
</file>

<file path=ppt/notesSlides/_rels/notesSlide9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3.xml" />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5.xml" />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6.xml" />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8.xml" />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9.xml" /></Relationships>
</file>

<file path=ppt/notesSlides/_rels/notesSlide13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17.xml" />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0.xml" />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1.xml" />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2.xml" />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3.xml" />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4.xml" />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1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5.xml" />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6.xml" />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递归可以用同一份规则处理不同大小的区域。 本节把这张方格纸交给程序涂。 左上块涂好后，右上、左下、右下还要各自继续分。 先在图上指给同桌看。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原来处理一张大纸，现在变成分别处理三张位置不同的小方格纸。 规则没变，处理的范围变小了。 对一块小纸再分一次，会发生什么？</a:t>
            </a:r>
          </a:p>
        </p:txBody>
      </p:sp>
    </p:spTree>
  </p:cSld>
  <p:clrMapOvr>
    <a:masterClrMapping/>
  </p:clrMapOvr>
</p:notes>
</file>

<file path=ppt/notesSlides/notesSlide2_tf1_tf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教材把战俘排成正方形；用0表示被赦免，1表示没有被赦免。读输入格式时，明确一个数或一行分别代表什么，再说出输出需要包含哪些信息。点击展示小数据后，逐项检查这些结果怎样符合题目条件：关键是“另外三块都处理”，不是只挑选其中一块。 本页依据教材例7-8，P5461；未标为教材样例的小数据均为课堂教学例。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同样的处理方法反复用于更小的区域，遇到单格就停下来。 三个小块一样大，却在不同位置。 告诉函数边长还不够，得加上起点。</a:t>
            </a:r>
          </a:p>
        </p:txBody>
      </p:sp>
    </p:spTree>
  </p:cSld>
  <p:clrMapOvr>
    <a:masterClrMapping/>
  </p:clrMapOvr>
</p:notes>
</file>

<file path=ppt/notesSlides/notesSlide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n=1时，整个方阵有2行2列；均分后的每个小块只含一个位置。让学生指着图中的对象或变量说明本次变化；箭头表示的含义以页面说明为准，再逐步点击展开。收回讨论时强调：这三个1已经是单格，不再继续四分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函数处理一个区域，再调用自己处理三个更小的区域；到单格就停。 教材的“赦免战俘”也按这条分割规则做，用数组里的 0、1 代替纸上的颜色。</a:t>
            </a:r>
          </a:p>
        </p:txBody>
      </p:sp>
    </p:spTree>
  </p:cSld>
  <p:clrMapOvr>
    <a:masterClrMapping/>
  </p:clrMapOvr>
</p:notes>
</file>

<file path=ppt/notesSlides/notesSlide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n=2时，行列下标都是0至3；左上2×2整体变成0。让学生指着图中的对象或变量说明本次变化；箭头表示的含义以页面说明为准，再逐步点击展开。收回讨论时强调：每次分割都把边长减半；到达1×1时，直接把那一格置为1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任务是按行输出整张0、1方阵，让人看出哪些位置被赦免。 要输出的是每个位置的状态。 只算出人数，还画不出这张方阵。</a:t>
            </a:r>
          </a:p>
        </p:txBody>
      </p:sp>
    </p:spTree>
  </p:cSld>
  <p:clrMapOvr>
    <a:masterClrMapping/>
  </p:clrMapOvr>
</p:notes>
</file>

<file path=ppt/notesSlides/notesSlide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用cal(r,c,len)表示：处理左上角在(r,c)、边长为len的正方形。让学生指着图中的对象或变量说明本次变化；箭头表示的含义以页面说明为准，再逐步点击展开。收回讨论时强调：三个参数描述的是当前子方阵，不是始终不变的整个大方阵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教材把战俘排成正方形；用0表示被赦免，1表示没有被赦免。 关键是“另外三块都处理”，不是只挑选其中一块。</a:t>
            </a:r>
          </a:p>
        </p:txBody>
      </p:sp>
    </p:spTree>
  </p:cSld>
  <p:clrMapOvr>
    <a:masterClrMapping/>
  </p:clrMapOvr>
</p:notes>
</file>

<file path=ppt/notesSlides/notesSlide6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先指明行和列的增加方向，再逐个显示右上、左下、右下的坐标。右上块只是列号增加2，左下块只是行号增加2。用坐标指回图中格子，避免学生只背四个数。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n=1时，整个方阵有2行2列；均分后的每个小块只含一个位置。 这三个1已经是单格，不再继续四分。</a:t>
            </a:r>
          </a:p>
        </p:txBody>
      </p:sp>
    </p:spTree>
  </p:cSld>
  <p:clrMapOvr>
    <a:masterClrMapping/>
  </p:clrMapOvr>
</p:notes>
</file>

<file path=ppt/notesSlides/notesSlide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向右只改列号，向下只改行号，每次跨过一个小块的边长。；把起点0换成当前的r、c，把移动2格换成half，就得到一般写法。从页面的具体对象与任务切入：令half=len/2；向下移动一块，行号加half；向右移动一块，列号加half。让学生指着图中的对象或变量说明本次变化；箭头表示的含义以页面说明为准，再逐步点击展开。收回讨论时强调：行号加half是向下，列号加half是向右；别让“左下”和“右上”写反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n=2时，行列下标都是0至3；左上2×2整体变成0。 每次分割都把边长减半；到达1×1时，直接把那一格置为1。</a:t>
            </a:r>
          </a:p>
        </p:txBody>
      </p:sp>
    </p:spTree>
  </p:cSld>
  <p:clrMapOvr>
    <a:masterClrMapping/>
  </p:clrMapOvr>
</p:notes>
</file>

<file path=ppt/notesSlides/notesSlide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现在处理cal(0,0,4)，所以half=2；三个子块分别从哪里开始？。逐行核对输入、操作和结果，让学生预测下一行，再点击显示完整过程。讲评时要回到依据：三个调用都要执行；每个子块边长为2，再分到单格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用cal(r,c,len)表示：处理左上角在(r,c)、边长为len的正方形。 像每次只拿起一张小纸，参数说明这张纸的位置和大小，不总是整张大纸。</a:t>
            </a:r>
          </a:p>
        </p:txBody>
      </p:sp>
    </p:spTree>
  </p:cSld>
  <p:clrMapOvr>
    <a:masterClrMapping/>
  </p:clrMapOvr>
</p:notes>
</file>

<file path=ppt/notesSlides/notesSlide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被跳过的左上块保留0；真正走到的保留单格才标成1。这解释了为什么先全部置0，以及递归走到单格时应该做什么。确认学生能复述这个需要后，再转入下一页的正式讲解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9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把cal(0,0,4)看成正在执行的外层函数。点击时依次指出右上调用会继续分成单格，全部完成才回到外层下一句。箭头表示本程序的先后顺序，并不是方格之间的移动路线。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先指明行和列的增加方向，再逐个显示右上、左下、右下的坐标。 右上块只是列号增加2，左下块只是行号增加2。 用坐标指回图中格子，避免学生只背四个数。</a:t>
            </a:r>
          </a:p>
        </p:txBody>
      </p:sp>
    </p:spTree>
  </p:cSld>
  <p:clrMapOvr>
    <a:masterClrMapping/>
  </p:clrMapOvr>
</p:notes>
</file>

<file path=ppt/notesSlides/notesSlide1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被跳过的左上块保留0；真正走到的保留单格才标成1。；这解释了为什么先全部置0，以及递归走到单格时应该做什么。从页面的具体对象与任务切入：被赦免的块最终要显示0；可以先把全图设为0，只标记最终留下的单格。让学生指着图中的对象或变量说明本次变化；箭头表示的含义以页面说明为准，再逐步点击展开。收回讨论时强调：1只出现在真正走到的单格；每个应保留的位置恰好被标记一次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向右只改列号，向下只改行号，每次跨过一个小块的边长。 把起点0换成当前的r、c，把移动2格换成half，就得到一般写法。 令half=len/2；向下移动一块，行号加half；向右移动一块，列号加half。 行号加half是向下，列号加half是向右；别让“左下”和“右上”写反。</a:t>
            </a:r>
          </a:p>
        </p:txBody>
      </p:sp>
    </p:spTree>
  </p:cSld>
  <p:clrMapOvr>
    <a:masterClrMapping/>
  </p:clrMapOvr>
</p:notes>
</file>

<file path=ppt/notesSlides/notesSlide1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明确本段代码完成的工作：a是全局二维数组，初值为0；每次调用负责一个边长为2的幂的方阵。显示代码后，让学生指出参数、关键条件与返回语句，不按字符逐字朗读。追踪时强调：函数不返回矩阵；每一层都在同一个全局数组a中标记对应位置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现在处理cal(0,0,4)，所以half=2；三个子块分别从哪里开始？ 三个调用都要执行；每个子块边长为2，再分到单格。</a:t>
            </a:r>
          </a:p>
        </p:txBody>
      </p:sp>
    </p:spTree>
  </p:cSld>
  <p:clrMapOvr>
    <a:masterClrMapping/>
  </p:clrMapOvr>
</p:notes>
</file>

<file path=ppt/notesSlides/notesSlide1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1向左挪一格，所在位置的位值就翻倍；空出的右侧位置填0。下面把这个移动写成运算。它能直接得到本题需要的2、4、8等边长。确认学生能复述这个需要后，再转入下一页的正式讲解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把cal(0,0,4)看成正在执行的外层函数。 点击时依次指出右上调用会继续分成单格，全部完成才回到外层下一句。 箭头表示本程序的先后顺序，并不是方格之间的移动路线。</a:t>
            </a:r>
          </a:p>
        </p:txBody>
      </p:sp>
    </p:spTree>
  </p:cSld>
  <p:clrMapOvr>
    <a:masterClrMapping/>
  </p:clrMapOvr>
</p:notes>
</file>

<file path=ppt/notesSlides/notesSlide1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1向左挪一格，所在位置的位值就翻倍；空出的右侧位置填0。；下面把这个移动写成运算。它能直接得到本题需要的2、4、8等边长。从页面的具体对象与任务切入：n=1、2、3时，边长分别是2、4、8；可以把1连续翻倍n次。让学生指着图中的对象或变量说明本次变化；箭头表示的含义以页面说明为准，再逐步点击展开。收回讨论时强调：这里n最多10，结果在int范围内；1&lt;&lt;n不是输出操作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3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第一个阶段仅完成右上2×2的三个单格，然后返回外层处理左下，最后处理右下。每次展示时请学生比较哪些0变成1。左上大块没有递归调用，因此始终保持初始化的0。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被跳过的左上块保留0；真正走到的保留单格才标成1。 这样就不用反复涂整块的 0；只把应保留的单格写成 1。</a:t>
            </a:r>
          </a:p>
        </p:txBody>
      </p:sp>
    </p:spTree>
  </p:cSld>
  <p:clrMapOvr>
    <a:masterClrMapping/>
  </p:clrMapOvr>
</p:notes>
</file>

<file path=ppt/notesSlides/notesSlide1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本节只讨论非负整数；向右移动一位，相当于除以2并舍去余数。让学生指着图中的对象或变量说明本次变化；箭头表示的含义以页面说明为准，再逐步点击展开。收回讨论时强调：不要把本页规则直接推广到负数、溢出或过大的位移位数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被跳过的左上块保留0；真正走到的保留单格才标成1。 这解释了为什么先全部置0，以及递归走到单格时应该做什么。 被赦免的块最终要显示0；可以先把全图设为0，只标记最终留下的单格。 1只出现在真正走到的单格；每个应保留的位置恰好被标记一次。</a:t>
            </a:r>
          </a:p>
        </p:txBody>
      </p:sp>
    </p:spTree>
  </p:cSld>
  <p:clrMapOvr>
    <a:masterClrMapping/>
  </p:clrMapOvr>
</p:notes>
</file>

<file path=ppt/notesSlides/notesSlide1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按标出的顺序把各页代码接在一起，就是完整程序。对照前面的样例，指出读入、计算和输出分别由哪些语句完成。数组按最大边长1024分配。递归只使用当前输入对应的方阵。 本页依据教材例7-8；未标为教材样例的小数据均为课堂教学例。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a是全局二维数组，初值为0；每次调用负责一个边长为2的幂的方阵。 函数不返回矩阵；每一层都在同一个全局数组a中标记对应位置。</a:t>
            </a:r>
          </a:p>
        </p:txBody>
      </p:sp>
    </p:spTree>
  </p:cSld>
  <p:clrMapOvr>
    <a:masterClrMapping/>
  </p:clrMapOvr>
</p:notes>
</file>

<file path=ppt/notesSlides/notesSlide1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按标出的顺序把各页代码接在一起，就是完整程序。对照前面的样例，指出读入、计算和输出分别由哪些语句完成。调用结束后逐行输出；每输出完整的一行才换行。 本页依据教材例7-8；未标为教材样例的小数据均为课堂教学例。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第一个阶段仅完成右上2×2的三个单格，然后返回外层处理左下，最后处理右下。 每次展示时请学生比较哪些0变成1。 左上大块没有递归调用，因此始终保持初始化的0。</a:t>
            </a:r>
          </a:p>
        </p:txBody>
      </p:sp>
    </p:spTree>
  </p:cSld>
  <p:clrMapOvr>
    <a:masterClrMapping/>
  </p:clrMapOvr>
</p:notes>
</file>

<file path=ppt/notesSlides/notesSlide1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n=3时边长为8；观察左上块的0，以及另外三块相同的内部图案。让学生指着图中的对象或变量说明本次变化；箭头表示的含义以页面说明为准，再逐步点击展开。收回讨论时强调：核对矩阵的形状，也要核对空格与换行；只打印一串数字还不算完成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1向左挪一格，所在位置的位值就翻倍；空出的右侧位置填0。 从 1 开始向左移 n 位，就对应连续翻倍 n 次，得到题目所需的边长。</a:t>
            </a:r>
          </a:p>
        </p:txBody>
      </p:sp>
    </p:spTree>
  </p:cSld>
  <p:clrMapOvr>
    <a:masterClrMapping/>
  </p:clrMapOvr>
</p:notes>
</file>

<file path=ppt/notesSlides/notesSlide1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在显示公式前，用具体数据解释问题：n每增加1，边长翻倍，整个矩阵的格子数变成原来的4倍。显示公式后，请学生指出每个变量的含义，并把数学运算对应到后面的代码。重点核对：二维数组占用与容量有关；本程序固定预留最大1024×1024格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1向左挪一格，所在位置的位值就翻倍；空出的右侧位置填0。 下面把这个移动写成运算。 它能直接得到本题需要的2、4、8等边长。 n=1、2、3时，边长分别是2、4、8；可以把1连续翻倍n次。 这里n最多10，结果在int范围内；1&lt;&lt;n不是输出操作。</a:t>
            </a:r>
          </a:p>
        </p:txBody>
      </p:sp>
    </p:spTree>
  </p:cSld>
  <p:clrMapOvr>
    <a:masterClrMapping/>
  </p:clrMapOvr>
</p:notes>
</file>

<file path=ppt/notesSlides/notesSlide1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half=1；② (2,0)保持0；调用(2,1,1)、(3,0,1)、(3,1,1)；③ 不正确；三个需要处理的子块都必须完成，不能三选一。如果答案不同，请从变量身份、输入范围或执行顺序中定位分歧，不只公布对错。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本节只讨论非负整数；向右移动一位，相当于除以2并舍去余数。 这里的减半规则只用于非负整数；负数和超出范围的位移要另作分析。</a:t>
            </a:r>
          </a:p>
        </p:txBody>
      </p:sp>
    </p:spTree>
  </p:cSld>
  <p:clrMapOvr>
    <a:masterClrMapping/>
  </p:clrMapOvr>
</p:notes>
</file>

<file path=ppt/notesSlides/notesSlide2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不需要；标为1后立即return，结束本层；② 修改列号c，变成c+half；行号不变；③ 都是1023；1024是容量，不是最后一个下标。如果答案不同，请从变量身份、输入范围或执行顺序中定位分歧，不只公布对错。 本页依据《深入浅出程序设计竞赛（基础篇）》第7章7.3节；未标为教材样例的小数据均为课堂教学例。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数组按最大边长1024分配。 递归只使用当前输入对应的方阵。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调用结束后逐行输出；每输出完整的一行才换行。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n=3时边长为8；观察左上块的0，以及另外三块相同的内部图案。 核对矩阵的形状，也要核对空格与换行；只打印一串数字还不算完成。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n每增加1，边长翻倍，整个矩阵的格子数变成原来的4倍。 二维数组占用与容量有关；本程序固定预留最大1024×1024格。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half=1；② (2,0)保持0；调用(2,1,1)、(3,0,1)、(3,1,1)；③ 不正确；三个需要处理的子块都必须完成，不能三选一。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不需要；标为1后立即return，结束本层；② 修改列号c，变成c+half；行号不变；③ 都是1023；1024是容量，不是最后一个下标。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6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从方格纸进入矩阵分割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给方格纸涂色，一条规则能用多少次？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423333" cy="762381"/>
            <a:chOff x="990219" y="2056448"/>
            <a:chExt cx="9423333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42333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拿一张每边有4格的正方形纸。规则是：均分四块，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块涂灰，另三块继续分。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只剩一格就停止。我们要按这条规则完成整张纸，不能只处理最外面一次。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952625" y="3048000"/>
            <a:ext cx="6302121" cy="2171700"/>
            <a:chOff x="1952625" y="3048000"/>
            <a:chExt cx="6302121" cy="2171700"/>
          </a:xfrm>
        </p:grpSpPr>
        <p:sp>
          <p:nvSpPr>
            <p:cNvPr id="8" name="Rectangle 8"/>
            <p:cNvSpPr/>
            <p:nvPr/>
          </p:nvSpPr>
          <p:spPr>
            <a:xfrm>
              <a:off x="1952625" y="304800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2495550" y="304800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3038475" y="304800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3581400" y="304800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1952625" y="359092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2495550" y="359092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3038475" y="359092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3581400" y="359092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1952625" y="413385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495550" y="413385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3038475" y="413385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3581400" y="413385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952625" y="467677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2495550" y="467677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3038475" y="467677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3581400" y="467677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24" name="Line 24"/>
            <p:cNvSpPr/>
            <p:nvPr/>
          </p:nvSpPr>
          <p:spPr>
            <a:xfrm>
              <a:off x="3038475" y="3048000"/>
              <a:ext cx="9525" cy="2171700"/>
            </a:xfrm>
            <a:custGeom>
              <a:avLst/>
              <a:gdLst/>
              <a:ahLst/>
              <a:cxnLst/>
              <a:rect l="l" t="t" r="r" b="b"/>
              <a:pathLst>
                <a:path w="9525" h="2171700">
                  <a:moveTo>
                    <a:pt x="0" y="0"/>
                  </a:moveTo>
                  <a:lnTo>
                    <a:pt x="0" y="2171700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25" name="Line 25"/>
            <p:cNvSpPr/>
            <p:nvPr/>
          </p:nvSpPr>
          <p:spPr>
            <a:xfrm>
              <a:off x="1952625" y="4133850"/>
              <a:ext cx="2171700" cy="9525"/>
            </a:xfrm>
            <a:custGeom>
              <a:avLst/>
              <a:gdLst/>
              <a:ahLst/>
              <a:cxnLst/>
              <a:rect l="l" t="t" r="r" b="b"/>
              <a:pathLst>
                <a:path w="2171700" h="9525">
                  <a:moveTo>
                    <a:pt x="0" y="0"/>
                  </a:moveTo>
                  <a:lnTo>
                    <a:pt x="2171700" y="0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26" name="TextBox 26"/>
            <p:cNvSpPr/>
            <p:nvPr/>
          </p:nvSpPr>
          <p:spPr>
            <a:xfrm>
              <a:off x="5609844" y="3313748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整张纸：每边4格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5609844" y="3913822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蓝色粗线：均分成四块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5609844" y="451389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灰色表示已经涂过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30" name="TextBox 30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大纸、小纸都按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同一条规则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处理。程序写好规则，再带着不同位置和大小反复使用。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左上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块涂好后，右上、左下、右下还要各自继续分。先在图上指给同桌看。</a:t>
              </a:r>
            </a:p>
          </p:txBody>
        </p:sp>
      </p:grpSp>
      <p:sp>
        <p:nvSpPr>
          <p:cNvPr id="57" name="Line 57"/>
          <p:cNvSpPr/>
          <p:nvPr/>
        </p:nvSpPr>
        <p:spPr>
          <a:xfrm>
            <a:off x="838200" y="28776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找到三个同类的小任务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左上块涂好以后，还要处理哪些小块？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278779" cy="762381"/>
            <a:chOff x="990219" y="2056448"/>
            <a:chExt cx="927877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2583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整张纸均分四块后，每一小块都是每边2格的正方形。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2787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块已经涂灰，不再继续分；右上、左下、右下三块，都要应用相同的规则。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952625" y="3048000"/>
            <a:ext cx="6302121" cy="2171700"/>
            <a:chOff x="1952625" y="3048000"/>
            <a:chExt cx="6302121" cy="2171700"/>
          </a:xfrm>
        </p:grpSpPr>
        <p:sp>
          <p:nvSpPr>
            <p:cNvPr id="8" name="Rectangle 8"/>
            <p:cNvSpPr/>
            <p:nvPr/>
          </p:nvSpPr>
          <p:spPr>
            <a:xfrm>
              <a:off x="1952625" y="3048000"/>
              <a:ext cx="542925" cy="542925"/>
            </a:xfrm>
            <a:prstGeom prst="rect">
              <a:avLst/>
            </a:prstGeom>
            <a:solidFill>
              <a:srgbClr val="ABB5C0"/>
            </a:solidFill>
            <a:ln w="9525">
              <a:solidFill>
                <a:srgbClr val="244D87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2495550" y="3048000"/>
              <a:ext cx="542925" cy="542925"/>
            </a:xfrm>
            <a:prstGeom prst="rect">
              <a:avLst/>
            </a:prstGeom>
            <a:solidFill>
              <a:srgbClr val="ABB5C0"/>
            </a:solidFill>
            <a:ln w="9525">
              <a:solidFill>
                <a:srgbClr val="244D87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3038475" y="304800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3581400" y="304800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1952625" y="3590925"/>
              <a:ext cx="542925" cy="542925"/>
            </a:xfrm>
            <a:prstGeom prst="rect">
              <a:avLst/>
            </a:prstGeom>
            <a:solidFill>
              <a:srgbClr val="ABB5C0"/>
            </a:solidFill>
            <a:ln w="9525">
              <a:solidFill>
                <a:srgbClr val="244D87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2495550" y="3590925"/>
              <a:ext cx="542925" cy="542925"/>
            </a:xfrm>
            <a:prstGeom prst="rect">
              <a:avLst/>
            </a:prstGeom>
            <a:solidFill>
              <a:srgbClr val="ABB5C0"/>
            </a:solidFill>
            <a:ln w="9525">
              <a:solidFill>
                <a:srgbClr val="244D87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3038475" y="359092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3581400" y="359092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1952625" y="413385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495550" y="413385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3038475" y="413385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3581400" y="413385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952625" y="467677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2495550" y="467677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3038475" y="467677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3581400" y="467677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24" name="Line 24"/>
            <p:cNvSpPr/>
            <p:nvPr/>
          </p:nvSpPr>
          <p:spPr>
            <a:xfrm>
              <a:off x="3038475" y="3048000"/>
              <a:ext cx="9525" cy="2171700"/>
            </a:xfrm>
            <a:custGeom>
              <a:avLst/>
              <a:gdLst/>
              <a:ahLst/>
              <a:cxnLst/>
              <a:rect l="l" t="t" r="r" b="b"/>
              <a:pathLst>
                <a:path w="9525" h="2171700">
                  <a:moveTo>
                    <a:pt x="0" y="0"/>
                  </a:moveTo>
                  <a:lnTo>
                    <a:pt x="0" y="2171700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25" name="Line 25"/>
            <p:cNvSpPr/>
            <p:nvPr/>
          </p:nvSpPr>
          <p:spPr>
            <a:xfrm>
              <a:off x="1952625" y="4133850"/>
              <a:ext cx="2171700" cy="9525"/>
            </a:xfrm>
            <a:custGeom>
              <a:avLst/>
              <a:gdLst/>
              <a:ahLst/>
              <a:cxnLst/>
              <a:rect l="l" t="t" r="r" b="b"/>
              <a:pathLst>
                <a:path w="2171700" h="9525">
                  <a:moveTo>
                    <a:pt x="0" y="0"/>
                  </a:moveTo>
                  <a:lnTo>
                    <a:pt x="2171700" y="0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26" name="TextBox 26"/>
            <p:cNvSpPr/>
            <p:nvPr/>
          </p:nvSpPr>
          <p:spPr>
            <a:xfrm>
              <a:off x="5609844" y="331374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左上块已全部涂灰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5609844" y="3913822"/>
              <a:ext cx="22642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其余三块：每边2格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5609844" y="4513898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下一步分别处理这三块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90219" y="5409248"/>
            <a:ext cx="10277856" cy="750379"/>
            <a:chOff x="990219" y="5409248"/>
            <a:chExt cx="10277856" cy="750379"/>
          </a:xfrm>
        </p:grpSpPr>
        <p:sp>
          <p:nvSpPr>
            <p:cNvPr id="30" name="TextBox 30"/>
            <p:cNvSpPr/>
            <p:nvPr/>
          </p:nvSpPr>
          <p:spPr>
            <a:xfrm>
              <a:off x="990219" y="5409248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原来处理一张大纸，现在变成分别处理三张位置不同的小方格纸。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90219" y="577824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三张小纸都照原规则做。继续分下去，什么时候就没法再分了？</a:t>
              </a:r>
            </a:p>
          </p:txBody>
        </p:sp>
      </p:grpSp>
      <p:sp>
        <p:nvSpPr>
          <p:cNvPr id="57" name="Line 5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8" name="Line 58"/>
          <p:cNvSpPr/>
          <p:nvPr/>
        </p:nvSpPr>
        <p:spPr>
          <a:xfrm>
            <a:off x="838200" y="28776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175123" cy="1104519"/>
            <a:chOff x="825246" y="814388"/>
            <a:chExt cx="517512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7489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观察区域缩小与停止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小块继续分，什么时候不用再分？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15032" cy="762381"/>
            <a:chOff x="990219" y="2056448"/>
            <a:chExt cx="901503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1045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把右上这块每边2格的小方阵，再均分成四个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，它的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格涂灰。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0150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其余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三个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位置已经只有一格，停止分割。左下、右下两块也按这个办法处理。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952625" y="3048000"/>
            <a:ext cx="6709029" cy="2171700"/>
            <a:chOff x="1952625" y="3048000"/>
            <a:chExt cx="6709029" cy="2171700"/>
          </a:xfrm>
        </p:grpSpPr>
        <p:sp>
          <p:nvSpPr>
            <p:cNvPr id="8" name="Rectangle 8"/>
            <p:cNvSpPr/>
            <p:nvPr/>
          </p:nvSpPr>
          <p:spPr>
            <a:xfrm>
              <a:off x="1952625" y="3048000"/>
              <a:ext cx="542925" cy="542925"/>
            </a:xfrm>
            <a:prstGeom prst="rect">
              <a:avLst/>
            </a:prstGeom>
            <a:solidFill>
              <a:srgbClr val="ABB5C0"/>
            </a:solidFill>
            <a:ln w="9525">
              <a:solidFill>
                <a:srgbClr val="244D87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2495550" y="3048000"/>
              <a:ext cx="542925" cy="542925"/>
            </a:xfrm>
            <a:prstGeom prst="rect">
              <a:avLst/>
            </a:prstGeom>
            <a:solidFill>
              <a:srgbClr val="ABB5C0"/>
            </a:solidFill>
            <a:ln w="9525">
              <a:solidFill>
                <a:srgbClr val="244D87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3038475" y="3048000"/>
              <a:ext cx="542925" cy="542925"/>
            </a:xfrm>
            <a:prstGeom prst="rect">
              <a:avLst/>
            </a:prstGeom>
            <a:solidFill>
              <a:srgbClr val="ABB5C0"/>
            </a:solidFill>
            <a:ln w="9525">
              <a:solidFill>
                <a:srgbClr val="244D8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3581400" y="304800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1952625" y="3590925"/>
              <a:ext cx="542925" cy="542925"/>
            </a:xfrm>
            <a:prstGeom prst="rect">
              <a:avLst/>
            </a:prstGeom>
            <a:solidFill>
              <a:srgbClr val="ABB5C0"/>
            </a:solidFill>
            <a:ln w="9525">
              <a:solidFill>
                <a:srgbClr val="244D87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2495550" y="3590925"/>
              <a:ext cx="542925" cy="542925"/>
            </a:xfrm>
            <a:prstGeom prst="rect">
              <a:avLst/>
            </a:prstGeom>
            <a:solidFill>
              <a:srgbClr val="ABB5C0"/>
            </a:solidFill>
            <a:ln w="9525">
              <a:solidFill>
                <a:srgbClr val="244D87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3038475" y="359092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3581400" y="359092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1952625" y="4133850"/>
              <a:ext cx="542925" cy="542925"/>
            </a:xfrm>
            <a:prstGeom prst="rect">
              <a:avLst/>
            </a:prstGeom>
            <a:solidFill>
              <a:srgbClr val="ABB5C0"/>
            </a:solidFill>
            <a:ln w="9525">
              <a:solidFill>
                <a:srgbClr val="244D8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495550" y="413385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3038475" y="4133850"/>
              <a:ext cx="542925" cy="542925"/>
            </a:xfrm>
            <a:prstGeom prst="rect">
              <a:avLst/>
            </a:prstGeom>
            <a:solidFill>
              <a:srgbClr val="ABB5C0"/>
            </a:solidFill>
            <a:ln w="9525">
              <a:solidFill>
                <a:srgbClr val="244D87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3581400" y="4133850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952625" y="467677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2495550" y="467677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3038475" y="467677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3581400" y="4676775"/>
              <a:ext cx="542925" cy="5429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244D87"/>
              </a:solidFill>
            </a:ln>
          </p:spPr>
        </p:sp>
        <p:sp>
          <p:nvSpPr>
            <p:cNvPr id="24" name="Line 24"/>
            <p:cNvSpPr/>
            <p:nvPr/>
          </p:nvSpPr>
          <p:spPr>
            <a:xfrm>
              <a:off x="3038475" y="3048000"/>
              <a:ext cx="9525" cy="2171700"/>
            </a:xfrm>
            <a:custGeom>
              <a:avLst/>
              <a:gdLst/>
              <a:ahLst/>
              <a:cxnLst/>
              <a:rect l="l" t="t" r="r" b="b"/>
              <a:pathLst>
                <a:path w="9525" h="2171700">
                  <a:moveTo>
                    <a:pt x="0" y="0"/>
                  </a:moveTo>
                  <a:lnTo>
                    <a:pt x="0" y="2171700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25" name="Line 25"/>
            <p:cNvSpPr/>
            <p:nvPr/>
          </p:nvSpPr>
          <p:spPr>
            <a:xfrm>
              <a:off x="1952625" y="4133850"/>
              <a:ext cx="2171700" cy="9525"/>
            </a:xfrm>
            <a:custGeom>
              <a:avLst/>
              <a:gdLst/>
              <a:ahLst/>
              <a:cxnLst/>
              <a:rect l="l" t="t" r="r" b="b"/>
              <a:pathLst>
                <a:path w="2171700" h="9525">
                  <a:moveTo>
                    <a:pt x="0" y="0"/>
                  </a:moveTo>
                  <a:lnTo>
                    <a:pt x="2171700" y="0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26" name="TextBox 26"/>
            <p:cNvSpPr/>
            <p:nvPr/>
          </p:nvSpPr>
          <p:spPr>
            <a:xfrm>
              <a:off x="5609844" y="3313748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小块的左上格也涂灰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5609844" y="3913822"/>
              <a:ext cx="30518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剩下的白格：每块只有1格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5609844" y="4513898"/>
              <a:ext cx="26449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单格停止，不再继续分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0" name="TextBox 30"/>
            <p:cNvSpPr/>
            <p:nvPr/>
          </p:nvSpPr>
          <p:spPr>
            <a:xfrm>
              <a:off x="990219" y="54092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同样的处理方法反复用于更小的区域，遇到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就停下来。</a:t>
              </a:r>
            </a:p>
          </p:txBody>
        </p:sp>
        <p:sp>
          <p:nvSpPr>
            <p:cNvPr id="31" name="TextBox 31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三张小纸大小一样，放的位置却不同。只报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分不清它们，还得说明每张从哪里开始。</a:t>
              </a:r>
            </a:p>
          </p:txBody>
        </p:sp>
      </p:grpSp>
      <p:sp>
        <p:nvSpPr>
          <p:cNvPr id="57" name="Line 5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8" name="Line 58"/>
          <p:cNvSpPr/>
          <p:nvPr/>
        </p:nvSpPr>
        <p:spPr>
          <a:xfrm>
            <a:off x="838200" y="28776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把分割过程交给递归函数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同样大的三块区域，程序怎样分清它们？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806273" cy="762381"/>
            <a:chOff x="990219" y="2056448"/>
            <a:chExt cx="9806273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8062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三块区域大小相同，位置却不同。每次都要交代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起点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在哪一行、哪一列，以及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8062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同一个函数拿到不同的位置和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，就能处理不同的小块，再调用自己处理更小块。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4000500" cy="571500"/>
              <a:chOff x="1047750" y="3057525"/>
              <a:chExt cx="4000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4000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需要告诉函数什么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048250" y="3057525"/>
              <a:ext cx="6096000" cy="571500"/>
              <a:chOff x="5048250" y="3057525"/>
              <a:chExt cx="6096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048250" y="3057525"/>
                <a:ext cx="6096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067300" y="3086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为什么需要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29025"/>
              <a:ext cx="4000500" cy="571500"/>
              <a:chOff x="1047750" y="3629025"/>
              <a:chExt cx="4000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290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576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起始行、起始列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48250" y="3629025"/>
              <a:ext cx="6096000" cy="571500"/>
              <a:chOff x="5048250" y="3629025"/>
              <a:chExt cx="6096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048250" y="3629025"/>
                <a:ext cx="609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067300" y="36576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确定本次区域的左上角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00525"/>
              <a:ext cx="4000500" cy="571500"/>
              <a:chOff x="1047750" y="4200525"/>
              <a:chExt cx="4000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00525"/>
                <a:ext cx="4000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29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边长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048250" y="4200525"/>
              <a:ext cx="6096000" cy="571500"/>
              <a:chOff x="5048250" y="4200525"/>
              <a:chExt cx="6096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048250" y="4200525"/>
                <a:ext cx="6096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067300" y="4229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确定本次要处理多大的方阵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772025"/>
              <a:ext cx="4000500" cy="571500"/>
              <a:chOff x="1047750" y="4772025"/>
              <a:chExt cx="40005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7720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8006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边长已经是1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048250" y="4772025"/>
              <a:ext cx="6096000" cy="571500"/>
              <a:chOff x="5048250" y="4772025"/>
              <a:chExt cx="6096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048250" y="4772025"/>
                <a:ext cx="609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067300" y="48006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只剩单格，停止继续分割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33" name="TextBox 33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函数处理一个区域，再调用自己处理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三个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更小的区域；到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单格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就停。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教材的“赦免战俘”也按这条分割规则做，用数组里的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1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代替纸上的颜色。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96013" cy="1104519"/>
            <a:chOff x="825246" y="814388"/>
            <a:chExt cx="589601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960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“赦免战俘”这道题，到底要画出什么？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249150" cy="762381"/>
            <a:chOff x="990219" y="2056448"/>
            <a:chExt cx="824915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题目把战俘排成一个正方形队伍。赦免，就是释放这个位置上的战俘。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2491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程序不用记录姓名，只需标记每个位置：被赦免写0，没有被赦免写1。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238500" cy="571500"/>
              <a:chOff x="1047750" y="3057525"/>
              <a:chExt cx="3238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238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一块方阵分成四块后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286250" y="3057525"/>
              <a:ext cx="6858000" cy="571500"/>
              <a:chOff x="4286250" y="3057525"/>
              <a:chExt cx="6858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286250" y="3057525"/>
                <a:ext cx="6858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305300" y="30861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这一块要怎样处理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29025"/>
              <a:ext cx="3238500" cy="571500"/>
              <a:chOff x="1047750" y="3629025"/>
              <a:chExt cx="3238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29025"/>
                <a:ext cx="3238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576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左上块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286250" y="3629025"/>
              <a:ext cx="6858000" cy="571500"/>
              <a:chOff x="4286250" y="3629025"/>
              <a:chExt cx="6858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286250" y="3629025"/>
                <a:ext cx="6858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4305300" y="36576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整块赦免，其中的位置都记为0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00525"/>
              <a:ext cx="3238500" cy="571500"/>
              <a:chOff x="1047750" y="4200525"/>
              <a:chExt cx="3238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00525"/>
                <a:ext cx="3238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291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右上、左下、右下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286250" y="4200525"/>
              <a:ext cx="6858000" cy="571500"/>
              <a:chOff x="4286250" y="4200525"/>
              <a:chExt cx="6858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286250" y="4200525"/>
                <a:ext cx="6858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305300" y="42291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各自继续按同样规则分割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772025"/>
              <a:ext cx="3238500" cy="571500"/>
              <a:chOff x="1047750" y="4772025"/>
              <a:chExt cx="32385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772025"/>
                <a:ext cx="3238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8006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只剩一个位置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286250" y="4772025"/>
              <a:ext cx="6858000" cy="571500"/>
              <a:chOff x="4286250" y="4772025"/>
              <a:chExt cx="6858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286250" y="4772025"/>
                <a:ext cx="6858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305300" y="48006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停止分割，这个位置保留为1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3" name="TextBox 33"/>
            <p:cNvSpPr/>
            <p:nvPr/>
          </p:nvSpPr>
          <p:spPr>
            <a:xfrm>
              <a:off x="990219" y="5409248"/>
              <a:ext cx="69304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任务是按行输出整张0、1方阵，让人看出哪些位置被赦免。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要输出的是每个位置的状态。只算出人数，还画不出这张方阵。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例题：赦免战俘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赦免战俘：按规则标出哪些位置被赦免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194161" cy="381381"/>
            <a:chOff x="990219" y="2056448"/>
            <a:chExt cx="7194161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1941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教材把战俘排成正方形。用0表示被赦免，1表示没有被赦免。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90219" y="2932748"/>
            <a:ext cx="7168801" cy="1724405"/>
            <a:chOff x="990219" y="2932748"/>
            <a:chExt cx="7168801" cy="1724405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69887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输入一个整数n，1≤n≤10；正方形每边有2的n次方个位置。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方阵均分成四块，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块全部赦免。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另外三块继续按同样规则分割；只剩一个位置时保留为1。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4275772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输出最终矩阵，每行数字用空格分隔，一行对应矩阵的一行。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6113812" cy="381381"/>
            <a:chOff x="990219" y="5056822"/>
            <a:chExt cx="6113812" cy="381381"/>
          </a:xfrm>
        </p:grpSpPr>
        <p:sp>
          <p:nvSpPr>
            <p:cNvPr id="12" name="TextBox 12"/>
            <p:cNvSpPr/>
            <p:nvPr/>
          </p:nvSpPr>
          <p:spPr>
            <a:xfrm>
              <a:off x="990219" y="5056822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关键是“另外三块都处理”，不是只挑选其中一块。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8000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741537" cy="1104519"/>
            <a:chOff x="825246" y="814388"/>
            <a:chExt cx="574153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理解最小分割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74153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从2×2开始，每个小方阵留下哪三格？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364075" cy="762381"/>
            <a:chOff x="990219" y="2056448"/>
            <a:chExt cx="7364075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364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n=1时，整个方阵有2行2列。均分后的每个小块只含一个位置。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42199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位置赦免，另外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三个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位置保留。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956340" y="2880836"/>
            <a:ext cx="1996535" cy="2024539"/>
            <a:chOff x="1956340" y="2880836"/>
            <a:chExt cx="1996535" cy="2024539"/>
          </a:xfrm>
        </p:grpSpPr>
        <p:sp>
          <p:nvSpPr>
            <p:cNvPr id="8" name="TextBox 8"/>
            <p:cNvSpPr/>
            <p:nvPr/>
          </p:nvSpPr>
          <p:spPr>
            <a:xfrm>
              <a:off x="2594515" y="2880836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3451765" y="2880836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1956340" y="3509486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956340" y="4366736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2238375" y="3190875"/>
              <a:ext cx="857250" cy="857250"/>
              <a:chOff x="2238375" y="3190875"/>
              <a:chExt cx="857250" cy="857250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2238375" y="3190875"/>
                <a:ext cx="857250" cy="857250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2591181" y="3501390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095625" y="3190875"/>
              <a:ext cx="857250" cy="857250"/>
              <a:chOff x="3095625" y="3190875"/>
              <a:chExt cx="857250" cy="85725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3095625" y="3190875"/>
                <a:ext cx="857250" cy="8572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3448431" y="3501390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2238375" y="4048125"/>
              <a:ext cx="857250" cy="857250"/>
              <a:chOff x="2238375" y="4048125"/>
              <a:chExt cx="857250" cy="85725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2238375" y="4048125"/>
                <a:ext cx="857250" cy="8572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2591181" y="4358640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3095625" y="4048125"/>
              <a:ext cx="857250" cy="857250"/>
              <a:chOff x="3095625" y="4048125"/>
              <a:chExt cx="857250" cy="857250"/>
            </a:xfrm>
          </p:grpSpPr>
          <p:sp>
            <p:nvSpPr>
              <p:cNvPr id="21" name="Rectangle 21"/>
              <p:cNvSpPr/>
              <p:nvPr/>
            </p:nvSpPr>
            <p:spPr>
              <a:xfrm>
                <a:off x="3095625" y="4048125"/>
                <a:ext cx="857250" cy="8572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2" name="TextBox 22"/>
              <p:cNvSpPr/>
              <p:nvPr/>
            </p:nvSpPr>
            <p:spPr>
              <a:xfrm>
                <a:off x="3448431" y="4358640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</p:grpSp>
      <p:grpSp>
        <p:nvGrpSpPr>
          <p:cNvPr id="28" name="Group 28"/>
          <p:cNvGrpSpPr/>
          <p:nvPr/>
        </p:nvGrpSpPr>
        <p:grpSpPr>
          <a:xfrm>
            <a:off x="5705094" y="3123248"/>
            <a:ext cx="3694938" cy="1562481"/>
            <a:chOff x="5705094" y="3123248"/>
            <a:chExt cx="3694938" cy="1562481"/>
          </a:xfrm>
        </p:grpSpPr>
        <p:sp>
          <p:nvSpPr>
            <p:cNvPr id="25" name="TextBox 25"/>
            <p:cNvSpPr/>
            <p:nvPr/>
          </p:nvSpPr>
          <p:spPr>
            <a:xfrm>
              <a:off x="5705094" y="3123248"/>
              <a:ext cx="14767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0：被赦免。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5705094" y="3713798"/>
              <a:ext cx="2001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1：没有被赦免。</a:t>
              </a:r>
            </a:p>
          </p:txBody>
        </p:sp>
        <p:sp>
          <p:nvSpPr>
            <p:cNvPr id="27" name="TextBox 27"/>
            <p:cNvSpPr/>
            <p:nvPr/>
          </p:nvSpPr>
          <p:spPr>
            <a:xfrm>
              <a:off x="5705094" y="4304348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向下增加，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向右增加。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90219" y="5409248"/>
            <a:ext cx="4412135" cy="381381"/>
            <a:chOff x="990219" y="5409248"/>
            <a:chExt cx="4412135" cy="381381"/>
          </a:xfrm>
        </p:grpSpPr>
        <p:sp>
          <p:nvSpPr>
            <p:cNvPr id="29" name="TextBox 29"/>
            <p:cNvSpPr/>
            <p:nvPr/>
          </p:nvSpPr>
          <p:spPr>
            <a:xfrm>
              <a:off x="990219" y="5409248"/>
              <a:ext cx="441213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三个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1已经是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，不再继续四分。</a:t>
              </a:r>
            </a:p>
          </p:txBody>
        </p:sp>
      </p:grpSp>
      <p:sp>
        <p:nvSpPr>
          <p:cNvPr id="48" name="Line 4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9" name="Line 49"/>
          <p:cNvSpPr/>
          <p:nvPr/>
        </p:nvSpPr>
        <p:spPr>
          <a:xfrm>
            <a:off x="838200" y="51560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591545" cy="1104519"/>
            <a:chOff x="825246" y="814388"/>
            <a:chExt cx="459154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同一规则重复使用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59154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4×4先分四块，再处理三个2×2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5883033" cy="762381"/>
            <a:chOff x="990219" y="2056448"/>
            <a:chExt cx="5883033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588303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n=2时，行列下标都是0至3。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2×2整体变成0。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55432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右上、左下、右下各自应用上一页的2×2规则。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622965" y="2928461"/>
            <a:ext cx="2187035" cy="2215039"/>
            <a:chOff x="1622965" y="2928461"/>
            <a:chExt cx="2187035" cy="2215039"/>
          </a:xfrm>
        </p:grpSpPr>
        <p:sp>
          <p:nvSpPr>
            <p:cNvPr id="8" name="TextBox 8"/>
            <p:cNvSpPr/>
            <p:nvPr/>
          </p:nvSpPr>
          <p:spPr>
            <a:xfrm>
              <a:off x="2070640" y="292846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2546890" y="292846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023140" y="292846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499390" y="292846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622965" y="336661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622965" y="384286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622965" y="431911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622965" y="479536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1905000" y="3238500"/>
              <a:ext cx="476250" cy="476250"/>
              <a:chOff x="1905000" y="3238500"/>
              <a:chExt cx="476250" cy="4762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905000" y="3238500"/>
                <a:ext cx="476250" cy="476250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2067306" y="335851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2381250" y="3238500"/>
              <a:ext cx="476250" cy="476250"/>
              <a:chOff x="2381250" y="3238500"/>
              <a:chExt cx="476250" cy="4762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2381250" y="3238500"/>
                <a:ext cx="476250" cy="476250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2543556" y="335851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2857500" y="3238500"/>
              <a:ext cx="476250" cy="476250"/>
              <a:chOff x="2857500" y="3238500"/>
              <a:chExt cx="476250" cy="4762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2857500" y="3238500"/>
                <a:ext cx="476250" cy="476250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3019806" y="335851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333750" y="3238500"/>
              <a:ext cx="476250" cy="476250"/>
              <a:chOff x="3333750" y="3238500"/>
              <a:chExt cx="476250" cy="4762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3333750" y="3238500"/>
                <a:ext cx="476250" cy="4762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3496056" y="335851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905000" y="3714750"/>
              <a:ext cx="476250" cy="476250"/>
              <a:chOff x="1905000" y="3714750"/>
              <a:chExt cx="476250" cy="4762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1905000" y="3714750"/>
                <a:ext cx="476250" cy="476250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2067306" y="383476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2381250" y="3714750"/>
              <a:ext cx="476250" cy="476250"/>
              <a:chOff x="2381250" y="3714750"/>
              <a:chExt cx="476250" cy="4762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2381250" y="3714750"/>
                <a:ext cx="476250" cy="476250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2543556" y="383476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857500" y="3714750"/>
              <a:ext cx="476250" cy="476250"/>
              <a:chOff x="2857500" y="3714750"/>
              <a:chExt cx="476250" cy="4762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2857500" y="3714750"/>
                <a:ext cx="476250" cy="4762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3019806" y="383476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3333750" y="3714750"/>
              <a:ext cx="476250" cy="476250"/>
              <a:chOff x="3333750" y="3714750"/>
              <a:chExt cx="476250" cy="4762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3333750" y="3714750"/>
                <a:ext cx="476250" cy="4762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3496056" y="383476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1905000" y="4191000"/>
              <a:ext cx="476250" cy="476250"/>
              <a:chOff x="1905000" y="4191000"/>
              <a:chExt cx="476250" cy="47625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1905000" y="4191000"/>
                <a:ext cx="476250" cy="476250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2067306" y="431101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2381250" y="4191000"/>
              <a:ext cx="476250" cy="476250"/>
              <a:chOff x="2381250" y="4191000"/>
              <a:chExt cx="476250" cy="47625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2381250" y="4191000"/>
                <a:ext cx="476250" cy="4762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2543556" y="431101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2857500" y="4191000"/>
              <a:ext cx="476250" cy="476250"/>
              <a:chOff x="2857500" y="4191000"/>
              <a:chExt cx="476250" cy="4762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2857500" y="4191000"/>
                <a:ext cx="476250" cy="476250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3019806" y="431101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3333750" y="4191000"/>
              <a:ext cx="476250" cy="476250"/>
              <a:chOff x="3333750" y="4191000"/>
              <a:chExt cx="476250" cy="4762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3333750" y="4191000"/>
                <a:ext cx="476250" cy="4762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3496056" y="431101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1905000" y="4667250"/>
              <a:ext cx="476250" cy="476250"/>
              <a:chOff x="1905000" y="4667250"/>
              <a:chExt cx="476250" cy="47625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1905000" y="4667250"/>
                <a:ext cx="476250" cy="4762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2067306" y="478726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2381250" y="4667250"/>
              <a:ext cx="476250" cy="476250"/>
              <a:chOff x="2381250" y="4667250"/>
              <a:chExt cx="476250" cy="47625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2381250" y="4667250"/>
                <a:ext cx="476250" cy="4762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2543556" y="478726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2857500" y="4667250"/>
              <a:ext cx="476250" cy="476250"/>
              <a:chOff x="2857500" y="4667250"/>
              <a:chExt cx="476250" cy="47625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2857500" y="4667250"/>
                <a:ext cx="476250" cy="4762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3019806" y="478726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3333750" y="4667250"/>
              <a:ext cx="476250" cy="476250"/>
              <a:chOff x="3333750" y="4667250"/>
              <a:chExt cx="476250" cy="476250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3333750" y="4667250"/>
                <a:ext cx="476250" cy="476250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2" name="TextBox 62"/>
              <p:cNvSpPr/>
              <p:nvPr/>
            </p:nvSpPr>
            <p:spPr>
              <a:xfrm>
                <a:off x="3496056" y="4787265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</p:grpSp>
      <p:grpSp>
        <p:nvGrpSpPr>
          <p:cNvPr id="68" name="Group 68"/>
          <p:cNvGrpSpPr/>
          <p:nvPr/>
        </p:nvGrpSpPr>
        <p:grpSpPr>
          <a:xfrm>
            <a:off x="5705094" y="3075622"/>
            <a:ext cx="4531328" cy="1638681"/>
            <a:chOff x="5705094" y="3075622"/>
            <a:chExt cx="4531328" cy="1638681"/>
          </a:xfrm>
        </p:grpSpPr>
        <p:sp>
          <p:nvSpPr>
            <p:cNvPr id="65" name="TextBox 65"/>
            <p:cNvSpPr/>
            <p:nvPr/>
          </p:nvSpPr>
          <p:spPr>
            <a:xfrm>
              <a:off x="5705094" y="3075622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左上块不用再计算。</a:t>
              </a:r>
            </a:p>
          </p:txBody>
        </p:sp>
        <p:sp>
          <p:nvSpPr>
            <p:cNvPr id="66" name="TextBox 66"/>
            <p:cNvSpPr/>
            <p:nvPr/>
          </p:nvSpPr>
          <p:spPr>
            <a:xfrm>
              <a:off x="5705094" y="3704272"/>
              <a:ext cx="39574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另三块彼此独立，规则完全相同。</a:t>
              </a:r>
            </a:p>
          </p:txBody>
        </p:sp>
        <p:sp>
          <p:nvSpPr>
            <p:cNvPr id="67" name="TextBox 67"/>
            <p:cNvSpPr/>
            <p:nvPr/>
          </p:nvSpPr>
          <p:spPr>
            <a:xfrm>
              <a:off x="5705094" y="4332922"/>
              <a:ext cx="45313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这正适合写成同一个函数的三次调用。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990219" y="5409248"/>
            <a:ext cx="7006495" cy="381381"/>
            <a:chOff x="990219" y="5409248"/>
            <a:chExt cx="7006495" cy="381381"/>
          </a:xfrm>
        </p:grpSpPr>
        <p:sp>
          <p:nvSpPr>
            <p:cNvPr id="69" name="TextBox 69"/>
            <p:cNvSpPr/>
            <p:nvPr/>
          </p:nvSpPr>
          <p:spPr>
            <a:xfrm>
              <a:off x="990219" y="5409248"/>
              <a:ext cx="70064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每次分割都把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减半。到达1×1时，直接把那一格置为1。</a:t>
              </a:r>
            </a:p>
          </p:txBody>
        </p:sp>
      </p:grpSp>
      <p:sp>
        <p:nvSpPr>
          <p:cNvPr id="116" name="Line 11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17" name="Line 117"/>
          <p:cNvSpPr/>
          <p:nvPr/>
        </p:nvSpPr>
        <p:spPr>
          <a:xfrm>
            <a:off x="838200" y="52751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子问题的参数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调用一次函数，要说清它负责哪个正方形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949898" cy="762381"/>
            <a:chOff x="990219" y="2056448"/>
            <a:chExt cx="7949898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9498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用cal(r,c,len)表示：处理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角在(r,c)、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为len的正方形。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55178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r是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，c是列号，len是这一层负责的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622965" y="2928461"/>
            <a:ext cx="7039070" cy="2215039"/>
            <a:chOff x="1622965" y="2928461"/>
            <a:chExt cx="7039070" cy="2215039"/>
          </a:xfrm>
        </p:grpSpPr>
        <p:sp>
          <p:nvSpPr>
            <p:cNvPr id="8" name="TextBox 8"/>
            <p:cNvSpPr/>
            <p:nvPr/>
          </p:nvSpPr>
          <p:spPr>
            <a:xfrm>
              <a:off x="2070640" y="292846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2546890" y="292846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3023140" y="292846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499390" y="292846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622965" y="336661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622965" y="384286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622965" y="431911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622965" y="479536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905000" y="32385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381250" y="32385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2857500" y="32385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3333750" y="32385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905000" y="37147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2381250" y="37147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2857500" y="37147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3333750" y="37147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1905000" y="41910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2381250" y="41910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2857500" y="41910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3333750" y="419100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1905000" y="46672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2381250" y="46672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2857500" y="46672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3333750" y="4667250"/>
              <a:ext cx="476250" cy="47625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grpSp>
          <p:nvGrpSpPr>
            <p:cNvPr id="34" name="Group 34"/>
            <p:cNvGrpSpPr/>
            <p:nvPr/>
          </p:nvGrpSpPr>
          <p:grpSpPr>
            <a:xfrm>
              <a:off x="2857500" y="4191000"/>
              <a:ext cx="952500" cy="952500"/>
              <a:chOff x="2857500" y="4191000"/>
              <a:chExt cx="952500" cy="952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2857500" y="4191000"/>
                <a:ext cx="952500" cy="952500"/>
              </a:xfrm>
              <a:prstGeom prst="rect">
                <a:avLst/>
              </a:prstGeom>
              <a:solidFill>
                <a:srgbClr val="FFF2CC"/>
              </a:solidFill>
              <a:ln w="28575">
                <a:solidFill>
                  <a:srgbClr val="C00000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2961132" y="4568190"/>
                <a:ext cx="745236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80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目标块</a:t>
                </a:r>
              </a:p>
            </p:txBody>
          </p:sp>
        </p:grpSp>
        <p:sp>
          <p:nvSpPr>
            <p:cNvPr id="35" name="TextBox 35"/>
            <p:cNvSpPr/>
            <p:nvPr/>
          </p:nvSpPr>
          <p:spPr>
            <a:xfrm>
              <a:off x="5990844" y="3027998"/>
              <a:ext cx="22511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例如cal(2,2,2)：</a:t>
              </a:r>
            </a:p>
          </p:txBody>
        </p:sp>
        <p:sp>
          <p:nvSpPr>
            <p:cNvPr id="36" name="TextBox 36"/>
            <p:cNvSpPr/>
            <p:nvPr/>
          </p:nvSpPr>
          <p:spPr>
            <a:xfrm>
              <a:off x="5990844" y="3647122"/>
              <a:ext cx="26711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从第2行、第2列开始，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5990844" y="4266248"/>
              <a:ext cx="24086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负责2行、每行2格。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90219" y="5406771"/>
            <a:ext cx="10277856" cy="381381"/>
            <a:chOff x="990219" y="5406771"/>
            <a:chExt cx="10277856" cy="381381"/>
          </a:xfrm>
        </p:grpSpPr>
        <p:sp>
          <p:nvSpPr>
            <p:cNvPr id="39" name="TextBox 39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像每次只拿起一张小纸，参数说明这张纸的位置和大小，不总是整张大纸。</a:t>
              </a:r>
            </a:p>
          </p:txBody>
        </p:sp>
      </p:grpSp>
      <p:sp>
        <p:nvSpPr>
          <p:cNvPr id="72" name="Line 7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3" name="Line 73"/>
          <p:cNvSpPr/>
          <p:nvPr/>
        </p:nvSpPr>
        <p:spPr>
          <a:xfrm>
            <a:off x="838200" y="52751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3801999" cy="1104519"/>
            <a:chOff x="825246" y="814388"/>
            <a:chExt cx="380199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子方阵的坐标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380199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向右改列号，向下改行号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840849" cy="762381"/>
            <a:chOff x="990219" y="2056448"/>
            <a:chExt cx="784084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5981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观察4×4方格，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从上往下增加，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从左往右增加。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8408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均分后每块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为2。先找出各块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角，再说需要移动哪个坐标。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37215" y="2833211"/>
            <a:ext cx="2225135" cy="2253139"/>
            <a:chOff x="1337215" y="2833211"/>
            <a:chExt cx="2225135" cy="2253139"/>
          </a:xfrm>
        </p:grpSpPr>
        <p:sp>
          <p:nvSpPr>
            <p:cNvPr id="8" name="TextBox 8"/>
            <p:cNvSpPr/>
            <p:nvPr/>
          </p:nvSpPr>
          <p:spPr>
            <a:xfrm>
              <a:off x="1789652" y="283321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2275427" y="283321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2761202" y="283321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3246977" y="2833211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337215" y="3276124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337215" y="3761899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1337215" y="4247674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1337215" y="4733449"/>
              <a:ext cx="144875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-5" rIns="0" bIns="0" anchor="t" anchorCtr="0">
              <a:noAutofit/>
            </a:bodyPr>
            <a:lstStyle/>
            <a:p>
              <a:pPr algn="ctr"/>
              <a:r>
                <a:rPr lang="en-US" sz="172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3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1619250" y="314325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105025" y="314325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2590800" y="314325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3076575" y="314325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619250" y="362902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2105025" y="362902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2590800" y="362902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3076575" y="362902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1619250" y="411480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2105025" y="411480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2590800" y="411480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3076575" y="4114800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1619250" y="460057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2105025" y="460057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2590800" y="460057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3076575" y="4600575"/>
              <a:ext cx="485775" cy="485775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1619250" y="3143250"/>
              <a:ext cx="485775" cy="485775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rgbClr val="244D87"/>
              </a:solidFill>
            </a:ln>
          </p:spPr>
        </p:sp>
        <p:sp>
          <p:nvSpPr>
            <p:cNvPr id="33" name="TextBox 33"/>
            <p:cNvSpPr/>
            <p:nvPr/>
          </p:nvSpPr>
          <p:spPr>
            <a:xfrm>
              <a:off x="1670494" y="3269932"/>
              <a:ext cx="3832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6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0,0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2590800" y="3143250"/>
              <a:ext cx="485775" cy="485775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rgbClr val="244D87"/>
              </a:solidFill>
            </a:ln>
          </p:spPr>
        </p:sp>
        <p:sp>
          <p:nvSpPr>
            <p:cNvPr id="35" name="TextBox 35"/>
            <p:cNvSpPr/>
            <p:nvPr/>
          </p:nvSpPr>
          <p:spPr>
            <a:xfrm>
              <a:off x="2642044" y="3269932"/>
              <a:ext cx="3832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6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0,2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1619250" y="4114800"/>
              <a:ext cx="485775" cy="485775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rgbClr val="244D87"/>
              </a:solidFill>
            </a:ln>
          </p:spPr>
        </p:sp>
        <p:sp>
          <p:nvSpPr>
            <p:cNvPr id="37" name="TextBox 37"/>
            <p:cNvSpPr/>
            <p:nvPr/>
          </p:nvSpPr>
          <p:spPr>
            <a:xfrm>
              <a:off x="1670494" y="4241482"/>
              <a:ext cx="3832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6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2,0</a:t>
              </a:r>
            </a:p>
          </p:txBody>
        </p:sp>
        <p:sp>
          <p:nvSpPr>
            <p:cNvPr id="38" name="Rectangle 38"/>
            <p:cNvSpPr/>
            <p:nvPr/>
          </p:nvSpPr>
          <p:spPr>
            <a:xfrm>
              <a:off x="2590800" y="4114800"/>
              <a:ext cx="485775" cy="485775"/>
            </a:xfrm>
            <a:prstGeom prst="rect">
              <a:avLst/>
            </a:prstGeom>
            <a:solidFill>
              <a:srgbClr val="FFF2CC"/>
            </a:solidFill>
            <a:ln w="9525">
              <a:solidFill>
                <a:srgbClr val="244D87"/>
              </a:solidFill>
            </a:ln>
          </p:spPr>
        </p:sp>
        <p:sp>
          <p:nvSpPr>
            <p:cNvPr id="39" name="TextBox 39"/>
            <p:cNvSpPr/>
            <p:nvPr/>
          </p:nvSpPr>
          <p:spPr>
            <a:xfrm>
              <a:off x="2642044" y="4241482"/>
              <a:ext cx="38328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en-US" sz="16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2,2</a:t>
              </a:r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5524500" y="3114675"/>
            <a:ext cx="5429250" cy="2057400"/>
            <a:chOff x="5524500" y="3114675"/>
            <a:chExt cx="5429250" cy="2057400"/>
          </a:xfrm>
        </p:grpSpPr>
        <p:grpSp>
          <p:nvGrpSpPr>
            <p:cNvPr id="43" name="Group 43"/>
            <p:cNvGrpSpPr/>
            <p:nvPr/>
          </p:nvGrpSpPr>
          <p:grpSpPr>
            <a:xfrm>
              <a:off x="5524500" y="3114675"/>
              <a:ext cx="1428750" cy="514350"/>
              <a:chOff x="5524500" y="3114675"/>
              <a:chExt cx="1428750" cy="51435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5524500" y="3114675"/>
                <a:ext cx="1428750" cy="5143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5543550" y="3143250"/>
                <a:ext cx="13906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子方阵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6953250" y="3114675"/>
              <a:ext cx="1809750" cy="514350"/>
              <a:chOff x="6953250" y="3114675"/>
              <a:chExt cx="1809750" cy="51435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6953250" y="3114675"/>
                <a:ext cx="1809750" cy="5143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6972300" y="3143250"/>
                <a:ext cx="17716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左上角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8763000" y="3114675"/>
              <a:ext cx="2190750" cy="514350"/>
              <a:chOff x="8763000" y="3114675"/>
              <a:chExt cx="2190750" cy="51435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8763000" y="3114675"/>
                <a:ext cx="2190750" cy="5143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8782050" y="3143250"/>
                <a:ext cx="21526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怎样移动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5524500" y="3629025"/>
              <a:ext cx="1428750" cy="514350"/>
              <a:chOff x="5524500" y="3629025"/>
              <a:chExt cx="1428750" cy="5143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5524500" y="3629025"/>
                <a:ext cx="142875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5543550" y="3657600"/>
                <a:ext cx="13906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右上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6953250" y="3629025"/>
              <a:ext cx="1809750" cy="514350"/>
              <a:chOff x="6953250" y="3629025"/>
              <a:chExt cx="1809750" cy="51435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6953250" y="3629025"/>
                <a:ext cx="180975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6972300" y="3657600"/>
                <a:ext cx="17716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(0,2)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8763000" y="3629025"/>
              <a:ext cx="2190750" cy="514350"/>
              <a:chOff x="8763000" y="3629025"/>
              <a:chExt cx="2190750" cy="51435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8763000" y="3629025"/>
                <a:ext cx="219075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8782050" y="3657600"/>
                <a:ext cx="21526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列号加2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5524500" y="4143375"/>
              <a:ext cx="1428750" cy="514350"/>
              <a:chOff x="5524500" y="4143375"/>
              <a:chExt cx="1428750" cy="51435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5524500" y="4143375"/>
                <a:ext cx="1428750" cy="5143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5543550" y="4171950"/>
                <a:ext cx="13906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左下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6953250" y="4143375"/>
              <a:ext cx="1809750" cy="514350"/>
              <a:chOff x="6953250" y="4143375"/>
              <a:chExt cx="1809750" cy="51435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6953250" y="4143375"/>
                <a:ext cx="1809750" cy="5143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6972300" y="4171950"/>
                <a:ext cx="17716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(2,0)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8763000" y="4143375"/>
              <a:ext cx="2190750" cy="514350"/>
              <a:chOff x="8763000" y="4143375"/>
              <a:chExt cx="2190750" cy="514350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8763000" y="4143375"/>
                <a:ext cx="2190750" cy="5143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8782050" y="4171950"/>
                <a:ext cx="21526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行号加2</a:t>
                </a:r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5524500" y="4657725"/>
              <a:ext cx="1428750" cy="514350"/>
              <a:chOff x="5524500" y="4657725"/>
              <a:chExt cx="1428750" cy="514350"/>
            </a:xfrm>
          </p:grpSpPr>
          <p:sp>
            <p:nvSpPr>
              <p:cNvPr id="68" name="Rectangle 68"/>
              <p:cNvSpPr/>
              <p:nvPr/>
            </p:nvSpPr>
            <p:spPr>
              <a:xfrm>
                <a:off x="5524500" y="4657725"/>
                <a:ext cx="142875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9" name="TextBox 69"/>
              <p:cNvSpPr/>
              <p:nvPr/>
            </p:nvSpPr>
            <p:spPr>
              <a:xfrm>
                <a:off x="5543550" y="4686300"/>
                <a:ext cx="13906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右下</a:t>
                </a:r>
              </a:p>
            </p:txBody>
          </p:sp>
        </p:grpSp>
        <p:grpSp>
          <p:nvGrpSpPr>
            <p:cNvPr id="73" name="Group 73"/>
            <p:cNvGrpSpPr/>
            <p:nvPr/>
          </p:nvGrpSpPr>
          <p:grpSpPr>
            <a:xfrm>
              <a:off x="6953250" y="4657725"/>
              <a:ext cx="1809750" cy="514350"/>
              <a:chOff x="6953250" y="4657725"/>
              <a:chExt cx="1809750" cy="514350"/>
            </a:xfrm>
          </p:grpSpPr>
          <p:sp>
            <p:nvSpPr>
              <p:cNvPr id="71" name="Rectangle 71"/>
              <p:cNvSpPr/>
              <p:nvPr/>
            </p:nvSpPr>
            <p:spPr>
              <a:xfrm>
                <a:off x="6953250" y="4657725"/>
                <a:ext cx="180975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2" name="TextBox 72"/>
              <p:cNvSpPr/>
              <p:nvPr/>
            </p:nvSpPr>
            <p:spPr>
              <a:xfrm>
                <a:off x="6972300" y="4686300"/>
                <a:ext cx="17716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(2,2)</a:t>
                </a:r>
              </a:p>
            </p:txBody>
          </p:sp>
        </p:grpSp>
        <p:grpSp>
          <p:nvGrpSpPr>
            <p:cNvPr id="76" name="Group 76"/>
            <p:cNvGrpSpPr/>
            <p:nvPr/>
          </p:nvGrpSpPr>
          <p:grpSpPr>
            <a:xfrm>
              <a:off x="8763000" y="4657725"/>
              <a:ext cx="2190750" cy="514350"/>
              <a:chOff x="8763000" y="4657725"/>
              <a:chExt cx="2190750" cy="514350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8763000" y="4657725"/>
                <a:ext cx="2190750" cy="5143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5" name="TextBox 75"/>
              <p:cNvSpPr/>
              <p:nvPr/>
            </p:nvSpPr>
            <p:spPr>
              <a:xfrm>
                <a:off x="8782050" y="4686300"/>
                <a:ext cx="2152650" cy="45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8771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行、列各加2</a:t>
                </a:r>
              </a:p>
            </p:txBody>
          </p:sp>
        </p:grpSp>
      </p:grpSp>
      <p:grpSp>
        <p:nvGrpSpPr>
          <p:cNvPr id="80" name="Group 80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78" name="TextBox 78"/>
            <p:cNvSpPr/>
            <p:nvPr/>
          </p:nvSpPr>
          <p:spPr>
            <a:xfrm>
              <a:off x="990219" y="5418772"/>
              <a:ext cx="64029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移动的距离是小方阵的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2，不是整张方阵的边长4。</a:t>
              </a:r>
            </a:p>
          </p:txBody>
        </p:sp>
        <p:sp>
          <p:nvSpPr>
            <p:cNvPr id="79" name="TextBox 79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在任何小块里都一样：从自己的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起点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出发，向右或向下移动半个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128" name="Line 12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29" name="Line 129"/>
          <p:cNvSpPr/>
          <p:nvPr/>
        </p:nvSpPr>
        <p:spPr>
          <a:xfrm>
            <a:off x="838200" y="52941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子方阵的坐标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边长减半后，三个子方阵从哪里开始？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979527" cy="762381"/>
            <a:chOff x="990219" y="2056448"/>
            <a:chExt cx="8979527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9795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令half=len/2。向下移动一块，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加half；向右移动一块，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加half。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0318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图中(r,c)是当前方阵的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角，不必是整个数组的(0,0)。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905000" y="3095625"/>
            <a:ext cx="8286750" cy="1905000"/>
            <a:chOff x="1905000" y="3095625"/>
            <a:chExt cx="8286750" cy="1905000"/>
          </a:xfrm>
        </p:grpSpPr>
        <p:grpSp>
          <p:nvGrpSpPr>
            <p:cNvPr id="11" name="Group 11"/>
            <p:cNvGrpSpPr/>
            <p:nvPr/>
          </p:nvGrpSpPr>
          <p:grpSpPr>
            <a:xfrm>
              <a:off x="1905000" y="3095625"/>
              <a:ext cx="3810000" cy="857250"/>
              <a:chOff x="1905000" y="3095625"/>
              <a:chExt cx="3810000" cy="8572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905000" y="3095625"/>
                <a:ext cx="3810000" cy="857250"/>
              </a:xfrm>
              <a:prstGeom prst="roundRect">
                <a:avLst>
                  <a:gd name="adj" fmla="val 8889"/>
                </a:avLst>
              </a:prstGeom>
              <a:noFill/>
              <a:ln>
                <a:noFill/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3041237" y="3226594"/>
                <a:ext cx="1537525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左上：不调用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3452527" y="3579019"/>
                <a:ext cx="715042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95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(r,c)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5905500" y="3095625"/>
              <a:ext cx="4286250" cy="857250"/>
              <a:chOff x="5905500" y="3095625"/>
              <a:chExt cx="4286250" cy="857250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5905500" y="3095625"/>
                <a:ext cx="4286250" cy="857250"/>
              </a:xfrm>
              <a:prstGeom prst="roundRect">
                <a:avLst>
                  <a:gd name="adj" fmla="val 8889"/>
                </a:avLst>
              </a:prstGeom>
              <a:noFill/>
              <a:ln>
                <a:noFill/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6406706" y="3402806"/>
                <a:ext cx="328383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右上：cal(r,c+half,half)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905000" y="4143375"/>
              <a:ext cx="3810000" cy="857250"/>
              <a:chOff x="1905000" y="4143375"/>
              <a:chExt cx="3810000" cy="857250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1905000" y="4143375"/>
                <a:ext cx="3810000" cy="857250"/>
              </a:xfrm>
              <a:prstGeom prst="roundRect">
                <a:avLst>
                  <a:gd name="adj" fmla="val 8889"/>
                </a:avLst>
              </a:prstGeom>
              <a:noFill/>
              <a:ln>
                <a:noFill/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2168080" y="4450556"/>
                <a:ext cx="3283839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左下：cal(r+half,c,half)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5905500" y="4143375"/>
              <a:ext cx="4286250" cy="857250"/>
              <a:chOff x="5905500" y="4143375"/>
              <a:chExt cx="4286250" cy="857250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5905500" y="4143375"/>
                <a:ext cx="4286250" cy="857250"/>
              </a:xfrm>
              <a:prstGeom prst="roundRect">
                <a:avLst>
                  <a:gd name="adj" fmla="val 8889"/>
                </a:avLst>
              </a:prstGeom>
              <a:noFill/>
              <a:ln>
                <a:noFill/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7659434" y="4274344"/>
                <a:ext cx="778288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5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右下：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6438329" y="4626769"/>
                <a:ext cx="3220593" cy="3667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cal(r+half,c+half,half)</a:t>
                </a:r>
              </a:p>
            </p:txBody>
          </p:sp>
        </p:grpSp>
      </p:grpSp>
      <p:grpSp>
        <p:nvGrpSpPr>
          <p:cNvPr id="24" name="Group 24"/>
          <p:cNvGrpSpPr/>
          <p:nvPr/>
        </p:nvGrpSpPr>
        <p:grpSpPr>
          <a:xfrm>
            <a:off x="990219" y="5406771"/>
            <a:ext cx="10277856" cy="381381"/>
            <a:chOff x="990219" y="5406771"/>
            <a:chExt cx="10277856" cy="381381"/>
          </a:xfrm>
        </p:grpSpPr>
        <p:sp>
          <p:nvSpPr>
            <p:cNvPr id="23" name="TextBox 23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行号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变大是向下，列号变大是向右。对照纸上走半个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，再写参数，就不容易弄反。</a:t>
              </a:r>
            </a:p>
          </p:txBody>
        </p:sp>
      </p:grpSp>
      <p:sp>
        <p:nvSpPr>
          <p:cNvPr id="33" name="Line 3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514692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5" name="Line 35"/>
          <p:cNvSpPr/>
          <p:nvPr/>
        </p:nvSpPr>
        <p:spPr>
          <a:xfrm>
            <a:off x="838200" y="296579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坐标跟踪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把参数带入一次，检查三个调用的位置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635430" cy="381381"/>
            <a:chOff x="990219" y="2056448"/>
            <a:chExt cx="7635430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6354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现在处理cal(0,0,4)，所以half=2。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三个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子块分别从哪里开始？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047750" y="3095625"/>
            <a:ext cx="10096500" cy="1905000"/>
            <a:chOff x="1047750" y="3095625"/>
            <a:chExt cx="10096500" cy="19050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1905000" cy="476250"/>
              <a:chOff x="1047750" y="3095625"/>
              <a:chExt cx="1905000" cy="4762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19050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18669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位置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952750" y="3095625"/>
              <a:ext cx="3810000" cy="476250"/>
              <a:chOff x="2952750" y="3095625"/>
              <a:chExt cx="3810000" cy="4762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952750" y="3095625"/>
                <a:ext cx="381000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971800" y="3124200"/>
                <a:ext cx="37719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调用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762750" y="3095625"/>
              <a:ext cx="2190750" cy="476250"/>
              <a:chOff x="6762750" y="3095625"/>
              <a:chExt cx="2190750" cy="4762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762750" y="3095625"/>
                <a:ext cx="21907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781800" y="3124200"/>
                <a:ext cx="2152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负责的行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8953500" y="3095625"/>
              <a:ext cx="2190750" cy="476250"/>
              <a:chOff x="8953500" y="3095625"/>
              <a:chExt cx="2190750" cy="4762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8953500" y="3095625"/>
                <a:ext cx="21907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8972550" y="3124200"/>
                <a:ext cx="2152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负责的列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571875"/>
              <a:ext cx="1905000" cy="476250"/>
              <a:chOff x="1047750" y="3571875"/>
              <a:chExt cx="1905000" cy="4762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571875"/>
                <a:ext cx="19050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600450"/>
                <a:ext cx="18669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右上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2952750" y="3571875"/>
              <a:ext cx="3810000" cy="476250"/>
              <a:chOff x="2952750" y="3571875"/>
              <a:chExt cx="3810000" cy="4762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2952750" y="3571875"/>
                <a:ext cx="38100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2971800" y="3600450"/>
                <a:ext cx="37719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cal(0,2,2)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762750" y="3571875"/>
              <a:ext cx="2190750" cy="476250"/>
              <a:chOff x="6762750" y="3571875"/>
              <a:chExt cx="2190750" cy="4762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6762750" y="3571875"/>
                <a:ext cx="2190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6781800" y="3600450"/>
                <a:ext cx="2152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0、1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8953500" y="3571875"/>
              <a:ext cx="2190750" cy="476250"/>
              <a:chOff x="8953500" y="3571875"/>
              <a:chExt cx="2190750" cy="4762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953500" y="3571875"/>
                <a:ext cx="2190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8972550" y="3600450"/>
                <a:ext cx="2152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2、3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4048125"/>
              <a:ext cx="1905000" cy="476250"/>
              <a:chOff x="1047750" y="4048125"/>
              <a:chExt cx="1905000" cy="4762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4048125"/>
                <a:ext cx="19050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4076700"/>
                <a:ext cx="18669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左下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952750" y="4048125"/>
              <a:ext cx="3810000" cy="476250"/>
              <a:chOff x="2952750" y="4048125"/>
              <a:chExt cx="3810000" cy="4762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2952750" y="4048125"/>
                <a:ext cx="381000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2971800" y="4076700"/>
                <a:ext cx="37719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cal(2,0,2)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6762750" y="4048125"/>
              <a:ext cx="2190750" cy="476250"/>
              <a:chOff x="6762750" y="4048125"/>
              <a:chExt cx="2190750" cy="4762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6762750" y="4048125"/>
                <a:ext cx="21907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6781800" y="4076700"/>
                <a:ext cx="2152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2、3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953500" y="4048125"/>
              <a:ext cx="2190750" cy="476250"/>
              <a:chOff x="8953500" y="4048125"/>
              <a:chExt cx="2190750" cy="47625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953500" y="4048125"/>
                <a:ext cx="21907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8972550" y="4076700"/>
                <a:ext cx="2152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0、1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47750" y="4524375"/>
              <a:ext cx="1905000" cy="476250"/>
              <a:chOff x="1047750" y="4524375"/>
              <a:chExt cx="1905000" cy="47625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47750" y="4524375"/>
                <a:ext cx="19050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66800" y="4552950"/>
                <a:ext cx="18669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右下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2952750" y="4524375"/>
              <a:ext cx="3810000" cy="476250"/>
              <a:chOff x="2952750" y="4524375"/>
              <a:chExt cx="3810000" cy="4762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2952750" y="4524375"/>
                <a:ext cx="381000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2971800" y="4552950"/>
                <a:ext cx="377190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cal(2,2,2)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6762750" y="4524375"/>
              <a:ext cx="2190750" cy="476250"/>
              <a:chOff x="6762750" y="4524375"/>
              <a:chExt cx="2190750" cy="4762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6762750" y="4524375"/>
                <a:ext cx="2190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6781800" y="4552950"/>
                <a:ext cx="2152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2、3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8953500" y="4524375"/>
              <a:ext cx="2190750" cy="476250"/>
              <a:chOff x="8953500" y="4524375"/>
              <a:chExt cx="2190750" cy="47625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8953500" y="4524375"/>
                <a:ext cx="2190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8972550" y="4552950"/>
                <a:ext cx="2152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2、3</a:t>
                </a:r>
              </a:p>
            </p:txBody>
          </p:sp>
        </p:grpSp>
      </p:grpSp>
      <p:grpSp>
        <p:nvGrpSpPr>
          <p:cNvPr id="58" name="Group 58"/>
          <p:cNvGrpSpPr/>
          <p:nvPr/>
        </p:nvGrpSpPr>
        <p:grpSpPr>
          <a:xfrm>
            <a:off x="990219" y="5409248"/>
            <a:ext cx="6258366" cy="752855"/>
            <a:chOff x="990219" y="5409248"/>
            <a:chExt cx="6258366" cy="752855"/>
          </a:xfrm>
        </p:grpSpPr>
        <p:sp>
          <p:nvSpPr>
            <p:cNvPr id="56" name="TextBox 56"/>
            <p:cNvSpPr/>
            <p:nvPr/>
          </p:nvSpPr>
          <p:spPr>
            <a:xfrm>
              <a:off x="990219" y="5409248"/>
              <a:ext cx="62583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三个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调用都要执行。每个子块边长为2，再分到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57" name="TextBox 57"/>
            <p:cNvSpPr/>
            <p:nvPr/>
          </p:nvSpPr>
          <p:spPr>
            <a:xfrm>
              <a:off x="990219" y="5780722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各子块不重叠，也没有漏掉需要继续处理的区域。</a:t>
              </a:r>
            </a:p>
          </p:txBody>
        </p:sp>
      </p:grpSp>
      <p:sp>
        <p:nvSpPr>
          <p:cNvPr id="77" name="Line 7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8" name="Line 78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9" name="Line 79"/>
          <p:cNvSpPr/>
          <p:nvPr/>
        </p:nvSpPr>
        <p:spPr>
          <a:xfrm>
            <a:off x="838200" y="52036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831842" cy="1104519"/>
            <a:chOff x="825246" y="814388"/>
            <a:chExt cx="483184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分支的执行顺序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8318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三个递归调用，会同时开始吗？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086844" cy="762381"/>
            <a:chOff x="990219" y="2056448"/>
            <a:chExt cx="808684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0868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cal(0,0,4)要处理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三个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子方阵。代码中的三个调用按语句顺序执行。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第一个子方阵完全处理并返回后，才会开始第二个。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000500" y="2952750"/>
            <a:ext cx="4191000" cy="523875"/>
            <a:chOff x="4000500" y="2952750"/>
            <a:chExt cx="4191000" cy="523875"/>
          </a:xfrm>
        </p:grpSpPr>
        <p:grpSp>
          <p:nvGrpSpPr>
            <p:cNvPr id="10" name="Group 10"/>
            <p:cNvGrpSpPr/>
            <p:nvPr/>
          </p:nvGrpSpPr>
          <p:grpSpPr>
            <a:xfrm>
              <a:off x="4000500" y="2952750"/>
              <a:ext cx="4191000" cy="523875"/>
              <a:chOff x="4000500" y="2952750"/>
              <a:chExt cx="4191000" cy="5238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4000500" y="2952750"/>
                <a:ext cx="4191000" cy="523875"/>
              </a:xfrm>
              <a:prstGeom prst="roundRect">
                <a:avLst>
                  <a:gd name="adj" fmla="val 14545"/>
                </a:avLst>
              </a:prstGeom>
              <a:noFill/>
              <a:ln>
                <a:noFill/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4970431" y="3088386"/>
                <a:ext cx="225113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外层：cal(0,0,4)</a:t>
                </a:r>
              </a:p>
            </p:txBody>
          </p:sp>
        </p:grpSp>
      </p:grpSp>
      <p:grpSp>
        <p:nvGrpSpPr>
          <p:cNvPr id="18" name="Group 18"/>
          <p:cNvGrpSpPr/>
          <p:nvPr/>
        </p:nvGrpSpPr>
        <p:grpSpPr>
          <a:xfrm>
            <a:off x="1095375" y="3571875"/>
            <a:ext cx="5000625" cy="1247775"/>
            <a:chOff x="1095375" y="3571875"/>
            <a:chExt cx="5000625" cy="1247775"/>
          </a:xfrm>
        </p:grpSpPr>
        <p:grpSp>
          <p:nvGrpSpPr>
            <p:cNvPr id="15" name="Group 15"/>
            <p:cNvGrpSpPr/>
            <p:nvPr/>
          </p:nvGrpSpPr>
          <p:grpSpPr>
            <a:xfrm>
              <a:off x="1095375" y="3914775"/>
              <a:ext cx="2905125" cy="904875"/>
              <a:chOff x="1095375" y="3914775"/>
              <a:chExt cx="2905125" cy="904875"/>
            </a:xfrm>
          </p:grpSpPr>
          <p:sp>
            <p:nvSpPr>
              <p:cNvPr id="12" name="Rectangle 12"/>
              <p:cNvSpPr/>
              <p:nvPr/>
            </p:nvSpPr>
            <p:spPr>
              <a:xfrm>
                <a:off x="1095375" y="3914775"/>
                <a:ext cx="2905125" cy="904875"/>
              </a:xfrm>
              <a:prstGeom prst="roundRect">
                <a:avLst>
                  <a:gd name="adj" fmla="val 8421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3" name="TextBox 13"/>
              <p:cNvSpPr/>
              <p:nvPr/>
            </p:nvSpPr>
            <p:spPr>
              <a:xfrm>
                <a:off x="1671733" y="4064698"/>
                <a:ext cx="175241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① cal(0,2,2)</a:t>
                </a:r>
              </a:p>
            </p:txBody>
          </p:sp>
          <p:sp>
            <p:nvSpPr>
              <p:cNvPr id="14" name="TextBox 14"/>
              <p:cNvSpPr/>
              <p:nvPr/>
            </p:nvSpPr>
            <p:spPr>
              <a:xfrm>
                <a:off x="1487996" y="4417124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先完成整个右上块</a:t>
                </a:r>
              </a:p>
            </p:txBody>
          </p:sp>
        </p:grpSp>
        <p:sp>
          <p:nvSpPr>
            <p:cNvPr id="16" name="Line 16"/>
            <p:cNvSpPr/>
            <p:nvPr/>
          </p:nvSpPr>
          <p:spPr>
            <a:xfrm>
              <a:off x="2571750" y="3571875"/>
              <a:ext cx="3524250" cy="238125"/>
            </a:xfrm>
            <a:custGeom>
              <a:avLst/>
              <a:gdLst/>
              <a:ahLst/>
              <a:cxnLst/>
              <a:rect l="l" t="t" r="r" b="b"/>
              <a:pathLst>
                <a:path w="3524250" h="238125">
                  <a:moveTo>
                    <a:pt x="3524250" y="0"/>
                  </a:moveTo>
                  <a:lnTo>
                    <a:pt x="0" y="238125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7" name="Polygon 17"/>
            <p:cNvSpPr/>
            <p:nvPr/>
          </p:nvSpPr>
          <p:spPr>
            <a:xfrm>
              <a:off x="2571750" y="3758803"/>
              <a:ext cx="86478" cy="91123"/>
            </a:xfrm>
            <a:custGeom>
              <a:avLst/>
              <a:gdLst/>
              <a:ahLst/>
              <a:cxnLst/>
              <a:rect l="l" t="t" r="r" b="b"/>
              <a:pathLst>
                <a:path w="86478" h="91123">
                  <a:moveTo>
                    <a:pt x="0" y="51197"/>
                  </a:moveTo>
                  <a:lnTo>
                    <a:pt x="80321" y="0"/>
                  </a:lnTo>
                  <a:lnTo>
                    <a:pt x="86478" y="91123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4095750" y="3914775"/>
            <a:ext cx="3429000" cy="904875"/>
            <a:chOff x="4095750" y="3914775"/>
            <a:chExt cx="3429000" cy="904875"/>
          </a:xfrm>
        </p:grpSpPr>
        <p:grpSp>
          <p:nvGrpSpPr>
            <p:cNvPr id="22" name="Group 22"/>
            <p:cNvGrpSpPr/>
            <p:nvPr/>
          </p:nvGrpSpPr>
          <p:grpSpPr>
            <a:xfrm>
              <a:off x="4619625" y="3914775"/>
              <a:ext cx="2905125" cy="904875"/>
              <a:chOff x="4619625" y="3914775"/>
              <a:chExt cx="2905125" cy="904875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4619625" y="3914775"/>
                <a:ext cx="2905125" cy="904875"/>
              </a:xfrm>
              <a:prstGeom prst="roundRect">
                <a:avLst>
                  <a:gd name="adj" fmla="val 8421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5195983" y="4064698"/>
                <a:ext cx="175241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② cal(2,0,2)</a:t>
                </a:r>
              </a:p>
            </p:txBody>
          </p:sp>
          <p:sp>
            <p:nvSpPr>
              <p:cNvPr id="21" name="TextBox 21"/>
              <p:cNvSpPr/>
              <p:nvPr/>
            </p:nvSpPr>
            <p:spPr>
              <a:xfrm>
                <a:off x="5012246" y="4417124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返回后处理左下块</a:t>
                </a:r>
              </a:p>
            </p:txBody>
          </p:sp>
        </p:grpSp>
        <p:sp>
          <p:nvSpPr>
            <p:cNvPr id="23" name="Line 23"/>
            <p:cNvSpPr/>
            <p:nvPr/>
          </p:nvSpPr>
          <p:spPr>
            <a:xfrm>
              <a:off x="4095750" y="4362450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4" name="Polygon 24"/>
            <p:cNvSpPr/>
            <p:nvPr/>
          </p:nvSpPr>
          <p:spPr>
            <a:xfrm>
              <a:off x="4440785" y="43167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7620000" y="3914775"/>
            <a:ext cx="3429000" cy="904875"/>
            <a:chOff x="7620000" y="3914775"/>
            <a:chExt cx="3429000" cy="904875"/>
          </a:xfrm>
        </p:grpSpPr>
        <p:grpSp>
          <p:nvGrpSpPr>
            <p:cNvPr id="29" name="Group 29"/>
            <p:cNvGrpSpPr/>
            <p:nvPr/>
          </p:nvGrpSpPr>
          <p:grpSpPr>
            <a:xfrm>
              <a:off x="8143875" y="3914775"/>
              <a:ext cx="2905125" cy="904875"/>
              <a:chOff x="8143875" y="3914775"/>
              <a:chExt cx="2905125" cy="9048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8143875" y="3914775"/>
                <a:ext cx="2905125" cy="904875"/>
              </a:xfrm>
              <a:prstGeom prst="roundRect">
                <a:avLst>
                  <a:gd name="adj" fmla="val 8421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8720233" y="4064698"/>
                <a:ext cx="175241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en-US" sz="19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③ cal(2,2,2)</a:t>
                </a:r>
              </a:p>
            </p:txBody>
          </p:sp>
          <p:sp>
            <p:nvSpPr>
              <p:cNvPr id="28" name="TextBox 28"/>
              <p:cNvSpPr/>
              <p:nvPr/>
            </p:nvSpPr>
            <p:spPr>
              <a:xfrm>
                <a:off x="8667750" y="44171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最后处理右下块</a:t>
                </a:r>
              </a:p>
            </p:txBody>
          </p:sp>
        </p:grpSp>
        <p:sp>
          <p:nvSpPr>
            <p:cNvPr id="30" name="Line 30"/>
            <p:cNvSpPr/>
            <p:nvPr/>
          </p:nvSpPr>
          <p:spPr>
            <a:xfrm>
              <a:off x="7620000" y="4362450"/>
              <a:ext cx="428625" cy="9525"/>
            </a:xfrm>
            <a:custGeom>
              <a:avLst/>
              <a:gdLst/>
              <a:ahLst/>
              <a:cxnLst/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31" name="Polygon 31"/>
            <p:cNvSpPr/>
            <p:nvPr/>
          </p:nvSpPr>
          <p:spPr>
            <a:xfrm>
              <a:off x="7965035" y="43167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33" name="TextBox 33"/>
            <p:cNvSpPr/>
            <p:nvPr/>
          </p:nvSpPr>
          <p:spPr>
            <a:xfrm>
              <a:off x="990219" y="5418772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外层负责发起三次任务；内层继续把自己负责的区域分小，直到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调用顺序理清了，还需要约定数组的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，以及走到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单格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时该写什么。</a:t>
              </a:r>
            </a:p>
          </p:txBody>
        </p:sp>
      </p:grpSp>
      <p:sp>
        <p:nvSpPr>
          <p:cNvPr id="55" name="Line 5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6" name="Line 56"/>
          <p:cNvSpPr/>
          <p:nvPr/>
        </p:nvSpPr>
        <p:spPr>
          <a:xfrm>
            <a:off x="838200" y="511797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7" name="Line 57"/>
          <p:cNvSpPr/>
          <p:nvPr/>
        </p:nvSpPr>
        <p:spPr>
          <a:xfrm>
            <a:off x="838200" y="28966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73622" cy="1104519"/>
            <a:chOff x="825246" y="814388"/>
            <a:chExt cx="627362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初始化与递归边界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7362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一开始全填0，怎样得到2×2的最终图案？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768108" cy="762381"/>
            <a:chOff x="990219" y="2056448"/>
            <a:chExt cx="6768108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7681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题目用0表示赦免、1表示保留。2×2最终只有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格为0。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46758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如果四格先都填0，还需要改动哪三格？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3238500" cy="419100"/>
              <a:chOff x="1047750" y="3095625"/>
              <a:chExt cx="3238500" cy="4191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3238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3200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位置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286250" y="3095625"/>
              <a:ext cx="1905000" cy="419100"/>
              <a:chOff x="4286250" y="3095625"/>
              <a:chExt cx="1905000" cy="4191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286250" y="3095625"/>
                <a:ext cx="19050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305300" y="3124200"/>
                <a:ext cx="1866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起初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6191250" y="3095625"/>
              <a:ext cx="1905000" cy="419100"/>
              <a:chOff x="6191250" y="3095625"/>
              <a:chExt cx="1905000" cy="4191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6191250" y="3095625"/>
                <a:ext cx="19050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6210300" y="3124200"/>
                <a:ext cx="1866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最终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8096250" y="3095625"/>
              <a:ext cx="3048000" cy="419100"/>
              <a:chOff x="8096250" y="3095625"/>
              <a:chExt cx="3048000" cy="4191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8096250" y="3095625"/>
                <a:ext cx="30480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8115300" y="3124200"/>
                <a:ext cx="3009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需要的动作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3514725"/>
              <a:ext cx="3238500" cy="419100"/>
              <a:chOff x="1047750" y="3514725"/>
              <a:chExt cx="3238500" cy="4191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3514725"/>
                <a:ext cx="3238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3543300"/>
                <a:ext cx="3200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左上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286250" y="3514725"/>
              <a:ext cx="1905000" cy="419100"/>
              <a:chOff x="4286250" y="3514725"/>
              <a:chExt cx="1905000" cy="4191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286250" y="3514725"/>
                <a:ext cx="1905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305300" y="3543300"/>
                <a:ext cx="1866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6191250" y="3514725"/>
              <a:ext cx="1905000" cy="419100"/>
              <a:chOff x="6191250" y="3514725"/>
              <a:chExt cx="1905000" cy="4191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6191250" y="3514725"/>
                <a:ext cx="1905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6210300" y="3543300"/>
                <a:ext cx="1866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096250" y="3514725"/>
              <a:ext cx="3048000" cy="419100"/>
              <a:chOff x="8096250" y="3514725"/>
              <a:chExt cx="3048000" cy="4191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8096250" y="3514725"/>
                <a:ext cx="3048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8115300" y="3543300"/>
                <a:ext cx="3009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保持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047750" y="3933825"/>
              <a:ext cx="3238500" cy="419100"/>
              <a:chOff x="1047750" y="3933825"/>
              <a:chExt cx="3238500" cy="4191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047750" y="3933825"/>
                <a:ext cx="3238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066800" y="3962400"/>
                <a:ext cx="3200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右上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4286250" y="3933825"/>
              <a:ext cx="1905000" cy="419100"/>
              <a:chOff x="4286250" y="3933825"/>
              <a:chExt cx="1905000" cy="4191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4286250" y="3933825"/>
                <a:ext cx="1905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4305300" y="3962400"/>
                <a:ext cx="1866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6191250" y="3933825"/>
              <a:ext cx="1905000" cy="419100"/>
              <a:chOff x="6191250" y="3933825"/>
              <a:chExt cx="1905000" cy="4191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6191250" y="3933825"/>
                <a:ext cx="1905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6210300" y="3962400"/>
                <a:ext cx="1866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096250" y="3933825"/>
              <a:ext cx="3048000" cy="419100"/>
              <a:chOff x="8096250" y="3933825"/>
              <a:chExt cx="3048000" cy="4191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096250" y="3933825"/>
                <a:ext cx="3048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115300" y="3962400"/>
                <a:ext cx="3009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标成1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47750" y="4352925"/>
              <a:ext cx="3238500" cy="419100"/>
              <a:chOff x="1047750" y="4352925"/>
              <a:chExt cx="3238500" cy="4191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7750" y="4352925"/>
                <a:ext cx="3238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066800" y="4381500"/>
                <a:ext cx="3200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左下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4286250" y="4352925"/>
              <a:ext cx="1905000" cy="419100"/>
              <a:chOff x="4286250" y="4352925"/>
              <a:chExt cx="1905000" cy="4191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4286250" y="4352925"/>
                <a:ext cx="1905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4305300" y="4381500"/>
                <a:ext cx="1866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6191250" y="4352925"/>
              <a:ext cx="1905000" cy="419100"/>
              <a:chOff x="6191250" y="4352925"/>
              <a:chExt cx="1905000" cy="4191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6191250" y="4352925"/>
                <a:ext cx="1905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6210300" y="4381500"/>
                <a:ext cx="1866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8096250" y="4352925"/>
              <a:ext cx="3048000" cy="419100"/>
              <a:chOff x="8096250" y="4352925"/>
              <a:chExt cx="3048000" cy="41910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8096250" y="4352925"/>
                <a:ext cx="30480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8115300" y="4381500"/>
                <a:ext cx="3009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标成1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1047750" y="4772025"/>
              <a:ext cx="3238500" cy="419100"/>
              <a:chOff x="1047750" y="4772025"/>
              <a:chExt cx="3238500" cy="41910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1047750" y="4772025"/>
                <a:ext cx="3238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1066800" y="4800600"/>
                <a:ext cx="3200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右下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4286250" y="4772025"/>
              <a:ext cx="1905000" cy="419100"/>
              <a:chOff x="4286250" y="4772025"/>
              <a:chExt cx="1905000" cy="41910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4286250" y="4772025"/>
                <a:ext cx="1905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4305300" y="4800600"/>
                <a:ext cx="1866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6191250" y="4772025"/>
              <a:ext cx="1905000" cy="419100"/>
              <a:chOff x="6191250" y="4772025"/>
              <a:chExt cx="1905000" cy="41910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6191250" y="4772025"/>
                <a:ext cx="1905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6210300" y="4800600"/>
                <a:ext cx="1866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8096250" y="4772025"/>
              <a:ext cx="3048000" cy="419100"/>
              <a:chOff x="8096250" y="4772025"/>
              <a:chExt cx="3048000" cy="419100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8096250" y="4772025"/>
                <a:ext cx="30480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8115300" y="4800600"/>
                <a:ext cx="30099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标成1</a:t>
                </a:r>
              </a:p>
            </p:txBody>
          </p:sp>
        </p:grpSp>
      </p:grpSp>
      <p:grpSp>
        <p:nvGrpSpPr>
          <p:cNvPr id="71" name="Group 71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69" name="TextBox 69"/>
            <p:cNvSpPr/>
            <p:nvPr/>
          </p:nvSpPr>
          <p:spPr>
            <a:xfrm>
              <a:off x="990219" y="5409248"/>
              <a:ext cx="64029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被跳过的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块保留0；真正走到的保留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才标成1。</a:t>
              </a:r>
            </a:p>
          </p:txBody>
        </p:sp>
        <p:sp>
          <p:nvSpPr>
            <p:cNvPr id="70" name="TextBox 70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这样就不用反复涂整块的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；只把应保留的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单格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写成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95" name="Line 9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96" name="Line 96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020647" cy="1104519"/>
            <a:chOff x="825246" y="814388"/>
            <a:chExt cx="50206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初始化与递归边界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0206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为什么可以先让整张数组都是0？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512897" cy="381381"/>
            <a:chOff x="990219" y="2056448"/>
            <a:chExt cx="8512897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51289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被赦免的块最终要显示0。可以先把全图设为0，只标记最终留下的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6963382" cy="1371981"/>
            <a:chOff x="990219" y="3027998"/>
            <a:chExt cx="6963382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57308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数组初始化为0，表示暂时全都按“赦免”保存。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35768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递归跳过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块，它们保持0。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69633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当len==1时，这次调用到达应保留的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，令a[r][c]=1。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7577102" cy="752855"/>
            <a:chOff x="990219" y="5409248"/>
            <a:chExt cx="7577102" cy="752855"/>
          </a:xfrm>
        </p:grpSpPr>
        <p:sp>
          <p:nvSpPr>
            <p:cNvPr id="11" name="TextBox 11"/>
            <p:cNvSpPr/>
            <p:nvPr/>
          </p:nvSpPr>
          <p:spPr>
            <a:xfrm>
              <a:off x="990219" y="5409248"/>
              <a:ext cx="75771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1只出现在真正走到的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单格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；每个应保留的位置恰好被标记一次。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780722"/>
              <a:ext cx="738943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全局int数组会零初始化。这里明确写= {}，把意图也写清楚。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矩阵递归代码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递归函数只做两件事：标单格，或分三块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129957" cy="381381"/>
            <a:chOff x="990219" y="2056448"/>
            <a:chExt cx="8129957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1299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a是全局二维数组，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初值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为0。每次调用负责一个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为2的幂的方阵。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7844" y="2885122"/>
            <a:ext cx="6083770" cy="2210181"/>
            <a:chOff x="1037844" y="2885122"/>
            <a:chExt cx="6083770" cy="22101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885122"/>
              <a:ext cx="4784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cal(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r,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c,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len)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189922"/>
              <a:ext cx="60837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(len == 1) { a[r][c] = 1;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 }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494722"/>
              <a:ext cx="33405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half = len / 2;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79952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cal(r, c + half, half);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410432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cal(r + half, c, half);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4409122"/>
              <a:ext cx="4928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cal(r + half, c + half, half);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7139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409248"/>
            <a:ext cx="7577102" cy="381381"/>
            <a:chOff x="990219" y="5409248"/>
            <a:chExt cx="7577102" cy="381381"/>
          </a:xfrm>
        </p:grpSpPr>
        <p:sp>
          <p:nvSpPr>
            <p:cNvPr id="15" name="TextBox 15"/>
            <p:cNvSpPr/>
            <p:nvPr/>
          </p:nvSpPr>
          <p:spPr>
            <a:xfrm>
              <a:off x="990219" y="5409248"/>
              <a:ext cx="75771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函数不返回矩阵；每一层都在同一个全局数组a中标记对应位置。</a:t>
              </a:r>
            </a:p>
          </p:txBody>
        </p:sp>
      </p:grpSp>
      <p:sp>
        <p:nvSpPr>
          <p:cNvPr id="17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10"/>
          <p:cNvSpPr/>
          <p:nvPr/>
        </p:nvSpPr>
        <p:spPr>
          <a:xfrm>
            <a:off x="914019" y="2894648"/>
            <a:ext cx="9525" cy="2106930"/>
          </a:xfrm>
          <a:custGeom>
            <a:avLst/>
            <a:gdLst/>
            <a:ahLst/>
            <a:cxnLst/>
            <a:rect l="l" t="t" r="r" b="b"/>
            <a:pathLst>
              <a:path w="9525" h="2106930">
                <a:moveTo>
                  <a:pt x="0" y="0"/>
                </a:moveTo>
                <a:lnTo>
                  <a:pt x="0" y="21069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9" name="Line 11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0" name="Line 12"/>
          <p:cNvSpPr/>
          <p:nvPr/>
        </p:nvSpPr>
        <p:spPr>
          <a:xfrm>
            <a:off x="838200" y="52089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递归执行与数组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同一张数组，是怎样逐块填出来的？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231398" cy="762381"/>
            <a:chOff x="990219" y="2056448"/>
            <a:chExt cx="8231398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313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以n=2为例，先让4×4数组全部为0。每个递归分支都修改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同一张数组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8408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下面各图按时间先后排列；浅黄色的1表示这一阶段新标记的位置。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1285875" y="3219450"/>
            <a:ext cx="1638300" cy="2164556"/>
            <a:chOff x="1285875" y="3219450"/>
            <a:chExt cx="1638300" cy="2164556"/>
          </a:xfrm>
        </p:grpSpPr>
        <p:grpSp>
          <p:nvGrpSpPr>
            <p:cNvPr id="10" name="Group 10"/>
            <p:cNvGrpSpPr/>
            <p:nvPr/>
          </p:nvGrpSpPr>
          <p:grpSpPr>
            <a:xfrm>
              <a:off x="1285875" y="3219450"/>
              <a:ext cx="409575" cy="438722"/>
              <a:chOff x="1285875" y="3219450"/>
              <a:chExt cx="409575" cy="438722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285875" y="321945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414844" y="33061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695450" y="3219450"/>
              <a:ext cx="409575" cy="438722"/>
              <a:chOff x="1695450" y="3219450"/>
              <a:chExt cx="409575" cy="438722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695450" y="321945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1824418" y="33061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2105025" y="3219450"/>
              <a:ext cx="409575" cy="438722"/>
              <a:chOff x="2105025" y="3219450"/>
              <a:chExt cx="409575" cy="43872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2105025" y="321945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2233994" y="33061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514600" y="3219450"/>
              <a:ext cx="409575" cy="438722"/>
              <a:chOff x="2514600" y="3219450"/>
              <a:chExt cx="409575" cy="438722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2514600" y="3219450"/>
                <a:ext cx="409575" cy="4095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2643568" y="33061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285875" y="3629025"/>
              <a:ext cx="409575" cy="438721"/>
              <a:chOff x="1285875" y="3629025"/>
              <a:chExt cx="409575" cy="438721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285875" y="3629025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414844" y="37157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695450" y="3629025"/>
              <a:ext cx="409575" cy="438721"/>
              <a:chOff x="1695450" y="3629025"/>
              <a:chExt cx="409575" cy="438721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695450" y="3629025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1824418" y="37157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2105025" y="3629025"/>
              <a:ext cx="409575" cy="438721"/>
              <a:chOff x="2105025" y="3629025"/>
              <a:chExt cx="409575" cy="43872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2105025" y="3629025"/>
                <a:ext cx="409575" cy="4095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2233994" y="37157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14600" y="3629025"/>
              <a:ext cx="409575" cy="438721"/>
              <a:chOff x="2514600" y="3629025"/>
              <a:chExt cx="409575" cy="438721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514600" y="3629025"/>
                <a:ext cx="409575" cy="4095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2643568" y="37157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285875" y="4038600"/>
              <a:ext cx="409575" cy="438722"/>
              <a:chOff x="1285875" y="4038600"/>
              <a:chExt cx="409575" cy="438722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1285875" y="403860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1414844" y="41252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695450" y="4038600"/>
              <a:ext cx="409575" cy="438722"/>
              <a:chOff x="1695450" y="4038600"/>
              <a:chExt cx="409575" cy="438722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695450" y="403860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824418" y="41252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2105025" y="4038600"/>
              <a:ext cx="409575" cy="438722"/>
              <a:chOff x="2105025" y="4038600"/>
              <a:chExt cx="409575" cy="438722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2105025" y="403860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2233994" y="41252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514600" y="4038600"/>
              <a:ext cx="409575" cy="438722"/>
              <a:chOff x="2514600" y="4038600"/>
              <a:chExt cx="409575" cy="438722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514600" y="403860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2643568" y="41252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285875" y="4448175"/>
              <a:ext cx="409575" cy="438721"/>
              <a:chOff x="1285875" y="4448175"/>
              <a:chExt cx="409575" cy="438721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285875" y="4448175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414844" y="4534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1695450" y="4448175"/>
              <a:ext cx="409575" cy="438721"/>
              <a:chOff x="1695450" y="4448175"/>
              <a:chExt cx="409575" cy="438721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1695450" y="4448175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1824418" y="4534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2105025" y="4448175"/>
              <a:ext cx="409575" cy="438721"/>
              <a:chOff x="2105025" y="4448175"/>
              <a:chExt cx="409575" cy="438721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2105025" y="4448175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2233994" y="4534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2514600" y="4448175"/>
              <a:ext cx="409575" cy="438721"/>
              <a:chOff x="2514600" y="4448175"/>
              <a:chExt cx="409575" cy="438721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2514600" y="4448175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2643568" y="4534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56" name="TextBox 56"/>
            <p:cNvSpPr/>
            <p:nvPr/>
          </p:nvSpPr>
          <p:spPr>
            <a:xfrm>
              <a:off x="1462754" y="5017294"/>
              <a:ext cx="1284446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5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右上块完成</a:t>
              </a:r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3810000" y="3219450"/>
            <a:ext cx="2638425" cy="2164556"/>
            <a:chOff x="3810000" y="3219450"/>
            <a:chExt cx="2638425" cy="2164556"/>
          </a:xfrm>
        </p:grpSpPr>
        <p:grpSp>
          <p:nvGrpSpPr>
            <p:cNvPr id="60" name="Group 60"/>
            <p:cNvGrpSpPr/>
            <p:nvPr/>
          </p:nvGrpSpPr>
          <p:grpSpPr>
            <a:xfrm>
              <a:off x="4810125" y="3219450"/>
              <a:ext cx="409575" cy="438722"/>
              <a:chOff x="4810125" y="3219450"/>
              <a:chExt cx="409575" cy="438722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4810125" y="321945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4939094" y="33061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5219700" y="3219450"/>
              <a:ext cx="409575" cy="438722"/>
              <a:chOff x="5219700" y="3219450"/>
              <a:chExt cx="409575" cy="438722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5219700" y="321945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2" name="TextBox 62"/>
              <p:cNvSpPr/>
              <p:nvPr/>
            </p:nvSpPr>
            <p:spPr>
              <a:xfrm>
                <a:off x="5348668" y="33061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5629275" y="3219450"/>
              <a:ext cx="409575" cy="438722"/>
              <a:chOff x="5629275" y="3219450"/>
              <a:chExt cx="409575" cy="438722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5629275" y="321945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5" name="TextBox 65"/>
              <p:cNvSpPr/>
              <p:nvPr/>
            </p:nvSpPr>
            <p:spPr>
              <a:xfrm>
                <a:off x="5758244" y="33061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6038850" y="3219450"/>
              <a:ext cx="409575" cy="438722"/>
              <a:chOff x="6038850" y="3219450"/>
              <a:chExt cx="409575" cy="438722"/>
            </a:xfrm>
          </p:grpSpPr>
          <p:sp>
            <p:nvSpPr>
              <p:cNvPr id="67" name="Rectangle 67"/>
              <p:cNvSpPr/>
              <p:nvPr/>
            </p:nvSpPr>
            <p:spPr>
              <a:xfrm>
                <a:off x="6038850" y="321945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8" name="TextBox 68"/>
              <p:cNvSpPr/>
              <p:nvPr/>
            </p:nvSpPr>
            <p:spPr>
              <a:xfrm>
                <a:off x="6167818" y="33061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72" name="Group 72"/>
            <p:cNvGrpSpPr/>
            <p:nvPr/>
          </p:nvGrpSpPr>
          <p:grpSpPr>
            <a:xfrm>
              <a:off x="4810125" y="3629025"/>
              <a:ext cx="409575" cy="438721"/>
              <a:chOff x="4810125" y="3629025"/>
              <a:chExt cx="409575" cy="438721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4810125" y="3629025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1" name="TextBox 71"/>
              <p:cNvSpPr/>
              <p:nvPr/>
            </p:nvSpPr>
            <p:spPr>
              <a:xfrm>
                <a:off x="4939094" y="37157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75" name="Group 75"/>
            <p:cNvGrpSpPr/>
            <p:nvPr/>
          </p:nvGrpSpPr>
          <p:grpSpPr>
            <a:xfrm>
              <a:off x="5219700" y="3629025"/>
              <a:ext cx="409575" cy="438721"/>
              <a:chOff x="5219700" y="3629025"/>
              <a:chExt cx="409575" cy="438721"/>
            </a:xfrm>
          </p:grpSpPr>
          <p:sp>
            <p:nvSpPr>
              <p:cNvPr id="73" name="Rectangle 73"/>
              <p:cNvSpPr/>
              <p:nvPr/>
            </p:nvSpPr>
            <p:spPr>
              <a:xfrm>
                <a:off x="5219700" y="3629025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4" name="TextBox 74"/>
              <p:cNvSpPr/>
              <p:nvPr/>
            </p:nvSpPr>
            <p:spPr>
              <a:xfrm>
                <a:off x="5348668" y="37157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78" name="Group 78"/>
            <p:cNvGrpSpPr/>
            <p:nvPr/>
          </p:nvGrpSpPr>
          <p:grpSpPr>
            <a:xfrm>
              <a:off x="5629275" y="3629025"/>
              <a:ext cx="409575" cy="438721"/>
              <a:chOff x="5629275" y="3629025"/>
              <a:chExt cx="409575" cy="438721"/>
            </a:xfrm>
          </p:grpSpPr>
          <p:sp>
            <p:nvSpPr>
              <p:cNvPr id="76" name="Rectangle 76"/>
              <p:cNvSpPr/>
              <p:nvPr/>
            </p:nvSpPr>
            <p:spPr>
              <a:xfrm>
                <a:off x="5629275" y="362902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7" name="TextBox 77"/>
              <p:cNvSpPr/>
              <p:nvPr/>
            </p:nvSpPr>
            <p:spPr>
              <a:xfrm>
                <a:off x="5758244" y="37157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81" name="Group 81"/>
            <p:cNvGrpSpPr/>
            <p:nvPr/>
          </p:nvGrpSpPr>
          <p:grpSpPr>
            <a:xfrm>
              <a:off x="6038850" y="3629025"/>
              <a:ext cx="409575" cy="438721"/>
              <a:chOff x="6038850" y="3629025"/>
              <a:chExt cx="409575" cy="438721"/>
            </a:xfrm>
          </p:grpSpPr>
          <p:sp>
            <p:nvSpPr>
              <p:cNvPr id="79" name="Rectangle 79"/>
              <p:cNvSpPr/>
              <p:nvPr/>
            </p:nvSpPr>
            <p:spPr>
              <a:xfrm>
                <a:off x="6038850" y="362902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0" name="TextBox 80"/>
              <p:cNvSpPr/>
              <p:nvPr/>
            </p:nvSpPr>
            <p:spPr>
              <a:xfrm>
                <a:off x="6167818" y="37157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84" name="Group 84"/>
            <p:cNvGrpSpPr/>
            <p:nvPr/>
          </p:nvGrpSpPr>
          <p:grpSpPr>
            <a:xfrm>
              <a:off x="4810125" y="4038600"/>
              <a:ext cx="409575" cy="438722"/>
              <a:chOff x="4810125" y="4038600"/>
              <a:chExt cx="409575" cy="438722"/>
            </a:xfrm>
          </p:grpSpPr>
          <p:sp>
            <p:nvSpPr>
              <p:cNvPr id="82" name="Rectangle 82"/>
              <p:cNvSpPr/>
              <p:nvPr/>
            </p:nvSpPr>
            <p:spPr>
              <a:xfrm>
                <a:off x="4810125" y="403860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3" name="TextBox 83"/>
              <p:cNvSpPr/>
              <p:nvPr/>
            </p:nvSpPr>
            <p:spPr>
              <a:xfrm>
                <a:off x="4939094" y="41252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87" name="Group 87"/>
            <p:cNvGrpSpPr/>
            <p:nvPr/>
          </p:nvGrpSpPr>
          <p:grpSpPr>
            <a:xfrm>
              <a:off x="5219700" y="4038600"/>
              <a:ext cx="409575" cy="438722"/>
              <a:chOff x="5219700" y="4038600"/>
              <a:chExt cx="409575" cy="438722"/>
            </a:xfrm>
          </p:grpSpPr>
          <p:sp>
            <p:nvSpPr>
              <p:cNvPr id="85" name="Rectangle 85"/>
              <p:cNvSpPr/>
              <p:nvPr/>
            </p:nvSpPr>
            <p:spPr>
              <a:xfrm>
                <a:off x="5219700" y="4038600"/>
                <a:ext cx="409575" cy="4095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6" name="TextBox 86"/>
              <p:cNvSpPr/>
              <p:nvPr/>
            </p:nvSpPr>
            <p:spPr>
              <a:xfrm>
                <a:off x="5348668" y="41252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90" name="Group 90"/>
            <p:cNvGrpSpPr/>
            <p:nvPr/>
          </p:nvGrpSpPr>
          <p:grpSpPr>
            <a:xfrm>
              <a:off x="5629275" y="4038600"/>
              <a:ext cx="409575" cy="438722"/>
              <a:chOff x="5629275" y="4038600"/>
              <a:chExt cx="409575" cy="438722"/>
            </a:xfrm>
          </p:grpSpPr>
          <p:sp>
            <p:nvSpPr>
              <p:cNvPr id="88" name="Rectangle 88"/>
              <p:cNvSpPr/>
              <p:nvPr/>
            </p:nvSpPr>
            <p:spPr>
              <a:xfrm>
                <a:off x="5629275" y="403860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9" name="TextBox 89"/>
              <p:cNvSpPr/>
              <p:nvPr/>
            </p:nvSpPr>
            <p:spPr>
              <a:xfrm>
                <a:off x="5758244" y="41252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93" name="Group 93"/>
            <p:cNvGrpSpPr/>
            <p:nvPr/>
          </p:nvGrpSpPr>
          <p:grpSpPr>
            <a:xfrm>
              <a:off x="6038850" y="4038600"/>
              <a:ext cx="409575" cy="438722"/>
              <a:chOff x="6038850" y="4038600"/>
              <a:chExt cx="409575" cy="438722"/>
            </a:xfrm>
          </p:grpSpPr>
          <p:sp>
            <p:nvSpPr>
              <p:cNvPr id="91" name="Rectangle 91"/>
              <p:cNvSpPr/>
              <p:nvPr/>
            </p:nvSpPr>
            <p:spPr>
              <a:xfrm>
                <a:off x="6038850" y="403860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2" name="TextBox 92"/>
              <p:cNvSpPr/>
              <p:nvPr/>
            </p:nvSpPr>
            <p:spPr>
              <a:xfrm>
                <a:off x="6167818" y="41252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96" name="Group 96"/>
            <p:cNvGrpSpPr/>
            <p:nvPr/>
          </p:nvGrpSpPr>
          <p:grpSpPr>
            <a:xfrm>
              <a:off x="4810125" y="4448175"/>
              <a:ext cx="409575" cy="438721"/>
              <a:chOff x="4810125" y="4448175"/>
              <a:chExt cx="409575" cy="438721"/>
            </a:xfrm>
          </p:grpSpPr>
          <p:sp>
            <p:nvSpPr>
              <p:cNvPr id="94" name="Rectangle 94"/>
              <p:cNvSpPr/>
              <p:nvPr/>
            </p:nvSpPr>
            <p:spPr>
              <a:xfrm>
                <a:off x="4810125" y="4448175"/>
                <a:ext cx="409575" cy="4095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5" name="TextBox 95"/>
              <p:cNvSpPr/>
              <p:nvPr/>
            </p:nvSpPr>
            <p:spPr>
              <a:xfrm>
                <a:off x="4939094" y="4534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99" name="Group 99"/>
            <p:cNvGrpSpPr/>
            <p:nvPr/>
          </p:nvGrpSpPr>
          <p:grpSpPr>
            <a:xfrm>
              <a:off x="5219700" y="4448175"/>
              <a:ext cx="409575" cy="438721"/>
              <a:chOff x="5219700" y="4448175"/>
              <a:chExt cx="409575" cy="438721"/>
            </a:xfrm>
          </p:grpSpPr>
          <p:sp>
            <p:nvSpPr>
              <p:cNvPr id="97" name="Rectangle 97"/>
              <p:cNvSpPr/>
              <p:nvPr/>
            </p:nvSpPr>
            <p:spPr>
              <a:xfrm>
                <a:off x="5219700" y="4448175"/>
                <a:ext cx="409575" cy="4095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8" name="TextBox 98"/>
              <p:cNvSpPr/>
              <p:nvPr/>
            </p:nvSpPr>
            <p:spPr>
              <a:xfrm>
                <a:off x="5348668" y="4534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02" name="Group 102"/>
            <p:cNvGrpSpPr/>
            <p:nvPr/>
          </p:nvGrpSpPr>
          <p:grpSpPr>
            <a:xfrm>
              <a:off x="5629275" y="4448175"/>
              <a:ext cx="409575" cy="438721"/>
              <a:chOff x="5629275" y="4448175"/>
              <a:chExt cx="409575" cy="438721"/>
            </a:xfrm>
          </p:grpSpPr>
          <p:sp>
            <p:nvSpPr>
              <p:cNvPr id="100" name="Rectangle 100"/>
              <p:cNvSpPr/>
              <p:nvPr/>
            </p:nvSpPr>
            <p:spPr>
              <a:xfrm>
                <a:off x="5629275" y="4448175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1" name="TextBox 101"/>
              <p:cNvSpPr/>
              <p:nvPr/>
            </p:nvSpPr>
            <p:spPr>
              <a:xfrm>
                <a:off x="5758244" y="4534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05" name="Group 105"/>
            <p:cNvGrpSpPr/>
            <p:nvPr/>
          </p:nvGrpSpPr>
          <p:grpSpPr>
            <a:xfrm>
              <a:off x="6038850" y="4448175"/>
              <a:ext cx="409575" cy="438721"/>
              <a:chOff x="6038850" y="4448175"/>
              <a:chExt cx="409575" cy="438721"/>
            </a:xfrm>
          </p:grpSpPr>
          <p:sp>
            <p:nvSpPr>
              <p:cNvPr id="103" name="Rectangle 103"/>
              <p:cNvSpPr/>
              <p:nvPr/>
            </p:nvSpPr>
            <p:spPr>
              <a:xfrm>
                <a:off x="6038850" y="4448175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4" name="TextBox 104"/>
              <p:cNvSpPr/>
              <p:nvPr/>
            </p:nvSpPr>
            <p:spPr>
              <a:xfrm>
                <a:off x="6167818" y="4534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sp>
          <p:nvSpPr>
            <p:cNvPr id="106" name="TextBox 106"/>
            <p:cNvSpPr/>
            <p:nvPr/>
          </p:nvSpPr>
          <p:spPr>
            <a:xfrm>
              <a:off x="4860512" y="5017294"/>
              <a:ext cx="153752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再完成左下块</a:t>
              </a:r>
            </a:p>
          </p:txBody>
        </p:sp>
        <p:sp>
          <p:nvSpPr>
            <p:cNvPr id="107" name="Line 107"/>
            <p:cNvSpPr/>
            <p:nvPr/>
          </p:nvSpPr>
          <p:spPr>
            <a:xfrm>
              <a:off x="3810000" y="4038600"/>
              <a:ext cx="762000" cy="9525"/>
            </a:xfrm>
            <a:custGeom>
              <a:avLst/>
              <a:gdLst/>
              <a:ahLst/>
              <a:cxnLst/>
              <a:rect l="l" t="t" r="r" b="b"/>
              <a:pathLst>
                <a:path w="762000" h="9525">
                  <a:moveTo>
                    <a:pt x="0" y="0"/>
                  </a:moveTo>
                  <a:lnTo>
                    <a:pt x="762000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08" name="Polygon 108"/>
            <p:cNvSpPr/>
            <p:nvPr/>
          </p:nvSpPr>
          <p:spPr>
            <a:xfrm>
              <a:off x="4488410" y="39929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161" name="Group 161"/>
          <p:cNvGrpSpPr/>
          <p:nvPr/>
        </p:nvGrpSpPr>
        <p:grpSpPr>
          <a:xfrm>
            <a:off x="7334250" y="3219450"/>
            <a:ext cx="2714530" cy="2164556"/>
            <a:chOff x="7334250" y="3219450"/>
            <a:chExt cx="2714530" cy="2164556"/>
          </a:xfrm>
        </p:grpSpPr>
        <p:grpSp>
          <p:nvGrpSpPr>
            <p:cNvPr id="112" name="Group 112"/>
            <p:cNvGrpSpPr/>
            <p:nvPr/>
          </p:nvGrpSpPr>
          <p:grpSpPr>
            <a:xfrm>
              <a:off x="8334375" y="3219450"/>
              <a:ext cx="409575" cy="438722"/>
              <a:chOff x="8334375" y="3219450"/>
              <a:chExt cx="409575" cy="438722"/>
            </a:xfrm>
          </p:grpSpPr>
          <p:sp>
            <p:nvSpPr>
              <p:cNvPr id="110" name="Rectangle 110"/>
              <p:cNvSpPr/>
              <p:nvPr/>
            </p:nvSpPr>
            <p:spPr>
              <a:xfrm>
                <a:off x="8334375" y="321945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1" name="TextBox 111"/>
              <p:cNvSpPr/>
              <p:nvPr/>
            </p:nvSpPr>
            <p:spPr>
              <a:xfrm>
                <a:off x="8463344" y="33061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15" name="Group 115"/>
            <p:cNvGrpSpPr/>
            <p:nvPr/>
          </p:nvGrpSpPr>
          <p:grpSpPr>
            <a:xfrm>
              <a:off x="8743950" y="3219450"/>
              <a:ext cx="409575" cy="438722"/>
              <a:chOff x="8743950" y="3219450"/>
              <a:chExt cx="409575" cy="438722"/>
            </a:xfrm>
          </p:grpSpPr>
          <p:sp>
            <p:nvSpPr>
              <p:cNvPr id="113" name="Rectangle 113"/>
              <p:cNvSpPr/>
              <p:nvPr/>
            </p:nvSpPr>
            <p:spPr>
              <a:xfrm>
                <a:off x="8743950" y="321945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4" name="TextBox 114"/>
              <p:cNvSpPr/>
              <p:nvPr/>
            </p:nvSpPr>
            <p:spPr>
              <a:xfrm>
                <a:off x="8872918" y="33061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18" name="Group 118"/>
            <p:cNvGrpSpPr/>
            <p:nvPr/>
          </p:nvGrpSpPr>
          <p:grpSpPr>
            <a:xfrm>
              <a:off x="9153525" y="3219450"/>
              <a:ext cx="409575" cy="438722"/>
              <a:chOff x="9153525" y="3219450"/>
              <a:chExt cx="409575" cy="438722"/>
            </a:xfrm>
          </p:grpSpPr>
          <p:sp>
            <p:nvSpPr>
              <p:cNvPr id="116" name="Rectangle 116"/>
              <p:cNvSpPr/>
              <p:nvPr/>
            </p:nvSpPr>
            <p:spPr>
              <a:xfrm>
                <a:off x="9153525" y="321945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7" name="TextBox 117"/>
              <p:cNvSpPr/>
              <p:nvPr/>
            </p:nvSpPr>
            <p:spPr>
              <a:xfrm>
                <a:off x="9282494" y="33061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21" name="Group 121"/>
            <p:cNvGrpSpPr/>
            <p:nvPr/>
          </p:nvGrpSpPr>
          <p:grpSpPr>
            <a:xfrm>
              <a:off x="9563100" y="3219450"/>
              <a:ext cx="409575" cy="438722"/>
              <a:chOff x="9563100" y="3219450"/>
              <a:chExt cx="409575" cy="438722"/>
            </a:xfrm>
          </p:grpSpPr>
          <p:sp>
            <p:nvSpPr>
              <p:cNvPr id="119" name="Rectangle 119"/>
              <p:cNvSpPr/>
              <p:nvPr/>
            </p:nvSpPr>
            <p:spPr>
              <a:xfrm>
                <a:off x="9563100" y="321945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0" name="TextBox 120"/>
              <p:cNvSpPr/>
              <p:nvPr/>
            </p:nvSpPr>
            <p:spPr>
              <a:xfrm>
                <a:off x="9692068" y="33061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24" name="Group 124"/>
            <p:cNvGrpSpPr/>
            <p:nvPr/>
          </p:nvGrpSpPr>
          <p:grpSpPr>
            <a:xfrm>
              <a:off x="8334375" y="3629025"/>
              <a:ext cx="409575" cy="438721"/>
              <a:chOff x="8334375" y="3629025"/>
              <a:chExt cx="409575" cy="438721"/>
            </a:xfrm>
          </p:grpSpPr>
          <p:sp>
            <p:nvSpPr>
              <p:cNvPr id="122" name="Rectangle 122"/>
              <p:cNvSpPr/>
              <p:nvPr/>
            </p:nvSpPr>
            <p:spPr>
              <a:xfrm>
                <a:off x="8334375" y="3629025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3" name="TextBox 123"/>
              <p:cNvSpPr/>
              <p:nvPr/>
            </p:nvSpPr>
            <p:spPr>
              <a:xfrm>
                <a:off x="8463344" y="37157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27" name="Group 127"/>
            <p:cNvGrpSpPr/>
            <p:nvPr/>
          </p:nvGrpSpPr>
          <p:grpSpPr>
            <a:xfrm>
              <a:off x="8743950" y="3629025"/>
              <a:ext cx="409575" cy="438721"/>
              <a:chOff x="8743950" y="3629025"/>
              <a:chExt cx="409575" cy="438721"/>
            </a:xfrm>
          </p:grpSpPr>
          <p:sp>
            <p:nvSpPr>
              <p:cNvPr id="125" name="Rectangle 125"/>
              <p:cNvSpPr/>
              <p:nvPr/>
            </p:nvSpPr>
            <p:spPr>
              <a:xfrm>
                <a:off x="8743950" y="3629025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6" name="TextBox 126"/>
              <p:cNvSpPr/>
              <p:nvPr/>
            </p:nvSpPr>
            <p:spPr>
              <a:xfrm>
                <a:off x="8872918" y="37157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0" name="Group 130"/>
            <p:cNvGrpSpPr/>
            <p:nvPr/>
          </p:nvGrpSpPr>
          <p:grpSpPr>
            <a:xfrm>
              <a:off x="9153525" y="3629025"/>
              <a:ext cx="409575" cy="438721"/>
              <a:chOff x="9153525" y="3629025"/>
              <a:chExt cx="409575" cy="438721"/>
            </a:xfrm>
          </p:grpSpPr>
          <p:sp>
            <p:nvSpPr>
              <p:cNvPr id="128" name="Rectangle 128"/>
              <p:cNvSpPr/>
              <p:nvPr/>
            </p:nvSpPr>
            <p:spPr>
              <a:xfrm>
                <a:off x="9153525" y="362902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9" name="TextBox 129"/>
              <p:cNvSpPr/>
              <p:nvPr/>
            </p:nvSpPr>
            <p:spPr>
              <a:xfrm>
                <a:off x="9282494" y="37157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33" name="Group 133"/>
            <p:cNvGrpSpPr/>
            <p:nvPr/>
          </p:nvGrpSpPr>
          <p:grpSpPr>
            <a:xfrm>
              <a:off x="9563100" y="3629025"/>
              <a:ext cx="409575" cy="438721"/>
              <a:chOff x="9563100" y="3629025"/>
              <a:chExt cx="409575" cy="438721"/>
            </a:xfrm>
          </p:grpSpPr>
          <p:sp>
            <p:nvSpPr>
              <p:cNvPr id="131" name="Rectangle 131"/>
              <p:cNvSpPr/>
              <p:nvPr/>
            </p:nvSpPr>
            <p:spPr>
              <a:xfrm>
                <a:off x="9563100" y="362902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2" name="TextBox 132"/>
              <p:cNvSpPr/>
              <p:nvPr/>
            </p:nvSpPr>
            <p:spPr>
              <a:xfrm>
                <a:off x="9692068" y="37157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36" name="Group 136"/>
            <p:cNvGrpSpPr/>
            <p:nvPr/>
          </p:nvGrpSpPr>
          <p:grpSpPr>
            <a:xfrm>
              <a:off x="8334375" y="4038600"/>
              <a:ext cx="409575" cy="438722"/>
              <a:chOff x="8334375" y="4038600"/>
              <a:chExt cx="409575" cy="438722"/>
            </a:xfrm>
          </p:grpSpPr>
          <p:sp>
            <p:nvSpPr>
              <p:cNvPr id="134" name="Rectangle 134"/>
              <p:cNvSpPr/>
              <p:nvPr/>
            </p:nvSpPr>
            <p:spPr>
              <a:xfrm>
                <a:off x="8334375" y="403860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5" name="TextBox 135"/>
              <p:cNvSpPr/>
              <p:nvPr/>
            </p:nvSpPr>
            <p:spPr>
              <a:xfrm>
                <a:off x="8463344" y="41252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9" name="Group 139"/>
            <p:cNvGrpSpPr/>
            <p:nvPr/>
          </p:nvGrpSpPr>
          <p:grpSpPr>
            <a:xfrm>
              <a:off x="8743950" y="4038600"/>
              <a:ext cx="409575" cy="438722"/>
              <a:chOff x="8743950" y="4038600"/>
              <a:chExt cx="409575" cy="438722"/>
            </a:xfrm>
          </p:grpSpPr>
          <p:sp>
            <p:nvSpPr>
              <p:cNvPr id="137" name="Rectangle 137"/>
              <p:cNvSpPr/>
              <p:nvPr/>
            </p:nvSpPr>
            <p:spPr>
              <a:xfrm>
                <a:off x="8743950" y="4038600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8" name="TextBox 138"/>
              <p:cNvSpPr/>
              <p:nvPr/>
            </p:nvSpPr>
            <p:spPr>
              <a:xfrm>
                <a:off x="8872918" y="41252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42" name="Group 142"/>
            <p:cNvGrpSpPr/>
            <p:nvPr/>
          </p:nvGrpSpPr>
          <p:grpSpPr>
            <a:xfrm>
              <a:off x="9153525" y="4038600"/>
              <a:ext cx="409575" cy="438722"/>
              <a:chOff x="9153525" y="4038600"/>
              <a:chExt cx="409575" cy="438722"/>
            </a:xfrm>
          </p:grpSpPr>
          <p:sp>
            <p:nvSpPr>
              <p:cNvPr id="140" name="Rectangle 140"/>
              <p:cNvSpPr/>
              <p:nvPr/>
            </p:nvSpPr>
            <p:spPr>
              <a:xfrm>
                <a:off x="9153525" y="4038600"/>
                <a:ext cx="409575" cy="40957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1" name="TextBox 141"/>
              <p:cNvSpPr/>
              <p:nvPr/>
            </p:nvSpPr>
            <p:spPr>
              <a:xfrm>
                <a:off x="9282494" y="41252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45" name="Group 145"/>
            <p:cNvGrpSpPr/>
            <p:nvPr/>
          </p:nvGrpSpPr>
          <p:grpSpPr>
            <a:xfrm>
              <a:off x="9563100" y="4038600"/>
              <a:ext cx="409575" cy="438722"/>
              <a:chOff x="9563100" y="4038600"/>
              <a:chExt cx="409575" cy="438722"/>
            </a:xfrm>
          </p:grpSpPr>
          <p:sp>
            <p:nvSpPr>
              <p:cNvPr id="143" name="Rectangle 143"/>
              <p:cNvSpPr/>
              <p:nvPr/>
            </p:nvSpPr>
            <p:spPr>
              <a:xfrm>
                <a:off x="9563100" y="4038600"/>
                <a:ext cx="409575" cy="4095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4" name="TextBox 144"/>
              <p:cNvSpPr/>
              <p:nvPr/>
            </p:nvSpPr>
            <p:spPr>
              <a:xfrm>
                <a:off x="9692068" y="41252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48" name="Group 148"/>
            <p:cNvGrpSpPr/>
            <p:nvPr/>
          </p:nvGrpSpPr>
          <p:grpSpPr>
            <a:xfrm>
              <a:off x="8334375" y="4448175"/>
              <a:ext cx="409575" cy="438721"/>
              <a:chOff x="8334375" y="4448175"/>
              <a:chExt cx="409575" cy="438721"/>
            </a:xfrm>
          </p:grpSpPr>
          <p:sp>
            <p:nvSpPr>
              <p:cNvPr id="146" name="Rectangle 146"/>
              <p:cNvSpPr/>
              <p:nvPr/>
            </p:nvSpPr>
            <p:spPr>
              <a:xfrm>
                <a:off x="8334375" y="444817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7" name="TextBox 147"/>
              <p:cNvSpPr/>
              <p:nvPr/>
            </p:nvSpPr>
            <p:spPr>
              <a:xfrm>
                <a:off x="8463344" y="4534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51" name="Group 151"/>
            <p:cNvGrpSpPr/>
            <p:nvPr/>
          </p:nvGrpSpPr>
          <p:grpSpPr>
            <a:xfrm>
              <a:off x="8743950" y="4448175"/>
              <a:ext cx="409575" cy="438721"/>
              <a:chOff x="8743950" y="4448175"/>
              <a:chExt cx="409575" cy="438721"/>
            </a:xfrm>
          </p:grpSpPr>
          <p:sp>
            <p:nvSpPr>
              <p:cNvPr id="149" name="Rectangle 149"/>
              <p:cNvSpPr/>
              <p:nvPr/>
            </p:nvSpPr>
            <p:spPr>
              <a:xfrm>
                <a:off x="8743950" y="4448175"/>
                <a:ext cx="409575" cy="40957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0" name="TextBox 150"/>
              <p:cNvSpPr/>
              <p:nvPr/>
            </p:nvSpPr>
            <p:spPr>
              <a:xfrm>
                <a:off x="8872918" y="4534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54" name="Group 154"/>
            <p:cNvGrpSpPr/>
            <p:nvPr/>
          </p:nvGrpSpPr>
          <p:grpSpPr>
            <a:xfrm>
              <a:off x="9153525" y="4448175"/>
              <a:ext cx="409575" cy="438721"/>
              <a:chOff x="9153525" y="4448175"/>
              <a:chExt cx="409575" cy="438721"/>
            </a:xfrm>
          </p:grpSpPr>
          <p:sp>
            <p:nvSpPr>
              <p:cNvPr id="152" name="Rectangle 152"/>
              <p:cNvSpPr/>
              <p:nvPr/>
            </p:nvSpPr>
            <p:spPr>
              <a:xfrm>
                <a:off x="9153525" y="4448175"/>
                <a:ext cx="409575" cy="4095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3" name="TextBox 153"/>
              <p:cNvSpPr/>
              <p:nvPr/>
            </p:nvSpPr>
            <p:spPr>
              <a:xfrm>
                <a:off x="9282494" y="4534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57" name="Group 157"/>
            <p:cNvGrpSpPr/>
            <p:nvPr/>
          </p:nvGrpSpPr>
          <p:grpSpPr>
            <a:xfrm>
              <a:off x="9563100" y="4448175"/>
              <a:ext cx="409575" cy="438721"/>
              <a:chOff x="9563100" y="4448175"/>
              <a:chExt cx="409575" cy="438721"/>
            </a:xfrm>
          </p:grpSpPr>
          <p:sp>
            <p:nvSpPr>
              <p:cNvPr id="155" name="Rectangle 155"/>
              <p:cNvSpPr/>
              <p:nvPr/>
            </p:nvSpPr>
            <p:spPr>
              <a:xfrm>
                <a:off x="9563100" y="4448175"/>
                <a:ext cx="409575" cy="409575"/>
              </a:xfrm>
              <a:prstGeom prst="rect">
                <a:avLst/>
              </a:prstGeom>
              <a:solidFill>
                <a:srgbClr val="FFF2CC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6" name="TextBox 156"/>
              <p:cNvSpPr/>
              <p:nvPr/>
            </p:nvSpPr>
            <p:spPr>
              <a:xfrm>
                <a:off x="9692068" y="4534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sp>
          <p:nvSpPr>
            <p:cNvPr id="158" name="TextBox 158"/>
            <p:cNvSpPr/>
            <p:nvPr/>
          </p:nvSpPr>
          <p:spPr>
            <a:xfrm>
              <a:off x="8258175" y="5017294"/>
              <a:ext cx="179060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5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最后完成右下块</a:t>
              </a:r>
            </a:p>
          </p:txBody>
        </p:sp>
        <p:sp>
          <p:nvSpPr>
            <p:cNvPr id="159" name="Line 159"/>
            <p:cNvSpPr/>
            <p:nvPr/>
          </p:nvSpPr>
          <p:spPr>
            <a:xfrm>
              <a:off x="7334250" y="4038600"/>
              <a:ext cx="762000" cy="9525"/>
            </a:xfrm>
            <a:custGeom>
              <a:avLst/>
              <a:gdLst/>
              <a:ahLst/>
              <a:cxnLst/>
              <a:rect l="l" t="t" r="r" b="b"/>
              <a:pathLst>
                <a:path w="762000" h="9525">
                  <a:moveTo>
                    <a:pt x="0" y="0"/>
                  </a:moveTo>
                  <a:lnTo>
                    <a:pt x="762000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60" name="Polygon 160"/>
            <p:cNvSpPr/>
            <p:nvPr/>
          </p:nvSpPr>
          <p:spPr>
            <a:xfrm>
              <a:off x="8012660" y="39929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</p:grpSp>
      <p:grpSp>
        <p:nvGrpSpPr>
          <p:cNvPr id="164" name="Group 164"/>
          <p:cNvGrpSpPr/>
          <p:nvPr/>
        </p:nvGrpSpPr>
        <p:grpSpPr>
          <a:xfrm>
            <a:off x="990219" y="5416296"/>
            <a:ext cx="10296906" cy="762381"/>
            <a:chOff x="990219" y="5416296"/>
            <a:chExt cx="10296906" cy="762381"/>
          </a:xfrm>
        </p:grpSpPr>
        <p:sp>
          <p:nvSpPr>
            <p:cNvPr id="162" name="TextBox 162"/>
            <p:cNvSpPr/>
            <p:nvPr/>
          </p:nvSpPr>
          <p:spPr>
            <a:xfrm>
              <a:off x="990219" y="541629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像在同一张纸上接着涂，已完成的块要保留，不能每次都把整张表清空。</a:t>
              </a:r>
            </a:p>
          </p:txBody>
        </p:sp>
        <p:sp>
          <p:nvSpPr>
            <p:cNvPr id="163" name="TextBox 163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各块已经能递归处理，主程序还要把输入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n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换成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，才能发起第一次调用。</a:t>
              </a:r>
            </a:p>
          </p:txBody>
        </p:sp>
      </p:grpSp>
      <p:sp>
        <p:nvSpPr>
          <p:cNvPr id="271" name="Line 27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72" name="Line 272"/>
          <p:cNvSpPr/>
          <p:nvPr/>
        </p:nvSpPr>
        <p:spPr>
          <a:xfrm>
            <a:off x="838200" y="29634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737052" cy="1104519"/>
            <a:chOff x="825246" y="814388"/>
            <a:chExt cx="673705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位移运算的引导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73705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二进制的1向左挪一格，数值为什么会翻倍？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3971"/>
            <a:ext cx="10277856" cy="764858"/>
            <a:chOff x="990219" y="2053971"/>
            <a:chExt cx="10277856" cy="764858"/>
          </a:xfrm>
        </p:grpSpPr>
        <p:sp>
          <p:nvSpPr>
            <p:cNvPr id="5" name="TextBox 5"/>
            <p:cNvSpPr/>
            <p:nvPr/>
          </p:nvSpPr>
          <p:spPr>
            <a:xfrm>
              <a:off x="990219" y="20539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十进制中，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挪到十位变成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。二进制也按位置记数，只是相邻位依次是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8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在下面的记录中，只有一个位置写1。看看它所在位置的位值。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2095500" cy="419100"/>
              <a:chOff x="1047750" y="3095625"/>
              <a:chExt cx="2095500" cy="4191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2095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8这一位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143250" y="3095625"/>
              <a:ext cx="2095500" cy="419100"/>
              <a:chOff x="3143250" y="3095625"/>
              <a:chExt cx="2095500" cy="4191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143250" y="3095625"/>
                <a:ext cx="2095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162300" y="31242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4这一位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5238750" y="3095625"/>
              <a:ext cx="2095500" cy="419100"/>
              <a:chOff x="5238750" y="3095625"/>
              <a:chExt cx="2095500" cy="4191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5238750" y="3095625"/>
                <a:ext cx="2095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257800" y="31242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2这一位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334250" y="3095625"/>
              <a:ext cx="2095500" cy="419100"/>
              <a:chOff x="7334250" y="3095625"/>
              <a:chExt cx="2095500" cy="4191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7334250" y="3095625"/>
                <a:ext cx="2095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7353300" y="31242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1这一位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9429750" y="3095625"/>
              <a:ext cx="1714500" cy="419100"/>
              <a:chOff x="9429750" y="3095625"/>
              <a:chExt cx="1714500" cy="4191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9429750" y="3095625"/>
                <a:ext cx="1714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9448800" y="3124200"/>
                <a:ext cx="1676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数值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1047750" y="3514725"/>
              <a:ext cx="2095500" cy="419100"/>
              <a:chOff x="1047750" y="3514725"/>
              <a:chExt cx="2095500" cy="4191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1047750" y="35147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1066800" y="35433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3143250" y="3514725"/>
              <a:ext cx="2095500" cy="419100"/>
              <a:chOff x="3143250" y="3514725"/>
              <a:chExt cx="2095500" cy="4191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3143250" y="35147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3162300" y="35433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238750" y="3514725"/>
              <a:ext cx="2095500" cy="419100"/>
              <a:chOff x="5238750" y="3514725"/>
              <a:chExt cx="2095500" cy="4191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238750" y="35147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257800" y="35433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334250" y="3514725"/>
              <a:ext cx="2095500" cy="419100"/>
              <a:chOff x="7334250" y="3514725"/>
              <a:chExt cx="2095500" cy="4191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334250" y="35147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353300" y="35433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9429750" y="3514725"/>
              <a:ext cx="1714500" cy="419100"/>
              <a:chOff x="9429750" y="3514725"/>
              <a:chExt cx="1714500" cy="4191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9429750" y="3514725"/>
                <a:ext cx="1714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9448800" y="3543300"/>
                <a:ext cx="1676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047750" y="3933825"/>
              <a:ext cx="2095500" cy="419100"/>
              <a:chOff x="1047750" y="3933825"/>
              <a:chExt cx="2095500" cy="4191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1047750" y="39338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1066800" y="39624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3143250" y="3933825"/>
              <a:ext cx="2095500" cy="419100"/>
              <a:chOff x="3143250" y="3933825"/>
              <a:chExt cx="2095500" cy="4191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3143250" y="39338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3162300" y="39624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5238750" y="3933825"/>
              <a:ext cx="2095500" cy="419100"/>
              <a:chOff x="5238750" y="3933825"/>
              <a:chExt cx="2095500" cy="419100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5238750" y="39338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5257800" y="39624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7334250" y="3933825"/>
              <a:ext cx="2095500" cy="419100"/>
              <a:chOff x="7334250" y="3933825"/>
              <a:chExt cx="2095500" cy="4191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7334250" y="39338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7353300" y="39624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9429750" y="3933825"/>
              <a:ext cx="1714500" cy="419100"/>
              <a:chOff x="9429750" y="3933825"/>
              <a:chExt cx="1714500" cy="41910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9429750" y="3933825"/>
                <a:ext cx="1714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9448800" y="3962400"/>
                <a:ext cx="1676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55" name="Group 55"/>
            <p:cNvGrpSpPr/>
            <p:nvPr/>
          </p:nvGrpSpPr>
          <p:grpSpPr>
            <a:xfrm>
              <a:off x="1047750" y="4352925"/>
              <a:ext cx="2095500" cy="419100"/>
              <a:chOff x="1047750" y="4352925"/>
              <a:chExt cx="2095500" cy="41910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1047750" y="43529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4" name="TextBox 54"/>
              <p:cNvSpPr/>
              <p:nvPr/>
            </p:nvSpPr>
            <p:spPr>
              <a:xfrm>
                <a:off x="1066800" y="43815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3143250" y="4352925"/>
              <a:ext cx="2095500" cy="419100"/>
              <a:chOff x="3143250" y="4352925"/>
              <a:chExt cx="2095500" cy="419100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3143250" y="43529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7" name="TextBox 57"/>
              <p:cNvSpPr/>
              <p:nvPr/>
            </p:nvSpPr>
            <p:spPr>
              <a:xfrm>
                <a:off x="3162300" y="43815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61" name="Group 61"/>
            <p:cNvGrpSpPr/>
            <p:nvPr/>
          </p:nvGrpSpPr>
          <p:grpSpPr>
            <a:xfrm>
              <a:off x="5238750" y="4352925"/>
              <a:ext cx="2095500" cy="419100"/>
              <a:chOff x="5238750" y="4352925"/>
              <a:chExt cx="2095500" cy="419100"/>
            </a:xfrm>
          </p:grpSpPr>
          <p:sp>
            <p:nvSpPr>
              <p:cNvPr id="59" name="Rectangle 59"/>
              <p:cNvSpPr/>
              <p:nvPr/>
            </p:nvSpPr>
            <p:spPr>
              <a:xfrm>
                <a:off x="5238750" y="43529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0" name="TextBox 60"/>
              <p:cNvSpPr/>
              <p:nvPr/>
            </p:nvSpPr>
            <p:spPr>
              <a:xfrm>
                <a:off x="5257800" y="43815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7334250" y="4352925"/>
              <a:ext cx="2095500" cy="419100"/>
              <a:chOff x="7334250" y="4352925"/>
              <a:chExt cx="2095500" cy="419100"/>
            </a:xfrm>
          </p:grpSpPr>
          <p:sp>
            <p:nvSpPr>
              <p:cNvPr id="62" name="Rectangle 62"/>
              <p:cNvSpPr/>
              <p:nvPr/>
            </p:nvSpPr>
            <p:spPr>
              <a:xfrm>
                <a:off x="7334250" y="4352925"/>
                <a:ext cx="2095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3" name="TextBox 63"/>
              <p:cNvSpPr/>
              <p:nvPr/>
            </p:nvSpPr>
            <p:spPr>
              <a:xfrm>
                <a:off x="7353300" y="43815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9429750" y="4352925"/>
              <a:ext cx="1714500" cy="419100"/>
              <a:chOff x="9429750" y="4352925"/>
              <a:chExt cx="1714500" cy="419100"/>
            </a:xfrm>
          </p:grpSpPr>
          <p:sp>
            <p:nvSpPr>
              <p:cNvPr id="65" name="Rectangle 65"/>
              <p:cNvSpPr/>
              <p:nvPr/>
            </p:nvSpPr>
            <p:spPr>
              <a:xfrm>
                <a:off x="9429750" y="4352925"/>
                <a:ext cx="1714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6" name="TextBox 66"/>
              <p:cNvSpPr/>
              <p:nvPr/>
            </p:nvSpPr>
            <p:spPr>
              <a:xfrm>
                <a:off x="9448800" y="4381500"/>
                <a:ext cx="1676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70" name="Group 70"/>
            <p:cNvGrpSpPr/>
            <p:nvPr/>
          </p:nvGrpSpPr>
          <p:grpSpPr>
            <a:xfrm>
              <a:off x="1047750" y="4772025"/>
              <a:ext cx="2095500" cy="419100"/>
              <a:chOff x="1047750" y="4772025"/>
              <a:chExt cx="2095500" cy="419100"/>
            </a:xfrm>
          </p:grpSpPr>
          <p:sp>
            <p:nvSpPr>
              <p:cNvPr id="68" name="Rectangle 68"/>
              <p:cNvSpPr/>
              <p:nvPr/>
            </p:nvSpPr>
            <p:spPr>
              <a:xfrm>
                <a:off x="1047750" y="47720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9" name="TextBox 69"/>
              <p:cNvSpPr/>
              <p:nvPr/>
            </p:nvSpPr>
            <p:spPr>
              <a:xfrm>
                <a:off x="1066800" y="48006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73" name="Group 73"/>
            <p:cNvGrpSpPr/>
            <p:nvPr/>
          </p:nvGrpSpPr>
          <p:grpSpPr>
            <a:xfrm>
              <a:off x="3143250" y="4772025"/>
              <a:ext cx="2095500" cy="419100"/>
              <a:chOff x="3143250" y="4772025"/>
              <a:chExt cx="2095500" cy="419100"/>
            </a:xfrm>
          </p:grpSpPr>
          <p:sp>
            <p:nvSpPr>
              <p:cNvPr id="71" name="Rectangle 71"/>
              <p:cNvSpPr/>
              <p:nvPr/>
            </p:nvSpPr>
            <p:spPr>
              <a:xfrm>
                <a:off x="3143250" y="47720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2" name="TextBox 72"/>
              <p:cNvSpPr/>
              <p:nvPr/>
            </p:nvSpPr>
            <p:spPr>
              <a:xfrm>
                <a:off x="3162300" y="48006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76" name="Group 76"/>
            <p:cNvGrpSpPr/>
            <p:nvPr/>
          </p:nvGrpSpPr>
          <p:grpSpPr>
            <a:xfrm>
              <a:off x="5238750" y="4772025"/>
              <a:ext cx="2095500" cy="419100"/>
              <a:chOff x="5238750" y="4772025"/>
              <a:chExt cx="2095500" cy="419100"/>
            </a:xfrm>
          </p:grpSpPr>
          <p:sp>
            <p:nvSpPr>
              <p:cNvPr id="74" name="Rectangle 74"/>
              <p:cNvSpPr/>
              <p:nvPr/>
            </p:nvSpPr>
            <p:spPr>
              <a:xfrm>
                <a:off x="5238750" y="47720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5" name="TextBox 75"/>
              <p:cNvSpPr/>
              <p:nvPr/>
            </p:nvSpPr>
            <p:spPr>
              <a:xfrm>
                <a:off x="5257800" y="48006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79" name="Group 79"/>
            <p:cNvGrpSpPr/>
            <p:nvPr/>
          </p:nvGrpSpPr>
          <p:grpSpPr>
            <a:xfrm>
              <a:off x="7334250" y="4772025"/>
              <a:ext cx="2095500" cy="419100"/>
              <a:chOff x="7334250" y="4772025"/>
              <a:chExt cx="2095500" cy="419100"/>
            </a:xfrm>
          </p:grpSpPr>
          <p:sp>
            <p:nvSpPr>
              <p:cNvPr id="77" name="Rectangle 77"/>
              <p:cNvSpPr/>
              <p:nvPr/>
            </p:nvSpPr>
            <p:spPr>
              <a:xfrm>
                <a:off x="7334250" y="4772025"/>
                <a:ext cx="2095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8" name="TextBox 78"/>
              <p:cNvSpPr/>
              <p:nvPr/>
            </p:nvSpPr>
            <p:spPr>
              <a:xfrm>
                <a:off x="7353300" y="4800600"/>
                <a:ext cx="2057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82" name="Group 82"/>
            <p:cNvGrpSpPr/>
            <p:nvPr/>
          </p:nvGrpSpPr>
          <p:grpSpPr>
            <a:xfrm>
              <a:off x="9429750" y="4772025"/>
              <a:ext cx="1714500" cy="419100"/>
              <a:chOff x="9429750" y="4772025"/>
              <a:chExt cx="1714500" cy="419100"/>
            </a:xfrm>
          </p:grpSpPr>
          <p:sp>
            <p:nvSpPr>
              <p:cNvPr id="80" name="Rectangle 80"/>
              <p:cNvSpPr/>
              <p:nvPr/>
            </p:nvSpPr>
            <p:spPr>
              <a:xfrm>
                <a:off x="9429750" y="4772025"/>
                <a:ext cx="1714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1" name="TextBox 81"/>
              <p:cNvSpPr/>
              <p:nvPr/>
            </p:nvSpPr>
            <p:spPr>
              <a:xfrm>
                <a:off x="9448800" y="4800600"/>
                <a:ext cx="1676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</p:grpSp>
      <p:grpSp>
        <p:nvGrpSpPr>
          <p:cNvPr id="86" name="Group 86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84" name="TextBox 84"/>
            <p:cNvSpPr/>
            <p:nvPr/>
          </p:nvSpPr>
          <p:spPr>
            <a:xfrm>
              <a:off x="990219" y="5409248"/>
              <a:ext cx="71941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1向左挪一格，所在位置的位值就翻倍；空出的右侧位置填0。</a:t>
              </a:r>
            </a:p>
          </p:txBody>
        </p:sp>
        <p:sp>
          <p:nvSpPr>
            <p:cNvPr id="85" name="TextBox 85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从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开始向左移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n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位，就对应连续翻倍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n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次，得到题目所需的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</a:p>
          </p:txBody>
        </p:sp>
      </p:grpSp>
      <p:sp>
        <p:nvSpPr>
          <p:cNvPr id="115" name="Line 11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16" name="Line 116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707209" cy="1104519"/>
            <a:chOff x="825246" y="814388"/>
            <a:chExt cx="570720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位移运算的引导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70720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n记录翻倍次数，怎样得到真实边长？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533989" cy="762381"/>
            <a:chOff x="990219" y="2056448"/>
            <a:chExt cx="753398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0318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n=1、2、3时，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分别是2、4、8。可以把1连续翻倍n次。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5339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本题也可以写1 &lt;&lt; n，表示把整数1的二进制表示向左移动n位。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047750" y="3048000"/>
            <a:ext cx="10096500" cy="2047875"/>
            <a:chOff x="1047750" y="3048000"/>
            <a:chExt cx="10096500" cy="2047875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48000"/>
              <a:ext cx="1714500" cy="409575"/>
              <a:chOff x="1047750" y="3048000"/>
              <a:chExt cx="1714500" cy="40957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48000"/>
                <a:ext cx="1714500" cy="4095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76575"/>
                <a:ext cx="16764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5325" rIns="0" bIns="0" anchor="t" anchorCtr="0">
                <a:noAutofit/>
              </a:bodyPr>
              <a:lstStyle/>
              <a:p>
                <a:pPr algn="ctr"/>
                <a:r>
                  <a:rPr lang="en-US" sz="1880" b="1" dirty="0">
                    <a:solidFill>
                      <a:srgbClr val="FFFFFF"/>
                    </a:solidFill>
                    <a:latin typeface="Consolas"/>
                    <a:ea typeface="Consolas"/>
                    <a:cs typeface="Consolas"/>
                  </a:rPr>
                  <a:t>n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762250" y="3048000"/>
              <a:ext cx="5715000" cy="409575"/>
              <a:chOff x="2762250" y="3048000"/>
              <a:chExt cx="5715000" cy="4095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2762250" y="3048000"/>
                <a:ext cx="5715000" cy="4095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781300" y="3076575"/>
                <a:ext cx="5676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53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1左移n位后的二进制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477250" y="3048000"/>
              <a:ext cx="2667000" cy="409575"/>
              <a:chOff x="8477250" y="3048000"/>
              <a:chExt cx="2667000" cy="40957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477250" y="3048000"/>
                <a:ext cx="2667000" cy="409575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496300" y="3076575"/>
                <a:ext cx="2628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5325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边长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457575"/>
              <a:ext cx="1714500" cy="409575"/>
              <a:chOff x="1047750" y="3457575"/>
              <a:chExt cx="1714500" cy="409575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457575"/>
                <a:ext cx="1714500" cy="4095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486150"/>
                <a:ext cx="16764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53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762250" y="3457575"/>
              <a:ext cx="5715000" cy="409575"/>
              <a:chOff x="2762250" y="3457575"/>
              <a:chExt cx="5715000" cy="40957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2762250" y="3457575"/>
                <a:ext cx="5715000" cy="4095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2781300" y="3486150"/>
                <a:ext cx="5676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53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477250" y="3457575"/>
              <a:ext cx="2667000" cy="409575"/>
              <a:chOff x="8477250" y="3457575"/>
              <a:chExt cx="2667000" cy="409575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477250" y="3457575"/>
                <a:ext cx="2667000" cy="4095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496300" y="3486150"/>
                <a:ext cx="2628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53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3867150"/>
              <a:ext cx="1714500" cy="409575"/>
              <a:chOff x="1047750" y="3867150"/>
              <a:chExt cx="1714500" cy="409575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3867150"/>
                <a:ext cx="1714500" cy="4095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3895725"/>
                <a:ext cx="16764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53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762250" y="3867150"/>
              <a:ext cx="5715000" cy="409575"/>
              <a:chOff x="2762250" y="3867150"/>
              <a:chExt cx="5715000" cy="409575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2762250" y="3867150"/>
                <a:ext cx="5715000" cy="4095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2781300" y="3895725"/>
                <a:ext cx="5676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53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100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477250" y="3867150"/>
              <a:ext cx="2667000" cy="409575"/>
              <a:chOff x="8477250" y="3867150"/>
              <a:chExt cx="2667000" cy="409575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477250" y="3867150"/>
                <a:ext cx="2667000" cy="4095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496300" y="3895725"/>
                <a:ext cx="2628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53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276725"/>
              <a:ext cx="1714500" cy="409575"/>
              <a:chOff x="1047750" y="4276725"/>
              <a:chExt cx="1714500" cy="409575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276725"/>
                <a:ext cx="1714500" cy="4095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305300"/>
                <a:ext cx="16764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53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2762250" y="4276725"/>
              <a:ext cx="5715000" cy="409575"/>
              <a:chOff x="2762250" y="4276725"/>
              <a:chExt cx="5715000" cy="409575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2762250" y="4276725"/>
                <a:ext cx="5715000" cy="4095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2781300" y="4305300"/>
                <a:ext cx="5676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53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1000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477250" y="4276725"/>
              <a:ext cx="2667000" cy="409575"/>
              <a:chOff x="8477250" y="4276725"/>
              <a:chExt cx="2667000" cy="409575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477250" y="4276725"/>
                <a:ext cx="2667000" cy="409575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496300" y="4305300"/>
                <a:ext cx="2628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53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047750" y="4686300"/>
              <a:ext cx="1714500" cy="409575"/>
              <a:chOff x="1047750" y="4686300"/>
              <a:chExt cx="1714500" cy="409575"/>
            </a:xfrm>
          </p:grpSpPr>
          <p:sp>
            <p:nvSpPr>
              <p:cNvPr id="44" name="Rectangle 44"/>
              <p:cNvSpPr/>
              <p:nvPr/>
            </p:nvSpPr>
            <p:spPr>
              <a:xfrm>
                <a:off x="1047750" y="4686300"/>
                <a:ext cx="1714500" cy="4095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5" name="TextBox 45"/>
              <p:cNvSpPr/>
              <p:nvPr/>
            </p:nvSpPr>
            <p:spPr>
              <a:xfrm>
                <a:off x="1066800" y="4714875"/>
                <a:ext cx="16764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53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</a:t>
                </a: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2762250" y="4686300"/>
              <a:ext cx="5715000" cy="409575"/>
              <a:chOff x="2762250" y="4686300"/>
              <a:chExt cx="5715000" cy="409575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2762250" y="4686300"/>
                <a:ext cx="5715000" cy="4095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8" name="TextBox 48"/>
              <p:cNvSpPr/>
              <p:nvPr/>
            </p:nvSpPr>
            <p:spPr>
              <a:xfrm>
                <a:off x="2781300" y="4714875"/>
                <a:ext cx="5676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53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10000000000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8477250" y="4686300"/>
              <a:ext cx="2667000" cy="409575"/>
              <a:chOff x="8477250" y="4686300"/>
              <a:chExt cx="2667000" cy="409575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8477250" y="4686300"/>
                <a:ext cx="2667000" cy="4095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1" name="TextBox 51"/>
              <p:cNvSpPr/>
              <p:nvPr/>
            </p:nvSpPr>
            <p:spPr>
              <a:xfrm>
                <a:off x="8496300" y="4714875"/>
                <a:ext cx="2628900" cy="352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35325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1024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990219" y="5409248"/>
            <a:ext cx="6717387" cy="752855"/>
            <a:chOff x="990219" y="5409248"/>
            <a:chExt cx="6717387" cy="752855"/>
          </a:xfrm>
        </p:grpSpPr>
        <p:sp>
          <p:nvSpPr>
            <p:cNvPr id="54" name="TextBox 54"/>
            <p:cNvSpPr/>
            <p:nvPr/>
          </p:nvSpPr>
          <p:spPr>
            <a:xfrm>
              <a:off x="990219" y="5409248"/>
              <a:ext cx="65043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这里n最多10，结果在int范围内。1&lt;&lt;n不是输出操作。</a:t>
              </a:r>
            </a:p>
          </p:txBody>
        </p:sp>
        <p:sp>
          <p:nvSpPr>
            <p:cNvPr id="55" name="TextBox 55"/>
            <p:cNvSpPr/>
            <p:nvPr/>
          </p:nvSpPr>
          <p:spPr>
            <a:xfrm>
              <a:off x="990219" y="5780722"/>
              <a:ext cx="671738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cout&lt;&lt;值是输出流操作；含义由左侧操作数的类型决定。</a:t>
              </a:r>
            </a:p>
          </p:txBody>
        </p:sp>
      </p:grpSp>
      <p:sp>
        <p:nvSpPr>
          <p:cNvPr id="75" name="Line 7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6" name="Line 76"/>
          <p:cNvSpPr/>
          <p:nvPr/>
        </p:nvSpPr>
        <p:spPr>
          <a:xfrm>
            <a:off x="838200" y="28776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7" name="Line 77"/>
          <p:cNvSpPr/>
          <p:nvPr/>
        </p:nvSpPr>
        <p:spPr>
          <a:xfrm>
            <a:off x="838200" y="5251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891528" cy="1104519"/>
            <a:chOff x="825246" y="814388"/>
            <a:chExt cx="689152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补充：位移与本题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89152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右移与减半的关系，需要限定数据类型和范围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577102" cy="381381"/>
            <a:chOff x="990219" y="2056448"/>
            <a:chExt cx="757710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5771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本节只讨论非负整数。向右移动一位，相当于除以2并舍去余数。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7244882" cy="1371981"/>
            <a:chOff x="990219" y="3027998"/>
            <a:chExt cx="7244882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58323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例如：二进制1000向右移一位得到100，8变成4。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72448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始终为2的幂，因此len/2不会出现需要保留的小数。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71003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代码使用len/2更直观；位移写法是教材介绍的另一种工具。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6771"/>
            <a:ext cx="10296906" cy="755332"/>
            <a:chOff x="990219" y="5406771"/>
            <a:chExt cx="10296906" cy="755332"/>
          </a:xfrm>
        </p:grpSpPr>
        <p:sp>
          <p:nvSpPr>
            <p:cNvPr id="11" name="TextBox 11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这里的减半规则只用于非负整数；负数和超出范围的位移要另作分析。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780722"/>
              <a:ext cx="729560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复杂表达式使用括号，例如1 &lt;&lt; (n-1)，把运算意图写清楚。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084818" cy="1104519"/>
            <a:chOff x="825246" y="814388"/>
            <a:chExt cx="608481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例题：赦免战俘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0848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完整程序：分割方阵并输出结果（1/2）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6083770" cy="3315081"/>
            <a:chOff x="1037844" y="2027872"/>
            <a:chExt cx="6083770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33405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a[1024][1024] = {};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4784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cal(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r,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c,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len)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60837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(len == 1) { a[r][c] = 1;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 }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33405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half = len / 2;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cal(r, c + half, half);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cal(r + half, c, half);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4928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cal(r + half, c + half, half);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14636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6902958" cy="366712"/>
            <a:chOff x="990600" y="5855494"/>
            <a:chExt cx="6902958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690295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数组按最大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1024分配。递归只使用当前输入对应的方阵。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37398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5559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084818" cy="1104519"/>
            <a:chOff x="825246" y="814388"/>
            <a:chExt cx="608481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例题：赦免战俘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0848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完整程序：分割方阵并输出结果（2/2）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5795010" cy="3315081"/>
            <a:chOff x="1037844" y="2027872"/>
            <a:chExt cx="5795010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cin &gt;&gt; n;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side = 1 &lt;&lt; n;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cal(0, 0, side);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r = 0; r &lt; side; r++)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5795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c = 0; c &lt; side; c++)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50731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(c &gt; 0) cout &lt;&lt; ' ';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40624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cout &lt;&lt; a[r][c];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3192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30517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cout &lt;&lt; '\n';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7417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}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5586889" cy="366712"/>
            <a:chOff x="990600" y="5855494"/>
            <a:chExt cx="5586889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5586889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调用结束后逐行输出；每输出完整的一行才换行。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37398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5559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278107" cy="1104519"/>
            <a:chOff x="825246" y="814388"/>
            <a:chExt cx="527810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核对教材样例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27810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教材样例：8×8由三个4×4重复组成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627822" cy="381381"/>
            <a:chOff x="990219" y="2056448"/>
            <a:chExt cx="762782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62782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n=3时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为8。观察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左上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块的0，以及另外三块相同的内部图案。</a:t>
              </a:r>
            </a:p>
          </p:txBody>
        </p:sp>
      </p:grpSp>
      <p:grpSp>
        <p:nvGrpSpPr>
          <p:cNvPr id="199" name="Group 199"/>
          <p:cNvGrpSpPr/>
          <p:nvPr/>
        </p:nvGrpSpPr>
        <p:grpSpPr>
          <a:xfrm>
            <a:off x="1714500" y="2724150"/>
            <a:ext cx="2514600" cy="2591372"/>
            <a:chOff x="1714500" y="2724150"/>
            <a:chExt cx="2514600" cy="2591372"/>
          </a:xfrm>
        </p:grpSpPr>
        <p:grpSp>
          <p:nvGrpSpPr>
            <p:cNvPr id="9" name="Group 9"/>
            <p:cNvGrpSpPr/>
            <p:nvPr/>
          </p:nvGrpSpPr>
          <p:grpSpPr>
            <a:xfrm>
              <a:off x="1714500" y="2724150"/>
              <a:ext cx="314325" cy="391096"/>
              <a:chOff x="1714500" y="2724150"/>
              <a:chExt cx="314325" cy="391096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714500" y="272415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795844" y="27632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028825" y="2724150"/>
              <a:ext cx="314325" cy="391096"/>
              <a:chOff x="2028825" y="2724150"/>
              <a:chExt cx="314325" cy="391096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028825" y="272415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2110168" y="27632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2343150" y="2724150"/>
              <a:ext cx="314325" cy="391096"/>
              <a:chOff x="2343150" y="2724150"/>
              <a:chExt cx="314325" cy="391096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2343150" y="272415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2424494" y="27632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2657475" y="2724150"/>
              <a:ext cx="314325" cy="391096"/>
              <a:chOff x="2657475" y="2724150"/>
              <a:chExt cx="314325" cy="391096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2657475" y="272415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2738818" y="27632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2971800" y="2724150"/>
              <a:ext cx="314325" cy="391096"/>
              <a:chOff x="2971800" y="2724150"/>
              <a:chExt cx="314325" cy="391096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2971800" y="272415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3053144" y="27632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286125" y="2724150"/>
              <a:ext cx="314325" cy="391096"/>
              <a:chOff x="3286125" y="2724150"/>
              <a:chExt cx="314325" cy="391096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3286125" y="272415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3367468" y="27632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3600450" y="2724150"/>
              <a:ext cx="314325" cy="391096"/>
              <a:chOff x="3600450" y="2724150"/>
              <a:chExt cx="314325" cy="391096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3600450" y="272415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3681794" y="27632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3914775" y="2724150"/>
              <a:ext cx="314325" cy="391096"/>
              <a:chOff x="3914775" y="2724150"/>
              <a:chExt cx="314325" cy="391096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3914775" y="2724150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3996118" y="27632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714500" y="3038475"/>
              <a:ext cx="314325" cy="391097"/>
              <a:chOff x="1714500" y="3038475"/>
              <a:chExt cx="314325" cy="391097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714500" y="3038475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795844" y="30775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028825" y="3038475"/>
              <a:ext cx="314325" cy="391097"/>
              <a:chOff x="2028825" y="3038475"/>
              <a:chExt cx="314325" cy="391097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2028825" y="3038475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2110168" y="30775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2343150" y="3038475"/>
              <a:ext cx="314325" cy="391097"/>
              <a:chOff x="2343150" y="3038475"/>
              <a:chExt cx="314325" cy="391097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2343150" y="3038475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2424494" y="30775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2657475" y="3038475"/>
              <a:ext cx="314325" cy="391097"/>
              <a:chOff x="2657475" y="3038475"/>
              <a:chExt cx="314325" cy="391097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2657475" y="3038475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2738818" y="30775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2971800" y="3038475"/>
              <a:ext cx="314325" cy="391097"/>
              <a:chOff x="2971800" y="3038475"/>
              <a:chExt cx="314325" cy="391097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2971800" y="3038475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3053144" y="30775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3286125" y="3038475"/>
              <a:ext cx="314325" cy="391097"/>
              <a:chOff x="3286125" y="3038475"/>
              <a:chExt cx="314325" cy="391097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286125" y="3038475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3367468" y="30775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3600450" y="3038475"/>
              <a:ext cx="314325" cy="391097"/>
              <a:chOff x="3600450" y="3038475"/>
              <a:chExt cx="314325" cy="391097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3600450" y="303847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3681794" y="30775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3914775" y="3038475"/>
              <a:ext cx="314325" cy="391097"/>
              <a:chOff x="3914775" y="3038475"/>
              <a:chExt cx="314325" cy="391097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3914775" y="303847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3996118" y="30775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1714500" y="3352800"/>
              <a:ext cx="314325" cy="391096"/>
              <a:chOff x="1714500" y="3352800"/>
              <a:chExt cx="314325" cy="391096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1714500" y="335280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1795844" y="3391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2028825" y="3352800"/>
              <a:ext cx="314325" cy="391096"/>
              <a:chOff x="2028825" y="3352800"/>
              <a:chExt cx="314325" cy="391096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2028825" y="335280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2110168" y="3391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2343150" y="3352800"/>
              <a:ext cx="314325" cy="391096"/>
              <a:chOff x="2343150" y="3352800"/>
              <a:chExt cx="314325" cy="391096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2343150" y="335280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2" name="TextBox 62"/>
              <p:cNvSpPr/>
              <p:nvPr/>
            </p:nvSpPr>
            <p:spPr>
              <a:xfrm>
                <a:off x="2424494" y="3391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2657475" y="3352800"/>
              <a:ext cx="314325" cy="391096"/>
              <a:chOff x="2657475" y="3352800"/>
              <a:chExt cx="314325" cy="391096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2657475" y="335280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5" name="TextBox 65"/>
              <p:cNvSpPr/>
              <p:nvPr/>
            </p:nvSpPr>
            <p:spPr>
              <a:xfrm>
                <a:off x="2738818" y="3391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2971800" y="3352800"/>
              <a:ext cx="314325" cy="391096"/>
              <a:chOff x="2971800" y="3352800"/>
              <a:chExt cx="314325" cy="391096"/>
            </a:xfrm>
          </p:grpSpPr>
          <p:sp>
            <p:nvSpPr>
              <p:cNvPr id="67" name="Rectangle 67"/>
              <p:cNvSpPr/>
              <p:nvPr/>
            </p:nvSpPr>
            <p:spPr>
              <a:xfrm>
                <a:off x="2971800" y="335280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68" name="TextBox 68"/>
              <p:cNvSpPr/>
              <p:nvPr/>
            </p:nvSpPr>
            <p:spPr>
              <a:xfrm>
                <a:off x="3053144" y="3391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72" name="Group 72"/>
            <p:cNvGrpSpPr/>
            <p:nvPr/>
          </p:nvGrpSpPr>
          <p:grpSpPr>
            <a:xfrm>
              <a:off x="3286125" y="3352800"/>
              <a:ext cx="314325" cy="391096"/>
              <a:chOff x="3286125" y="3352800"/>
              <a:chExt cx="314325" cy="391096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3286125" y="3352800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1" name="TextBox 71"/>
              <p:cNvSpPr/>
              <p:nvPr/>
            </p:nvSpPr>
            <p:spPr>
              <a:xfrm>
                <a:off x="3367468" y="3391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75" name="Group 75"/>
            <p:cNvGrpSpPr/>
            <p:nvPr/>
          </p:nvGrpSpPr>
          <p:grpSpPr>
            <a:xfrm>
              <a:off x="3600450" y="3352800"/>
              <a:ext cx="314325" cy="391096"/>
              <a:chOff x="3600450" y="3352800"/>
              <a:chExt cx="314325" cy="391096"/>
            </a:xfrm>
          </p:grpSpPr>
          <p:sp>
            <p:nvSpPr>
              <p:cNvPr id="73" name="Rectangle 73"/>
              <p:cNvSpPr/>
              <p:nvPr/>
            </p:nvSpPr>
            <p:spPr>
              <a:xfrm>
                <a:off x="3600450" y="335280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4" name="TextBox 74"/>
              <p:cNvSpPr/>
              <p:nvPr/>
            </p:nvSpPr>
            <p:spPr>
              <a:xfrm>
                <a:off x="3681794" y="3391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78" name="Group 78"/>
            <p:cNvGrpSpPr/>
            <p:nvPr/>
          </p:nvGrpSpPr>
          <p:grpSpPr>
            <a:xfrm>
              <a:off x="3914775" y="3352800"/>
              <a:ext cx="314325" cy="391096"/>
              <a:chOff x="3914775" y="3352800"/>
              <a:chExt cx="314325" cy="391096"/>
            </a:xfrm>
          </p:grpSpPr>
          <p:sp>
            <p:nvSpPr>
              <p:cNvPr id="76" name="Rectangle 76"/>
              <p:cNvSpPr/>
              <p:nvPr/>
            </p:nvSpPr>
            <p:spPr>
              <a:xfrm>
                <a:off x="3914775" y="3352800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77" name="TextBox 77"/>
              <p:cNvSpPr/>
              <p:nvPr/>
            </p:nvSpPr>
            <p:spPr>
              <a:xfrm>
                <a:off x="3996118" y="33918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81" name="Group 81"/>
            <p:cNvGrpSpPr/>
            <p:nvPr/>
          </p:nvGrpSpPr>
          <p:grpSpPr>
            <a:xfrm>
              <a:off x="1714500" y="3667125"/>
              <a:ext cx="314325" cy="391097"/>
              <a:chOff x="1714500" y="3667125"/>
              <a:chExt cx="314325" cy="391097"/>
            </a:xfrm>
          </p:grpSpPr>
          <p:sp>
            <p:nvSpPr>
              <p:cNvPr id="79" name="Rectangle 79"/>
              <p:cNvSpPr/>
              <p:nvPr/>
            </p:nvSpPr>
            <p:spPr>
              <a:xfrm>
                <a:off x="1714500" y="3667125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0" name="TextBox 80"/>
              <p:cNvSpPr/>
              <p:nvPr/>
            </p:nvSpPr>
            <p:spPr>
              <a:xfrm>
                <a:off x="1795844" y="37061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84" name="Group 84"/>
            <p:cNvGrpSpPr/>
            <p:nvPr/>
          </p:nvGrpSpPr>
          <p:grpSpPr>
            <a:xfrm>
              <a:off x="2028825" y="3667125"/>
              <a:ext cx="314325" cy="391097"/>
              <a:chOff x="2028825" y="3667125"/>
              <a:chExt cx="314325" cy="391097"/>
            </a:xfrm>
          </p:grpSpPr>
          <p:sp>
            <p:nvSpPr>
              <p:cNvPr id="82" name="Rectangle 82"/>
              <p:cNvSpPr/>
              <p:nvPr/>
            </p:nvSpPr>
            <p:spPr>
              <a:xfrm>
                <a:off x="2028825" y="3667125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3" name="TextBox 83"/>
              <p:cNvSpPr/>
              <p:nvPr/>
            </p:nvSpPr>
            <p:spPr>
              <a:xfrm>
                <a:off x="2110168" y="37061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87" name="Group 87"/>
            <p:cNvGrpSpPr/>
            <p:nvPr/>
          </p:nvGrpSpPr>
          <p:grpSpPr>
            <a:xfrm>
              <a:off x="2343150" y="3667125"/>
              <a:ext cx="314325" cy="391097"/>
              <a:chOff x="2343150" y="3667125"/>
              <a:chExt cx="314325" cy="391097"/>
            </a:xfrm>
          </p:grpSpPr>
          <p:sp>
            <p:nvSpPr>
              <p:cNvPr id="85" name="Rectangle 85"/>
              <p:cNvSpPr/>
              <p:nvPr/>
            </p:nvSpPr>
            <p:spPr>
              <a:xfrm>
                <a:off x="2343150" y="3667125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6" name="TextBox 86"/>
              <p:cNvSpPr/>
              <p:nvPr/>
            </p:nvSpPr>
            <p:spPr>
              <a:xfrm>
                <a:off x="2424494" y="37061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90" name="Group 90"/>
            <p:cNvGrpSpPr/>
            <p:nvPr/>
          </p:nvGrpSpPr>
          <p:grpSpPr>
            <a:xfrm>
              <a:off x="2657475" y="3667125"/>
              <a:ext cx="314325" cy="391097"/>
              <a:chOff x="2657475" y="3667125"/>
              <a:chExt cx="314325" cy="391097"/>
            </a:xfrm>
          </p:grpSpPr>
          <p:sp>
            <p:nvSpPr>
              <p:cNvPr id="88" name="Rectangle 88"/>
              <p:cNvSpPr/>
              <p:nvPr/>
            </p:nvSpPr>
            <p:spPr>
              <a:xfrm>
                <a:off x="2657475" y="3667125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89" name="TextBox 89"/>
              <p:cNvSpPr/>
              <p:nvPr/>
            </p:nvSpPr>
            <p:spPr>
              <a:xfrm>
                <a:off x="2738818" y="37061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93" name="Group 93"/>
            <p:cNvGrpSpPr/>
            <p:nvPr/>
          </p:nvGrpSpPr>
          <p:grpSpPr>
            <a:xfrm>
              <a:off x="2971800" y="3667125"/>
              <a:ext cx="314325" cy="391097"/>
              <a:chOff x="2971800" y="3667125"/>
              <a:chExt cx="314325" cy="391097"/>
            </a:xfrm>
          </p:grpSpPr>
          <p:sp>
            <p:nvSpPr>
              <p:cNvPr id="91" name="Rectangle 91"/>
              <p:cNvSpPr/>
              <p:nvPr/>
            </p:nvSpPr>
            <p:spPr>
              <a:xfrm>
                <a:off x="2971800" y="366712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2" name="TextBox 92"/>
              <p:cNvSpPr/>
              <p:nvPr/>
            </p:nvSpPr>
            <p:spPr>
              <a:xfrm>
                <a:off x="3053144" y="37061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96" name="Group 96"/>
            <p:cNvGrpSpPr/>
            <p:nvPr/>
          </p:nvGrpSpPr>
          <p:grpSpPr>
            <a:xfrm>
              <a:off x="3286125" y="3667125"/>
              <a:ext cx="314325" cy="391097"/>
              <a:chOff x="3286125" y="3667125"/>
              <a:chExt cx="314325" cy="391097"/>
            </a:xfrm>
          </p:grpSpPr>
          <p:sp>
            <p:nvSpPr>
              <p:cNvPr id="94" name="Rectangle 94"/>
              <p:cNvSpPr/>
              <p:nvPr/>
            </p:nvSpPr>
            <p:spPr>
              <a:xfrm>
                <a:off x="3286125" y="366712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5" name="TextBox 95"/>
              <p:cNvSpPr/>
              <p:nvPr/>
            </p:nvSpPr>
            <p:spPr>
              <a:xfrm>
                <a:off x="3367468" y="37061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99" name="Group 99"/>
            <p:cNvGrpSpPr/>
            <p:nvPr/>
          </p:nvGrpSpPr>
          <p:grpSpPr>
            <a:xfrm>
              <a:off x="3600450" y="3667125"/>
              <a:ext cx="314325" cy="391097"/>
              <a:chOff x="3600450" y="3667125"/>
              <a:chExt cx="314325" cy="391097"/>
            </a:xfrm>
          </p:grpSpPr>
          <p:sp>
            <p:nvSpPr>
              <p:cNvPr id="97" name="Rectangle 97"/>
              <p:cNvSpPr/>
              <p:nvPr/>
            </p:nvSpPr>
            <p:spPr>
              <a:xfrm>
                <a:off x="3600450" y="366712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98" name="TextBox 98"/>
              <p:cNvSpPr/>
              <p:nvPr/>
            </p:nvSpPr>
            <p:spPr>
              <a:xfrm>
                <a:off x="3681794" y="37061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02" name="Group 102"/>
            <p:cNvGrpSpPr/>
            <p:nvPr/>
          </p:nvGrpSpPr>
          <p:grpSpPr>
            <a:xfrm>
              <a:off x="3914775" y="3667125"/>
              <a:ext cx="314325" cy="391097"/>
              <a:chOff x="3914775" y="3667125"/>
              <a:chExt cx="314325" cy="391097"/>
            </a:xfrm>
          </p:grpSpPr>
          <p:sp>
            <p:nvSpPr>
              <p:cNvPr id="100" name="Rectangle 100"/>
              <p:cNvSpPr/>
              <p:nvPr/>
            </p:nvSpPr>
            <p:spPr>
              <a:xfrm>
                <a:off x="3914775" y="366712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1" name="TextBox 101"/>
              <p:cNvSpPr/>
              <p:nvPr/>
            </p:nvSpPr>
            <p:spPr>
              <a:xfrm>
                <a:off x="3996118" y="37061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05" name="Group 105"/>
            <p:cNvGrpSpPr/>
            <p:nvPr/>
          </p:nvGrpSpPr>
          <p:grpSpPr>
            <a:xfrm>
              <a:off x="1714500" y="3981450"/>
              <a:ext cx="314325" cy="391096"/>
              <a:chOff x="1714500" y="3981450"/>
              <a:chExt cx="314325" cy="391096"/>
            </a:xfrm>
          </p:grpSpPr>
          <p:sp>
            <p:nvSpPr>
              <p:cNvPr id="103" name="Rectangle 103"/>
              <p:cNvSpPr/>
              <p:nvPr/>
            </p:nvSpPr>
            <p:spPr>
              <a:xfrm>
                <a:off x="1714500" y="398145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4" name="TextBox 104"/>
              <p:cNvSpPr/>
              <p:nvPr/>
            </p:nvSpPr>
            <p:spPr>
              <a:xfrm>
                <a:off x="1795844" y="40205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08" name="Group 108"/>
            <p:cNvGrpSpPr/>
            <p:nvPr/>
          </p:nvGrpSpPr>
          <p:grpSpPr>
            <a:xfrm>
              <a:off x="2028825" y="3981450"/>
              <a:ext cx="314325" cy="391096"/>
              <a:chOff x="2028825" y="3981450"/>
              <a:chExt cx="314325" cy="391096"/>
            </a:xfrm>
          </p:grpSpPr>
          <p:sp>
            <p:nvSpPr>
              <p:cNvPr id="106" name="Rectangle 106"/>
              <p:cNvSpPr/>
              <p:nvPr/>
            </p:nvSpPr>
            <p:spPr>
              <a:xfrm>
                <a:off x="2028825" y="398145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07" name="TextBox 107"/>
              <p:cNvSpPr/>
              <p:nvPr/>
            </p:nvSpPr>
            <p:spPr>
              <a:xfrm>
                <a:off x="2110168" y="40205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11" name="Group 111"/>
            <p:cNvGrpSpPr/>
            <p:nvPr/>
          </p:nvGrpSpPr>
          <p:grpSpPr>
            <a:xfrm>
              <a:off x="2343150" y="3981450"/>
              <a:ext cx="314325" cy="391096"/>
              <a:chOff x="2343150" y="3981450"/>
              <a:chExt cx="314325" cy="391096"/>
            </a:xfrm>
          </p:grpSpPr>
          <p:sp>
            <p:nvSpPr>
              <p:cNvPr id="109" name="Rectangle 109"/>
              <p:cNvSpPr/>
              <p:nvPr/>
            </p:nvSpPr>
            <p:spPr>
              <a:xfrm>
                <a:off x="2343150" y="398145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0" name="TextBox 110"/>
              <p:cNvSpPr/>
              <p:nvPr/>
            </p:nvSpPr>
            <p:spPr>
              <a:xfrm>
                <a:off x="2424494" y="40205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14" name="Group 114"/>
            <p:cNvGrpSpPr/>
            <p:nvPr/>
          </p:nvGrpSpPr>
          <p:grpSpPr>
            <a:xfrm>
              <a:off x="2657475" y="3981450"/>
              <a:ext cx="314325" cy="391096"/>
              <a:chOff x="2657475" y="3981450"/>
              <a:chExt cx="314325" cy="391096"/>
            </a:xfrm>
          </p:grpSpPr>
          <p:sp>
            <p:nvSpPr>
              <p:cNvPr id="112" name="Rectangle 112"/>
              <p:cNvSpPr/>
              <p:nvPr/>
            </p:nvSpPr>
            <p:spPr>
              <a:xfrm>
                <a:off x="2657475" y="3981450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3" name="TextBox 113"/>
              <p:cNvSpPr/>
              <p:nvPr/>
            </p:nvSpPr>
            <p:spPr>
              <a:xfrm>
                <a:off x="2738818" y="40205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17" name="Group 117"/>
            <p:cNvGrpSpPr/>
            <p:nvPr/>
          </p:nvGrpSpPr>
          <p:grpSpPr>
            <a:xfrm>
              <a:off x="2971800" y="3981450"/>
              <a:ext cx="314325" cy="391096"/>
              <a:chOff x="2971800" y="3981450"/>
              <a:chExt cx="314325" cy="391096"/>
            </a:xfrm>
          </p:grpSpPr>
          <p:sp>
            <p:nvSpPr>
              <p:cNvPr id="115" name="Rectangle 115"/>
              <p:cNvSpPr/>
              <p:nvPr/>
            </p:nvSpPr>
            <p:spPr>
              <a:xfrm>
                <a:off x="2971800" y="398145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6" name="TextBox 116"/>
              <p:cNvSpPr/>
              <p:nvPr/>
            </p:nvSpPr>
            <p:spPr>
              <a:xfrm>
                <a:off x="3053144" y="40205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20" name="Group 120"/>
            <p:cNvGrpSpPr/>
            <p:nvPr/>
          </p:nvGrpSpPr>
          <p:grpSpPr>
            <a:xfrm>
              <a:off x="3286125" y="3981450"/>
              <a:ext cx="314325" cy="391096"/>
              <a:chOff x="3286125" y="3981450"/>
              <a:chExt cx="314325" cy="391096"/>
            </a:xfrm>
          </p:grpSpPr>
          <p:sp>
            <p:nvSpPr>
              <p:cNvPr id="118" name="Rectangle 118"/>
              <p:cNvSpPr/>
              <p:nvPr/>
            </p:nvSpPr>
            <p:spPr>
              <a:xfrm>
                <a:off x="3286125" y="398145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19" name="TextBox 119"/>
              <p:cNvSpPr/>
              <p:nvPr/>
            </p:nvSpPr>
            <p:spPr>
              <a:xfrm>
                <a:off x="3367468" y="40205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23" name="Group 123"/>
            <p:cNvGrpSpPr/>
            <p:nvPr/>
          </p:nvGrpSpPr>
          <p:grpSpPr>
            <a:xfrm>
              <a:off x="3600450" y="3981450"/>
              <a:ext cx="314325" cy="391096"/>
              <a:chOff x="3600450" y="3981450"/>
              <a:chExt cx="314325" cy="391096"/>
            </a:xfrm>
          </p:grpSpPr>
          <p:sp>
            <p:nvSpPr>
              <p:cNvPr id="121" name="Rectangle 121"/>
              <p:cNvSpPr/>
              <p:nvPr/>
            </p:nvSpPr>
            <p:spPr>
              <a:xfrm>
                <a:off x="3600450" y="398145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2" name="TextBox 122"/>
              <p:cNvSpPr/>
              <p:nvPr/>
            </p:nvSpPr>
            <p:spPr>
              <a:xfrm>
                <a:off x="3681794" y="40205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26" name="Group 126"/>
            <p:cNvGrpSpPr/>
            <p:nvPr/>
          </p:nvGrpSpPr>
          <p:grpSpPr>
            <a:xfrm>
              <a:off x="3914775" y="3981450"/>
              <a:ext cx="314325" cy="391096"/>
              <a:chOff x="3914775" y="3981450"/>
              <a:chExt cx="314325" cy="391096"/>
            </a:xfrm>
          </p:grpSpPr>
          <p:sp>
            <p:nvSpPr>
              <p:cNvPr id="124" name="Rectangle 124"/>
              <p:cNvSpPr/>
              <p:nvPr/>
            </p:nvSpPr>
            <p:spPr>
              <a:xfrm>
                <a:off x="3914775" y="3981450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5" name="TextBox 125"/>
              <p:cNvSpPr/>
              <p:nvPr/>
            </p:nvSpPr>
            <p:spPr>
              <a:xfrm>
                <a:off x="3996118" y="402050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29" name="Group 129"/>
            <p:cNvGrpSpPr/>
            <p:nvPr/>
          </p:nvGrpSpPr>
          <p:grpSpPr>
            <a:xfrm>
              <a:off x="1714500" y="4295775"/>
              <a:ext cx="314325" cy="391097"/>
              <a:chOff x="1714500" y="4295775"/>
              <a:chExt cx="314325" cy="391097"/>
            </a:xfrm>
          </p:grpSpPr>
          <p:sp>
            <p:nvSpPr>
              <p:cNvPr id="127" name="Rectangle 127"/>
              <p:cNvSpPr/>
              <p:nvPr/>
            </p:nvSpPr>
            <p:spPr>
              <a:xfrm>
                <a:off x="1714500" y="4295775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28" name="TextBox 128"/>
              <p:cNvSpPr/>
              <p:nvPr/>
            </p:nvSpPr>
            <p:spPr>
              <a:xfrm>
                <a:off x="1795844" y="43348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2" name="Group 132"/>
            <p:cNvGrpSpPr/>
            <p:nvPr/>
          </p:nvGrpSpPr>
          <p:grpSpPr>
            <a:xfrm>
              <a:off x="2028825" y="4295775"/>
              <a:ext cx="314325" cy="391097"/>
              <a:chOff x="2028825" y="4295775"/>
              <a:chExt cx="314325" cy="391097"/>
            </a:xfrm>
          </p:grpSpPr>
          <p:sp>
            <p:nvSpPr>
              <p:cNvPr id="130" name="Rectangle 130"/>
              <p:cNvSpPr/>
              <p:nvPr/>
            </p:nvSpPr>
            <p:spPr>
              <a:xfrm>
                <a:off x="2028825" y="4295775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1" name="TextBox 131"/>
              <p:cNvSpPr/>
              <p:nvPr/>
            </p:nvSpPr>
            <p:spPr>
              <a:xfrm>
                <a:off x="2110168" y="43348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5" name="Group 135"/>
            <p:cNvGrpSpPr/>
            <p:nvPr/>
          </p:nvGrpSpPr>
          <p:grpSpPr>
            <a:xfrm>
              <a:off x="2343150" y="4295775"/>
              <a:ext cx="314325" cy="391097"/>
              <a:chOff x="2343150" y="4295775"/>
              <a:chExt cx="314325" cy="391097"/>
            </a:xfrm>
          </p:grpSpPr>
          <p:sp>
            <p:nvSpPr>
              <p:cNvPr id="133" name="Rectangle 133"/>
              <p:cNvSpPr/>
              <p:nvPr/>
            </p:nvSpPr>
            <p:spPr>
              <a:xfrm>
                <a:off x="2343150" y="429577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4" name="TextBox 134"/>
              <p:cNvSpPr/>
              <p:nvPr/>
            </p:nvSpPr>
            <p:spPr>
              <a:xfrm>
                <a:off x="2424494" y="43348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38" name="Group 138"/>
            <p:cNvGrpSpPr/>
            <p:nvPr/>
          </p:nvGrpSpPr>
          <p:grpSpPr>
            <a:xfrm>
              <a:off x="2657475" y="4295775"/>
              <a:ext cx="314325" cy="391097"/>
              <a:chOff x="2657475" y="4295775"/>
              <a:chExt cx="314325" cy="391097"/>
            </a:xfrm>
          </p:grpSpPr>
          <p:sp>
            <p:nvSpPr>
              <p:cNvPr id="136" name="Rectangle 136"/>
              <p:cNvSpPr/>
              <p:nvPr/>
            </p:nvSpPr>
            <p:spPr>
              <a:xfrm>
                <a:off x="2657475" y="429577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37" name="TextBox 137"/>
              <p:cNvSpPr/>
              <p:nvPr/>
            </p:nvSpPr>
            <p:spPr>
              <a:xfrm>
                <a:off x="2738818" y="43348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41" name="Group 141"/>
            <p:cNvGrpSpPr/>
            <p:nvPr/>
          </p:nvGrpSpPr>
          <p:grpSpPr>
            <a:xfrm>
              <a:off x="2971800" y="4295775"/>
              <a:ext cx="314325" cy="391097"/>
              <a:chOff x="2971800" y="4295775"/>
              <a:chExt cx="314325" cy="391097"/>
            </a:xfrm>
          </p:grpSpPr>
          <p:sp>
            <p:nvSpPr>
              <p:cNvPr id="139" name="Rectangle 139"/>
              <p:cNvSpPr/>
              <p:nvPr/>
            </p:nvSpPr>
            <p:spPr>
              <a:xfrm>
                <a:off x="2971800" y="4295775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0" name="TextBox 140"/>
              <p:cNvSpPr/>
              <p:nvPr/>
            </p:nvSpPr>
            <p:spPr>
              <a:xfrm>
                <a:off x="3053144" y="43348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44" name="Group 144"/>
            <p:cNvGrpSpPr/>
            <p:nvPr/>
          </p:nvGrpSpPr>
          <p:grpSpPr>
            <a:xfrm>
              <a:off x="3286125" y="4295775"/>
              <a:ext cx="314325" cy="391097"/>
              <a:chOff x="3286125" y="4295775"/>
              <a:chExt cx="314325" cy="391097"/>
            </a:xfrm>
          </p:grpSpPr>
          <p:sp>
            <p:nvSpPr>
              <p:cNvPr id="142" name="Rectangle 142"/>
              <p:cNvSpPr/>
              <p:nvPr/>
            </p:nvSpPr>
            <p:spPr>
              <a:xfrm>
                <a:off x="3286125" y="4295775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3" name="TextBox 143"/>
              <p:cNvSpPr/>
              <p:nvPr/>
            </p:nvSpPr>
            <p:spPr>
              <a:xfrm>
                <a:off x="3367468" y="43348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47" name="Group 147"/>
            <p:cNvGrpSpPr/>
            <p:nvPr/>
          </p:nvGrpSpPr>
          <p:grpSpPr>
            <a:xfrm>
              <a:off x="3600450" y="4295775"/>
              <a:ext cx="314325" cy="391097"/>
              <a:chOff x="3600450" y="4295775"/>
              <a:chExt cx="314325" cy="391097"/>
            </a:xfrm>
          </p:grpSpPr>
          <p:sp>
            <p:nvSpPr>
              <p:cNvPr id="145" name="Rectangle 145"/>
              <p:cNvSpPr/>
              <p:nvPr/>
            </p:nvSpPr>
            <p:spPr>
              <a:xfrm>
                <a:off x="3600450" y="429577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6" name="TextBox 146"/>
              <p:cNvSpPr/>
              <p:nvPr/>
            </p:nvSpPr>
            <p:spPr>
              <a:xfrm>
                <a:off x="3681794" y="43348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50" name="Group 150"/>
            <p:cNvGrpSpPr/>
            <p:nvPr/>
          </p:nvGrpSpPr>
          <p:grpSpPr>
            <a:xfrm>
              <a:off x="3914775" y="4295775"/>
              <a:ext cx="314325" cy="391097"/>
              <a:chOff x="3914775" y="4295775"/>
              <a:chExt cx="314325" cy="391097"/>
            </a:xfrm>
          </p:grpSpPr>
          <p:sp>
            <p:nvSpPr>
              <p:cNvPr id="148" name="Rectangle 148"/>
              <p:cNvSpPr/>
              <p:nvPr/>
            </p:nvSpPr>
            <p:spPr>
              <a:xfrm>
                <a:off x="3914775" y="429577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49" name="TextBox 149"/>
              <p:cNvSpPr/>
              <p:nvPr/>
            </p:nvSpPr>
            <p:spPr>
              <a:xfrm>
                <a:off x="3996118" y="433482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53" name="Group 153"/>
            <p:cNvGrpSpPr/>
            <p:nvPr/>
          </p:nvGrpSpPr>
          <p:grpSpPr>
            <a:xfrm>
              <a:off x="1714500" y="4610100"/>
              <a:ext cx="314325" cy="391096"/>
              <a:chOff x="1714500" y="4610100"/>
              <a:chExt cx="314325" cy="391096"/>
            </a:xfrm>
          </p:grpSpPr>
          <p:sp>
            <p:nvSpPr>
              <p:cNvPr id="151" name="Rectangle 151"/>
              <p:cNvSpPr/>
              <p:nvPr/>
            </p:nvSpPr>
            <p:spPr>
              <a:xfrm>
                <a:off x="1714500" y="461010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2" name="TextBox 152"/>
              <p:cNvSpPr/>
              <p:nvPr/>
            </p:nvSpPr>
            <p:spPr>
              <a:xfrm>
                <a:off x="1795844" y="46491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56" name="Group 156"/>
            <p:cNvGrpSpPr/>
            <p:nvPr/>
          </p:nvGrpSpPr>
          <p:grpSpPr>
            <a:xfrm>
              <a:off x="2028825" y="4610100"/>
              <a:ext cx="314325" cy="391096"/>
              <a:chOff x="2028825" y="4610100"/>
              <a:chExt cx="314325" cy="391096"/>
            </a:xfrm>
          </p:grpSpPr>
          <p:sp>
            <p:nvSpPr>
              <p:cNvPr id="154" name="Rectangle 154"/>
              <p:cNvSpPr/>
              <p:nvPr/>
            </p:nvSpPr>
            <p:spPr>
              <a:xfrm>
                <a:off x="2028825" y="4610100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5" name="TextBox 155"/>
              <p:cNvSpPr/>
              <p:nvPr/>
            </p:nvSpPr>
            <p:spPr>
              <a:xfrm>
                <a:off x="2110168" y="46491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59" name="Group 159"/>
            <p:cNvGrpSpPr/>
            <p:nvPr/>
          </p:nvGrpSpPr>
          <p:grpSpPr>
            <a:xfrm>
              <a:off x="2343150" y="4610100"/>
              <a:ext cx="314325" cy="391096"/>
              <a:chOff x="2343150" y="4610100"/>
              <a:chExt cx="314325" cy="391096"/>
            </a:xfrm>
          </p:grpSpPr>
          <p:sp>
            <p:nvSpPr>
              <p:cNvPr id="157" name="Rectangle 157"/>
              <p:cNvSpPr/>
              <p:nvPr/>
            </p:nvSpPr>
            <p:spPr>
              <a:xfrm>
                <a:off x="2343150" y="461010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58" name="TextBox 158"/>
              <p:cNvSpPr/>
              <p:nvPr/>
            </p:nvSpPr>
            <p:spPr>
              <a:xfrm>
                <a:off x="2424494" y="46491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2" name="Group 162"/>
            <p:cNvGrpSpPr/>
            <p:nvPr/>
          </p:nvGrpSpPr>
          <p:grpSpPr>
            <a:xfrm>
              <a:off x="2657475" y="4610100"/>
              <a:ext cx="314325" cy="391096"/>
              <a:chOff x="2657475" y="4610100"/>
              <a:chExt cx="314325" cy="391096"/>
            </a:xfrm>
          </p:grpSpPr>
          <p:sp>
            <p:nvSpPr>
              <p:cNvPr id="160" name="Rectangle 160"/>
              <p:cNvSpPr/>
              <p:nvPr/>
            </p:nvSpPr>
            <p:spPr>
              <a:xfrm>
                <a:off x="2657475" y="4610100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1" name="TextBox 161"/>
              <p:cNvSpPr/>
              <p:nvPr/>
            </p:nvSpPr>
            <p:spPr>
              <a:xfrm>
                <a:off x="2738818" y="46491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65" name="Group 165"/>
            <p:cNvGrpSpPr/>
            <p:nvPr/>
          </p:nvGrpSpPr>
          <p:grpSpPr>
            <a:xfrm>
              <a:off x="2971800" y="4610100"/>
              <a:ext cx="314325" cy="391096"/>
              <a:chOff x="2971800" y="4610100"/>
              <a:chExt cx="314325" cy="391096"/>
            </a:xfrm>
          </p:grpSpPr>
          <p:sp>
            <p:nvSpPr>
              <p:cNvPr id="163" name="Rectangle 163"/>
              <p:cNvSpPr/>
              <p:nvPr/>
            </p:nvSpPr>
            <p:spPr>
              <a:xfrm>
                <a:off x="2971800" y="461010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4" name="TextBox 164"/>
              <p:cNvSpPr/>
              <p:nvPr/>
            </p:nvSpPr>
            <p:spPr>
              <a:xfrm>
                <a:off x="3053144" y="46491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68" name="Group 168"/>
            <p:cNvGrpSpPr/>
            <p:nvPr/>
          </p:nvGrpSpPr>
          <p:grpSpPr>
            <a:xfrm>
              <a:off x="3286125" y="4610100"/>
              <a:ext cx="314325" cy="391096"/>
              <a:chOff x="3286125" y="4610100"/>
              <a:chExt cx="314325" cy="391096"/>
            </a:xfrm>
          </p:grpSpPr>
          <p:sp>
            <p:nvSpPr>
              <p:cNvPr id="166" name="Rectangle 166"/>
              <p:cNvSpPr/>
              <p:nvPr/>
            </p:nvSpPr>
            <p:spPr>
              <a:xfrm>
                <a:off x="3286125" y="4610100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67" name="TextBox 167"/>
              <p:cNvSpPr/>
              <p:nvPr/>
            </p:nvSpPr>
            <p:spPr>
              <a:xfrm>
                <a:off x="3367468" y="46491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1" name="Group 171"/>
            <p:cNvGrpSpPr/>
            <p:nvPr/>
          </p:nvGrpSpPr>
          <p:grpSpPr>
            <a:xfrm>
              <a:off x="3600450" y="4610100"/>
              <a:ext cx="314325" cy="391096"/>
              <a:chOff x="3600450" y="4610100"/>
              <a:chExt cx="314325" cy="391096"/>
            </a:xfrm>
          </p:grpSpPr>
          <p:sp>
            <p:nvSpPr>
              <p:cNvPr id="169" name="Rectangle 169"/>
              <p:cNvSpPr/>
              <p:nvPr/>
            </p:nvSpPr>
            <p:spPr>
              <a:xfrm>
                <a:off x="3600450" y="4610100"/>
                <a:ext cx="314325" cy="314325"/>
              </a:xfrm>
              <a:prstGeom prst="rect">
                <a:avLst/>
              </a:prstGeom>
              <a:solidFill>
                <a:srgbClr val="EDF5E5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0" name="TextBox 170"/>
              <p:cNvSpPr/>
              <p:nvPr/>
            </p:nvSpPr>
            <p:spPr>
              <a:xfrm>
                <a:off x="3681794" y="46491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74" name="Group 174"/>
            <p:cNvGrpSpPr/>
            <p:nvPr/>
          </p:nvGrpSpPr>
          <p:grpSpPr>
            <a:xfrm>
              <a:off x="3914775" y="4610100"/>
              <a:ext cx="314325" cy="391096"/>
              <a:chOff x="3914775" y="4610100"/>
              <a:chExt cx="314325" cy="391096"/>
            </a:xfrm>
          </p:grpSpPr>
          <p:sp>
            <p:nvSpPr>
              <p:cNvPr id="172" name="Rectangle 172"/>
              <p:cNvSpPr/>
              <p:nvPr/>
            </p:nvSpPr>
            <p:spPr>
              <a:xfrm>
                <a:off x="3914775" y="4610100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3" name="TextBox 173"/>
              <p:cNvSpPr/>
              <p:nvPr/>
            </p:nvSpPr>
            <p:spPr>
              <a:xfrm>
                <a:off x="3996118" y="4649152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7" name="Group 177"/>
            <p:cNvGrpSpPr/>
            <p:nvPr/>
          </p:nvGrpSpPr>
          <p:grpSpPr>
            <a:xfrm>
              <a:off x="1714500" y="4924425"/>
              <a:ext cx="314325" cy="391097"/>
              <a:chOff x="1714500" y="4924425"/>
              <a:chExt cx="314325" cy="391097"/>
            </a:xfrm>
          </p:grpSpPr>
          <p:sp>
            <p:nvSpPr>
              <p:cNvPr id="175" name="Rectangle 175"/>
              <p:cNvSpPr/>
              <p:nvPr/>
            </p:nvSpPr>
            <p:spPr>
              <a:xfrm>
                <a:off x="1714500" y="492442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6" name="TextBox 176"/>
              <p:cNvSpPr/>
              <p:nvPr/>
            </p:nvSpPr>
            <p:spPr>
              <a:xfrm>
                <a:off x="1795844" y="49634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80" name="Group 180"/>
            <p:cNvGrpSpPr/>
            <p:nvPr/>
          </p:nvGrpSpPr>
          <p:grpSpPr>
            <a:xfrm>
              <a:off x="2028825" y="4924425"/>
              <a:ext cx="314325" cy="391097"/>
              <a:chOff x="2028825" y="4924425"/>
              <a:chExt cx="314325" cy="391097"/>
            </a:xfrm>
          </p:grpSpPr>
          <p:sp>
            <p:nvSpPr>
              <p:cNvPr id="178" name="Rectangle 178"/>
              <p:cNvSpPr/>
              <p:nvPr/>
            </p:nvSpPr>
            <p:spPr>
              <a:xfrm>
                <a:off x="2028825" y="492442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79" name="TextBox 179"/>
              <p:cNvSpPr/>
              <p:nvPr/>
            </p:nvSpPr>
            <p:spPr>
              <a:xfrm>
                <a:off x="2110168" y="49634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83" name="Group 183"/>
            <p:cNvGrpSpPr/>
            <p:nvPr/>
          </p:nvGrpSpPr>
          <p:grpSpPr>
            <a:xfrm>
              <a:off x="2343150" y="4924425"/>
              <a:ext cx="314325" cy="391097"/>
              <a:chOff x="2343150" y="4924425"/>
              <a:chExt cx="314325" cy="391097"/>
            </a:xfrm>
          </p:grpSpPr>
          <p:sp>
            <p:nvSpPr>
              <p:cNvPr id="181" name="Rectangle 181"/>
              <p:cNvSpPr/>
              <p:nvPr/>
            </p:nvSpPr>
            <p:spPr>
              <a:xfrm>
                <a:off x="2343150" y="492442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2" name="TextBox 182"/>
              <p:cNvSpPr/>
              <p:nvPr/>
            </p:nvSpPr>
            <p:spPr>
              <a:xfrm>
                <a:off x="2424494" y="49634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86" name="Group 186"/>
            <p:cNvGrpSpPr/>
            <p:nvPr/>
          </p:nvGrpSpPr>
          <p:grpSpPr>
            <a:xfrm>
              <a:off x="2657475" y="4924425"/>
              <a:ext cx="314325" cy="391097"/>
              <a:chOff x="2657475" y="4924425"/>
              <a:chExt cx="314325" cy="391097"/>
            </a:xfrm>
          </p:grpSpPr>
          <p:sp>
            <p:nvSpPr>
              <p:cNvPr id="184" name="Rectangle 184"/>
              <p:cNvSpPr/>
              <p:nvPr/>
            </p:nvSpPr>
            <p:spPr>
              <a:xfrm>
                <a:off x="2657475" y="492442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5" name="TextBox 185"/>
              <p:cNvSpPr/>
              <p:nvPr/>
            </p:nvSpPr>
            <p:spPr>
              <a:xfrm>
                <a:off x="2738818" y="49634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89" name="Group 189"/>
            <p:cNvGrpSpPr/>
            <p:nvPr/>
          </p:nvGrpSpPr>
          <p:grpSpPr>
            <a:xfrm>
              <a:off x="2971800" y="4924425"/>
              <a:ext cx="314325" cy="391097"/>
              <a:chOff x="2971800" y="4924425"/>
              <a:chExt cx="314325" cy="391097"/>
            </a:xfrm>
          </p:grpSpPr>
          <p:sp>
            <p:nvSpPr>
              <p:cNvPr id="187" name="Rectangle 187"/>
              <p:cNvSpPr/>
              <p:nvPr/>
            </p:nvSpPr>
            <p:spPr>
              <a:xfrm>
                <a:off x="2971800" y="492442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88" name="TextBox 188"/>
              <p:cNvSpPr/>
              <p:nvPr/>
            </p:nvSpPr>
            <p:spPr>
              <a:xfrm>
                <a:off x="3053144" y="49634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2" name="Group 192"/>
            <p:cNvGrpSpPr/>
            <p:nvPr/>
          </p:nvGrpSpPr>
          <p:grpSpPr>
            <a:xfrm>
              <a:off x="3286125" y="4924425"/>
              <a:ext cx="314325" cy="391097"/>
              <a:chOff x="3286125" y="4924425"/>
              <a:chExt cx="314325" cy="391097"/>
            </a:xfrm>
          </p:grpSpPr>
          <p:sp>
            <p:nvSpPr>
              <p:cNvPr id="190" name="Rectangle 190"/>
              <p:cNvSpPr/>
              <p:nvPr/>
            </p:nvSpPr>
            <p:spPr>
              <a:xfrm>
                <a:off x="3286125" y="492442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1" name="TextBox 191"/>
              <p:cNvSpPr/>
              <p:nvPr/>
            </p:nvSpPr>
            <p:spPr>
              <a:xfrm>
                <a:off x="3367468" y="49634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5" name="Group 195"/>
            <p:cNvGrpSpPr/>
            <p:nvPr/>
          </p:nvGrpSpPr>
          <p:grpSpPr>
            <a:xfrm>
              <a:off x="3600450" y="4924425"/>
              <a:ext cx="314325" cy="391097"/>
              <a:chOff x="3600450" y="4924425"/>
              <a:chExt cx="314325" cy="391097"/>
            </a:xfrm>
          </p:grpSpPr>
          <p:sp>
            <p:nvSpPr>
              <p:cNvPr id="193" name="Rectangle 193"/>
              <p:cNvSpPr/>
              <p:nvPr/>
            </p:nvSpPr>
            <p:spPr>
              <a:xfrm>
                <a:off x="3600450" y="492442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4" name="TextBox 194"/>
              <p:cNvSpPr/>
              <p:nvPr/>
            </p:nvSpPr>
            <p:spPr>
              <a:xfrm>
                <a:off x="3681794" y="49634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98" name="Group 198"/>
            <p:cNvGrpSpPr/>
            <p:nvPr/>
          </p:nvGrpSpPr>
          <p:grpSpPr>
            <a:xfrm>
              <a:off x="3914775" y="4924425"/>
              <a:ext cx="314325" cy="391097"/>
              <a:chOff x="3914775" y="4924425"/>
              <a:chExt cx="314325" cy="391097"/>
            </a:xfrm>
          </p:grpSpPr>
          <p:sp>
            <p:nvSpPr>
              <p:cNvPr id="196" name="Rectangle 196"/>
              <p:cNvSpPr/>
              <p:nvPr/>
            </p:nvSpPr>
            <p:spPr>
              <a:xfrm>
                <a:off x="3914775" y="4924425"/>
                <a:ext cx="314325" cy="314325"/>
              </a:xfrm>
              <a:prstGeom prst="rect">
                <a:avLst/>
              </a:prstGeom>
              <a:solidFill>
                <a:srgbClr val="FFFFFF"/>
              </a:solidFill>
              <a:ln w="11430">
                <a:solidFill>
                  <a:srgbClr val="244D87"/>
                </a:solidFill>
              </a:ln>
            </p:spPr>
          </p:sp>
          <p:sp>
            <p:nvSpPr>
              <p:cNvPr id="197" name="TextBox 197"/>
              <p:cNvSpPr/>
              <p:nvPr/>
            </p:nvSpPr>
            <p:spPr>
              <a:xfrm>
                <a:off x="3996118" y="4963478"/>
                <a:ext cx="151543" cy="3520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en-US" sz="180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</p:grpSp>
      <p:grpSp>
        <p:nvGrpSpPr>
          <p:cNvPr id="203" name="Group 203"/>
          <p:cNvGrpSpPr/>
          <p:nvPr/>
        </p:nvGrpSpPr>
        <p:grpSpPr>
          <a:xfrm>
            <a:off x="5419344" y="2932748"/>
            <a:ext cx="3721227" cy="1619631"/>
            <a:chOff x="5419344" y="2932748"/>
            <a:chExt cx="3721227" cy="1619631"/>
          </a:xfrm>
        </p:grpSpPr>
        <p:sp>
          <p:nvSpPr>
            <p:cNvPr id="200" name="TextBox 200"/>
            <p:cNvSpPr/>
            <p:nvPr/>
          </p:nvSpPr>
          <p:spPr>
            <a:xfrm>
              <a:off x="5419344" y="2932748"/>
              <a:ext cx="30756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8 → 4 → 2 → 1。</a:t>
              </a:r>
            </a:p>
          </p:txBody>
        </p:sp>
        <p:sp>
          <p:nvSpPr>
            <p:cNvPr id="201" name="TextBox 201"/>
            <p:cNvSpPr/>
            <p:nvPr/>
          </p:nvSpPr>
          <p:spPr>
            <a:xfrm>
              <a:off x="5419344" y="3551872"/>
              <a:ext cx="36949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每一层都执行同一种局部规则。</a:t>
              </a:r>
            </a:p>
          </p:txBody>
        </p:sp>
        <p:sp>
          <p:nvSpPr>
            <p:cNvPr id="202" name="TextBox 202"/>
            <p:cNvSpPr/>
            <p:nvPr/>
          </p:nvSpPr>
          <p:spPr>
            <a:xfrm>
              <a:off x="5419344" y="4170998"/>
              <a:ext cx="37212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最后一行全为1，右下角也为1。</a:t>
              </a:r>
            </a:p>
          </p:txBody>
        </p:sp>
      </p:grpSp>
      <p:grpSp>
        <p:nvGrpSpPr>
          <p:cNvPr id="205" name="Group 205"/>
          <p:cNvGrpSpPr/>
          <p:nvPr/>
        </p:nvGrpSpPr>
        <p:grpSpPr>
          <a:xfrm>
            <a:off x="990219" y="5409248"/>
            <a:ext cx="8223790" cy="381381"/>
            <a:chOff x="990219" y="5409248"/>
            <a:chExt cx="8223790" cy="381381"/>
          </a:xfrm>
        </p:grpSpPr>
        <p:sp>
          <p:nvSpPr>
            <p:cNvPr id="204" name="TextBox 204"/>
            <p:cNvSpPr/>
            <p:nvPr/>
          </p:nvSpPr>
          <p:spPr>
            <a:xfrm>
              <a:off x="990219" y="54092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核对矩阵的形状，也要核对空格与换行；只打印一串数字还不算完成。</a:t>
              </a:r>
            </a:p>
          </p:txBody>
        </p:sp>
      </p:grpSp>
      <p:sp>
        <p:nvSpPr>
          <p:cNvPr id="338" name="Line 33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39" name="Line 339"/>
          <p:cNvSpPr/>
          <p:nvPr/>
        </p:nvSpPr>
        <p:spPr>
          <a:xfrm>
            <a:off x="838200" y="25252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10461879" cy="1101280"/>
            <a:chOff x="825246" y="814388"/>
            <a:chExt cx="10461879" cy="1101280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规模与资源</a:t>
              </a:r>
            </a:p>
          </p:txBody>
        </p:sp>
        <p:sp>
          <p:nvSpPr>
            <p:cNvPr id="3" name="TextBox 3"/>
            <p:cNvSpPr/>
            <p:nvPr/>
          </p:nvSpPr>
          <p:spPr>
            <a:xfrm>
              <a:off x="825246" y="1416939"/>
              <a:ext cx="1046187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3239" rIns="0" bIns="0" anchor="t" anchorCtr="0">
              <a:noAutofit/>
            </a:bodyPr>
            <a:lstStyle/>
            <a:p>
              <a:pPr algn="l">
                <a:lnSpc>
                  <a:spcPts val="3264"/>
                </a:lnSpc>
              </a:pPr>
              <a:r>
                <a:rPr lang="zh-CN" sz="25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输入只多</a:t>
              </a:r>
              <a:r>
                <a:rPr lang="en-US" sz="25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 1</a:t>
              </a:r>
              <a:r>
                <a:rPr lang="zh-CN" sz="25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，为什么输出格子会变成</a:t>
              </a:r>
              <a:r>
                <a:rPr lang="en-US" sz="25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 xml:space="preserve"> 4 </a:t>
              </a:r>
              <a:r>
                <a:rPr lang="zh-CN" sz="255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倍？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6811220" cy="762381"/>
            <a:chOff x="990219" y="2056448"/>
            <a:chExt cx="681122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81122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n每增加1，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翻倍，整个矩阵的格子数变成原来的4倍。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1543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n=10时有1024×1024，也就是1048576个输出位置。</a:t>
              </a:r>
            </a:p>
          </p:txBody>
        </p:sp>
      </p:grpSp>
      <mc:AlternateContent>
        <mc:Choice Requires="a14">
          <p:sp>
            <p:nvSpPr>
              <p:cNvPr id="8" name="p15-formula"/>
              <p:cNvSpPr txBox="1">
                <a:spLocks noGrp="1"/>
              </p:cNvSpPr>
              <p:nvPr/>
            </p:nvSpPr>
            <p:spPr>
              <a:xfrm>
                <a:off x="1047750" y="3048000"/>
                <a:ext cx="10096500" cy="1190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m:rPr>
                          <m:nor m:val="on"/>
                        </m:rPr>
                        <a:rPr lang="en-US" sz="23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输出格数</m:t>
                      </m:r>
                      <m:r>
                        <m:rPr>
                          <m:sty m:val="p"/>
                        </m:rPr>
                        <a:rPr lang="en-US" sz="23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3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sSup>
                        <m:e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3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4</m:t>
                          </m:r>
                        </m:e>
                        <m:sup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3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en-US" sz="23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r>
                        <m:rPr>
                          <m:nor m:val="on"/>
                        </m:rPr>
                        <a:rPr lang="en-US" sz="23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保留单格数</m:t>
                      </m:r>
                      <m:r>
                        <m:rPr>
                          <m:sty m:val="p"/>
                        </m:rPr>
                        <a:rPr lang="en-US" sz="23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e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</m:t>
                          </m:r>
                        </m:e>
                        <m:sup>
                          <m:r>
                            <a:rPr lang="en-US" sz="23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n</m:t>
                          </m:r>
                        </m:sup>
                      </m:sSup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90219" y="4313872"/>
            <a:ext cx="5850064" cy="810007"/>
            <a:chOff x="990219" y="4313872"/>
            <a:chExt cx="5850064" cy="810007"/>
          </a:xfrm>
        </p:grpSpPr>
        <p:sp>
          <p:nvSpPr>
            <p:cNvPr id="9" name="TextBox 9"/>
            <p:cNvSpPr/>
            <p:nvPr/>
          </p:nvSpPr>
          <p:spPr>
            <a:xfrm>
              <a:off x="990219" y="4313872"/>
              <a:ext cx="48457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递归深度是n+1；每层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边长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减半，直到1。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4742498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输出需要处理全部格子，总时间与矩阵格数同阶。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7465516" cy="381381"/>
            <a:chOff x="990219" y="5409248"/>
            <a:chExt cx="7465516" cy="381381"/>
          </a:xfrm>
        </p:grpSpPr>
        <p:sp>
          <p:nvSpPr>
            <p:cNvPr id="12" name="TextBox 12"/>
            <p:cNvSpPr/>
            <p:nvPr/>
          </p:nvSpPr>
          <p:spPr>
            <a:xfrm>
              <a:off x="990219" y="5409248"/>
              <a:ext cx="746551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二维数组占用与容量有关；本程序固定预留最大1024×1024格。</a:t>
              </a:r>
            </a:p>
          </p:txBody>
        </p:sp>
      </p:grpSp>
      <p:sp>
        <p:nvSpPr>
          <p:cNvPr id="22" name="Line 2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10029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0643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488561" cy="1104519"/>
            <a:chOff x="825246" y="814388"/>
            <a:chExt cx="448856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48856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模拟练习：只追踪一个子方阵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7604998" cy="1429131"/>
            <a:chOff x="990219" y="2742248"/>
            <a:chExt cx="7604998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40621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cal(2,0,2)中，half是多少？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74579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这个子方阵内，哪一格保持0？另外三次调用的位置是什么？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760499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如果把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三个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递归调用改成if…else，只执行一个，会正确吗？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7049607" cy="1181481"/>
            <a:chOff x="990219" y="4599622"/>
            <a:chExt cx="7049607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15869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half=1。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6468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(2,0)保持0；调用(2,1,1)、(3,0,1)、(3,1,1)。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704960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不正确。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三个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需要处理的子块都必须完成，不能三选一。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175123" cy="1104519"/>
            <a:chOff x="825246" y="814388"/>
            <a:chExt cx="517512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模拟练习：检查边界、方向和容量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7133296" cy="1429131"/>
            <a:chOff x="990219" y="2742248"/>
            <a:chExt cx="7133296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518562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len=1时，还要继续计算half并递归吗？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5976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从(r,c)向右移动half格，应该修改哪个参数？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71332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n=10时，a[1024][1024]的最大合法行、列下标是多少？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5832312" cy="1181481"/>
            <a:chOff x="990219" y="4599622"/>
            <a:chExt cx="5832312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54240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不需要。标为1后立即return，结束本层。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48965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修改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列号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c，变成c+half。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行号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不变。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58323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都是1023。1024是容量，不是最后一个下标。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26</ns0:Slides>
  <ns0:Notes>26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26</ns1:i4>
      </ns1:variant>
    </ns1:vector>
  </ns0:HeadingPairs>
  <ns0:TitlesOfParts>
    <ns1:vector size="26" baseType="lpstr">
      <ns1:lpstr>给方格纸涂色，一条规则能用多少次？</ns1:lpstr>
      <ns1:lpstr>左上块涂好以后，还要处理哪些小块？</ns1:lpstr>
      <ns1:lpstr>小块继续分，什么时候不用再分？</ns1:lpstr>
      <ns1:lpstr>同样大的三块区域，程序怎样分清它们？</ns1:lpstr>
      <ns1:lpstr>“赦免战俘”这道题，到底要画出什么？</ns1:lpstr>
      <ns1:lpstr>赦免战俘：按规则标出哪些位置被赦免</ns1:lpstr>
      <ns1:lpstr>从2×2开始，每个小方阵留下哪三格？</ns1:lpstr>
      <ns1:lpstr>4×4先分四块，再处理三个2×2</ns1:lpstr>
      <ns1:lpstr>调用一次函数，要说清它负责哪个正方形</ns1:lpstr>
      <ns1:lpstr>向右改列号，向下改行号</ns1:lpstr>
      <ns1:lpstr>边长减半后，三个子方阵从哪里开始？</ns1:lpstr>
      <ns1:lpstr>把参数带入一次，检查三个调用的位置</ns1:lpstr>
      <ns1:lpstr>三个递归调用，会同时开始吗？</ns1:lpstr>
      <ns1:lpstr>一开始全填0，怎样得到2×2的最终图案？</ns1:lpstr>
      <ns1:lpstr>为什么可以先让整张数组都是0？</ns1:lpstr>
      <ns1:lpstr>递归函数只做两件事：标单格，或分三块</ns1:lpstr>
      <ns1:lpstr>同一张数组，是怎样逐块填出来的？</ns1:lpstr>
      <ns1:lpstr>二进制的1向左挪一格，数值为什么会翻倍？</ns1:lpstr>
      <ns1:lpstr>n记录翻倍次数，怎样得到真实边长？</ns1:lpstr>
      <ns1:lpstr>右移与减半的关系，需要限定数据类型和范围</ns1:lpstr>
      <ns1:lpstr>完整程序：分割方阵并输出结果（1/2）</ns1:lpstr>
      <ns1:lpstr>完整程序：分割方阵并输出结果（2/2）</ns1:lpstr>
      <ns1:lpstr>教材样例：8×8由三个4×4重复组成</ns1:lpstr>
      <ns1:lpstr>递归很整齐，输出量仍然会很大</ns1:lpstr>
      <ns1:lpstr>模拟练习：只追踪一个子方阵</ns1:lpstr>
      <ns1:lpstr>模拟练习：检查边界、方向和容量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7.3 递归函数 矩阵分割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2026-10-03T08:36:25Z</dcterms:modified>
  <cp:category/>
  <cp:contentStatus/>
  <dc:language>zh-CN</dc:language>
</cp:coreProperties>
</file>