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上节课，我们用递归计算阶乘。这次换成一张方格纸，看看同一个函数怎样处理位置不同、大小不同的区域。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计算阶乘时，一次调用要等待一个更小的阶乘任务。这次，一块区域分开以后，会有三个小任务要分别完成。先把分割规则看懂，再讨论该把什么信息交给函数。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我们现在要做的是按规则给方格纸涂色。整张纸先均分成四块，左上这块全部涂好，另外三块还没完成。把其中一块单独拿出来看，它仍然是一张小的正方形方格纸。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请把目光移到红框里，只看这块小纸。它的左上格在整张纸的右上区域里，不能又跑回整张纸的左上角去涂。剩下三个位置都只占一格，到这里就停止分割。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现在把另外两块也处理完，图案才完整。大块和小块没有换规则，变化的是本次处理哪一块，以及它还有多大。程序也可以只写一份规则，每次调用时交给它不同的位置和大小。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不要把这三个任务理解成三选一。它们都属于整张纸中还没完成的部分，所以都要做。写成递归时，同一个函数会被调用三次，每次负责其中一块。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中的方阵，可以看成刚才那张方格纸，每个格子站着一个人。涂灰对应被赦免，输出0；一直分到单格还留下的位置，输出1。需要交出的答案是一整张矩阵，只计算被赦免的人数，还不能知道每个位置的状态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输入的3不是行数，也不是边长，而是2的指数，边长是8。图上的每个数字都要按行输出，数字之间留一个空格。这张图看起来格子很多，但它可以拆成几个更小的同类图案。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两行两列的情况最容易看清。左上那一格在这次分割中被赦免，所以是0；另外三个位置已经不能再四分，就留下来记为1。记住这个小图案，接着在更大的方阵里找它。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把粗线两边的三个小图案分别圈出来，它们都是同样的两行两列。我们不需要为右上、左下、右下各写一套算法。不过，调用同一个函数时，必须把各自的位置说清楚。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边长一样，不代表是同一块。把起始行和起始列也补上，函数就能找到区域的左上角，再按边长划出本次范围。这里的起始位置始终指当前这块的左上角。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先顺着左侧的行号找到2，再沿着这一行找到列号0。因为下标从0开始，它在图上的第三行、第一列。我们后面的r和c，都沿用这个约定，别把行和列调换。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请把这次调用负责的四个格子找出来。行从2开始，取2行，就是2和3；列从0开始，取2列，就是0和1。函数接到的是一块区域，并不总是整张数组。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先找到整块的起点0、0。右上块和它在同样的行，所以行号不动，列号加2；左下块在同样的列，所以只把行号加2。右下块既向下又向右，两个数都加2。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起点不一定是0、0，也可能已经到了某个小方阵。我们仍然从当前的r、c出发：向右加在c上，向下加在r上。三个小块的边长都变成half，位置和大小要一起更新。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这次起点已经在下半部分了，不能把三个调用照抄成从0开始的坐标。右上是2、1，左下是3、0，右下是3、1。每个调用的边长都变成1，所以它们各自只负责一个格子。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先在图上划出范围，再写参数，通常比盯着三个数字猜更容易。第一问的两行是0和1，两列是2和3。第二问只往右移动，所以行号仍然是2，列号变成1，边长也变成1。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先比较初始状态和最终状态。四格原来都是0，左上不需要改，另外三个位置各写一次1就够了。先全置0只是程序的初始记录，不能当成已经完成的答案。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a放在函数外面，是一张大家共同修改的结果表，不是每次调用都重新建一张。1024表示行、列各有多少格，合法下标都是0到1023。这种初始化让后面可以专门标记需要留下的1。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不是所有单格都会写1，只有递归真正走到的这些单格才写1；被跳过的左上区域不会进入这个边界。写完以后立即返回，表示当前格子已经处理好了。虽然函数不返回数值，仍然要用return结束本次调用。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到这一句时，前面的单格情况已经被处理并返回了，所以len至少是2。边长可能是2、4、8等数，减半仍然是整数。half既是小块边长，也是从一个小块走到旁边小块要跨过的距离。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三个参数按起始行、起始列、边长的顺序读。右上块没有往下走，r不变；向右走half格，所以c加half。最后那个half告诉新的调用，它负责的区域已经比外面小了一半。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处理完右上块，程序会回到外层，接着执行下一条调用。左下块只向下移动，所以加的是r。这里外层的r、c、len都还保留着，没有被刚才那次调用改掉。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这次两个方向都移动了，所以r和c都加half。加完以后，右下块的起点是2、2，边长是2。检查三条调用时，也看一眼有没有误加左上的调用，左上块已经赦免，不该再往里面标1。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函数的三个参数分别说明起始行、起始列和边长。返回值类型是void，因为结果直接写进数组，不需要把整张表返回。到单格时标1并返回；其余情况，三次调用会各自处理一个小块。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图中箭头表示程序执行的先后，不是人物在方格里的移动路线。第一个调用里面还有更小的调用，必须全部完成，才回到外层下一句。把三个调用写成if和else互相排斥的分支，就会漏掉需要处理的小块。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先看第一幅图，只有右上块里的三个1被写好了。第二幅图保留它们，再添上左下块的三个1；第三幅图继续添上右下块的三个1。每次递归只改自己负责的位置，不要在函数开头反复把整张数组清零。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十进制的1放在个位是1，放在十位就成了10，位置会影响数值。二进制也是按位置计数，只是每往左一位，位值翻倍。先看清表中这一个1怎样移动，再把这个操作写进程序。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左边是整数1，右边是移动的位数n，所以这里的两个小于号表示左移。它和cout后面的同样符号长得一样，但作用要结合两边的对象来判断。n为3时，二进制的1左移3位，得到1000，对应十进制的8。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这里只讨论非负整数，右移一位会把最低位移出去。比如8变4，7也会变3，相当于整数除以2。这道题的边长恰好是2的幂，减半没有余数，代码里继续用len除以2就很好读。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main负责把题目输入变成函数需要的信息。输入的n表示翻倍多少次，不是函数这次要处理几格。比如n为2时，side等于4，第一次调用要处理的是四行四列。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第一次调用当然从整张方阵开始，起点是0、0。后面的起点和长度由递归函数自己算出来，main不需要逐个小块去安排。等这次调用返回以后，再进入输出部分。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外层的r固定时，内层的c从0走到side减1，把这一行输出完整。第一个数前面不用空格，后面的数前面各补一个空格。内层结束再换行，否则图案就会被打印散了。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这是完整程序的前半部分，下一页的main接在它后面。数组放在函数外面，初始化一次；cal只负责把应留下的单格标成1。程序真正开始运行时，会从main进入，不会因为cal写在前面就先执行它。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把这一页接在上一页后面，就是完整的可运行程序。main先读入n、算出边长，然后让cal完成整张方阵，最后逐行输出数组。计算时不要一边递归一边打印，因为调用顺序并不是数组按行排列的顺序。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可以先检查这些容易辨认的位置，再逐行核对样例，不要只看到几个数相同就停下。左上大块始终保持0，另外三个四行四列的小块都要完成。输出时的空格与换行也是题目要求的一部分。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从表中比较4、16、64，格子数每次乘4。1的数量是3、9、27，因为每个需要处理的方阵都会留下三个分支。程序最终必须输出全部格子，所以耗时还包括那些值为0的位置。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把总共调用了多少次，和同时有多少层调用没结束分开看。n为3时，最深的一条路线是四层，不是所有小块同时都在等待。数组也不是每次调用各建一张，而是从开始到结束共用同一张结果表。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检查时不要只看最后的图案，挑一个小方阵跟着代码走更容易定位。往右改列号，往下改行号，三个小块都必须处理。数组只在开始初始化，后面每次调用都接着修改自己的区域。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边界处写入1以后，当前这次任务就完成了，所以立即返回。外层还有其他调用要做，会从刚才停下的位置继续。三个分支互不替代，不能像选择题那样只选其中一个。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题目输入的是n，但函数需要的是实际边长。输入3时应处理八行八列，所以传入8。数组容量也不能直接当作最后一个下标，1024格从0编号，最后是1023。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递归函数，每次只需要把自己负责的区域说清楚。起点和大小正确，三个子任务也就能准确找到位置。以后遇到同样规则反复用于更小区域的问题，也可以从这几个方面想：当前处理什么，怎样分小，什么时候停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2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33362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《深入浅出程序设计竞赛》</a:t>
            </a:r>
          </a:p>
        </p:txBody>
      </p:sp>
      <p:sp>
        <p:nvSpPr>
          <p:cNvPr id="6" name="Freeform 6"/>
          <p:cNvSpPr/>
          <p:nvPr/>
        </p:nvSpPr>
        <p:spPr>
          <a:xfrm>
            <a:off x="3333750" y="3333750"/>
            <a:ext cx="5524500" cy="9525"/>
          </a:xfrm>
          <a:custGeom>
            <a:avLst/>
            <a:gdLst/>
            <a:ahLst/>
            <a:cxnLst/>
            <a:rect l="l" t="t" r="r" b="b"/>
            <a:pathLst>
              <a:path w="5524500" h="9525">
                <a:moveTo>
                  <a:pt x="0" y="0"/>
                </a:moveTo>
                <a:lnTo>
                  <a:pt x="55245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00475"/>
            <a:ext cx="9715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0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递归函数：矩阵分割</a:t>
            </a:r>
          </a:p>
        </p:txBody>
      </p:sp>
      <p:sp>
        <p:nvSpPr>
          <p:cNvPr id="9" name="Freeform 9"/>
          <p:cNvSpPr/>
          <p:nvPr/>
        </p:nvSpPr>
        <p:spPr>
          <a:xfrm>
            <a:off x="2190750" y="4810125"/>
            <a:ext cx="78105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 xml:space="preserve">第7章  函数与结构体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524000" y="1952625"/>
            <a:ext cx="9144000" cy="3876675"/>
          </a:xfrm>
          <a:prstGeom prst="roundRect">
            <a:avLst>
              <a:gd name="adj" fmla="val 688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1819275" y="2381250"/>
            <a:ext cx="9525" cy="3143250"/>
          </a:xfrm>
          <a:custGeom>
            <a:avLst/>
            <a:gdLst/>
            <a:ahLst/>
            <a:cxnLst/>
            <a:rect l="l" t="t" r="r" b="b"/>
            <a:pathLst>
              <a:path w="9525" h="3143250">
                <a:moveTo>
                  <a:pt x="0" y="0"/>
                </a:moveTo>
                <a:lnTo>
                  <a:pt x="0" y="314325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819275" y="5572125"/>
            <a:ext cx="2371725" cy="9525"/>
          </a:xfrm>
          <a:custGeom>
            <a:avLst/>
            <a:gdLst/>
            <a:ahLst/>
            <a:cxnLst/>
            <a:rect l="l" t="t" r="r" b="b"/>
            <a:pathLst>
              <a:path w="2371725" h="9525">
                <a:moveTo>
                  <a:pt x="0" y="0"/>
                </a:moveTo>
                <a:lnTo>
                  <a:pt x="2371725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095500" y="2352675"/>
            <a:ext cx="8001000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9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把一张方格纸，交给函数来处理</a:t>
            </a:r>
          </a:p>
        </p:txBody>
      </p:sp>
      <p:sp>
        <p:nvSpPr>
          <p:cNvPr id="9" name="Freeform 9"/>
          <p:cNvSpPr/>
          <p:nvPr/>
        </p:nvSpPr>
        <p:spPr>
          <a:xfrm>
            <a:off x="2152650" y="3286125"/>
            <a:ext cx="8048625" cy="2162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一张方格纸分成四块，小块里还能继续分。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每一块的处理规则都一样，位置和大小却会变化。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这节课用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递归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完成这样的分割。我们会看清每次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负责哪一块，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再把图上的移动写成代码，输出一张0、1方阵。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给这张方格纸涂色，该从哪里下手？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例如，拿一张4行4列的方格纸。我们约定：均分成四个正方形，把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块涂灰，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其余三块继续照这个办法做。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666875" y="3209925"/>
            <a:ext cx="1866900" cy="1866900"/>
            <a:chOff x="1666875" y="3209925"/>
            <a:chExt cx="1866900" cy="1866900"/>
          </a:xfrm>
        </p:grpSpPr>
        <p:sp>
          <p:nvSpPr>
            <p:cNvPr id="9" name="Freeform 9"/>
            <p:cNvSpPr/>
            <p:nvPr/>
          </p:nvSpPr>
          <p:spPr>
            <a:xfrm>
              <a:off x="1666875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133600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600325" y="320992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067050" y="320992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666875" y="3676650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133600" y="3676650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600325" y="367665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067050" y="367665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666875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133600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600325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067050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666875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133600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600325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067050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600325" y="3209925"/>
              <a:ext cx="9525" cy="1866900"/>
            </a:xfrm>
            <a:custGeom>
              <a:avLst/>
              <a:gdLst/>
              <a:ahLst/>
              <a:cxnLst/>
              <a:rect l="l" t="t" r="r" b="b"/>
              <a:pathLst>
                <a:path w="9525" h="1866900">
                  <a:moveTo>
                    <a:pt x="0" y="0"/>
                  </a:moveTo>
                  <a:lnTo>
                    <a:pt x="0" y="18669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1666875" y="4143375"/>
              <a:ext cx="1866900" cy="9525"/>
            </a:xfrm>
            <a:custGeom>
              <a:avLst/>
              <a:gdLst/>
              <a:ahLst/>
              <a:cxnLst/>
              <a:rect l="l" t="t" r="r" b="b"/>
              <a:pathLst>
                <a:path w="1866900" h="9525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</p:grpSp>
      <p:sp>
        <p:nvSpPr>
          <p:cNvPr id="28" name="Freeform 28"/>
          <p:cNvSpPr/>
          <p:nvPr/>
        </p:nvSpPr>
        <p:spPr>
          <a:xfrm>
            <a:off x="4333875" y="3524250"/>
            <a:ext cx="633412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粗线把整张纸均分为四块；灰色部分已经涂好。</a:t>
            </a:r>
          </a:p>
        </p:txBody>
      </p:sp>
      <p:sp>
        <p:nvSpPr>
          <p:cNvPr id="30" name="Freeform 30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1" name="Freeform 31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小块只剩1格时就不再分。我们的任务是把整张纸处理完，不能只分最外面这一次。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右上这块小纸，也照同一条规则做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外面的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块已经涂好。现在看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这块2行2列的小纸：把它再分成四格，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涂灰它自己的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格。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666875" y="3209925"/>
            <a:ext cx="1866900" cy="1866900"/>
            <a:chOff x="1666875" y="3209925"/>
            <a:chExt cx="1866900" cy="1866900"/>
          </a:xfrm>
        </p:grpSpPr>
        <p:sp>
          <p:nvSpPr>
            <p:cNvPr id="9" name="Freeform 9"/>
            <p:cNvSpPr/>
            <p:nvPr/>
          </p:nvSpPr>
          <p:spPr>
            <a:xfrm>
              <a:off x="1666875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133600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600325" y="3209925"/>
              <a:ext cx="466725" cy="466725"/>
            </a:xfrm>
            <a:prstGeom prst="rect">
              <a:avLst/>
            </a:prstGeom>
            <a:solidFill>
              <a:srgbClr val="AEBBCB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067050" y="3209925"/>
              <a:ext cx="466725" cy="46672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666875" y="3676650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133600" y="3676650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600325" y="3676650"/>
              <a:ext cx="466725" cy="46672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067050" y="3676650"/>
              <a:ext cx="466725" cy="46672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666875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133600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600325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067050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666875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133600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600325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067050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600325" y="3209925"/>
              <a:ext cx="9525" cy="1866900"/>
            </a:xfrm>
            <a:custGeom>
              <a:avLst/>
              <a:gdLst/>
              <a:ahLst/>
              <a:cxnLst/>
              <a:rect l="l" t="t" r="r" b="b"/>
              <a:pathLst>
                <a:path w="9525" h="1866900">
                  <a:moveTo>
                    <a:pt x="0" y="0"/>
                  </a:moveTo>
                  <a:lnTo>
                    <a:pt x="0" y="18669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1666875" y="4143375"/>
              <a:ext cx="1866900" cy="9525"/>
            </a:xfrm>
            <a:custGeom>
              <a:avLst/>
              <a:gdLst/>
              <a:ahLst/>
              <a:cxnLst/>
              <a:rect l="l" t="t" r="r" b="b"/>
              <a:pathLst>
                <a:path w="1866900" h="9525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2600325" y="3209925"/>
              <a:ext cx="933450" cy="93345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</p:sp>
      </p:grpSp>
      <p:sp>
        <p:nvSpPr>
          <p:cNvPr id="29" name="Freeform 29"/>
          <p:cNvSpPr/>
          <p:nvPr/>
        </p:nvSpPr>
        <p:spPr>
          <a:xfrm>
            <a:off x="4333875" y="3524250"/>
            <a:ext cx="633412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红框是正在处理的小块；它的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角，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和整张纸的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角不同。</a:t>
            </a:r>
          </a:p>
        </p:txBody>
      </p: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2" name="Freeform 32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”要相对于当前这块纸来看。接下来，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块和右下块也要各自做一遍。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三块都处理完，整张纸才完成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、右下三块，都把各自的左上格涂灰。那些已经只剩一格的位置，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不再继续四分。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666875" y="3209925"/>
            <a:ext cx="1866900" cy="1866900"/>
            <a:chOff x="1666875" y="3209925"/>
            <a:chExt cx="1866900" cy="1866900"/>
          </a:xfrm>
        </p:grpSpPr>
        <p:sp>
          <p:nvSpPr>
            <p:cNvPr id="9" name="Freeform 9"/>
            <p:cNvSpPr/>
            <p:nvPr/>
          </p:nvSpPr>
          <p:spPr>
            <a:xfrm>
              <a:off x="1666875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133600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600325" y="320992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067050" y="320992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666875" y="3676650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133600" y="3676650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600325" y="367665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067050" y="367665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666875" y="414337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133600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600325" y="4143375"/>
              <a:ext cx="466725" cy="466725"/>
            </a:xfrm>
            <a:prstGeom prst="rect">
              <a:avLst/>
            </a:prstGeom>
            <a:solidFill>
              <a:srgbClr val="CFD6E0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067050" y="4143375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666875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133600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600325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067050" y="4610100"/>
              <a:ext cx="4667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600325" y="3209925"/>
              <a:ext cx="9525" cy="1866900"/>
            </a:xfrm>
            <a:custGeom>
              <a:avLst/>
              <a:gdLst/>
              <a:ahLst/>
              <a:cxnLst/>
              <a:rect l="l" t="t" r="r" b="b"/>
              <a:pathLst>
                <a:path w="9525" h="1866900">
                  <a:moveTo>
                    <a:pt x="0" y="0"/>
                  </a:moveTo>
                  <a:lnTo>
                    <a:pt x="0" y="18669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1666875" y="4143375"/>
              <a:ext cx="1866900" cy="9525"/>
            </a:xfrm>
            <a:custGeom>
              <a:avLst/>
              <a:gdLst/>
              <a:ahLst/>
              <a:cxnLst/>
              <a:rect l="l" t="t" r="r" b="b"/>
              <a:pathLst>
                <a:path w="1866900" h="9525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</p:grpSp>
      <p:sp>
        <p:nvSpPr>
          <p:cNvPr id="28" name="Freeform 28"/>
          <p:cNvSpPr/>
          <p:nvPr/>
        </p:nvSpPr>
        <p:spPr>
          <a:xfrm>
            <a:off x="4333875" y="3524250"/>
            <a:ext cx="6334125" cy="800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大方块和小方块，都执行了“涂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继续处理另外三块”。</a:t>
            </a:r>
          </a:p>
        </p:txBody>
      </p: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同样的规则反复用于更小的区域，这就有了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的思路。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还要把每块的位置和大小告诉函数。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一块分成三项任务，都得完成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上节的阶乘函数只需要一个更小的阶乘结果。这次分完一块后，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都还需要继续处理。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000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当前这块分开后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991100" y="2986088"/>
              <a:ext cx="619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105400" y="301466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函数要做什么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000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左上块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991100" y="3414712"/>
              <a:ext cx="619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105400" y="3476625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已经涂好，后面不再处理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4000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另外三个小块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991100" y="3910012"/>
              <a:ext cx="6191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105400" y="3971925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分别调用自己，三个任务都完成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05312"/>
              <a:ext cx="4000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467225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只剩一格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991100" y="4405312"/>
              <a:ext cx="619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105400" y="4467225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不再分割，完成当前这次调用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5" name="Freeform 35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三个小块规则相同、位置不同。一次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必须说清：从哪里开始，要处理多大的一块。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 赦免战俘（洛谷P5461）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题目把战俘排成一个正方形方阵。赦免，就是释放这个位置上的战俘；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我们用0表示被赦免，用1表示没有被赦免。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600" y="2995612"/>
            <a:ext cx="10191750" cy="757238"/>
            <a:chOff x="990600" y="2995612"/>
            <a:chExt cx="10191750" cy="757238"/>
          </a:xfrm>
        </p:grpSpPr>
        <p:sp>
          <p:nvSpPr>
            <p:cNvPr id="9" name="Freeform 9"/>
            <p:cNvSpPr/>
            <p:nvPr/>
          </p:nvSpPr>
          <p:spPr>
            <a:xfrm>
              <a:off x="990600" y="29956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输入一个整数n，1 ≤ n ≤ 10。方阵的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是2的n次方，也就是每行、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每列都有这么多个位置。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39147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90600" y="4124325"/>
            <a:ext cx="10191750" cy="757238"/>
            <a:chOff x="990600" y="4124325"/>
            <a:chExt cx="10191750" cy="757238"/>
          </a:xfrm>
        </p:grpSpPr>
        <p:sp>
          <p:nvSpPr>
            <p:cNvPr id="13" name="Freeform 13"/>
            <p:cNvSpPr/>
            <p:nvPr/>
          </p:nvSpPr>
          <p:spPr>
            <a:xfrm>
              <a:off x="990600" y="41243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每次均分四块，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块全部赦免，不再处理；另外三块继续按同样规则分割，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直到只剩一个位置。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990600" y="50434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990600" y="5253038"/>
            <a:ext cx="10191750" cy="385762"/>
            <a:chOff x="990600" y="5253038"/>
            <a:chExt cx="10191750" cy="385762"/>
          </a:xfrm>
        </p:grpSpPr>
        <p:sp>
          <p:nvSpPr>
            <p:cNvPr id="17" name="Freeform 17"/>
            <p:cNvSpPr/>
            <p:nvPr/>
          </p:nvSpPr>
          <p:spPr>
            <a:xfrm>
              <a:off x="990600" y="5253038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输出每个位置的最终状态。每行数字用一个空格隔开，输出一整行后再换行。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例7-8：样例输入3，要输出怎样的方阵？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输入3，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就是8，所以要输出8行，每行8个数。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下面是教材和题目给出的样例结果。</a:t>
            </a:r>
          </a:p>
        </p:txBody>
      </p:sp>
      <p:grpSp>
        <p:nvGrpSpPr>
          <p:cNvPr id="203" name="Group 203"/>
          <p:cNvGrpSpPr/>
          <p:nvPr/>
        </p:nvGrpSpPr>
        <p:grpSpPr>
          <a:xfrm>
            <a:off x="1714500" y="2962275"/>
            <a:ext cx="2362200" cy="2362200"/>
            <a:chOff x="1714500" y="2962275"/>
            <a:chExt cx="2362200" cy="2362200"/>
          </a:xfrm>
        </p:grpSpPr>
        <p:sp>
          <p:nvSpPr>
            <p:cNvPr id="9" name="Freeform 9"/>
            <p:cNvSpPr/>
            <p:nvPr/>
          </p:nvSpPr>
          <p:spPr>
            <a:xfrm>
              <a:off x="171450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73355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09775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02882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30505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232410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600325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61937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289560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91465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190875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20992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48615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50520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81425" y="296227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0047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1714500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73355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009775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02882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2305050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232410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2600325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261937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2895600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291465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190875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20992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3486150" y="32575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350520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3781425" y="32575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380047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171450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173355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2009775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202882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230505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232410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2600325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261937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289560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291465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3190875" y="35528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320992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348615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350520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3781425" y="35528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380047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1714500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173355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4" name="Freeform 84"/>
            <p:cNvSpPr/>
            <p:nvPr/>
          </p:nvSpPr>
          <p:spPr>
            <a:xfrm>
              <a:off x="2009775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85" name="Freeform 85"/>
            <p:cNvSpPr/>
            <p:nvPr/>
          </p:nvSpPr>
          <p:spPr>
            <a:xfrm>
              <a:off x="202882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7" name="Freeform 87"/>
            <p:cNvSpPr/>
            <p:nvPr/>
          </p:nvSpPr>
          <p:spPr>
            <a:xfrm>
              <a:off x="2305050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88" name="Freeform 88"/>
            <p:cNvSpPr/>
            <p:nvPr/>
          </p:nvSpPr>
          <p:spPr>
            <a:xfrm>
              <a:off x="232410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2600325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91" name="Freeform 91"/>
            <p:cNvSpPr/>
            <p:nvPr/>
          </p:nvSpPr>
          <p:spPr>
            <a:xfrm>
              <a:off x="261937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3" name="Freeform 93"/>
            <p:cNvSpPr/>
            <p:nvPr/>
          </p:nvSpPr>
          <p:spPr>
            <a:xfrm>
              <a:off x="2895600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94" name="Freeform 94"/>
            <p:cNvSpPr/>
            <p:nvPr/>
          </p:nvSpPr>
          <p:spPr>
            <a:xfrm>
              <a:off x="291465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6" name="Freeform 96"/>
            <p:cNvSpPr/>
            <p:nvPr/>
          </p:nvSpPr>
          <p:spPr>
            <a:xfrm>
              <a:off x="3190875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97" name="Freeform 97"/>
            <p:cNvSpPr/>
            <p:nvPr/>
          </p:nvSpPr>
          <p:spPr>
            <a:xfrm>
              <a:off x="320992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9" name="Freeform 99"/>
            <p:cNvSpPr/>
            <p:nvPr/>
          </p:nvSpPr>
          <p:spPr>
            <a:xfrm>
              <a:off x="3486150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0" name="Freeform 100"/>
            <p:cNvSpPr/>
            <p:nvPr/>
          </p:nvSpPr>
          <p:spPr>
            <a:xfrm>
              <a:off x="350520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2" name="Freeform 102"/>
            <p:cNvSpPr/>
            <p:nvPr/>
          </p:nvSpPr>
          <p:spPr>
            <a:xfrm>
              <a:off x="3781425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3" name="Freeform 103"/>
            <p:cNvSpPr/>
            <p:nvPr/>
          </p:nvSpPr>
          <p:spPr>
            <a:xfrm>
              <a:off x="380047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5" name="Freeform 105"/>
            <p:cNvSpPr/>
            <p:nvPr/>
          </p:nvSpPr>
          <p:spPr>
            <a:xfrm>
              <a:off x="171450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6" name="Freeform 106"/>
            <p:cNvSpPr/>
            <p:nvPr/>
          </p:nvSpPr>
          <p:spPr>
            <a:xfrm>
              <a:off x="173355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08" name="Freeform 108"/>
            <p:cNvSpPr/>
            <p:nvPr/>
          </p:nvSpPr>
          <p:spPr>
            <a:xfrm>
              <a:off x="2009775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9" name="Freeform 109"/>
            <p:cNvSpPr/>
            <p:nvPr/>
          </p:nvSpPr>
          <p:spPr>
            <a:xfrm>
              <a:off x="202882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1" name="Freeform 111"/>
            <p:cNvSpPr/>
            <p:nvPr/>
          </p:nvSpPr>
          <p:spPr>
            <a:xfrm>
              <a:off x="230505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12" name="Freeform 112"/>
            <p:cNvSpPr/>
            <p:nvPr/>
          </p:nvSpPr>
          <p:spPr>
            <a:xfrm>
              <a:off x="232410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4" name="Freeform 114"/>
            <p:cNvSpPr/>
            <p:nvPr/>
          </p:nvSpPr>
          <p:spPr>
            <a:xfrm>
              <a:off x="2600325" y="414337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15" name="Freeform 115"/>
            <p:cNvSpPr/>
            <p:nvPr/>
          </p:nvSpPr>
          <p:spPr>
            <a:xfrm>
              <a:off x="261937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7" name="Freeform 117"/>
            <p:cNvSpPr/>
            <p:nvPr/>
          </p:nvSpPr>
          <p:spPr>
            <a:xfrm>
              <a:off x="289560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18" name="Freeform 118"/>
            <p:cNvSpPr/>
            <p:nvPr/>
          </p:nvSpPr>
          <p:spPr>
            <a:xfrm>
              <a:off x="291465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0" name="Freeform 120"/>
            <p:cNvSpPr/>
            <p:nvPr/>
          </p:nvSpPr>
          <p:spPr>
            <a:xfrm>
              <a:off x="3190875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21" name="Freeform 121"/>
            <p:cNvSpPr/>
            <p:nvPr/>
          </p:nvSpPr>
          <p:spPr>
            <a:xfrm>
              <a:off x="320992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3" name="Freeform 123"/>
            <p:cNvSpPr/>
            <p:nvPr/>
          </p:nvSpPr>
          <p:spPr>
            <a:xfrm>
              <a:off x="348615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24" name="Freeform 124"/>
            <p:cNvSpPr/>
            <p:nvPr/>
          </p:nvSpPr>
          <p:spPr>
            <a:xfrm>
              <a:off x="350520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6" name="Freeform 126"/>
            <p:cNvSpPr/>
            <p:nvPr/>
          </p:nvSpPr>
          <p:spPr>
            <a:xfrm>
              <a:off x="3781425" y="414337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7" name="Freeform 127"/>
            <p:cNvSpPr/>
            <p:nvPr/>
          </p:nvSpPr>
          <p:spPr>
            <a:xfrm>
              <a:off x="380047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9" name="Freeform 129"/>
            <p:cNvSpPr/>
            <p:nvPr/>
          </p:nvSpPr>
          <p:spPr>
            <a:xfrm>
              <a:off x="1714500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0" name="Freeform 130"/>
            <p:cNvSpPr/>
            <p:nvPr/>
          </p:nvSpPr>
          <p:spPr>
            <a:xfrm>
              <a:off x="173355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2" name="Freeform 132"/>
            <p:cNvSpPr/>
            <p:nvPr/>
          </p:nvSpPr>
          <p:spPr>
            <a:xfrm>
              <a:off x="2009775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3" name="Freeform 133"/>
            <p:cNvSpPr/>
            <p:nvPr/>
          </p:nvSpPr>
          <p:spPr>
            <a:xfrm>
              <a:off x="202882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5" name="Freeform 135"/>
            <p:cNvSpPr/>
            <p:nvPr/>
          </p:nvSpPr>
          <p:spPr>
            <a:xfrm>
              <a:off x="2305050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6" name="Freeform 136"/>
            <p:cNvSpPr/>
            <p:nvPr/>
          </p:nvSpPr>
          <p:spPr>
            <a:xfrm>
              <a:off x="232410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8" name="Freeform 138"/>
            <p:cNvSpPr/>
            <p:nvPr/>
          </p:nvSpPr>
          <p:spPr>
            <a:xfrm>
              <a:off x="2600325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9" name="Freeform 139"/>
            <p:cNvSpPr/>
            <p:nvPr/>
          </p:nvSpPr>
          <p:spPr>
            <a:xfrm>
              <a:off x="261937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1" name="Freeform 141"/>
            <p:cNvSpPr/>
            <p:nvPr/>
          </p:nvSpPr>
          <p:spPr>
            <a:xfrm>
              <a:off x="2895600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42" name="Freeform 142"/>
            <p:cNvSpPr/>
            <p:nvPr/>
          </p:nvSpPr>
          <p:spPr>
            <a:xfrm>
              <a:off x="291465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4" name="Freeform 144"/>
            <p:cNvSpPr/>
            <p:nvPr/>
          </p:nvSpPr>
          <p:spPr>
            <a:xfrm>
              <a:off x="3190875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45" name="Freeform 145"/>
            <p:cNvSpPr/>
            <p:nvPr/>
          </p:nvSpPr>
          <p:spPr>
            <a:xfrm>
              <a:off x="320992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7" name="Freeform 147"/>
            <p:cNvSpPr/>
            <p:nvPr/>
          </p:nvSpPr>
          <p:spPr>
            <a:xfrm>
              <a:off x="3486150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48" name="Freeform 148"/>
            <p:cNvSpPr/>
            <p:nvPr/>
          </p:nvSpPr>
          <p:spPr>
            <a:xfrm>
              <a:off x="350520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0" name="Freeform 150"/>
            <p:cNvSpPr/>
            <p:nvPr/>
          </p:nvSpPr>
          <p:spPr>
            <a:xfrm>
              <a:off x="3781425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1" name="Freeform 151"/>
            <p:cNvSpPr/>
            <p:nvPr/>
          </p:nvSpPr>
          <p:spPr>
            <a:xfrm>
              <a:off x="380047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3" name="Freeform 153"/>
            <p:cNvSpPr/>
            <p:nvPr/>
          </p:nvSpPr>
          <p:spPr>
            <a:xfrm>
              <a:off x="171450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54" name="Freeform 154"/>
            <p:cNvSpPr/>
            <p:nvPr/>
          </p:nvSpPr>
          <p:spPr>
            <a:xfrm>
              <a:off x="173355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6" name="Freeform 156"/>
            <p:cNvSpPr/>
            <p:nvPr/>
          </p:nvSpPr>
          <p:spPr>
            <a:xfrm>
              <a:off x="200977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7" name="Freeform 157"/>
            <p:cNvSpPr/>
            <p:nvPr/>
          </p:nvSpPr>
          <p:spPr>
            <a:xfrm>
              <a:off x="202882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9" name="Freeform 159"/>
            <p:cNvSpPr/>
            <p:nvPr/>
          </p:nvSpPr>
          <p:spPr>
            <a:xfrm>
              <a:off x="230505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0" name="Freeform 160"/>
            <p:cNvSpPr/>
            <p:nvPr/>
          </p:nvSpPr>
          <p:spPr>
            <a:xfrm>
              <a:off x="232410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2" name="Freeform 162"/>
            <p:cNvSpPr/>
            <p:nvPr/>
          </p:nvSpPr>
          <p:spPr>
            <a:xfrm>
              <a:off x="260032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3" name="Freeform 163"/>
            <p:cNvSpPr/>
            <p:nvPr/>
          </p:nvSpPr>
          <p:spPr>
            <a:xfrm>
              <a:off x="261937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5" name="Freeform 165"/>
            <p:cNvSpPr/>
            <p:nvPr/>
          </p:nvSpPr>
          <p:spPr>
            <a:xfrm>
              <a:off x="289560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6" name="Freeform 166"/>
            <p:cNvSpPr/>
            <p:nvPr/>
          </p:nvSpPr>
          <p:spPr>
            <a:xfrm>
              <a:off x="291465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8" name="Freeform 168"/>
            <p:cNvSpPr/>
            <p:nvPr/>
          </p:nvSpPr>
          <p:spPr>
            <a:xfrm>
              <a:off x="319087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9" name="Freeform 169"/>
            <p:cNvSpPr/>
            <p:nvPr/>
          </p:nvSpPr>
          <p:spPr>
            <a:xfrm>
              <a:off x="320992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1" name="Freeform 171"/>
            <p:cNvSpPr/>
            <p:nvPr/>
          </p:nvSpPr>
          <p:spPr>
            <a:xfrm>
              <a:off x="348615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72" name="Freeform 172"/>
            <p:cNvSpPr/>
            <p:nvPr/>
          </p:nvSpPr>
          <p:spPr>
            <a:xfrm>
              <a:off x="350520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4" name="Freeform 174"/>
            <p:cNvSpPr/>
            <p:nvPr/>
          </p:nvSpPr>
          <p:spPr>
            <a:xfrm>
              <a:off x="378142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5" name="Freeform 175"/>
            <p:cNvSpPr/>
            <p:nvPr/>
          </p:nvSpPr>
          <p:spPr>
            <a:xfrm>
              <a:off x="380047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7" name="Freeform 177"/>
            <p:cNvSpPr/>
            <p:nvPr/>
          </p:nvSpPr>
          <p:spPr>
            <a:xfrm>
              <a:off x="171450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8" name="Freeform 178"/>
            <p:cNvSpPr/>
            <p:nvPr/>
          </p:nvSpPr>
          <p:spPr>
            <a:xfrm>
              <a:off x="173355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0" name="Freeform 180"/>
            <p:cNvSpPr/>
            <p:nvPr/>
          </p:nvSpPr>
          <p:spPr>
            <a:xfrm>
              <a:off x="200977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1" name="Freeform 181"/>
            <p:cNvSpPr/>
            <p:nvPr/>
          </p:nvSpPr>
          <p:spPr>
            <a:xfrm>
              <a:off x="202882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3" name="Freeform 183"/>
            <p:cNvSpPr/>
            <p:nvPr/>
          </p:nvSpPr>
          <p:spPr>
            <a:xfrm>
              <a:off x="230505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4" name="Freeform 184"/>
            <p:cNvSpPr/>
            <p:nvPr/>
          </p:nvSpPr>
          <p:spPr>
            <a:xfrm>
              <a:off x="232410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6" name="Freeform 186"/>
            <p:cNvSpPr/>
            <p:nvPr/>
          </p:nvSpPr>
          <p:spPr>
            <a:xfrm>
              <a:off x="260032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7" name="Freeform 187"/>
            <p:cNvSpPr/>
            <p:nvPr/>
          </p:nvSpPr>
          <p:spPr>
            <a:xfrm>
              <a:off x="261937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9" name="Freeform 189"/>
            <p:cNvSpPr/>
            <p:nvPr/>
          </p:nvSpPr>
          <p:spPr>
            <a:xfrm>
              <a:off x="289560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0" name="Freeform 190"/>
            <p:cNvSpPr/>
            <p:nvPr/>
          </p:nvSpPr>
          <p:spPr>
            <a:xfrm>
              <a:off x="291465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2" name="Freeform 192"/>
            <p:cNvSpPr/>
            <p:nvPr/>
          </p:nvSpPr>
          <p:spPr>
            <a:xfrm>
              <a:off x="319087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3" name="Freeform 193"/>
            <p:cNvSpPr/>
            <p:nvPr/>
          </p:nvSpPr>
          <p:spPr>
            <a:xfrm>
              <a:off x="320992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5" name="Freeform 195"/>
            <p:cNvSpPr/>
            <p:nvPr/>
          </p:nvSpPr>
          <p:spPr>
            <a:xfrm>
              <a:off x="348615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6" name="Freeform 196"/>
            <p:cNvSpPr/>
            <p:nvPr/>
          </p:nvSpPr>
          <p:spPr>
            <a:xfrm>
              <a:off x="350520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8" name="Freeform 198"/>
            <p:cNvSpPr/>
            <p:nvPr/>
          </p:nvSpPr>
          <p:spPr>
            <a:xfrm>
              <a:off x="378142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9" name="Freeform 199"/>
            <p:cNvSpPr/>
            <p:nvPr/>
          </p:nvSpPr>
          <p:spPr>
            <a:xfrm>
              <a:off x="380047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1" name="Freeform 201"/>
            <p:cNvSpPr/>
            <p:nvPr/>
          </p:nvSpPr>
          <p:spPr>
            <a:xfrm>
              <a:off x="2895600" y="2962275"/>
              <a:ext cx="9525" cy="2362200"/>
            </a:xfrm>
            <a:custGeom>
              <a:avLst/>
              <a:gdLst/>
              <a:ahLst/>
              <a:cxnLst/>
              <a:rect l="l" t="t" r="r" b="b"/>
              <a:pathLst>
                <a:path w="9525" h="2362200">
                  <a:moveTo>
                    <a:pt x="0" y="0"/>
                  </a:moveTo>
                  <a:lnTo>
                    <a:pt x="0" y="23622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202" name="Freeform 202"/>
            <p:cNvSpPr/>
            <p:nvPr/>
          </p:nvSpPr>
          <p:spPr>
            <a:xfrm>
              <a:off x="1714500" y="414337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</p:grpSp>
      <p:sp>
        <p:nvSpPr>
          <p:cNvPr id="204" name="Freeform 204"/>
          <p:cNvSpPr/>
          <p:nvPr/>
        </p:nvSpPr>
        <p:spPr>
          <a:xfrm>
            <a:off x="5429250" y="3143250"/>
            <a:ext cx="53340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输入：3</a:t>
            </a:r>
          </a:p>
        </p:txBody>
      </p:sp>
      <p:sp>
        <p:nvSpPr>
          <p:cNvPr id="206" name="Freeform 206"/>
          <p:cNvSpPr/>
          <p:nvPr/>
        </p:nvSpPr>
        <p:spPr>
          <a:xfrm>
            <a:off x="5429250" y="3781425"/>
            <a:ext cx="5429250" cy="14144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输出8行，每行8个数。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 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4行4列全是0。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另外三块的内部图案相同。</a:t>
            </a:r>
          </a:p>
        </p:txBody>
      </p:sp>
      <p:sp>
        <p:nvSpPr>
          <p:cNvPr id="208" name="Freeform 20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1" name="Group 21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09" name="Freeform 20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先看看整体：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4行4列全是0，另外三块内部的图案相同。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我们从更小的2行2列开始理解它。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例7-8：从2行2列开始看规则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n等于1时，方阵只有2行2列。分成四块后，每块正好一格，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格赦免，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其余三格留下。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419225" y="2914650"/>
            <a:ext cx="1828800" cy="1998345"/>
            <a:chOff x="1419225" y="2914650"/>
            <a:chExt cx="1828800" cy="1998345"/>
          </a:xfrm>
        </p:grpSpPr>
        <p:sp>
          <p:nvSpPr>
            <p:cNvPr id="9" name="Freeform 9"/>
            <p:cNvSpPr/>
            <p:nvPr/>
          </p:nvSpPr>
          <p:spPr>
            <a:xfrm>
              <a:off x="1762125" y="3238500"/>
              <a:ext cx="742950" cy="742950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781175" y="3455670"/>
              <a:ext cx="704850" cy="714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505075" y="3238500"/>
              <a:ext cx="742950" cy="7429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524125" y="3455670"/>
              <a:ext cx="704850" cy="714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762125" y="3981450"/>
              <a:ext cx="742950" cy="7429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781175" y="4198620"/>
              <a:ext cx="704850" cy="714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05075" y="3981450"/>
              <a:ext cx="742950" cy="7429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524125" y="4198620"/>
              <a:ext cx="704850" cy="714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1762125" y="2914650"/>
              <a:ext cx="7429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419225" y="346710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05075" y="2914650"/>
              <a:ext cx="7429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419225" y="421005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5143500" y="3314700"/>
            <a:ext cx="5619750" cy="1123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格写0。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另外三格写1。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已经是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单格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，不再继续分。</a:t>
            </a:r>
          </a:p>
        </p:txBody>
      </p:sp>
      <p:sp>
        <p:nvSpPr>
          <p:cNvPr id="32" name="Freeform 3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5" name="Group 35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3" name="Freeform 33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这一小块的结果，是后面所有2行2列子方阵要用到的图案。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例7-8：4行4列里面，藏着三个小图案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n等于2时，先把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2行2列整块保留为0。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、左下、右下三块，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都照上一页的2行2列规则处理。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419225" y="2914650"/>
            <a:ext cx="2286000" cy="2326958"/>
            <a:chOff x="1419225" y="2914650"/>
            <a:chExt cx="2286000" cy="2326958"/>
          </a:xfrm>
        </p:grpSpPr>
        <p:sp>
          <p:nvSpPr>
            <p:cNvPr id="9" name="Freeform 9"/>
            <p:cNvSpPr/>
            <p:nvPr/>
          </p:nvSpPr>
          <p:spPr>
            <a:xfrm>
              <a:off x="1762125" y="3238500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781175" y="332708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247900" y="3238500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266950" y="332708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733675" y="3238500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2752725" y="332708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219450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3238500" y="332708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1762125" y="3724275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781175" y="381285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247900" y="3724275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266950" y="381285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2733675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2752725" y="381285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219450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238500" y="381285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1762125" y="4210050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781175" y="429863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247900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266950" y="429863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2733675" y="4210050"/>
              <a:ext cx="485775" cy="4857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2752725" y="429863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3219450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238500" y="4298632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1762125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781175" y="478440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247900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266950" y="478440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2733675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2752725" y="478440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3219450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3238500" y="4784408"/>
              <a:ext cx="447675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1762125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9" name="Freeform 59"/>
            <p:cNvSpPr/>
            <p:nvPr/>
          </p:nvSpPr>
          <p:spPr>
            <a:xfrm>
              <a:off x="1419225" y="3338512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1" name="Freeform 61"/>
            <p:cNvSpPr/>
            <p:nvPr/>
          </p:nvSpPr>
          <p:spPr>
            <a:xfrm>
              <a:off x="2247900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1419225" y="3824288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65" name="Freeform 65"/>
            <p:cNvSpPr/>
            <p:nvPr/>
          </p:nvSpPr>
          <p:spPr>
            <a:xfrm>
              <a:off x="2733675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67" name="Freeform 67"/>
            <p:cNvSpPr/>
            <p:nvPr/>
          </p:nvSpPr>
          <p:spPr>
            <a:xfrm>
              <a:off x="1419225" y="4310062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3219450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71" name="Freeform 71"/>
            <p:cNvSpPr/>
            <p:nvPr/>
          </p:nvSpPr>
          <p:spPr>
            <a:xfrm>
              <a:off x="1419225" y="4795838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73" name="Freeform 73"/>
            <p:cNvSpPr/>
            <p:nvPr/>
          </p:nvSpPr>
          <p:spPr>
            <a:xfrm>
              <a:off x="2733675" y="3238500"/>
              <a:ext cx="9525" cy="1943100"/>
            </a:xfrm>
            <a:custGeom>
              <a:avLst/>
              <a:gdLst/>
              <a:ahLst/>
              <a:cxnLst/>
              <a:rect l="l" t="t" r="r" b="b"/>
              <a:pathLst>
                <a:path w="9525" h="1943100">
                  <a:moveTo>
                    <a:pt x="0" y="0"/>
                  </a:moveTo>
                  <a:lnTo>
                    <a:pt x="0" y="19431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74" name="Freeform 74"/>
            <p:cNvSpPr/>
            <p:nvPr/>
          </p:nvSpPr>
          <p:spPr>
            <a:xfrm>
              <a:off x="1762125" y="4210050"/>
              <a:ext cx="1943100" cy="9525"/>
            </a:xfrm>
            <a:custGeom>
              <a:avLst/>
              <a:gdLst/>
              <a:ahLst/>
              <a:cxnLst/>
              <a:rect l="l" t="t" r="r" b="b"/>
              <a:pathLst>
                <a:path w="1943100" h="9525">
                  <a:moveTo>
                    <a:pt x="0" y="0"/>
                  </a:moveTo>
                  <a:lnTo>
                    <a:pt x="19431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</p:grpSp>
      <p:sp>
        <p:nvSpPr>
          <p:cNvPr id="76" name="Freeform 76"/>
          <p:cNvSpPr/>
          <p:nvPr/>
        </p:nvSpPr>
        <p:spPr>
          <a:xfrm>
            <a:off x="5143500" y="3314700"/>
            <a:ext cx="5619750" cy="148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大块：全是0。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另外三块：各自都是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0 1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1 1</a:t>
            </a:r>
          </a:p>
        </p:txBody>
      </p:sp>
      <p:sp>
        <p:nvSpPr>
          <p:cNvPr id="78" name="Freeform 7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1" name="Group 8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79" name="Freeform 7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三个小方阵的图案一样，只是放的位置不同。函数怎样知道，这次轮到哪一块？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只告诉边长，函数还找不到这块区域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三个小方阵的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都是2。如果只告诉函数“处理一块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为2的方阵”，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它还不知道应该处理哪一块。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429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交给函数的信息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419600" y="2986088"/>
              <a:ext cx="6762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533900" y="3014662"/>
              <a:ext cx="653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这些信息用来确定什么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3429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起始行r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419600" y="3414712"/>
              <a:ext cx="6762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533900" y="3476625"/>
              <a:ext cx="653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从数组的哪一行开始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3429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起始列c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419600" y="3910012"/>
              <a:ext cx="6762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533900" y="3971925"/>
              <a:ext cx="653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从数组的哪一列开始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05312"/>
              <a:ext cx="3429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467225"/>
              <a:ext cx="3200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边长len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419600" y="4405312"/>
              <a:ext cx="6762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533900" y="4467225"/>
              <a:ext cx="653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一共处理几行，每行处理几格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5" name="Freeform 35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角的位置和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一起交给函数，当前要处理的正方形区域才会确定下来。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在数组里找位置：先看行，再看列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行号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从上往下增加，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列号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从左往右增加，都从0开始。例如位置(2,0)，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就是第2行、第0列这个格子。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419225" y="2914650"/>
            <a:ext cx="2286000" cy="2266950"/>
            <a:chOff x="1419225" y="2914650"/>
            <a:chExt cx="2286000" cy="2266950"/>
          </a:xfrm>
        </p:grpSpPr>
        <p:sp>
          <p:nvSpPr>
            <p:cNvPr id="9" name="Freeform 9"/>
            <p:cNvSpPr/>
            <p:nvPr/>
          </p:nvSpPr>
          <p:spPr>
            <a:xfrm>
              <a:off x="1762125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247900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733675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219450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762125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247900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733675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219450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762125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247900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733675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219450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762125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247900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733675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219450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762125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419225" y="3338512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2247900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1419225" y="3824288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2733675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1419225" y="4310062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3219450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1419225" y="4795838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1762125" y="4210050"/>
              <a:ext cx="485775" cy="48577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</p:sp>
      </p:grpSp>
      <p:sp>
        <p:nvSpPr>
          <p:cNvPr id="43" name="Freeform 43"/>
          <p:cNvSpPr/>
          <p:nvPr/>
        </p:nvSpPr>
        <p:spPr>
          <a:xfrm>
            <a:off x="5143500" y="3314700"/>
            <a:ext cx="5619750" cy="1485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(2,0)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前面的2是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行号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后面的0是</a:t>
            </a: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列号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向下改行，向右改列。</a:t>
            </a:r>
          </a:p>
        </p:txBody>
      </p:sp>
      <p:sp>
        <p:nvSpPr>
          <p:cNvPr id="45" name="Freeform 4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8" name="Group 4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6" name="Freeform 4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这里说的是下标。第2行指下标为2的行，图中从上往下数是第三行。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cal(2,0,2)，具体负责哪几个格子？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把起始行、起始列、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依次写进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：cal(2,0,2)。它从(2,0)开始，处理2行，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每行2格。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419225" y="2914650"/>
            <a:ext cx="2286000" cy="2266950"/>
            <a:chOff x="1419225" y="2914650"/>
            <a:chExt cx="2286000" cy="2266950"/>
          </a:xfrm>
        </p:grpSpPr>
        <p:sp>
          <p:nvSpPr>
            <p:cNvPr id="9" name="Freeform 9"/>
            <p:cNvSpPr/>
            <p:nvPr/>
          </p:nvSpPr>
          <p:spPr>
            <a:xfrm>
              <a:off x="1762125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247900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733675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219450" y="32385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762125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247900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733675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219450" y="37242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762125" y="4210050"/>
              <a:ext cx="485775" cy="48577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247900" y="4210050"/>
              <a:ext cx="485775" cy="48577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733675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219450" y="42100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762125" y="4695825"/>
              <a:ext cx="485775" cy="48577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247900" y="4695825"/>
              <a:ext cx="485775" cy="485775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733675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219450" y="46958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762125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419225" y="3338512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2247900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1419225" y="3824288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2733675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1419225" y="4310062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3219450" y="2914650"/>
              <a:ext cx="485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1419225" y="4795838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1762125" y="4210050"/>
              <a:ext cx="971550" cy="97155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</p:sp>
      </p:grpSp>
      <p:sp>
        <p:nvSpPr>
          <p:cNvPr id="43" name="Freeform 43"/>
          <p:cNvSpPr/>
          <p:nvPr/>
        </p:nvSpPr>
        <p:spPr>
          <a:xfrm>
            <a:off x="5143500" y="3314700"/>
            <a:ext cx="5619750" cy="1123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行：下标2、3。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列：下标0、1。</a:t>
            </a:r>
            <a:br/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只处理红框内这4格。</a:t>
            </a:r>
          </a:p>
        </p:txBody>
      </p:sp>
      <p:sp>
        <p:nvSpPr>
          <p:cNvPr id="45" name="Freeform 4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8" name="Group 4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6" name="Freeform 4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参数里的2是长度，不是最后一个下标。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是2，连续取2行，取到的是2和3。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大方阵分成四块，起点怎样移动？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当前处理cal(0,0,4)。分开后，每小块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为2；从原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起点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向右走2列，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或向下走2行，就能找到另外三块。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228725" y="2914650"/>
            <a:ext cx="2247900" cy="2228850"/>
            <a:chOff x="1228725" y="2914650"/>
            <a:chExt cx="2247900" cy="2228850"/>
          </a:xfrm>
        </p:grpSpPr>
        <p:sp>
          <p:nvSpPr>
            <p:cNvPr id="9" name="Freeform 9"/>
            <p:cNvSpPr/>
            <p:nvPr/>
          </p:nvSpPr>
          <p:spPr>
            <a:xfrm>
              <a:off x="157162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04787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52412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00037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57162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04787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52412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00037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571625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047875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524125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000375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571625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047875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524125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000375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57162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228725" y="333375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204787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1228725" y="381000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252412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1228725" y="428625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300037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1228725" y="476250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2524125" y="323850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1571625" y="41910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</p:grpSp>
      <p:sp>
        <p:nvSpPr>
          <p:cNvPr id="44" name="Freeform 44"/>
          <p:cNvSpPr/>
          <p:nvPr/>
        </p:nvSpPr>
        <p:spPr>
          <a:xfrm>
            <a:off x="1581150" y="3248025"/>
            <a:ext cx="9334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(0,0)</a:t>
            </a:r>
          </a:p>
        </p:txBody>
      </p:sp>
      <p:sp>
        <p:nvSpPr>
          <p:cNvPr id="46" name="Freeform 46"/>
          <p:cNvSpPr/>
          <p:nvPr/>
        </p:nvSpPr>
        <p:spPr>
          <a:xfrm>
            <a:off x="2533650" y="3248025"/>
            <a:ext cx="9334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(0,2)</a:t>
            </a:r>
          </a:p>
        </p:txBody>
      </p:sp>
      <p:sp>
        <p:nvSpPr>
          <p:cNvPr id="48" name="Freeform 48"/>
          <p:cNvSpPr/>
          <p:nvPr/>
        </p:nvSpPr>
        <p:spPr>
          <a:xfrm>
            <a:off x="1581150" y="4200525"/>
            <a:ext cx="9334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(2,0)</a:t>
            </a:r>
          </a:p>
        </p:txBody>
      </p:sp>
      <p:sp>
        <p:nvSpPr>
          <p:cNvPr id="50" name="Freeform 50"/>
          <p:cNvSpPr/>
          <p:nvPr/>
        </p:nvSpPr>
        <p:spPr>
          <a:xfrm>
            <a:off x="2533650" y="4200525"/>
            <a:ext cx="9334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en-US" sz="188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(2,2)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4762500" y="3276600"/>
            <a:ext cx="6191250" cy="1757362"/>
            <a:chOff x="4762500" y="3276600"/>
            <a:chExt cx="6191250" cy="1757362"/>
          </a:xfrm>
        </p:grpSpPr>
        <p:sp>
          <p:nvSpPr>
            <p:cNvPr id="52" name="Freeform 52"/>
            <p:cNvSpPr/>
            <p:nvPr/>
          </p:nvSpPr>
          <p:spPr>
            <a:xfrm>
              <a:off x="4762500" y="3276600"/>
              <a:ext cx="61912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右上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：(0,2)，行不变，列加2。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4762500" y="3962400"/>
              <a:ext cx="61912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：(2,0)，行加2，列不变。</a:t>
              </a:r>
            </a:p>
          </p:txBody>
        </p:sp>
        <p:sp>
          <p:nvSpPr>
            <p:cNvPr id="56" name="Freeform 56"/>
            <p:cNvSpPr/>
            <p:nvPr/>
          </p:nvSpPr>
          <p:spPr>
            <a:xfrm>
              <a:off x="4762500" y="4648200"/>
              <a:ext cx="61912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：(2,2)，行和列都加2。</a:t>
              </a:r>
            </a:p>
          </p:txBody>
        </p:sp>
      </p:grpSp>
      <p:sp>
        <p:nvSpPr>
          <p:cNvPr id="59" name="Freeform 5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2" name="Group 62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60" name="Freeform 60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移动的距离是小块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2。向右只改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，向下只改行号。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换成任意起点，也从本块的左上角出发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把当前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起点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写成(r,c)，当前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写成len。均分后，小块边长half等于len除以2。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381125" y="3143250"/>
            <a:ext cx="9601200" cy="1981200"/>
            <a:chOff x="1381125" y="3143250"/>
            <a:chExt cx="9601200" cy="198120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143250"/>
              <a:ext cx="4648200" cy="952500"/>
              <a:chOff x="1381125" y="3143250"/>
              <a:chExt cx="4648200" cy="9525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143250"/>
                <a:ext cx="46482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274219"/>
                <a:ext cx="447675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左上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：已完成，不再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调用</a:t>
                </a:r>
                <a:br/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起点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仍是(r,c)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334125" y="3143250"/>
              <a:ext cx="4648200" cy="952500"/>
              <a:chOff x="6334125" y="3143250"/>
              <a:chExt cx="4648200" cy="9525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334125" y="3143250"/>
                <a:ext cx="46482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6419850" y="3274219"/>
                <a:ext cx="447675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右上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：只改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列号</a:t>
                </a:r>
                <a:br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cal(r, c+</a:t>
                </a:r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half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, </a:t>
                </a:r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half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)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381125" y="4171950"/>
              <a:ext cx="4648200" cy="952500"/>
              <a:chOff x="1381125" y="4171950"/>
              <a:chExt cx="4648200" cy="9525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381125" y="4171950"/>
                <a:ext cx="46482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466850" y="4302919"/>
                <a:ext cx="447675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左下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：只改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行号</a:t>
                </a:r>
                <a:br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cal(r+</a:t>
                </a:r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half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, c, </a:t>
                </a:r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half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)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334125" y="4171950"/>
              <a:ext cx="4648200" cy="952500"/>
              <a:chOff x="6334125" y="4171950"/>
              <a:chExt cx="4648200" cy="9525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334125" y="4171950"/>
                <a:ext cx="46482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419850" y="4302919"/>
                <a:ext cx="447675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右下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：行、列都改</a:t>
                </a:r>
                <a:br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cal(r+</a:t>
                </a:r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half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, c+</a:t>
                </a:r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half</a:t>
                </a: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, half)</a:t>
                </a:r>
              </a:p>
            </p:txBody>
          </p:sp>
        </p:grpSp>
      </p:grpSp>
      <p:sp>
        <p:nvSpPr>
          <p:cNvPr id="26" name="Freeform 2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7" name="Freeform 27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r、c始终表示本次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。右移加在c上，下移加在r上，每次都只跨过half格。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把起点换成(2,0)，再分一次看看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现在只处理cal(2,0,2)。</a:t>
            </a:r>
            <a:r>
              <a:rPr lang="en-US" sz="202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half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是1，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单格(2,0)不再处理，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另外三个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单格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分别在哪里？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228725" y="2914650"/>
            <a:ext cx="2247900" cy="2228850"/>
            <a:chOff x="1228725" y="2914650"/>
            <a:chExt cx="2247900" cy="2228850"/>
          </a:xfrm>
        </p:grpSpPr>
        <p:sp>
          <p:nvSpPr>
            <p:cNvPr id="9" name="Freeform 9"/>
            <p:cNvSpPr/>
            <p:nvPr/>
          </p:nvSpPr>
          <p:spPr>
            <a:xfrm>
              <a:off x="157162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04787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252412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000375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157162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04787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52412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000375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1571625" y="4191000"/>
              <a:ext cx="476250" cy="476250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2047875" y="4191000"/>
              <a:ext cx="476250" cy="476250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524125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000375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571625" y="4667250"/>
              <a:ext cx="476250" cy="476250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047875" y="4667250"/>
              <a:ext cx="476250" cy="476250"/>
            </a:xfrm>
            <a:prstGeom prst="rect">
              <a:avLst/>
            </a:prstGeom>
            <a:solidFill>
              <a:srgbClr val="E0ECF8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524125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3000375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57162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1228725" y="333375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Freeform 29"/>
            <p:cNvSpPr/>
            <p:nvPr/>
          </p:nvSpPr>
          <p:spPr>
            <a:xfrm>
              <a:off x="204787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1228725" y="381000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252412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1228725" y="428625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3000375" y="2914650"/>
              <a:ext cx="4762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1228725" y="4762500"/>
              <a:ext cx="2857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2524125" y="323850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42" name="Freeform 42"/>
            <p:cNvSpPr/>
            <p:nvPr/>
          </p:nvSpPr>
          <p:spPr>
            <a:xfrm>
              <a:off x="1571625" y="41910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1571625" y="4191000"/>
              <a:ext cx="952500" cy="9525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</p:sp>
      </p:grpSp>
      <p:sp>
        <p:nvSpPr>
          <p:cNvPr id="45" name="Freeform 45"/>
          <p:cNvSpPr/>
          <p:nvPr/>
        </p:nvSpPr>
        <p:spPr>
          <a:xfrm>
            <a:off x="4953000" y="3181350"/>
            <a:ext cx="6000750" cy="1695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：cal(2,1,1)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 </a:t>
            </a:r>
            <a:br/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左下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：cal(3,0,1)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 </a:t>
            </a:r>
            <a:br/>
            <a:r>
              <a:rPr lang="zh-CN" sz="21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右下</a:t>
            </a:r>
            <a:r>
              <a:rPr lang="zh-CN" sz="21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：cal(3,1,1)</a:t>
            </a:r>
          </a:p>
        </p:txBody>
      </p:sp>
      <p:sp>
        <p:nvSpPr>
          <p:cNvPr id="47" name="Freeform 4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0" name="Group 5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8" name="Freeform 4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从当前的(2,0)出发，加上1，得到(2,1)、(3,0)、(3,1)。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不要又从整个数组的(0,0)算起。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模拟练习：说清每次调用的范围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cal(0,2,2)负责哪些行、哪些列？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cal(2,0,2)均分后，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右上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的调用应该怎样写？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负责行0、1，列2、3。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加上长度，别把长度当作末尾下标。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写成cal(2,1,1)：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不动，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加1，边长变成1。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要留下哪些1，可以从全是0开始想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回看2行2列的结果：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是0，另外三格是1。如果数组一开始全是0，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最后还需要改动哪几个位置？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809750" y="3476625"/>
            <a:ext cx="1371600" cy="1531620"/>
            <a:chOff x="1809750" y="3476625"/>
            <a:chExt cx="1371600" cy="1531620"/>
          </a:xfrm>
        </p:grpSpPr>
        <p:sp>
          <p:nvSpPr>
            <p:cNvPr id="9" name="Freeform 9"/>
            <p:cNvSpPr/>
            <p:nvPr/>
          </p:nvSpPr>
          <p:spPr>
            <a:xfrm>
              <a:off x="1809750" y="3476625"/>
              <a:ext cx="685800" cy="685800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828800" y="3665220"/>
              <a:ext cx="647700" cy="657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95550" y="3476625"/>
              <a:ext cx="685800" cy="685800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514600" y="3665220"/>
              <a:ext cx="647700" cy="657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809750" y="4162425"/>
              <a:ext cx="685800" cy="685800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828800" y="4351020"/>
              <a:ext cx="647700" cy="657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495550" y="4162425"/>
              <a:ext cx="685800" cy="685800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514600" y="4351020"/>
              <a:ext cx="647700" cy="657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1428750" y="3000375"/>
            <a:ext cx="2238375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1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先保存为0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171950" y="4058658"/>
            <a:ext cx="2181225" cy="74184"/>
            <a:chOff x="4171950" y="4058658"/>
            <a:chExt cx="2181225" cy="74184"/>
          </a:xfrm>
        </p:grpSpPr>
        <p:sp>
          <p:nvSpPr>
            <p:cNvPr id="24" name="Freeform 24"/>
            <p:cNvSpPr/>
            <p:nvPr/>
          </p:nvSpPr>
          <p:spPr>
            <a:xfrm>
              <a:off x="4171950" y="4095750"/>
              <a:ext cx="2181225" cy="9525"/>
            </a:xfrm>
            <a:custGeom>
              <a:avLst/>
              <a:gdLst/>
              <a:ahLst/>
              <a:cxnLst/>
              <a:rect l="l" t="t" r="r" b="b"/>
              <a:pathLst>
                <a:path w="2181225" h="9525">
                  <a:moveTo>
                    <a:pt x="0" y="0"/>
                  </a:moveTo>
                  <a:lnTo>
                    <a:pt x="2181225" y="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265444" y="4058658"/>
              <a:ext cx="87731" cy="74184"/>
            </a:xfrm>
            <a:custGeom>
              <a:avLst/>
              <a:gdLst/>
              <a:ahLst/>
              <a:cxnLst/>
              <a:rect l="l" t="t" r="r" b="b"/>
              <a:pathLst>
                <a:path w="87731" h="74184">
                  <a:moveTo>
                    <a:pt x="87731" y="37092"/>
                  </a:moveTo>
                  <a:lnTo>
                    <a:pt x="0" y="741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6572250" y="3000375"/>
            <a:ext cx="3333750" cy="2007870"/>
            <a:chOff x="6572250" y="3000375"/>
            <a:chExt cx="3333750" cy="2007870"/>
          </a:xfrm>
        </p:grpSpPr>
        <p:grpSp>
          <p:nvGrpSpPr>
            <p:cNvPr id="39" name="Group 39"/>
            <p:cNvGrpSpPr/>
            <p:nvPr/>
          </p:nvGrpSpPr>
          <p:grpSpPr>
            <a:xfrm>
              <a:off x="7334250" y="3476625"/>
              <a:ext cx="1371600" cy="1531620"/>
              <a:chOff x="7334250" y="3476625"/>
              <a:chExt cx="1371600" cy="153162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334250" y="3476625"/>
                <a:ext cx="685800" cy="68580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7353300" y="3665220"/>
                <a:ext cx="647700" cy="657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8020050" y="3476625"/>
                <a:ext cx="685800" cy="685800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039100" y="3665220"/>
                <a:ext cx="647700" cy="657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7334250" y="4162425"/>
                <a:ext cx="685800" cy="685800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353300" y="4351020"/>
                <a:ext cx="647700" cy="657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8020050" y="4162425"/>
                <a:ext cx="685800" cy="685800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8039100" y="4351020"/>
                <a:ext cx="647700" cy="657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6572250" y="3000375"/>
              <a:ext cx="333375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最终只改这三个格子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4" name="Freeform 4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只把最后留下的三个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改成1，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格就能保持0。这样不必每分一块，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整块再写一遍0。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例7-8：第1步，准备一张全是0的表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n最多是10，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最大是2的10次方，也就是1024。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我们用数组a保存各个位置的状态，把它放在函数外面，供每次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共同使用。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a[1024][1024] = {};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 {}把每一格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化为0。即使没有显式写出它，全局int数组也会零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化；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这里把初值写清楚。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例7-8：第2步，走到单格就写1并返回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递归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只进入还需要处理的三个小块。它们缩小到一格时，这个位置没有被赦免，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应该在a[r][c]写1。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914400" y="2886075"/>
            <a:ext cx="10372725" cy="2466975"/>
            <a:chOff x="914400" y="2886075"/>
            <a:chExt cx="10372725" cy="2466975"/>
          </a:xfrm>
        </p:grpSpPr>
        <p:grpSp>
          <p:nvGrpSpPr>
            <p:cNvPr id="12" name="Group 12"/>
            <p:cNvGrpSpPr/>
            <p:nvPr/>
          </p:nvGrpSpPr>
          <p:grpSpPr>
            <a:xfrm>
              <a:off x="914400" y="3057525"/>
              <a:ext cx="6791325" cy="1314450"/>
              <a:chOff x="914400" y="3057525"/>
              <a:chExt cx="6791325" cy="13144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38225" y="3057525"/>
                <a:ext cx="6667500" cy="13144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400"/>
                  </a:lnSpc>
                </a:pPr>
                <a:r>
                  <a:rPr lang="en-US" sz="210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if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 (len == 1) {</a:t>
                </a:r>
                <a:br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    a[r][c] = 1;</a:t>
                </a:r>
                <a:br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    </a:t>
                </a:r>
                <a:r>
                  <a:rPr lang="en-US" sz="210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return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;</a:t>
                </a:r>
                <a:br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}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14400" y="3057525"/>
                <a:ext cx="9525" cy="123444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234440">
                    <a:moveTo>
                      <a:pt x="0" y="0"/>
                    </a:moveTo>
                    <a:lnTo>
                      <a:pt x="0" y="123444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grpSp>
          <p:nvGrpSpPr>
            <p:cNvPr id="80" name="Group 80"/>
            <p:cNvGrpSpPr/>
            <p:nvPr/>
          </p:nvGrpSpPr>
          <p:grpSpPr>
            <a:xfrm>
              <a:off x="8296275" y="2886075"/>
              <a:ext cx="2095500" cy="2112645"/>
              <a:chOff x="8296275" y="2886075"/>
              <a:chExt cx="2095500" cy="211264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639175" y="32099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8658225" y="32746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9077325" y="32099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9096375" y="32746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9515475" y="32099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534525" y="32746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972675" y="32746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8639175" y="36480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658225" y="37128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9077325" y="36480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096375" y="37128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9515475" y="36480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534525" y="37128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9953625" y="36480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972675" y="37128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8639175" y="40862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658225" y="41509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9077325" y="40862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096375" y="41509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9515475" y="40862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9534525" y="41509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6" name="Freeform 46"/>
              <p:cNvSpPr/>
              <p:nvPr/>
            </p:nvSpPr>
            <p:spPr>
              <a:xfrm>
                <a:off x="9953625" y="408622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9972675" y="415099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9" name="Freeform 49"/>
              <p:cNvSpPr/>
              <p:nvPr/>
            </p:nvSpPr>
            <p:spPr>
              <a:xfrm>
                <a:off x="8639175" y="45243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8658225" y="45891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2" name="Freeform 52"/>
              <p:cNvSpPr/>
              <p:nvPr/>
            </p:nvSpPr>
            <p:spPr>
              <a:xfrm>
                <a:off x="9077325" y="45243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9096375" y="45891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5" name="Freeform 55"/>
              <p:cNvSpPr/>
              <p:nvPr/>
            </p:nvSpPr>
            <p:spPr>
              <a:xfrm>
                <a:off x="9515475" y="45243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56" name="Freeform 56"/>
              <p:cNvSpPr/>
              <p:nvPr/>
            </p:nvSpPr>
            <p:spPr>
              <a:xfrm>
                <a:off x="9534525" y="45891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8" name="Freeform 58"/>
              <p:cNvSpPr/>
              <p:nvPr/>
            </p:nvSpPr>
            <p:spPr>
              <a:xfrm>
                <a:off x="9953625" y="4524375"/>
                <a:ext cx="438150" cy="438150"/>
              </a:xfrm>
              <a:prstGeom prst="rect">
                <a:avLst/>
              </a:prstGeom>
              <a:solidFill>
                <a:srgbClr val="E8EDF3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59" name="Freeform 59"/>
              <p:cNvSpPr/>
              <p:nvPr/>
            </p:nvSpPr>
            <p:spPr>
              <a:xfrm>
                <a:off x="9972675" y="4589145"/>
                <a:ext cx="400050" cy="409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1" name="Freeform 61"/>
              <p:cNvSpPr/>
              <p:nvPr/>
            </p:nvSpPr>
            <p:spPr>
              <a:xfrm>
                <a:off x="86391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3" name="Freeform 63"/>
              <p:cNvSpPr/>
              <p:nvPr/>
            </p:nvSpPr>
            <p:spPr>
              <a:xfrm>
                <a:off x="8296275" y="32861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5" name="Freeform 65"/>
              <p:cNvSpPr/>
              <p:nvPr/>
            </p:nvSpPr>
            <p:spPr>
              <a:xfrm>
                <a:off x="90773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67" name="Freeform 67"/>
              <p:cNvSpPr/>
              <p:nvPr/>
            </p:nvSpPr>
            <p:spPr>
              <a:xfrm>
                <a:off x="8296275" y="37242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69" name="Freeform 69"/>
              <p:cNvSpPr/>
              <p:nvPr/>
            </p:nvSpPr>
            <p:spPr>
              <a:xfrm>
                <a:off x="95154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71" name="Freeform 71"/>
              <p:cNvSpPr/>
              <p:nvPr/>
            </p:nvSpPr>
            <p:spPr>
              <a:xfrm>
                <a:off x="8296275" y="41624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73" name="Freeform 73"/>
              <p:cNvSpPr/>
              <p:nvPr/>
            </p:nvSpPr>
            <p:spPr>
              <a:xfrm>
                <a:off x="99536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75" name="Freeform 75"/>
              <p:cNvSpPr/>
              <p:nvPr/>
            </p:nvSpPr>
            <p:spPr>
              <a:xfrm>
                <a:off x="8296275" y="46005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77" name="Freeform 77"/>
              <p:cNvSpPr/>
              <p:nvPr/>
            </p:nvSpPr>
            <p:spPr>
              <a:xfrm>
                <a:off x="9515475" y="3209925"/>
                <a:ext cx="9525" cy="1752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52600">
                    <a:moveTo>
                      <a:pt x="0" y="0"/>
                    </a:moveTo>
                    <a:lnTo>
                      <a:pt x="0" y="17526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78" name="Freeform 78"/>
              <p:cNvSpPr/>
              <p:nvPr/>
            </p:nvSpPr>
            <p:spPr>
              <a:xfrm>
                <a:off x="8639175" y="4086225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6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79" name="Freeform 79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</p:sp>
        </p:grpSp>
        <p:sp>
          <p:nvSpPr>
            <p:cNvPr id="81" name="Freeform 81"/>
            <p:cNvSpPr/>
            <p:nvPr/>
          </p:nvSpPr>
          <p:spPr>
            <a:xfrm>
              <a:off x="7810500" y="5029200"/>
              <a:ext cx="347662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浅蓝是本次处理的区域</a:t>
              </a:r>
            </a:p>
          </p:txBody>
        </p:sp>
      </p:grpSp>
      <p:sp>
        <p:nvSpPr>
          <p:cNvPr id="84" name="Freeform 8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7" name="Group 8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85" name="Freeform 8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return结束本次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。已经只剩一格，就不要继续计算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half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更不能拿长度0再去分割。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例7-8：第3步，算出小块的边长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如果还没到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单格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，当前方阵就能均分。每小块的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是当前边长的一半，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我们把它保存在</a:t>
            </a:r>
            <a:r>
              <a:rPr lang="en-US" sz="202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half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里。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14400" y="2886075"/>
            <a:ext cx="10372725" cy="2466975"/>
            <a:chOff x="914400" y="2886075"/>
            <a:chExt cx="10372725" cy="2466975"/>
          </a:xfrm>
        </p:grpSpPr>
        <p:grpSp>
          <p:nvGrpSpPr>
            <p:cNvPr id="12" name="Group 12"/>
            <p:cNvGrpSpPr/>
            <p:nvPr/>
          </p:nvGrpSpPr>
          <p:grpSpPr>
            <a:xfrm>
              <a:off x="914400" y="3057525"/>
              <a:ext cx="6791325" cy="400050"/>
              <a:chOff x="914400" y="3057525"/>
              <a:chExt cx="6791325" cy="4000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38225" y="3057525"/>
                <a:ext cx="6667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 xml:space="preserve"> half = len / 2;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14400" y="3057525"/>
                <a:ext cx="9525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0040">
                    <a:moveTo>
                      <a:pt x="0" y="0"/>
                    </a:moveTo>
                    <a:lnTo>
                      <a:pt x="0" y="32004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8296275" y="2886075"/>
              <a:ext cx="2095500" cy="2076450"/>
              <a:chOff x="8296275" y="2886075"/>
              <a:chExt cx="2095500" cy="20764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63917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07732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51547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63917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07732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951547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95362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3917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07732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51547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995362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63917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07732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51547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95362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6391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296275" y="32861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90773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8296275" y="37242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95154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8296275" y="41624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99536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8296275" y="46005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515475" y="3209925"/>
                <a:ext cx="9525" cy="1752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52600">
                    <a:moveTo>
                      <a:pt x="0" y="0"/>
                    </a:moveTo>
                    <a:lnTo>
                      <a:pt x="0" y="17526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639175" y="4086225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6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9515475" y="3209925"/>
                <a:ext cx="876300" cy="8763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</p:sp>
        </p:grpSp>
        <p:sp>
          <p:nvSpPr>
            <p:cNvPr id="49" name="Freeform 49"/>
            <p:cNvSpPr/>
            <p:nvPr/>
          </p:nvSpPr>
          <p:spPr>
            <a:xfrm>
              <a:off x="7810500" y="5029200"/>
              <a:ext cx="347662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浅蓝是本次处理的区域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3" name="Freeform 5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例如len是4，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half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就是2。len始终是2的幂，且这时len大于1，除以2可以整除，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结果至少为1。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例7-8：第4步，处理右上小块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块与当前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起点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在同一行，只向右移动half列。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起点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和小块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一起交给cal。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14400" y="2886075"/>
            <a:ext cx="10372725" cy="2466975"/>
            <a:chOff x="914400" y="2886075"/>
            <a:chExt cx="10372725" cy="2466975"/>
          </a:xfrm>
        </p:grpSpPr>
        <p:grpSp>
          <p:nvGrpSpPr>
            <p:cNvPr id="12" name="Group 12"/>
            <p:cNvGrpSpPr/>
            <p:nvPr/>
          </p:nvGrpSpPr>
          <p:grpSpPr>
            <a:xfrm>
              <a:off x="914400" y="3057525"/>
              <a:ext cx="6791325" cy="400050"/>
              <a:chOff x="914400" y="3057525"/>
              <a:chExt cx="6791325" cy="4000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38225" y="3057525"/>
                <a:ext cx="6667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cal(r, c + half, half);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14400" y="3057525"/>
                <a:ext cx="9525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0040">
                    <a:moveTo>
                      <a:pt x="0" y="0"/>
                    </a:moveTo>
                    <a:lnTo>
                      <a:pt x="0" y="32004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8296275" y="2886075"/>
              <a:ext cx="2095500" cy="2076450"/>
              <a:chOff x="8296275" y="2886075"/>
              <a:chExt cx="2095500" cy="20764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63917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07732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51547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63917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07732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951547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95362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3917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07732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51547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995362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63917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07732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51547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95362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6391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296275" y="32861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90773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8296275" y="37242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95154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8296275" y="41624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99536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8296275" y="46005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515475" y="3209925"/>
                <a:ext cx="9525" cy="1752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52600">
                    <a:moveTo>
                      <a:pt x="0" y="0"/>
                    </a:moveTo>
                    <a:lnTo>
                      <a:pt x="0" y="17526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639175" y="4086225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6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9515475" y="3209925"/>
                <a:ext cx="876300" cy="8763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</p:sp>
        </p:grpSp>
        <p:sp>
          <p:nvSpPr>
            <p:cNvPr id="49" name="Freeform 49"/>
            <p:cNvSpPr/>
            <p:nvPr/>
          </p:nvSpPr>
          <p:spPr>
            <a:xfrm>
              <a:off x="7810500" y="5029200"/>
              <a:ext cx="347662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浅蓝是本次处理的区域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3" name="Freeform 5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以cal(0,0,4)为例，这一句就是cal(0,2,2)。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小块会把自己负责的区域处理完，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再回到外层。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例7-8：第5步，处理左下小块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小块完成后，轮到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块。它与当前起点在同一列，只向下移动half行。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14400" y="2886075"/>
            <a:ext cx="10372725" cy="2466975"/>
            <a:chOff x="914400" y="2886075"/>
            <a:chExt cx="10372725" cy="2466975"/>
          </a:xfrm>
        </p:grpSpPr>
        <p:grpSp>
          <p:nvGrpSpPr>
            <p:cNvPr id="12" name="Group 12"/>
            <p:cNvGrpSpPr/>
            <p:nvPr/>
          </p:nvGrpSpPr>
          <p:grpSpPr>
            <a:xfrm>
              <a:off x="914400" y="3057525"/>
              <a:ext cx="6791325" cy="400050"/>
              <a:chOff x="914400" y="3057525"/>
              <a:chExt cx="6791325" cy="4000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38225" y="3057525"/>
                <a:ext cx="6667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cal(r + half, c, half);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14400" y="3057525"/>
                <a:ext cx="9525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0040">
                    <a:moveTo>
                      <a:pt x="0" y="0"/>
                    </a:moveTo>
                    <a:lnTo>
                      <a:pt x="0" y="32004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8296275" y="2886075"/>
              <a:ext cx="2095500" cy="2076450"/>
              <a:chOff x="8296275" y="2886075"/>
              <a:chExt cx="2095500" cy="20764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63917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07732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51547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63917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07732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951547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95362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3917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07732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51547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995362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63917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07732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51547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95362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6391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296275" y="32861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90773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8296275" y="37242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95154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8296275" y="41624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99536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8296275" y="46005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515475" y="3209925"/>
                <a:ext cx="9525" cy="1752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52600">
                    <a:moveTo>
                      <a:pt x="0" y="0"/>
                    </a:moveTo>
                    <a:lnTo>
                      <a:pt x="0" y="17526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639175" y="4086225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6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8639175" y="4086225"/>
                <a:ext cx="876300" cy="8763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</p:sp>
        </p:grpSp>
        <p:sp>
          <p:nvSpPr>
            <p:cNvPr id="49" name="Freeform 49"/>
            <p:cNvSpPr/>
            <p:nvPr/>
          </p:nvSpPr>
          <p:spPr>
            <a:xfrm>
              <a:off x="7810500" y="5029200"/>
              <a:ext cx="347662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浅蓝是本次处理的区域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838200" y="54483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90600" y="5600700"/>
            <a:ext cx="10239375" cy="371475"/>
            <a:chOff x="990600" y="5600700"/>
            <a:chExt cx="10239375" cy="371475"/>
          </a:xfrm>
        </p:grpSpPr>
        <p:sp>
          <p:nvSpPr>
            <p:cNvPr id="53" name="Freeform 53"/>
            <p:cNvSpPr/>
            <p:nvPr/>
          </p:nvSpPr>
          <p:spPr>
            <a:xfrm>
              <a:off x="990600" y="56007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以cal(0,0,4)为例，这一句就是cal(2,0,2)。只改变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仍然是0。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例7-8：第6步，处理右下小块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块既在下面，也在右边。因此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行号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、列号都要加half，边长仍然是half。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14400" y="2886075"/>
            <a:ext cx="10372725" cy="2466975"/>
            <a:chOff x="914400" y="2886075"/>
            <a:chExt cx="10372725" cy="2466975"/>
          </a:xfrm>
        </p:grpSpPr>
        <p:grpSp>
          <p:nvGrpSpPr>
            <p:cNvPr id="12" name="Group 12"/>
            <p:cNvGrpSpPr/>
            <p:nvPr/>
          </p:nvGrpSpPr>
          <p:grpSpPr>
            <a:xfrm>
              <a:off x="914400" y="3057525"/>
              <a:ext cx="6791325" cy="400050"/>
              <a:chOff x="914400" y="3057525"/>
              <a:chExt cx="6791325" cy="4000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38225" y="3057525"/>
                <a:ext cx="6667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cal(r + half, c + half, half);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14400" y="3057525"/>
                <a:ext cx="9525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0040">
                    <a:moveTo>
                      <a:pt x="0" y="0"/>
                    </a:moveTo>
                    <a:lnTo>
                      <a:pt x="0" y="32004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8296275" y="2886075"/>
              <a:ext cx="2095500" cy="2076450"/>
              <a:chOff x="8296275" y="2886075"/>
              <a:chExt cx="2095500" cy="20764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63917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07732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51547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63917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07732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951547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953625" y="36480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3917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077325" y="408622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51547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995362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63917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077325" y="4524375"/>
                <a:ext cx="438150" cy="4381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51547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95362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6391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296275" y="32861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90773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8296275" y="37242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95154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8296275" y="41624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99536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8296275" y="46005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515475" y="3209925"/>
                <a:ext cx="9525" cy="1752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52600">
                    <a:moveTo>
                      <a:pt x="0" y="0"/>
                    </a:moveTo>
                    <a:lnTo>
                      <a:pt x="0" y="17526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639175" y="4086225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6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9515475" y="4086225"/>
                <a:ext cx="876300" cy="8763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</p:sp>
        </p:grpSp>
        <p:sp>
          <p:nvSpPr>
            <p:cNvPr id="49" name="Freeform 49"/>
            <p:cNvSpPr/>
            <p:nvPr/>
          </p:nvSpPr>
          <p:spPr>
            <a:xfrm>
              <a:off x="7810500" y="5029200"/>
              <a:ext cx="347662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浅蓝是本次处理的区域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3" name="Freeform 5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以cal(0,0,4)为例，这一句就是cal(2,2,2)。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块没有对应的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它会保持原来的0。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例7-8：把分割规则写进cal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能直接完成的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单格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放在开头；其他情况算出</a:t>
            </a:r>
            <a:r>
              <a:rPr lang="en-US" sz="202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half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，再依次处理三个小方阵。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43225"/>
            <a:ext cx="10220325" cy="2000250"/>
            <a:chOff x="914400" y="2943225"/>
            <a:chExt cx="10220325" cy="2000250"/>
          </a:xfrm>
        </p:grpSpPr>
        <p:sp>
          <p:nvSpPr>
            <p:cNvPr id="9" name="Freeform 9"/>
            <p:cNvSpPr/>
            <p:nvPr/>
          </p:nvSpPr>
          <p:spPr>
            <a:xfrm>
              <a:off x="1038225" y="2943225"/>
              <a:ext cx="10096500" cy="2000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cal(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(len == 1) { a[r][c] = 1;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half = len / 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cal(r, c + half, half);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cal(r + half, c, half);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cal(r + half, c + half, half);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43225"/>
              <a:ext cx="9525" cy="1920240"/>
            </a:xfrm>
            <a:custGeom>
              <a:avLst/>
              <a:gdLst/>
              <a:ahLst/>
              <a:cxnLst/>
              <a:rect l="l" t="t" r="r" b="b"/>
              <a:pathLst>
                <a:path w="9525" h="1920240">
                  <a:moveTo>
                    <a:pt x="0" y="0"/>
                  </a:moveTo>
                  <a:lnTo>
                    <a:pt x="0" y="19202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一张新矩阵，每一层都在同一个数组a里标记。三个小块互不重叠，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已经写好的位置会保留下来。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三个递归调用，要一个接一个完成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cal(0,0,4)执行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右上调用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时，会继续分到单格。整个右上块处理完并返回后，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外层才执行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左下调用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314700"/>
            <a:ext cx="2857500" cy="1209675"/>
            <a:chOff x="1381125" y="3314700"/>
            <a:chExt cx="2857500" cy="1209675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314700"/>
              <a:ext cx="2857500" cy="1209675"/>
              <a:chOff x="1381125" y="3314700"/>
              <a:chExt cx="2857500" cy="120967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314700"/>
                <a:ext cx="2857500" cy="1209675"/>
              </a:xfrm>
              <a:prstGeom prst="roundRect">
                <a:avLst>
                  <a:gd name="adj" fmla="val 629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567112"/>
                <a:ext cx="2686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cal(0,2,2)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完成整个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右上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块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314700"/>
            <a:ext cx="3333750" cy="1209675"/>
            <a:chOff x="4238625" y="3314700"/>
            <a:chExt cx="3333750" cy="1209675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314700"/>
              <a:ext cx="2857500" cy="1209675"/>
              <a:chOff x="4714875" y="3314700"/>
              <a:chExt cx="2857500" cy="12096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314700"/>
                <a:ext cx="2857500" cy="1209675"/>
              </a:xfrm>
              <a:prstGeom prst="roundRect">
                <a:avLst>
                  <a:gd name="adj" fmla="val 629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567112"/>
                <a:ext cx="2686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cal(2,0,2)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再完成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左下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块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877683"/>
              <a:ext cx="476250" cy="74184"/>
              <a:chOff x="4238625" y="387768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91477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8776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314700"/>
            <a:ext cx="3333750" cy="1209675"/>
            <a:chOff x="7572375" y="3314700"/>
            <a:chExt cx="3333750" cy="1209675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314700"/>
              <a:ext cx="2857500" cy="1209675"/>
              <a:chOff x="8048625" y="3314700"/>
              <a:chExt cx="2857500" cy="12096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314700"/>
                <a:ext cx="2857500" cy="1209675"/>
              </a:xfrm>
              <a:prstGeom prst="roundRect">
                <a:avLst>
                  <a:gd name="adj" fmla="val 629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567112"/>
                <a:ext cx="2686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cal(2,2,2)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再完成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右下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块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877683"/>
              <a:ext cx="476250" cy="74184"/>
              <a:chOff x="7572375" y="387768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91477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8776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它们按代码中的语句顺序执行，不会同时开始。外层的三个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都结束，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当前方阵的任务才完成。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同一张数组，怎样一步步填出结果？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以n等于2为例，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初始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4行4列全是0。下面记录三个小块依次处理完后的状态，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浅黄色表示本阶段刚写入的1。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1143000" y="2990850"/>
            <a:ext cx="2667000" cy="2060258"/>
            <a:chOff x="1143000" y="2990850"/>
            <a:chExt cx="2667000" cy="2060258"/>
          </a:xfrm>
        </p:grpSpPr>
        <p:grpSp>
          <p:nvGrpSpPr>
            <p:cNvPr id="59" name="Group 59"/>
            <p:cNvGrpSpPr/>
            <p:nvPr/>
          </p:nvGrpSpPr>
          <p:grpSpPr>
            <a:xfrm>
              <a:off x="1552575" y="3390900"/>
              <a:ext cx="1638300" cy="1660208"/>
              <a:chOff x="1552575" y="3390900"/>
              <a:chExt cx="1638300" cy="166020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552575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571625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1962150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981200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2371725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2390775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2781300" y="3390900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800350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21" name="Freeform 21"/>
              <p:cNvSpPr/>
              <p:nvPr/>
            </p:nvSpPr>
            <p:spPr>
              <a:xfrm>
                <a:off x="1552575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571625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1962150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1981200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2371725" y="3800475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2390775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2781300" y="3800475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2800350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1552575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1571625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1962150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1981200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2371725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2390775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2" name="Freeform 42"/>
              <p:cNvSpPr/>
              <p:nvPr/>
            </p:nvSpPr>
            <p:spPr>
              <a:xfrm>
                <a:off x="2781300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2800350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1552575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1571625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48" name="Freeform 48"/>
              <p:cNvSpPr/>
              <p:nvPr/>
            </p:nvSpPr>
            <p:spPr>
              <a:xfrm>
                <a:off x="1962150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981200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1" name="Freeform 51"/>
              <p:cNvSpPr/>
              <p:nvPr/>
            </p:nvSpPr>
            <p:spPr>
              <a:xfrm>
                <a:off x="2371725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2390775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4" name="Freeform 54"/>
              <p:cNvSpPr/>
              <p:nvPr/>
            </p:nvSpPr>
            <p:spPr>
              <a:xfrm>
                <a:off x="2781300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2800350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57" name="Freeform 57"/>
              <p:cNvSpPr/>
              <p:nvPr/>
            </p:nvSpPr>
            <p:spPr>
              <a:xfrm>
                <a:off x="2371725" y="3390900"/>
                <a:ext cx="9525" cy="1638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638300">
                    <a:moveTo>
                      <a:pt x="0" y="0"/>
                    </a:moveTo>
                    <a:lnTo>
                      <a:pt x="0" y="16383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58" name="Freeform 58"/>
              <p:cNvSpPr/>
              <p:nvPr/>
            </p:nvSpPr>
            <p:spPr>
              <a:xfrm>
                <a:off x="1552575" y="4210050"/>
                <a:ext cx="1638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38300" h="9525">
                    <a:moveTo>
                      <a:pt x="0" y="0"/>
                    </a:moveTo>
                    <a:lnTo>
                      <a:pt x="16383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</p:grpSp>
        <p:sp>
          <p:nvSpPr>
            <p:cNvPr id="60" name="Freeform 60"/>
            <p:cNvSpPr/>
            <p:nvPr/>
          </p:nvSpPr>
          <p:spPr>
            <a:xfrm>
              <a:off x="1143000" y="2990850"/>
              <a:ext cx="2667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右上块完成</a:t>
              </a:r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4619625" y="2990850"/>
            <a:ext cx="2667000" cy="2060258"/>
            <a:chOff x="4619625" y="2990850"/>
            <a:chExt cx="2667000" cy="2060258"/>
          </a:xfrm>
        </p:grpSpPr>
        <p:grpSp>
          <p:nvGrpSpPr>
            <p:cNvPr id="113" name="Group 113"/>
            <p:cNvGrpSpPr/>
            <p:nvPr/>
          </p:nvGrpSpPr>
          <p:grpSpPr>
            <a:xfrm>
              <a:off x="5029200" y="3390900"/>
              <a:ext cx="1638300" cy="1660208"/>
              <a:chOff x="5029200" y="3390900"/>
              <a:chExt cx="1638300" cy="1660208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5029200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5048250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6" name="Freeform 66"/>
              <p:cNvSpPr/>
              <p:nvPr/>
            </p:nvSpPr>
            <p:spPr>
              <a:xfrm>
                <a:off x="5438775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67" name="Freeform 67"/>
              <p:cNvSpPr/>
              <p:nvPr/>
            </p:nvSpPr>
            <p:spPr>
              <a:xfrm>
                <a:off x="5457825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69" name="Freeform 69"/>
              <p:cNvSpPr/>
              <p:nvPr/>
            </p:nvSpPr>
            <p:spPr>
              <a:xfrm>
                <a:off x="5848350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70" name="Freeform 70"/>
              <p:cNvSpPr/>
              <p:nvPr/>
            </p:nvSpPr>
            <p:spPr>
              <a:xfrm>
                <a:off x="5867400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72" name="Freeform 72"/>
              <p:cNvSpPr/>
              <p:nvPr/>
            </p:nvSpPr>
            <p:spPr>
              <a:xfrm>
                <a:off x="6257925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73" name="Freeform 73"/>
              <p:cNvSpPr/>
              <p:nvPr/>
            </p:nvSpPr>
            <p:spPr>
              <a:xfrm>
                <a:off x="6276975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75" name="Freeform 75"/>
              <p:cNvSpPr/>
              <p:nvPr/>
            </p:nvSpPr>
            <p:spPr>
              <a:xfrm>
                <a:off x="5029200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76" name="Freeform 76"/>
              <p:cNvSpPr/>
              <p:nvPr/>
            </p:nvSpPr>
            <p:spPr>
              <a:xfrm>
                <a:off x="5048250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78" name="Freeform 78"/>
              <p:cNvSpPr/>
              <p:nvPr/>
            </p:nvSpPr>
            <p:spPr>
              <a:xfrm>
                <a:off x="5438775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79" name="Freeform 79"/>
              <p:cNvSpPr/>
              <p:nvPr/>
            </p:nvSpPr>
            <p:spPr>
              <a:xfrm>
                <a:off x="5457825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81" name="Freeform 81"/>
              <p:cNvSpPr/>
              <p:nvPr/>
            </p:nvSpPr>
            <p:spPr>
              <a:xfrm>
                <a:off x="5848350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82" name="Freeform 82"/>
              <p:cNvSpPr/>
              <p:nvPr/>
            </p:nvSpPr>
            <p:spPr>
              <a:xfrm>
                <a:off x="5867400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84" name="Freeform 84"/>
              <p:cNvSpPr/>
              <p:nvPr/>
            </p:nvSpPr>
            <p:spPr>
              <a:xfrm>
                <a:off x="6257925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85" name="Freeform 85"/>
              <p:cNvSpPr/>
              <p:nvPr/>
            </p:nvSpPr>
            <p:spPr>
              <a:xfrm>
                <a:off x="6276975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87" name="Freeform 87"/>
              <p:cNvSpPr/>
              <p:nvPr/>
            </p:nvSpPr>
            <p:spPr>
              <a:xfrm>
                <a:off x="5029200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88" name="Freeform 88"/>
              <p:cNvSpPr/>
              <p:nvPr/>
            </p:nvSpPr>
            <p:spPr>
              <a:xfrm>
                <a:off x="5048250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0" name="Freeform 90"/>
              <p:cNvSpPr/>
              <p:nvPr/>
            </p:nvSpPr>
            <p:spPr>
              <a:xfrm>
                <a:off x="5438775" y="4210050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91" name="Freeform 91"/>
              <p:cNvSpPr/>
              <p:nvPr/>
            </p:nvSpPr>
            <p:spPr>
              <a:xfrm>
                <a:off x="5457825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93" name="Freeform 93"/>
              <p:cNvSpPr/>
              <p:nvPr/>
            </p:nvSpPr>
            <p:spPr>
              <a:xfrm>
                <a:off x="5848350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94" name="Freeform 94"/>
              <p:cNvSpPr/>
              <p:nvPr/>
            </p:nvSpPr>
            <p:spPr>
              <a:xfrm>
                <a:off x="5867400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6" name="Freeform 96"/>
              <p:cNvSpPr/>
              <p:nvPr/>
            </p:nvSpPr>
            <p:spPr>
              <a:xfrm>
                <a:off x="6257925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97" name="Freeform 97"/>
              <p:cNvSpPr/>
              <p:nvPr/>
            </p:nvSpPr>
            <p:spPr>
              <a:xfrm>
                <a:off x="6276975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99" name="Freeform 99"/>
              <p:cNvSpPr/>
              <p:nvPr/>
            </p:nvSpPr>
            <p:spPr>
              <a:xfrm>
                <a:off x="5029200" y="4619625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00" name="Freeform 100"/>
              <p:cNvSpPr/>
              <p:nvPr/>
            </p:nvSpPr>
            <p:spPr>
              <a:xfrm>
                <a:off x="5048250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02" name="Freeform 102"/>
              <p:cNvSpPr/>
              <p:nvPr/>
            </p:nvSpPr>
            <p:spPr>
              <a:xfrm>
                <a:off x="5438775" y="4619625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03" name="Freeform 103"/>
              <p:cNvSpPr/>
              <p:nvPr/>
            </p:nvSpPr>
            <p:spPr>
              <a:xfrm>
                <a:off x="5457825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05" name="Freeform 105"/>
              <p:cNvSpPr/>
              <p:nvPr/>
            </p:nvSpPr>
            <p:spPr>
              <a:xfrm>
                <a:off x="5848350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06" name="Freeform 106"/>
              <p:cNvSpPr/>
              <p:nvPr/>
            </p:nvSpPr>
            <p:spPr>
              <a:xfrm>
                <a:off x="5867400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08" name="Freeform 108"/>
              <p:cNvSpPr/>
              <p:nvPr/>
            </p:nvSpPr>
            <p:spPr>
              <a:xfrm>
                <a:off x="6257925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09" name="Freeform 109"/>
              <p:cNvSpPr/>
              <p:nvPr/>
            </p:nvSpPr>
            <p:spPr>
              <a:xfrm>
                <a:off x="6276975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11" name="Freeform 111"/>
              <p:cNvSpPr/>
              <p:nvPr/>
            </p:nvSpPr>
            <p:spPr>
              <a:xfrm>
                <a:off x="5848350" y="3390900"/>
                <a:ext cx="9525" cy="1638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638300">
                    <a:moveTo>
                      <a:pt x="0" y="0"/>
                    </a:moveTo>
                    <a:lnTo>
                      <a:pt x="0" y="16383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112" name="Freeform 112"/>
              <p:cNvSpPr/>
              <p:nvPr/>
            </p:nvSpPr>
            <p:spPr>
              <a:xfrm>
                <a:off x="5029200" y="4210050"/>
                <a:ext cx="1638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38300" h="9525">
                    <a:moveTo>
                      <a:pt x="0" y="0"/>
                    </a:moveTo>
                    <a:lnTo>
                      <a:pt x="16383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</p:grpSp>
        <p:sp>
          <p:nvSpPr>
            <p:cNvPr id="114" name="Freeform 114"/>
            <p:cNvSpPr/>
            <p:nvPr/>
          </p:nvSpPr>
          <p:spPr>
            <a:xfrm>
              <a:off x="4619625" y="2990850"/>
              <a:ext cx="2667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再完成左下块</a:t>
              </a:r>
            </a:p>
          </p:txBody>
        </p:sp>
      </p:grpSp>
      <p:grpSp>
        <p:nvGrpSpPr>
          <p:cNvPr id="170" name="Group 170"/>
          <p:cNvGrpSpPr/>
          <p:nvPr/>
        </p:nvGrpSpPr>
        <p:grpSpPr>
          <a:xfrm>
            <a:off x="8096250" y="2990850"/>
            <a:ext cx="2667000" cy="2060258"/>
            <a:chOff x="8096250" y="2990850"/>
            <a:chExt cx="2667000" cy="2060258"/>
          </a:xfrm>
        </p:grpSpPr>
        <p:grpSp>
          <p:nvGrpSpPr>
            <p:cNvPr id="167" name="Group 167"/>
            <p:cNvGrpSpPr/>
            <p:nvPr/>
          </p:nvGrpSpPr>
          <p:grpSpPr>
            <a:xfrm>
              <a:off x="8505825" y="3390900"/>
              <a:ext cx="1638300" cy="1660208"/>
              <a:chOff x="8505825" y="3390900"/>
              <a:chExt cx="1638300" cy="1660208"/>
            </a:xfrm>
          </p:grpSpPr>
          <p:sp>
            <p:nvSpPr>
              <p:cNvPr id="117" name="Freeform 117"/>
              <p:cNvSpPr/>
              <p:nvPr/>
            </p:nvSpPr>
            <p:spPr>
              <a:xfrm>
                <a:off x="8505825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18" name="Freeform 118"/>
              <p:cNvSpPr/>
              <p:nvPr/>
            </p:nvSpPr>
            <p:spPr>
              <a:xfrm>
                <a:off x="8524875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20" name="Freeform 120"/>
              <p:cNvSpPr/>
              <p:nvPr/>
            </p:nvSpPr>
            <p:spPr>
              <a:xfrm>
                <a:off x="8915400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21" name="Freeform 121"/>
              <p:cNvSpPr/>
              <p:nvPr/>
            </p:nvSpPr>
            <p:spPr>
              <a:xfrm>
                <a:off x="8934450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23" name="Freeform 123"/>
              <p:cNvSpPr/>
              <p:nvPr/>
            </p:nvSpPr>
            <p:spPr>
              <a:xfrm>
                <a:off x="9324975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24" name="Freeform 124"/>
              <p:cNvSpPr/>
              <p:nvPr/>
            </p:nvSpPr>
            <p:spPr>
              <a:xfrm>
                <a:off x="9344025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26" name="Freeform 126"/>
              <p:cNvSpPr/>
              <p:nvPr/>
            </p:nvSpPr>
            <p:spPr>
              <a:xfrm>
                <a:off x="9734550" y="33909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27" name="Freeform 127"/>
              <p:cNvSpPr/>
              <p:nvPr/>
            </p:nvSpPr>
            <p:spPr>
              <a:xfrm>
                <a:off x="9753600" y="344138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29" name="Freeform 129"/>
              <p:cNvSpPr/>
              <p:nvPr/>
            </p:nvSpPr>
            <p:spPr>
              <a:xfrm>
                <a:off x="8505825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30" name="Freeform 130"/>
              <p:cNvSpPr/>
              <p:nvPr/>
            </p:nvSpPr>
            <p:spPr>
              <a:xfrm>
                <a:off x="8524875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32" name="Freeform 132"/>
              <p:cNvSpPr/>
              <p:nvPr/>
            </p:nvSpPr>
            <p:spPr>
              <a:xfrm>
                <a:off x="8915400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33" name="Freeform 133"/>
              <p:cNvSpPr/>
              <p:nvPr/>
            </p:nvSpPr>
            <p:spPr>
              <a:xfrm>
                <a:off x="8934450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35" name="Freeform 135"/>
              <p:cNvSpPr/>
              <p:nvPr/>
            </p:nvSpPr>
            <p:spPr>
              <a:xfrm>
                <a:off x="9324975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36" name="Freeform 136"/>
              <p:cNvSpPr/>
              <p:nvPr/>
            </p:nvSpPr>
            <p:spPr>
              <a:xfrm>
                <a:off x="9344025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38" name="Freeform 138"/>
              <p:cNvSpPr/>
              <p:nvPr/>
            </p:nvSpPr>
            <p:spPr>
              <a:xfrm>
                <a:off x="9734550" y="38004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39" name="Freeform 139"/>
              <p:cNvSpPr/>
              <p:nvPr/>
            </p:nvSpPr>
            <p:spPr>
              <a:xfrm>
                <a:off x="9753600" y="385095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41" name="Freeform 141"/>
              <p:cNvSpPr/>
              <p:nvPr/>
            </p:nvSpPr>
            <p:spPr>
              <a:xfrm>
                <a:off x="8505825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2" name="Freeform 142"/>
              <p:cNvSpPr/>
              <p:nvPr/>
            </p:nvSpPr>
            <p:spPr>
              <a:xfrm>
                <a:off x="8524875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44" name="Freeform 144"/>
              <p:cNvSpPr/>
              <p:nvPr/>
            </p:nvSpPr>
            <p:spPr>
              <a:xfrm>
                <a:off x="8915400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5" name="Freeform 145"/>
              <p:cNvSpPr/>
              <p:nvPr/>
            </p:nvSpPr>
            <p:spPr>
              <a:xfrm>
                <a:off x="8934450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47" name="Freeform 147"/>
              <p:cNvSpPr/>
              <p:nvPr/>
            </p:nvSpPr>
            <p:spPr>
              <a:xfrm>
                <a:off x="9324975" y="42100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8" name="Freeform 148"/>
              <p:cNvSpPr/>
              <p:nvPr/>
            </p:nvSpPr>
            <p:spPr>
              <a:xfrm>
                <a:off x="9344025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150" name="Freeform 150"/>
              <p:cNvSpPr/>
              <p:nvPr/>
            </p:nvSpPr>
            <p:spPr>
              <a:xfrm>
                <a:off x="9734550" y="4210050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1" name="Freeform 151"/>
              <p:cNvSpPr/>
              <p:nvPr/>
            </p:nvSpPr>
            <p:spPr>
              <a:xfrm>
                <a:off x="9753600" y="4260532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53" name="Freeform 153"/>
              <p:cNvSpPr/>
              <p:nvPr/>
            </p:nvSpPr>
            <p:spPr>
              <a:xfrm>
                <a:off x="8505825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4" name="Freeform 154"/>
              <p:cNvSpPr/>
              <p:nvPr/>
            </p:nvSpPr>
            <p:spPr>
              <a:xfrm>
                <a:off x="8524875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56" name="Freeform 156"/>
              <p:cNvSpPr/>
              <p:nvPr/>
            </p:nvSpPr>
            <p:spPr>
              <a:xfrm>
                <a:off x="8915400" y="46196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7" name="Freeform 157"/>
              <p:cNvSpPr/>
              <p:nvPr/>
            </p:nvSpPr>
            <p:spPr>
              <a:xfrm>
                <a:off x="8934450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59" name="Freeform 159"/>
              <p:cNvSpPr/>
              <p:nvPr/>
            </p:nvSpPr>
            <p:spPr>
              <a:xfrm>
                <a:off x="9324975" y="4619625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0" name="Freeform 160"/>
              <p:cNvSpPr/>
              <p:nvPr/>
            </p:nvSpPr>
            <p:spPr>
              <a:xfrm>
                <a:off x="9344025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62" name="Freeform 162"/>
              <p:cNvSpPr/>
              <p:nvPr/>
            </p:nvSpPr>
            <p:spPr>
              <a:xfrm>
                <a:off x="9734550" y="4619625"/>
                <a:ext cx="409575" cy="409575"/>
              </a:xfrm>
              <a:prstGeom prst="rect">
                <a:avLst/>
              </a:prstGeom>
              <a:solidFill>
                <a:srgbClr val="FFF0C5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3" name="Freeform 163"/>
              <p:cNvSpPr/>
              <p:nvPr/>
            </p:nvSpPr>
            <p:spPr>
              <a:xfrm>
                <a:off x="9753600" y="4670108"/>
                <a:ext cx="37147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65" name="Freeform 165"/>
              <p:cNvSpPr/>
              <p:nvPr/>
            </p:nvSpPr>
            <p:spPr>
              <a:xfrm>
                <a:off x="9324975" y="3390900"/>
                <a:ext cx="9525" cy="1638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638300">
                    <a:moveTo>
                      <a:pt x="0" y="0"/>
                    </a:moveTo>
                    <a:lnTo>
                      <a:pt x="0" y="16383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166" name="Freeform 166"/>
              <p:cNvSpPr/>
              <p:nvPr/>
            </p:nvSpPr>
            <p:spPr>
              <a:xfrm>
                <a:off x="8505825" y="4210050"/>
                <a:ext cx="1638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38300" h="9525">
                    <a:moveTo>
                      <a:pt x="0" y="0"/>
                    </a:moveTo>
                    <a:lnTo>
                      <a:pt x="16383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</p:grpSp>
        <p:sp>
          <p:nvSpPr>
            <p:cNvPr id="168" name="Freeform 168"/>
            <p:cNvSpPr/>
            <p:nvPr/>
          </p:nvSpPr>
          <p:spPr>
            <a:xfrm>
              <a:off x="8096250" y="2990850"/>
              <a:ext cx="2667000" cy="409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再完成右下块</a:t>
              </a:r>
            </a:p>
          </p:txBody>
        </p:sp>
      </p:grpSp>
      <p:sp>
        <p:nvSpPr>
          <p:cNvPr id="171" name="Freeform 17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4" name="Group 174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72" name="Freeform 172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同一张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表，不能把前面已经写好的1清空。左上大块始终保持0。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输入n以后，边长怎样从1翻倍得到？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n等于1、2、3时，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分别是2、4、8。二进制的相邻位值也是1、2、4、8，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把1向左移一位，数值就翻倍。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990600" y="2986088"/>
            <a:ext cx="10191750" cy="2181224"/>
            <a:chOff x="990600" y="2986088"/>
            <a:chExt cx="10191750" cy="21812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8这一位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89560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00990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4这一位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80060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491490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2这一位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70560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81990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1这一位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610600" y="2986088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8724900" y="30146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十进制数值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90600" y="34147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104900" y="34480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2895600" y="34147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009900" y="34480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800600" y="34147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914900" y="34480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705600" y="34147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819900" y="34480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8610600" y="3414712"/>
              <a:ext cx="257175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8724900" y="344805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8528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886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2895600" y="38528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009900" y="3886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4800600" y="38528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4914900" y="3886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6705600" y="38528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6819900" y="38862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8610600" y="3852862"/>
              <a:ext cx="257175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8724900" y="388620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42910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43243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2895600" y="42910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009900" y="43243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4800600" y="42910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4914900" y="43243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6705600" y="4291012"/>
              <a:ext cx="19050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6819900" y="432435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8610600" y="4291012"/>
              <a:ext cx="257175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8724900" y="432435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990600" y="47291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1104900" y="47625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2895600" y="47291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3009900" y="47625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4800600" y="47291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4914900" y="47625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6705600" y="4729162"/>
              <a:ext cx="190500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6819900" y="47625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8610600" y="4729162"/>
              <a:ext cx="2571750" cy="4381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8724900" y="476250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8" name="Group 8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86" name="Freeform 8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图中只有一个位置写1。它向左移动时，右边空出的位填0；从1连续移n位，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就翻倍n次。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把连续翻倍，写成1左移n位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C++用整数之间的&lt;&lt;表示左移。这里从整数1开始，向左移动n位，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就能得到本题需要的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67038"/>
            <a:ext cx="10220325" cy="400050"/>
            <a:chOff x="914400" y="296703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6703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side = 1 &lt;&lt; n;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6703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49" name="Group 49"/>
          <p:cNvGrpSpPr/>
          <p:nvPr/>
        </p:nvGrpSpPr>
        <p:grpSpPr>
          <a:xfrm>
            <a:off x="990600" y="3443288"/>
            <a:ext cx="10191750" cy="1685924"/>
            <a:chOff x="990600" y="3443288"/>
            <a:chExt cx="10191750" cy="1685924"/>
          </a:xfrm>
        </p:grpSpPr>
        <p:sp>
          <p:nvSpPr>
            <p:cNvPr id="13" name="Freeform 13"/>
            <p:cNvSpPr/>
            <p:nvPr/>
          </p:nvSpPr>
          <p:spPr>
            <a:xfrm>
              <a:off x="990600" y="3443288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104900" y="347186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514600" y="3443288"/>
              <a:ext cx="5429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628900" y="3471862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1左移n位后的二进制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943850" y="3443288"/>
              <a:ext cx="3238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8058150" y="3471862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边长side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990600" y="3871912"/>
              <a:ext cx="1524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1104900" y="38957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14600" y="3871912"/>
              <a:ext cx="5429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2628900" y="38957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943850" y="3871912"/>
              <a:ext cx="3238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8058150" y="38957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990600" y="4291012"/>
              <a:ext cx="15240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1104900" y="43148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2514600" y="4291012"/>
              <a:ext cx="542925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2628900" y="43148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7943850" y="4291012"/>
              <a:ext cx="3238500" cy="4191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8058150" y="43148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990600" y="4710112"/>
              <a:ext cx="1524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1104900" y="4733925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2514600" y="4710112"/>
              <a:ext cx="5429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2628900" y="4733925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1000</a:t>
              </a:r>
            </a:p>
          </p:txBody>
        </p:sp>
        <p:sp>
          <p:nvSpPr>
            <p:cNvPr id="46" name="Freeform 46"/>
            <p:cNvSpPr/>
            <p:nvPr/>
          </p:nvSpPr>
          <p:spPr>
            <a:xfrm>
              <a:off x="7943850" y="4710112"/>
              <a:ext cx="3238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8058150" y="47339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</p:grpSp>
      <p:sp>
        <p:nvSpPr>
          <p:cNvPr id="50" name="Freeform 5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3" name="Group 5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1" name="Freeform 5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n最大为10，算出的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为1024，能用int保存。1 &lt;&lt; n是在算一个整数，cout &lt;&lt;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值是在输出。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边长减半，也能用右移来表示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二进制1000表示8，向右挪一位就变成100，也就是4。对非负整数，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右移一位相当于除以2并舍去余数。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half = len / 2;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本题也可以写成：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half = len &gt;&gt; 1;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能整除2，len / 2更直观，我们沿用它。位移与其他运算混写时，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用括号把范围说清，如1 &lt;&lt; (n - 1)。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例7-8：第7步，读入n并求出边长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分割函数已经写好，接着补上main。先读入题目给出的n，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再把指数n换成真实的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side。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990600"/>
            <a:chOff x="914400" y="2986088"/>
            <a:chExt cx="10220325" cy="9906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cin &gt;&gt; n;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side = 1 &lt;&lt; n;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910590"/>
            </a:xfrm>
            <a:custGeom>
              <a:avLst/>
              <a:gdLst/>
              <a:ahLst/>
              <a:cxnLst/>
              <a:rect l="l" t="t" r="r" b="b"/>
              <a:pathLst>
                <a:path w="9525" h="910590">
                  <a:moveTo>
                    <a:pt x="0" y="0"/>
                  </a:moveTo>
                  <a:lnTo>
                    <a:pt x="0" y="9105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1386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300538"/>
            <a:ext cx="10239375" cy="757238"/>
            <a:chOff x="990600" y="430053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n和side不是同一个含义。例如输入2，n是2，side是4；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函数要接到的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是4。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例7-8：第8步，从整张方阵开始调用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整张方阵的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角在(0,0)，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是side。把这三个值交给cal，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函数就能继续分出后面的小方阵。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914400" y="2886075"/>
            <a:ext cx="10372725" cy="2466975"/>
            <a:chOff x="914400" y="2886075"/>
            <a:chExt cx="10372725" cy="2466975"/>
          </a:xfrm>
        </p:grpSpPr>
        <p:grpSp>
          <p:nvGrpSpPr>
            <p:cNvPr id="12" name="Group 12"/>
            <p:cNvGrpSpPr/>
            <p:nvPr/>
          </p:nvGrpSpPr>
          <p:grpSpPr>
            <a:xfrm>
              <a:off x="914400" y="3057525"/>
              <a:ext cx="6791325" cy="400050"/>
              <a:chOff x="914400" y="3057525"/>
              <a:chExt cx="6791325" cy="4000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38225" y="3057525"/>
                <a:ext cx="66675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cal(0, 0, side);</a:t>
                </a: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914400" y="3057525"/>
                <a:ext cx="9525" cy="32004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0040">
                    <a:moveTo>
                      <a:pt x="0" y="0"/>
                    </a:moveTo>
                    <a:lnTo>
                      <a:pt x="0" y="32004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8296275" y="2886075"/>
              <a:ext cx="2095500" cy="2076450"/>
              <a:chOff x="8296275" y="2886075"/>
              <a:chExt cx="2095500" cy="207645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863917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07732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51547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9953625" y="32099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63917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07732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951547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9953625" y="36480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3917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907732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951547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9953625" y="408622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63917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07732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51547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953625" y="4524375"/>
                <a:ext cx="438150" cy="438150"/>
              </a:xfrm>
              <a:prstGeom prst="rect">
                <a:avLst/>
              </a:prstGeom>
              <a:solidFill>
                <a:srgbClr val="E0ECF8"/>
              </a:solidFill>
              <a:ln w="11430">
                <a:solidFill>
                  <a:srgbClr val="B4C4D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6391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296275" y="32861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90773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8296275" y="37242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951547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8296275" y="416242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41" name="Freeform 41"/>
              <p:cNvSpPr/>
              <p:nvPr/>
            </p:nvSpPr>
            <p:spPr>
              <a:xfrm>
                <a:off x="9953625" y="2886075"/>
                <a:ext cx="4381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3" name="Freeform 43"/>
              <p:cNvSpPr/>
              <p:nvPr/>
            </p:nvSpPr>
            <p:spPr>
              <a:xfrm>
                <a:off x="8296275" y="4600575"/>
                <a:ext cx="2857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45" name="Freeform 45"/>
              <p:cNvSpPr/>
              <p:nvPr/>
            </p:nvSpPr>
            <p:spPr>
              <a:xfrm>
                <a:off x="9515475" y="3209925"/>
                <a:ext cx="9525" cy="1752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52600">
                    <a:moveTo>
                      <a:pt x="0" y="0"/>
                    </a:moveTo>
                    <a:lnTo>
                      <a:pt x="0" y="175260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639175" y="4086225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600" y="0"/>
                    </a:lnTo>
                  </a:path>
                </a:pathLst>
              </a:custGeom>
              <a:noFill/>
              <a:ln w="21908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8639175" y="3209925"/>
                <a:ext cx="1752600" cy="175260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</p:sp>
        </p:grpSp>
        <p:sp>
          <p:nvSpPr>
            <p:cNvPr id="49" name="Freeform 49"/>
            <p:cNvSpPr/>
            <p:nvPr/>
          </p:nvSpPr>
          <p:spPr>
            <a:xfrm>
              <a:off x="7810500" y="5029200"/>
              <a:ext cx="3476625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浅蓝是本次处理的区域</a:t>
              </a:r>
            </a:p>
          </p:txBody>
        </p:sp>
      </p:grpSp>
      <p:sp>
        <p:nvSpPr>
          <p:cNvPr id="52" name="Freeform 52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3" name="Freeform 53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例如side是4，这次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负责行0到3、列0到3。函数全部执行完，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数组里才保存着最终结果。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例7-8：第9步，一行一行输出数组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外层循环选行，内层循环输出这一行的各列。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列号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大于0时，先补一个空格，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整行结束后再换行。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2171700"/>
            <a:chOff x="914400" y="2986088"/>
            <a:chExt cx="10220325" cy="217170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= 0; r &lt; side; r++)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0; c &lt; side; c++)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&gt;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 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a[r][c];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2091690"/>
            </a:xfrm>
            <a:custGeom>
              <a:avLst/>
              <a:gdLst/>
              <a:ahLst/>
              <a:cxnLst/>
              <a:rect l="l" t="t" r="r" b="b"/>
              <a:pathLst>
                <a:path w="9525" h="2091690">
                  <a:moveTo>
                    <a:pt x="0" y="0"/>
                  </a:moveTo>
                  <a:lnTo>
                    <a:pt x="0" y="209169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4" name="Freeform 14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换行放在内层循环外面。这样一行输出side个数，数字之间恰好隔一个空格。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例7-8：完整程序，数组和递归函数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6791325" cy="3714750"/>
            <a:chOff x="914400" y="2009775"/>
            <a:chExt cx="6791325" cy="37147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667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a[1024][1024] = {};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cal(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(len == 1)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a[r][c] =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half = len / 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cal(r, c + half, half);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cal(r + half, c, half);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cal(r + half, c + half, half);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634740"/>
            </a:xfrm>
            <a:custGeom>
              <a:avLst/>
              <a:gdLst/>
              <a:ahLst/>
              <a:cxnLst/>
              <a:rect l="l" t="t" r="r" b="b"/>
              <a:pathLst>
                <a:path w="9525" h="3634740">
                  <a:moveTo>
                    <a:pt x="0" y="0"/>
                  </a:moveTo>
                  <a:lnTo>
                    <a:pt x="0" y="36347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191500" y="2647950"/>
            <a:ext cx="2667000" cy="723900"/>
            <a:chOff x="8191500" y="2647950"/>
            <a:chExt cx="2667000" cy="723900"/>
          </a:xfrm>
        </p:grpSpPr>
        <p:sp>
          <p:nvSpPr>
            <p:cNvPr id="11" name="Freeform 11"/>
            <p:cNvSpPr/>
            <p:nvPr/>
          </p:nvSpPr>
          <p:spPr>
            <a:xfrm>
              <a:off x="8191500" y="26479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277225" y="2824162"/>
              <a:ext cx="24955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化一次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91500" y="3676650"/>
            <a:ext cx="2667000" cy="723900"/>
            <a:chOff x="8191500" y="3676650"/>
            <a:chExt cx="2667000" cy="723900"/>
          </a:xfrm>
        </p:grpSpPr>
        <p:sp>
          <p:nvSpPr>
            <p:cNvPr id="15" name="Freeform 15"/>
            <p:cNvSpPr/>
            <p:nvPr/>
          </p:nvSpPr>
          <p:spPr>
            <a:xfrm>
              <a:off x="8191500" y="36766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277225" y="3852862"/>
              <a:ext cx="24955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cal标记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87908" y="3371850"/>
            <a:ext cx="74184" cy="304800"/>
            <a:chOff x="9487908" y="33718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525000" y="33718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487908" y="35889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191500" y="4705350"/>
            <a:ext cx="2667000" cy="723900"/>
            <a:chOff x="8191500" y="4705350"/>
            <a:chExt cx="2667000" cy="723900"/>
          </a:xfrm>
        </p:grpSpPr>
        <p:sp>
          <p:nvSpPr>
            <p:cNvPr id="22" name="Freeform 22"/>
            <p:cNvSpPr/>
            <p:nvPr/>
          </p:nvSpPr>
          <p:spPr>
            <a:xfrm>
              <a:off x="8191500" y="47053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277225" y="4881562"/>
              <a:ext cx="24955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结果保存在a里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87908" y="4400550"/>
            <a:ext cx="74184" cy="304800"/>
            <a:chOff x="9487908" y="4400550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525000" y="44005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487908" y="46176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例7-8：完整程序，接上main函数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6791325" cy="3990975"/>
            <a:chOff x="914400" y="2009775"/>
            <a:chExt cx="6791325" cy="39909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667500" cy="3990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side = 1 &lt;&lt;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cal(0, 0, side);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 = 0; r &lt; side; r++)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= 0; c &lt; side; c++)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&gt;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 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a[r][c];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910965"/>
            </a:xfrm>
            <a:custGeom>
              <a:avLst/>
              <a:gdLst/>
              <a:ahLst/>
              <a:cxnLst/>
              <a:rect l="l" t="t" r="r" b="b"/>
              <a:pathLst>
                <a:path w="9525" h="3910965">
                  <a:moveTo>
                    <a:pt x="0" y="0"/>
                  </a:moveTo>
                  <a:lnTo>
                    <a:pt x="0" y="39109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191500" y="2647950"/>
            <a:ext cx="2667000" cy="723900"/>
            <a:chOff x="8191500" y="2647950"/>
            <a:chExt cx="2667000" cy="723900"/>
          </a:xfrm>
        </p:grpSpPr>
        <p:sp>
          <p:nvSpPr>
            <p:cNvPr id="11" name="Freeform 11"/>
            <p:cNvSpPr/>
            <p:nvPr/>
          </p:nvSpPr>
          <p:spPr>
            <a:xfrm>
              <a:off x="8191500" y="26479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277225" y="2824162"/>
              <a:ext cx="24955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读入并计算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91500" y="3676650"/>
            <a:ext cx="2667000" cy="723900"/>
            <a:chOff x="8191500" y="3676650"/>
            <a:chExt cx="2667000" cy="723900"/>
          </a:xfrm>
        </p:grpSpPr>
        <p:sp>
          <p:nvSpPr>
            <p:cNvPr id="15" name="Freeform 15"/>
            <p:cNvSpPr/>
            <p:nvPr/>
          </p:nvSpPr>
          <p:spPr>
            <a:xfrm>
              <a:off x="8191500" y="36766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277225" y="3852862"/>
              <a:ext cx="24955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cal完成全图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87908" y="3371850"/>
            <a:ext cx="74184" cy="304800"/>
            <a:chOff x="9487908" y="3371850"/>
            <a:chExt cx="74184" cy="304800"/>
          </a:xfrm>
        </p:grpSpPr>
        <p:sp>
          <p:nvSpPr>
            <p:cNvPr id="19" name="Freeform 19"/>
            <p:cNvSpPr/>
            <p:nvPr/>
          </p:nvSpPr>
          <p:spPr>
            <a:xfrm>
              <a:off x="9525000" y="33718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487908" y="35889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191500" y="4705350"/>
            <a:ext cx="2667000" cy="723900"/>
            <a:chOff x="8191500" y="4705350"/>
            <a:chExt cx="2667000" cy="723900"/>
          </a:xfrm>
        </p:grpSpPr>
        <p:sp>
          <p:nvSpPr>
            <p:cNvPr id="22" name="Freeform 22"/>
            <p:cNvSpPr/>
            <p:nvPr/>
          </p:nvSpPr>
          <p:spPr>
            <a:xfrm>
              <a:off x="8191500" y="47053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277225" y="4881562"/>
              <a:ext cx="24955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按行输出数组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87908" y="4400550"/>
            <a:ext cx="74184" cy="304800"/>
            <a:chOff x="9487908" y="4400550"/>
            <a:chExt cx="74184" cy="304800"/>
          </a:xfrm>
        </p:grpSpPr>
        <p:sp>
          <p:nvSpPr>
            <p:cNvPr id="26" name="Freeform 26"/>
            <p:cNvSpPr/>
            <p:nvPr/>
          </p:nvSpPr>
          <p:spPr>
            <a:xfrm>
              <a:off x="9525000" y="44005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487908" y="46176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例7-8：用样例检查图案和输出格式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再次输入3，看看程序输出是否与样例一致。除了比对每一格，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也要检查每行有8个数、数字之间有空格。</a:t>
            </a:r>
          </a:p>
        </p:txBody>
      </p:sp>
      <p:grpSp>
        <p:nvGrpSpPr>
          <p:cNvPr id="203" name="Group 203"/>
          <p:cNvGrpSpPr/>
          <p:nvPr/>
        </p:nvGrpSpPr>
        <p:grpSpPr>
          <a:xfrm>
            <a:off x="1714500" y="2962275"/>
            <a:ext cx="2362200" cy="2362200"/>
            <a:chOff x="1714500" y="2962275"/>
            <a:chExt cx="2362200" cy="2362200"/>
          </a:xfrm>
        </p:grpSpPr>
        <p:sp>
          <p:nvSpPr>
            <p:cNvPr id="9" name="Freeform 9"/>
            <p:cNvSpPr/>
            <p:nvPr/>
          </p:nvSpPr>
          <p:spPr>
            <a:xfrm>
              <a:off x="171450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73355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09775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02882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30505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232410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600325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261937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289560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91465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190875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20992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486150" y="29622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505200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81425" y="296227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00475" y="29727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1714500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73355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009775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02882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2305050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232410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2600325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261937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2895600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291465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190875" y="32575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20992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3486150" y="32575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3505200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3781425" y="32575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3800475" y="32680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171450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173355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2009775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202882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230505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232410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2600325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261937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289560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291465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3190875" y="35528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320992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3486150" y="35528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3505200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3781425" y="35528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3800475" y="35633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1714500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173355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4" name="Freeform 84"/>
            <p:cNvSpPr/>
            <p:nvPr/>
          </p:nvSpPr>
          <p:spPr>
            <a:xfrm>
              <a:off x="2009775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85" name="Freeform 85"/>
            <p:cNvSpPr/>
            <p:nvPr/>
          </p:nvSpPr>
          <p:spPr>
            <a:xfrm>
              <a:off x="202882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87" name="Freeform 87"/>
            <p:cNvSpPr/>
            <p:nvPr/>
          </p:nvSpPr>
          <p:spPr>
            <a:xfrm>
              <a:off x="2305050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88" name="Freeform 88"/>
            <p:cNvSpPr/>
            <p:nvPr/>
          </p:nvSpPr>
          <p:spPr>
            <a:xfrm>
              <a:off x="232410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2600325" y="384810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91" name="Freeform 91"/>
            <p:cNvSpPr/>
            <p:nvPr/>
          </p:nvSpPr>
          <p:spPr>
            <a:xfrm>
              <a:off x="261937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3" name="Freeform 93"/>
            <p:cNvSpPr/>
            <p:nvPr/>
          </p:nvSpPr>
          <p:spPr>
            <a:xfrm>
              <a:off x="2895600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94" name="Freeform 94"/>
            <p:cNvSpPr/>
            <p:nvPr/>
          </p:nvSpPr>
          <p:spPr>
            <a:xfrm>
              <a:off x="291465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6" name="Freeform 96"/>
            <p:cNvSpPr/>
            <p:nvPr/>
          </p:nvSpPr>
          <p:spPr>
            <a:xfrm>
              <a:off x="3190875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97" name="Freeform 97"/>
            <p:cNvSpPr/>
            <p:nvPr/>
          </p:nvSpPr>
          <p:spPr>
            <a:xfrm>
              <a:off x="320992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9" name="Freeform 99"/>
            <p:cNvSpPr/>
            <p:nvPr/>
          </p:nvSpPr>
          <p:spPr>
            <a:xfrm>
              <a:off x="3486150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0" name="Freeform 100"/>
            <p:cNvSpPr/>
            <p:nvPr/>
          </p:nvSpPr>
          <p:spPr>
            <a:xfrm>
              <a:off x="3505200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2" name="Freeform 102"/>
            <p:cNvSpPr/>
            <p:nvPr/>
          </p:nvSpPr>
          <p:spPr>
            <a:xfrm>
              <a:off x="3781425" y="38481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03" name="Freeform 103"/>
            <p:cNvSpPr/>
            <p:nvPr/>
          </p:nvSpPr>
          <p:spPr>
            <a:xfrm>
              <a:off x="3800475" y="38585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5" name="Freeform 105"/>
            <p:cNvSpPr/>
            <p:nvPr/>
          </p:nvSpPr>
          <p:spPr>
            <a:xfrm>
              <a:off x="171450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6" name="Freeform 106"/>
            <p:cNvSpPr/>
            <p:nvPr/>
          </p:nvSpPr>
          <p:spPr>
            <a:xfrm>
              <a:off x="173355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08" name="Freeform 108"/>
            <p:cNvSpPr/>
            <p:nvPr/>
          </p:nvSpPr>
          <p:spPr>
            <a:xfrm>
              <a:off x="2009775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09" name="Freeform 109"/>
            <p:cNvSpPr/>
            <p:nvPr/>
          </p:nvSpPr>
          <p:spPr>
            <a:xfrm>
              <a:off x="202882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1" name="Freeform 111"/>
            <p:cNvSpPr/>
            <p:nvPr/>
          </p:nvSpPr>
          <p:spPr>
            <a:xfrm>
              <a:off x="230505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12" name="Freeform 112"/>
            <p:cNvSpPr/>
            <p:nvPr/>
          </p:nvSpPr>
          <p:spPr>
            <a:xfrm>
              <a:off x="232410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4" name="Freeform 114"/>
            <p:cNvSpPr/>
            <p:nvPr/>
          </p:nvSpPr>
          <p:spPr>
            <a:xfrm>
              <a:off x="2600325" y="414337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15" name="Freeform 115"/>
            <p:cNvSpPr/>
            <p:nvPr/>
          </p:nvSpPr>
          <p:spPr>
            <a:xfrm>
              <a:off x="261937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17" name="Freeform 117"/>
            <p:cNvSpPr/>
            <p:nvPr/>
          </p:nvSpPr>
          <p:spPr>
            <a:xfrm>
              <a:off x="289560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18" name="Freeform 118"/>
            <p:cNvSpPr/>
            <p:nvPr/>
          </p:nvSpPr>
          <p:spPr>
            <a:xfrm>
              <a:off x="291465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0" name="Freeform 120"/>
            <p:cNvSpPr/>
            <p:nvPr/>
          </p:nvSpPr>
          <p:spPr>
            <a:xfrm>
              <a:off x="3190875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21" name="Freeform 121"/>
            <p:cNvSpPr/>
            <p:nvPr/>
          </p:nvSpPr>
          <p:spPr>
            <a:xfrm>
              <a:off x="320992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3" name="Freeform 123"/>
            <p:cNvSpPr/>
            <p:nvPr/>
          </p:nvSpPr>
          <p:spPr>
            <a:xfrm>
              <a:off x="3486150" y="414337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24" name="Freeform 124"/>
            <p:cNvSpPr/>
            <p:nvPr/>
          </p:nvSpPr>
          <p:spPr>
            <a:xfrm>
              <a:off x="3505200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6" name="Freeform 126"/>
            <p:cNvSpPr/>
            <p:nvPr/>
          </p:nvSpPr>
          <p:spPr>
            <a:xfrm>
              <a:off x="3781425" y="414337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27" name="Freeform 127"/>
            <p:cNvSpPr/>
            <p:nvPr/>
          </p:nvSpPr>
          <p:spPr>
            <a:xfrm>
              <a:off x="3800475" y="415385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9" name="Freeform 129"/>
            <p:cNvSpPr/>
            <p:nvPr/>
          </p:nvSpPr>
          <p:spPr>
            <a:xfrm>
              <a:off x="1714500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0" name="Freeform 130"/>
            <p:cNvSpPr/>
            <p:nvPr/>
          </p:nvSpPr>
          <p:spPr>
            <a:xfrm>
              <a:off x="173355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2" name="Freeform 132"/>
            <p:cNvSpPr/>
            <p:nvPr/>
          </p:nvSpPr>
          <p:spPr>
            <a:xfrm>
              <a:off x="2009775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33" name="Freeform 133"/>
            <p:cNvSpPr/>
            <p:nvPr/>
          </p:nvSpPr>
          <p:spPr>
            <a:xfrm>
              <a:off x="202882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5" name="Freeform 135"/>
            <p:cNvSpPr/>
            <p:nvPr/>
          </p:nvSpPr>
          <p:spPr>
            <a:xfrm>
              <a:off x="2305050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6" name="Freeform 136"/>
            <p:cNvSpPr/>
            <p:nvPr/>
          </p:nvSpPr>
          <p:spPr>
            <a:xfrm>
              <a:off x="232410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8" name="Freeform 138"/>
            <p:cNvSpPr/>
            <p:nvPr/>
          </p:nvSpPr>
          <p:spPr>
            <a:xfrm>
              <a:off x="2600325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39" name="Freeform 139"/>
            <p:cNvSpPr/>
            <p:nvPr/>
          </p:nvSpPr>
          <p:spPr>
            <a:xfrm>
              <a:off x="261937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1" name="Freeform 141"/>
            <p:cNvSpPr/>
            <p:nvPr/>
          </p:nvSpPr>
          <p:spPr>
            <a:xfrm>
              <a:off x="2895600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42" name="Freeform 142"/>
            <p:cNvSpPr/>
            <p:nvPr/>
          </p:nvSpPr>
          <p:spPr>
            <a:xfrm>
              <a:off x="291465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4" name="Freeform 144"/>
            <p:cNvSpPr/>
            <p:nvPr/>
          </p:nvSpPr>
          <p:spPr>
            <a:xfrm>
              <a:off x="3190875" y="4438650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45" name="Freeform 145"/>
            <p:cNvSpPr/>
            <p:nvPr/>
          </p:nvSpPr>
          <p:spPr>
            <a:xfrm>
              <a:off x="320992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7" name="Freeform 147"/>
            <p:cNvSpPr/>
            <p:nvPr/>
          </p:nvSpPr>
          <p:spPr>
            <a:xfrm>
              <a:off x="3486150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48" name="Freeform 148"/>
            <p:cNvSpPr/>
            <p:nvPr/>
          </p:nvSpPr>
          <p:spPr>
            <a:xfrm>
              <a:off x="3505200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0" name="Freeform 150"/>
            <p:cNvSpPr/>
            <p:nvPr/>
          </p:nvSpPr>
          <p:spPr>
            <a:xfrm>
              <a:off x="3781425" y="443865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1" name="Freeform 151"/>
            <p:cNvSpPr/>
            <p:nvPr/>
          </p:nvSpPr>
          <p:spPr>
            <a:xfrm>
              <a:off x="3800475" y="444912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3" name="Freeform 153"/>
            <p:cNvSpPr/>
            <p:nvPr/>
          </p:nvSpPr>
          <p:spPr>
            <a:xfrm>
              <a:off x="171450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54" name="Freeform 154"/>
            <p:cNvSpPr/>
            <p:nvPr/>
          </p:nvSpPr>
          <p:spPr>
            <a:xfrm>
              <a:off x="173355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6" name="Freeform 156"/>
            <p:cNvSpPr/>
            <p:nvPr/>
          </p:nvSpPr>
          <p:spPr>
            <a:xfrm>
              <a:off x="200977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57" name="Freeform 157"/>
            <p:cNvSpPr/>
            <p:nvPr/>
          </p:nvSpPr>
          <p:spPr>
            <a:xfrm>
              <a:off x="202882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59" name="Freeform 159"/>
            <p:cNvSpPr/>
            <p:nvPr/>
          </p:nvSpPr>
          <p:spPr>
            <a:xfrm>
              <a:off x="230505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0" name="Freeform 160"/>
            <p:cNvSpPr/>
            <p:nvPr/>
          </p:nvSpPr>
          <p:spPr>
            <a:xfrm>
              <a:off x="232410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2" name="Freeform 162"/>
            <p:cNvSpPr/>
            <p:nvPr/>
          </p:nvSpPr>
          <p:spPr>
            <a:xfrm>
              <a:off x="260032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3" name="Freeform 163"/>
            <p:cNvSpPr/>
            <p:nvPr/>
          </p:nvSpPr>
          <p:spPr>
            <a:xfrm>
              <a:off x="261937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5" name="Freeform 165"/>
            <p:cNvSpPr/>
            <p:nvPr/>
          </p:nvSpPr>
          <p:spPr>
            <a:xfrm>
              <a:off x="289560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66" name="Freeform 166"/>
            <p:cNvSpPr/>
            <p:nvPr/>
          </p:nvSpPr>
          <p:spPr>
            <a:xfrm>
              <a:off x="291465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8" name="Freeform 168"/>
            <p:cNvSpPr/>
            <p:nvPr/>
          </p:nvSpPr>
          <p:spPr>
            <a:xfrm>
              <a:off x="319087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69" name="Freeform 169"/>
            <p:cNvSpPr/>
            <p:nvPr/>
          </p:nvSpPr>
          <p:spPr>
            <a:xfrm>
              <a:off x="320992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1" name="Freeform 171"/>
            <p:cNvSpPr/>
            <p:nvPr/>
          </p:nvSpPr>
          <p:spPr>
            <a:xfrm>
              <a:off x="3486150" y="4733925"/>
              <a:ext cx="295275" cy="295275"/>
            </a:xfrm>
            <a:prstGeom prst="rect">
              <a:avLst/>
            </a:prstGeom>
            <a:solidFill>
              <a:srgbClr val="E8EDF3"/>
            </a:solidFill>
            <a:ln w="11430">
              <a:solidFill>
                <a:srgbClr val="B4C4D7"/>
              </a:solidFill>
            </a:ln>
          </p:spPr>
        </p:sp>
        <p:sp>
          <p:nvSpPr>
            <p:cNvPr id="172" name="Freeform 172"/>
            <p:cNvSpPr/>
            <p:nvPr/>
          </p:nvSpPr>
          <p:spPr>
            <a:xfrm>
              <a:off x="3505200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4" name="Freeform 174"/>
            <p:cNvSpPr/>
            <p:nvPr/>
          </p:nvSpPr>
          <p:spPr>
            <a:xfrm>
              <a:off x="3781425" y="4733925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5" name="Freeform 175"/>
            <p:cNvSpPr/>
            <p:nvPr/>
          </p:nvSpPr>
          <p:spPr>
            <a:xfrm>
              <a:off x="3800475" y="4744402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7" name="Freeform 177"/>
            <p:cNvSpPr/>
            <p:nvPr/>
          </p:nvSpPr>
          <p:spPr>
            <a:xfrm>
              <a:off x="171450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78" name="Freeform 178"/>
            <p:cNvSpPr/>
            <p:nvPr/>
          </p:nvSpPr>
          <p:spPr>
            <a:xfrm>
              <a:off x="173355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0" name="Freeform 180"/>
            <p:cNvSpPr/>
            <p:nvPr/>
          </p:nvSpPr>
          <p:spPr>
            <a:xfrm>
              <a:off x="200977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1" name="Freeform 181"/>
            <p:cNvSpPr/>
            <p:nvPr/>
          </p:nvSpPr>
          <p:spPr>
            <a:xfrm>
              <a:off x="202882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3" name="Freeform 183"/>
            <p:cNvSpPr/>
            <p:nvPr/>
          </p:nvSpPr>
          <p:spPr>
            <a:xfrm>
              <a:off x="230505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4" name="Freeform 184"/>
            <p:cNvSpPr/>
            <p:nvPr/>
          </p:nvSpPr>
          <p:spPr>
            <a:xfrm>
              <a:off x="232410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6" name="Freeform 186"/>
            <p:cNvSpPr/>
            <p:nvPr/>
          </p:nvSpPr>
          <p:spPr>
            <a:xfrm>
              <a:off x="260032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87" name="Freeform 187"/>
            <p:cNvSpPr/>
            <p:nvPr/>
          </p:nvSpPr>
          <p:spPr>
            <a:xfrm>
              <a:off x="261937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9" name="Freeform 189"/>
            <p:cNvSpPr/>
            <p:nvPr/>
          </p:nvSpPr>
          <p:spPr>
            <a:xfrm>
              <a:off x="289560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0" name="Freeform 190"/>
            <p:cNvSpPr/>
            <p:nvPr/>
          </p:nvSpPr>
          <p:spPr>
            <a:xfrm>
              <a:off x="291465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2" name="Freeform 192"/>
            <p:cNvSpPr/>
            <p:nvPr/>
          </p:nvSpPr>
          <p:spPr>
            <a:xfrm>
              <a:off x="319087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3" name="Freeform 193"/>
            <p:cNvSpPr/>
            <p:nvPr/>
          </p:nvSpPr>
          <p:spPr>
            <a:xfrm>
              <a:off x="320992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5" name="Freeform 195"/>
            <p:cNvSpPr/>
            <p:nvPr/>
          </p:nvSpPr>
          <p:spPr>
            <a:xfrm>
              <a:off x="3486150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6" name="Freeform 196"/>
            <p:cNvSpPr/>
            <p:nvPr/>
          </p:nvSpPr>
          <p:spPr>
            <a:xfrm>
              <a:off x="3505200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8" name="Freeform 198"/>
            <p:cNvSpPr/>
            <p:nvPr/>
          </p:nvSpPr>
          <p:spPr>
            <a:xfrm>
              <a:off x="3781425" y="5029200"/>
              <a:ext cx="295275" cy="2952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199" name="Freeform 199"/>
            <p:cNvSpPr/>
            <p:nvPr/>
          </p:nvSpPr>
          <p:spPr>
            <a:xfrm>
              <a:off x="3800475" y="5039678"/>
              <a:ext cx="257175" cy="26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1" name="Freeform 201"/>
            <p:cNvSpPr/>
            <p:nvPr/>
          </p:nvSpPr>
          <p:spPr>
            <a:xfrm>
              <a:off x="2895600" y="2962275"/>
              <a:ext cx="9525" cy="2362200"/>
            </a:xfrm>
            <a:custGeom>
              <a:avLst/>
              <a:gdLst/>
              <a:ahLst/>
              <a:cxnLst/>
              <a:rect l="l" t="t" r="r" b="b"/>
              <a:pathLst>
                <a:path w="9525" h="2362200">
                  <a:moveTo>
                    <a:pt x="0" y="0"/>
                  </a:moveTo>
                  <a:lnTo>
                    <a:pt x="0" y="236220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  <p:sp>
          <p:nvSpPr>
            <p:cNvPr id="202" name="Freeform 202"/>
            <p:cNvSpPr/>
            <p:nvPr/>
          </p:nvSpPr>
          <p:spPr>
            <a:xfrm>
              <a:off x="1714500" y="4143375"/>
              <a:ext cx="2362200" cy="9525"/>
            </a:xfrm>
            <a:custGeom>
              <a:avLst/>
              <a:gdLst/>
              <a:ahLst/>
              <a:cxnLst/>
              <a:rect l="l" t="t" r="r" b="b"/>
              <a:pathLst>
                <a:path w="2362200" h="9525">
                  <a:moveTo>
                    <a:pt x="0" y="0"/>
                  </a:moveTo>
                  <a:lnTo>
                    <a:pt x="2362200" y="0"/>
                  </a:lnTo>
                </a:path>
              </a:pathLst>
            </a:custGeom>
            <a:noFill/>
            <a:ln w="21908">
              <a:solidFill>
                <a:srgbClr val="244D87"/>
              </a:solidFill>
            </a:ln>
          </p:spPr>
        </p:sp>
      </p:grpSp>
      <p:sp>
        <p:nvSpPr>
          <p:cNvPr id="204" name="Freeform 204"/>
          <p:cNvSpPr/>
          <p:nvPr/>
        </p:nvSpPr>
        <p:spPr>
          <a:xfrm>
            <a:off x="5429250" y="3143250"/>
            <a:ext cx="53340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输入：3</a:t>
            </a:r>
          </a:p>
        </p:txBody>
      </p:sp>
      <p:sp>
        <p:nvSpPr>
          <p:cNvPr id="206" name="Freeform 206"/>
          <p:cNvSpPr/>
          <p:nvPr/>
        </p:nvSpPr>
        <p:spPr>
          <a:xfrm>
            <a:off x="5429250" y="3781425"/>
            <a:ext cx="5429250" cy="14144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输出8行，每行8个数。</a:t>
            </a:r>
            <a:br/>
            <a:r>
              <a:rPr lang="en-US" sz="202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 xml:space="preserve"> 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左上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4行4列全是0。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另外三块的内部图案相同。</a:t>
            </a:r>
          </a:p>
        </p:txBody>
      </p:sp>
      <p:sp>
        <p:nvSpPr>
          <p:cNvPr id="208" name="Freeform 20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1" name="Group 21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09" name="Freeform 20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4行4列全是0，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右下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角是1，最后一行全是1。局部图案对了，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还要把8行全部核对一遍。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n只增加1，格子数为什么变成4倍？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n从1变成2，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从2变成4，行数翻倍，列数也翻倍。两边都变长，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总格子数就变成原来的4倍。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1333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104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324100" y="2986088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438400" y="301466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边长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229100" y="2986088"/>
              <a:ext cx="3714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4343400" y="30146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需要输出多少格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943850" y="2986088"/>
              <a:ext cx="3238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058150" y="3014662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最终有多少个1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133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76625"/>
              <a:ext cx="1104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324100" y="34147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438400" y="34766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4229100" y="3414712"/>
              <a:ext cx="3714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4343400" y="347662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943850" y="3414712"/>
              <a:ext cx="3238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58150" y="34766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10012"/>
              <a:ext cx="1333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971925"/>
              <a:ext cx="1104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324100" y="3910012"/>
              <a:ext cx="190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438400" y="39719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229100" y="3910012"/>
              <a:ext cx="3714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343400" y="397192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16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943850" y="3910012"/>
              <a:ext cx="3238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058150" y="39719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405312"/>
              <a:ext cx="133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467225"/>
              <a:ext cx="1104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324100" y="4405312"/>
              <a:ext cx="190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438400" y="4467225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229100" y="4405312"/>
              <a:ext cx="3714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4343400" y="446722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64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7943850" y="4405312"/>
              <a:ext cx="3238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058150" y="44672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27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1238250" y="5110162"/>
            <a:ext cx="14287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总格数</a:t>
            </a:r>
          </a:p>
        </p:txBody>
      </p:sp>
      <mc:AlternateContent>
        <mc:Choice Requires="a14">
          <p:sp>
            <p:nvSpPr>
              <p:cNvPr id="60" name="all-cells-formula"/>
              <p:cNvSpPr txBox="1">
                <a:spLocks noGrp="1"/>
              </p:cNvSpPr>
              <p:nvPr/>
            </p:nvSpPr>
            <p:spPr>
              <a:xfrm>
                <a:off x="2667000" y="5014912"/>
                <a:ext cx="36195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sp>
        <p:nvSpPr>
          <p:cNvPr id="61" name="Freeform 61"/>
          <p:cNvSpPr/>
          <p:nvPr/>
        </p:nvSpPr>
        <p:spPr>
          <a:xfrm>
            <a:off x="7239000" y="5110162"/>
            <a:ext cx="15240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1的个数</a:t>
            </a:r>
          </a:p>
        </p:txBody>
      </p:sp>
      <mc:AlternateContent>
        <mc:Choice Requires="a14">
          <p:sp>
            <p:nvSpPr>
              <p:cNvPr id="63" name="ones-formula"/>
              <p:cNvSpPr txBox="1">
                <a:spLocks noGrp="1"/>
              </p:cNvSpPr>
              <p:nvPr/>
            </p:nvSpPr>
            <p:spPr>
              <a:xfrm>
                <a:off x="9048750" y="5014912"/>
                <a:ext cx="17145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sp>
        <p:nvSpPr>
          <p:cNvPr id="64" name="Freeform 64"/>
          <p:cNvSpPr/>
          <p:nvPr/>
        </p:nvSpPr>
        <p:spPr>
          <a:xfrm>
            <a:off x="838200" y="56245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7" name="Group 67"/>
          <p:cNvGrpSpPr/>
          <p:nvPr/>
        </p:nvGrpSpPr>
        <p:grpSpPr>
          <a:xfrm>
            <a:off x="990600" y="5776912"/>
            <a:ext cx="10239375" cy="371475"/>
            <a:chOff x="990600" y="5776912"/>
            <a:chExt cx="10239375" cy="371475"/>
          </a:xfrm>
        </p:grpSpPr>
        <p:sp>
          <p:nvSpPr>
            <p:cNvPr id="65" name="Freeform 65"/>
            <p:cNvSpPr/>
            <p:nvPr/>
          </p:nvSpPr>
          <p:spPr>
            <a:xfrm>
              <a:off x="990600" y="5776912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每次留下三个分支，1的数量跟着变为3倍；但输出仍要打印所有位置，0也不能省略。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调用很多次，不代表它们同时都在等待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减半。n等于3时，一条调用路线的边长依次是8、4、2、1，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一共4层。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1914524"/>
            <a:chOff x="990600" y="2986088"/>
            <a:chExt cx="10191750" cy="19145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476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248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需要分清的数量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467350" y="2986088"/>
              <a:ext cx="571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581650" y="3014662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本题中是什么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476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76625"/>
              <a:ext cx="4248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一条路线最深有几层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467350" y="3414712"/>
              <a:ext cx="571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581650" y="3476625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从整块到单格，共n + 1层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10012"/>
              <a:ext cx="4476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71925"/>
              <a:ext cx="4248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数组要保存多少位置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467350" y="3910012"/>
              <a:ext cx="571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581650" y="3971925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程序预留1024行、1024列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05312"/>
              <a:ext cx="4476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467225"/>
              <a:ext cx="4248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n等于10时要输出多少格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467350" y="4405312"/>
              <a:ext cx="571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581650" y="4467225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1024乘1024，共1048576格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5" name="Freeform 35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共用一张数组。分割时同一时刻沿一条路线深入，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后才进入下一个分支。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写完后，回头检查这些容易混的地方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遇到图案不对，先把一次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负责的区域画出来，再对照坐标、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边长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和数组里的修改位置。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219325"/>
            <a:chOff x="990600" y="2986088"/>
            <a:chExt cx="10191750" cy="22193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286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如果这样写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276850" y="2986088"/>
              <a:ext cx="5905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391150" y="3014662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会出现什么问题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286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52812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向右却给r加half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276850" y="3414712"/>
              <a:ext cx="5905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391150" y="3452812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行往下走了，处理位置写错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62388"/>
              <a:ext cx="4286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00488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三个调用只执行其中一个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276850" y="3862388"/>
              <a:ext cx="5905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391150" y="3900488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另外两个需要处理的子块被漏掉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10062"/>
              <a:ext cx="4286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48162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每次进入cal都清空数组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276850" y="4310062"/>
              <a:ext cx="5905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391150" y="4348162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前面已经写好的1被擦掉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757738"/>
              <a:ext cx="4286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795838"/>
              <a:ext cx="4057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len等于1还继续分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76850" y="4757738"/>
              <a:ext cx="5905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391150" y="4795838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下一次长度会变成0，无法正常完成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1" name="Freeform 41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都要更新，但原数组里已经完成的部分要保留。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模拟练习：检查边界和三个分支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len等于1时，写入1以后，还要继续执行下面三条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吗？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能把三个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写成if…else，每次只做一个吗？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不需要，return结束本次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，直接回到外层继续执行。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不能。三个小块都需要处理，只做一个就会漏掉另外两个。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模拟练习：输入、边长、下标分清了吗？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输入n等于3，第一次应该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cal(0,0,3)还是cal(0,0,8)？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a[1024][1024]的最大合法行下标和列下标，各是多少？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cal(0,0,8)。n是指数，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是2的3次方，也就是8。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都是1023。1024是每个方向的格数，下标从0开始。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矩阵分割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回看这节课：让函数准确处理一块区域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276475"/>
            <a:ext cx="10191750" cy="400050"/>
            <a:chOff x="990600" y="2276475"/>
            <a:chExt cx="10191750" cy="400050"/>
          </a:xfrm>
        </p:grpSpPr>
        <p:sp>
          <p:nvSpPr>
            <p:cNvPr id="7" name="Freeform 7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从方格纸出发，每次分成四块，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块完成，另外三块继续按相同规则处理。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283845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048000"/>
            <a:ext cx="10191750" cy="771525"/>
            <a:chOff x="990600" y="3048000"/>
            <a:chExt cx="10191750" cy="771525"/>
          </a:xfrm>
        </p:grpSpPr>
        <p:sp>
          <p:nvSpPr>
            <p:cNvPr id="11" name="Freeform 11"/>
            <p:cNvSpPr/>
            <p:nvPr/>
          </p:nvSpPr>
          <p:spPr>
            <a:xfrm>
              <a:off x="990600" y="3048000"/>
              <a:ext cx="10191750" cy="771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用起始行r、起始列c和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len确定当前区域。向右改列，向下改行，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子块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都减半。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398145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191000"/>
            <a:ext cx="10191750" cy="771525"/>
            <a:chOff x="990600" y="4191000"/>
            <a:chExt cx="10191750" cy="771525"/>
          </a:xfrm>
        </p:grpSpPr>
        <p:sp>
          <p:nvSpPr>
            <p:cNvPr id="15" name="Freeform 15"/>
            <p:cNvSpPr/>
            <p:nvPr/>
          </p:nvSpPr>
          <p:spPr>
            <a:xfrm>
              <a:off x="990600" y="4191000"/>
              <a:ext cx="10191750" cy="771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数组先全为0，只给最后留下的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写1。三个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依次完成后，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再由main按行输出结果。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42</ns0:Slides>
  <ns0:Notes>26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26</ns1:i4>
      </ns1:variant>
    </ns1:vector>
  </ns0:HeadingPairs>
  <ns0:TitlesOfParts>
    <ns1:vector size="26" baseType="lpstr">
      <ns1:lpstr>给方格纸涂色，一条规则能用多少次？</ns1:lpstr>
      <ns1:lpstr>左上块涂好以后，还要处理哪些小块？</ns1:lpstr>
      <ns1:lpstr>小块继续分，什么时候不用再分？</ns1:lpstr>
      <ns1:lpstr>同样大的三块区域，程序怎样分清它们？</ns1:lpstr>
      <ns1:lpstr>“赦免战俘”这道题，到底要画出什么？</ns1:lpstr>
      <ns1:lpstr>赦免战俘：按规则标出哪些位置被赦免</ns1:lpstr>
      <ns1:lpstr>从2×2开始，每个小方阵留下哪三格？</ns1:lpstr>
      <ns1:lpstr>4×4先分四块，再处理三个2×2</ns1:lpstr>
      <ns1:lpstr>调用一次函数，要说清它负责哪个正方形</ns1:lpstr>
      <ns1:lpstr>向右改列号，向下改行号</ns1:lpstr>
      <ns1:lpstr>边长减半后，三个子方阵从哪里开始？</ns1:lpstr>
      <ns1:lpstr>把参数带入一次，检查三个调用的位置</ns1:lpstr>
      <ns1:lpstr>三个递归调用，会同时开始吗？</ns1:lpstr>
      <ns1:lpstr>一开始全填0，怎样得到2×2的最终图案？</ns1:lpstr>
      <ns1:lpstr>为什么可以先让整张数组都是0？</ns1:lpstr>
      <ns1:lpstr>递归函数只做两件事：标单格，或分三块</ns1:lpstr>
      <ns1:lpstr>同一张数组，是怎样逐块填出来的？</ns1:lpstr>
      <ns1:lpstr>二进制的1向左挪一格，数值为什么会翻倍？</ns1:lpstr>
      <ns1:lpstr>n记录翻倍次数，怎样得到真实边长？</ns1:lpstr>
      <ns1:lpstr>右移与减半的关系，需要限定数据类型和范围</ns1:lpstr>
      <ns1:lpstr>完整程序：分割方阵并输出结果（1/2）</ns1:lpstr>
      <ns1:lpstr>完整程序：分割方阵并输出结果（2/2）</ns1:lpstr>
      <ns1:lpstr>教材样例：8×8由三个4×4重复组成</ns1:lpstr>
      <ns1:lpstr>递归很整齐，输出量仍然会很大</ns1:lpstr>
      <ns1:lpstr>模拟练习：只追踪一个子方阵</ns1:lpstr>
      <ns1:lpstr>模拟练习：检查边界、方向和容量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 递归函数 矩阵分割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2026-10-03T08:36:25Z</dcterms:modified>
  <cp:category/>
  <cp:contentStatus/>
  <dc:language>zh-CN</dc:language>
</cp:coreProperties>
</file>