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Slides/notesSlide2_tf1_tf6.xml" ContentType="application/vnd.openxmlformats-officedocument.presentationml.notesSlide+xml"/>
  <Override PartName="/ppt/notesSlides/notesSlide3_tf1_tf1.xml" ContentType="application/vnd.openxmlformats-officedocument.presentationml.notesSlide+xml"/>
  <Override PartName="/ppt/notesSlides/notesSlide4_tf1_tf1.xml" ContentType="application/vnd.openxmlformats-officedocument.presentationml.notesSlide+xml"/>
  <Override PartName="/ppt/notesSlides/notesSlide5_tf1_tf1.xml" ContentType="application/vnd.openxmlformats-officedocument.presentationml.notesSlide+xml"/>
  <Override PartName="/ppt/notesSlides/notesSlide6_tf1_tf1.xml" ContentType="application/vnd.openxmlformats-officedocument.presentationml.notesSlide+xml"/>
  <Override PartName="/ppt/notesSlides/notesSlide7_tf1_tf1.xml" ContentType="application/vnd.openxmlformats-officedocument.presentationml.notesSlide+xml"/>
  <Override PartName="/ppt/notesSlides/notesSlide8_tf1_tf1.xml" ContentType="application/vnd.openxmlformats-officedocument.presentationml.notesSlide+xml"/>
  <Override PartName="/ppt/notesSlides/notesSlide9_tf1_tf1.xml" ContentType="application/vnd.openxmlformats-officedocument.presentationml.notesSlide+xml"/>
  <Override PartName="/ppt/notesSlides/notesSlide10_tf1_tf1.xml" ContentType="application/vnd.openxmlformats-officedocument.presentationml.notesSlide+xml"/>
  <Override PartName="/ppt/notesSlides/notesSlide11_tf1_tf1.xml" ContentType="application/vnd.openxmlformats-officedocument.presentationml.notesSlide+xml"/>
  <Override PartName="/ppt/notesSlides/notesSlide12_tf1_tf1.xml" ContentType="application/vnd.openxmlformats-officedocument.presentationml.notesSlide+xml"/>
  <Override PartName="/ppt/notesSlides/notesSlide13_tf1.xml" ContentType="application/vnd.openxmlformats-officedocument.presentationml.notesSlide+xml"/>
  <Override PartName="/ppt/notesSlides/notesSlide14_tf1_tf1.xml" ContentType="application/vnd.openxmlformats-officedocument.presentationml.notesSlide+xml"/>
  <Override PartName="/ppt/notesSlides/notesSlide15_tf1_tf1.xml" ContentType="application/vnd.openxmlformats-officedocument.presentationml.notesSlide+xml"/>
  <Override PartName="/ppt/notesSlides/notesSlide16_tf1_tf1.xml" ContentType="application/vnd.openxmlformats-officedocument.presentationml.notesSlide+xml"/>
  <Override PartName="/ppt/notesSlides/notesSlide17_tf1_tf1.xml" ContentType="application/vnd.openxmlformats-officedocument.presentationml.notesSlide+xml"/>
  <Override PartName="/ppt/notesSlides/notesSlide18_tf1_tf1.xml" ContentType="application/vnd.openxmlformats-officedocument.presentationml.notesSlide+xml"/>
  <Override PartName="/ppt/notesSlides/notesSlide19_tf1_tf1.xml" ContentType="application/vnd.openxmlformats-officedocument.presentationml.notesSlide+xml"/>
  <Override PartName="/ppt/notesSlides/notesSlide20_tf1_tf1.xml" ContentType="application/vnd.openxmlformats-officedocument.presentationml.notesSlide+xml"/>
  <Override PartName="/ppt/notesSlides/notesSlide21_tf2.xml" ContentType="application/vnd.openxmlformats-officedocument.presentationml.notesSlide+xml"/>
  <Override PartName="/ppt/notesSlides/notesSlide21_tf1_tf1.xml" ContentType="application/vnd.openxmlformats-officedocument.presentationml.notesSlide+xml"/>
  <Override PartName="/ppt/notesSlides/notesSlide22_tf1_tf1.xml" ContentType="application/vnd.openxmlformats-officedocument.presentationml.notesSlide+xml"/>
  <Override PartName="/ppt/notesSlides/notesSlide23_tf1_tf1.xml" ContentType="application/vnd.openxmlformats-officedocument.presentationml.notesSlide+xml"/>
  <Override PartName="/ppt/notesSlides/notesSlide24_tf1_tf1.xml" ContentType="application/vnd.openxmlformats-officedocument.presentationml.notesSlide+xml"/>
  <Override PartName="/ppt/notesSlides/notesSlide25_tf1_tf1.xml" ContentType="application/vnd.openxmlformats-officedocument.presentationml.notesSlide+xml"/>
  <Override PartName="/ppt/notesSlides/notesSlide26_tf1_tf1.xml" ContentType="application/vnd.openxmlformats-officedocument.presentationml.notesSlide+xml"/>
  <Override PartName="/ppt/notesSlides/notesSlide27_tf1_tf1.xml" ContentType="application/vnd.openxmlformats-officedocument.presentationml.notesSlide+xml"/>
  <Override PartName="/ppt/notesSlides/notesSlide28_tf1_tf1.xml" ContentType="application/vnd.openxmlformats-officedocument.presentationml.notesSlide+xml"/>
  <Override PartName="/ppt/notesSlides/notesSlide29_tf1_tf1.xml" ContentType="application/vnd.openxmlformats-officedocument.presentationml.notesSlide+xml"/>
  <Override PartName="/ppt/notesSlides/notesSlide30_tf1_tf1.xml" ContentType="application/vnd.openxmlformats-officedocument.presentationml.notesSlide+xml"/>
  <Override PartName="/ppt/notesSlides/notesSlide31_tf1_tf1.xml" ContentType="application/vnd.openxmlformats-officedocument.presentationml.notesSlide+xml"/>
  <Override PartName="/ppt/notesSlides/notesSlide32_tf1_tf1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33_tf1_tf1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34_tf1_tf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36_tf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35_tf1_tf1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36_tf1_tf1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37_tf1_tf1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Relationship Id="rId69" Type="http://schemas.openxmlformats.org/officeDocument/2006/relationships/slide" Target="slides/slide43.xml" /><Relationship Id="rId70" Type="http://schemas.openxmlformats.org/officeDocument/2006/relationships/slide" Target="slides/slide44.xml" /><Relationship Id="rId71" Type="http://schemas.openxmlformats.org/officeDocument/2006/relationships/slide" Target="slides/slide45.xml" /><Relationship Id="rId72" Type="http://schemas.openxmlformats.org/officeDocument/2006/relationships/slide" Target="slides/slide46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2_tf1_tf6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1.xml" />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4.xml" />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3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7.xml" />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9.xml" />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0.xml" />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1.xml" />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2.xml" />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3.xml" />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1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4.xml" />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6.xml" />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8.xml" /></Relationships>
</file>

<file path=ppt/notesSlides/_rels/notesSlide21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7.xml" />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9.xml" />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0.xml" />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1.xml" />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2.xml" />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3.xml" />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4.xml" />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5.xml" />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2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7.xml" />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8.xml" />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9.xml" />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0.xml" />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1.xml" />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2.xml" />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4.xml" />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5.xml" /></Relationships>
</file>

<file path=ppt/notesSlides/_rels/notesSlide36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43.xml" />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6.xml" />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报名时只有姓名还不够。小林要参加什么项目、多大年龄，都要写清，老师才能按这份信息安排。卡片把文字和整数放在同一份记录里；程序也需要这种组合不同类型数据的能力。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string变量能存姓名，一个int变量能存年龄，可它们各自只保存了报名卡的一项。三项可以分开存，但我们处理的是同一个人的报名信息，希望能把它们作为一整份来使用。数组能组合多个值，它的元素类型却有统一要求。</a:t>
            </a:r>
          </a:p>
        </p:txBody>
      </p:sp>
    </p:spTree>
  </p:cSld>
  <p:clrMapOvr>
    <a:masterClrMapping/>
  </p:clrMapOvr>
</p:notes>
</file>

<file path=ppt/notesSlides/notesSlide2_tf1_tf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班级成绩程序记录姓名、语文、数学、英语；一个学生就有四项信息。让学生指着图中的对象或变量说明本次变化；箭头表示的含义以页面说明为准，再逐步点击展开。收回讨论时强调：漏复制一项，就可能把Amy的姓名配上Bob的成绩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表格读一遍：姓名和项目用string，年龄用int。普通数组里的元素必须同类型，不能把姓名直接当作int元素塞进去。我们需要自己定义一种新类型，让内部各项有各自合适的类型，又共同组成一份记录。结构体解决的就是这个需要。</a:t>
            </a:r>
          </a:p>
        </p:txBody>
      </p:sp>
    </p:spTree>
  </p:cSld>
  <p:clrMapOvr>
    <a:masterClrMapping/>
  </p:clrMapOvr>
</p:notes>
</file>

<file path=ppt/notesSlides/notesSlide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希望定义一种记录：内部允许不同类型，各项信息属于同一个学生。这样的自定义类型叫结构体。下面用Student描述这张表。确认学生能复述这个需要后，再转入下一页的正式讲解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结构体规定一份记录有哪些成员，以及每个成员的类型。报名卡里的姓名、年龄和项目都是成员，可以分别使用string、int、string。定义好这种类型，就像设计好空表格式，后面能按格式建立不同同学的记录。</a:t>
            </a:r>
          </a:p>
        </p:txBody>
      </p:sp>
    </p:spTree>
  </p:cSld>
  <p:clrMapOvr>
    <a:masterClrMapping/>
  </p:clrMapOvr>
</p:notes>
</file>

<file path=ppt/notesSlides/notesSlide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希望定义一种记录：内部允许不同类型，各项信息属于同一个学生。；这样的自定义类型叫结构体。下面用Student描述这张表。从页面的具体对象与任务切入：结构体是一种由我们定义的类型；它把相关的数据成员组织在一起。让学生指着图中的对象或变量说明本次变化；箭头表示的含义以页面说明为准，再逐步点击展开。收回讨论时强调：结构体成员可以有不同类型；同一个结构体数组中的每个元素仍是同一种类型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小林和小雨使用相同的卡片格式，内容各自保存。改小林的年龄，不会自动修改小雨的年龄。成绩单也由不同类型的信息组成：姓名是文字，三科成绩是整数，我们接着把这份记录写成Student。</a:t>
            </a:r>
          </a:p>
        </p:txBody>
      </p:sp>
    </p:spTree>
  </p:cSld>
  <p:clrMapOvr>
    <a:masterClrMapping/>
  </p:clrMapOvr>
</p:notes>
</file>

<file path=ppt/notesSlides/notesSlide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明确本段代码完成的工作：这段代码规定学生记录的组成；struct后面是类型名，成员各自带类型。显示代码后，让学生指出参数、关键条件与返回语句，不按字符逐字朗读。追踪时强调：每条成员声明结尾有分号，整个结构体定义结束后也有分号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班级成绩程序记录姓名、语文、数学、英语；一个学生就有四项信息。 漏复制一项，就可能把Amy的姓名配上Bob的成绩。</a:t>
            </a:r>
          </a:p>
        </p:txBody>
      </p:sp>
    </p:spTree>
  </p:cSld>
  <p:clrMapOvr>
    <a:masterClrMapping/>
  </p:clrMapOvr>
</p:notes>
</file>

<file path=ppt/notesSlides/notesSlide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格式是类型，实际保存某个人信息的那一份是对象。创建a与b，就是按Student的格式分别准备两份记录。确认学生能复述这个需要后，再转入下一页的正式讲解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像把栏目印在同一张表上，姓名和成绩各用合适类型，又属于同一名学生。 这种记录可以用结构体来定义。 用 Student 作为类型名，说明每张学生表包含哪些项。</a:t>
            </a:r>
          </a:p>
        </p:txBody>
      </p:sp>
    </p:spTree>
  </p:cSld>
  <p:clrMapOvr>
    <a:masterClrMapping/>
  </p:clrMapOvr>
</p:notes>
</file>

<file path=ppt/notesSlides/notesSlide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格式是类型，实际保存某个人信息的那一份是对象。；创建a与b，就是按Student的格式分别准备两份记录。先说明这张表要比较或跟踪什么：已经定义Student类型后，才能用它创建具体的学生变量。逐行核对输入、操作和结果，让学生预测下一行，再点击显示完整过程。讲评时要回到依据：Student是类型名，a和b是变量名；不要把这两层混为一谈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希望定义一种记录：内部允许不同类型，各项信息属于同一个学生。 这样的自定义类型叫结构体。 下面用Student描述这张表。 结构体是一种由我们定义的类型；它把相关的数据成员组织在一起。 成员可以是不同类型；但Student数组的每一格，放的仍是一份同类型的Student记录。</a:t>
            </a:r>
          </a:p>
        </p:txBody>
      </p:sp>
    </p:spTree>
  </p:cSld>
  <p:clrMapOvr>
    <a:masterClrMapping/>
  </p:clrMapOvr>
</p:notes>
</file>

<file path=ppt/notesSlides/notesSlide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创建的同时安排初始内容，叫初始化；三种情境对应不同写法。下一页把这些情境逐一翻译成C++，再区分创建后的赋值。确认学生能复述这个需要后，再转入下一页的正式讲解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这段代码规定学生记录的组成；struct后面是类型名，成员各自带类型。 每条成员声明结尾有分号，整个结构体定义结束后也有分号。</a:t>
            </a:r>
          </a:p>
        </p:txBody>
      </p:sp>
    </p:spTree>
  </p:cSld>
  <p:clrMapOvr>
    <a:masterClrMapping/>
  </p:clrMapOvr>
</p:notes>
</file>

<file path=ppt/notesSlides/notesSlide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创建的同时安排初始内容，叫初始化；三种情境对应不同写法。；下一页把这些情境逐一翻译成C++，再区分创建后的赋值。先说明这张表要比较或跟踪什么：初始化发生在对象创建的同时；下面使用没有自定义构造函数的Student。逐行核对输入、操作和结果，让学生预测下一行，再点击显示完整过程。讲评时要回到依据：局部变量Student a;没有花括号时，int成员不会自动变成0。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空表的格式对应类型；真正为某个人准备、能填写内容的那一份，对应对象。 创建a与b，就是按Student的格式分别准备两份记录。</a:t>
            </a:r>
          </a:p>
        </p:txBody>
      </p:sp>
    </p:spTree>
  </p:cSld>
  <p:clrMapOvr>
    <a:masterClrMapping/>
  </p:clrMapOvr>
</p:notes>
</file>

<file path=ppt/notesSlides/notesSlide1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先找到对象，再找到对象里的成员，才能准确修改那一个值。代码用点把这两层连起来：a.math表示a里的数学成绩。确认学生能复述这个需要后，再转入下一页的正式讲解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格式是类型，实际保存某个人信息的那一份是对象。 创建a与b，就是按Student的格式分别准备两份记录。 已经定义Student类型后，才能用它创建具体的学生变量。 Student是类型名，a和b是变量名；不要把这两层混为一谈。</a:t>
            </a:r>
          </a:p>
        </p:txBody>
      </p:sp>
    </p:spTree>
  </p:cSld>
  <p:clrMapOvr>
    <a:masterClrMapping/>
  </p:clrMapOvr>
</p:notes>
</file>

<file path=ppt/notesSlides/notesSlide1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先找到对象，再找到对象里的成员，才能准确修改那一个值。；代码用点把这两层连起来：a.math表示a里的数学成绩。先明确本段代码完成的工作：点左边说明是哪份记录，点右边说明要读取或修改哪项信息。显示代码后，让学生指出参数、关键条件与返回语句，不按字符逐字朗读。追踪时强调：输出Amy 85；被修改的是a的数学成绩，其他成员没有跟着变化。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创建的同时安排初始内容，叫初始化；三种情境对应不同写法。</a:t>
            </a:r>
          </a:p>
        </p:txBody>
      </p:sp>
    </p:spTree>
  </p:cSld>
  <p:clrMapOvr>
    <a:masterClrMapping/>
  </p:clrMapOvr>
</p:notes>
</file>

<file path=ppt/notesSlides/notesSlide1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四项必须一起复制，不能拼出“甲的姓名、乙的成绩”。同类型结构体可以整体赋值；下面再检查复制后两份记录是否独立。确认学生能复述这个需要后，再转入下一页的正式讲解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创建的同时安排初始内容，叫初始化；三种情境对应不同写法。 初始化发生在对象创建的同时；下面使用没有自定义构造函数的Student。 局部变量Student a;没有花括号时，int成员不会自动变成0。</a:t>
            </a:r>
          </a:p>
        </p:txBody>
      </p:sp>
    </p:spTree>
  </p:cSld>
  <p:clrMapOvr>
    <a:masterClrMapping/>
  </p:clrMapOvr>
</p:notes>
</file>

<file path=ppt/notesSlides/notesSlide1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先显示整体赋值后的两份相同记录，说明相同内容不代表同一对象。再显示修改后的对照，只有current.math变化，best仍保留80。这里的Student成员是string和int，不包含需要另行讨论的指针成员。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像在成绩单上先找Amy，再找数学栏。程序也先选对象，再选这个对象里的成员。 代码用点把这两层连起来：a.math表示a里的数学成绩。</a:t>
            </a:r>
          </a:p>
        </p:txBody>
      </p:sp>
    </p:spTree>
  </p:cSld>
  <p:clrMapOvr>
    <a:masterClrMapping/>
  </p:clrMapOvr>
</p:notes>
</file>

<file path=ppt/notesSlides/notesSlide1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从n名学生中找出三科总分最高的一名；并列时选择输入中更早出现的人。读输入格式时，明确一个数或一行分别代表什么，再说出输出需要包含哪些信息。点击展示小数据后，逐项检查这些结果怎样符合题目条件：每一行输入是一名学生的完整记录，四项信息需要一起保存。 本页依据教材例7-9，P5740；未标为教材样例的小数据均为课堂教学例。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先找到对象，再找到对象里的成员，才能准确修改那一个值。 代码用点把这两层连起来：a.math表示a里的数学成绩。 点左边说明是哪份记录，点右边说明要读取或修改哪项信息。 输出Amy 85；被修改的是a的数学成绩，其他成员没有跟着变化。</a:t>
            </a:r>
          </a:p>
        </p:txBody>
      </p:sp>
    </p:spTree>
  </p:cSld>
  <p:clrMapOvr>
    <a:masterClrMapping/>
  </p:clrMapOvr>
</p:notes>
</file>

<file path=ppt/notesSlides/notesSlide1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先说明这张表要比较或跟踪什么：教学样例按Amy、Bob、Cai的顺序输入；比较的是总分，保存的是整个人。逐行核对输入、操作和结果，让学生预测下一行，再点击显示完整过程。讲评时要回到依据：输出Cai 100 95 90；条件使用&gt;，不能用&gt;=，否则并列会选到后面的人。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四项必须一起复制，不能拼出“甲的姓名、乙的成绩”。 同类型结构体支持整体赋值。 复制以后，再改 current，best 会不会一起变？</a:t>
            </a:r>
          </a:p>
        </p:txBody>
      </p:sp>
    </p:spTree>
  </p:cSld>
  <p:clrMapOvr>
    <a:masterClrMapping/>
  </p:clrMapOvr>
</p:notes>
</file>

<file path=ppt/notesSlides/notesSlide1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明确本段代码完成的工作：total只读取三门成绩并返回和，不需要修改调用者的原记录。显示代码后，让学生指出参数、关键条件与返回语句，不按字符逐字朗读。追踪时强调：i==0时直接保存第一名学生，后续再比较，不用猜一个“最低学生”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再显示修改后的对照，只有current.math变化，best仍保留80。 这里的Student成员是string和int，不包含需要另行讨论的指针成员。</a:t>
            </a:r>
          </a:p>
        </p:txBody>
      </p:sp>
    </p:spTree>
  </p:cSld>
  <p:clrMapOvr>
    <a:masterClrMapping/>
  </p:clrMapOvr>
</p:notes>
</file>

<file path=ppt/notesSlides/notesSlide1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按标出的顺序把各页代码接在一起，就是完整程序。对照前面的样例，指出读入、计算和输出分别由哪些语句完成。Student类型和total函数定义在main之前，后面才可以使用。 本页依据教材例7-9；未标为教材样例的小数据均为课堂教学例。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Amy和Bob同分时应保留Amy；比较全班后，最终应输出Cai 100 95 90。 答案是一份完整记录</a:t>
            </a:r>
          </a:p>
        </p:txBody>
      </p:sp>
    </p:spTree>
  </p:cSld>
  <p:clrMapOvr>
    <a:masterClrMapping/>
  </p:clrMapOvr>
</p:notes>
</file>

<file path=ppt/notesSlides/notesSlide1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按标出的顺序把各页代码接在一起，就是完整程序。对照前面的样例，指出读入、计算和输出分别由哪些语句完成。每轮只需当前学生和最佳学生，两份记录就足够，不必保存全班。 本页依据教材例7-9；未标为教材样例的小数据均为课堂教学例。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从n名学生中找出三科总分最高的一名；并列时选择输入中更早出现的人。 每一行输入是一名学生的完整记录，四项信息需要一起保存。</a:t>
            </a:r>
          </a:p>
        </p:txBody>
      </p:sp>
    </p:spTree>
  </p:cSld>
  <p:clrMapOvr>
    <a:masterClrMapping/>
  </p:clrMapOvr>
</p:notes>
</file>

<file path=ppt/notesSlides/notesSlide1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0；这里使用花括号进行初始化；② 不会；两个对象保存的是独立成员；③ 后出现的人，会违反本题并列时保留先出现者的要求。如果答案不同，请从变量身份、输入范围或执行顺序中定位分歧，不只公布对错。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教学样例按Amy、Bob、Cai的顺序输入；比较的是总分，保存的是整个人。 输出Cai 100 95 90；条件使用&gt;，不能用&gt;=，否则并列会选到后面的人。</a:t>
            </a:r>
          </a:p>
        </p:txBody>
      </p:sp>
    </p:spTree>
  </p:cSld>
  <p:clrMapOvr>
    <a:masterClrMapping/>
  </p:clrMapOvr>
</p:notes>
</file>

<file path=ppt/notesSlides/notesSlide2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找出每一对成绩接近的学生：每科分差不超过5，总分分差不超过10。读输入格式时，明确一个数或一行分别代表什么，再说出输出需要包含哪些信息。点击展示小数据后，逐项检查这些结果怎样符合题目条件：没有符合条件的学生对，就没有结果行；每对只能出现一次。 本页依据教材例7-10，https://www.luogu.com.cn/problem/P5741；未标为教材样例的小数据均为课堂教学例。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把整份记录交给total，让它读取三科成绩、返回总和，不修改原记录。 i==0时直接保存第一名学生，后续再比较，不用猜一个“最低学生”。</a:t>
            </a:r>
          </a:p>
        </p:txBody>
      </p:sp>
    </p:spTree>
  </p:cSld>
  <p:clrMapOvr>
    <a:masterClrMapping/>
  </p:clrMapOvr>
</p:notes>
</file>

<file path=ppt/notesSlides/notesSlide2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上一题只寻找最佳者，旧记录可以放掉；这次后来的学生要和前面的人比较。让学生指着图中的对象或变量说明本次变化；箭头表示的含义以页面说明为准，再逐步点击展开。收回讨论时强调：a[1].math表示第1号记录的数学成绩84；先找数组元素，再找它的成员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1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先回顾上一题只保留best与current就够了，再指出本题Cai必须分别与Amy和Bob比较，只有best不能代表全部旧记录。图中每个框是一名学生的完整记录，箭头表示配对检查，不表示复制。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Student类型和total函数定义在main之前，后面才可以使用。</a:t>
            </a:r>
          </a:p>
        </p:txBody>
      </p:sp>
    </p:spTree>
  </p:cSld>
  <p:clrMapOvr>
    <a:masterClrMapping/>
  </p:clrMapOvr>
</p:notes>
</file>

<file path=ppt/notesSlides/notesSlide2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以Amy的90、80、85为基准，总分为255；分别检查另外两名学生。逐行核对输入、操作和结果，让学生预测下一行，再点击显示完整过程。讲评时要回到依据：三科条件与总分条件之间使用&amp;&amp;；少检查一个条件，答案就可能错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每轮只需当前学生和最佳学生，两份记录就足够，不必保存全班。</a:t>
            </a:r>
          </a:p>
        </p:txBody>
      </p:sp>
    </p:spTree>
  </p:cSld>
  <p:clrMapOvr>
    <a:masterClrMapping/>
  </p:clrMapOvr>
</p:notes>
</file>

<file path=ppt/notesSlides/notesSlide2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每对只从靠前的人连到靠后的人，既排除自己，又避免反向重复。把人换成下标，就是让后一个下标j严格大于i。确认学生能复述这个需要后，再转入下一页的正式讲解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0；这里使用花括号进行初始化；② 不会；两个对象保存的是独立成员；③ 后出现的人，会违反本题并列时保留先出现者的要求。</a:t>
            </a:r>
          </a:p>
        </p:txBody>
      </p:sp>
    </p:spTree>
  </p:cSld>
  <p:clrMapOvr>
    <a:masterClrMapping/>
  </p:clrMapOvr>
</p:notes>
</file>

<file path=ppt/notesSlides/notesSlide2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每对只从靠前的人连到靠后的人，既排除自己，又避免反向重复。；把人换成下标，就是让后一个下标j严格大于i。从页面的具体对象与任务切入：下标i固定一个学生，j从i+1开始；这样不会与自己比较，也不会颠倒重复。让学生指着图中的对象或变量说明本次变化；箭头表示的含义以页面说明为准，再逐步点击展开。收回讨论时强调：输入姓名已按字典序排好，按i再按j递增即可得到要求的输出顺序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这里Amy是90、80、85，Bob是94、84、90，Cai是95、80、90。 本题要输出所有合格的学生对。 既要检查成绩，也要安排姓名的输出顺序。</a:t>
            </a:r>
          </a:p>
        </p:txBody>
      </p:sp>
    </p:spTree>
  </p:cSld>
  <p:clrMapOvr>
    <a:masterClrMapping/>
  </p:clrMapOvr>
</p:notes>
</file>

<file path=ppt/notesSlides/notesSlide2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按标出的顺序把各页代码接在一起，就是完整程序。对照前面的样例，指出读入、计算和输出分别由哪些语句完成。abs取得整数差的绝对值；四个判断必须同时成立。 本页依据教材例7-10；未标为教材样例的小数据均为课堂教学例。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找出每一对成绩接近的学生：每科分差不超过5，总分分差不超过10。 没有符合条件的学生对，就没有结果行；每对只能出现一次。</a:t>
            </a:r>
          </a:p>
        </p:txBody>
      </p:sp>
    </p:spTree>
  </p:cSld>
  <p:clrMapOvr>
    <a:masterClrMapping/>
  </p:clrMapOvr>
</p:notes>
</file>

<file path=ppt/notesSlides/notesSlide2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按标出的顺序把各页代码接在一起，就是完整程序。对照前面的样例，指出读入、计算和输出分别由哪些语句完成。a[i]是一份记录，a[i].name才是其中的姓名。 本页依据教材例7-10；未标为教材样例的小数据均为课堂教学例。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上一题只保留最佳学生即可，这次却要比较每一对同学。读到Cai时，Amy和Bob的完整记录还要用。结构体保存一个人的多项信息，数组再把多人的记录排起来；a[i]选人，点后面的成员名选这一项信息。</a:t>
            </a:r>
          </a:p>
        </p:txBody>
      </p:sp>
    </p:spTree>
  </p:cSld>
  <p:clrMapOvr>
    <a:masterClrMapping/>
  </p:clrMapOvr>
</p:notes>
</file>

<file path=ppt/notesSlides/notesSlide2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按标出的顺序把各页代码接在一起，就是完整程序。对照前面的样例，指出读入、计算和输出分别由哪些语句完成。n=1000时最多检查499500对；比较次数为平方级，数组存储O(n)。 本页依据教材例7-10；未标为教材样例的小数据均为课堂教学例。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上一题只寻找最佳者，旧记录可以放掉；这次后来的学生要和前面的人比较。 a[1].math：先取下标1的学生记录，再看这份记录的数学栏，得到84。</a:t>
            </a:r>
          </a:p>
        </p:txBody>
      </p:sp>
    </p:spTree>
  </p:cSld>
  <p:clrMapOvr>
    <a:masterClrMapping/>
  </p:clrMapOvr>
</p:notes>
</file>

<file path=ppt/notesSlides/notesSlide2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不一定；例如每科都比对方高5，总分就高15；② 6对：3+2+1；没有自配对，也没有反向重复；③ 不是；2是学生记录的数组下标，name才指向姓名成员。如果答案不同，请从变量身份、输入范围或执行顺序中定位分歧，不只公布对错。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以Amy的90、80、85为基准，总分为255；分别检查另外两名学生。 三科条件与总分条件之间使用&amp;&amp;；少检查一个条件，答案就可能错。</a:t>
            </a:r>
          </a:p>
        </p:txBody>
      </p:sp>
    </p:spTree>
  </p:cSld>
  <p:clrMapOvr>
    <a:masterClrMapping/>
  </p:clrMapOvr>
</p:notes>
</file>

<file path=ppt/notesSlides/notesSlide2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每名学生有学号、学业成绩、素质拓展成绩；按70%与30%计算综合分数。读输入格式时，明确一个数或一行分别代表什么，再说出输出需要包含哪些信息。点击展示小数据后，逐项检查这些结果怎样符合题目条件：题目要求结构体存综合分数，并提供求两项成绩总和的成员函数。 本页依据教材例7-11，https://www.luogu.com.cn/problem/P5742；未标为教材样例的小数据均为课堂教学例。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每对只从靠前的人连到靠后的人，既排除自己，又避免反向重复。 数组里让 j 从 i+1 开始，就只会比较前面的人与后面的人。</a:t>
            </a:r>
          </a:p>
        </p:txBody>
      </p:sp>
    </p:spTree>
  </p:cSld>
  <p:clrMapOvr>
    <a:masterClrMapping/>
  </p:clrMapOvr>
</p:notes>
</file>

<file path=ppt/notesSlides/notesSlide3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可以把这项操作和它使用的数据放在同一个结构体里。这个操作叫成员函数；s.sum()表示对s这份记录执行求和。确认学生能复述这个需要后，再转入下一页的正式讲解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每对只从靠前的人连到靠后的人，既排除自己，又避免反向重复。 把人换成下标，就是让后一个下标j严格大于i。 下标i固定一个学生，j从i+1开始；这样不会与自己比较，也不会颠倒重复。 输入姓名已按字典序排好，按i再按j递增即可得到要求的输出顺序。</a:t>
            </a:r>
          </a:p>
        </p:txBody>
      </p:sp>
    </p:spTree>
  </p:cSld>
  <p:clrMapOvr>
    <a:masterClrMapping/>
  </p:clrMapOvr>
</p:notes>
</file>

<file path=ppt/notesSlides/notesSlide3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可以把这项操作和它使用的数据放在同一个结构体里。；这个操作叫成员函数；s.sum()表示对s这份记录执行求和。从页面的具体对象与任务切入：求两项成绩之和时，总是在使用这个学生自己的成员。让学生指着图中的对象或变量说明本次变化；箭头表示的含义以页面说明为准，再逐步点击展开。收回讨论时强调：数据成员保存信息，成员函数对这份对象的信息执行操作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abs取得整数差的绝对值；四个判断必须同时成立。</a:t>
            </a:r>
          </a:p>
        </p:txBody>
      </p:sp>
    </p:spTree>
  </p:cSld>
  <p:clrMapOvr>
    <a:masterClrMapping/>
  </p:clrMapOvr>
</p:notes>
</file>

<file path=ppt/notesSlides/notesSlide3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在显示公式前，用具体数据解释问题：学业成绩a占70%，素质成绩q占30%；同样增加1分，两项贡献并不相同。显示公式后，请学生指出每个变量的含义，并把数学运算对应到后面的代码。重点核对：小数在计算机中可能有微小误差；把比较两侧同乘10，避免卡在80的边界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a[i]是一份记录，a[i].name才是其中的姓名。</a:t>
            </a:r>
          </a:p>
        </p:txBody>
      </p:sp>
    </p:spTree>
  </p:cSld>
  <p:clrMapOvr>
    <a:masterClrMapping/>
  </p:clrMapOvr>
</p:notes>
</file>

<file path=ppt/notesSlides/notesSlide3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希望每次创建记录时，都自动完成这一套准备动作。构造函数负责创建时的初始化。它不是等对象建好后再随意调用的求和操作。确认学生能复述这个需要后，再转入下一页的正式讲解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n=1000时最多检查499500对；比较次数为平方级，数组存储O(n)。</a:t>
            </a:r>
          </a:p>
        </p:txBody>
      </p:sp>
    </p:spTree>
  </p:cSld>
  <p:clrMapOvr>
    <a:masterClrMapping/>
  </p:clrMapOvr>
</p:notes>
</file>

<file path=ppt/notesSlides/notesSlide3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希望每次创建记录时，都自动完成这一套准备动作。；构造函数负责创建时的初始化。它不是等对象建好后再随意调用的求和操作。从页面的具体对象与任务切入：每读到学号和两项成绩，都要建立记录并算综合分数；希望创建时一次完成。让学生指着图中的对象或变量说明本次变化；箭头表示的含义以页面说明为准，再逐步点击展开。收回讨论时强调：定义带参数的构造函数后，若还想写Student s;，需要可用的无参构造函数。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不一定；例如每科都比对方高5，总分就高15；② 6对：3+2+1；没有自配对，也没有反向重复；③ 不是；2是学生记录的数组下标，name才指向姓名成员。</a:t>
            </a:r>
          </a:p>
        </p:txBody>
      </p:sp>
    </p:spTree>
  </p:cSld>
  <p:clrMapOvr>
    <a:masterClrMapping/>
  </p:clrMapOvr>
</p:notes>
</file>

<file path=ppt/notesSlides/notesSlide3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按标出的顺序把各页代码接在一起，就是完整程序。对照前面的样例，指出读入、计算和输出分别由哪些语句完成。构造函数使用不同的参数名，避免混淆形参与数据成员。 本页依据教材例7-11；洛谷原题精度提示；未标为教材样例的小数据均为课堂教学例。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乙的总分150已经达标，可综合分数只有73，仍不算优秀。</a:t>
            </a:r>
          </a:p>
        </p:txBody>
      </p:sp>
    </p:spTree>
  </p:cSld>
  <p:clrMapOvr>
    <a:masterClrMapping/>
  </p:clrMapOvr>
</p:notes>
</file>

<file path=ppt/notesSlides/notesSlide3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按标出的顺序把各页代码接在一起，就是完整程序。对照前面的样例，指出读入、计算和输出分别由哪些语句完成。overall按题意保存；优秀判断使用整数等价式，避免浮点边界误差。 本页依据教材例7-11；洛谷原题精度提示；未标为教材样例的小数据均为课堂教学例。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6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让学生先将7、80、80对应到id0、a、q。接着逐项写入s的成员，特别指出overall不是第四个输入，而是按两项成绩算出来的。构造结束后，s才带着这些初始内容供后续判断使用。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每名学生有学号、学业成绩、素质拓展成绩；按70%与30%计算综合分数。 题目要求结构体存综合分数，并提供求两项成绩总和的成员函数。</a:t>
            </a:r>
          </a:p>
        </p:txBody>
      </p:sp>
    </p:spTree>
  </p:cSld>
  <p:clrMapOvr>
    <a:masterClrMapping/>
  </p:clrMapOvr>
</p:notes>
</file>

<file path=ppt/notesSlides/notesSlide3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两项成绩之和恰好140，不满足严格大于140；② 160；构造时已给这两个数据成员设置为80；③ 不是正确的构造函数声明；构造函数不能写返回类型。如果答案不同，请从变量身份、输入范围或执行顺序中定位分歧，不只公布对错。 本页依据《深入浅出程序设计竞赛（基础篇）》第7章7.4节；未标为教材样例的小数据均为课堂教学例。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求和总在使用这名学生的成绩，可以把这项操作也写进Student。 这个操作叫成员函数；s.sum()表示对s这份记录执行求和。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可以把这项操作和它使用的数据放在同一个结构体里。 这个操作叫成员函数；s.sum()表示对s这份记录执行求和。 求两项成绩之和时，总是在使用这个学生自己的成员。 数据成员保存信息，成员函数对这份对象的信息执行操作。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学业成绩a占70%，素质成绩q占30%；同样增加1分，两项贡献并不相同。 小数在计算机中可能有微小误差；把比较两侧同乘10，避免卡在80的边界。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像新建成绩卡时顺手算好综合分，我们希望创建每份记录时都执行这套准备步骤。 构造函数会在创建对象时完成初始化，让这几项准备工作不再依靠逐次手写。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希望每次创建记录时，都自动完成这一套准备动作。 构造函数负责创建时的初始化。 它不是等对象建好后再随意调用的求和操作。 每读到学号和两项成绩，都要建立记录并算综合分数；希望创建时一次完成。 定义带参数的构造函数后，若还想写Student s;，需要可用的无参构造函数。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让学生先将7、80、80对应到id0、a、q。 接着逐项写入s的成员，特别指出overall不是第四个输入，而是按两项成绩算出来的。 构造结束后，s才带着这些初始内容供后续判断使用。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构造函数使用不同的参数名，避免混淆形参与数据成员。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overall按题意保存；优秀判断使用整数等价式，避免浮点边界误差。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两项成绩之和恰好140，不满足严格大于140；② 160；构造时已给这两个数据成员设置为80；③ 不是正确的构造函数声明；构造函数不能写返回类型。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6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1530"/>
            <a:ext cx="10442829" cy="1104138"/>
            <a:chOff x="825246" y="811530"/>
            <a:chExt cx="10442829" cy="1104138"/>
          </a:xfrm>
        </p:grpSpPr>
        <p:sp>
          <p:nvSpPr>
            <p:cNvPr id="2" name="TextBox 2"/>
            <p:cNvSpPr/>
            <p:nvPr/>
          </p:nvSpPr>
          <p:spPr>
            <a:xfrm>
              <a:off x="1017270" y="811530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857" rIns="0" bIns="0" anchor="t" anchorCtr="0">
              <a:noAutofit/>
            </a:bodyPr>
            <a:lstStyle/>
            <a:p>
              <a:pPr algn="l">
                <a:lnSpc>
                  <a:spcPts val="2790"/>
                </a:lnSpc>
              </a:pPr>
              <a:r>
                <a:rPr lang="zh-CN" sz="22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一张完整的报名卡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4282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9" rIns="0" bIns="0" anchor="t" anchorCtr="0">
              <a:noAutofit/>
            </a:bodyPr>
            <a:lstStyle/>
            <a:p>
              <a:pPr algn="l">
                <a:lnSpc>
                  <a:spcPts val="3162"/>
                </a:lnSpc>
              </a:pP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报名只填姓名，老师能安排比赛吗？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3971"/>
            <a:ext cx="10277856" cy="1033272"/>
            <a:chOff x="990219" y="2053971"/>
            <a:chExt cx="10277856" cy="1033272"/>
          </a:xfrm>
        </p:grpSpPr>
        <p:sp>
          <p:nvSpPr>
            <p:cNvPr id="5" name="TextBox 5"/>
            <p:cNvSpPr/>
            <p:nvPr/>
          </p:nvSpPr>
          <p:spPr>
            <a:xfrm>
              <a:off x="990219" y="20539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小林要报名跳远。报名卡上要写姓名“小林”、年龄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13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和项目“跳远”。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4971"/>
              <a:ext cx="10277856" cy="6522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只有姓名，不知道年龄和项目；只有年龄，也不知道是谁来报名。三项合起来，才是一份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完整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信息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38250" y="3143250"/>
            <a:ext cx="9715500" cy="1714500"/>
            <a:chOff x="1238250" y="3143250"/>
            <a:chExt cx="9715500" cy="1714500"/>
          </a:xfrm>
        </p:grpSpPr>
        <p:sp>
          <p:nvSpPr>
            <p:cNvPr id="8" name="Rectangle 8"/>
            <p:cNvSpPr/>
            <p:nvPr/>
          </p:nvSpPr>
          <p:spPr>
            <a:xfrm>
              <a:off x="1238250" y="3143250"/>
              <a:ext cx="9715500" cy="1714500"/>
            </a:xfrm>
            <a:prstGeom prst="roundRect">
              <a:avLst>
                <a:gd name="adj" fmla="val 6667"/>
              </a:avLst>
            </a:prstGeom>
            <a:solidFill>
              <a:srgbClr val="EDF5E5"/>
            </a:solidFill>
            <a:ln w="19050">
              <a:solidFill>
                <a:srgbClr val="244D87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4904804" y="3266122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同一位同学的报名卡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524000" y="3667125"/>
              <a:ext cx="2857500" cy="952500"/>
              <a:chOff x="1524000" y="3667125"/>
              <a:chExt cx="2857500" cy="9525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524000" y="3667125"/>
                <a:ext cx="28575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FFFFF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680335" y="3840861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姓名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2680335" y="4193286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小林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67250" y="3667125"/>
              <a:ext cx="2857500" cy="952500"/>
              <a:chOff x="4667250" y="3667125"/>
              <a:chExt cx="2857500" cy="952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667250" y="3667125"/>
                <a:ext cx="28575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FFFFF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823585" y="3840861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年龄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941695" y="4193286"/>
                <a:ext cx="3086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13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810500" y="3667125"/>
              <a:ext cx="2857500" cy="952500"/>
              <a:chOff x="7810500" y="3667125"/>
              <a:chExt cx="2857500" cy="9525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7810500" y="3667125"/>
                <a:ext cx="28575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FFFFF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8966835" y="3840861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项目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8966835" y="4193286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跳远</a:t>
                </a:r>
              </a:p>
            </p:txBody>
          </p:sp>
        </p:grpSp>
      </p:grpSp>
      <p:grpSp>
        <p:nvGrpSpPr>
          <p:cNvPr id="25" name="Group 25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23" name="TextBox 23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这张卡把文字和整数放在一起。程序也需要把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不同类型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的数据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组合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成一份记录。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990219" y="577824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已经学过的变量和数组，怎样保存这样一张卡？我们逐项看看。</a:t>
              </a:r>
            </a:p>
          </p:txBody>
        </p:sp>
      </p:grpSp>
      <p:sp>
        <p:nvSpPr>
          <p:cNvPr id="43" name="Line 43"/>
          <p:cNvSpPr/>
          <p:nvPr/>
        </p:nvSpPr>
        <p:spPr>
          <a:xfrm>
            <a:off x="838200" y="51322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1530"/>
            <a:ext cx="10442829" cy="1104138"/>
            <a:chOff x="825246" y="811530"/>
            <a:chExt cx="10442829" cy="1104138"/>
          </a:xfrm>
        </p:grpSpPr>
        <p:sp>
          <p:nvSpPr>
            <p:cNvPr id="2" name="TextBox 2"/>
            <p:cNvSpPr/>
            <p:nvPr/>
          </p:nvSpPr>
          <p:spPr>
            <a:xfrm>
              <a:off x="1017270" y="811530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857" rIns="0" bIns="0" anchor="t" anchorCtr="0">
              <a:noAutofit/>
            </a:bodyPr>
            <a:lstStyle/>
            <a:p>
              <a:pPr algn="l">
                <a:lnSpc>
                  <a:spcPts val="2790"/>
                </a:lnSpc>
              </a:pPr>
              <a:r>
                <a:rPr lang="zh-CN" sz="22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一项数据还不够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4282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9" rIns="0" bIns="0" anchor="t" anchorCtr="0">
              <a:noAutofit/>
            </a:bodyPr>
            <a:lstStyle/>
            <a:p>
              <a:pPr algn="l">
                <a:lnSpc>
                  <a:spcPts val="3162"/>
                </a:lnSpc>
              </a:pP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一个变量，能表示一张完整的报名卡吗？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3971"/>
            <a:ext cx="10277856" cy="762381"/>
            <a:chOff x="990219" y="2053971"/>
            <a:chExt cx="1027785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39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能保存姓名或项目，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能保存年龄。每个变量都只负责其中一项。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49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三项可以分别保存，可处理报名时，我们希望拿到的是同一个人的整份信息。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333750" cy="571500"/>
              <a:chOff x="1047750" y="30575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zh-CN" sz="1880" b="1" dirty="0">
                    <a:solidFill>
                      <a:srgbClr val="FFFFFF"/>
                    </a:solidFill>
                    <a:latin typeface="Microsoft YaHei"/>
                    <a:ea typeface="Microsoft YaHei"/>
                    <a:cs typeface="Microsoft YaHei"/>
                  </a:rPr>
                  <a:t>怎样保存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57525"/>
              <a:ext cx="3333750" cy="571500"/>
              <a:chOff x="4381500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zh-CN" sz="1880" b="1" dirty="0">
                    <a:solidFill>
                      <a:srgbClr val="FFFFFF"/>
                    </a:solidFill>
                    <a:latin typeface="Microsoft YaHei"/>
                    <a:ea typeface="Microsoft YaHei"/>
                    <a:cs typeface="Microsoft YaHei"/>
                  </a:rPr>
                  <a:t>已有内容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57525"/>
              <a:ext cx="3429000" cy="571500"/>
              <a:chOff x="7715250" y="3057525"/>
              <a:chExt cx="3429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57525"/>
                <a:ext cx="3429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86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zh-CN" sz="1880" b="1" dirty="0">
                    <a:solidFill>
                      <a:srgbClr val="FFFFFF"/>
                    </a:solidFill>
                    <a:latin typeface="Microsoft YaHei"/>
                    <a:ea typeface="Microsoft YaHei"/>
                    <a:cs typeface="Microsoft YaHei"/>
                  </a:rPr>
                  <a:t>还缺什么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3333750" cy="571500"/>
              <a:chOff x="1047750" y="36290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zh-CN" sz="188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只存姓名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29025"/>
              <a:ext cx="3333750" cy="571500"/>
              <a:chOff x="4381500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zh-CN" sz="188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小林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629025"/>
              <a:ext cx="3429000" cy="571500"/>
              <a:chOff x="7715250" y="3629025"/>
              <a:chExt cx="3429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629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657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zh-CN" sz="188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年龄、项目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3333750" cy="571500"/>
              <a:chOff x="1047750" y="42005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zh-CN" sz="188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只存年龄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00525"/>
              <a:ext cx="3333750" cy="571500"/>
              <a:chOff x="4381500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13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200525"/>
              <a:ext cx="3429000" cy="571500"/>
              <a:chOff x="7715250" y="4200525"/>
              <a:chExt cx="3429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200525"/>
                <a:ext cx="3429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229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zh-CN" sz="188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姓名、项目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772025"/>
              <a:ext cx="3333750" cy="571500"/>
              <a:chOff x="1047750" y="4772025"/>
              <a:chExt cx="3333750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772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800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zh-CN" sz="188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只存项目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381500" y="4772025"/>
              <a:ext cx="3333750" cy="571500"/>
              <a:chOff x="4381500" y="4772025"/>
              <a:chExt cx="3333750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381500" y="4772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400550" y="4800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zh-CN" sz="188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跳远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715250" y="4772025"/>
              <a:ext cx="3429000" cy="571500"/>
              <a:chOff x="7715250" y="4772025"/>
              <a:chExt cx="3429000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715250" y="4772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734300" y="4800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zh-CN" sz="188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姓名、年龄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6771"/>
            <a:ext cx="10277856" cy="752856"/>
            <a:chOff x="990219" y="5406771"/>
            <a:chExt cx="10277856" cy="752856"/>
          </a:xfrm>
        </p:grpSpPr>
        <p:sp>
          <p:nvSpPr>
            <p:cNvPr id="45" name="TextBox 4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我们想把三项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组合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起来，又让每一项使用合适的数据类型。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824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数组能把多个数据放在一起。不过，它能把这些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不同类型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的数据直接放在一排吗？</a:t>
              </a:r>
            </a:p>
          </p:txBody>
        </p:sp>
      </p:grpSp>
      <p:sp>
        <p:nvSpPr>
          <p:cNvPr id="66" name="Line 6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1530"/>
            <a:ext cx="10442829" cy="1104138"/>
            <a:chOff x="825246" y="811530"/>
            <a:chExt cx="10442829" cy="1104138"/>
          </a:xfrm>
        </p:grpSpPr>
        <p:sp>
          <p:nvSpPr>
            <p:cNvPr id="2" name="TextBox 2"/>
            <p:cNvSpPr/>
            <p:nvPr/>
          </p:nvSpPr>
          <p:spPr>
            <a:xfrm>
              <a:off x="1017270" y="811530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857" rIns="0" bIns="0" anchor="t" anchorCtr="0">
              <a:noAutofit/>
            </a:bodyPr>
            <a:lstStyle/>
            <a:p>
              <a:pPr algn="l">
                <a:lnSpc>
                  <a:spcPts val="2790"/>
                </a:lnSpc>
              </a:pPr>
              <a:r>
                <a:rPr lang="zh-CN" sz="22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普通数组的限制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4282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9" rIns="0" bIns="0" anchor="t" anchorCtr="0">
              <a:noAutofit/>
            </a:bodyPr>
            <a:lstStyle/>
            <a:p>
              <a:pPr algn="l">
                <a:lnSpc>
                  <a:spcPts val="3162"/>
                </a:lnSpc>
              </a:pP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把报名卡放进普通数组，会遇到什么问题？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3971"/>
            <a:ext cx="10277856" cy="762381"/>
            <a:chOff x="990219" y="2053971"/>
            <a:chExt cx="1027785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39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姓名“小林”和项目“跳远”适合用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，年龄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13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适合用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。三项的类型并不相同。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49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普通数组的元素类型必须相同。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数组能存年龄，却不能直接放入姓名。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333750" cy="571500"/>
              <a:chOff x="1047750" y="30575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报名卡上的信息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57525"/>
              <a:ext cx="3333750" cy="571500"/>
              <a:chOff x="4381500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准备保存的数据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57525"/>
              <a:ext cx="3429000" cy="571500"/>
              <a:chOff x="7715250" y="3057525"/>
              <a:chExt cx="3429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57525"/>
                <a:ext cx="3429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86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需要的类型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3333750" cy="571500"/>
              <a:chOff x="1047750" y="36290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姓名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29025"/>
              <a:ext cx="3333750" cy="571500"/>
              <a:chOff x="4381500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小林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629025"/>
              <a:ext cx="3429000" cy="571500"/>
              <a:chOff x="7715250" y="3629025"/>
              <a:chExt cx="3429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629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657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3333750" cy="571500"/>
              <a:chOff x="1047750" y="42005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年龄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00525"/>
              <a:ext cx="3333750" cy="571500"/>
              <a:chOff x="4381500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13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200525"/>
              <a:ext cx="3429000" cy="571500"/>
              <a:chOff x="7715250" y="4200525"/>
              <a:chExt cx="3429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200525"/>
                <a:ext cx="3429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229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int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772025"/>
              <a:ext cx="3333750" cy="571500"/>
              <a:chOff x="1047750" y="4772025"/>
              <a:chExt cx="3333750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772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800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项目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381500" y="4772025"/>
              <a:ext cx="3333750" cy="571500"/>
              <a:chOff x="4381500" y="4772025"/>
              <a:chExt cx="3333750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381500" y="4772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400550" y="4800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跳远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715250" y="4772025"/>
              <a:ext cx="3429000" cy="571500"/>
              <a:chOff x="7715250" y="4772025"/>
              <a:chExt cx="3429000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715250" y="4772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734300" y="4800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12" rIns="0" bIns="0" anchor="t" anchorCtr="0">
                <a:noAutofit/>
              </a:bodyPr>
              <a:lstStyle/>
              <a:p>
                <a:pPr algn="ctr">
                  <a:lnSpc>
                    <a:spcPts val="2332"/>
                  </a:lnSpc>
                </a:pPr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6771"/>
            <a:ext cx="10277856" cy="752856"/>
            <a:chOff x="990219" y="5406771"/>
            <a:chExt cx="10277856" cy="752856"/>
          </a:xfrm>
        </p:grpSpPr>
        <p:sp>
          <p:nvSpPr>
            <p:cNvPr id="45" name="TextBox 4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我们需要一种新类型：内部能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组合不同类型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的数据，把同一个人的信息放成一整份。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824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结构体就能定义这样的类型。接着看看这份记录由哪些部分组成。</a:t>
              </a:r>
            </a:p>
          </p:txBody>
        </p:sp>
      </p:grpSp>
      <p:sp>
        <p:nvSpPr>
          <p:cNvPr id="66" name="Line 6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42829" cy="1101280"/>
            <a:chOff x="825246" y="814388"/>
            <a:chExt cx="10442829" cy="1101280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认识结构体和成员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4282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9" rIns="0" bIns="0" anchor="t" anchorCtr="0">
              <a:noAutofit/>
            </a:bodyPr>
            <a:lstStyle/>
            <a:p>
              <a:pPr algn="l">
                <a:lnSpc>
                  <a:spcPts val="3162"/>
                </a:lnSpc>
              </a:pP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结构体怎样把不同类型的信息组合起来？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3971"/>
            <a:ext cx="10277856" cy="762381"/>
            <a:chOff x="990219" y="2053971"/>
            <a:chExt cx="1027785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39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用结构体定义一张卡的格式：姓名用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，年龄用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，项目用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49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结构体是我们自己定义的一种数据类型。里面的姓名、年龄、项目，各叫一个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38250" y="3143250"/>
            <a:ext cx="9715500" cy="1714500"/>
            <a:chOff x="1238250" y="3143250"/>
            <a:chExt cx="9715500" cy="1714500"/>
          </a:xfrm>
        </p:grpSpPr>
        <p:sp>
          <p:nvSpPr>
            <p:cNvPr id="8" name="Rectangle 8"/>
            <p:cNvSpPr/>
            <p:nvPr/>
          </p:nvSpPr>
          <p:spPr>
            <a:xfrm>
              <a:off x="1238250" y="3143250"/>
              <a:ext cx="9715500" cy="1714500"/>
            </a:xfrm>
            <a:prstGeom prst="roundRect">
              <a:avLst>
                <a:gd name="adj" fmla="val 6667"/>
              </a:avLst>
            </a:prstGeom>
            <a:noFill/>
            <a:ln>
              <a:noFill/>
            </a:ln>
          </p:spPr>
        </p:sp>
        <p:sp>
          <p:nvSpPr>
            <p:cNvPr id="9" name="TextBox 9"/>
            <p:cNvSpPr/>
            <p:nvPr/>
          </p:nvSpPr>
          <p:spPr>
            <a:xfrm>
              <a:off x="4904804" y="3266122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同一位同学的报名卡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524000" y="3667125"/>
              <a:ext cx="2857500" cy="952500"/>
              <a:chOff x="1524000" y="3667125"/>
              <a:chExt cx="2857500" cy="9525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524000" y="3667125"/>
                <a:ext cx="28575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FFFFF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680335" y="3840861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姓名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2680335" y="4193286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小林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67250" y="3667125"/>
              <a:ext cx="2857500" cy="952500"/>
              <a:chOff x="4667250" y="3667125"/>
              <a:chExt cx="2857500" cy="952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667250" y="3667125"/>
                <a:ext cx="28575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FFFFF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823585" y="3840861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年龄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941695" y="4193286"/>
                <a:ext cx="3086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13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810500" y="3667125"/>
              <a:ext cx="2857500" cy="952500"/>
              <a:chOff x="7810500" y="3667125"/>
              <a:chExt cx="2857500" cy="9525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7810500" y="3667125"/>
                <a:ext cx="28575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FFFFF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8966835" y="3840861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项目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8966835" y="4193286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跳远</a:t>
                </a:r>
              </a:p>
            </p:txBody>
          </p:sp>
        </p:grpSp>
      </p:grpSp>
      <p:grpSp>
        <p:nvGrpSpPr>
          <p:cNvPr id="25" name="Group 25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23" name="TextBox 23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有自己的类型；它们放在一起，才描述了这一份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完整的报名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信息。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格式只需设计一次，就能按它建立小林和小雨各自的报名卡。</a:t>
              </a:r>
            </a:p>
          </p:txBody>
        </p:sp>
      </p:grpSp>
      <p:sp>
        <p:nvSpPr>
          <p:cNvPr id="42" name="Line 4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50131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29855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1530"/>
            <a:ext cx="5861685" cy="1107377"/>
            <a:chOff x="825246" y="811530"/>
            <a:chExt cx="5861685" cy="1107377"/>
          </a:xfrm>
        </p:grpSpPr>
        <p:sp>
          <p:nvSpPr>
            <p:cNvPr id="2" name="TextBox 2"/>
            <p:cNvSpPr/>
            <p:nvPr/>
          </p:nvSpPr>
          <p:spPr>
            <a:xfrm>
              <a:off x="1017270" y="811530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857" rIns="0" bIns="0" anchor="t" anchorCtr="0">
              <a:noAutofit/>
            </a:bodyPr>
            <a:lstStyle/>
            <a:p>
              <a:pPr algn="l">
                <a:lnSpc>
                  <a:spcPts val="2790"/>
                </a:lnSpc>
              </a:pPr>
              <a:r>
                <a:rPr lang="zh-CN" sz="22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同一格式，不同记录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同一种卡片格式，怎样保存两位同学？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806273" cy="762381"/>
            <a:chOff x="990219" y="2056448"/>
            <a:chExt cx="9806273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8062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小林和小雨的卡片都有姓名、年龄、项目三个位置，但每个位置保存的值可以不同。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所以可以用同一种结构体类型，建立两份独立的记录，分别表示两位同学。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333750" cy="571500"/>
              <a:chOff x="1047750" y="30575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记录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57525"/>
              <a:ext cx="3333750" cy="571500"/>
              <a:chOff x="4381500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姓名成员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57525"/>
              <a:ext cx="3429000" cy="571500"/>
              <a:chOff x="7715250" y="3057525"/>
              <a:chExt cx="3429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57525"/>
                <a:ext cx="3429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86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年龄、项目成员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3333750" cy="571500"/>
              <a:chOff x="1047750" y="36290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小林的记录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29025"/>
              <a:ext cx="3333750" cy="571500"/>
              <a:chOff x="4381500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小林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629025"/>
              <a:ext cx="3429000" cy="571500"/>
              <a:chOff x="7715250" y="3629025"/>
              <a:chExt cx="3429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629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657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13，跳远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3333750" cy="571500"/>
              <a:chOff x="1047750" y="42005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小雨的记录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00525"/>
              <a:ext cx="3333750" cy="571500"/>
              <a:chOff x="4381500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小雨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200525"/>
              <a:ext cx="3429000" cy="571500"/>
              <a:chOff x="7715250" y="4200525"/>
              <a:chExt cx="3429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200525"/>
                <a:ext cx="3429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229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14，跑步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两张卡的栏目相同，填写的内容各自保存。以后取姓名、改年龄，都要先说清是哪张卡。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成绩单也包含文字和整数。把姓名与三科成绩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组合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起来，就能保存一名学生的完整记录。</a:t>
              </a:r>
            </a:p>
          </p:txBody>
        </p:sp>
      </p:grpSp>
      <p:sp>
        <p:nvSpPr>
          <p:cNvPr id="54" name="Line 5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5" name="Line 55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6" name="Line 56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为什么需要结构体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要复制一名学生的信息，得复制几个变量？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15032" cy="762381"/>
            <a:chOff x="990219" y="2056448"/>
            <a:chExt cx="901503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班级成绩程序记录姓名、语文、数学、英语。一个学生就有四项信息。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如果分别放进四个数组，复制某个学生时要复制四次，还必须对准同一下标。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47750" y="3143250"/>
            <a:ext cx="10096500" cy="1714500"/>
            <a:chOff x="1047750" y="3143250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143250"/>
              <a:ext cx="1428750" cy="571500"/>
              <a:chOff x="1047750" y="3143250"/>
              <a:chExt cx="1428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143250"/>
                <a:ext cx="1428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71825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下标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476500" y="3143250"/>
              <a:ext cx="2667000" cy="571500"/>
              <a:chOff x="2476500" y="3143250"/>
              <a:chExt cx="2667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476500" y="3143250"/>
                <a:ext cx="2667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495550" y="3171825"/>
                <a:ext cx="2628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name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143500" y="3143250"/>
              <a:ext cx="2000250" cy="571500"/>
              <a:chOff x="5143500" y="3143250"/>
              <a:chExt cx="200025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143500" y="3143250"/>
                <a:ext cx="2000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162550" y="3171825"/>
                <a:ext cx="1962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chinese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143750" y="3143250"/>
              <a:ext cx="2000250" cy="571500"/>
              <a:chOff x="7143750" y="3143250"/>
              <a:chExt cx="20002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143750" y="3143250"/>
                <a:ext cx="2000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162800" y="3171825"/>
                <a:ext cx="1962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math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9144000" y="3143250"/>
              <a:ext cx="2000250" cy="571500"/>
              <a:chOff x="9144000" y="3143250"/>
              <a:chExt cx="20002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9144000" y="3143250"/>
                <a:ext cx="2000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9163050" y="3171825"/>
                <a:ext cx="1962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english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047750" y="3714750"/>
              <a:ext cx="1428750" cy="571500"/>
              <a:chOff x="1047750" y="3714750"/>
              <a:chExt cx="142875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047750" y="3714750"/>
                <a:ext cx="1428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066800" y="3743325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2476500" y="3714750"/>
              <a:ext cx="2667000" cy="571500"/>
              <a:chOff x="2476500" y="3714750"/>
              <a:chExt cx="26670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2476500" y="3714750"/>
                <a:ext cx="2667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495550" y="3743325"/>
                <a:ext cx="2628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Amy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143500" y="3714750"/>
              <a:ext cx="2000250" cy="571500"/>
              <a:chOff x="5143500" y="3714750"/>
              <a:chExt cx="20002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143500" y="3714750"/>
                <a:ext cx="2000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162550" y="3743325"/>
                <a:ext cx="1962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43750" y="3714750"/>
              <a:ext cx="2000250" cy="571500"/>
              <a:chOff x="7143750" y="3714750"/>
              <a:chExt cx="200025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43750" y="3714750"/>
                <a:ext cx="2000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162800" y="3743325"/>
                <a:ext cx="1962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144000" y="3714750"/>
              <a:ext cx="2000250" cy="571500"/>
              <a:chOff x="9144000" y="3714750"/>
              <a:chExt cx="2000250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144000" y="3714750"/>
                <a:ext cx="2000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9163050" y="3743325"/>
                <a:ext cx="1962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85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047750" y="4286250"/>
              <a:ext cx="1428750" cy="571500"/>
              <a:chOff x="1047750" y="4286250"/>
              <a:chExt cx="1428750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047750" y="4286250"/>
                <a:ext cx="1428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066800" y="4314825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476500" y="4286250"/>
              <a:ext cx="2667000" cy="571500"/>
              <a:chOff x="2476500" y="4286250"/>
              <a:chExt cx="2667000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476500" y="4286250"/>
                <a:ext cx="2667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2495550" y="4314825"/>
                <a:ext cx="2628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Bob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5143500" y="4286250"/>
              <a:ext cx="2000250" cy="571500"/>
              <a:chOff x="5143500" y="4286250"/>
              <a:chExt cx="2000250" cy="5715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5143500" y="4286250"/>
                <a:ext cx="2000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5162550" y="4314825"/>
                <a:ext cx="1962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88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7143750" y="4286250"/>
              <a:ext cx="2000250" cy="571500"/>
              <a:chOff x="7143750" y="4286250"/>
              <a:chExt cx="2000250" cy="5715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7143750" y="4286250"/>
                <a:ext cx="2000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7162800" y="4314825"/>
                <a:ext cx="1962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92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9144000" y="4286250"/>
              <a:ext cx="2000250" cy="571500"/>
              <a:chOff x="9144000" y="4286250"/>
              <a:chExt cx="2000250" cy="5715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9144000" y="4286250"/>
                <a:ext cx="2000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9163050" y="4314825"/>
                <a:ext cx="1962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90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09248"/>
            <a:ext cx="7432548" cy="752855"/>
            <a:chOff x="990219" y="5409248"/>
            <a:chExt cx="7432548" cy="752855"/>
          </a:xfrm>
        </p:grpSpPr>
        <p:sp>
          <p:nvSpPr>
            <p:cNvPr id="54" name="TextBox 54"/>
            <p:cNvSpPr/>
            <p:nvPr/>
          </p:nvSpPr>
          <p:spPr>
            <a:xfrm>
              <a:off x="990219" y="5409248"/>
              <a:ext cx="58900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漏复制一项，就可能把Amy的姓名配上Bob的成绩。</a:t>
              </a:r>
            </a:p>
          </p:txBody>
        </p:sp>
        <p:sp>
          <p:nvSpPr>
            <p:cNvPr id="55" name="TextBox 55"/>
            <p:cNvSpPr/>
            <p:nvPr/>
          </p:nvSpPr>
          <p:spPr>
            <a:xfrm>
              <a:off x="990219" y="5780722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把属于同一人的四项数据组成一条记录，复制与传递就更清楚。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51322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29253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234809" cy="1104519"/>
            <a:chOff x="825246" y="814388"/>
            <a:chExt cx="72348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认识结构体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2348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姓名和三科成绩，怎样成为同一张学生信息表？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206038" cy="762381"/>
            <a:chOff x="990219" y="2056448"/>
            <a:chExt cx="820603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学校登记一名学生，会把姓名与成绩填在同一张表上。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2060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姓名Amy是文字，成绩90、80、85是整数；它们需要不同的数据类型。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4095750" cy="571500"/>
              <a:chOff x="1047750" y="3095625"/>
              <a:chExt cx="4095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4095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4057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同一张表中的项目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143500" y="3095625"/>
              <a:ext cx="3333750" cy="571500"/>
              <a:chOff x="5143500" y="30956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143500" y="30956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162550" y="31242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准备保存的内容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477250" y="3095625"/>
              <a:ext cx="2667000" cy="571500"/>
              <a:chOff x="8477250" y="3095625"/>
              <a:chExt cx="2667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477250" y="3095625"/>
                <a:ext cx="2667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496300" y="3124200"/>
                <a:ext cx="2628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已经会用的类型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4095750" cy="571500"/>
              <a:chOff x="1047750" y="3667125"/>
              <a:chExt cx="4095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4095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4057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姓名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143500" y="3667125"/>
              <a:ext cx="3333750" cy="571500"/>
              <a:chOff x="5143500" y="36671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5143500" y="36671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5162550" y="36957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Amy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477250" y="3667125"/>
              <a:ext cx="2667000" cy="571500"/>
              <a:chOff x="8477250" y="3667125"/>
              <a:chExt cx="2667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477250" y="3667125"/>
                <a:ext cx="2667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496300" y="3695700"/>
                <a:ext cx="2628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4095750" cy="571500"/>
              <a:chOff x="1047750" y="4238625"/>
              <a:chExt cx="4095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4095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4057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语文、数学、英语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143500" y="4238625"/>
              <a:ext cx="3333750" cy="571500"/>
              <a:chOff x="5143500" y="42386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143500" y="42386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162550" y="42672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90、80、85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477250" y="4238625"/>
              <a:ext cx="2667000" cy="571500"/>
              <a:chOff x="8477250" y="4238625"/>
              <a:chExt cx="2667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477250" y="4238625"/>
                <a:ext cx="2667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496300" y="4267200"/>
                <a:ext cx="2628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int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像把栏目印在同一张表上，姓名和成绩各用合适类型，又属于同一名学生。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这种记录可以用结构体来定义。用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Student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作为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类型名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，说明每张学生表包含哪些项。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认识结构体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一份学生记录，里面可以放不同类型的成员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15032" cy="762381"/>
            <a:chOff x="990219" y="2056448"/>
            <a:chExt cx="901503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刚才希望把姓名与三科成绩组成一条记录。结构体就是表达这种记录的类型。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08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Student只规定记录包含哪些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；下一步还要创建保存具体学生的变量。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19250" y="3027998"/>
            <a:ext cx="7692676" cy="2039302"/>
            <a:chOff x="1619250" y="3027998"/>
            <a:chExt cx="7692676" cy="2039302"/>
          </a:xfrm>
        </p:grpSpPr>
        <p:grpSp>
          <p:nvGrpSpPr>
            <p:cNvPr id="12" name="Group 12"/>
            <p:cNvGrpSpPr/>
            <p:nvPr/>
          </p:nvGrpSpPr>
          <p:grpSpPr>
            <a:xfrm>
              <a:off x="1619250" y="3067050"/>
              <a:ext cx="3429000" cy="2000250"/>
              <a:chOff x="1619250" y="3067050"/>
              <a:chExt cx="3429000" cy="20002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619250" y="3067050"/>
                <a:ext cx="3429000" cy="2000250"/>
              </a:xfrm>
              <a:prstGeom prst="roundRect">
                <a:avLst>
                  <a:gd name="adj" fmla="val 3810"/>
                </a:avLst>
              </a:prstGeom>
              <a:noFill/>
              <a:ln>
                <a:noFill/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551938" y="3588448"/>
                <a:ext cx="156362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Student记录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2470690" y="3940873"/>
                <a:ext cx="172612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1950" dirty="0">
                    <a:solidFill>
                      <a:srgbClr val="000000"/>
                    </a:solidFill>
                    <a:latin typeface="Consolas"/>
                    <a:ea typeface="Microsoft YaHei"/>
                    <a:cs typeface="Consolas"/>
                  </a:rPr>
                  <a:t>name：string</a:t>
                </a:r>
              </a:p>
            </p:txBody>
          </p:sp>
          <p:sp>
            <p:nvSpPr>
              <p:cNvPr id="11" name="TextBox 11"/>
              <p:cNvSpPr/>
              <p:nvPr/>
            </p:nvSpPr>
            <p:spPr>
              <a:xfrm>
                <a:off x="2450973" y="4293298"/>
                <a:ext cx="176545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三门成绩：int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6181344" y="3027998"/>
              <a:ext cx="21723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name：保存姓名。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181344" y="3504248"/>
              <a:ext cx="31305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chinese：保存语文成绩。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181344" y="3980498"/>
              <a:ext cx="26973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math：保存数学成绩。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181344" y="4456748"/>
              <a:ext cx="31305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english：保存英语成绩。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5406771"/>
            <a:ext cx="10277856" cy="381381"/>
            <a:chOff x="990219" y="5406771"/>
            <a:chExt cx="10277856" cy="381381"/>
          </a:xfrm>
        </p:grpSpPr>
        <p:sp>
          <p:nvSpPr>
            <p:cNvPr id="18" name="TextBox 18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可以是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不同类型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；但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Student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数组的每一格，放的仍是一份同类型的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Student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记录。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506672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28664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20880" cy="1104519"/>
            <a:chOff x="825246" y="814388"/>
            <a:chExt cx="582088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结构体类型的定义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208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定义Student类型：把成员写进大括号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563618" cy="381381"/>
            <a:chOff x="990219" y="2056448"/>
            <a:chExt cx="856361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636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这段代码规定学生记录的组成。struct后面是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各自带类型。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7844" y="2885122"/>
            <a:ext cx="4495590" cy="1295781"/>
            <a:chOff x="1037844" y="2885122"/>
            <a:chExt cx="4495590" cy="12957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23415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struct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Student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string name;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4495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chinese, math, english;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409248"/>
            <a:ext cx="8918662" cy="752855"/>
            <a:chOff x="990219" y="5409248"/>
            <a:chExt cx="8918662" cy="752855"/>
          </a:xfrm>
        </p:grpSpPr>
        <p:sp>
          <p:nvSpPr>
            <p:cNvPr id="12" name="TextBox 12"/>
            <p:cNvSpPr/>
            <p:nvPr/>
          </p:nvSpPr>
          <p:spPr>
            <a:xfrm>
              <a:off x="990219" y="54092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每条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声明结尾有分号，整个结构体定义结束后也有分号。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780722"/>
              <a:ext cx="89186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使用string前包含&lt;string&gt;；这些写法位于using namespace std;之后。</a:t>
              </a:r>
            </a:p>
          </p:txBody>
        </p:sp>
      </p:grpSp>
      <p:sp>
        <p:nvSpPr>
          <p:cNvPr id="18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5" name="Line 15"/>
          <p:cNvSpPr/>
          <p:nvPr/>
        </p:nvSpPr>
        <p:spPr>
          <a:xfrm>
            <a:off x="914019" y="2894648"/>
            <a:ext cx="9525" cy="1192530"/>
          </a:xfrm>
          <a:custGeom>
            <a:avLst/>
            <a:gdLst/>
            <a:ahLst/>
            <a:cxnLst/>
            <a:rect l="l" t="t" r="r" b="b"/>
            <a:pathLst>
              <a:path w="9525" h="1192530">
                <a:moveTo>
                  <a:pt x="0" y="0"/>
                </a:moveTo>
                <a:lnTo>
                  <a:pt x="0" y="11925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47517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234809" cy="1104519"/>
            <a:chOff x="825246" y="814388"/>
            <a:chExt cx="72348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类型与对象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2348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设计一张表的格式，等于已经登记了两个人吗？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827365" cy="762381"/>
            <a:chOff x="990219" y="2056448"/>
            <a:chExt cx="882736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8273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刚才只规定每张学生表要有姓名与三科成绩，还没有给Amy和Bob各留一份。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同一套表格格式可以印出许多份，每一份单独填写。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33500" y="3048000"/>
            <a:ext cx="9144000" cy="2241042"/>
            <a:chOff x="1333500" y="3048000"/>
            <a:chExt cx="9144000" cy="2241042"/>
          </a:xfrm>
        </p:grpSpPr>
        <p:grpSp>
          <p:nvGrpSpPr>
            <p:cNvPr id="11" name="Group 11"/>
            <p:cNvGrpSpPr/>
            <p:nvPr/>
          </p:nvGrpSpPr>
          <p:grpSpPr>
            <a:xfrm>
              <a:off x="1333500" y="3667125"/>
              <a:ext cx="3238500" cy="952500"/>
              <a:chOff x="1333500" y="3667125"/>
              <a:chExt cx="3238500" cy="952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333500" y="3667125"/>
                <a:ext cx="3238500" cy="952500"/>
              </a:xfrm>
              <a:prstGeom prst="roundRect">
                <a:avLst>
                  <a:gd name="adj" fmla="val 8000"/>
                </a:avLst>
              </a:prstGeom>
              <a:noFill/>
              <a:ln>
                <a:noFill/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17826" y="3840861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统一格式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024062" y="4193286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姓名＋三科成绩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7239000" y="3048000"/>
              <a:ext cx="3238500" cy="859917"/>
              <a:chOff x="7239000" y="3048000"/>
              <a:chExt cx="3238500" cy="859917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7239000" y="3048000"/>
                <a:ext cx="3238500" cy="857250"/>
              </a:xfrm>
              <a:prstGeom prst="roundRect">
                <a:avLst>
                  <a:gd name="adj" fmla="val 8889"/>
                </a:avLst>
              </a:pr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513636" y="3174111"/>
                <a:ext cx="68922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记录a</a:t>
                </a:r>
              </a:p>
            </p:txBody>
          </p:sp>
          <p:sp>
            <p:nvSpPr>
              <p:cNvPr id="14" name="TextBox 14"/>
              <p:cNvSpPr/>
              <p:nvPr/>
            </p:nvSpPr>
            <p:spPr>
              <a:xfrm>
                <a:off x="8102632" y="3526536"/>
                <a:ext cx="151114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填Amy的信息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239000" y="4429125"/>
              <a:ext cx="3238500" cy="859917"/>
              <a:chOff x="7239000" y="4429125"/>
              <a:chExt cx="3238500" cy="859917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7239000" y="4429125"/>
                <a:ext cx="3238500" cy="857250"/>
              </a:xfrm>
              <a:prstGeom prst="roundRect">
                <a:avLst>
                  <a:gd name="adj" fmla="val 8889"/>
                </a:avLst>
              </a:prstGeom>
              <a:noFill/>
              <a:ln>
                <a:noFill/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8513636" y="4555236"/>
                <a:ext cx="68922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记录b</a:t>
                </a:r>
              </a:p>
            </p:txBody>
          </p:sp>
          <p:sp>
            <p:nvSpPr>
              <p:cNvPr id="18" name="TextBox 18"/>
              <p:cNvSpPr/>
              <p:nvPr/>
            </p:nvSpPr>
            <p:spPr>
              <a:xfrm>
                <a:off x="8102632" y="4907661"/>
                <a:ext cx="151114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填Bob的信息</a:t>
                </a:r>
              </a:p>
            </p:txBody>
          </p:sp>
        </p:grpSp>
        <p:sp>
          <p:nvSpPr>
            <p:cNvPr id="20" name="Line 20"/>
            <p:cNvSpPr/>
            <p:nvPr/>
          </p:nvSpPr>
          <p:spPr>
            <a:xfrm>
              <a:off x="4667250" y="3476625"/>
              <a:ext cx="2428875" cy="514350"/>
            </a:xfrm>
            <a:custGeom>
              <a:avLst/>
              <a:gdLst/>
              <a:ahLst/>
              <a:cxnLst/>
              <a:rect l="l" t="t" r="r" b="b"/>
              <a:pathLst>
                <a:path w="2428875" h="514350">
                  <a:moveTo>
                    <a:pt x="0" y="514350"/>
                  </a:moveTo>
                  <a:lnTo>
                    <a:pt x="242887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1" name="Polygon 21"/>
            <p:cNvSpPr/>
            <p:nvPr/>
          </p:nvSpPr>
          <p:spPr>
            <a:xfrm>
              <a:off x="7004888" y="3449268"/>
              <a:ext cx="91237" cy="89349"/>
            </a:xfrm>
            <a:custGeom>
              <a:avLst/>
              <a:gdLst/>
              <a:ahLst/>
              <a:cxnLst/>
              <a:rect l="l" t="t" r="r" b="b"/>
              <a:pathLst>
                <a:path w="91237" h="89349">
                  <a:moveTo>
                    <a:pt x="91237" y="27357"/>
                  </a:moveTo>
                  <a:lnTo>
                    <a:pt x="18921" y="89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22" name="Line 22"/>
            <p:cNvSpPr/>
            <p:nvPr/>
          </p:nvSpPr>
          <p:spPr>
            <a:xfrm>
              <a:off x="4667250" y="4295775"/>
              <a:ext cx="2428875" cy="561975"/>
            </a:xfrm>
            <a:custGeom>
              <a:avLst/>
              <a:gdLst/>
              <a:ahLst/>
              <a:cxnLst/>
              <a:rect l="l" t="t" r="r" b="b"/>
              <a:pathLst>
                <a:path w="2428875" h="561975">
                  <a:moveTo>
                    <a:pt x="0" y="0"/>
                  </a:moveTo>
                  <a:lnTo>
                    <a:pt x="2428875" y="56197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3" name="Polygon 23"/>
            <p:cNvSpPr/>
            <p:nvPr/>
          </p:nvSpPr>
          <p:spPr>
            <a:xfrm>
              <a:off x="7004393" y="4794417"/>
              <a:ext cx="91732" cy="88980"/>
            </a:xfrm>
            <a:custGeom>
              <a:avLst/>
              <a:gdLst/>
              <a:ahLst/>
              <a:cxnLst/>
              <a:rect l="l" t="t" r="r" b="b"/>
              <a:pathLst>
                <a:path w="91732" h="88980">
                  <a:moveTo>
                    <a:pt x="91732" y="63333"/>
                  </a:moveTo>
                  <a:lnTo>
                    <a:pt x="0" y="88980"/>
                  </a:lnTo>
                  <a:lnTo>
                    <a:pt x="20588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77856" cy="755332"/>
            <a:chOff x="990219" y="5406771"/>
            <a:chExt cx="10277856" cy="755332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空表的格式对应类型；真正为某个人准备、能填写内容的那一份，对应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对象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6315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创建a与b，就是按Student的格式分别准备两份记录。</a:t>
              </a:r>
            </a:p>
          </p:txBody>
        </p:sp>
      </p:grpSp>
      <p:sp>
        <p:nvSpPr>
          <p:cNvPr id="41" name="Line 4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29395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61879" cy="1101280"/>
            <a:chOff x="825246" y="814388"/>
            <a:chExt cx="10461879" cy="1101280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类型与对象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6187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9" rIns="0" bIns="0" anchor="t" anchorCtr="0">
              <a:noAutofit/>
            </a:bodyPr>
            <a:lstStyle/>
            <a:p>
              <a:pPr algn="l">
                <a:lnSpc>
                  <a:spcPts val="3264"/>
                </a:lnSpc>
              </a:pP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类型规定表格格式，对象保存一份具体记录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861941" cy="381381"/>
            <a:chOff x="990219" y="2056448"/>
            <a:chExt cx="686194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8619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已经定义Student类型后，才能用它创建具体的学生变量。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47750" y="3095625"/>
            <a:ext cx="10096500" cy="2286000"/>
            <a:chOff x="1047750" y="3095625"/>
            <a:chExt cx="10096500" cy="22860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5429250" cy="571500"/>
              <a:chOff x="1047750" y="3095625"/>
              <a:chExt cx="5429250" cy="5715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5429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5391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代码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6477000" y="3095625"/>
              <a:ext cx="4667250" cy="571500"/>
              <a:chOff x="6477000" y="3095625"/>
              <a:chExt cx="4667250" cy="5715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6477000" y="3095625"/>
                <a:ext cx="4667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6496050" y="3124200"/>
                <a:ext cx="4629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正在做什么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47750" y="3667125"/>
              <a:ext cx="5429250" cy="571500"/>
              <a:chOff x="1047750" y="3667125"/>
              <a:chExt cx="5429250" cy="5715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047750" y="3667125"/>
                <a:ext cx="5429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1066800" y="3695700"/>
                <a:ext cx="5391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struct Student { ... };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477000" y="3667125"/>
              <a:ext cx="4667250" cy="571500"/>
              <a:chOff x="6477000" y="3667125"/>
              <a:chExt cx="4667250" cy="5715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477000" y="3667125"/>
                <a:ext cx="4667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496050" y="3695700"/>
                <a:ext cx="4629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定义一种记录格式，也就是类型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4238625"/>
              <a:ext cx="5429250" cy="571500"/>
              <a:chOff x="1047750" y="4238625"/>
              <a:chExt cx="5429250" cy="5715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4238625"/>
                <a:ext cx="5429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4267200"/>
                <a:ext cx="5391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Student a;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477000" y="4238625"/>
              <a:ext cx="4667250" cy="571500"/>
              <a:chOff x="6477000" y="4238625"/>
              <a:chExt cx="4667250" cy="5715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477000" y="4238625"/>
                <a:ext cx="4667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496050" y="4267200"/>
                <a:ext cx="4629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创建一份Student类型的对象，名字叫a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4810125"/>
              <a:ext cx="5429250" cy="571500"/>
              <a:chOff x="1047750" y="4810125"/>
              <a:chExt cx="5429250" cy="5715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4810125"/>
                <a:ext cx="5429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4838700"/>
                <a:ext cx="5391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Student b;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477000" y="4810125"/>
              <a:ext cx="4667250" cy="571500"/>
              <a:chOff x="6477000" y="4810125"/>
              <a:chExt cx="4667250" cy="5715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477000" y="4810125"/>
                <a:ext cx="4667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6496050" y="4838700"/>
                <a:ext cx="4629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再创建一份独立对象，名字叫b</a:t>
                </a:r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990219" y="5409248"/>
            <a:ext cx="7785449" cy="752855"/>
            <a:chOff x="990219" y="5409248"/>
            <a:chExt cx="7785449" cy="752855"/>
          </a:xfrm>
        </p:grpSpPr>
        <p:sp>
          <p:nvSpPr>
            <p:cNvPr id="32" name="TextBox 32"/>
            <p:cNvSpPr/>
            <p:nvPr/>
          </p:nvSpPr>
          <p:spPr>
            <a:xfrm>
              <a:off x="990219" y="5409248"/>
              <a:ext cx="71510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Student是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，a和b是变量名。不要把这两层混为一谈。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90219" y="5780722"/>
              <a:ext cx="77854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C++中创建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可以直接写Student a;，不用每次都重复struct。</a:t>
              </a:r>
            </a:p>
          </p:txBody>
        </p:sp>
      </p:grpSp>
      <p:sp>
        <p:nvSpPr>
          <p:cNvPr id="48" name="Line 4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9" name="Line 49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结构体初始化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新建学生记录时，里面应当先放什么？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77856" cy="759904"/>
            <a:chOff x="990219" y="2056448"/>
            <a:chExt cx="10277856" cy="759904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1299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准备一份新记录，有时还没读到学生信息，有时已经知道Amy的成绩。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49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刚准备好一张表，不能把没填的分数当成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。创建记录时，得明确各项最初保存什么。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4667250" cy="523875"/>
              <a:chOff x="1047750" y="3095625"/>
              <a:chExt cx="466725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46672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4629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创建记录的情境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715000" y="3095625"/>
              <a:ext cx="5429250" cy="523875"/>
              <a:chOff x="5715000" y="3095625"/>
              <a:chExt cx="5429250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715000" y="3095625"/>
                <a:ext cx="54292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734050" y="3124200"/>
                <a:ext cx="5391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希望它刚创建时保存什么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19500"/>
              <a:ext cx="4667250" cy="523875"/>
              <a:chOff x="1047750" y="3619500"/>
              <a:chExt cx="4667250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19500"/>
                <a:ext cx="4667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48075"/>
                <a:ext cx="4629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暂时没有学生数据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715000" y="3619500"/>
              <a:ext cx="5429250" cy="523875"/>
              <a:chOff x="5715000" y="3619500"/>
              <a:chExt cx="5429250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715000" y="3619500"/>
                <a:ext cx="5429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734050" y="3648075"/>
                <a:ext cx="5391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空姓名、三科都是0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143375"/>
              <a:ext cx="4667250" cy="523875"/>
              <a:chOff x="1047750" y="4143375"/>
              <a:chExt cx="4667250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143375"/>
                <a:ext cx="46672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171950"/>
                <a:ext cx="4629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已经知道Amy的数据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715000" y="4143375"/>
              <a:ext cx="5429250" cy="523875"/>
              <a:chOff x="5715000" y="4143375"/>
              <a:chExt cx="542925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715000" y="4143375"/>
                <a:ext cx="54292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734050" y="4171950"/>
                <a:ext cx="5391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Amy、90、80、85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667250"/>
              <a:ext cx="4667250" cy="523875"/>
              <a:chOff x="1047750" y="4667250"/>
              <a:chExt cx="4667250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667250"/>
                <a:ext cx="4667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695825"/>
                <a:ext cx="4629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已有一份要复制的记录b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715000" y="4667250"/>
              <a:ext cx="5429250" cy="523875"/>
              <a:chOff x="5715000" y="4667250"/>
              <a:chExt cx="5429250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715000" y="4667250"/>
                <a:ext cx="5429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734050" y="4695825"/>
                <a:ext cx="5391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与b相同的所有成员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3" name="TextBox 33"/>
            <p:cNvSpPr/>
            <p:nvPr/>
          </p:nvSpPr>
          <p:spPr>
            <a:xfrm>
              <a:off x="990219" y="54092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创建的同时安排初始内容，叫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；三种情境对应不同写法。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创建时设置初值，和创建后修改旧值，发生的时机不同。对照代码就能分清。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结构体初始化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创建对象时，成员可以怎样获得初值？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708172" cy="381381"/>
            <a:chOff x="990219" y="2056448"/>
            <a:chExt cx="870817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08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发生在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创建的同时。下面使用没有自定义构造函数的Student。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47750" y="3095625"/>
            <a:ext cx="10096500" cy="2286000"/>
            <a:chOff x="1047750" y="3095625"/>
            <a:chExt cx="10096500" cy="22860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6191250" cy="571500"/>
              <a:chOff x="1047750" y="3095625"/>
              <a:chExt cx="6191250" cy="5715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6191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6153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写法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7239000" y="3095625"/>
              <a:ext cx="3905250" cy="571500"/>
              <a:chOff x="7239000" y="3095625"/>
              <a:chExt cx="3905250" cy="5715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7239000" y="3095625"/>
                <a:ext cx="3905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7258050" y="3124200"/>
                <a:ext cx="3867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创建后保存的内容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47750" y="3667125"/>
              <a:ext cx="6191250" cy="571500"/>
              <a:chOff x="1047750" y="3667125"/>
              <a:chExt cx="6191250" cy="5715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047750" y="3667125"/>
                <a:ext cx="6191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1066800" y="3695700"/>
                <a:ext cx="6153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Student a{};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7239000" y="3667125"/>
              <a:ext cx="3905250" cy="571500"/>
              <a:chOff x="7239000" y="3667125"/>
              <a:chExt cx="3905250" cy="5715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7239000" y="3667125"/>
                <a:ext cx="3905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7258050" y="3695700"/>
                <a:ext cx="3867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name为空串；三个int成员为0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4238625"/>
              <a:ext cx="6191250" cy="571500"/>
              <a:chOff x="1047750" y="4238625"/>
              <a:chExt cx="6191250" cy="5715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4238625"/>
                <a:ext cx="6191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4267200"/>
                <a:ext cx="6153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Student b={"Amy",90,80,85};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7239000" y="4238625"/>
              <a:ext cx="3905250" cy="571500"/>
              <a:chOff x="7239000" y="4238625"/>
              <a:chExt cx="3905250" cy="5715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7239000" y="4238625"/>
                <a:ext cx="3905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7258050" y="4267200"/>
                <a:ext cx="3867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按成员声明顺序依次给出初值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4810125"/>
              <a:ext cx="6191250" cy="571500"/>
              <a:chOff x="1047750" y="4810125"/>
              <a:chExt cx="6191250" cy="5715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4810125"/>
                <a:ext cx="6191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4838700"/>
                <a:ext cx="6153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Student c=b;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7239000" y="4810125"/>
              <a:ext cx="3905250" cy="571500"/>
              <a:chOff x="7239000" y="4810125"/>
              <a:chExt cx="3905250" cy="5715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7239000" y="4810125"/>
                <a:ext cx="3905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7258050" y="4838700"/>
                <a:ext cx="3867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创建c，并复制b的所有成员</a:t>
                </a:r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990219" y="5409248"/>
            <a:ext cx="7301484" cy="752855"/>
            <a:chOff x="990219" y="5409248"/>
            <a:chExt cx="7301484" cy="752855"/>
          </a:xfrm>
        </p:grpSpPr>
        <p:sp>
          <p:nvSpPr>
            <p:cNvPr id="32" name="TextBox 32"/>
            <p:cNvSpPr/>
            <p:nvPr/>
          </p:nvSpPr>
          <p:spPr>
            <a:xfrm>
              <a:off x="990219" y="5409248"/>
              <a:ext cx="73014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局部变量Student a;没有花括号时，int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不会自动变成0。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90219" y="5780722"/>
              <a:ext cx="68112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创建之后再写a=b，是赋值；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已经存在，不叫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970871" cy="1104519"/>
            <a:chOff x="825246" y="814388"/>
            <a:chExt cx="697087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访问与修改成员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97087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只想把Amy的数学成绩加5，该指明哪两件事？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315867" cy="762381"/>
            <a:chOff x="990219" y="2056448"/>
            <a:chExt cx="7315867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3158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a保存Amy，b保存Bob。Amy的数学成绩是80，现在给她加5分。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只说“改成绩”还不够：哪个学生、哪一科，都要说清。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429000"/>
            <a:ext cx="8572500" cy="1000125"/>
            <a:chOff x="1809750" y="342900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429000"/>
              <a:ext cx="2571750" cy="1000125"/>
              <a:chOff x="1809750" y="342900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88502" y="3626548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选中记录a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602516" y="3978974"/>
                <a:ext cx="9861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找到Amy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429000"/>
              <a:ext cx="2571750" cy="1000125"/>
              <a:chOff x="4810125" y="342900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167312" y="36265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选中数学这一项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679186" y="3978974"/>
                <a:ext cx="83362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读到80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429000"/>
              <a:ext cx="2571750" cy="1000125"/>
              <a:chOff x="7810500" y="342900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298942" y="36265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只修改这一项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666416" y="3978974"/>
                <a:ext cx="85982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80变85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77856" cy="755332"/>
            <a:chOff x="990219" y="5406771"/>
            <a:chExt cx="10277856" cy="755332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像在成绩单上先找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Amy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，再找数学栏。程序也先选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对象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，再选这个对象里的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65981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代码用点把这两层连起来：a.math表示a里的数学成绩。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9179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访问与修改成员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用点运算符，访问某个对象里的一个成员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168801" cy="381381"/>
            <a:chOff x="990219" y="2056448"/>
            <a:chExt cx="716880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点左边说明是哪份记录，点右边说明要读取或修改哪项信息。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2885122"/>
            <a:ext cx="4639970" cy="1600581"/>
            <a:chOff x="1037844" y="2885122"/>
            <a:chExt cx="4639970" cy="16005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17646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Student a{};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220083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a.name = "Amy";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a.math = 80;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a.math += 5;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4104322"/>
              <a:ext cx="4639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cout &lt;&lt; a.name &lt;&lt; " " &lt;&lt; a.math;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409248"/>
            <a:ext cx="7609522" cy="752855"/>
            <a:chOff x="990219" y="5409248"/>
            <a:chExt cx="7609522" cy="752855"/>
          </a:xfrm>
        </p:grpSpPr>
        <p:sp>
          <p:nvSpPr>
            <p:cNvPr id="13" name="TextBox 13"/>
            <p:cNvSpPr/>
            <p:nvPr/>
          </p:nvSpPr>
          <p:spPr>
            <a:xfrm>
              <a:off x="990219" y="5409248"/>
              <a:ext cx="76095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输出Amy 85。被修改的是a的数学成绩，其他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没有跟着变化。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780722"/>
              <a:ext cx="7566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默认不能直接cin&gt;&gt;a；要分别读入a.name、a.chinese等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8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1"/>
          <p:cNvSpPr/>
          <p:nvPr/>
        </p:nvSpPr>
        <p:spPr>
          <a:xfrm>
            <a:off x="914019" y="2894648"/>
            <a:ext cx="9525" cy="1497330"/>
          </a:xfrm>
          <a:custGeom>
            <a:avLst/>
            <a:gdLst/>
            <a:ahLst/>
            <a:cxnLst/>
            <a:rect l="l" t="t" r="r" b="b"/>
            <a:pathLst>
              <a:path w="9525" h="1497330">
                <a:moveTo>
                  <a:pt x="0" y="0"/>
                </a:moveTo>
                <a:lnTo>
                  <a:pt x="0" y="14973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49041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结构体赋值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保存当前最佳学生，只抄一个姓名够吗？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58892" cy="762381"/>
            <a:chOff x="990219" y="2056448"/>
            <a:chExt cx="875889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588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题目需要输出最佳学生的姓名和三科成绩。现在要把current留到best里。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6920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如果只更新姓名，best里可能仍留着上一名学生的成绩。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4476750" cy="571500"/>
              <a:chOff x="1047750" y="3095625"/>
              <a:chExt cx="4476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4476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4438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需要保存的内容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524500" y="3095625"/>
              <a:ext cx="5619750" cy="571500"/>
              <a:chOff x="5524500" y="3095625"/>
              <a:chExt cx="5619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524500" y="3095625"/>
                <a:ext cx="5619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543550" y="3124200"/>
                <a:ext cx="5581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来自current的同一份记录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67125"/>
              <a:ext cx="4476750" cy="571500"/>
              <a:chOff x="1047750" y="3667125"/>
              <a:chExt cx="447675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67125"/>
                <a:ext cx="4476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95700"/>
                <a:ext cx="4438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姓名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524500" y="3667125"/>
              <a:ext cx="5619750" cy="571500"/>
              <a:chOff x="5524500" y="3667125"/>
              <a:chExt cx="5619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524500" y="3667125"/>
                <a:ext cx="5619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543550" y="3695700"/>
                <a:ext cx="5581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Amy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38625"/>
              <a:ext cx="4476750" cy="571500"/>
              <a:chOff x="1047750" y="4238625"/>
              <a:chExt cx="4476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38625"/>
                <a:ext cx="4476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67200"/>
                <a:ext cx="4438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语文、数学、英语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524500" y="4238625"/>
              <a:ext cx="5619750" cy="571500"/>
              <a:chOff x="5524500" y="4238625"/>
              <a:chExt cx="561975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524500" y="4238625"/>
                <a:ext cx="5619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543550" y="4267200"/>
                <a:ext cx="5581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90、80、85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7" name="TextBox 27"/>
            <p:cNvSpPr/>
            <p:nvPr/>
          </p:nvSpPr>
          <p:spPr>
            <a:xfrm>
              <a:off x="990219" y="54092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四项必须一起复制，不能拼出“甲的姓名、乙的成绩”。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同类型结构体可以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整份复制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。像复印一张成绩单，复制后再改原件，另一份会跟着变吗？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结构体赋值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整体赋值以后，两份记录怎样分别变化？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106329" cy="762381"/>
            <a:chOff x="990219" y="2056448"/>
            <a:chExt cx="910632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1063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current保存Amy的90、80、85。执行best=current，把整份记录复制过去。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3328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随后只写current.math=0。先预测：best的数学成绩是否也会变成0？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47750" y="3019425"/>
            <a:ext cx="10096500" cy="1343025"/>
            <a:chOff x="1047750" y="3019425"/>
            <a:chExt cx="10096500" cy="1343025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19425"/>
              <a:ext cx="3143250" cy="447675"/>
              <a:chOff x="1047750" y="3019425"/>
              <a:chExt cx="3143250" cy="4476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19425"/>
                <a:ext cx="314325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48000"/>
                <a:ext cx="3105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赋值完成后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191000" y="3019425"/>
              <a:ext cx="2095500" cy="447675"/>
              <a:chOff x="4191000" y="3019425"/>
              <a:chExt cx="2095500" cy="4476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191000" y="3019425"/>
                <a:ext cx="209550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210050" y="3048000"/>
                <a:ext cx="2057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姓名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286500" y="3019425"/>
              <a:ext cx="1619250" cy="447675"/>
              <a:chOff x="6286500" y="3019425"/>
              <a:chExt cx="1619250" cy="4476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286500" y="3019425"/>
                <a:ext cx="161925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305550" y="3048000"/>
                <a:ext cx="1581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语文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905750" y="3019425"/>
              <a:ext cx="1619250" cy="447675"/>
              <a:chOff x="7905750" y="3019425"/>
              <a:chExt cx="1619250" cy="4476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905750" y="3019425"/>
                <a:ext cx="161925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924800" y="3048000"/>
                <a:ext cx="1581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数学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9525000" y="3019425"/>
              <a:ext cx="1619250" cy="447675"/>
              <a:chOff x="9525000" y="3019425"/>
              <a:chExt cx="1619250" cy="4476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9525000" y="3019425"/>
                <a:ext cx="161925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9544050" y="3048000"/>
                <a:ext cx="1581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英语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047750" y="3467100"/>
              <a:ext cx="3143250" cy="447675"/>
              <a:chOff x="1047750" y="3467100"/>
              <a:chExt cx="3143250" cy="4476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047750" y="3467100"/>
                <a:ext cx="314325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066800" y="3495675"/>
                <a:ext cx="3105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current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4191000" y="3467100"/>
              <a:ext cx="2095500" cy="447675"/>
              <a:chOff x="4191000" y="3467100"/>
              <a:chExt cx="2095500" cy="4476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191000" y="3467100"/>
                <a:ext cx="20955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4210050" y="3495675"/>
                <a:ext cx="2057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Amy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6286500" y="3467100"/>
              <a:ext cx="1619250" cy="447675"/>
              <a:chOff x="6286500" y="3467100"/>
              <a:chExt cx="1619250" cy="4476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6286500" y="3467100"/>
                <a:ext cx="161925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6305550" y="3495675"/>
                <a:ext cx="1581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905750" y="3467100"/>
              <a:ext cx="1619250" cy="447675"/>
              <a:chOff x="7905750" y="3467100"/>
              <a:chExt cx="1619250" cy="4476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905750" y="3467100"/>
                <a:ext cx="161925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924800" y="3495675"/>
                <a:ext cx="1581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525000" y="3467100"/>
              <a:ext cx="1619250" cy="447675"/>
              <a:chOff x="9525000" y="3467100"/>
              <a:chExt cx="1619250" cy="4476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525000" y="3467100"/>
                <a:ext cx="161925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9544050" y="3495675"/>
                <a:ext cx="1581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85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047750" y="3914775"/>
              <a:ext cx="3143250" cy="447675"/>
              <a:chOff x="1047750" y="3914775"/>
              <a:chExt cx="3143250" cy="4476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047750" y="3914775"/>
                <a:ext cx="314325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066800" y="3943350"/>
                <a:ext cx="3105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best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4191000" y="3914775"/>
              <a:ext cx="2095500" cy="447675"/>
              <a:chOff x="4191000" y="3914775"/>
              <a:chExt cx="2095500" cy="4476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4191000" y="3914775"/>
                <a:ext cx="20955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4210050" y="3943350"/>
                <a:ext cx="2057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Amy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6286500" y="3914775"/>
              <a:ext cx="1619250" cy="447675"/>
              <a:chOff x="6286500" y="3914775"/>
              <a:chExt cx="1619250" cy="4476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6286500" y="3914775"/>
                <a:ext cx="161925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6305550" y="3943350"/>
                <a:ext cx="1581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7905750" y="3914775"/>
              <a:ext cx="1619250" cy="447675"/>
              <a:chOff x="7905750" y="3914775"/>
              <a:chExt cx="1619250" cy="4476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7905750" y="3914775"/>
                <a:ext cx="161925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7924800" y="3943350"/>
                <a:ext cx="1581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80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9525000" y="3914775"/>
              <a:ext cx="1619250" cy="447675"/>
              <a:chOff x="9525000" y="3914775"/>
              <a:chExt cx="1619250" cy="44767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9525000" y="3914775"/>
                <a:ext cx="161925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9544050" y="3943350"/>
                <a:ext cx="1581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85</a:t>
                </a:r>
              </a:p>
            </p:txBody>
          </p:sp>
        </p:grpSp>
      </p:grpSp>
      <p:grpSp>
        <p:nvGrpSpPr>
          <p:cNvPr id="60" name="Group 60"/>
          <p:cNvGrpSpPr/>
          <p:nvPr/>
        </p:nvGrpSpPr>
        <p:grpSpPr>
          <a:xfrm>
            <a:off x="1381125" y="4724400"/>
            <a:ext cx="9334500" cy="581025"/>
            <a:chOff x="1381125" y="4724400"/>
            <a:chExt cx="9334500" cy="581025"/>
          </a:xfrm>
        </p:grpSpPr>
        <p:grpSp>
          <p:nvGrpSpPr>
            <p:cNvPr id="56" name="Group 56"/>
            <p:cNvGrpSpPr/>
            <p:nvPr/>
          </p:nvGrpSpPr>
          <p:grpSpPr>
            <a:xfrm>
              <a:off x="1381125" y="4724400"/>
              <a:ext cx="4286250" cy="581025"/>
              <a:chOff x="1381125" y="4724400"/>
              <a:chExt cx="4286250" cy="581025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1381125" y="4724400"/>
                <a:ext cx="4286250" cy="581025"/>
              </a:xfrm>
              <a:prstGeom prst="roundRect">
                <a:avLst>
                  <a:gd name="adj" fmla="val 13115"/>
                </a:avLst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/>
              <p:nvPr/>
            </p:nvSpPr>
            <p:spPr>
              <a:xfrm>
                <a:off x="2313337" y="4888611"/>
                <a:ext cx="242173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current.math改为0</a:t>
                </a:r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6429375" y="4724400"/>
              <a:ext cx="4286250" cy="581025"/>
              <a:chOff x="6429375" y="4724400"/>
              <a:chExt cx="4286250" cy="581025"/>
            </a:xfrm>
          </p:grpSpPr>
          <p:sp>
            <p:nvSpPr>
              <p:cNvPr id="57" name="Rectangle 57"/>
              <p:cNvSpPr/>
              <p:nvPr/>
            </p:nvSpPr>
            <p:spPr>
              <a:xfrm>
                <a:off x="6429375" y="4724400"/>
                <a:ext cx="4286250" cy="581025"/>
              </a:xfrm>
              <a:prstGeom prst="roundRect">
                <a:avLst>
                  <a:gd name="adj" fmla="val 13115"/>
                </a:avLst>
              </a:prstGeom>
              <a:noFill/>
              <a:ln>
                <a:noFill/>
              </a:ln>
            </p:spPr>
          </p:sp>
          <p:sp>
            <p:nvSpPr>
              <p:cNvPr id="58" name="TextBox 58"/>
              <p:cNvSpPr/>
              <p:nvPr/>
            </p:nvSpPr>
            <p:spPr>
              <a:xfrm>
                <a:off x="7505986" y="4888611"/>
                <a:ext cx="213302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best.math仍为80</a:t>
                </a:r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>
            <a:off x="990219" y="5418772"/>
            <a:ext cx="8180677" cy="762381"/>
            <a:chOff x="990219" y="5418772"/>
            <a:chExt cx="8180677" cy="762381"/>
          </a:xfrm>
        </p:grpSpPr>
        <p:sp>
          <p:nvSpPr>
            <p:cNvPr id="61" name="TextBox 61"/>
            <p:cNvSpPr/>
            <p:nvPr/>
          </p:nvSpPr>
          <p:spPr>
            <a:xfrm>
              <a:off x="990219" y="5418772"/>
              <a:ext cx="78560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best=current复制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；后面修改current，不会同步改动best。</a:t>
              </a:r>
            </a:p>
          </p:txBody>
        </p:sp>
        <p:sp>
          <p:nvSpPr>
            <p:cNvPr id="62" name="TextBox 62"/>
            <p:cNvSpPr/>
            <p:nvPr/>
          </p:nvSpPr>
          <p:spPr>
            <a:xfrm>
              <a:off x="990219" y="5799772"/>
              <a:ext cx="818067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因此读取下一名学生覆盖current时，已经保存的最佳记录仍然完整。</a:t>
              </a:r>
            </a:p>
          </p:txBody>
        </p:sp>
      </p:grpSp>
      <p:sp>
        <p:nvSpPr>
          <p:cNvPr id="84" name="Line 8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5" name="Line 85"/>
          <p:cNvSpPr/>
          <p:nvPr/>
        </p:nvSpPr>
        <p:spPr>
          <a:xfrm>
            <a:off x="838200" y="462429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6" name="Line 86"/>
          <p:cNvSpPr/>
          <p:nvPr/>
        </p:nvSpPr>
        <p:spPr>
          <a:xfrm>
            <a:off x="838200" y="28634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成绩单上，哪一份学生记录应该被选出来？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51284" cy="762381"/>
            <a:chOff x="990219" y="2056448"/>
            <a:chExt cx="875128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班级成绩单上，每人都有姓名和语文、数学、英语三科成绩。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这道题用三科总分评选一名学生；总分相同，就选择输入中更早出现的人。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571500"/>
              <a:chOff x="1047750" y="3057525"/>
              <a:chExt cx="2809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输入顺序与姓名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571500"/>
              <a:chOff x="3857625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语文、数学、英语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571500"/>
              <a:chOff x="7191375" y="3057525"/>
              <a:chExt cx="395287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三科总分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809875" cy="571500"/>
              <a:chOff x="1047750" y="3629025"/>
              <a:chExt cx="28098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1  Amy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629025"/>
              <a:ext cx="3333750" cy="571500"/>
              <a:chOff x="3857625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90、90、90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629025"/>
              <a:ext cx="3952875" cy="571500"/>
              <a:chOff x="7191375" y="3629025"/>
              <a:chExt cx="395287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29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657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270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2809875" cy="571500"/>
              <a:chOff x="1047750" y="4200525"/>
              <a:chExt cx="280987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2809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2  Bob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57625" y="4200525"/>
              <a:ext cx="3333750" cy="571500"/>
              <a:chOff x="3857625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57625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76675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100、90、80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91375" y="4200525"/>
              <a:ext cx="3952875" cy="571500"/>
              <a:chOff x="7191375" y="4200525"/>
              <a:chExt cx="3952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91375" y="4200525"/>
                <a:ext cx="3952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10425" y="4229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270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772025"/>
              <a:ext cx="2809875" cy="571500"/>
              <a:chOff x="1047750" y="4772025"/>
              <a:chExt cx="2809875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772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800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3  Cai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857625" y="4772025"/>
              <a:ext cx="3333750" cy="571500"/>
              <a:chOff x="3857625" y="4772025"/>
              <a:chExt cx="3333750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857625" y="4772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876675" y="4800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100、95、90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191375" y="4772025"/>
              <a:ext cx="3952875" cy="571500"/>
              <a:chOff x="7191375" y="4772025"/>
              <a:chExt cx="3952875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191375" y="4772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210425" y="4800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285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85063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Amy和Bob同分时应保留Amy；比较全班后，最终应输出Cai 100 95 90。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最终要交出姓名和三科成绩，所以找到更高总分时，要保存整份学生记录。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例题：最厉害的学生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最厉害的学生：总分相同，保留先出现的人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632091" cy="381381"/>
            <a:chOff x="990219" y="2056448"/>
            <a:chExt cx="863209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6320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从n名学生中找出三科总分最高的一名。并列时选择输入中更早出现的人。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0219" y="2932748"/>
            <a:ext cx="7432548" cy="1724405"/>
            <a:chOff x="990219" y="2932748"/>
            <a:chExt cx="7432548" cy="1724405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73970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输入：第一行n，1≤n≤1000；之后n行，每行姓名与三科成绩。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68365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姓名不含空格且不超过8个字符；每科成绩在0至150之间。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输出：获选学生的姓名、语文、数学、英语成绩，用空格分隔。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275772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不要只输出总分，也不要把成绩改成从高到低排列。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7168801" cy="381381"/>
            <a:chOff x="990219" y="5056822"/>
            <a:chExt cx="7168801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056822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每一行输入是一名学生的完整记录，四项信息需要一起保存。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8000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930341" cy="1104519"/>
            <a:chOff x="825246" y="814388"/>
            <a:chExt cx="593034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维护最佳记录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93034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看见新记录，只在总分更高时更换best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694039" cy="381381"/>
            <a:chOff x="990219" y="2056448"/>
            <a:chExt cx="8694039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6940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教学样例按Amy、Bob、Cai的顺序输入。比较的是总分，保存的是整个人。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1714500" cy="523875"/>
              <a:chOff x="1047750" y="3095625"/>
              <a:chExt cx="1714500" cy="52387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1714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1676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读入的人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762250" y="3095625"/>
              <a:ext cx="3238500" cy="523875"/>
              <a:chOff x="2762250" y="3095625"/>
              <a:chExt cx="3238500" cy="52387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762250" y="3095625"/>
                <a:ext cx="3238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781300" y="3124200"/>
                <a:ext cx="3200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三科成绩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000750" y="3095625"/>
              <a:ext cx="1333500" cy="523875"/>
              <a:chOff x="6000750" y="3095625"/>
              <a:chExt cx="1333500" cy="52387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000750" y="3095625"/>
                <a:ext cx="1333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019800" y="3124200"/>
                <a:ext cx="1295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总分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7334250" y="3095625"/>
              <a:ext cx="3810000" cy="523875"/>
              <a:chOff x="7334250" y="3095625"/>
              <a:chExt cx="3810000" cy="52387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7334250" y="3095625"/>
                <a:ext cx="38100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7353300" y="3124200"/>
                <a:ext cx="3771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best变成谁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619500"/>
              <a:ext cx="1714500" cy="523875"/>
              <a:chOff x="1047750" y="3619500"/>
              <a:chExt cx="1714500" cy="52387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619500"/>
                <a:ext cx="1714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648075"/>
                <a:ext cx="1676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Amy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762250" y="3619500"/>
              <a:ext cx="3238500" cy="523875"/>
              <a:chOff x="2762250" y="3619500"/>
              <a:chExt cx="3238500" cy="52387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2762250" y="3619500"/>
                <a:ext cx="3238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2781300" y="3648075"/>
                <a:ext cx="3200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90、90、90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000750" y="3619500"/>
              <a:ext cx="1333500" cy="523875"/>
              <a:chOff x="6000750" y="3619500"/>
              <a:chExt cx="1333500" cy="52387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6000750" y="3619500"/>
                <a:ext cx="1333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6019800" y="3648075"/>
                <a:ext cx="1295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270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7334250" y="3619500"/>
              <a:ext cx="3810000" cy="523875"/>
              <a:chOff x="7334250" y="3619500"/>
              <a:chExt cx="3810000" cy="52387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7334250" y="3619500"/>
                <a:ext cx="3810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7353300" y="3648075"/>
                <a:ext cx="3771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Amy：第一人作为起点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4143375"/>
              <a:ext cx="1714500" cy="523875"/>
              <a:chOff x="1047750" y="4143375"/>
              <a:chExt cx="1714500" cy="52387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4143375"/>
                <a:ext cx="1714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4171950"/>
                <a:ext cx="1676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Bob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762250" y="4143375"/>
              <a:ext cx="3238500" cy="523875"/>
              <a:chOff x="2762250" y="4143375"/>
              <a:chExt cx="3238500" cy="52387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2762250" y="4143375"/>
                <a:ext cx="3238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2781300" y="4171950"/>
                <a:ext cx="3200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100、90、80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000750" y="4143375"/>
              <a:ext cx="1333500" cy="523875"/>
              <a:chOff x="6000750" y="4143375"/>
              <a:chExt cx="1333500" cy="52387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6000750" y="4143375"/>
                <a:ext cx="1333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6019800" y="4171950"/>
                <a:ext cx="1295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270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7334250" y="4143375"/>
              <a:ext cx="3810000" cy="523875"/>
              <a:chOff x="7334250" y="4143375"/>
              <a:chExt cx="3810000" cy="52387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7334250" y="4143375"/>
                <a:ext cx="38100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7353300" y="4171950"/>
                <a:ext cx="3771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Amy：相同，不替换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667250"/>
              <a:ext cx="1714500" cy="523875"/>
              <a:chOff x="1047750" y="4667250"/>
              <a:chExt cx="1714500" cy="523875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667250"/>
                <a:ext cx="1714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695825"/>
                <a:ext cx="1676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Cai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2762250" y="4667250"/>
              <a:ext cx="3238500" cy="523875"/>
              <a:chOff x="2762250" y="4667250"/>
              <a:chExt cx="3238500" cy="523875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2762250" y="4667250"/>
                <a:ext cx="3238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2781300" y="4695825"/>
                <a:ext cx="3200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100、95、90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6000750" y="4667250"/>
              <a:ext cx="1333500" cy="523875"/>
              <a:chOff x="6000750" y="4667250"/>
              <a:chExt cx="1333500" cy="523875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6000750" y="4667250"/>
                <a:ext cx="1333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6019800" y="4695825"/>
                <a:ext cx="1295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285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7334250" y="4667250"/>
              <a:ext cx="3810000" cy="523875"/>
              <a:chOff x="7334250" y="4667250"/>
              <a:chExt cx="3810000" cy="523875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7334250" y="4667250"/>
                <a:ext cx="3810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7353300" y="4695825"/>
                <a:ext cx="3771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Cai：更高，整体替换</a:t>
                </a:r>
              </a:p>
            </p:txBody>
          </p:sp>
        </p:grpSp>
      </p:grpSp>
      <p:grpSp>
        <p:nvGrpSpPr>
          <p:cNvPr id="57" name="Group 57"/>
          <p:cNvGrpSpPr/>
          <p:nvPr/>
        </p:nvGrpSpPr>
        <p:grpSpPr>
          <a:xfrm>
            <a:off x="990219" y="5409248"/>
            <a:ext cx="8665559" cy="381381"/>
            <a:chOff x="990219" y="5409248"/>
            <a:chExt cx="8665559" cy="381381"/>
          </a:xfrm>
        </p:grpSpPr>
        <p:sp>
          <p:nvSpPr>
            <p:cNvPr id="56" name="TextBox 56"/>
            <p:cNvSpPr/>
            <p:nvPr/>
          </p:nvSpPr>
          <p:spPr>
            <a:xfrm>
              <a:off x="990219" y="5409248"/>
              <a:ext cx="8665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输出Cai 100 95 90。条件使用&gt;，不能用&gt;=，否则并列会选到后面的人。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结构体作为参数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求总分也能写成函数，接收一份学生记录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3971"/>
            <a:ext cx="10277856" cy="381381"/>
            <a:chOff x="990219" y="2053971"/>
            <a:chExt cx="10277856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39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把整份记录交给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total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，让它读取三科成绩、返回总和，不修改原记录。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2885122"/>
            <a:ext cx="6228150" cy="1600581"/>
            <a:chOff x="1037844" y="2885122"/>
            <a:chExt cx="6228150" cy="16005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32081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total(Student s)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60837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s.chinese + s.math + s.english;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62281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(i == 0 || total(current) &gt; total(best))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410432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best = current;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409248"/>
            <a:ext cx="8274510" cy="752855"/>
            <a:chOff x="990219" y="5409248"/>
            <a:chExt cx="8274510" cy="752855"/>
          </a:xfrm>
        </p:grpSpPr>
        <p:sp>
          <p:nvSpPr>
            <p:cNvPr id="13" name="TextBox 13"/>
            <p:cNvSpPr/>
            <p:nvPr/>
          </p:nvSpPr>
          <p:spPr>
            <a:xfrm>
              <a:off x="990219" y="5409248"/>
              <a:ext cx="82745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i==0时直接保存第一名学生，后续再比较，不用猜一个“最低学生”。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780722"/>
              <a:ext cx="74832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从开头到当前位置，best一直保存最高总分中最早出现的记录。</a:t>
              </a:r>
            </a:p>
          </p:txBody>
        </p:sp>
      </p:grpSp>
      <p:sp>
        <p:nvSpPr>
          <p:cNvPr id="18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1"/>
          <p:cNvSpPr/>
          <p:nvPr/>
        </p:nvSpPr>
        <p:spPr>
          <a:xfrm>
            <a:off x="914019" y="2894648"/>
            <a:ext cx="9525" cy="1497330"/>
          </a:xfrm>
          <a:custGeom>
            <a:avLst/>
            <a:gdLst/>
            <a:ahLst/>
            <a:cxnLst/>
            <a:rect l="l" t="t" r="r" b="b"/>
            <a:pathLst>
              <a:path w="9525" h="1497330">
                <a:moveTo>
                  <a:pt x="0" y="0"/>
                </a:moveTo>
                <a:lnTo>
                  <a:pt x="0" y="14973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49041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71380" cy="1104519"/>
            <a:chOff x="825246" y="814388"/>
            <a:chExt cx="677138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例题：最厉害的学生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713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完整程序：保存总分最高的完整记录（1/2）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2027872"/>
            <a:ext cx="6083770" cy="3581781"/>
            <a:chOff x="1037844" y="2027872"/>
            <a:chExt cx="6083770" cy="35817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&lt;string&gt;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23415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struct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Student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string name;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4495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chinese, math, english;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32081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total(Student s)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60837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s.chinese + s.math + s.english;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7844" y="52282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cin &gt;&gt; n;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600" y="5855494"/>
            <a:ext cx="7062692" cy="366712"/>
            <a:chOff x="990600" y="5855494"/>
            <a:chExt cx="7062692" cy="366712"/>
          </a:xfrm>
        </p:grpSpPr>
        <p:sp>
          <p:nvSpPr>
            <p:cNvPr id="19" name="TextBox 19"/>
            <p:cNvSpPr/>
            <p:nvPr/>
          </p:nvSpPr>
          <p:spPr>
            <a:xfrm>
              <a:off x="990600" y="5855494"/>
              <a:ext cx="706269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Student类型和total函数定义在main之前，后面才可以使用。</a:t>
              </a:r>
            </a:p>
          </p:txBody>
        </p:sp>
      </p:grpSp>
      <p:sp>
        <p:nvSpPr>
          <p:cNvPr id="21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7"/>
          <p:cNvSpPr/>
          <p:nvPr/>
        </p:nvSpPr>
        <p:spPr>
          <a:xfrm>
            <a:off x="914019" y="2037398"/>
            <a:ext cx="9525" cy="3478530"/>
          </a:xfrm>
          <a:custGeom>
            <a:avLst/>
            <a:gdLst/>
            <a:ahLst/>
            <a:cxnLst/>
            <a:rect l="l" t="t" r="r" b="b"/>
            <a:pathLst>
              <a:path w="9525" h="3478530">
                <a:moveTo>
                  <a:pt x="0" y="0"/>
                </a:moveTo>
                <a:lnTo>
                  <a:pt x="0" y="34785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8"/>
          <p:cNvSpPr/>
          <p:nvPr/>
        </p:nvSpPr>
        <p:spPr>
          <a:xfrm>
            <a:off x="838200" y="56892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71380" cy="1104519"/>
            <a:chOff x="825246" y="814388"/>
            <a:chExt cx="677138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例题：最厉害的学生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713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完整程序：保存总分最高的完整记录（2/2）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7671949" cy="3315081"/>
            <a:chOff x="1037844" y="2027872"/>
            <a:chExt cx="7671949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771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Student best{};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 = 0; i &lt; n; i++) {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37888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Student current{};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66612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cin &gt;&gt; current.name &gt;&gt; current.chinese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68056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&gt;&gt; current.math &gt;&gt; current.english;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73831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(i == 0 || total(current) &gt; total(best))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best = current;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73831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best.name &lt;&lt; ' ' &lt;&lt; best.chinese &lt;&lt; ' '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76719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&lt;&lt; best.math &lt;&lt; ' ' &lt;&lt; best.english &lt;&lt; '\n';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7358539" cy="366712"/>
            <a:chOff x="990600" y="5855494"/>
            <a:chExt cx="7358539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735853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每轮只需当前学生和最佳学生，两份记录就足够，不必保存全班。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模拟练习：记录的创建、访问和复制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8680275" cy="1429131"/>
            <a:chOff x="990219" y="2742248"/>
            <a:chExt cx="8680275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56953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Student a{};之后，a.math的初值是什么？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86802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best=current之后，再令current.math=0，best.math会跟着变吗？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5806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两人总分相同，条件写&gt;=会让谁留在best中？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6785860" cy="1181481"/>
            <a:chOff x="990219" y="4599622"/>
            <a:chExt cx="6785860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42929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0。这里使用花括号进行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46758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不会。两个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保存的是独立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后出现的人，会违反本题并列时保留先出现者的要求。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哪些同学可以组成成绩接近的一对？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129957" cy="762381"/>
            <a:chOff x="990219" y="2056448"/>
            <a:chExt cx="8129957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老师想找出成绩接近的同学，方便安排相互练习。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1299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本题规定：每一科的分差都不超过5，而且三科总分的分差不超过10。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047875" cy="571500"/>
              <a:chOff x="1047750" y="3057525"/>
              <a:chExt cx="2047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047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009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候选的一对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095625" y="3057525"/>
              <a:ext cx="3286125" cy="571500"/>
              <a:chOff x="3095625" y="3057525"/>
              <a:chExt cx="3286125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095625" y="3057525"/>
                <a:ext cx="328612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114675" y="3086100"/>
                <a:ext cx="3248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语文、数学、英语的分差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381750" y="3057525"/>
              <a:ext cx="2143125" cy="571500"/>
              <a:chOff x="6381750" y="3057525"/>
              <a:chExt cx="214312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381750" y="3057525"/>
                <a:ext cx="214312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400800" y="3086100"/>
                <a:ext cx="2105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总分差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524875" y="3057525"/>
              <a:ext cx="2619375" cy="571500"/>
              <a:chOff x="8524875" y="3057525"/>
              <a:chExt cx="26193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524875" y="3057525"/>
                <a:ext cx="26193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543925" y="3086100"/>
                <a:ext cx="25812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符合要求吗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3629025"/>
              <a:ext cx="2047875" cy="571500"/>
              <a:chOff x="1047750" y="3629025"/>
              <a:chExt cx="2047875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3629025"/>
                <a:ext cx="2047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3657600"/>
                <a:ext cx="2009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Amy与Bob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095625" y="3629025"/>
              <a:ext cx="3286125" cy="571500"/>
              <a:chOff x="3095625" y="3629025"/>
              <a:chExt cx="328612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3095625" y="3629025"/>
                <a:ext cx="328612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3114675" y="3657600"/>
                <a:ext cx="3248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4、4、5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381750" y="3629025"/>
              <a:ext cx="2143125" cy="571500"/>
              <a:chOff x="6381750" y="3629025"/>
              <a:chExt cx="214312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381750" y="3629025"/>
                <a:ext cx="214312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400800" y="3657600"/>
                <a:ext cx="2105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13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524875" y="3629025"/>
              <a:ext cx="2619375" cy="571500"/>
              <a:chOff x="8524875" y="3629025"/>
              <a:chExt cx="2619375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524875" y="3629025"/>
                <a:ext cx="26193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543925" y="3657600"/>
                <a:ext cx="25812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047750" y="4200525"/>
              <a:ext cx="2047875" cy="571500"/>
              <a:chOff x="1047750" y="4200525"/>
              <a:chExt cx="2047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047750" y="4200525"/>
                <a:ext cx="2047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066800" y="4229100"/>
                <a:ext cx="2009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Amy与Cai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095625" y="4200525"/>
              <a:ext cx="3286125" cy="571500"/>
              <a:chOff x="3095625" y="4200525"/>
              <a:chExt cx="3286125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095625" y="4200525"/>
                <a:ext cx="328612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114675" y="4229100"/>
                <a:ext cx="3248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5、0、5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381750" y="4200525"/>
              <a:ext cx="2143125" cy="571500"/>
              <a:chOff x="6381750" y="4200525"/>
              <a:chExt cx="2143125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381750" y="4200525"/>
                <a:ext cx="214312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400800" y="4229100"/>
                <a:ext cx="2105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524875" y="4200525"/>
              <a:ext cx="2619375" cy="571500"/>
              <a:chOff x="8524875" y="4200525"/>
              <a:chExt cx="2619375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524875" y="4200525"/>
                <a:ext cx="26193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543925" y="4229100"/>
                <a:ext cx="25812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76177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这里Amy是90、80、85，Bob是94、84、90，Cai是95、80、90。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本题要输出所有合格的学生对。既要检查成绩，也要安排姓名的输出顺序。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例题：旗鼓相当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旗鼓相当的对手：两类分差条件要同时成立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129957" cy="381381"/>
            <a:chOff x="990219" y="2056448"/>
            <a:chExt cx="8129957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1299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找出每一对成绩接近的学生：每科分差不超过5，总分分差不超过10。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0219" y="2932748"/>
            <a:ext cx="8155317" cy="1724405"/>
            <a:chOff x="990219" y="2932748"/>
            <a:chExt cx="8155317" cy="1724405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68695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输入：n及n份姓名、语文、数学、英语成绩；1≤n≤1000。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8155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姓名不超过8个字符，各科在0至150之间；输入姓名已按字典序排列。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输出：每对符合条件的两个姓名，用空格分隔，一对一行。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275772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每对中较小姓名在前，各对按字典序输出，不输出自己与自己。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7168801" cy="381381"/>
            <a:chOff x="990219" y="5056822"/>
            <a:chExt cx="7168801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056822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没有符合条件的学生对，就没有结果行。每对只能出现一次。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8000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从对象到结构体数组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后来的学生，要和哪些旧记录比较？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206038" cy="762381"/>
            <a:chOff x="990219" y="2056448"/>
            <a:chExt cx="820603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060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如果只保留“当前学生”，读到Cai时，Amy和Bob的信息已经被覆盖。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这次需要判断每一对学生，所以先前的完整记录也必须留下。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33500" y="3476625"/>
            <a:ext cx="9525000" cy="1095375"/>
            <a:chOff x="1333500" y="3476625"/>
            <a:chExt cx="9525000" cy="1095375"/>
          </a:xfrm>
        </p:grpSpPr>
        <p:grpSp>
          <p:nvGrpSpPr>
            <p:cNvPr id="11" name="Group 11"/>
            <p:cNvGrpSpPr/>
            <p:nvPr/>
          </p:nvGrpSpPr>
          <p:grpSpPr>
            <a:xfrm>
              <a:off x="1333500" y="3476625"/>
              <a:ext cx="2571750" cy="1095375"/>
              <a:chOff x="1333500" y="3476625"/>
              <a:chExt cx="2571750" cy="10953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333500" y="3476625"/>
                <a:ext cx="2571750" cy="1095375"/>
              </a:xfrm>
              <a:prstGeom prst="roundRect">
                <a:avLst>
                  <a:gd name="adj" fmla="val 6957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968818" y="3721798"/>
                <a:ext cx="130111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a[0]：Amy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1690688" y="40742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姓名＋三科成绩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810125" y="3476625"/>
              <a:ext cx="2571750" cy="1095375"/>
              <a:chOff x="4810125" y="3476625"/>
              <a:chExt cx="2571750" cy="1095375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4810125" y="3476625"/>
                <a:ext cx="2571750" cy="1095375"/>
              </a:xfrm>
              <a:prstGeom prst="roundRect">
                <a:avLst>
                  <a:gd name="adj" fmla="val 6957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5445442" y="3721798"/>
                <a:ext cx="130111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a[1]：Bob</a:t>
                </a:r>
              </a:p>
            </p:txBody>
          </p:sp>
          <p:sp>
            <p:nvSpPr>
              <p:cNvPr id="14" name="TextBox 14"/>
              <p:cNvSpPr/>
              <p:nvPr/>
            </p:nvSpPr>
            <p:spPr>
              <a:xfrm>
                <a:off x="5167312" y="40742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姓名＋三科成绩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286750" y="3476625"/>
              <a:ext cx="2571750" cy="1095375"/>
              <a:chOff x="8286750" y="3476625"/>
              <a:chExt cx="2571750" cy="109537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8286750" y="3476625"/>
                <a:ext cx="2571750" cy="1095375"/>
              </a:xfrm>
              <a:prstGeom prst="roundRect">
                <a:avLst>
                  <a:gd name="adj" fmla="val 6957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8922068" y="3721798"/>
                <a:ext cx="130111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a[2]：Cai</a:t>
                </a:r>
              </a:p>
            </p:txBody>
          </p:sp>
          <p:sp>
            <p:nvSpPr>
              <p:cNvPr id="18" name="TextBox 18"/>
              <p:cNvSpPr/>
              <p:nvPr/>
            </p:nvSpPr>
            <p:spPr>
              <a:xfrm>
                <a:off x="8643938" y="40742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姓名＋三科成绩</a:t>
                </a:r>
              </a:p>
            </p:txBody>
          </p:sp>
        </p:grpSp>
      </p:grpSp>
      <p:grpSp>
        <p:nvGrpSpPr>
          <p:cNvPr id="30" name="Group 30"/>
          <p:cNvGrpSpPr/>
          <p:nvPr/>
        </p:nvGrpSpPr>
        <p:grpSpPr>
          <a:xfrm>
            <a:off x="2573710" y="2731294"/>
            <a:ext cx="7044581" cy="2433637"/>
            <a:chOff x="2573710" y="2731294"/>
            <a:chExt cx="7044581" cy="2433637"/>
          </a:xfrm>
        </p:grpSpPr>
        <p:sp>
          <p:nvSpPr>
            <p:cNvPr id="21" name="Line 21"/>
            <p:cNvSpPr/>
            <p:nvPr/>
          </p:nvSpPr>
          <p:spPr>
            <a:xfrm>
              <a:off x="7477125" y="3876675"/>
              <a:ext cx="714375" cy="9525"/>
            </a:xfrm>
            <a:custGeom>
              <a:avLst/>
              <a:gdLst/>
              <a:ahLst/>
              <a:cxnLst/>
              <a:rect l="l" t="t" r="r" b="b"/>
              <a:pathLst>
                <a:path w="714375" h="9525">
                  <a:moveTo>
                    <a:pt x="714375" y="0"/>
                  </a:moveTo>
                  <a:lnTo>
                    <a:pt x="0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2" name="Polygon 22"/>
            <p:cNvSpPr/>
            <p:nvPr/>
          </p:nvSpPr>
          <p:spPr>
            <a:xfrm>
              <a:off x="7477125" y="38310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0" y="45665"/>
                  </a:moveTo>
                  <a:lnTo>
                    <a:pt x="83590" y="0"/>
                  </a:lnTo>
                  <a:lnTo>
                    <a:pt x="83590" y="91331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23" name="TextBox 23"/>
            <p:cNvSpPr/>
            <p:nvPr/>
          </p:nvSpPr>
          <p:spPr>
            <a:xfrm>
              <a:off x="5710047" y="4798219"/>
              <a:ext cx="162925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95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检查Cai与Bob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9572625" y="3067050"/>
              <a:ext cx="9525" cy="314325"/>
            </a:xfrm>
            <a:custGeom>
              <a:avLst/>
              <a:gdLst/>
              <a:ahLst/>
              <a:cxnLst/>
              <a:rect l="l" t="t" r="r" b="b"/>
              <a:pathLst>
                <a:path w="9525" h="314325">
                  <a:moveTo>
                    <a:pt x="0" y="314325"/>
                  </a:moveTo>
                  <a:lnTo>
                    <a:pt x="0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5" name="Polygon 25"/>
            <p:cNvSpPr/>
            <p:nvPr/>
          </p:nvSpPr>
          <p:spPr>
            <a:xfrm>
              <a:off x="9526960" y="3067050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0"/>
                  </a:moveTo>
                  <a:lnTo>
                    <a:pt x="91331" y="83590"/>
                  </a:lnTo>
                  <a:lnTo>
                    <a:pt x="0" y="8359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26" name="Line 26"/>
            <p:cNvSpPr/>
            <p:nvPr/>
          </p:nvSpPr>
          <p:spPr>
            <a:xfrm>
              <a:off x="2619375" y="3067050"/>
              <a:ext cx="6953250" cy="9525"/>
            </a:xfrm>
            <a:custGeom>
              <a:avLst/>
              <a:gdLst/>
              <a:ahLst/>
              <a:cxnLst/>
              <a:rect l="l" t="t" r="r" b="b"/>
              <a:pathLst>
                <a:path w="6953250" h="9525">
                  <a:moveTo>
                    <a:pt x="6953250" y="0"/>
                  </a:moveTo>
                  <a:lnTo>
                    <a:pt x="0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2619375" y="3067050"/>
              <a:ext cx="9525" cy="314325"/>
            </a:xfrm>
            <a:custGeom>
              <a:avLst/>
              <a:gdLst/>
              <a:ahLst/>
              <a:cxnLst/>
              <a:rect l="l" t="t" r="r" b="b"/>
              <a:pathLst>
                <a:path w="9525" h="314325">
                  <a:moveTo>
                    <a:pt x="0" y="0"/>
                  </a:moveTo>
                  <a:lnTo>
                    <a:pt x="0" y="31432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8" name="Polygon 28"/>
            <p:cNvSpPr/>
            <p:nvPr/>
          </p:nvSpPr>
          <p:spPr>
            <a:xfrm>
              <a:off x="2573710" y="3297785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83590"/>
                  </a:moveTo>
                  <a:lnTo>
                    <a:pt x="0" y="0"/>
                  </a:lnTo>
                  <a:lnTo>
                    <a:pt x="91331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29" name="TextBox 29"/>
            <p:cNvSpPr/>
            <p:nvPr/>
          </p:nvSpPr>
          <p:spPr>
            <a:xfrm>
              <a:off x="4895850" y="2731294"/>
              <a:ext cx="213541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还要检查Cai与Amy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90219" y="5416296"/>
            <a:ext cx="10296906" cy="762381"/>
            <a:chOff x="990219" y="5416296"/>
            <a:chExt cx="10296906" cy="762381"/>
          </a:xfrm>
        </p:grpSpPr>
        <p:sp>
          <p:nvSpPr>
            <p:cNvPr id="31" name="TextBox 31"/>
            <p:cNvSpPr/>
            <p:nvPr/>
          </p:nvSpPr>
          <p:spPr>
            <a:xfrm>
              <a:off x="990219" y="541629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结构体像一张完整的卡，数组像一排放卡的格子。每格存一名学生，就能保留全班记录。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用下标选出两份学生记录，再取各自的成绩，就能检查这一对是否合格。</a:t>
              </a:r>
            </a:p>
          </p:txBody>
        </p:sp>
      </p:grpSp>
      <p:sp>
        <p:nvSpPr>
          <p:cNvPr id="55" name="Line 5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6" name="Line 56"/>
          <p:cNvSpPr/>
          <p:nvPr/>
        </p:nvSpPr>
        <p:spPr>
          <a:xfrm>
            <a:off x="838200" y="52374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结构体数组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比较每一对学生，需要把全班记录留下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15032" cy="762381"/>
            <a:chOff x="990219" y="2056448"/>
            <a:chExt cx="901503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上一题只寻找最佳者，旧记录可以放掉。这次后来的学生要和前面的人比较。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7135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创建Student a[1000]，每个数组元素都是一份完整的学生记录。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47750" y="3143250"/>
            <a:ext cx="10096500" cy="2019300"/>
            <a:chOff x="1047750" y="3143250"/>
            <a:chExt cx="10096500" cy="20193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143250"/>
              <a:ext cx="1714500" cy="504825"/>
              <a:chOff x="1047750" y="3143250"/>
              <a:chExt cx="1714500" cy="5048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143250"/>
                <a:ext cx="1714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71825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对象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762250" y="3143250"/>
              <a:ext cx="2381250" cy="504825"/>
              <a:chOff x="2762250" y="3143250"/>
              <a:chExt cx="2381250" cy="5048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762250" y="3143250"/>
                <a:ext cx="2381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781300" y="3171825"/>
                <a:ext cx="2343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name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143500" y="3143250"/>
              <a:ext cx="2000250" cy="504825"/>
              <a:chOff x="5143500" y="3143250"/>
              <a:chExt cx="2000250" cy="5048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143500" y="3143250"/>
                <a:ext cx="2000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162550" y="3171825"/>
                <a:ext cx="1962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chinese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143750" y="3143250"/>
              <a:ext cx="2000250" cy="504825"/>
              <a:chOff x="7143750" y="3143250"/>
              <a:chExt cx="2000250" cy="5048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143750" y="3143250"/>
                <a:ext cx="2000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162800" y="3171825"/>
                <a:ext cx="1962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math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9144000" y="3143250"/>
              <a:ext cx="2000250" cy="504825"/>
              <a:chOff x="9144000" y="3143250"/>
              <a:chExt cx="2000250" cy="5048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9144000" y="3143250"/>
                <a:ext cx="2000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9163050" y="3171825"/>
                <a:ext cx="1962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english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047750" y="3648075"/>
              <a:ext cx="1714500" cy="504825"/>
              <a:chOff x="1047750" y="3648075"/>
              <a:chExt cx="1714500" cy="5048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047750" y="3648075"/>
                <a:ext cx="1714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066800" y="3676650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a[0]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2762250" y="3648075"/>
              <a:ext cx="2381250" cy="504825"/>
              <a:chOff x="2762250" y="3648075"/>
              <a:chExt cx="2381250" cy="5048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2762250" y="3648075"/>
                <a:ext cx="2381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781300" y="3676650"/>
                <a:ext cx="2343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Amy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143500" y="3648075"/>
              <a:ext cx="2000250" cy="504825"/>
              <a:chOff x="5143500" y="3648075"/>
              <a:chExt cx="2000250" cy="5048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143500" y="3648075"/>
                <a:ext cx="2000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162550" y="3676650"/>
                <a:ext cx="1962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43750" y="3648075"/>
              <a:ext cx="2000250" cy="504825"/>
              <a:chOff x="7143750" y="3648075"/>
              <a:chExt cx="2000250" cy="5048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43750" y="3648075"/>
                <a:ext cx="2000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162800" y="3676650"/>
                <a:ext cx="1962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144000" y="3648075"/>
              <a:ext cx="2000250" cy="504825"/>
              <a:chOff x="9144000" y="3648075"/>
              <a:chExt cx="2000250" cy="5048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144000" y="3648075"/>
                <a:ext cx="2000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9163050" y="3676650"/>
                <a:ext cx="1962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85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047750" y="4152900"/>
              <a:ext cx="1714500" cy="504825"/>
              <a:chOff x="1047750" y="4152900"/>
              <a:chExt cx="1714500" cy="5048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047750" y="4152900"/>
                <a:ext cx="1714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066800" y="4181475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a[1]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762250" y="4152900"/>
              <a:ext cx="2381250" cy="504825"/>
              <a:chOff x="2762250" y="4152900"/>
              <a:chExt cx="2381250" cy="5048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762250" y="4152900"/>
                <a:ext cx="2381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2781300" y="4181475"/>
                <a:ext cx="2343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Bob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5143500" y="4152900"/>
              <a:ext cx="2000250" cy="504825"/>
              <a:chOff x="5143500" y="4152900"/>
              <a:chExt cx="2000250" cy="50482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5143500" y="4152900"/>
                <a:ext cx="2000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5162550" y="4181475"/>
                <a:ext cx="1962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94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7143750" y="4152900"/>
              <a:ext cx="2000250" cy="504825"/>
              <a:chOff x="7143750" y="4152900"/>
              <a:chExt cx="2000250" cy="50482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7143750" y="4152900"/>
                <a:ext cx="2000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7162800" y="4181475"/>
                <a:ext cx="1962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84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9144000" y="4152900"/>
              <a:ext cx="2000250" cy="504825"/>
              <a:chOff x="9144000" y="4152900"/>
              <a:chExt cx="2000250" cy="50482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9144000" y="4152900"/>
                <a:ext cx="2000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9163050" y="4181475"/>
                <a:ext cx="1962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90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1047750" y="4657725"/>
              <a:ext cx="1714500" cy="504825"/>
              <a:chOff x="1047750" y="4657725"/>
              <a:chExt cx="1714500" cy="504825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1047750" y="4657725"/>
                <a:ext cx="1714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1066800" y="4686300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a[2]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2762250" y="4657725"/>
              <a:ext cx="2381250" cy="504825"/>
              <a:chOff x="2762250" y="4657725"/>
              <a:chExt cx="2381250" cy="504825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2762250" y="4657725"/>
                <a:ext cx="2381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2781300" y="4686300"/>
                <a:ext cx="2343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Cai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5143500" y="4657725"/>
              <a:ext cx="2000250" cy="504825"/>
              <a:chOff x="5143500" y="4657725"/>
              <a:chExt cx="2000250" cy="504825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5143500" y="4657725"/>
                <a:ext cx="2000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5162550" y="4686300"/>
                <a:ext cx="1962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95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7143750" y="4657725"/>
              <a:ext cx="2000250" cy="504825"/>
              <a:chOff x="7143750" y="4657725"/>
              <a:chExt cx="2000250" cy="504825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7143750" y="4657725"/>
                <a:ext cx="2000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7162800" y="4686300"/>
                <a:ext cx="1962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80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9144000" y="4657725"/>
              <a:ext cx="2000250" cy="504825"/>
              <a:chOff x="9144000" y="4657725"/>
              <a:chExt cx="2000250" cy="504825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9144000" y="4657725"/>
                <a:ext cx="2000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9163050" y="4686300"/>
                <a:ext cx="1962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90</a:t>
                </a:r>
              </a:p>
            </p:txBody>
          </p:sp>
        </p:grpSp>
      </p:grpSp>
      <p:grpSp>
        <p:nvGrpSpPr>
          <p:cNvPr id="70" name="Group 70"/>
          <p:cNvGrpSpPr/>
          <p:nvPr/>
        </p:nvGrpSpPr>
        <p:grpSpPr>
          <a:xfrm>
            <a:off x="990219" y="5406771"/>
            <a:ext cx="10277856" cy="381381"/>
            <a:chOff x="990219" y="5406771"/>
            <a:chExt cx="10277856" cy="381381"/>
          </a:xfrm>
        </p:grpSpPr>
        <p:sp>
          <p:nvSpPr>
            <p:cNvPr id="69" name="TextBox 69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a[1].math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：先取下标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的学生记录，再看这份记录的数学栏，得到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84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93" name="Line 9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4" name="Line 94"/>
          <p:cNvSpPr/>
          <p:nvPr/>
        </p:nvSpPr>
        <p:spPr>
          <a:xfrm>
            <a:off x="838200" y="29253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5" name="Line 95"/>
          <p:cNvSpPr/>
          <p:nvPr/>
        </p:nvSpPr>
        <p:spPr>
          <a:xfrm>
            <a:off x="838200" y="52846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检查全部条件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每科接近，不代表总分也足够接近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848457" cy="381381"/>
            <a:chOff x="990219" y="2056448"/>
            <a:chExt cx="7848457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8484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以Amy的90、80、85为基准，总分为255。分别检查另外两名学生。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047750" y="3095625"/>
            <a:ext cx="10096500" cy="1943100"/>
            <a:chOff x="1047750" y="3095625"/>
            <a:chExt cx="10096500" cy="19431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3714750" cy="647700"/>
              <a:chOff x="1047750" y="3095625"/>
              <a:chExt cx="3714750" cy="6477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3714750" cy="6477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367665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比较对象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762500" y="3095625"/>
              <a:ext cx="2000250" cy="647700"/>
              <a:chOff x="4762500" y="3095625"/>
              <a:chExt cx="2000250" cy="6477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62500" y="3095625"/>
                <a:ext cx="2000250" cy="6477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781550" y="3124200"/>
                <a:ext cx="196215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三科分差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762750" y="3095625"/>
              <a:ext cx="1714500" cy="647700"/>
              <a:chOff x="6762750" y="3095625"/>
              <a:chExt cx="1714500" cy="6477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762750" y="3095625"/>
                <a:ext cx="1714500" cy="6477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781800" y="3124200"/>
                <a:ext cx="167640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总分分差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477250" y="3095625"/>
              <a:ext cx="2667000" cy="647700"/>
              <a:chOff x="8477250" y="3095625"/>
              <a:chExt cx="2667000" cy="6477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8477250" y="3095625"/>
                <a:ext cx="2667000" cy="6477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8496300" y="3124200"/>
                <a:ext cx="262890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是否合格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743325"/>
              <a:ext cx="3714750" cy="647700"/>
              <a:chOff x="1047750" y="3743325"/>
              <a:chExt cx="3714750" cy="6477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743325"/>
                <a:ext cx="3714750" cy="6477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771900"/>
                <a:ext cx="367665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Bob：94、84、90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762500" y="3743325"/>
              <a:ext cx="2000250" cy="647700"/>
              <a:chOff x="4762500" y="3743325"/>
              <a:chExt cx="2000250" cy="6477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4762500" y="3743325"/>
                <a:ext cx="2000250" cy="6477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4781550" y="3771900"/>
                <a:ext cx="196215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4、4、5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762750" y="3743325"/>
              <a:ext cx="1714500" cy="647700"/>
              <a:chOff x="6762750" y="3743325"/>
              <a:chExt cx="1714500" cy="6477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6762750" y="3743325"/>
                <a:ext cx="1714500" cy="6477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6781800" y="3771900"/>
                <a:ext cx="167640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13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477250" y="3743325"/>
              <a:ext cx="2667000" cy="647700"/>
              <a:chOff x="8477250" y="3743325"/>
              <a:chExt cx="2667000" cy="6477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477250" y="3743325"/>
                <a:ext cx="2667000" cy="6477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8496300" y="3771900"/>
                <a:ext cx="262890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否，总分差超过10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4391025"/>
              <a:ext cx="3714750" cy="647700"/>
              <a:chOff x="1047750" y="4391025"/>
              <a:chExt cx="3714750" cy="6477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4391025"/>
                <a:ext cx="3714750" cy="6477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4419600"/>
                <a:ext cx="367665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Cai：95、80、90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4762500" y="4391025"/>
              <a:ext cx="2000250" cy="647700"/>
              <a:chOff x="4762500" y="4391025"/>
              <a:chExt cx="2000250" cy="6477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4762500" y="4391025"/>
                <a:ext cx="2000250" cy="6477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4781550" y="4419600"/>
                <a:ext cx="196215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5、0、5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762750" y="4391025"/>
              <a:ext cx="1714500" cy="647700"/>
              <a:chOff x="6762750" y="4391025"/>
              <a:chExt cx="1714500" cy="6477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6762750" y="4391025"/>
                <a:ext cx="1714500" cy="6477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6781800" y="4419600"/>
                <a:ext cx="167640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477250" y="4391025"/>
              <a:ext cx="2667000" cy="647700"/>
              <a:chOff x="8477250" y="4391025"/>
              <a:chExt cx="2667000" cy="6477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477250" y="4391025"/>
                <a:ext cx="2667000" cy="6477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8496300" y="4419600"/>
                <a:ext cx="262890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是，两个边界都允许</a:t>
                </a: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990219" y="5409248"/>
            <a:ext cx="7985403" cy="752855"/>
            <a:chOff x="990219" y="5409248"/>
            <a:chExt cx="7985403" cy="752855"/>
          </a:xfrm>
        </p:grpSpPr>
        <p:sp>
          <p:nvSpPr>
            <p:cNvPr id="44" name="TextBox 44"/>
            <p:cNvSpPr/>
            <p:nvPr/>
          </p:nvSpPr>
          <p:spPr>
            <a:xfrm>
              <a:off x="990219" y="5409248"/>
              <a:ext cx="79854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三科条件与总分条件之间使用&amp;&amp;。少检查一个条件，答案就可能错。</a:t>
              </a:r>
            </a:p>
          </p:txBody>
        </p:sp>
        <p:sp>
          <p:nvSpPr>
            <p:cNvPr id="45" name="TextBox 45"/>
            <p:cNvSpPr/>
            <p:nvPr/>
          </p:nvSpPr>
          <p:spPr>
            <a:xfrm>
              <a:off x="990219" y="5780722"/>
              <a:ext cx="4795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分差取绝对值，不能只算某一方向的差。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3" name="Line 63"/>
          <p:cNvSpPr/>
          <p:nvPr/>
        </p:nvSpPr>
        <p:spPr>
          <a:xfrm>
            <a:off x="838200" y="52227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329324" cy="1104519"/>
            <a:chOff x="825246" y="814388"/>
            <a:chExt cx="632932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不重复枚举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32932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Amy和Bob换个顺序，算不算另一对同学？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431530" cy="762381"/>
            <a:chOff x="990219" y="2056448"/>
            <a:chExt cx="843153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4315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有Amy、Bob、Cai三人。要检查每一对不同的学生，且每对只出现一次。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把每个人都与所有人比较，会混进哪些多余的配对？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5238750" cy="523875"/>
              <a:chOff x="1047750" y="3095625"/>
              <a:chExt cx="523875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52387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5200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候选配对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6286500" y="3095625"/>
              <a:ext cx="4857750" cy="523875"/>
              <a:chOff x="6286500" y="3095625"/>
              <a:chExt cx="4857750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6286500" y="3095625"/>
                <a:ext cx="48577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6305550" y="3124200"/>
                <a:ext cx="4819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应该怎样处理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19500"/>
              <a:ext cx="5238750" cy="523875"/>
              <a:chOff x="1047750" y="3619500"/>
              <a:chExt cx="5238750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19500"/>
                <a:ext cx="5238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48075"/>
                <a:ext cx="5200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Amy与Amy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286500" y="3619500"/>
              <a:ext cx="4857750" cy="523875"/>
              <a:chOff x="6286500" y="3619500"/>
              <a:chExt cx="4857750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286500" y="3619500"/>
                <a:ext cx="4857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305550" y="3648075"/>
                <a:ext cx="4819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是自己，排除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143375"/>
              <a:ext cx="5238750" cy="523875"/>
              <a:chOff x="1047750" y="4143375"/>
              <a:chExt cx="5238750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143375"/>
                <a:ext cx="52387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171950"/>
                <a:ext cx="5200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Amy与Bob、Bob与Amy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286500" y="4143375"/>
              <a:ext cx="4857750" cy="523875"/>
              <a:chOff x="6286500" y="4143375"/>
              <a:chExt cx="485775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286500" y="4143375"/>
                <a:ext cx="48577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305550" y="4171950"/>
                <a:ext cx="4819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同一对，只保留一个方向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667250"/>
              <a:ext cx="5238750" cy="523875"/>
              <a:chOff x="1047750" y="4667250"/>
              <a:chExt cx="5238750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667250"/>
                <a:ext cx="5238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695825"/>
                <a:ext cx="5200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Amy与Cai、Bob与Cai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6286500" y="4667250"/>
              <a:ext cx="4857750" cy="523875"/>
              <a:chOff x="6286500" y="4667250"/>
              <a:chExt cx="4857750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6286500" y="4667250"/>
                <a:ext cx="4857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6305550" y="4695825"/>
                <a:ext cx="4819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两对都需要检查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3" name="TextBox 33"/>
            <p:cNvSpPr/>
            <p:nvPr/>
          </p:nvSpPr>
          <p:spPr>
            <a:xfrm>
              <a:off x="990219" y="54092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每对只从靠前的人连到靠后的人，既排除自己，又避免反向重复。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数组里让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j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i+1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开始，就只会比较前面的人与后面的人。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不重复枚举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每对只检查一次，可以让后一个下标更大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946559" cy="381381"/>
            <a:chOff x="990219" y="2056448"/>
            <a:chExt cx="8946559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946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下标i固定一个学生，j从i+1开始。这样不会与自己比较，也不会颠倒重复。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047750" y="3095625"/>
            <a:ext cx="10096500" cy="2019300"/>
            <a:chOff x="1047750" y="3095625"/>
            <a:chExt cx="10096500" cy="20193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1714500" cy="504825"/>
              <a:chOff x="1047750" y="3095625"/>
              <a:chExt cx="1714500" cy="50482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1714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i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762250" y="3095625"/>
              <a:ext cx="2667000" cy="504825"/>
              <a:chOff x="2762250" y="3095625"/>
              <a:chExt cx="2667000" cy="5048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762250" y="3095625"/>
                <a:ext cx="26670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781300" y="3124200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依次取j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5429250" y="3095625"/>
              <a:ext cx="5715000" cy="504825"/>
              <a:chOff x="5429250" y="3095625"/>
              <a:chExt cx="5715000" cy="5048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5429250" y="3095625"/>
                <a:ext cx="57150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5448300" y="3124200"/>
                <a:ext cx="5676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检查的配对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047750" y="3600450"/>
              <a:ext cx="1714500" cy="504825"/>
              <a:chOff x="1047750" y="3600450"/>
              <a:chExt cx="1714500" cy="5048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047750" y="3600450"/>
                <a:ext cx="1714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1066800" y="3629025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762250" y="3600450"/>
              <a:ext cx="2667000" cy="504825"/>
              <a:chOff x="2762250" y="3600450"/>
              <a:chExt cx="2667000" cy="5048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2762250" y="3600450"/>
                <a:ext cx="2667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2781300" y="3629025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1、2、3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5429250" y="3600450"/>
              <a:ext cx="5715000" cy="504825"/>
              <a:chOff x="5429250" y="3600450"/>
              <a:chExt cx="5715000" cy="5048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429250" y="3600450"/>
                <a:ext cx="5715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5448300" y="3629025"/>
                <a:ext cx="5676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(0,1)、(0,2)、(0,3)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4105275"/>
              <a:ext cx="1714500" cy="504825"/>
              <a:chOff x="1047750" y="4105275"/>
              <a:chExt cx="1714500" cy="5048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4105275"/>
                <a:ext cx="1714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4133850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2762250" y="4105275"/>
              <a:ext cx="2667000" cy="504825"/>
              <a:chOff x="2762250" y="4105275"/>
              <a:chExt cx="2667000" cy="5048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2762250" y="4105275"/>
                <a:ext cx="26670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2781300" y="4133850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2、3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5429250" y="4105275"/>
              <a:ext cx="5715000" cy="504825"/>
              <a:chOff x="5429250" y="4105275"/>
              <a:chExt cx="5715000" cy="5048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5429250" y="4105275"/>
                <a:ext cx="57150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5448300" y="4133850"/>
                <a:ext cx="5676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(1,2)、(1,3)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047750" y="4610100"/>
              <a:ext cx="1714500" cy="504825"/>
              <a:chOff x="1047750" y="4610100"/>
              <a:chExt cx="1714500" cy="5048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47750" y="4610100"/>
                <a:ext cx="1714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066800" y="4638675"/>
                <a:ext cx="1676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2762250" y="4610100"/>
              <a:ext cx="2667000" cy="504825"/>
              <a:chOff x="2762250" y="4610100"/>
              <a:chExt cx="2667000" cy="5048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2762250" y="4610100"/>
                <a:ext cx="2667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2781300" y="4638675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5429250" y="4610100"/>
              <a:ext cx="5715000" cy="504825"/>
              <a:chOff x="5429250" y="4610100"/>
              <a:chExt cx="5715000" cy="5048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5429250" y="4610100"/>
                <a:ext cx="5715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5448300" y="4638675"/>
                <a:ext cx="5676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(2,3)</a:t>
                </a: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990219" y="5409248"/>
            <a:ext cx="7985403" cy="752855"/>
            <a:chOff x="990219" y="5409248"/>
            <a:chExt cx="7985403" cy="752855"/>
          </a:xfrm>
        </p:grpSpPr>
        <p:sp>
          <p:nvSpPr>
            <p:cNvPr id="44" name="TextBox 44"/>
            <p:cNvSpPr/>
            <p:nvPr/>
          </p:nvSpPr>
          <p:spPr>
            <a:xfrm>
              <a:off x="990219" y="5409248"/>
              <a:ext cx="79854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输入姓名已按字典序排好，按i再按j递增即可得到要求的输出顺序。</a:t>
              </a:r>
            </a:p>
          </p:txBody>
        </p:sp>
        <p:sp>
          <p:nvSpPr>
            <p:cNvPr id="45" name="TextBox 45"/>
            <p:cNvSpPr/>
            <p:nvPr/>
          </p:nvSpPr>
          <p:spPr>
            <a:xfrm>
              <a:off x="990219" y="5780722"/>
              <a:ext cx="68112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每一对不同的学生都能写成i&lt;j，因此没有漏掉合法配对。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3" name="Line 63"/>
          <p:cNvSpPr/>
          <p:nvPr/>
        </p:nvSpPr>
        <p:spPr>
          <a:xfrm>
            <a:off x="838200" y="52608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428099" cy="1104519"/>
            <a:chOff x="825246" y="814388"/>
            <a:chExt cx="642809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例题：旗鼓相当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42809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完整程序：保存全班并比较每一对（1/3）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2027872"/>
            <a:ext cx="6083770" cy="3048381"/>
            <a:chOff x="1037844" y="2027872"/>
            <a:chExt cx="6083770" cy="30483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&lt;string&gt;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&lt;cstdlib&gt;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23415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struct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Student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string name;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4495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chinese, math, english;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32081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total(Student s)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60837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s.chinese + s.math + s.english;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5855494"/>
            <a:ext cx="5751481" cy="366712"/>
            <a:chOff x="990600" y="5855494"/>
            <a:chExt cx="5751481" cy="366712"/>
          </a:xfrm>
        </p:grpSpPr>
        <p:sp>
          <p:nvSpPr>
            <p:cNvPr id="17" name="TextBox 17"/>
            <p:cNvSpPr/>
            <p:nvPr/>
          </p:nvSpPr>
          <p:spPr>
            <a:xfrm>
              <a:off x="990600" y="5855494"/>
              <a:ext cx="575148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abs取得整数差的绝对值；四个判断必须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同时成立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9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7"/>
          <p:cNvSpPr/>
          <p:nvPr/>
        </p:nvSpPr>
        <p:spPr>
          <a:xfrm>
            <a:off x="914019" y="2037398"/>
            <a:ext cx="9525" cy="2945130"/>
          </a:xfrm>
          <a:custGeom>
            <a:avLst/>
            <a:gdLst/>
            <a:ahLst/>
            <a:cxnLst/>
            <a:rect l="l" t="t" r="r" b="b"/>
            <a:pathLst>
              <a:path w="9525" h="2945130">
                <a:moveTo>
                  <a:pt x="0" y="0"/>
                </a:moveTo>
                <a:lnTo>
                  <a:pt x="0" y="2945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8"/>
          <p:cNvSpPr/>
          <p:nvPr/>
        </p:nvSpPr>
        <p:spPr>
          <a:xfrm>
            <a:off x="838200" y="54225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428099" cy="1104519"/>
            <a:chOff x="825246" y="814388"/>
            <a:chExt cx="642809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例题：旗鼓相当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42809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完整程序：保存全班并比较每一对（2/3）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2027872"/>
            <a:ext cx="6228150" cy="3048381"/>
            <a:chOff x="1037844" y="2027872"/>
            <a:chExt cx="6228150" cy="30483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49520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match(Student x, Student y) {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62281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abs(x.chinese-y.chinese) &lt;= 5 &amp;&amp;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1037844" y="2561272"/>
              <a:ext cx="53619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          abs(x.math-y.math) &lt;= 5 &amp;&amp;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7844" y="2827972"/>
              <a:ext cx="62281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          abs(x.english-y.english) &lt;= 5 &amp;&amp;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5795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abs(total(x)-total(y)) &lt;= 10;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29278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Student a[1000];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cin &gt;&gt; n;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4495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 = 0; i &lt; n; i++)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5855494"/>
            <a:ext cx="5371814" cy="366712"/>
            <a:chOff x="990600" y="5855494"/>
            <a:chExt cx="5371814" cy="366712"/>
          </a:xfrm>
        </p:grpSpPr>
        <p:sp>
          <p:nvSpPr>
            <p:cNvPr id="17" name="TextBox 17"/>
            <p:cNvSpPr/>
            <p:nvPr/>
          </p:nvSpPr>
          <p:spPr>
            <a:xfrm>
              <a:off x="990600" y="5855494"/>
              <a:ext cx="537181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a[i]是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一份记录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，a[i].name才是其中的姓名。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914019" y="2037398"/>
            <a:ext cx="9525" cy="544830"/>
          </a:xfrm>
          <a:custGeom>
            <a:avLst/>
            <a:gdLst/>
            <a:ahLst/>
            <a:cxnLst/>
            <a:rect l="l" t="t" r="r" b="b"/>
            <a:pathLst>
              <a:path w="9525" h="544830">
                <a:moveTo>
                  <a:pt x="0" y="0"/>
                </a:moveTo>
                <a:lnTo>
                  <a:pt x="0" y="544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914019" y="3104198"/>
            <a:ext cx="9525" cy="1878330"/>
          </a:xfrm>
          <a:custGeom>
            <a:avLst/>
            <a:gdLst/>
            <a:ahLst/>
            <a:cxnLst/>
            <a:rect l="l" t="t" r="r" b="b"/>
            <a:pathLst>
              <a:path w="9525" h="1878330">
                <a:moveTo>
                  <a:pt x="0" y="0"/>
                </a:moveTo>
                <a:lnTo>
                  <a:pt x="0" y="18783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54225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428099" cy="1104519"/>
            <a:chOff x="825246" y="814388"/>
            <a:chExt cx="642809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例题：旗鼓相当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42809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完整程序：保存全班并比较每一对（3/3）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2027872"/>
            <a:ext cx="6083770" cy="2514981"/>
            <a:chOff x="1037844" y="2027872"/>
            <a:chExt cx="6083770" cy="25149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5795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cin &gt;&gt; a[i].name &gt;&gt; a[i].chinese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59393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&gt;&gt; a[i].math &gt;&gt; a[i].english;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4495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 = 0; i &lt; n; i++)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56506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j = i + 1; j &lt; n; j++)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4928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(match(a[i], a[j]))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5795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    cout &lt;&lt; a[i].name &lt;&lt; ' '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60837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         &lt;&lt; a[j].name &lt;&lt; '\n';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5855494"/>
            <a:ext cx="7576756" cy="366712"/>
            <a:chOff x="990600" y="5855494"/>
            <a:chExt cx="7576756" cy="366712"/>
          </a:xfrm>
        </p:grpSpPr>
        <p:sp>
          <p:nvSpPr>
            <p:cNvPr id="15" name="TextBox 15"/>
            <p:cNvSpPr/>
            <p:nvPr/>
          </p:nvSpPr>
          <p:spPr>
            <a:xfrm>
              <a:off x="990600" y="5855494"/>
              <a:ext cx="757675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n=1000时最多检查499500对；比较次数为平方级，数组存储O(n)。</a:t>
              </a:r>
            </a:p>
          </p:txBody>
        </p:sp>
      </p:grpSp>
      <p:sp>
        <p:nvSpPr>
          <p:cNvPr id="17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7"/>
          <p:cNvSpPr/>
          <p:nvPr/>
        </p:nvSpPr>
        <p:spPr>
          <a:xfrm>
            <a:off x="914019" y="2037398"/>
            <a:ext cx="9525" cy="2411730"/>
          </a:xfrm>
          <a:custGeom>
            <a:avLst/>
            <a:gdLst/>
            <a:ahLst/>
            <a:cxnLst/>
            <a:rect l="l" t="t" r="r" b="b"/>
            <a:pathLst>
              <a:path w="9525" h="2411730">
                <a:moveTo>
                  <a:pt x="0" y="0"/>
                </a:moveTo>
                <a:lnTo>
                  <a:pt x="0" y="24117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9" name="Line 8"/>
          <p:cNvSpPr/>
          <p:nvPr/>
        </p:nvSpPr>
        <p:spPr>
          <a:xfrm>
            <a:off x="838200" y="51558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模拟练习：配对条件与结构体数组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6428280" cy="1429131"/>
            <a:chOff x="990219" y="2742248"/>
            <a:chExt cx="6428280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64282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三科分差都是5，两人的总分分差一定不超过10吗？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41991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4名学生，i&lt;j一共会比较几对？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55939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a[2].name中的2，是姓名里的字符下标吗？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6981134" cy="1181481"/>
            <a:chOff x="990219" y="4599622"/>
            <a:chExt cx="6981134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59007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不一定。例如每科都比对方高5，总分就高15。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5806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6对：3+2+1。没有自配对，也没有反向重复。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69811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不是。2是学生记录的数组下标，name才指向姓名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52732" cy="1104519"/>
            <a:chOff x="825246" y="814388"/>
            <a:chExt cx="555273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5273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两项成绩都有了，怎样评定“优秀”？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91112" cy="762381"/>
            <a:chOff x="990219" y="2056448"/>
            <a:chExt cx="909111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0911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要为学业和素质拓展成绩评等级，综合分数按两项成绩的70%和30%相加得到。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只有两项总分大于140，并且综合分数至少80，才能评为优秀。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1714500" cy="571500"/>
              <a:chOff x="1047750" y="3057525"/>
              <a:chExt cx="1714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1714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1676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学生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762250" y="3057525"/>
              <a:ext cx="2571750" cy="571500"/>
              <a:chOff x="2762250" y="3057525"/>
              <a:chExt cx="2571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762250" y="3057525"/>
                <a:ext cx="2571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781300" y="3086100"/>
                <a:ext cx="2533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学业、拓展成绩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334000" y="3057525"/>
              <a:ext cx="1619250" cy="571500"/>
              <a:chOff x="5334000" y="3057525"/>
              <a:chExt cx="161925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334000" y="3057525"/>
                <a:ext cx="1619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353050" y="3086100"/>
                <a:ext cx="1581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两项总分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953250" y="3057525"/>
              <a:ext cx="1809750" cy="571500"/>
              <a:chOff x="6953250" y="3057525"/>
              <a:chExt cx="1809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953250" y="3057525"/>
                <a:ext cx="1809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972300" y="3086100"/>
                <a:ext cx="1771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综合分数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8763000" y="3057525"/>
              <a:ext cx="2381250" cy="571500"/>
              <a:chOff x="8763000" y="3057525"/>
              <a:chExt cx="23812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8763000" y="3057525"/>
                <a:ext cx="2381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782050" y="3086100"/>
                <a:ext cx="2343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评定结果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047750" y="3629025"/>
              <a:ext cx="1714500" cy="571500"/>
              <a:chOff x="1047750" y="3629025"/>
              <a:chExt cx="17145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047750" y="3629025"/>
                <a:ext cx="1714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066800" y="3657600"/>
                <a:ext cx="1676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甲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2762250" y="3629025"/>
              <a:ext cx="2571750" cy="571500"/>
              <a:chOff x="2762250" y="3629025"/>
              <a:chExt cx="2571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2762250" y="3629025"/>
                <a:ext cx="2571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781300" y="3657600"/>
                <a:ext cx="2533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80、80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334000" y="3629025"/>
              <a:ext cx="1619250" cy="571500"/>
              <a:chOff x="5334000" y="3629025"/>
              <a:chExt cx="16192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334000" y="3629025"/>
                <a:ext cx="1619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353050" y="3657600"/>
                <a:ext cx="1581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160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953250" y="3629025"/>
              <a:ext cx="1809750" cy="571500"/>
              <a:chOff x="6953250" y="3629025"/>
              <a:chExt cx="180975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6953250" y="3629025"/>
                <a:ext cx="1809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6972300" y="3657600"/>
                <a:ext cx="1771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8763000" y="3629025"/>
              <a:ext cx="2381250" cy="571500"/>
              <a:chOff x="8763000" y="3629025"/>
              <a:chExt cx="2381250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8763000" y="3629025"/>
                <a:ext cx="2381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8782050" y="3657600"/>
                <a:ext cx="2343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优秀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047750" y="4200525"/>
              <a:ext cx="1714500" cy="571500"/>
              <a:chOff x="1047750" y="4200525"/>
              <a:chExt cx="1714500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047750" y="4200525"/>
                <a:ext cx="1714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066800" y="4229100"/>
                <a:ext cx="1676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乙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762250" y="4200525"/>
              <a:ext cx="2571750" cy="571500"/>
              <a:chOff x="2762250" y="4200525"/>
              <a:chExt cx="2571750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762250" y="4200525"/>
                <a:ext cx="2571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2781300" y="4229100"/>
                <a:ext cx="2533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70、80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5334000" y="4200525"/>
              <a:ext cx="1619250" cy="571500"/>
              <a:chOff x="5334000" y="4200525"/>
              <a:chExt cx="1619250" cy="5715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5334000" y="4200525"/>
                <a:ext cx="1619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5353050" y="4229100"/>
                <a:ext cx="1581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150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6953250" y="4200525"/>
              <a:ext cx="1809750" cy="571500"/>
              <a:chOff x="6953250" y="4200525"/>
              <a:chExt cx="1809750" cy="5715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6953250" y="4200525"/>
                <a:ext cx="1809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6972300" y="4229100"/>
                <a:ext cx="1771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73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8763000" y="4200525"/>
              <a:ext cx="2381250" cy="571500"/>
              <a:chOff x="8763000" y="4200525"/>
              <a:chExt cx="2381250" cy="5715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8763000" y="4200525"/>
                <a:ext cx="2381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8782050" y="4229100"/>
                <a:ext cx="2343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不优秀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54" name="TextBox 54"/>
            <p:cNvSpPr/>
            <p:nvPr/>
          </p:nvSpPr>
          <p:spPr>
            <a:xfrm>
              <a:off x="990219" y="5409248"/>
              <a:ext cx="68365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乙的总分150已经达标，可综合分数只有73，仍不算优秀。</a:t>
              </a:r>
            </a:p>
          </p:txBody>
        </p:sp>
        <p:sp>
          <p:nvSpPr>
            <p:cNvPr id="55" name="TextBox 55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两项条件必须同时通过。可以把成绩和常用的求和操作放在同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一份记录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里。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707209" cy="1104519"/>
            <a:chOff x="825246" y="814388"/>
            <a:chExt cx="57072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选读：成员函数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7072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选读·评等级：总分与加权分都要达标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563618" cy="381381"/>
            <a:chOff x="990219" y="2056448"/>
            <a:chExt cx="856361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636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每名学生有学号、学业成绩、素质拓展成绩；按70%与30%计算综合分数。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0219" y="2932748"/>
            <a:ext cx="7906786" cy="1724405"/>
            <a:chOff x="990219" y="2932748"/>
            <a:chExt cx="7906786" cy="1724405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69304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输入：n及n行数据；每行学号、学业成绩、素质拓展成绩。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79067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1≤n≤1000，学号是1至100000的整数，两项成绩都在0至100之间。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58576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两项成绩之和&gt;140，且综合分数≥80，才算优秀。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275772"/>
              <a:ext cx="71507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每人输出一行：Excellent或Not excellent；不输出学号。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7696295" cy="381381"/>
            <a:chOff x="990219" y="5056822"/>
            <a:chExt cx="7696295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056822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题目要求结构体存综合分数，并提供求两项成绩总和的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8000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612418" cy="1104519"/>
            <a:chOff x="825246" y="814388"/>
            <a:chExt cx="761241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成员函数的需要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6124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对着学生自己的两项成绩，怎样提供“求和”操作？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270242" cy="762381"/>
            <a:chOff x="990219" y="2056448"/>
            <a:chExt cx="727024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评等级时，每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一份记录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都要把学业成绩和素质成绩相加。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2702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例如学号7记录了80与80，所求的总分就是这份记录里的160。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09750" y="3429000"/>
            <a:ext cx="8572500" cy="1000125"/>
            <a:chOff x="1809750" y="3429000"/>
            <a:chExt cx="8572500" cy="1000125"/>
          </a:xfrm>
        </p:grpSpPr>
        <p:grpSp>
          <p:nvGrpSpPr>
            <p:cNvPr id="10" name="Group 10"/>
            <p:cNvGrpSpPr/>
            <p:nvPr/>
          </p:nvGrpSpPr>
          <p:grpSpPr>
            <a:xfrm>
              <a:off x="1809750" y="3429000"/>
              <a:ext cx="2571750" cy="1000125"/>
              <a:chOff x="1809750" y="342900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094738" y="3802761"/>
                <a:ext cx="200177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选择学号7的记录</a:t>
                </a:r>
              </a:p>
            </p:txBody>
          </p:sp>
        </p:grpSp>
        <p:sp>
          <p:nvSpPr>
            <p:cNvPr id="11" name="Line 11"/>
            <p:cNvSpPr/>
            <p:nvPr/>
          </p:nvSpPr>
          <p:spPr>
            <a:xfrm>
              <a:off x="4429125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2" name="Polygon 12"/>
            <p:cNvSpPr/>
            <p:nvPr/>
          </p:nvSpPr>
          <p:spPr>
            <a:xfrm>
              <a:off x="4659860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810125" y="3429000"/>
              <a:ext cx="2571750" cy="1000125"/>
              <a:chOff x="4810125" y="3429000"/>
              <a:chExt cx="2571750" cy="10001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4810125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5036058" y="362654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读取自身两项成绩</a:t>
                </a:r>
              </a:p>
            </p:txBody>
          </p:sp>
          <p:sp>
            <p:nvSpPr>
              <p:cNvPr id="15" name="TextBox 15"/>
              <p:cNvSpPr/>
              <p:nvPr/>
            </p:nvSpPr>
            <p:spPr>
              <a:xfrm>
                <a:off x="5666042" y="3978974"/>
                <a:ext cx="85982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80与80</a:t>
                </a:r>
              </a:p>
            </p:txBody>
          </p:sp>
        </p:grpSp>
        <p:sp>
          <p:nvSpPr>
            <p:cNvPr id="17" name="Line 17"/>
            <p:cNvSpPr/>
            <p:nvPr/>
          </p:nvSpPr>
          <p:spPr>
            <a:xfrm>
              <a:off x="7429500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8" name="Polygon 18"/>
            <p:cNvSpPr/>
            <p:nvPr/>
          </p:nvSpPr>
          <p:spPr>
            <a:xfrm>
              <a:off x="7660235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7810500" y="3429000"/>
              <a:ext cx="2571750" cy="1000125"/>
              <a:chOff x="7810500" y="3429000"/>
              <a:chExt cx="2571750" cy="10001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81050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8298942" y="36265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提供求和操作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8607362" y="3978974"/>
                <a:ext cx="97793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交回160</a:t>
                </a:r>
              </a:p>
            </p:txBody>
          </p:sp>
        </p:grpSp>
      </p:grpSp>
      <p:grpSp>
        <p:nvGrpSpPr>
          <p:cNvPr id="26" name="Group 26"/>
          <p:cNvGrpSpPr/>
          <p:nvPr/>
        </p:nvGrpSpPr>
        <p:grpSpPr>
          <a:xfrm>
            <a:off x="990219" y="5406771"/>
            <a:ext cx="10277856" cy="755332"/>
            <a:chOff x="990219" y="5406771"/>
            <a:chExt cx="10277856" cy="755332"/>
          </a:xfrm>
        </p:grpSpPr>
        <p:sp>
          <p:nvSpPr>
            <p:cNvPr id="24" name="TextBox 24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求和总在使用这名学生的成绩，可以把这项操作也写进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Student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90219" y="5780722"/>
              <a:ext cx="70064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这个操作叫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函数；s.sum()表示对s这份记录执行求和。</a:t>
              </a:r>
            </a:p>
          </p:txBody>
        </p:sp>
      </p:grpSp>
      <p:sp>
        <p:nvSpPr>
          <p:cNvPr id="42" name="Line 4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49179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成员函数的需要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同一份记录里的计算，也可以放进结构体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571226" cy="762381"/>
            <a:chOff x="990219" y="2056448"/>
            <a:chExt cx="857122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求两项成绩之和时，总是在使用这个学生自己的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5712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把sum定义在Student内部，调用s.sum()就表示“求这名学生的总分”。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885122"/>
            <a:ext cx="6372530" cy="1638681"/>
            <a:chOff x="1037844" y="2885122"/>
            <a:chExt cx="6372530" cy="1638681"/>
          </a:xfrm>
        </p:grpSpPr>
        <p:sp>
          <p:nvSpPr>
            <p:cNvPr id="8" name="TextBox 8"/>
            <p:cNvSpPr txBox="1"/>
            <p:nvPr/>
          </p:nvSpPr>
          <p:spPr>
            <a:xfrm>
              <a:off x="1037844" y="2885122"/>
              <a:ext cx="23415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struct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Student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199448"/>
              <a:ext cx="4351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id, academic, quality;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5137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overall;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828098"/>
              <a:ext cx="63725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sum() {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academic + quality; 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4142422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409248"/>
            <a:ext cx="6905053" cy="752855"/>
            <a:chOff x="990219" y="5409248"/>
            <a:chExt cx="6905053" cy="752855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保存信息，成员函数对这份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的信息执行操作。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0219" y="5780722"/>
              <a:ext cx="63344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s.sum()中的点，仍然说明要访问哪一个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9" name="Line 1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7"/>
          <p:cNvSpPr/>
          <p:nvPr/>
        </p:nvSpPr>
        <p:spPr>
          <a:xfrm>
            <a:off x="914019" y="2894648"/>
            <a:ext cx="9525" cy="1535430"/>
          </a:xfrm>
          <a:custGeom>
            <a:avLst/>
            <a:gdLst/>
            <a:ahLst/>
            <a:cxnLst/>
            <a:rect l="l" t="t" r="r" b="b"/>
            <a:pathLst>
              <a:path w="9525" h="1535430">
                <a:moveTo>
                  <a:pt x="0" y="0"/>
                </a:moveTo>
                <a:lnTo>
                  <a:pt x="0" y="15354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492318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综合分数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加权分是怎样得到的？先用整数判断边界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588978" cy="762381"/>
            <a:chOff x="990219" y="2056448"/>
            <a:chExt cx="858897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4697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学业成绩a占70%，素质成绩q占30%。同样增加1分，两项贡献并不相同。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5889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保存综合分数可以用double；判断80分边界时，用等价的整数条件更稳。</a:t>
              </a:r>
            </a:p>
          </p:txBody>
        </p:sp>
      </p:grpSp>
      <mc:AlternateContent>
        <mc:Choice Requires="a14">
          <p:sp>
            <p:nvSpPr>
              <p:cNvPr id="8" name="p25-formula"/>
              <p:cNvSpPr txBox="1">
                <a:spLocks noGrp="1"/>
              </p:cNvSpPr>
              <p:nvPr/>
            </p:nvSpPr>
            <p:spPr>
              <a:xfrm>
                <a:off x="1047750" y="3095625"/>
                <a:ext cx="10096500" cy="1095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0.7a</m:t>
                      </m:r>
                      <m:r>
                        <m:rPr>
                          <m:sty m:val="p"/>
                        </m:rP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0.3q</m:t>
                      </m:r>
                      <m:r>
                        <m:rPr>
                          <m:sty m:val="p"/>
                        </m:rP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≥</m:t>
                      </m:r>
                      <m: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80</m:t>
                      </m:r>
                      <m: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⇔</m:t>
                      </m:r>
                      <m: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7a</m:t>
                      </m:r>
                      <m:r>
                        <m:rPr>
                          <m:sty m:val="p"/>
                        </m:rP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3q</m:t>
                      </m:r>
                      <m:r>
                        <m:rPr>
                          <m:sty m:val="p"/>
                        </m:rP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≥</m:t>
                      </m:r>
                      <m: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800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90219" y="4409122"/>
            <a:ext cx="7014103" cy="810007"/>
            <a:chOff x="990219" y="4409122"/>
            <a:chExt cx="7014103" cy="810007"/>
          </a:xfrm>
        </p:grpSpPr>
        <p:sp>
          <p:nvSpPr>
            <p:cNvPr id="9" name="TextBox 9"/>
            <p:cNvSpPr/>
            <p:nvPr/>
          </p:nvSpPr>
          <p:spPr>
            <a:xfrm>
              <a:off x="990219" y="4409122"/>
              <a:ext cx="70141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例如a=83、q=73：整数加权值为581+219=800，恰好达标。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837748"/>
              <a:ext cx="49681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成绩之和是156，也满足&gt;140，因此优秀。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8802005" cy="381381"/>
            <a:chOff x="990219" y="5409248"/>
            <a:chExt cx="8802005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409248"/>
              <a:ext cx="88020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小数在计算机中可能有微小误差；把比较两侧同乘10，避免卡在80的边界。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0949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1178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选读：构造函数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每新建一份记录，都别漏掉综合分数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836581" cy="762381"/>
            <a:chOff x="990219" y="2056448"/>
            <a:chExt cx="6836581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8365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输入学号7、学业80、素质80时，四项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都应该准备好。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6666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只抄入前三项，综合分数不会自动知道自己也该变成80。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6191250" cy="523875"/>
              <a:chOff x="1047750" y="3095625"/>
              <a:chExt cx="619125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61912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6153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创建时必须完成的动作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7239000" y="3095625"/>
              <a:ext cx="3905250" cy="523875"/>
              <a:chOff x="7239000" y="3095625"/>
              <a:chExt cx="3905250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7239000" y="3095625"/>
                <a:ext cx="39052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7258050" y="3124200"/>
                <a:ext cx="3867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这次应存入的值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19500"/>
              <a:ext cx="6191250" cy="523875"/>
              <a:chOff x="1047750" y="3619500"/>
              <a:chExt cx="6191250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19500"/>
                <a:ext cx="6191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48075"/>
                <a:ext cx="6153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保存学号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239000" y="3619500"/>
              <a:ext cx="3905250" cy="523875"/>
              <a:chOff x="7239000" y="3619500"/>
              <a:chExt cx="3905250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239000" y="3619500"/>
                <a:ext cx="3905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258050" y="3648075"/>
                <a:ext cx="3867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143375"/>
              <a:ext cx="6191250" cy="523875"/>
              <a:chOff x="1047750" y="4143375"/>
              <a:chExt cx="6191250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143375"/>
                <a:ext cx="61912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171950"/>
                <a:ext cx="6153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保存学业与素质成绩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239000" y="4143375"/>
              <a:ext cx="3905250" cy="523875"/>
              <a:chOff x="7239000" y="4143375"/>
              <a:chExt cx="390525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239000" y="4143375"/>
                <a:ext cx="39052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58050" y="4171950"/>
                <a:ext cx="3867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80、80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667250"/>
              <a:ext cx="6191250" cy="523875"/>
              <a:chOff x="1047750" y="4667250"/>
              <a:chExt cx="6191250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667250"/>
                <a:ext cx="6191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695825"/>
                <a:ext cx="6153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按70%与30%算综合分数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7239000" y="4667250"/>
              <a:ext cx="3905250" cy="523875"/>
              <a:chOff x="7239000" y="4667250"/>
              <a:chExt cx="3905250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7239000" y="4667250"/>
                <a:ext cx="3905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7258050" y="4695825"/>
                <a:ext cx="3867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80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3" name="TextBox 33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像新建成绩卡时顺手算好综合分，我们希望创建每份记录时都执行这套准备步骤。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构造函数会在创建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对象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时完成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，让这几项准备工作不再依靠逐次手写。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选读：构造函数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创建对象时就填好成员，可以使用构造函数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3971"/>
            <a:ext cx="10277856" cy="652272"/>
            <a:chOff x="990219" y="2053971"/>
            <a:chExt cx="10277856" cy="652272"/>
          </a:xfrm>
        </p:grpSpPr>
        <p:sp>
          <p:nvSpPr>
            <p:cNvPr id="5" name="TextBox 5"/>
            <p:cNvSpPr/>
            <p:nvPr/>
          </p:nvSpPr>
          <p:spPr>
            <a:xfrm>
              <a:off x="990219" y="2053971"/>
              <a:ext cx="10277856" cy="6522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构造函数负责新记录的准备工作。创建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对象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时，把学号和成绩交给它，它就填好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并算出综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合分。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10296906" cy="1369504"/>
            <a:chOff x="990219" y="3027998"/>
            <a:chExt cx="10296906" cy="1369504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66920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与结构体同名，不写返回类型，连void也不写。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72109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创建Student s(id,a,q)时，自动用这三个值执行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61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调用后得到的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s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应当已经保存学号、两项成绩和综合分数。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9141833" cy="752855"/>
            <a:chOff x="990219" y="5409248"/>
            <a:chExt cx="9141833" cy="752855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914183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定义带参数的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后，若还想写Student s;，需要可用的无参构造函数。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780722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本例直接用三个实参创建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，不额外创建空对象。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8294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构造函数的执行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创建对象时，参数怎样填进成员？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461564" cy="762381"/>
            <a:chOff x="990219" y="2056448"/>
            <a:chExt cx="946156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4615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Student(int id0,int a,int q)。执行Student s(7,80,80);。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先按位置接收三个实参，再把值写进这份新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47750" y="3038475"/>
            <a:ext cx="10096500" cy="2238375"/>
            <a:chOff x="1047750" y="3038475"/>
            <a:chExt cx="10096500" cy="2238375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38475"/>
              <a:ext cx="2381250" cy="447675"/>
              <a:chOff x="1047750" y="3038475"/>
              <a:chExt cx="2381250" cy="4476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38475"/>
                <a:ext cx="238125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67050"/>
                <a:ext cx="2343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本次参数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429000" y="3038475"/>
              <a:ext cx="4762500" cy="447675"/>
              <a:chOff x="3429000" y="3038475"/>
              <a:chExt cx="4762500" cy="4476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429000" y="3038475"/>
                <a:ext cx="476250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448050" y="3067050"/>
                <a:ext cx="4724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构造函数中的动作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191500" y="3038475"/>
              <a:ext cx="2952750" cy="447675"/>
              <a:chOff x="8191500" y="3038475"/>
              <a:chExt cx="2952750" cy="4476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191500" y="3038475"/>
                <a:ext cx="295275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210550" y="3067050"/>
                <a:ext cx="29146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s的成员结果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486150"/>
              <a:ext cx="2381250" cy="447675"/>
              <a:chOff x="1047750" y="3486150"/>
              <a:chExt cx="2381250" cy="4476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486150"/>
                <a:ext cx="238125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514725"/>
                <a:ext cx="2343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id0=7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429000" y="3486150"/>
              <a:ext cx="4762500" cy="447675"/>
              <a:chOff x="3429000" y="3486150"/>
              <a:chExt cx="4762500" cy="4476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429000" y="3486150"/>
                <a:ext cx="47625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448050" y="3514725"/>
                <a:ext cx="4724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id=id0;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191500" y="3486150"/>
              <a:ext cx="2952750" cy="447675"/>
              <a:chOff x="8191500" y="3486150"/>
              <a:chExt cx="2952750" cy="4476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191500" y="3486150"/>
                <a:ext cx="295275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210550" y="3514725"/>
                <a:ext cx="29146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id：7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3933825"/>
              <a:ext cx="2381250" cy="447675"/>
              <a:chOff x="1047750" y="3933825"/>
              <a:chExt cx="2381250" cy="4476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3933825"/>
                <a:ext cx="238125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3962400"/>
                <a:ext cx="2343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a=80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429000" y="3933825"/>
              <a:ext cx="4762500" cy="447675"/>
              <a:chOff x="3429000" y="3933825"/>
              <a:chExt cx="4762500" cy="4476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429000" y="3933825"/>
                <a:ext cx="47625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448050" y="3962400"/>
                <a:ext cx="4724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academic=a;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191500" y="3933825"/>
              <a:ext cx="2952750" cy="447675"/>
              <a:chOff x="8191500" y="3933825"/>
              <a:chExt cx="2952750" cy="4476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191500" y="3933825"/>
                <a:ext cx="295275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210550" y="3962400"/>
                <a:ext cx="29146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academic：80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381500"/>
              <a:ext cx="2381250" cy="447675"/>
              <a:chOff x="1047750" y="4381500"/>
              <a:chExt cx="2381250" cy="4476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381500"/>
                <a:ext cx="238125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410075"/>
                <a:ext cx="2343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q=80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429000" y="4381500"/>
              <a:ext cx="4762500" cy="447675"/>
              <a:chOff x="3429000" y="4381500"/>
              <a:chExt cx="4762500" cy="4476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429000" y="4381500"/>
                <a:ext cx="47625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448050" y="4410075"/>
                <a:ext cx="4724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quality=q;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191500" y="4381500"/>
              <a:ext cx="2952750" cy="447675"/>
              <a:chOff x="8191500" y="4381500"/>
              <a:chExt cx="2952750" cy="4476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191500" y="4381500"/>
                <a:ext cx="295275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210550" y="4410075"/>
                <a:ext cx="29146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quality：80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829175"/>
              <a:ext cx="2381250" cy="447675"/>
              <a:chOff x="1047750" y="4829175"/>
              <a:chExt cx="2381250" cy="4476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829175"/>
                <a:ext cx="238125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857750"/>
                <a:ext cx="23431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使用a、q计算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429000" y="4829175"/>
              <a:ext cx="4762500" cy="447675"/>
              <a:chOff x="3429000" y="4829175"/>
              <a:chExt cx="4762500" cy="4476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429000" y="4829175"/>
                <a:ext cx="47625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448050" y="4857750"/>
                <a:ext cx="4724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overall=0.7*a+0.3*q;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8191500" y="4829175"/>
              <a:ext cx="2952750" cy="447675"/>
              <a:chOff x="8191500" y="4829175"/>
              <a:chExt cx="2952750" cy="44767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8191500" y="4829175"/>
                <a:ext cx="295275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8210550" y="4857750"/>
                <a:ext cx="291465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0389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overall：80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54" name="TextBox 54"/>
            <p:cNvSpPr/>
            <p:nvPr/>
          </p:nvSpPr>
          <p:spPr>
            <a:xfrm>
              <a:off x="990219" y="5418772"/>
              <a:ext cx="10042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id0、a、q是这次构造的参数；id、academic、quality、overall是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55" name="TextBox 55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每读一名学生，就用这三个输入建立一份新记录，再检查是否达到优秀标准。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8729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71380" cy="1104519"/>
            <a:chOff x="825246" y="814388"/>
            <a:chExt cx="677138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选读：评等级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713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完整程序：创建记录并判断是否优秀（1/2）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2027872"/>
            <a:ext cx="7094430" cy="3848481"/>
            <a:chOff x="1037844" y="2027872"/>
            <a:chExt cx="7094430" cy="38484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3415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struct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Student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4351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id, academic, quality;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overall;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52315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Student(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id0,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q)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63725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id = id0; academic = a; quality = q;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overall = 0.7 * a + 0.3 * q;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63725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sum() {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academic + quality; 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39291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excellent(Student s) {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7844" y="52282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s.sum() &gt; 140 &amp;&amp;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37844" y="5494972"/>
              <a:ext cx="70944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7 * s.academic + 3 * s.quality &gt;= 800;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90600" y="5855494"/>
            <a:ext cx="6346222" cy="366712"/>
            <a:chOff x="990600" y="5855494"/>
            <a:chExt cx="6346222" cy="366712"/>
          </a:xfrm>
        </p:grpSpPr>
        <p:sp>
          <p:nvSpPr>
            <p:cNvPr id="20" name="TextBox 20"/>
            <p:cNvSpPr/>
            <p:nvPr/>
          </p:nvSpPr>
          <p:spPr>
            <a:xfrm>
              <a:off x="990600" y="5855494"/>
              <a:ext cx="634622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使用不同的参数名，避免混淆形参与数据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2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7"/>
          <p:cNvSpPr/>
          <p:nvPr/>
        </p:nvSpPr>
        <p:spPr>
          <a:xfrm>
            <a:off x="914019" y="2037398"/>
            <a:ext cx="9525" cy="3745230"/>
          </a:xfrm>
          <a:custGeom>
            <a:avLst/>
            <a:gdLst/>
            <a:ahLst/>
            <a:cxnLst/>
            <a:rect l="l" t="t" r="r" b="b"/>
            <a:pathLst>
              <a:path w="9525" h="3745230">
                <a:moveTo>
                  <a:pt x="0" y="0"/>
                </a:moveTo>
                <a:lnTo>
                  <a:pt x="0" y="37452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71380" cy="1104519"/>
            <a:chOff x="825246" y="814388"/>
            <a:chExt cx="677138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选读：评等级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713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完整程序：创建记录并判断是否优秀（2/2）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2027872"/>
            <a:ext cx="6962989" cy="3581781"/>
            <a:chOff x="1037844" y="2027872"/>
            <a:chExt cx="6962989" cy="35817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cin &gt;&gt; n;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 = 0; i &lt; n; i++)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30517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id, a, q;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40624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cin &gt;&gt; id &gt;&gt; a &gt;&gt; q;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40815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Student s(id, a, q);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69629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(excellent(s)) cout &lt;&lt; "Excellent\n";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5663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else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cout &lt;&lt; "Not excellent\n";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7844" y="52282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600" y="5855494"/>
            <a:ext cx="7826788" cy="366712"/>
            <a:chOff x="990600" y="5855494"/>
            <a:chExt cx="7826788" cy="366712"/>
          </a:xfrm>
        </p:grpSpPr>
        <p:sp>
          <p:nvSpPr>
            <p:cNvPr id="19" name="TextBox 19"/>
            <p:cNvSpPr/>
            <p:nvPr/>
          </p:nvSpPr>
          <p:spPr>
            <a:xfrm>
              <a:off x="990600" y="5855494"/>
              <a:ext cx="782678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overall按题意保存；优秀判断使用整数等价式，避免浮点边界误差。</a:t>
              </a:r>
            </a:p>
          </p:txBody>
        </p:sp>
      </p:grpSp>
      <p:sp>
        <p:nvSpPr>
          <p:cNvPr id="21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7"/>
          <p:cNvSpPr/>
          <p:nvPr/>
        </p:nvSpPr>
        <p:spPr>
          <a:xfrm>
            <a:off x="914019" y="2037398"/>
            <a:ext cx="9525" cy="3478530"/>
          </a:xfrm>
          <a:custGeom>
            <a:avLst/>
            <a:gdLst/>
            <a:ahLst/>
            <a:cxnLst/>
            <a:rect l="l" t="t" r="r" b="b"/>
            <a:pathLst>
              <a:path w="9525" h="3478530">
                <a:moveTo>
                  <a:pt x="0" y="0"/>
                </a:moveTo>
                <a:lnTo>
                  <a:pt x="0" y="34785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8"/>
          <p:cNvSpPr/>
          <p:nvPr/>
        </p:nvSpPr>
        <p:spPr>
          <a:xfrm>
            <a:off x="838200" y="56892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831842" cy="1104519"/>
            <a:chOff x="825246" y="814388"/>
            <a:chExt cx="48318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模拟练习：选读内容的两个门槛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6324302" cy="1429131"/>
            <a:chOff x="990219" y="2742248"/>
            <a:chExt cx="6324302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62152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学业100、素质40，综合分82，为什么仍不优秀？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63243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Student s(7,80,80);之后，s.sum()返回多少？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58145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写成void Student(...)，还是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6785860" cy="1181481"/>
            <a:chOff x="990219" y="4599622"/>
            <a:chExt cx="6785860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5806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两项成绩之和恰好140，不满足严格大于140。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56623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160；构造时已给这两个数据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设置为80。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不是正确的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声明。构造函数不能写返回类型。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46</ns0:Slides>
  <ns0:Notes>46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46</ns1:i4>
      </ns1:variant>
    </ns1:vector>
  </ns0:HeadingPairs>
  <ns0:TitlesOfParts>
    <ns1:vector size="46" baseType="lpstr">
      <ns1:lpstr>报名参加运动会，要告诉老师哪些信息？</ns1:lpstr>
      <ns1:lpstr>换成另一位同学，只换姓名够吗？</ns1:lpstr>
      <ns1:lpstr>把报名卡交给程序，为什么不直接装进整数数组？</ns1:lpstr>
      <ns1:lpstr>怎样给程序设计一张“信息卡”？</ns1:lpstr>
      <ns1:lpstr>同一种卡片格式，怎样保存两位同学？</ns1:lpstr>
      <ns1:lpstr>要复制一名学生的信息，得复制几个变量？</ns1:lpstr>
      <ns1:lpstr>姓名和三科成绩，怎样成为同一张学生信息表？</ns1:lpstr>
      <ns1:lpstr>一份学生记录，里面可以放不同类型的成员</ns1:lpstr>
      <ns1:lpstr>定义Student类型：把成员写进大括号</ns1:lpstr>
      <ns1:lpstr>设计一张表的格式，等于已经登记了两个人吗？</ns1:lpstr>
      <ns1:lpstr>类型像空白表格，对象才是填好的某一份</ns1:lpstr>
      <ns1:lpstr>新建学生记录时，里面应当先放什么？</ns1:lpstr>
      <ns1:lpstr>创建对象时，成员可以怎样获得初值？</ns1:lpstr>
      <ns1:lpstr>只想把Amy的数学成绩加5，该指明哪两件事？</ns1:lpstr>
      <ns1:lpstr>用点运算符，访问某个对象里的一个成员</ns1:lpstr>
      <ns1:lpstr>保存当前最佳学生，只抄一个姓名够吗？</ns1:lpstr>
      <ns1:lpstr>整体赋值以后，两份记录怎样分别变化？</ns1:lpstr>
      <ns1:lpstr>成绩单上，哪一份学生记录应该被选出来？</ns1:lpstr>
      <ns1:lpstr>最厉害的学生：总分相同，保留先出现的人</ns1:lpstr>
      <ns1:lpstr>看见新记录，只在总分更高时更换best</ns1:lpstr>
      <ns1:lpstr>求总分也能写成函数，接收一份学生记录</ns1:lpstr>
      <ns1:lpstr>完整程序：保存总分最高的完整记录（1/2）</ns1:lpstr>
      <ns1:lpstr>完整程序：保存总分最高的完整记录（2/2）</ns1:lpstr>
      <ns1:lpstr>模拟练习：记录的创建、访问和复制</ns1:lpstr>
      <ns1:lpstr>哪些同学可以组成成绩接近的一对？</ns1:lpstr>
      <ns1:lpstr>旗鼓相当的对手：两类分差条件要同时成立</ns1:lpstr>
      <ns1:lpstr>后来的学生，要和哪些旧记录比较？</ns1:lpstr>
      <ns1:lpstr>比较每一对学生，需要把全班记录留下</ns1:lpstr>
      <ns1:lpstr>每科接近，不代表总分也足够接近</ns1:lpstr>
      <ns1:lpstr>Amy和Bob换个顺序，算不算另一对同学？</ns1:lpstr>
      <ns1:lpstr>每对只检查一次，可以让后一个下标更大</ns1:lpstr>
      <ns1:lpstr>完整程序：保存全班并比较每一对（1/3）</ns1:lpstr>
      <ns1:lpstr>完整程序：保存全班并比较每一对（2/3）</ns1:lpstr>
      <ns1:lpstr>完整程序：保存全班并比较每一对（3/3）</ns1:lpstr>
      <ns1:lpstr>模拟练习：配对条件与结构体数组</ns1:lpstr>
      <ns1:lpstr>两项成绩都有了，怎样评定“优秀”？</ns1:lpstr>
      <ns1:lpstr>选读·评等级：总分与加权分都要达标</ns1:lpstr>
      <ns1:lpstr>对着学生自己的两项成绩，怎样提供“求和”操作？</ns1:lpstr>
      <ns1:lpstr>同一份记录里的计算，也可以放进结构体</ns1:lpstr>
      <ns1:lpstr>加权分是怎样得到的？先用整数判断边界</ns1:lpstr>
      <ns1:lpstr>每新建一份记录，都别漏掉综合分数</ns1:lpstr>
      <ns1:lpstr>创建对象时就填好成员，可以使用构造函数</ns1:lpstr>
      <ns1:lpstr>创建对象时，参数怎样填进成员？</ns1:lpstr>
      <ns1:lpstr>完整程序：创建记录并判断是否优秀（1/2）</ns1:lpstr>
      <ns1:lpstr>完整程序：创建记录并判断是否优秀（2/2）</ns1:lpstr>
      <ns1:lpstr>模拟练习：选读内容的两个门槛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7.4 结构体的使用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2026-10-03T08:36:26Z</dcterms:modified>
  <cp:category/>
  <cp:contentStatus/>
  <dc:language>zh-CN</dc:language>
</cp:coreProperties>
</file>