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  <p:sldId id="282" r:id="rId53"/>
    <p:sldId id="283" r:id="rId54"/>
    <p:sldId id="284" r:id="rId55"/>
    <p:sldId id="285" r:id="rId56"/>
    <p:sldId id="286" r:id="rId57"/>
    <p:sldId id="287" r:id="rId58"/>
    <p:sldId id="288" r:id="rId59"/>
    <p:sldId id="289" r:id="rId60"/>
    <p:sldId id="290" r:id="rId61"/>
    <p:sldId id="291" r:id="rId62"/>
    <p:sldId id="292" r:id="rId63"/>
    <p:sldId id="293" r:id="rId64"/>
    <p:sldId id="294" r:id="rId65"/>
    <p:sldId id="295" r:id="rId66"/>
    <p:sldId id="296" r:id="rId67"/>
    <p:sldId id="297" r:id="rId68"/>
    <p:sldId id="298" r:id="rId69"/>
    <p:sldId id="299" r:id="rId70"/>
    <p:sldId id="300" r:id="rId71"/>
    <p:sldId id="301" r:id="rId72"/>
    <p:sldId id="302" r:id="rId73"/>
    <p:sldId id="303" r:id="rId74"/>
    <p:sldId id="304" r:id="rId75"/>
    <p:sldId id="305" r:id="rId76"/>
    <p:sldId id="306" r:id="rId77"/>
    <p:sldId id="307" r:id="rId78"/>
    <p:sldId id="308" r:id="rId79"/>
    <p:sldId id="309" r:id="rId80"/>
    <p:sldId id="310" r:id="rId81"/>
    <p:sldId id="311" r:id="rId82"/>
    <p:sldId id="312" r:id="rId83"/>
    <p:sldId id="313" r:id="rId84"/>
    <p:sldId id="314" r:id="rId85"/>
    <p:sldId id="315" r:id="rId86"/>
    <p:sldId id="316" r:id="rId87"/>
    <p:sldId id="317" r:id="rId8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Relationship Id="rId48" Type="http://schemas.openxmlformats.org/officeDocument/2006/relationships/slide" Target="slides/slide22.xml" /><Relationship Id="rId49" Type="http://schemas.openxmlformats.org/officeDocument/2006/relationships/slide" Target="slides/slide23.xml" /><Relationship Id="rId50" Type="http://schemas.openxmlformats.org/officeDocument/2006/relationships/slide" Target="slides/slide24.xml" /><Relationship Id="rId51" Type="http://schemas.openxmlformats.org/officeDocument/2006/relationships/slide" Target="slides/slide25.xml" /><Relationship Id="rId52" Type="http://schemas.openxmlformats.org/officeDocument/2006/relationships/slide" Target="slides/slide26.xml" /><Relationship Id="rId53" Type="http://schemas.openxmlformats.org/officeDocument/2006/relationships/slide" Target="slides/slide27.xml" /><Relationship Id="rId54" Type="http://schemas.openxmlformats.org/officeDocument/2006/relationships/slide" Target="slides/slide28.xml" /><Relationship Id="rId55" Type="http://schemas.openxmlformats.org/officeDocument/2006/relationships/slide" Target="slides/slide29.xml" /><Relationship Id="rId56" Type="http://schemas.openxmlformats.org/officeDocument/2006/relationships/slide" Target="slides/slide30.xml" /><Relationship Id="rId57" Type="http://schemas.openxmlformats.org/officeDocument/2006/relationships/slide" Target="slides/slide31.xml" /><Relationship Id="rId58" Type="http://schemas.openxmlformats.org/officeDocument/2006/relationships/slide" Target="slides/slide32.xml" /><Relationship Id="rId59" Type="http://schemas.openxmlformats.org/officeDocument/2006/relationships/slide" Target="slides/slide33.xml" /><Relationship Id="rId60" Type="http://schemas.openxmlformats.org/officeDocument/2006/relationships/slide" Target="slides/slide34.xml" /><Relationship Id="rId61" Type="http://schemas.openxmlformats.org/officeDocument/2006/relationships/slide" Target="slides/slide35.xml" /><Relationship Id="rId62" Type="http://schemas.openxmlformats.org/officeDocument/2006/relationships/slide" Target="slides/slide36.xml" /><Relationship Id="rId63" Type="http://schemas.openxmlformats.org/officeDocument/2006/relationships/slide" Target="slides/slide37.xml" /><Relationship Id="rId64" Type="http://schemas.openxmlformats.org/officeDocument/2006/relationships/slide" Target="slides/slide38.xml" /><Relationship Id="rId65" Type="http://schemas.openxmlformats.org/officeDocument/2006/relationships/slide" Target="slides/slide39.xml" /><Relationship Id="rId66" Type="http://schemas.openxmlformats.org/officeDocument/2006/relationships/slide" Target="slides/slide40.xml" /><Relationship Id="rId67" Type="http://schemas.openxmlformats.org/officeDocument/2006/relationships/slide" Target="slides/slide41.xml" /><Relationship Id="rId68" Type="http://schemas.openxmlformats.org/officeDocument/2006/relationships/slide" Target="slides/slide42.xml" /><Relationship Id="rId69" Type="http://schemas.openxmlformats.org/officeDocument/2006/relationships/slide" Target="slides/slide43.xml" /><Relationship Id="rId70" Type="http://schemas.openxmlformats.org/officeDocument/2006/relationships/slide" Target="slides/slide44.xml" /><Relationship Id="rId71" Type="http://schemas.openxmlformats.org/officeDocument/2006/relationships/slide" Target="slides/slide45.xml" /><Relationship Id="rId72" Type="http://schemas.openxmlformats.org/officeDocument/2006/relationships/slide" Target="slides/slide46.xml" /><Relationship Id="rId73" Type="http://schemas.openxmlformats.org/officeDocument/2006/relationships/slide" Target="slides/slide47.xml" /><Relationship Id="rId74" Type="http://schemas.openxmlformats.org/officeDocument/2006/relationships/slide" Target="slides/slide48.xml" /><Relationship Id="rId75" Type="http://schemas.openxmlformats.org/officeDocument/2006/relationships/slide" Target="slides/slide49.xml" /><Relationship Id="rId76" Type="http://schemas.openxmlformats.org/officeDocument/2006/relationships/slide" Target="slides/slide50.xml" /><Relationship Id="rId77" Type="http://schemas.openxmlformats.org/officeDocument/2006/relationships/slide" Target="slides/slide51.xml" /><Relationship Id="rId78" Type="http://schemas.openxmlformats.org/officeDocument/2006/relationships/slide" Target="slides/slide52.xml" /><Relationship Id="rId79" Type="http://schemas.openxmlformats.org/officeDocument/2006/relationships/slide" Target="slides/slide53.xml" /><Relationship Id="rId80" Type="http://schemas.openxmlformats.org/officeDocument/2006/relationships/slide" Target="slides/slide54.xml" /><Relationship Id="rId81" Type="http://schemas.openxmlformats.org/officeDocument/2006/relationships/slide" Target="slides/slide55.xml" /><Relationship Id="rId82" Type="http://schemas.openxmlformats.org/officeDocument/2006/relationships/slide" Target="slides/slide56.xml" /><Relationship Id="rId83" Type="http://schemas.openxmlformats.org/officeDocument/2006/relationships/slide" Target="slides/slide57.xml" /><Relationship Id="rId84" Type="http://schemas.openxmlformats.org/officeDocument/2006/relationships/slide" Target="slides/slide58.xml" /><Relationship Id="rId85" Type="http://schemas.openxmlformats.org/officeDocument/2006/relationships/slide" Target="slides/slide59.xml" /><Relationship Id="rId86" Type="http://schemas.openxmlformats.org/officeDocument/2006/relationships/slide" Target="slides/slide60.xml" /><Relationship Id="rId87" Type="http://schemas.openxmlformats.org/officeDocument/2006/relationships/slide" Target="slides/slide61.xml" /><Relationship Id="rId88" Type="http://schemas.openxmlformats.org/officeDocument/2006/relationships/slide" Target="slides/slide62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今天我们来解决怎样把同一个人的多项信息放在一起的问题。从一张报名卡开始，再用学生记录完成教材里的几道题。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只拿到一个姓名，还不能把报名卡填写完整。我们需要让不同类型的信息待在同一份记录里，而且复制、传递时也能一起带走。学完基本写法，再把这种记录用到具体题目中。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请看这张卡，老师处理的是一个人的报名信息。光有小林这个名字还不够，年龄和项目也得跟着；只给一个13，也无法知道是谁来报名。这些信息要合起来用，但年龄仍然应该按整数保存。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如果建的是int数组，每一格都得按整数来用，姓名就放不进这种格子。我们需要的记录更灵活，姓名用string，年龄用int，同时它们仍然属于同一张报名卡。结构体就是用来定义这种记录类型的。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设计格式时，我们先规定有哪些栏目、各用什么类型，暂时不急着填某个人的值。格式设计好以后，小林和小雨都可以各有一份。改小林的年龄，不会自动修改小雨的记录。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几个数组分别存姓名和成绩，也能完成任务，但操作时要一直保持对应关系。比如保存当前最佳学生，只改了名字，成绩却还是上一名学生的，就出错了。我们接下来定义Student，让一个人的四项信息放在同一份记录中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Student是类型名，就像以前的int和string一样，后面可以用它创建变量。成员各自带类型，所以同一份记录里可以同时有string和int。使用string前要包含string头文件，下面这些代码都放在using namespace std之后。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空表的格式和真正填写的那一张表，要分开看。Student规定格式，a可以保存amy，b可以保存bob。这里说对象，就是某一份实际存在、可以保存成员值的记录。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a和b使用同一种格式，但不是同一份数据。这里顺便给它们安排好初始内容，避免把还没填过的整数当成有效成绩。我们马上把花括号的初始化写法再看清楚。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初始化发生在对象刚创建的时候。带一组具体值时，要对照成员声明的顺序来填，不能把数学和英语放反。对象已经存在以后再写a等于b，是给旧对象赋值，和创建时的初始化发生在不同时间。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只说改数学，还不够，班里每个人都有数学成绩。先确定amy对应的a，再找到a里面的math，才能改准那一个值。这和在成绩单上先找人，再找科目是一样的。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沿着代码从上往下读，a的数学先是80，加5以后变成85，cout这时才输出它。如果把cout放到加5之前，看到的就是80。成员读入、赋值和参与运算时，都像以前的普通变量一样使用。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比较时可以看总分，但最后要交出的是姓名和三科成绩。只换姓名，best里就会混着旧成绩。整体赋值能把同一个人的四项信息一起复制过去。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复制完成时，两份记录的值一样；接着只把current的数学改成0，best仍然保留80。这也是为什么可以反复用current接收新学生，而best照样保存已经选中的那个人。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第一问请结合刚才的Student定义回答，不要把没有花括号的局部变量混进来。第二问看的是复制以后是否仍然独立，答案是独立的。姓名虽然是string成员，复制后同样可以分别修改。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这道题选的是一名学生，比较依据是三科总分。遇到并列时，保留先输入的人。输出的四项也要来自同一份记录，不能把每科最高分各挑一个拼起来。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输入开头的3表示有三名学生。senpai的总分是169，比另外两人都高，因此整份记录被选中。屏幕上输出的是他的各科成绩114、51、4，169只用来比较，不需要输出。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先拿第一名学生作为已有答案，后面每来一个人，都和当前最佳者比较。bob虽然有一科比amy高，总分相同，仍然不能替换。到cai时才发现更高总分，best要一起换成cai的四项信息。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以前函数可以接收一个int，这里也可以接收一个Student。调用total(current)，就把current这份记录的值交给参数s，函数读取其中三科成绩，返回总和。这样比较两个人时，代码会更容易看清楚。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Student s说明参数类型是Student，名字叫s。前面的int说明函数最终返回一个整数。函数处理的是传进来的那一份学生信息，不固定指向某一个学生。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best需要跨过很多轮循环保留，所以放在外面。current每轮接收一名学生，用完这一轮就可以结束。先把当前这四项读完整，再计算总分并比较，不能只读姓名就开始选最佳者。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第一次还没有选过学生，直接把当前记录保存下来。逻辑或的左边已经成立时，就不用再计算右边的比较。后续每轮只在新总分严格更高时更新，best就一直保存目前最高总分中最早出现的人。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到这里不用再去原数组里找成绩，因为best已经把需要的四项一起保存了。输出时保留各科原来的顺序，不能按成绩大小重新排列。每轮只需要current和best，不必为了这一题保存全班。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这一页定义Student和total，下一页的main接在它后面。先有Student类型，total才能把它用作参数类型。整个程序从main开始执行，这里先把记录格式和求总分的做法定义好。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main读入人数，再逐个处理学生。注意best在循环外，current在循环内，更新后保存的是一份独立记录。把这一页接到上一页后面，就可以用题目样例、同分数据和只有一名学生的情况来检查。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第一问可以自己按输入顺序走两次判断，就能看见大于等于会把并列的后一人换上来。第二问检查的是整体复制后的独立性。current继续接收新数据，best仍然保留已经选中的那份记录。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这一题要找出所有符合条件的学生对，可能不止一对，也可能一对都没有。先检查三科，再检查总分，四项都达标才输出姓名。输入已经按姓名顺序排好，后面用下标安排比较顺序，就能按要求输出。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三个不同的人只有三对组合。fafa和senpai不用等算总分，语文这一科就已经不符合要求。通过的两对按图中的顺序输出，fafa在前的组合先出现，再输出lxl在前的组合。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读到cai时，amy和bob的记录还会被用到，不能再只靠一个current反复覆盖。现在每个数组元素都是一份Student。下标先选人，点后面的名字再选这个人的哪一项信息。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数组仍然要求元素类型相同，这里每一格放的都是Student，没有改变数组的规则。灵活的地方在Student内部，姓名用string，成绩用int。花括号让还没读入的记录先有明确的初值。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把a[i]先当成以前的单个对象a来看，后面的点访问写法完全一样。只是这次前面多了一个下标，告诉程序正在填第几份记录。读完整个数组，再开始两两比较，所有旧记录就都还在。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amy和bob每科都差得不多，但三个方向的差加起来，总分差是13。amy和cai的总分差恰好10，仍然允许。检查条件时，把单科和总分分开列出来，再用逻辑与连接。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如果只拿90减94得到的负4去和5比较，很容易让方向相反的大分差也混过去。abs把它变成非负的相差数量。数学、英语以及总分，也要按同样的办法检查。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读函数时，把每一行对回题目中的一项条件。前三行分别对应语文、数学、英语，最后一行对应总分。只看三科，或者把逻辑与写成逻辑或，都可能把不符合要求的配对放进来。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把行看成第一个学生i，列看成第二个学生j。斜线上是自己与自己，下面的格子是上面组合的反向重复。只比较上面的部分，四个人就是3加2加1，一共六对。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字典序可以先按英语单词在字典中的排列方式理解，这一题输入已经替我们排好。我们按下标顺序选人，不需要另写排序。没有配对通过条件时，cout一次也不执行，就不会产生结果行。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这一页是完整程序的第一部分，保留前面Student和total的定义。cstdlib提供这里要用的整数abs。后面两页依次接上match和main，就是这道题的完整代码。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这一部分专门判断一对学生是否符合条件。total在前面已经定义，可以直接用来求两份记录的总分。把判断封装在函数里，main就能集中处理读入、枚举和输出。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先把前n份记录全部读完，再开始配对。两个循环控制下标，match控制这一对是否输出。这里每个循环和if后面都只有一条语句，换行的cout仍然是一条完整语句。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四个人时，可以在刚才的格子图上数出六对。人数到1000时，需要检查499500对，明显比逐人处理一次多得多。这一题先保留全班再比较，数组占用随着人数一起增加。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第一问让我们看到，单科接近不能替代总分接近。第二问把学生数组的下标和字符串字符的下标分开。读a下标2点name时，可以先停在a下标2，确认它是一整份Student。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这道题的记录换成了学号、两项成绩和综合分数，和前两题的姓名加三科不同。优秀有两个门槛，总分要严格大于140，综合分可以恰好等于80。它还是选读内容，用来继续认识结构体里的函数。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学业和拓展在综合分中的分量不同，不能直接把两项平均。学号8虽然总分过了140，综合分仍然不足80；学号9恰好到80，可以通过。判断时一定把两条规则分别检查。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学号7和9通过两个条件，分别输出Excellent，学号8输出Not excellent。学号用来保存身份信息，这道题不要求把它打印出来。综合分也不在输入里，要用两项成绩按权重算出来。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这是评等级这道题的Student定义，不与前两题的Student同时放在一个程序里。四个成员分别保存学号、学业、拓展、综合分。下一步，我们把经常对这份记录做的求和操作，也写进来。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前面的total是独立函数，需要把记录作为参数交给它。这里求和总在处理这份学生记录自己的成员，我们也可以把函数写到结构体里面。调用时用s点sum，说明要算哪名学生的总分。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只看sum的函数体，读取的是当前对象里的academic和quality。对s调用，就用s的成绩；换成另一个对象调用，就用另一个对象的成绩。sum可以在创建对象之后按需要多次调用。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综合分是单独保存的成员，不是写了两个成绩就会自动更新的公式。每次创建记录都手动填四项，容易漏掉最后的计算。构造函数可以在新对象创建时，集中完成这些准备工作。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请把这个函数放到Student的大括号里。它与普通成员函数的一个明显区别，是没有返回类型，名字也固定和结构体相同。对象创建时会使用传入的三个数执行这套初始化步骤。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从调用这一行对照参数顺序，先把三个数字一一放进去。构造函数接到它们以后，写入s自己的成员，再算综合分。以后如果改了成绩，综合分也要相应重算，它不会自动跟着变化。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前面没有自定义构造函数时的Student，和现在这一份定义要区分。我们现在只提供了接收三个参数的构造方式，不传参数就找不到对应的方式。这道题每次都有完整输入，直接带着三个值创建就够了。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综合分仍然按题意保存在overall里。做是否达到80的判断时，把左右两侧同乘10，就能用整数计算，避免卡在浮点边界。学号9的83和73对应整数加权值800，正好达标。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请把这两个不等号分别读回题意，总分大于140，综合分不小于80。s点sum是调用s自己的成员函数；后面再用s里的两项成绩计算整数加权值。两项同时满足，函数才返回true。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这道题每名学生是否优秀，只与自己的成绩有关，所以读一名、建立一份记录、判断一名就够了。循环进入下一轮会创建新的s。如果题目要求留着以后再做比较，才需要另外保存到数组里。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excellent括号里接收s这份记录，它不是s里的成员函数。判断内部需要求和时，才写成s点sum。每次只输出一行评定文字，不输出学号、综合分或其他提示语。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这一页完整定义评等级使用的Student，包括四个数据成员、一个构造函数和一个sum成员函数。构造时填好记录，之后sum可以按需要计算两项总分。后面再接上excellent和main。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overall已经保存了题目要求的综合分数。这里判断80分边界时，按题目提示改用整数等价条件。总分大于140这一条仍然要单独检查，不能只看加权分。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页代码按顺序接起来，就是评等级的完整程序。每轮读入、构造、判断、输出，只处理当前这名学生。定义了这里的三参数构造函数以后，创建对象要提供相应的三个值，不能直接照搬前面Student空记录的写法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学业100、拓展40时，综合分虽然超过80，总分却只到140，所以不优秀。83和73的综合分恰好80，总分156，可以优秀。把这两组边界留在检查数据里，能及时发现大于号写错的问题。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构造函数在创建s时准备初始内容，sum是在后面需要求和时调用。构造函数不能写void，它没有返回类型。当前定义只有接收三个参数的版本，如果想不带参数创建对象，需要再设计相应的无参构造函数。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最初的报名卡和后面的学生记录放在一起看，结构体解决的都是相关信息怎样组合的问题。类型规定格式，对象保存具体值，数组保存多份这样的对象。写代码时，想清当前选的是哪一份记录、哪一个成员，很多错误就容易发现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Student同名的构造函数负责创建时的准备，sum负责后面需要的求和。excellent则是结构体外的独立函数，接收一份学生记录做判断。把数据和这些操作各自的职责分清，代码就更容易读懂。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<Relationship Id="rId4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<Relationship Id="rId4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2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857250" y="233362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68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《深入浅出程序设计竞赛》</a:t>
            </a:r>
          </a:p>
        </p:txBody>
      </p:sp>
      <p:sp>
        <p:nvSpPr>
          <p:cNvPr id="6" name="Freeform 6"/>
          <p:cNvSpPr/>
          <p:nvPr/>
        </p:nvSpPr>
        <p:spPr>
          <a:xfrm>
            <a:off x="3333750" y="3333750"/>
            <a:ext cx="5524500" cy="9525"/>
          </a:xfrm>
          <a:custGeom>
            <a:avLst/>
            <a:gdLst/>
            <a:ahLst/>
            <a:cxnLst/>
            <a:rect l="l" t="t" r="r" b="b"/>
            <a:pathLst>
              <a:path w="5524500" h="9525">
                <a:moveTo>
                  <a:pt x="0" y="0"/>
                </a:moveTo>
                <a:lnTo>
                  <a:pt x="5524500" y="0"/>
                </a:lnTo>
              </a:path>
            </a:pathLst>
          </a:custGeom>
          <a:noFill/>
          <a:ln w="28575">
            <a:solidFill>
              <a:srgbClr val="00B0BB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1238250" y="3800475"/>
            <a:ext cx="9715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15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9" name="Freeform 9"/>
          <p:cNvSpPr/>
          <p:nvPr/>
        </p:nvSpPr>
        <p:spPr>
          <a:xfrm>
            <a:off x="2190750" y="4810125"/>
            <a:ext cx="78105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202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 xml:space="preserve">第7章  函数与结构体</a:t>
            </a:r>
          </a:p>
        </p:txBody>
      </p:sp>
    </p:spTree>
  </p:cSld>
  <p:clrMapOvr>
    <a:masterClrMapping/>
  </p:clrMapOvr>
  <p:transition p14:dur="35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524000" y="1905000"/>
            <a:ext cx="9144000" cy="3981450"/>
          </a:xfrm>
          <a:prstGeom prst="roundRect">
            <a:avLst>
              <a:gd name="adj" fmla="val 6699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Freeform 5"/>
          <p:cNvSpPr/>
          <p:nvPr/>
        </p:nvSpPr>
        <p:spPr>
          <a:xfrm>
            <a:off x="1819275" y="2333625"/>
            <a:ext cx="9525" cy="3228975"/>
          </a:xfrm>
          <a:custGeom>
            <a:avLst/>
            <a:gdLst/>
            <a:ahLst/>
            <a:cxnLst/>
            <a:rect l="l" t="t" r="r" b="b"/>
            <a:pathLst>
              <a:path w="9525" h="3228975">
                <a:moveTo>
                  <a:pt x="0" y="0"/>
                </a:moveTo>
                <a:lnTo>
                  <a:pt x="0" y="3228975"/>
                </a:lnTo>
              </a:path>
            </a:pathLst>
          </a:custGeom>
          <a:noFill/>
          <a:ln w="14288">
            <a:solidFill>
              <a:srgbClr val="BBD8ED"/>
            </a:solidFill>
          </a:ln>
        </p:spPr>
      </p:sp>
      <p:sp>
        <p:nvSpPr>
          <p:cNvPr id="6" name="Freeform 6"/>
          <p:cNvSpPr/>
          <p:nvPr/>
        </p:nvSpPr>
        <p:spPr>
          <a:xfrm>
            <a:off x="1819275" y="5610225"/>
            <a:ext cx="2371725" cy="9525"/>
          </a:xfrm>
          <a:custGeom>
            <a:avLst/>
            <a:gdLst/>
            <a:ahLst/>
            <a:cxnLst/>
            <a:rect l="l" t="t" r="r" b="b"/>
            <a:pathLst>
              <a:path w="2371725" h="9525">
                <a:moveTo>
                  <a:pt x="0" y="0"/>
                </a:moveTo>
                <a:lnTo>
                  <a:pt x="2371725" y="0"/>
                </a:lnTo>
              </a:path>
            </a:pathLst>
          </a:custGeom>
          <a:noFill/>
          <a:ln w="14288">
            <a:solidFill>
              <a:srgbClr val="BBD8ED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2095500" y="2333625"/>
            <a:ext cx="8001000" cy="714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29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把相关的信息，放进同一份记录</a:t>
            </a:r>
          </a:p>
        </p:txBody>
      </p:sp>
      <p:sp>
        <p:nvSpPr>
          <p:cNvPr id="9" name="Freeform 9"/>
          <p:cNvSpPr/>
          <p:nvPr/>
        </p:nvSpPr>
        <p:spPr>
          <a:xfrm>
            <a:off x="2152650" y="3257550"/>
            <a:ext cx="8048625" cy="228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一张报名卡上，姓名是文字，年龄是整数。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它们各有自己的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类型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，却都属于同一个人。</a:t>
            </a:r>
            <a:br/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结构体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能把这些信息组合成一种新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类型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这节课会一起设计记录、填写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成员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，再用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整份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记录寻找最佳学生、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比较学生对。后面还有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成员函数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构造函数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的选读内容。</a:t>
            </a:r>
          </a:p>
        </p:txBody>
      </p:sp>
    </p:spTree>
  </p:cSld>
  <p:clrMapOvr>
    <a:masterClrMapping/>
  </p:clrMapOvr>
  <p:transition p14:dur="350">
    <p:fade/>
  </p:transition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一张报名卡，只有姓名够不够？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例如，小林要报名跳远。老师需要知道是谁报名、多大年龄、参加什么项目，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才能按这份信息安排比赛。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2190750" y="2986088"/>
            <a:ext cx="7810500" cy="1724025"/>
            <a:chOff x="2190750" y="2986088"/>
            <a:chExt cx="7810500" cy="1724025"/>
          </a:xfrm>
        </p:grpSpPr>
        <p:sp>
          <p:nvSpPr>
            <p:cNvPr id="9" name="Freeform 9"/>
            <p:cNvSpPr/>
            <p:nvPr/>
          </p:nvSpPr>
          <p:spPr>
            <a:xfrm>
              <a:off x="2190750" y="2986088"/>
              <a:ext cx="7810500" cy="1724025"/>
            </a:xfrm>
            <a:prstGeom prst="roundRect">
              <a:avLst>
                <a:gd name="adj" fmla="val 5525"/>
              </a:avLst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381250" y="3062288"/>
              <a:ext cx="7429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小林的报名卡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333625" y="3424238"/>
              <a:ext cx="7524750" cy="9525"/>
            </a:xfrm>
            <a:custGeom>
              <a:avLst/>
              <a:gdLst/>
              <a:ahLst/>
              <a:cxnLst/>
              <a:rect l="l" t="t" r="r" b="b"/>
              <a:pathLst>
                <a:path w="7524750" h="9525">
                  <a:moveTo>
                    <a:pt x="0" y="0"/>
                  </a:moveTo>
                  <a:lnTo>
                    <a:pt x="7524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524125" y="3481388"/>
              <a:ext cx="2333625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5143500" y="3481388"/>
              <a:ext cx="2095500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小林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7762875" y="3481388"/>
              <a:ext cx="1905000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string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2333625" y="3852862"/>
              <a:ext cx="7524750" cy="9525"/>
            </a:xfrm>
            <a:custGeom>
              <a:avLst/>
              <a:gdLst/>
              <a:ahLst/>
              <a:cxnLst/>
              <a:rect l="l" t="t" r="r" b="b"/>
              <a:pathLst>
                <a:path w="7524750" h="9525">
                  <a:moveTo>
                    <a:pt x="0" y="0"/>
                  </a:moveTo>
                  <a:lnTo>
                    <a:pt x="7524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2524125" y="3910012"/>
              <a:ext cx="2333625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年龄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5143500" y="3910012"/>
              <a:ext cx="2095500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13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762875" y="3910012"/>
              <a:ext cx="1905000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int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2333625" y="4281488"/>
              <a:ext cx="7524750" cy="9525"/>
            </a:xfrm>
            <a:custGeom>
              <a:avLst/>
              <a:gdLst/>
              <a:ahLst/>
              <a:cxnLst/>
              <a:rect l="l" t="t" r="r" b="b"/>
              <a:pathLst>
                <a:path w="7524750" h="9525">
                  <a:moveTo>
                    <a:pt x="0" y="0"/>
                  </a:moveTo>
                  <a:lnTo>
                    <a:pt x="7524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2524125" y="4338638"/>
              <a:ext cx="2333625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项目</a:t>
              </a:r>
            </a:p>
          </p:txBody>
        </p:sp>
        <p:sp>
          <p:nvSpPr>
            <p:cNvPr id="29" name="Freeform 29"/>
            <p:cNvSpPr/>
            <p:nvPr/>
          </p:nvSpPr>
          <p:spPr>
            <a:xfrm>
              <a:off x="5143500" y="4338638"/>
              <a:ext cx="2095500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跳远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7762875" y="4338638"/>
              <a:ext cx="1905000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string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7" name="Group 37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5" name="Freeform 35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只有姓名，缺年龄和项目；只有年龄，又不知道是谁。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我们需要把三项信息放成一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保留各自合适的类型。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普通数组能把这三项直接装在一起吗？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姓名和项目适合用string，年龄适合用int。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普通数组的各个元素必须属于同一种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类型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，不能直接把姓名放进int数组。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90600" y="2986088"/>
            <a:ext cx="10191750" cy="1914524"/>
            <a:chOff x="990600" y="2986088"/>
            <a:chExt cx="10191750" cy="19145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3333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报名信息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324350" y="2986088"/>
              <a:ext cx="3333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438650" y="301466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保存的值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658100" y="2986088"/>
              <a:ext cx="3524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7772400" y="3014662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适合的类型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14712"/>
              <a:ext cx="3333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476625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4324350" y="3414712"/>
              <a:ext cx="3333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4438650" y="3476625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小林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658100" y="3414712"/>
              <a:ext cx="3524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7772400" y="3476625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string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910012"/>
              <a:ext cx="33337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3971925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年龄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324350" y="3910012"/>
              <a:ext cx="33337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4438650" y="3971925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13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658100" y="3910012"/>
              <a:ext cx="35242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772400" y="3971925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int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405312"/>
              <a:ext cx="3333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467225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项目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4324350" y="4405312"/>
              <a:ext cx="3333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4438650" y="4467225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跳远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658100" y="4405312"/>
              <a:ext cx="3524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7772400" y="4467225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string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9" name="Group 49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47" name="Freeform 47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我们想定义一种新的记录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类型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：里面每一项有自己的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类型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几项信息又能作为一个整体使用。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结构体规定，一份记录里有哪些成员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结构体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是一种由我们定义的数据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类型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。报名卡里的姓名、年龄、项目，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各叫一个数据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成员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，每个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成员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都有自己的类型。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0600" y="2986088"/>
            <a:ext cx="10191750" cy="1914524"/>
            <a:chOff x="990600" y="2986088"/>
            <a:chExt cx="10191750" cy="19145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509587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设计记录格式时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6086475" y="2986088"/>
              <a:ext cx="509587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6200775" y="3014662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实际填写记录时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5095875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476625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规定有姓名这一栏，类型是string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6086475" y="3414712"/>
              <a:ext cx="5095875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6200775" y="3476625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可以填小林，也可以填小雨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910012"/>
              <a:ext cx="5095875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971925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规定有年龄这一栏，类型是int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6086475" y="3910012"/>
              <a:ext cx="5095875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6200775" y="3971925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可以填13，也可以填14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405312"/>
              <a:ext cx="5095875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467225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规定有项目这一栏，类型是string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6086475" y="4405312"/>
              <a:ext cx="5095875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6200775" y="4467225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可以填跳远，也可以填跑步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7" name="Group 37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35" name="Freeform 35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格式只需设计一次，就能按它建立多份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独立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的记录。每份记录中的值，各自保存。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保存学生信息，也要把姓名和成绩对齐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换到成绩程序，一名学生有姓名、语文、数学、英语四项信息。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分放在几个数组里时，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复制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记录就得逐项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复制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，还要对准同一个下标。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990600" y="2986088"/>
            <a:ext cx="10191750" cy="1419224"/>
            <a:chOff x="990600" y="2986088"/>
            <a:chExt cx="10191750" cy="14192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2571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学生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562350" y="2986088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676650" y="301466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姓名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5467350" y="2986088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5581650" y="301466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语文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7372350" y="2986088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7486650" y="301466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数学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277350" y="2986088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9391650" y="301466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英语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990600" y="3414712"/>
              <a:ext cx="2571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1104900" y="3476625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第1份记录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3562350" y="3414712"/>
              <a:ext cx="190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3676650" y="34766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amy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5467350" y="3414712"/>
              <a:ext cx="190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5581650" y="34766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372350" y="3414712"/>
              <a:ext cx="190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486650" y="34766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80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277350" y="3414712"/>
              <a:ext cx="190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9391650" y="34766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85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990600" y="3910012"/>
              <a:ext cx="25717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1104900" y="3971925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第2份记录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3562350" y="3910012"/>
              <a:ext cx="1905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3676650" y="39719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bob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5467350" y="3910012"/>
              <a:ext cx="1905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5581650" y="39719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88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7372350" y="3910012"/>
              <a:ext cx="1905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7486650" y="39719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92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9277350" y="3910012"/>
              <a:ext cx="1905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9391650" y="39719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</p:grpSp>
      <p:sp>
        <p:nvSpPr>
          <p:cNvPr id="55" name="Freeform 55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8" name="Group 58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56" name="Freeform 56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复制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姓名，漏掉成绩，就可能拼出两个人的信息。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把四项组成一份Student记录，后面可以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整份复制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定义Student：把姓名和三科成绩写在一起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用struct开始定义一种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类型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，Student是我们给它取的名字。大括号里面，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逐项声明这份记录需要的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成员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285875"/>
            <a:chOff x="914400" y="2986088"/>
            <a:chExt cx="10220325" cy="128587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285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struct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Student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name;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chinese, math, english;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205865"/>
            </a:xfrm>
            <a:custGeom>
              <a:avLst/>
              <a:gdLst/>
              <a:ahLst/>
              <a:cxnLst/>
              <a:rect l="l" t="t" r="r" b="b"/>
              <a:pathLst>
                <a:path w="9525" h="1205865">
                  <a:moveTo>
                    <a:pt x="0" y="0"/>
                  </a:moveTo>
                  <a:lnTo>
                    <a:pt x="0" y="12058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4338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595812"/>
            <a:ext cx="10239375" cy="757238"/>
            <a:chOff x="990600" y="4595812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595812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name保存姓名，其他三个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保存三科成绩。每条声明后有分号，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结构体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定义结束的右大括号后，也要有分号。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设计好了格式，还没有替具体学生填表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定义Student，只规定了姓名和成绩这些栏目。要分别保存amy和bob，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还需要按这个格式，各准备一份可以填写的记录。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667000" y="3019425"/>
            <a:ext cx="6858000" cy="1000125"/>
            <a:chOff x="2667000" y="3019425"/>
            <a:chExt cx="6858000" cy="1000125"/>
          </a:xfrm>
        </p:grpSpPr>
        <p:sp>
          <p:nvSpPr>
            <p:cNvPr id="9" name="Freeform 9"/>
            <p:cNvSpPr/>
            <p:nvPr/>
          </p:nvSpPr>
          <p:spPr>
            <a:xfrm>
              <a:off x="2667000" y="3019425"/>
              <a:ext cx="6858000" cy="1000125"/>
            </a:xfrm>
            <a:prstGeom prst="roundRect">
              <a:avLst>
                <a:gd name="adj" fmla="val 761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752725" y="3152775"/>
              <a:ext cx="66865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类型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规定姓名、语文、数学、英语的格式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619500" y="4019550"/>
            <a:ext cx="714375" cy="381000"/>
            <a:chOff x="3619500" y="4019550"/>
            <a:chExt cx="714375" cy="381000"/>
          </a:xfrm>
        </p:grpSpPr>
        <p:sp>
          <p:nvSpPr>
            <p:cNvPr id="13" name="Freeform 13"/>
            <p:cNvSpPr/>
            <p:nvPr/>
          </p:nvSpPr>
          <p:spPr>
            <a:xfrm>
              <a:off x="3619500" y="4019550"/>
              <a:ext cx="714375" cy="381000"/>
            </a:xfrm>
            <a:custGeom>
              <a:avLst/>
              <a:gdLst/>
              <a:ahLst/>
              <a:cxnLst/>
              <a:rect l="l" t="t" r="r" b="b"/>
              <a:pathLst>
                <a:path w="714375" h="381000">
                  <a:moveTo>
                    <a:pt x="714375" y="0"/>
                  </a:moveTo>
                  <a:lnTo>
                    <a:pt x="0" y="38100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3619500" y="4326536"/>
              <a:ext cx="94865" cy="74014"/>
            </a:xfrm>
            <a:custGeom>
              <a:avLst/>
              <a:gdLst/>
              <a:ahLst/>
              <a:cxnLst/>
              <a:rect l="l" t="t" r="r" b="b"/>
              <a:pathLst>
                <a:path w="94865" h="74014">
                  <a:moveTo>
                    <a:pt x="0" y="74014"/>
                  </a:moveTo>
                  <a:lnTo>
                    <a:pt x="59955" y="0"/>
                  </a:lnTo>
                  <a:lnTo>
                    <a:pt x="94865" y="65457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7858125" y="4019550"/>
            <a:ext cx="714375" cy="381000"/>
            <a:chOff x="7858125" y="4019550"/>
            <a:chExt cx="714375" cy="381000"/>
          </a:xfrm>
        </p:grpSpPr>
        <p:sp>
          <p:nvSpPr>
            <p:cNvPr id="16" name="Freeform 16"/>
            <p:cNvSpPr/>
            <p:nvPr/>
          </p:nvSpPr>
          <p:spPr>
            <a:xfrm>
              <a:off x="7858125" y="4019550"/>
              <a:ext cx="714375" cy="381000"/>
            </a:xfrm>
            <a:custGeom>
              <a:avLst/>
              <a:gdLst/>
              <a:ahLst/>
              <a:cxnLst/>
              <a:rect l="l" t="t" r="r" b="b"/>
              <a:pathLst>
                <a:path w="714375" h="381000">
                  <a:moveTo>
                    <a:pt x="0" y="0"/>
                  </a:moveTo>
                  <a:lnTo>
                    <a:pt x="714375" y="38100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477635" y="4326536"/>
              <a:ext cx="94865" cy="74014"/>
            </a:xfrm>
            <a:custGeom>
              <a:avLst/>
              <a:gdLst/>
              <a:ahLst/>
              <a:cxnLst/>
              <a:rect l="l" t="t" r="r" b="b"/>
              <a:pathLst>
                <a:path w="94865" h="74014">
                  <a:moveTo>
                    <a:pt x="94865" y="74014"/>
                  </a:moveTo>
                  <a:lnTo>
                    <a:pt x="0" y="65457"/>
                  </a:lnTo>
                  <a:lnTo>
                    <a:pt x="3491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1666875" y="4400550"/>
            <a:ext cx="3905250" cy="838200"/>
            <a:chOff x="1666875" y="4400550"/>
            <a:chExt cx="3905250" cy="838200"/>
          </a:xfrm>
        </p:grpSpPr>
        <p:sp>
          <p:nvSpPr>
            <p:cNvPr id="19" name="Freeform 19"/>
            <p:cNvSpPr/>
            <p:nvPr/>
          </p:nvSpPr>
          <p:spPr>
            <a:xfrm>
              <a:off x="1666875" y="4400550"/>
              <a:ext cx="3905250" cy="838200"/>
            </a:xfrm>
            <a:prstGeom prst="roundRect">
              <a:avLst>
                <a:gd name="adj" fmla="val 909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1752600" y="4460081"/>
              <a:ext cx="3733800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</a:t>
              </a: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准备保存amy的记录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619875" y="4400550"/>
            <a:ext cx="3905250" cy="838200"/>
            <a:chOff x="6619875" y="4400550"/>
            <a:chExt cx="3905250" cy="838200"/>
          </a:xfrm>
        </p:grpSpPr>
        <p:sp>
          <p:nvSpPr>
            <p:cNvPr id="23" name="Freeform 23"/>
            <p:cNvSpPr/>
            <p:nvPr/>
          </p:nvSpPr>
          <p:spPr>
            <a:xfrm>
              <a:off x="6619875" y="4400550"/>
              <a:ext cx="3905250" cy="838200"/>
            </a:xfrm>
            <a:prstGeom prst="roundRect">
              <a:avLst>
                <a:gd name="adj" fmla="val 909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6705600" y="4460081"/>
              <a:ext cx="3733800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</a:t>
              </a: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准备保存bob的记录</a:t>
              </a:r>
            </a:p>
          </p:txBody>
        </p:sp>
      </p:grpSp>
      <p:sp>
        <p:nvSpPr>
          <p:cNvPr id="27" name="Freeform 27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0" name="Group 30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28" name="Freeform 28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类型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名；a、b是按这个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类型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创建的变量，也叫对象。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两份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分别保存自己的值。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用Student创建两份独立的记录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类型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定义好后，还要给a、b各准备一份记录。学生数据还没读入，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我们先让姓名为空、三科为0，避免使用没填过的分数。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695325"/>
            <a:chOff x="914400" y="2986088"/>
            <a:chExt cx="10220325" cy="6953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 a{};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 b{};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615315"/>
            </a:xfrm>
            <a:custGeom>
              <a:avLst/>
              <a:gdLst/>
              <a:ahLst/>
              <a:cxnLst/>
              <a:rect l="l" t="t" r="r" b="b"/>
              <a:pathLst>
                <a:path w="9525" h="615315">
                  <a:moveTo>
                    <a:pt x="0" y="0"/>
                  </a:moveTo>
                  <a:lnTo>
                    <a:pt x="0" y="6153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按刚才的Student定义，{}让姓名起初为空串，三个整数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起初都是0。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C++里可以直接写Student，不必再次加struct。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创建记录时，先安排好里面的初值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刚准备记录时，有的还没有学生数据，有的已经知道各项值。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创建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对象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同时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设置初值，叫作初始化。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0600" y="2986088"/>
            <a:ext cx="10191750" cy="2143124"/>
            <a:chOff x="990600" y="2986088"/>
            <a:chExt cx="10191750" cy="21431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5334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510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创建时的写法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6324600" y="2986088"/>
              <a:ext cx="4857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6438900" y="3014662"/>
              <a:ext cx="4629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刚创建好时保存什么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5334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476625"/>
              <a:ext cx="510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 a{};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6324600" y="3414712"/>
              <a:ext cx="4857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6438900" y="3476625"/>
              <a:ext cx="4629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空姓名，三科成绩都是0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910012"/>
              <a:ext cx="5334000" cy="7239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4086225"/>
              <a:ext cx="510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 b={"amy",90,80,85};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6324600" y="3910012"/>
              <a:ext cx="4857750" cy="7239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6438900" y="3933825"/>
              <a:ext cx="4629150" cy="6762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4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按声明顺序填入姓名、语文、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数学、英语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633912"/>
              <a:ext cx="5334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695825"/>
              <a:ext cx="510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 c=b;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6324600" y="4633912"/>
              <a:ext cx="4857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6438900" y="4695825"/>
              <a:ext cx="4629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创建c，并复制b的所有成员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7" name="Group 37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5" name="Freeform 35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这些写法对前面展示的Student定义成立。局部变量只写Student a;时，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里面的int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不会自动变成0。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给amy的数学加5分，要找准哪两层？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a保存amy的记录，数学成绩是80。现在只给她的数学加5，得先选中a，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再找到a里面的数学这一项。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81125" y="3295650"/>
            <a:ext cx="2857500" cy="1219200"/>
            <a:chOff x="1381125" y="3295650"/>
            <a:chExt cx="2857500" cy="1219200"/>
          </a:xfrm>
        </p:grpSpPr>
        <p:sp>
          <p:nvSpPr>
            <p:cNvPr id="9" name="Freeform 9"/>
            <p:cNvSpPr/>
            <p:nvPr/>
          </p:nvSpPr>
          <p:spPr>
            <a:xfrm>
              <a:off x="1381125" y="3295650"/>
              <a:ext cx="2857500" cy="1219200"/>
            </a:xfrm>
            <a:prstGeom prst="roundRect">
              <a:avLst>
                <a:gd name="adj" fmla="val 6250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466850" y="3545681"/>
              <a:ext cx="2686050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选记录a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找到amy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714875" y="3295650"/>
            <a:ext cx="2857500" cy="1219200"/>
            <a:chOff x="4714875" y="3295650"/>
            <a:chExt cx="2857500" cy="1219200"/>
          </a:xfrm>
        </p:grpSpPr>
        <p:sp>
          <p:nvSpPr>
            <p:cNvPr id="13" name="Freeform 13"/>
            <p:cNvSpPr/>
            <p:nvPr/>
          </p:nvSpPr>
          <p:spPr>
            <a:xfrm>
              <a:off x="4714875" y="3295650"/>
              <a:ext cx="2857500" cy="1219200"/>
            </a:xfrm>
            <a:prstGeom prst="roundRect">
              <a:avLst>
                <a:gd name="adj" fmla="val 6250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4800600" y="3545681"/>
              <a:ext cx="2686050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math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原来是80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238625" y="3868158"/>
            <a:ext cx="476250" cy="74184"/>
            <a:chOff x="4238625" y="3868158"/>
            <a:chExt cx="476250" cy="74184"/>
          </a:xfrm>
        </p:grpSpPr>
        <p:sp>
          <p:nvSpPr>
            <p:cNvPr id="17" name="Freeform 17"/>
            <p:cNvSpPr/>
            <p:nvPr/>
          </p:nvSpPr>
          <p:spPr>
            <a:xfrm>
              <a:off x="4238625" y="3905250"/>
              <a:ext cx="476250" cy="9525"/>
            </a:xfrm>
            <a:custGeom>
              <a:avLst/>
              <a:gdLst/>
              <a:ahLst/>
              <a:cxnLst/>
              <a:rect l="l" t="t" r="r" b="b"/>
              <a:pathLst>
                <a:path w="476250" h="9525">
                  <a:moveTo>
                    <a:pt x="0" y="0"/>
                  </a:moveTo>
                  <a:lnTo>
                    <a:pt x="476250" y="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627144" y="3868158"/>
              <a:ext cx="87731" cy="74184"/>
            </a:xfrm>
            <a:custGeom>
              <a:avLst/>
              <a:gdLst/>
              <a:ahLst/>
              <a:cxnLst/>
              <a:rect l="l" t="t" r="r" b="b"/>
              <a:pathLst>
                <a:path w="87731" h="74184">
                  <a:moveTo>
                    <a:pt x="87731" y="37092"/>
                  </a:moveTo>
                  <a:lnTo>
                    <a:pt x="0" y="741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8048625" y="3295650"/>
            <a:ext cx="2857500" cy="1219200"/>
            <a:chOff x="8048625" y="3295650"/>
            <a:chExt cx="2857500" cy="1219200"/>
          </a:xfrm>
        </p:grpSpPr>
        <p:sp>
          <p:nvSpPr>
            <p:cNvPr id="20" name="Freeform 20"/>
            <p:cNvSpPr/>
            <p:nvPr/>
          </p:nvSpPr>
          <p:spPr>
            <a:xfrm>
              <a:off x="8048625" y="3295650"/>
              <a:ext cx="2857500" cy="1219200"/>
            </a:xfrm>
            <a:prstGeom prst="roundRect">
              <a:avLst>
                <a:gd name="adj" fmla="val 6250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134350" y="3545681"/>
              <a:ext cx="2686050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修改数学成绩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80变成85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572375" y="3868158"/>
            <a:ext cx="476250" cy="74184"/>
            <a:chOff x="7572375" y="3868158"/>
            <a:chExt cx="476250" cy="74184"/>
          </a:xfrm>
        </p:grpSpPr>
        <p:sp>
          <p:nvSpPr>
            <p:cNvPr id="24" name="Freeform 24"/>
            <p:cNvSpPr/>
            <p:nvPr/>
          </p:nvSpPr>
          <p:spPr>
            <a:xfrm>
              <a:off x="7572375" y="3905250"/>
              <a:ext cx="476250" cy="9525"/>
            </a:xfrm>
            <a:custGeom>
              <a:avLst/>
              <a:gdLst/>
              <a:ahLst/>
              <a:cxnLst/>
              <a:rect l="l" t="t" r="r" b="b"/>
              <a:pathLst>
                <a:path w="476250" h="9525">
                  <a:moveTo>
                    <a:pt x="0" y="0"/>
                  </a:moveTo>
                  <a:lnTo>
                    <a:pt x="476250" y="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7960894" y="3868158"/>
              <a:ext cx="87731" cy="74184"/>
            </a:xfrm>
            <a:custGeom>
              <a:avLst/>
              <a:gdLst/>
              <a:ahLst/>
              <a:cxnLst/>
              <a:rect l="l" t="t" r="r" b="b"/>
              <a:pathLst>
                <a:path w="87731" h="74184">
                  <a:moveTo>
                    <a:pt x="87731" y="37092"/>
                  </a:moveTo>
                  <a:lnTo>
                    <a:pt x="0" y="741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sp>
        <p:nvSpPr>
          <p:cNvPr id="27" name="Freeform 27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0" name="Group 30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28" name="Freeform 28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程序用点把这两层连起来：a.math表示a这份记录里的数学成绩。点左边选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右边选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用点访问成员，先修改，再输出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先把姓名和原来的数学成绩填进a，再给数学加5，最后输出。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输出语句放在哪一步，屏幕上看到的值就取决于哪一步。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581150"/>
            <a:chOff x="914400" y="2986088"/>
            <a:chExt cx="10220325" cy="158115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5811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 a{};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a.name = "amy";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a.math = 80;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a.math += 5;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a.name &lt;&lt; ' ' &lt;&lt; a.math;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501140"/>
            </a:xfrm>
            <a:custGeom>
              <a:avLst/>
              <a:gdLst/>
              <a:ahLst/>
              <a:cxnLst/>
              <a:rect l="l" t="t" r="r" b="b"/>
              <a:pathLst>
                <a:path w="9525" h="1501140">
                  <a:moveTo>
                    <a:pt x="0" y="0"/>
                  </a:moveTo>
                  <a:lnTo>
                    <a:pt x="0" y="15011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72916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891088"/>
            <a:ext cx="10239375" cy="757238"/>
            <a:chOff x="990600" y="4891088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891088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这段代码输出amy 85。只修改了a.math，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a的其他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和另一份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b都不会跟着变化。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保存最佳学生，只留下姓名可不够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接下来要找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总分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最高的学生，并输出姓名和三科成绩。发现更好的学生时，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需要把他的一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整份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记录都保存下来。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2190750" y="2986088"/>
            <a:ext cx="7810500" cy="2152650"/>
            <a:chOff x="2190750" y="2986088"/>
            <a:chExt cx="7810500" cy="2152650"/>
          </a:xfrm>
        </p:grpSpPr>
        <p:sp>
          <p:nvSpPr>
            <p:cNvPr id="9" name="Freeform 9"/>
            <p:cNvSpPr/>
            <p:nvPr/>
          </p:nvSpPr>
          <p:spPr>
            <a:xfrm>
              <a:off x="2190750" y="2986088"/>
              <a:ext cx="7810500" cy="2152650"/>
            </a:xfrm>
            <a:prstGeom prst="roundRect">
              <a:avLst>
                <a:gd name="adj" fmla="val 4425"/>
              </a:avLst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381250" y="3062288"/>
              <a:ext cx="7429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current当前读到的学生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333625" y="3424238"/>
              <a:ext cx="7524750" cy="9525"/>
            </a:xfrm>
            <a:custGeom>
              <a:avLst/>
              <a:gdLst/>
              <a:ahLst/>
              <a:cxnLst/>
              <a:rect l="l" t="t" r="r" b="b"/>
              <a:pathLst>
                <a:path w="7524750" h="9525">
                  <a:moveTo>
                    <a:pt x="0" y="0"/>
                  </a:moveTo>
                  <a:lnTo>
                    <a:pt x="7524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524125" y="3481388"/>
              <a:ext cx="2333625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name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5143500" y="3481388"/>
              <a:ext cx="2095500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amy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7762875" y="3481388"/>
              <a:ext cx="1905000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string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2333625" y="3852862"/>
              <a:ext cx="7524750" cy="9525"/>
            </a:xfrm>
            <a:custGeom>
              <a:avLst/>
              <a:gdLst/>
              <a:ahLst/>
              <a:cxnLst/>
              <a:rect l="l" t="t" r="r" b="b"/>
              <a:pathLst>
                <a:path w="7524750" h="9525">
                  <a:moveTo>
                    <a:pt x="0" y="0"/>
                  </a:moveTo>
                  <a:lnTo>
                    <a:pt x="7524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2524125" y="3910012"/>
              <a:ext cx="2333625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chinese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5143500" y="3910012"/>
              <a:ext cx="2095500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762875" y="3910012"/>
              <a:ext cx="1905000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int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2333625" y="4281488"/>
              <a:ext cx="7524750" cy="9525"/>
            </a:xfrm>
            <a:custGeom>
              <a:avLst/>
              <a:gdLst/>
              <a:ahLst/>
              <a:cxnLst/>
              <a:rect l="l" t="t" r="r" b="b"/>
              <a:pathLst>
                <a:path w="7524750" h="9525">
                  <a:moveTo>
                    <a:pt x="0" y="0"/>
                  </a:moveTo>
                  <a:lnTo>
                    <a:pt x="7524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2524125" y="4338638"/>
              <a:ext cx="2333625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math</a:t>
              </a:r>
            </a:p>
          </p:txBody>
        </p:sp>
        <p:sp>
          <p:nvSpPr>
            <p:cNvPr id="29" name="Freeform 29"/>
            <p:cNvSpPr/>
            <p:nvPr/>
          </p:nvSpPr>
          <p:spPr>
            <a:xfrm>
              <a:off x="5143500" y="4338638"/>
              <a:ext cx="2095500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80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7762875" y="4338638"/>
              <a:ext cx="1905000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int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2333625" y="4710112"/>
              <a:ext cx="7524750" cy="9525"/>
            </a:xfrm>
            <a:custGeom>
              <a:avLst/>
              <a:gdLst/>
              <a:ahLst/>
              <a:cxnLst/>
              <a:rect l="l" t="t" r="r" b="b"/>
              <a:pathLst>
                <a:path w="7524750" h="9525">
                  <a:moveTo>
                    <a:pt x="0" y="0"/>
                  </a:moveTo>
                  <a:lnTo>
                    <a:pt x="7524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2524125" y="4767262"/>
              <a:ext cx="2333625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english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5143500" y="4767262"/>
              <a:ext cx="2095500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85</a:t>
              </a:r>
            </a:p>
          </p:txBody>
        </p:sp>
        <p:sp>
          <p:nvSpPr>
            <p:cNvPr id="38" name="Freeform 38"/>
            <p:cNvSpPr/>
            <p:nvPr/>
          </p:nvSpPr>
          <p:spPr>
            <a:xfrm>
              <a:off x="7762875" y="4767262"/>
              <a:ext cx="1905000" cy="361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int</a:t>
              </a:r>
            </a:p>
          </p:txBody>
        </p:sp>
      </p:grpSp>
      <p:sp>
        <p:nvSpPr>
          <p:cNvPr id="41" name="Freeform 41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4" name="Group 44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42" name="Freeform 42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current保存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学生，best保存已经找到的最佳学生。两份都是Student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类型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可以直接执行best = current，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复制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复制之后，再改current，best会变吗？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current中保存amy的90、80、85。先执行best = current，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再把current.math改成0，看看两份记录各保存什么。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57512"/>
            <a:ext cx="10220325" cy="695325"/>
            <a:chOff x="914400" y="2957512"/>
            <a:chExt cx="10220325" cy="695325"/>
          </a:xfrm>
        </p:grpSpPr>
        <p:sp>
          <p:nvSpPr>
            <p:cNvPr id="9" name="Freeform 9"/>
            <p:cNvSpPr/>
            <p:nvPr/>
          </p:nvSpPr>
          <p:spPr>
            <a:xfrm>
              <a:off x="1038225" y="2957512"/>
              <a:ext cx="1009650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best = current;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current.math = 0;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57512"/>
              <a:ext cx="9525" cy="615315"/>
            </a:xfrm>
            <a:custGeom>
              <a:avLst/>
              <a:gdLst/>
              <a:ahLst/>
              <a:cxnLst/>
              <a:rect l="l" t="t" r="r" b="b"/>
              <a:pathLst>
                <a:path w="9525" h="615315">
                  <a:moveTo>
                    <a:pt x="0" y="0"/>
                  </a:moveTo>
                  <a:lnTo>
                    <a:pt x="0" y="6153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58" name="Group 58"/>
          <p:cNvGrpSpPr/>
          <p:nvPr/>
        </p:nvGrpSpPr>
        <p:grpSpPr>
          <a:xfrm>
            <a:off x="990600" y="3814762"/>
            <a:ext cx="10191750" cy="1266826"/>
            <a:chOff x="990600" y="3814762"/>
            <a:chExt cx="10191750" cy="1266826"/>
          </a:xfrm>
        </p:grpSpPr>
        <p:sp>
          <p:nvSpPr>
            <p:cNvPr id="13" name="Freeform 13"/>
            <p:cNvSpPr/>
            <p:nvPr/>
          </p:nvSpPr>
          <p:spPr>
            <a:xfrm>
              <a:off x="990600" y="3814762"/>
              <a:ext cx="2571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1104900" y="3843338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对象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3562350" y="3814762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3676650" y="3843338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姓名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5467350" y="3814762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581650" y="3843338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语文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72350" y="3814762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7486650" y="3843338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数学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9277350" y="3814762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9391650" y="3843338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英语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990600" y="4243388"/>
              <a:ext cx="2571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9" name="Freeform 29"/>
            <p:cNvSpPr/>
            <p:nvPr/>
          </p:nvSpPr>
          <p:spPr>
            <a:xfrm>
              <a:off x="1104900" y="4267200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current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3562350" y="4243388"/>
              <a:ext cx="1905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2" name="Freeform 32"/>
            <p:cNvSpPr/>
            <p:nvPr/>
          </p:nvSpPr>
          <p:spPr>
            <a:xfrm>
              <a:off x="3676650" y="426720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amy</a:t>
              </a:r>
            </a:p>
          </p:txBody>
        </p:sp>
        <p:sp>
          <p:nvSpPr>
            <p:cNvPr id="34" name="Freeform 34"/>
            <p:cNvSpPr/>
            <p:nvPr/>
          </p:nvSpPr>
          <p:spPr>
            <a:xfrm>
              <a:off x="5467350" y="4243388"/>
              <a:ext cx="1905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5" name="Freeform 35"/>
            <p:cNvSpPr/>
            <p:nvPr/>
          </p:nvSpPr>
          <p:spPr>
            <a:xfrm>
              <a:off x="5581650" y="426720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  <p:sp>
          <p:nvSpPr>
            <p:cNvPr id="37" name="Freeform 37"/>
            <p:cNvSpPr/>
            <p:nvPr/>
          </p:nvSpPr>
          <p:spPr>
            <a:xfrm>
              <a:off x="7372350" y="4243388"/>
              <a:ext cx="1905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8" name="Freeform 38"/>
            <p:cNvSpPr/>
            <p:nvPr/>
          </p:nvSpPr>
          <p:spPr>
            <a:xfrm>
              <a:off x="7486650" y="426720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9277350" y="4243388"/>
              <a:ext cx="1905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1" name="Freeform 41"/>
            <p:cNvSpPr/>
            <p:nvPr/>
          </p:nvSpPr>
          <p:spPr>
            <a:xfrm>
              <a:off x="9391650" y="426720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85</a:t>
              </a:r>
            </a:p>
          </p:txBody>
        </p:sp>
        <p:sp>
          <p:nvSpPr>
            <p:cNvPr id="43" name="Freeform 43"/>
            <p:cNvSpPr/>
            <p:nvPr/>
          </p:nvSpPr>
          <p:spPr>
            <a:xfrm>
              <a:off x="990600" y="4662488"/>
              <a:ext cx="257175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4" name="Freeform 44"/>
            <p:cNvSpPr/>
            <p:nvPr/>
          </p:nvSpPr>
          <p:spPr>
            <a:xfrm>
              <a:off x="1104900" y="4686300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best</a:t>
              </a:r>
            </a:p>
          </p:txBody>
        </p:sp>
        <p:sp>
          <p:nvSpPr>
            <p:cNvPr id="46" name="Freeform 46"/>
            <p:cNvSpPr/>
            <p:nvPr/>
          </p:nvSpPr>
          <p:spPr>
            <a:xfrm>
              <a:off x="3562350" y="4662488"/>
              <a:ext cx="190500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7" name="Freeform 47"/>
            <p:cNvSpPr/>
            <p:nvPr/>
          </p:nvSpPr>
          <p:spPr>
            <a:xfrm>
              <a:off x="3676650" y="468630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amy</a:t>
              </a:r>
            </a:p>
          </p:txBody>
        </p:sp>
        <p:sp>
          <p:nvSpPr>
            <p:cNvPr id="49" name="Freeform 49"/>
            <p:cNvSpPr/>
            <p:nvPr/>
          </p:nvSpPr>
          <p:spPr>
            <a:xfrm>
              <a:off x="5467350" y="4662488"/>
              <a:ext cx="190500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0" name="Freeform 50"/>
            <p:cNvSpPr/>
            <p:nvPr/>
          </p:nvSpPr>
          <p:spPr>
            <a:xfrm>
              <a:off x="5581650" y="468630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  <p:sp>
          <p:nvSpPr>
            <p:cNvPr id="52" name="Freeform 52"/>
            <p:cNvSpPr/>
            <p:nvPr/>
          </p:nvSpPr>
          <p:spPr>
            <a:xfrm>
              <a:off x="7372350" y="4662488"/>
              <a:ext cx="190500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3" name="Freeform 53"/>
            <p:cNvSpPr/>
            <p:nvPr/>
          </p:nvSpPr>
          <p:spPr>
            <a:xfrm>
              <a:off x="7486650" y="468630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80</a:t>
              </a:r>
            </a:p>
          </p:txBody>
        </p:sp>
        <p:sp>
          <p:nvSpPr>
            <p:cNvPr id="55" name="Freeform 55"/>
            <p:cNvSpPr/>
            <p:nvPr/>
          </p:nvSpPr>
          <p:spPr>
            <a:xfrm>
              <a:off x="9277350" y="4662488"/>
              <a:ext cx="190500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6" name="Freeform 56"/>
            <p:cNvSpPr/>
            <p:nvPr/>
          </p:nvSpPr>
          <p:spPr>
            <a:xfrm>
              <a:off x="9391650" y="468630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85</a:t>
              </a:r>
            </a:p>
          </p:txBody>
        </p:sp>
      </p:grpSp>
      <p:sp>
        <p:nvSpPr>
          <p:cNvPr id="59" name="Freeform 59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2" name="Group 62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60" name="Freeform 60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复制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的是各个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的值。复制后，两份记录独立保存；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下次读入新学生覆盖current，也不会擦掉best里的旧记录。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模拟练习：类型、成员和复制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38425"/>
            <a:ext cx="10191750" cy="385762"/>
            <a:chOff x="990600" y="2638425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3842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 a{};刚执行完，a.math的初值是多少？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95662"/>
            <a:ext cx="10191750" cy="385762"/>
            <a:chOff x="990600" y="339566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39566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执行best = current后，再改current.name，best.name会一起变吗？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5339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695825"/>
            <a:ext cx="10191750" cy="757238"/>
            <a:chOff x="990600" y="4695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695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是0。刚才定义的Student使用{}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时，三个整数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都得到0。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不会。两份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对象独立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保存自己的成员，改current不会同步修改best。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例7-9 最厉害的学生（洛谷P5740）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从n名学生中，找出语文、数学、英语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总分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最高的一人。如果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总分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相同，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选择输入中更早出现的那个人。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90600" y="2995612"/>
            <a:ext cx="10191750" cy="757238"/>
            <a:chOff x="990600" y="2995612"/>
            <a:chExt cx="10191750" cy="757238"/>
          </a:xfrm>
        </p:grpSpPr>
        <p:sp>
          <p:nvSpPr>
            <p:cNvPr id="9" name="Freeform 9"/>
            <p:cNvSpPr/>
            <p:nvPr/>
          </p:nvSpPr>
          <p:spPr>
            <a:xfrm>
              <a:off x="990600" y="2995612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输入：第一行是人数n，1 ≤ n ≤ 1000。后面n行，每行依次给出姓名、语文、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数学、英语成绩。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391477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90600" y="4124325"/>
            <a:ext cx="10191750" cy="385762"/>
            <a:chOff x="990600" y="4124325"/>
            <a:chExt cx="10191750" cy="385762"/>
          </a:xfrm>
        </p:grpSpPr>
        <p:sp>
          <p:nvSpPr>
            <p:cNvPr id="13" name="Freeform 13"/>
            <p:cNvSpPr/>
            <p:nvPr/>
          </p:nvSpPr>
          <p:spPr>
            <a:xfrm>
              <a:off x="990600" y="412432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姓名由不超过8个英文小写字母组成；每科成绩都是0到150之间的整数。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990600" y="46720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9" name="Group 19"/>
          <p:cNvGrpSpPr/>
          <p:nvPr/>
        </p:nvGrpSpPr>
        <p:grpSpPr>
          <a:xfrm>
            <a:off x="990600" y="4881562"/>
            <a:ext cx="10191750" cy="757238"/>
            <a:chOff x="990600" y="4881562"/>
            <a:chExt cx="10191750" cy="757238"/>
          </a:xfrm>
        </p:grpSpPr>
        <p:sp>
          <p:nvSpPr>
            <p:cNvPr id="17" name="Freeform 17"/>
            <p:cNvSpPr/>
            <p:nvPr/>
          </p:nvSpPr>
          <p:spPr>
            <a:xfrm>
              <a:off x="990600" y="4881562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输出：获选学生的姓名和三科成绩，用空格隔开。要输出原来的各科成绩，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不只输出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例7-9：样例怎样选出senpai？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题目样例输入三名学生。把每个人的三科成绩相加，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再把最高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总分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对应的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整份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记录输出。</a:t>
            </a:r>
          </a:p>
        </p:txBody>
      </p:sp>
      <p:sp>
        <p:nvSpPr>
          <p:cNvPr id="9" name="Freeform 9"/>
          <p:cNvSpPr/>
          <p:nvPr/>
        </p:nvSpPr>
        <p:spPr>
          <a:xfrm>
            <a:off x="1143000" y="3005138"/>
            <a:ext cx="5667375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43000" y="3529012"/>
            <a:ext cx="5667375" cy="14001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25"/>
              </a:lnSpc>
            </a:pPr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3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senpai 114 51 4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lxl 114 10 23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fafa 51 42 60</a:t>
            </a:r>
          </a:p>
        </p:txBody>
      </p:sp>
      <p:sp>
        <p:nvSpPr>
          <p:cNvPr id="13" name="Freeform 13"/>
          <p:cNvSpPr/>
          <p:nvPr/>
        </p:nvSpPr>
        <p:spPr>
          <a:xfrm>
            <a:off x="7191375" y="3005138"/>
            <a:ext cx="9525" cy="2119312"/>
          </a:xfrm>
          <a:custGeom>
            <a:avLst/>
            <a:gdLst/>
            <a:ahLst/>
            <a:cxnLst/>
            <a:rect l="l" t="t" r="r" b="b"/>
            <a:pathLst>
              <a:path w="9525" h="2119312">
                <a:moveTo>
                  <a:pt x="0" y="0"/>
                </a:moveTo>
                <a:lnTo>
                  <a:pt x="0" y="2119312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4" name="Freeform 14"/>
          <p:cNvSpPr/>
          <p:nvPr/>
        </p:nvSpPr>
        <p:spPr>
          <a:xfrm>
            <a:off x="7667625" y="3005138"/>
            <a:ext cx="352425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6" name="Freeform 16"/>
          <p:cNvSpPr/>
          <p:nvPr/>
        </p:nvSpPr>
        <p:spPr>
          <a:xfrm>
            <a:off x="7667625" y="3529012"/>
            <a:ext cx="357187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senpai 114 51 4</a:t>
            </a:r>
          </a:p>
        </p:txBody>
      </p:sp>
      <p:sp>
        <p:nvSpPr>
          <p:cNvPr id="18" name="Freeform 1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9" name="Freeform 19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三人的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分别是169、147、153。senpai最高，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所以输出他的姓名和原来的三科成绩。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例7-9：同分不换人，更高才更新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再看一组数据：amy先来，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总分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270；bob也有270；cai的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总分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285。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按输入顺序逐个比较。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990600" y="2986088"/>
            <a:ext cx="10191750" cy="1914524"/>
            <a:chOff x="990600" y="2986088"/>
            <a:chExt cx="10191750" cy="19145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2000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当前学生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990850" y="2986088"/>
              <a:ext cx="2857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105150" y="3014662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三科成绩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5848350" y="2986088"/>
              <a:ext cx="1524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5962650" y="301466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总分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7372350" y="2986088"/>
              <a:ext cx="3810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7486650" y="3014662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best应该保存谁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414712"/>
              <a:ext cx="2000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476625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amy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2990850" y="3414712"/>
              <a:ext cx="2857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3105150" y="3476625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90、90、90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5848350" y="3414712"/>
              <a:ext cx="1524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5962650" y="3476625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270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7372350" y="3414712"/>
              <a:ext cx="3810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7486650" y="3476625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第一人，先保存amy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3910012"/>
              <a:ext cx="20002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3971925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bob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2990850" y="3910012"/>
              <a:ext cx="28575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3105150" y="3971925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100、90、80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5848350" y="3910012"/>
              <a:ext cx="1524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5962650" y="3971925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270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372350" y="3910012"/>
              <a:ext cx="3810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7486650" y="3971925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同分，仍然保存amy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405312"/>
              <a:ext cx="2000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467225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cai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2990850" y="4405312"/>
              <a:ext cx="2857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3105150" y="4467225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100、95、90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5848350" y="4405312"/>
              <a:ext cx="1524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5962650" y="4467225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285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7372350" y="4405312"/>
              <a:ext cx="3810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7486650" y="4467225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更高，改为保存cai</a:t>
              </a:r>
            </a:p>
          </p:txBody>
        </p:sp>
      </p:grpSp>
      <p:sp>
        <p:nvSpPr>
          <p:cNvPr id="58" name="Freeform 5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1" name="Group 61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59" name="Freeform 59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条件要写“新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总分严格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更高”。写成大于等于，同分时就会换成后出现的人，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违反题意。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例7-9：求总分，也可以接收整份记录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比较current和best时，两边都要把三科成绩相加。把这段求和写成total函数，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参数接收一份Student记录。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81125" y="3295650"/>
            <a:ext cx="2857500" cy="1219200"/>
            <a:chOff x="1381125" y="3295650"/>
            <a:chExt cx="2857500" cy="1219200"/>
          </a:xfrm>
        </p:grpSpPr>
        <p:sp>
          <p:nvSpPr>
            <p:cNvPr id="9" name="Freeform 9"/>
            <p:cNvSpPr/>
            <p:nvPr/>
          </p:nvSpPr>
          <p:spPr>
            <a:xfrm>
              <a:off x="1381125" y="3295650"/>
              <a:ext cx="2857500" cy="1219200"/>
            </a:xfrm>
            <a:prstGeom prst="roundRect">
              <a:avLst>
                <a:gd name="adj" fmla="val 6250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466850" y="3545681"/>
              <a:ext cx="2686050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交给total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一份学生记录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714875" y="3295650"/>
            <a:ext cx="2857500" cy="1219200"/>
            <a:chOff x="4714875" y="3295650"/>
            <a:chExt cx="2857500" cy="1219200"/>
          </a:xfrm>
        </p:grpSpPr>
        <p:sp>
          <p:nvSpPr>
            <p:cNvPr id="13" name="Freeform 13"/>
            <p:cNvSpPr/>
            <p:nvPr/>
          </p:nvSpPr>
          <p:spPr>
            <a:xfrm>
              <a:off x="4714875" y="3295650"/>
              <a:ext cx="2857500" cy="1219200"/>
            </a:xfrm>
            <a:prstGeom prst="roundRect">
              <a:avLst>
                <a:gd name="adj" fmla="val 6250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4800600" y="3545681"/>
              <a:ext cx="2686050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读取这份记录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语文、数学、英语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238625" y="3868158"/>
            <a:ext cx="476250" cy="74184"/>
            <a:chOff x="4238625" y="3868158"/>
            <a:chExt cx="476250" cy="74184"/>
          </a:xfrm>
        </p:grpSpPr>
        <p:sp>
          <p:nvSpPr>
            <p:cNvPr id="17" name="Freeform 17"/>
            <p:cNvSpPr/>
            <p:nvPr/>
          </p:nvSpPr>
          <p:spPr>
            <a:xfrm>
              <a:off x="4238625" y="3905250"/>
              <a:ext cx="476250" cy="9525"/>
            </a:xfrm>
            <a:custGeom>
              <a:avLst/>
              <a:gdLst/>
              <a:ahLst/>
              <a:cxnLst/>
              <a:rect l="l" t="t" r="r" b="b"/>
              <a:pathLst>
                <a:path w="476250" h="9525">
                  <a:moveTo>
                    <a:pt x="0" y="0"/>
                  </a:moveTo>
                  <a:lnTo>
                    <a:pt x="476250" y="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627144" y="3868158"/>
              <a:ext cx="87731" cy="74184"/>
            </a:xfrm>
            <a:custGeom>
              <a:avLst/>
              <a:gdLst/>
              <a:ahLst/>
              <a:cxnLst/>
              <a:rect l="l" t="t" r="r" b="b"/>
              <a:pathLst>
                <a:path w="87731" h="74184">
                  <a:moveTo>
                    <a:pt x="87731" y="37092"/>
                  </a:moveTo>
                  <a:lnTo>
                    <a:pt x="0" y="741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8048625" y="3295650"/>
            <a:ext cx="2857500" cy="1219200"/>
            <a:chOff x="8048625" y="3295650"/>
            <a:chExt cx="2857500" cy="1219200"/>
          </a:xfrm>
        </p:grpSpPr>
        <p:sp>
          <p:nvSpPr>
            <p:cNvPr id="20" name="Freeform 20"/>
            <p:cNvSpPr/>
            <p:nvPr/>
          </p:nvSpPr>
          <p:spPr>
            <a:xfrm>
              <a:off x="8048625" y="3295650"/>
              <a:ext cx="2857500" cy="1219200"/>
            </a:xfrm>
            <a:prstGeom prst="roundRect">
              <a:avLst>
                <a:gd name="adj" fmla="val 6250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134350" y="3545681"/>
              <a:ext cx="2686050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返回一个整数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三科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572375" y="3868158"/>
            <a:ext cx="476250" cy="74184"/>
            <a:chOff x="7572375" y="3868158"/>
            <a:chExt cx="476250" cy="74184"/>
          </a:xfrm>
        </p:grpSpPr>
        <p:sp>
          <p:nvSpPr>
            <p:cNvPr id="24" name="Freeform 24"/>
            <p:cNvSpPr/>
            <p:nvPr/>
          </p:nvSpPr>
          <p:spPr>
            <a:xfrm>
              <a:off x="7572375" y="3905250"/>
              <a:ext cx="476250" cy="9525"/>
            </a:xfrm>
            <a:custGeom>
              <a:avLst/>
              <a:gdLst/>
              <a:ahLst/>
              <a:cxnLst/>
              <a:rect l="l" t="t" r="r" b="b"/>
              <a:pathLst>
                <a:path w="476250" h="9525">
                  <a:moveTo>
                    <a:pt x="0" y="0"/>
                  </a:moveTo>
                  <a:lnTo>
                    <a:pt x="476250" y="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7960894" y="3868158"/>
              <a:ext cx="87731" cy="74184"/>
            </a:xfrm>
            <a:custGeom>
              <a:avLst/>
              <a:gdLst/>
              <a:ahLst/>
              <a:cxnLst/>
              <a:rect l="l" t="t" r="r" b="b"/>
              <a:pathLst>
                <a:path w="87731" h="74184">
                  <a:moveTo>
                    <a:pt x="87731" y="37092"/>
                  </a:moveTo>
                  <a:lnTo>
                    <a:pt x="0" y="741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sp>
        <p:nvSpPr>
          <p:cNvPr id="27" name="Freeform 27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0" name="Group 30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28" name="Freeform 28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total只需要读取成绩，不修改原记录。函数参数s收到的是传入记录的一份副本。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例7-9：把求总分写成total函数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s是本次接到的学生记录。用点取出s里面的三科成绩，相加以后，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用return把整数结果交回来。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990600"/>
            <a:chOff x="914400" y="2986088"/>
            <a:chExt cx="10220325" cy="99060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total(Student s)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s.chinese + s.math + s.english;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910590"/>
            </a:xfrm>
            <a:custGeom>
              <a:avLst/>
              <a:gdLst/>
              <a:ahLst/>
              <a:cxnLst/>
              <a:rect l="l" t="t" r="r" b="b"/>
              <a:pathLst>
                <a:path w="9525" h="910590">
                  <a:moveTo>
                    <a:pt x="0" y="0"/>
                  </a:moveTo>
                  <a:lnTo>
                    <a:pt x="0" y="9105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1386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300538"/>
            <a:ext cx="10239375" cy="757238"/>
            <a:chOff x="990600" y="4300538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300538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例如total(current)返回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学生的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，total(best)返回最佳学生的总分。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这里返回的是一个数，记录本身没有被改动。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例7-9：第1步，每次读入一名学生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人数n已经读入。best留在循环外保存最佳者，每轮创建current，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用它接收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当前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学生的姓名和三科成绩。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2171700"/>
            <a:chOff x="914400" y="2986088"/>
            <a:chExt cx="10220325" cy="217170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 best{};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n; i++)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Student current{};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cin &gt;&gt; current.name &gt;&gt; current.chinese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&gt;&gt; current.math &gt;&gt; current.english;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读入后，在这里比较并更新best。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2091690"/>
            </a:xfrm>
            <a:custGeom>
              <a:avLst/>
              <a:gdLst/>
              <a:ahLst/>
              <a:cxnLst/>
              <a:rect l="l" t="t" r="r" b="b"/>
              <a:pathLst>
                <a:path w="9525" h="2091690">
                  <a:moveTo>
                    <a:pt x="0" y="0"/>
                  </a:moveTo>
                  <a:lnTo>
                    <a:pt x="0" y="20916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4" name="Freeform 14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cin要依次读入各个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，本节没有给Student定义直接输入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记录的操作。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比较代码放在读入之后，仍然在循环里面。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例7-9：第2步，需要时整份更新best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把下面的判断放到刚才循环中、读入current之后。第一名学生直接作为起点；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后面的人只有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总分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更高时，才替换best。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695325"/>
            <a:chOff x="914400" y="2986088"/>
            <a:chExt cx="10220325" cy="6953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(i == 0 || total(current) &gt; total(best))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best = current;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615315"/>
            </a:xfrm>
            <a:custGeom>
              <a:avLst/>
              <a:gdLst/>
              <a:ahLst/>
              <a:cxnLst/>
              <a:rect l="l" t="t" r="r" b="b"/>
              <a:pathLst>
                <a:path w="9525" h="615315">
                  <a:moveTo>
                    <a:pt x="0" y="0"/>
                  </a:moveTo>
                  <a:lnTo>
                    <a:pt x="0" y="6153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i从0开始，所以i == 0表示第一名学生。后面的比较使用&gt;，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同分时保留原来的best。整体赋值让姓名和成绩一起更新。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例7-9：第3步，输出best的原始信息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循环结束时，best已经是全班比较后的答案。按题目指定的顺序，输出姓名、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语文、数学、英语。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695325"/>
            <a:chOff x="914400" y="2986088"/>
            <a:chExt cx="10220325" cy="6953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best.name &lt;&lt; ' ' &lt;&lt; best.chinese &lt;&lt; ' '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&lt;&lt; best.math &lt;&lt; ' ' &lt;&lt; best.english &lt;&lt; '\n';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615315"/>
            </a:xfrm>
            <a:custGeom>
              <a:avLst/>
              <a:gdLst/>
              <a:ahLst/>
              <a:cxnLst/>
              <a:rect l="l" t="t" r="r" b="b"/>
              <a:pathLst>
                <a:path w="9525" h="615315">
                  <a:moveTo>
                    <a:pt x="0" y="0"/>
                  </a:moveTo>
                  <a:lnTo>
                    <a:pt x="0" y="6153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385762"/>
            <a:chOff x="990600" y="4048125"/>
            <a:chExt cx="10239375" cy="385762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比较依据是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，输出内容是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整份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记录中的四项信息。空格分隔各项，最后换行。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例7-9：完整程序，类型和求总分函数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7077075" cy="2886075"/>
            <a:chOff x="914400" y="2009775"/>
            <a:chExt cx="7077075" cy="288607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6953250" cy="28860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struct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Student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name;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chinese, math, english;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total(Student s)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s.chinese + s.math + s.english;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2806065"/>
            </a:xfrm>
            <a:custGeom>
              <a:avLst/>
              <a:gdLst/>
              <a:ahLst/>
              <a:cxnLst/>
              <a:rect l="l" t="t" r="r" b="b"/>
              <a:pathLst>
                <a:path w="9525" h="2806065">
                  <a:moveTo>
                    <a:pt x="0" y="0"/>
                  </a:moveTo>
                  <a:lnTo>
                    <a:pt x="0" y="28060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8429625" y="2714625"/>
            <a:ext cx="2524125" cy="695325"/>
            <a:chOff x="8429625" y="2714625"/>
            <a:chExt cx="2524125" cy="695325"/>
          </a:xfrm>
        </p:grpSpPr>
        <p:sp>
          <p:nvSpPr>
            <p:cNvPr id="11" name="Freeform 11"/>
            <p:cNvSpPr/>
            <p:nvPr/>
          </p:nvSpPr>
          <p:spPr>
            <a:xfrm>
              <a:off x="8429625" y="2714625"/>
              <a:ext cx="2524125" cy="695325"/>
            </a:xfrm>
            <a:prstGeom prst="roundRect">
              <a:avLst>
                <a:gd name="adj" fmla="val 1095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8515350" y="2883694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Student保存一人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429625" y="3714750"/>
            <a:ext cx="2524125" cy="695325"/>
            <a:chOff x="8429625" y="3714750"/>
            <a:chExt cx="2524125" cy="695325"/>
          </a:xfrm>
        </p:grpSpPr>
        <p:sp>
          <p:nvSpPr>
            <p:cNvPr id="15" name="Freeform 15"/>
            <p:cNvSpPr/>
            <p:nvPr/>
          </p:nvSpPr>
          <p:spPr>
            <a:xfrm>
              <a:off x="8429625" y="3714750"/>
              <a:ext cx="2524125" cy="695325"/>
            </a:xfrm>
            <a:prstGeom prst="roundRect">
              <a:avLst>
                <a:gd name="adj" fmla="val 1095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515350" y="3883819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total读取三科成绩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649833" y="3409950"/>
            <a:ext cx="74184" cy="304800"/>
            <a:chOff x="9649833" y="3409950"/>
            <a:chExt cx="74184" cy="304800"/>
          </a:xfrm>
        </p:grpSpPr>
        <p:sp>
          <p:nvSpPr>
            <p:cNvPr id="19" name="Freeform 19"/>
            <p:cNvSpPr/>
            <p:nvPr/>
          </p:nvSpPr>
          <p:spPr>
            <a:xfrm>
              <a:off x="9686925" y="340995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9649833" y="362701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8429625" y="4714875"/>
            <a:ext cx="2524125" cy="695325"/>
            <a:chOff x="8429625" y="4714875"/>
            <a:chExt cx="2524125" cy="695325"/>
          </a:xfrm>
        </p:grpSpPr>
        <p:sp>
          <p:nvSpPr>
            <p:cNvPr id="22" name="Freeform 22"/>
            <p:cNvSpPr/>
            <p:nvPr/>
          </p:nvSpPr>
          <p:spPr>
            <a:xfrm>
              <a:off x="8429625" y="4714875"/>
              <a:ext cx="2524125" cy="695325"/>
            </a:xfrm>
            <a:prstGeom prst="roundRect">
              <a:avLst>
                <a:gd name="adj" fmla="val 1095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8515350" y="4883944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返回三科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649833" y="4410075"/>
            <a:ext cx="74184" cy="304800"/>
            <a:chOff x="9649833" y="4410075"/>
            <a:chExt cx="74184" cy="304800"/>
          </a:xfrm>
        </p:grpSpPr>
        <p:sp>
          <p:nvSpPr>
            <p:cNvPr id="26" name="Freeform 26"/>
            <p:cNvSpPr/>
            <p:nvPr/>
          </p:nvSpPr>
          <p:spPr>
            <a:xfrm>
              <a:off x="9686925" y="4410075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9649833" y="4627144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</p:spTree>
  </p:cSld>
  <p:clrMapOvr>
    <a:masterClrMapping/>
  </p:clrMapOvr>
  <p:transition p14:dur="350">
    <p:fade/>
  </p:transition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例7-9：完整程序，读入、比较、输出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3990975"/>
            <a:chOff x="914400" y="2009775"/>
            <a:chExt cx="10220325" cy="399097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3990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n; cin &gt;&gt;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Student best{};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n; i++)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Student current{};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cin &gt;&gt; current.name &gt;&gt; current.chinese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&gt;&gt; current.math &gt;&gt; current.english;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(i == 0 || total(current) &gt; total(best))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best = current;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best.name &lt;&lt; ' ' &lt;&lt; best.chinese &lt;&lt; ' '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&lt;&lt; best.math &lt;&lt; ' ' &lt;&lt; best.english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3910965"/>
            </a:xfrm>
            <a:custGeom>
              <a:avLst/>
              <a:gdLst/>
              <a:ahLst/>
              <a:cxnLst/>
              <a:rect l="l" t="t" r="r" b="b"/>
              <a:pathLst>
                <a:path w="9525" h="3910965">
                  <a:moveTo>
                    <a:pt x="0" y="0"/>
                  </a:moveTo>
                  <a:lnTo>
                    <a:pt x="0" y="39109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模拟练习：最佳记录应该怎样保留？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38425"/>
            <a:ext cx="10191750" cy="385762"/>
            <a:chOff x="990600" y="2638425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3842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amy、bob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一样，amy先输入。条件用&gt;=，最后会保留谁？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95662"/>
            <a:ext cx="10191750" cy="385762"/>
            <a:chOff x="990600" y="339566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39566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读到下一名学生后，current被新信息覆盖，best会自动被覆盖吗？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5339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695825"/>
            <a:ext cx="10191750" cy="757238"/>
            <a:chOff x="990600" y="4695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695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会换成后来的bob，违反并列时保留先出现者的要求，所以应使用&gt;。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不会。best保存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独立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值，只有执行best = current时才更新它。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例7-10 旗鼓相当的对手·加强版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洛谷P5741：找出所有成绩接近的学生对。每一科分差都不超过5，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而且三科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总分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分差不超过10，两个条件缺一不可。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90600" y="2995612"/>
            <a:ext cx="10191750" cy="757238"/>
            <a:chOff x="990600" y="2995612"/>
            <a:chExt cx="10191750" cy="757238"/>
          </a:xfrm>
        </p:grpSpPr>
        <p:sp>
          <p:nvSpPr>
            <p:cNvPr id="9" name="Freeform 9"/>
            <p:cNvSpPr/>
            <p:nvPr/>
          </p:nvSpPr>
          <p:spPr>
            <a:xfrm>
              <a:off x="990600" y="2995612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输入n及n名学生的姓名、语文、数学、英语成绩。1 ≤ n ≤ 1000，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姓名不含空格且不超过8个字符，各科都是0到150的整数。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391477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90600" y="4124325"/>
            <a:ext cx="10191750" cy="757238"/>
            <a:chOff x="990600" y="4124325"/>
            <a:chExt cx="10191750" cy="757238"/>
          </a:xfrm>
        </p:grpSpPr>
        <p:sp>
          <p:nvSpPr>
            <p:cNvPr id="13" name="Freeform 13"/>
            <p:cNvSpPr/>
            <p:nvPr/>
          </p:nvSpPr>
          <p:spPr>
            <a:xfrm>
              <a:off x="990600" y="41243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姓名按字典里的单词顺序给出，这叫字典序。输出按同样顺序排列：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每对较小姓名在前，一对一行，用空格分隔。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990600" y="50434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9" name="Group 19"/>
          <p:cNvGrpSpPr/>
          <p:nvPr/>
        </p:nvGrpSpPr>
        <p:grpSpPr>
          <a:xfrm>
            <a:off x="990600" y="5253038"/>
            <a:ext cx="10191750" cy="385762"/>
            <a:chOff x="990600" y="5253038"/>
            <a:chExt cx="10191750" cy="385762"/>
          </a:xfrm>
        </p:grpSpPr>
        <p:sp>
          <p:nvSpPr>
            <p:cNvPr id="17" name="Freeform 17"/>
            <p:cNvSpPr/>
            <p:nvPr/>
          </p:nvSpPr>
          <p:spPr>
            <a:xfrm>
              <a:off x="990600" y="5253038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只比较不同学生，每对只出现一次。没有符合条件的学生对，就不输出结果行。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例7-10：样例为什么输出这两对？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题目样例的三个姓名已经排好。检查fafa与lxl、fafa与senpai、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lxl与senpai这三对，不和自己比较，也不颠倒重复。</a:t>
            </a:r>
          </a:p>
        </p:txBody>
      </p:sp>
      <p:sp>
        <p:nvSpPr>
          <p:cNvPr id="9" name="Freeform 9"/>
          <p:cNvSpPr/>
          <p:nvPr/>
        </p:nvSpPr>
        <p:spPr>
          <a:xfrm>
            <a:off x="1143000" y="3005138"/>
            <a:ext cx="5667375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43000" y="3529012"/>
            <a:ext cx="5667375" cy="14001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25"/>
              </a:lnSpc>
            </a:pPr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3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fafa 90 90 90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lxl 95 85 90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senpai 100 80 91</a:t>
            </a:r>
          </a:p>
        </p:txBody>
      </p:sp>
      <p:sp>
        <p:nvSpPr>
          <p:cNvPr id="13" name="Freeform 13"/>
          <p:cNvSpPr/>
          <p:nvPr/>
        </p:nvSpPr>
        <p:spPr>
          <a:xfrm>
            <a:off x="7191375" y="3005138"/>
            <a:ext cx="9525" cy="2119312"/>
          </a:xfrm>
          <a:custGeom>
            <a:avLst/>
            <a:gdLst/>
            <a:ahLst/>
            <a:cxnLst/>
            <a:rect l="l" t="t" r="r" b="b"/>
            <a:pathLst>
              <a:path w="9525" h="2119312">
                <a:moveTo>
                  <a:pt x="0" y="0"/>
                </a:moveTo>
                <a:lnTo>
                  <a:pt x="0" y="2119312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4" name="Freeform 14"/>
          <p:cNvSpPr/>
          <p:nvPr/>
        </p:nvSpPr>
        <p:spPr>
          <a:xfrm>
            <a:off x="7667625" y="3005138"/>
            <a:ext cx="352425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6" name="Freeform 16"/>
          <p:cNvSpPr/>
          <p:nvPr/>
        </p:nvSpPr>
        <p:spPr>
          <a:xfrm>
            <a:off x="7667625" y="3529012"/>
            <a:ext cx="3571875" cy="7334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25"/>
              </a:lnSpc>
            </a:pPr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fafa lxl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lxl senpai</a:t>
            </a:r>
          </a:p>
        </p:txBody>
      </p:sp>
      <p:sp>
        <p:nvSpPr>
          <p:cNvPr id="18" name="Freeform 1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9" name="Freeform 19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fafa与senpai的语文分差为10，已经超过5。其余两对四项条件都通过，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按姓名先后依次输出。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例7-10：这次为什么要保留全班记录？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上一题只找最佳者，旧的普通记录可以放掉。这次每一对都要比较，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读到后面的人，还得能取出前面学生的姓名和成绩。</a:t>
            </a:r>
          </a:p>
        </p:txBody>
      </p:sp>
      <p:grpSp>
        <p:nvGrpSpPr>
          <p:cNvPr id="69" name="Group 69"/>
          <p:cNvGrpSpPr/>
          <p:nvPr/>
        </p:nvGrpSpPr>
        <p:grpSpPr>
          <a:xfrm>
            <a:off x="990600" y="2986088"/>
            <a:ext cx="10191750" cy="1914524"/>
            <a:chOff x="990600" y="2986088"/>
            <a:chExt cx="10191750" cy="19145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2571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数组元素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562350" y="2986088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676650" y="301466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姓名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5467350" y="2986088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5581650" y="301466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语文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7372350" y="2986088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7486650" y="301466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数学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277350" y="2986088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9391650" y="301466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英语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990600" y="3414712"/>
              <a:ext cx="2571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1104900" y="3476625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a[0]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3562350" y="3414712"/>
              <a:ext cx="190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3676650" y="34766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amy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5467350" y="3414712"/>
              <a:ext cx="190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5581650" y="34766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372350" y="3414712"/>
              <a:ext cx="190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486650" y="34766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80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277350" y="3414712"/>
              <a:ext cx="190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9391650" y="34766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85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990600" y="3910012"/>
              <a:ext cx="25717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1104900" y="3971925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a[1]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3562350" y="3910012"/>
              <a:ext cx="1905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3676650" y="39719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bob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5467350" y="3910012"/>
              <a:ext cx="1905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5581650" y="39719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94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7372350" y="3910012"/>
              <a:ext cx="1905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7486650" y="39719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84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9277350" y="3910012"/>
              <a:ext cx="1905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9391650" y="39719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990600" y="4405312"/>
              <a:ext cx="2571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1104900" y="4467225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a[2]</a:t>
              </a:r>
            </a:p>
          </p:txBody>
        </p:sp>
        <p:sp>
          <p:nvSpPr>
            <p:cNvPr id="57" name="Freeform 57"/>
            <p:cNvSpPr/>
            <p:nvPr/>
          </p:nvSpPr>
          <p:spPr>
            <a:xfrm>
              <a:off x="3562350" y="4405312"/>
              <a:ext cx="190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8" name="Freeform 58"/>
            <p:cNvSpPr/>
            <p:nvPr/>
          </p:nvSpPr>
          <p:spPr>
            <a:xfrm>
              <a:off x="3676650" y="44672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cai</a:t>
              </a:r>
            </a:p>
          </p:txBody>
        </p:sp>
        <p:sp>
          <p:nvSpPr>
            <p:cNvPr id="60" name="Freeform 60"/>
            <p:cNvSpPr/>
            <p:nvPr/>
          </p:nvSpPr>
          <p:spPr>
            <a:xfrm>
              <a:off x="5467350" y="4405312"/>
              <a:ext cx="190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1" name="Freeform 61"/>
            <p:cNvSpPr/>
            <p:nvPr/>
          </p:nvSpPr>
          <p:spPr>
            <a:xfrm>
              <a:off x="5581650" y="44672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95</a:t>
              </a:r>
            </a:p>
          </p:txBody>
        </p:sp>
        <p:sp>
          <p:nvSpPr>
            <p:cNvPr id="63" name="Freeform 63"/>
            <p:cNvSpPr/>
            <p:nvPr/>
          </p:nvSpPr>
          <p:spPr>
            <a:xfrm>
              <a:off x="7372350" y="4405312"/>
              <a:ext cx="190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4" name="Freeform 64"/>
            <p:cNvSpPr/>
            <p:nvPr/>
          </p:nvSpPr>
          <p:spPr>
            <a:xfrm>
              <a:off x="7486650" y="44672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80</a:t>
              </a:r>
            </a:p>
          </p:txBody>
        </p:sp>
        <p:sp>
          <p:nvSpPr>
            <p:cNvPr id="66" name="Freeform 66"/>
            <p:cNvSpPr/>
            <p:nvPr/>
          </p:nvSpPr>
          <p:spPr>
            <a:xfrm>
              <a:off x="9277350" y="4405312"/>
              <a:ext cx="190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7" name="Freeform 67"/>
            <p:cNvSpPr/>
            <p:nvPr/>
          </p:nvSpPr>
          <p:spPr>
            <a:xfrm>
              <a:off x="9391650" y="44672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</p:grpSp>
      <p:sp>
        <p:nvSpPr>
          <p:cNvPr id="70" name="Freeform 7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3" name="Group 7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71" name="Freeform 7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结构体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保存一个人的多项信息，数组再把多人的记录排起来。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a[1].math先选下标1的学生，再取数学成绩，得到84。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例7-10：第1步，为每名学生留一份记录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最多有1000名学生，创建一个Student数组a。每个元素都含姓名和三科成绩，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和前面单独的Student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对象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格式相同。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400050"/>
            <a:chOff x="914400" y="2986088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 a[1000]{};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合法下标是0到999，实际只使用前n份。数组的每个元素都是同一种Student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类型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元素内部的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可以使用不同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类型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例7-10：第2步，把n名学生依次读进数组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人数n已经读入。i从0走到n−1，每轮把一名学生的四项信息，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填进a[i]这一份记录。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285875"/>
            <a:chOff x="914400" y="2986088"/>
            <a:chExt cx="10220325" cy="128587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285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n; i++)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cin &gt;&gt; a[i].name &gt;&gt; a[i].chinese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&gt;&gt; a[i].math &gt;&gt; a[i].english;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205865"/>
            </a:xfrm>
            <a:custGeom>
              <a:avLst/>
              <a:gdLst/>
              <a:ahLst/>
              <a:cxnLst/>
              <a:rect l="l" t="t" r="r" b="b"/>
              <a:pathLst>
                <a:path w="9525" h="1205865">
                  <a:moveTo>
                    <a:pt x="0" y="0"/>
                  </a:moveTo>
                  <a:lnTo>
                    <a:pt x="0" y="12058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4338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595812"/>
            <a:ext cx="10239375" cy="757238"/>
            <a:chOff x="990600" y="4595812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595812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一行输入对应一份记录。a[i]是整名学生的数据，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a[i].name才是其中的姓名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例7-10：每科都接近，总分仍可能差得远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例如amy是90、80、85，bob是94、84、90，cai是95、80、90。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分别比较amy与另外两人的成绩。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90600" y="2986088"/>
            <a:ext cx="10191750" cy="1419224"/>
            <a:chOff x="990600" y="2986088"/>
            <a:chExt cx="10191750" cy="14192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2476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学生对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467100" y="2986088"/>
              <a:ext cx="2476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581400" y="3014662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三科分差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5943600" y="2986088"/>
              <a:ext cx="1524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6057900" y="301466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总分差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7467600" y="2986088"/>
              <a:ext cx="3714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7581900" y="3014662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是否符合条件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414712"/>
              <a:ext cx="2476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476625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amy与bob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3467100" y="3414712"/>
              <a:ext cx="2476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3581400" y="3476625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4、4、5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5943600" y="3414712"/>
              <a:ext cx="1524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6057900" y="3476625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13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7467600" y="3414712"/>
              <a:ext cx="3714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7581900" y="3476625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不符合，总分差超过10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3910012"/>
              <a:ext cx="24765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3971925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amy与cai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3467100" y="3910012"/>
              <a:ext cx="24765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3581400" y="3971925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5、0、5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5943600" y="3910012"/>
              <a:ext cx="1524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6057900" y="3971925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10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467600" y="3910012"/>
              <a:ext cx="37147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7581900" y="3971925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符合，两种边界都允许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9" name="Group 49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47" name="Freeform 47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三科分差都不超过5，还不能跳过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检查。题目中的“不超过”，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也包含恰好等于5或10。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例7-10：分差要看相差多少，别被正负号误导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amy的语文90，bob是94。按顺序相减会得到负4，换个顺序会得到4，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但两人的实际分差都应该是4。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400050"/>
            <a:chOff x="914400" y="2986088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abs(x.chinese - y.chinese) &lt;= 5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abs取整数的绝对值，把正负方向去掉。使用这个整数版本时，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完整程序包含&lt;cstdlib&gt;，再检查分差是否不超过5。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例7-10：第3步，用match检查这一对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match接收两份学生记录x和y。三科分差各检查一次，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总分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分差再检查一次，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四个判断用&amp;&amp;连接。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876425"/>
            <a:chOff x="914400" y="2986088"/>
            <a:chExt cx="10220325" cy="18764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876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match(Student x, Student y)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abs(x.chinese - y.chinese) &lt;= 5 &amp;&amp;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abs(x.math - y.math) &lt;= 5 &amp;&amp;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abs(x.english - y.english) &lt;= 5 &amp;&amp;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abs(total(x) - total(y)) &lt;= 10;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796415"/>
            </a:xfrm>
            <a:custGeom>
              <a:avLst/>
              <a:gdLst/>
              <a:ahLst/>
              <a:cxnLst/>
              <a:rect l="l" t="t" r="r" b="b"/>
              <a:pathLst>
                <a:path w="9525" h="1796415">
                  <a:moveTo>
                    <a:pt x="0" y="0"/>
                  </a:moveTo>
                  <a:lnTo>
                    <a:pt x="0" y="17964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4" name="Freeform 14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四项都通过，返回true；有一项不满足，就不算合格的一对。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total仍然使用前面已经写好的求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amy和bob换个顺序，还是同一对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每人都与所有人比较，会出现“自己和自己”，也会出现(amy,bob)与(bob,amy)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这样的重复。我们只保留下标i小于j的组合。</a:t>
            </a:r>
          </a:p>
        </p:txBody>
      </p:sp>
      <p:grpSp>
        <p:nvGrpSpPr>
          <p:cNvPr id="75" name="Group 75"/>
          <p:cNvGrpSpPr/>
          <p:nvPr/>
        </p:nvGrpSpPr>
        <p:grpSpPr>
          <a:xfrm>
            <a:off x="1571625" y="3000375"/>
            <a:ext cx="9239250" cy="2124075"/>
            <a:chOff x="1571625" y="3000375"/>
            <a:chExt cx="9239250" cy="2124075"/>
          </a:xfrm>
        </p:grpSpPr>
        <p:sp>
          <p:nvSpPr>
            <p:cNvPr id="9" name="Freeform 9"/>
            <p:cNvSpPr/>
            <p:nvPr/>
          </p:nvSpPr>
          <p:spPr>
            <a:xfrm>
              <a:off x="1571625" y="3409950"/>
              <a:ext cx="266700" cy="323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1905000" y="3000375"/>
              <a:ext cx="447675" cy="323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1905000" y="3333750"/>
              <a:ext cx="447675" cy="447675"/>
            </a:xfrm>
            <a:prstGeom prst="rect">
              <a:avLst/>
            </a:prstGeom>
            <a:solidFill>
              <a:srgbClr val="F2F4F7"/>
            </a:solidFill>
            <a:ln w="11430">
              <a:solidFill>
                <a:srgbClr val="B4C4D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1924050" y="3409950"/>
              <a:ext cx="409575" cy="352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718096"/>
                  </a:solidFill>
                  <a:latin typeface="Consolas"/>
                  <a:ea typeface="Consolas"/>
                  <a:cs typeface="Consolas"/>
                </a:rPr>
                <a:t>—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2352675" y="3333750"/>
              <a:ext cx="447675" cy="4476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B4C4D7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2371725" y="3409950"/>
              <a:ext cx="409575" cy="352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比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2800350" y="3333750"/>
              <a:ext cx="447675" cy="4476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2819400" y="3409950"/>
              <a:ext cx="409575" cy="352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比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3248025" y="3333750"/>
              <a:ext cx="447675" cy="4476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B4C4D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3267075" y="3409950"/>
              <a:ext cx="409575" cy="352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比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1571625" y="3857625"/>
              <a:ext cx="266700" cy="323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2352675" y="3000375"/>
              <a:ext cx="447675" cy="323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9" name="Freeform 29"/>
            <p:cNvSpPr/>
            <p:nvPr/>
          </p:nvSpPr>
          <p:spPr>
            <a:xfrm>
              <a:off x="1905000" y="3781425"/>
              <a:ext cx="447675" cy="447675"/>
            </a:xfrm>
            <a:prstGeom prst="rect">
              <a:avLst/>
            </a:prstGeom>
            <a:solidFill>
              <a:srgbClr val="F2F4F7"/>
            </a:solidFill>
            <a:ln w="11430">
              <a:solidFill>
                <a:srgbClr val="B4C4D7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1924050" y="3857625"/>
              <a:ext cx="409575" cy="352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718096"/>
                  </a:solidFill>
                  <a:latin typeface="Consolas"/>
                  <a:ea typeface="Consolas"/>
                  <a:cs typeface="Consolas"/>
                </a:rPr>
                <a:t>—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2352675" y="3781425"/>
              <a:ext cx="447675" cy="447675"/>
            </a:xfrm>
            <a:prstGeom prst="rect">
              <a:avLst/>
            </a:prstGeom>
            <a:solidFill>
              <a:srgbClr val="F2F4F7"/>
            </a:solidFill>
            <a:ln w="11430">
              <a:solidFill>
                <a:srgbClr val="B4C4D7"/>
              </a:solidFill>
            </a:ln>
          </p:spPr>
        </p:sp>
        <p:sp>
          <p:nvSpPr>
            <p:cNvPr id="33" name="Freeform 33"/>
            <p:cNvSpPr/>
            <p:nvPr/>
          </p:nvSpPr>
          <p:spPr>
            <a:xfrm>
              <a:off x="2371725" y="3857625"/>
              <a:ext cx="409575" cy="352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718096"/>
                  </a:solidFill>
                  <a:latin typeface="Consolas"/>
                  <a:ea typeface="Consolas"/>
                  <a:cs typeface="Consolas"/>
                </a:rPr>
                <a:t>—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2800350" y="3781425"/>
              <a:ext cx="447675" cy="4476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B4C4D7"/>
              </a:solidFill>
            </a:ln>
          </p:spPr>
        </p:sp>
        <p:sp>
          <p:nvSpPr>
            <p:cNvPr id="36" name="Freeform 36"/>
            <p:cNvSpPr/>
            <p:nvPr/>
          </p:nvSpPr>
          <p:spPr>
            <a:xfrm>
              <a:off x="2819400" y="3857625"/>
              <a:ext cx="409575" cy="352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比</a:t>
              </a:r>
            </a:p>
          </p:txBody>
        </p:sp>
        <p:sp>
          <p:nvSpPr>
            <p:cNvPr id="38" name="Freeform 38"/>
            <p:cNvSpPr/>
            <p:nvPr/>
          </p:nvSpPr>
          <p:spPr>
            <a:xfrm>
              <a:off x="3248025" y="3781425"/>
              <a:ext cx="447675" cy="4476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B4C4D7"/>
              </a:solidFill>
            </a:ln>
          </p:spPr>
        </p:sp>
        <p:sp>
          <p:nvSpPr>
            <p:cNvPr id="39" name="Freeform 39"/>
            <p:cNvSpPr/>
            <p:nvPr/>
          </p:nvSpPr>
          <p:spPr>
            <a:xfrm>
              <a:off x="3267075" y="3857625"/>
              <a:ext cx="409575" cy="352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比</a:t>
              </a:r>
            </a:p>
          </p:txBody>
        </p:sp>
        <p:sp>
          <p:nvSpPr>
            <p:cNvPr id="41" name="Freeform 41"/>
            <p:cNvSpPr/>
            <p:nvPr/>
          </p:nvSpPr>
          <p:spPr>
            <a:xfrm>
              <a:off x="1571625" y="4305300"/>
              <a:ext cx="266700" cy="323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43" name="Freeform 43"/>
            <p:cNvSpPr/>
            <p:nvPr/>
          </p:nvSpPr>
          <p:spPr>
            <a:xfrm>
              <a:off x="2800350" y="3000375"/>
              <a:ext cx="447675" cy="323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1905000" y="4229100"/>
              <a:ext cx="447675" cy="447675"/>
            </a:xfrm>
            <a:prstGeom prst="rect">
              <a:avLst/>
            </a:prstGeom>
            <a:solidFill>
              <a:srgbClr val="F2F4F7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924050" y="4305300"/>
              <a:ext cx="409575" cy="352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718096"/>
                  </a:solidFill>
                  <a:latin typeface="Consolas"/>
                  <a:ea typeface="Consolas"/>
                  <a:cs typeface="Consolas"/>
                </a:rPr>
                <a:t>—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2352675" y="4229100"/>
              <a:ext cx="447675" cy="447675"/>
            </a:xfrm>
            <a:prstGeom prst="rect">
              <a:avLst/>
            </a:prstGeom>
            <a:solidFill>
              <a:srgbClr val="F2F4F7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2371725" y="4305300"/>
              <a:ext cx="409575" cy="352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718096"/>
                  </a:solidFill>
                  <a:latin typeface="Consolas"/>
                  <a:ea typeface="Consolas"/>
                  <a:cs typeface="Consolas"/>
                </a:rPr>
                <a:t>—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2800350" y="4229100"/>
              <a:ext cx="447675" cy="447675"/>
            </a:xfrm>
            <a:prstGeom prst="rect">
              <a:avLst/>
            </a:prstGeom>
            <a:solidFill>
              <a:srgbClr val="F2F4F7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2819400" y="4305300"/>
              <a:ext cx="409575" cy="352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718096"/>
                  </a:solidFill>
                  <a:latin typeface="Consolas"/>
                  <a:ea typeface="Consolas"/>
                  <a:cs typeface="Consolas"/>
                </a:rPr>
                <a:t>—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3248025" y="4229100"/>
              <a:ext cx="447675" cy="447675"/>
            </a:xfrm>
            <a:prstGeom prst="rect">
              <a:avLst/>
            </a:prstGeom>
            <a:solidFill>
              <a:srgbClr val="E3EDF8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3267075" y="4305300"/>
              <a:ext cx="409575" cy="352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比</a:t>
              </a:r>
            </a:p>
          </p:txBody>
        </p:sp>
        <p:sp>
          <p:nvSpPr>
            <p:cNvPr id="57" name="Freeform 57"/>
            <p:cNvSpPr/>
            <p:nvPr/>
          </p:nvSpPr>
          <p:spPr>
            <a:xfrm>
              <a:off x="1571625" y="4752975"/>
              <a:ext cx="266700" cy="323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59" name="Freeform 59"/>
            <p:cNvSpPr/>
            <p:nvPr/>
          </p:nvSpPr>
          <p:spPr>
            <a:xfrm>
              <a:off x="3248025" y="3000375"/>
              <a:ext cx="447675" cy="323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61" name="Freeform 61"/>
            <p:cNvSpPr/>
            <p:nvPr/>
          </p:nvSpPr>
          <p:spPr>
            <a:xfrm>
              <a:off x="1905000" y="4676775"/>
              <a:ext cx="447675" cy="447675"/>
            </a:xfrm>
            <a:prstGeom prst="rect">
              <a:avLst/>
            </a:prstGeom>
            <a:solidFill>
              <a:srgbClr val="F2F4F7"/>
            </a:solidFill>
            <a:ln w="11430">
              <a:solidFill>
                <a:srgbClr val="B4C4D7"/>
              </a:solidFill>
            </a:ln>
          </p:spPr>
        </p:sp>
        <p:sp>
          <p:nvSpPr>
            <p:cNvPr id="62" name="Freeform 62"/>
            <p:cNvSpPr/>
            <p:nvPr/>
          </p:nvSpPr>
          <p:spPr>
            <a:xfrm>
              <a:off x="1924050" y="4752975"/>
              <a:ext cx="409575" cy="352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718096"/>
                  </a:solidFill>
                  <a:latin typeface="Consolas"/>
                  <a:ea typeface="Consolas"/>
                  <a:cs typeface="Consolas"/>
                </a:rPr>
                <a:t>—</a:t>
              </a:r>
            </a:p>
          </p:txBody>
        </p:sp>
        <p:sp>
          <p:nvSpPr>
            <p:cNvPr id="64" name="Freeform 64"/>
            <p:cNvSpPr/>
            <p:nvPr/>
          </p:nvSpPr>
          <p:spPr>
            <a:xfrm>
              <a:off x="2352675" y="4676775"/>
              <a:ext cx="447675" cy="447675"/>
            </a:xfrm>
            <a:prstGeom prst="rect">
              <a:avLst/>
            </a:prstGeom>
            <a:solidFill>
              <a:srgbClr val="F2F4F7"/>
            </a:solidFill>
            <a:ln w="11430">
              <a:solidFill>
                <a:srgbClr val="B4C4D7"/>
              </a:solidFill>
            </a:ln>
          </p:spPr>
        </p:sp>
        <p:sp>
          <p:nvSpPr>
            <p:cNvPr id="65" name="Freeform 65"/>
            <p:cNvSpPr/>
            <p:nvPr/>
          </p:nvSpPr>
          <p:spPr>
            <a:xfrm>
              <a:off x="2371725" y="4752975"/>
              <a:ext cx="409575" cy="352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718096"/>
                  </a:solidFill>
                  <a:latin typeface="Consolas"/>
                  <a:ea typeface="Consolas"/>
                  <a:cs typeface="Consolas"/>
                </a:rPr>
                <a:t>—</a:t>
              </a:r>
            </a:p>
          </p:txBody>
        </p:sp>
        <p:sp>
          <p:nvSpPr>
            <p:cNvPr id="67" name="Freeform 67"/>
            <p:cNvSpPr/>
            <p:nvPr/>
          </p:nvSpPr>
          <p:spPr>
            <a:xfrm>
              <a:off x="2800350" y="4676775"/>
              <a:ext cx="447675" cy="447675"/>
            </a:xfrm>
            <a:prstGeom prst="rect">
              <a:avLst/>
            </a:prstGeom>
            <a:solidFill>
              <a:srgbClr val="F2F4F7"/>
            </a:solidFill>
            <a:ln w="11430">
              <a:solidFill>
                <a:srgbClr val="B4C4D7"/>
              </a:solidFill>
            </a:ln>
          </p:spPr>
        </p:sp>
        <p:sp>
          <p:nvSpPr>
            <p:cNvPr id="68" name="Freeform 68"/>
            <p:cNvSpPr/>
            <p:nvPr/>
          </p:nvSpPr>
          <p:spPr>
            <a:xfrm>
              <a:off x="2819400" y="4752975"/>
              <a:ext cx="409575" cy="352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718096"/>
                  </a:solidFill>
                  <a:latin typeface="Consolas"/>
                  <a:ea typeface="Consolas"/>
                  <a:cs typeface="Consolas"/>
                </a:rPr>
                <a:t>—</a:t>
              </a:r>
            </a:p>
          </p:txBody>
        </p:sp>
        <p:sp>
          <p:nvSpPr>
            <p:cNvPr id="70" name="Freeform 70"/>
            <p:cNvSpPr/>
            <p:nvPr/>
          </p:nvSpPr>
          <p:spPr>
            <a:xfrm>
              <a:off x="3248025" y="4676775"/>
              <a:ext cx="447675" cy="447675"/>
            </a:xfrm>
            <a:prstGeom prst="rect">
              <a:avLst/>
            </a:prstGeom>
            <a:solidFill>
              <a:srgbClr val="F2F4F7"/>
            </a:solidFill>
            <a:ln w="11430">
              <a:solidFill>
                <a:srgbClr val="B4C4D7"/>
              </a:solidFill>
            </a:ln>
          </p:spPr>
        </p:sp>
        <p:sp>
          <p:nvSpPr>
            <p:cNvPr id="71" name="Freeform 71"/>
            <p:cNvSpPr/>
            <p:nvPr/>
          </p:nvSpPr>
          <p:spPr>
            <a:xfrm>
              <a:off x="3267075" y="4752975"/>
              <a:ext cx="409575" cy="352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718096"/>
                  </a:solidFill>
                  <a:latin typeface="Consolas"/>
                  <a:ea typeface="Consolas"/>
                  <a:cs typeface="Consolas"/>
                </a:rPr>
                <a:t>—</a:t>
              </a:r>
            </a:p>
          </p:txBody>
        </p:sp>
        <p:sp>
          <p:nvSpPr>
            <p:cNvPr id="73" name="Freeform 73"/>
            <p:cNvSpPr/>
            <p:nvPr/>
          </p:nvSpPr>
          <p:spPr>
            <a:xfrm>
              <a:off x="4953000" y="3200400"/>
              <a:ext cx="5857875" cy="17954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i=0：检查j=1、2、3。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i=1：检查j=2、3。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i=2：检查j=3。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 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浅蓝格需要比较，灰格跳过。</a:t>
              </a:r>
            </a:p>
          </p:txBody>
        </p:sp>
      </p:grpSp>
      <p:sp>
        <p:nvSpPr>
          <p:cNvPr id="76" name="Freeform 76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9" name="Group 79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77" name="Freeform 77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图中只检查斜线上方的6格。j从i + 1开始，就能排除自己和反向重复，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保留所有不同学生对。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例7-10：第4步，依次比较并输出合格配对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i选前一个学生，j从i + 1开始选后一个。把两份记录交给match，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只有返回true时才输出两人的姓名。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581150"/>
            <a:chOff x="914400" y="2986088"/>
            <a:chExt cx="10220325" cy="158115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5811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n; i++)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j = i + 1; j &lt; n; j++)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(match(a[i], a[j]))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a[i].name &lt;&lt; ' '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     &lt;&lt; a[j].name &lt;&lt; '\n';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501140"/>
            </a:xfrm>
            <a:custGeom>
              <a:avLst/>
              <a:gdLst/>
              <a:ahLst/>
              <a:cxnLst/>
              <a:rect l="l" t="t" r="r" b="b"/>
              <a:pathLst>
                <a:path w="9525" h="1501140">
                  <a:moveTo>
                    <a:pt x="0" y="0"/>
                  </a:moveTo>
                  <a:lnTo>
                    <a:pt x="0" y="15011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72916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891088"/>
            <a:ext cx="10239375" cy="757238"/>
            <a:chOff x="990600" y="4891088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891088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输入已经按姓名字典序排好。i先递增、每个i里面j再递增，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输出组合的先后顺序也就符合题意。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例7-10：完整程序，Student和total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7077075" cy="3162300"/>
            <a:chOff x="914400" y="2009775"/>
            <a:chExt cx="7077075" cy="316230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6953250" cy="31623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&lt;cstdlib&gt;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struct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Student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name;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chinese, math, english;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total(Student s)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s.chinese + s.math + s.english;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3082290"/>
            </a:xfrm>
            <a:custGeom>
              <a:avLst/>
              <a:gdLst/>
              <a:ahLst/>
              <a:cxnLst/>
              <a:rect l="l" t="t" r="r" b="b"/>
              <a:pathLst>
                <a:path w="9525" h="3082290">
                  <a:moveTo>
                    <a:pt x="0" y="0"/>
                  </a:moveTo>
                  <a:lnTo>
                    <a:pt x="0" y="30822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8429625" y="2714625"/>
            <a:ext cx="2524125" cy="695325"/>
            <a:chOff x="8429625" y="2714625"/>
            <a:chExt cx="2524125" cy="695325"/>
          </a:xfrm>
        </p:grpSpPr>
        <p:sp>
          <p:nvSpPr>
            <p:cNvPr id="11" name="Freeform 11"/>
            <p:cNvSpPr/>
            <p:nvPr/>
          </p:nvSpPr>
          <p:spPr>
            <a:xfrm>
              <a:off x="8429625" y="2714625"/>
              <a:ext cx="2524125" cy="695325"/>
            </a:xfrm>
            <a:prstGeom prst="roundRect">
              <a:avLst>
                <a:gd name="adj" fmla="val 1095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8515350" y="2883694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Student保存一人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429625" y="3714750"/>
            <a:ext cx="2524125" cy="695325"/>
            <a:chOff x="8429625" y="3714750"/>
            <a:chExt cx="2524125" cy="695325"/>
          </a:xfrm>
        </p:grpSpPr>
        <p:sp>
          <p:nvSpPr>
            <p:cNvPr id="15" name="Freeform 15"/>
            <p:cNvSpPr/>
            <p:nvPr/>
          </p:nvSpPr>
          <p:spPr>
            <a:xfrm>
              <a:off x="8429625" y="3714750"/>
              <a:ext cx="2524125" cy="695325"/>
            </a:xfrm>
            <a:prstGeom prst="roundRect">
              <a:avLst>
                <a:gd name="adj" fmla="val 1095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515350" y="3883819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total读取三科成绩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649833" y="3409950"/>
            <a:ext cx="74184" cy="304800"/>
            <a:chOff x="9649833" y="3409950"/>
            <a:chExt cx="74184" cy="304800"/>
          </a:xfrm>
        </p:grpSpPr>
        <p:sp>
          <p:nvSpPr>
            <p:cNvPr id="19" name="Freeform 19"/>
            <p:cNvSpPr/>
            <p:nvPr/>
          </p:nvSpPr>
          <p:spPr>
            <a:xfrm>
              <a:off x="9686925" y="340995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9649833" y="362701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8429625" y="4714875"/>
            <a:ext cx="2524125" cy="695325"/>
            <a:chOff x="8429625" y="4714875"/>
            <a:chExt cx="2524125" cy="695325"/>
          </a:xfrm>
        </p:grpSpPr>
        <p:sp>
          <p:nvSpPr>
            <p:cNvPr id="22" name="Freeform 22"/>
            <p:cNvSpPr/>
            <p:nvPr/>
          </p:nvSpPr>
          <p:spPr>
            <a:xfrm>
              <a:off x="8429625" y="4714875"/>
              <a:ext cx="2524125" cy="695325"/>
            </a:xfrm>
            <a:prstGeom prst="roundRect">
              <a:avLst>
                <a:gd name="adj" fmla="val 1095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8515350" y="4883944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返回三科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649833" y="4410075"/>
            <a:ext cx="74184" cy="304800"/>
            <a:chOff x="9649833" y="4410075"/>
            <a:chExt cx="74184" cy="304800"/>
          </a:xfrm>
        </p:grpSpPr>
        <p:sp>
          <p:nvSpPr>
            <p:cNvPr id="26" name="Freeform 26"/>
            <p:cNvSpPr/>
            <p:nvPr/>
          </p:nvSpPr>
          <p:spPr>
            <a:xfrm>
              <a:off x="9686925" y="4410075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9649833" y="4627144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</p:spTree>
  </p:cSld>
  <p:clrMapOvr>
    <a:masterClrMapping/>
  </p:clrMapOvr>
  <p:transition p14:dur="350">
    <p:fade/>
  </p:transition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例7-10：完整程序，match检查四项条件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1781175"/>
            <a:chOff x="914400" y="2009775"/>
            <a:chExt cx="10220325" cy="178117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1781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match(Student x, Student y)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abs(x.chinese - y.chinese) &lt;= 5 &amp;&amp;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abs(x.math - y.math) &lt;= 5 &amp;&amp;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abs(x.english - y.english) &lt;= 5 &amp;&amp;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abs(total(x) - total(y)) &lt;= 10;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1701165"/>
            </a:xfrm>
            <a:custGeom>
              <a:avLst/>
              <a:gdLst/>
              <a:ahLst/>
              <a:cxnLst/>
              <a:rect l="l" t="t" r="r" b="b"/>
              <a:pathLst>
                <a:path w="9525" h="1701165">
                  <a:moveTo>
                    <a:pt x="0" y="0"/>
                  </a:moveTo>
                  <a:lnTo>
                    <a:pt x="0" y="17011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例7-10：完整程序，保存全班并两两比较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7077075" cy="3714750"/>
            <a:chOff x="914400" y="2009775"/>
            <a:chExt cx="7077075" cy="371475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6953250" cy="3714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n; cin &gt;&gt;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Student a[1000]{};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n; i++)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cin &gt;&gt; a[i].name &gt;&gt; a[i].chinese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&gt;&gt; a[i].math &gt;&gt; a[i].english;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n; i++)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j = i + 1; j &lt; n; j++)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(match(a[i], a[j]))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a[i].name &lt;&lt; ' '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         &lt;&lt; a[j].name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3634740"/>
            </a:xfrm>
            <a:custGeom>
              <a:avLst/>
              <a:gdLst/>
              <a:ahLst/>
              <a:cxnLst/>
              <a:rect l="l" t="t" r="r" b="b"/>
              <a:pathLst>
                <a:path w="9525" h="3634740">
                  <a:moveTo>
                    <a:pt x="0" y="0"/>
                  </a:moveTo>
                  <a:lnTo>
                    <a:pt x="0" y="36347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8429625" y="2714625"/>
            <a:ext cx="2524125" cy="695325"/>
            <a:chOff x="8429625" y="2714625"/>
            <a:chExt cx="2524125" cy="695325"/>
          </a:xfrm>
        </p:grpSpPr>
        <p:sp>
          <p:nvSpPr>
            <p:cNvPr id="11" name="Freeform 11"/>
            <p:cNvSpPr/>
            <p:nvPr/>
          </p:nvSpPr>
          <p:spPr>
            <a:xfrm>
              <a:off x="8429625" y="2714625"/>
              <a:ext cx="2524125" cy="695325"/>
            </a:xfrm>
            <a:prstGeom prst="roundRect">
              <a:avLst>
                <a:gd name="adj" fmla="val 1095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8515350" y="2883694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读入全班记录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429625" y="3714750"/>
            <a:ext cx="2524125" cy="695325"/>
            <a:chOff x="8429625" y="3714750"/>
            <a:chExt cx="2524125" cy="695325"/>
          </a:xfrm>
        </p:grpSpPr>
        <p:sp>
          <p:nvSpPr>
            <p:cNvPr id="15" name="Freeform 15"/>
            <p:cNvSpPr/>
            <p:nvPr/>
          </p:nvSpPr>
          <p:spPr>
            <a:xfrm>
              <a:off x="8429625" y="3714750"/>
              <a:ext cx="2524125" cy="695325"/>
            </a:xfrm>
            <a:prstGeom prst="roundRect">
              <a:avLst>
                <a:gd name="adj" fmla="val 1095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515350" y="3883819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枚举不同学生对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649833" y="3409950"/>
            <a:ext cx="74184" cy="304800"/>
            <a:chOff x="9649833" y="3409950"/>
            <a:chExt cx="74184" cy="304800"/>
          </a:xfrm>
        </p:grpSpPr>
        <p:sp>
          <p:nvSpPr>
            <p:cNvPr id="19" name="Freeform 19"/>
            <p:cNvSpPr/>
            <p:nvPr/>
          </p:nvSpPr>
          <p:spPr>
            <a:xfrm>
              <a:off x="9686925" y="340995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9649833" y="362701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8429625" y="4714875"/>
            <a:ext cx="2524125" cy="695325"/>
            <a:chOff x="8429625" y="4714875"/>
            <a:chExt cx="2524125" cy="695325"/>
          </a:xfrm>
        </p:grpSpPr>
        <p:sp>
          <p:nvSpPr>
            <p:cNvPr id="22" name="Freeform 22"/>
            <p:cNvSpPr/>
            <p:nvPr/>
          </p:nvSpPr>
          <p:spPr>
            <a:xfrm>
              <a:off x="8429625" y="4714875"/>
              <a:ext cx="2524125" cy="695325"/>
            </a:xfrm>
            <a:prstGeom prst="roundRect">
              <a:avLst>
                <a:gd name="adj" fmla="val 1095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8515350" y="4883944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匹配通过就输出姓名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649833" y="4410075"/>
            <a:ext cx="74184" cy="304800"/>
            <a:chOff x="9649833" y="4410075"/>
            <a:chExt cx="74184" cy="304800"/>
          </a:xfrm>
        </p:grpSpPr>
        <p:sp>
          <p:nvSpPr>
            <p:cNvPr id="26" name="Freeform 26"/>
            <p:cNvSpPr/>
            <p:nvPr/>
          </p:nvSpPr>
          <p:spPr>
            <a:xfrm>
              <a:off x="9686925" y="4410075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9649833" y="4627144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</p:spTree>
  </p:cSld>
  <p:clrMapOvr>
    <a:masterClrMapping/>
  </p:clrMapOvr>
  <p:transition p14:dur="350">
    <p:fade/>
  </p:transition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例7-10：全班有多少对需要检查？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第0名学生能和后面n−1人配对，第1名能和后面n−2人配对。越往后，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可选的搭档越少。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90600" y="2986088"/>
            <a:ext cx="10191750" cy="2143125"/>
            <a:chOff x="990600" y="2986088"/>
            <a:chExt cx="10191750" cy="2143125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3810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学生人数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800600" y="2986088"/>
              <a:ext cx="6381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914900" y="3014662"/>
              <a:ext cx="615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需要检查多少对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3810000" cy="4286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443288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4800600" y="3414712"/>
              <a:ext cx="6381750" cy="4286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4914900" y="3443288"/>
              <a:ext cx="615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0对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843338"/>
              <a:ext cx="3810000" cy="4286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871912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4800600" y="3843338"/>
              <a:ext cx="6381750" cy="4286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4914900" y="3871912"/>
              <a:ext cx="615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1对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271962"/>
              <a:ext cx="3810000" cy="4286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300538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800600" y="4271962"/>
              <a:ext cx="6381750" cy="4286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4914900" y="4300538"/>
              <a:ext cx="615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+ 2 + 1，共6对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4700588"/>
              <a:ext cx="3810000" cy="4286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4729162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1000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4800600" y="4700588"/>
              <a:ext cx="6381750" cy="4286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4914900" y="4729162"/>
              <a:ext cx="615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499500对</a:t>
              </a:r>
            </a:p>
          </p:txBody>
        </p:sp>
      </p:grpSp>
      <p:sp>
        <p:nvSpPr>
          <p:cNvPr id="40" name="Freeform 4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3" name="Group 4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41" name="Freeform 4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人数增大时，比较次数大致按人数的平方增长；数组只给每名学生保存一份记录，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记录数跟着人数一起增加。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模拟练习：条件和下标都对上了吗？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38425"/>
            <a:ext cx="10191750" cy="385762"/>
            <a:chOff x="990600" y="2638425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3842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三科各比对方高5分，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差一定不超过10吗？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95662"/>
            <a:ext cx="10191750" cy="385762"/>
            <a:chOff x="990600" y="339566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39566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a[2].name中的2，是姓名里的字符下标吗？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5339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695825"/>
            <a:ext cx="10191750" cy="757238"/>
            <a:chOff x="990600" y="4695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695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不一定。这时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高15分，虽然单科达标，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条件仍不满足。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不是。2先选学生记录，name再选姓名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；它没有选姓名中的某个字符。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选读·例7-11 评等级（洛谷P5742）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这道题给每名学生一项学业成绩和一项素质拓展成绩。两项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总分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大于140，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而且综合分数不小于80，才算优秀。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90600" y="2995612"/>
            <a:ext cx="10191750" cy="757238"/>
            <a:chOff x="990600" y="2995612"/>
            <a:chExt cx="10191750" cy="757238"/>
          </a:xfrm>
        </p:grpSpPr>
        <p:sp>
          <p:nvSpPr>
            <p:cNvPr id="9" name="Freeform 9"/>
            <p:cNvSpPr/>
            <p:nvPr/>
          </p:nvSpPr>
          <p:spPr>
            <a:xfrm>
              <a:off x="990600" y="2995612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输入：第一行n，1 ≤ n ≤ 1000；后面n行，每行是学号、学业成绩、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素质拓展成绩。学号在1到100000之间，两项成绩都在0到100之间。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391477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90600" y="4124325"/>
            <a:ext cx="10191750" cy="757238"/>
            <a:chOff x="990600" y="4124325"/>
            <a:chExt cx="10191750" cy="757238"/>
          </a:xfrm>
        </p:grpSpPr>
        <p:sp>
          <p:nvSpPr>
            <p:cNvPr id="13" name="Freeform 13"/>
            <p:cNvSpPr/>
            <p:nvPr/>
          </p:nvSpPr>
          <p:spPr>
            <a:xfrm>
              <a:off x="990600" y="41243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综合分数按学业70%、拓展30%计算。用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结构体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保存学号、两项成绩和综合分数，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并提供返回两项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990600" y="50434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9" name="Group 19"/>
          <p:cNvGrpSpPr/>
          <p:nvPr/>
        </p:nvGrpSpPr>
        <p:grpSpPr>
          <a:xfrm>
            <a:off x="990600" y="5253038"/>
            <a:ext cx="10191750" cy="757238"/>
            <a:chOff x="990600" y="5253038"/>
            <a:chExt cx="10191750" cy="757238"/>
          </a:xfrm>
        </p:grpSpPr>
        <p:sp>
          <p:nvSpPr>
            <p:cNvPr id="17" name="Freeform 17"/>
            <p:cNvSpPr/>
            <p:nvPr/>
          </p:nvSpPr>
          <p:spPr>
            <a:xfrm>
              <a:off x="990600" y="5253038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设计一个接收学生记录的判断函数。按输入顺序，每人输出一行Excellent或Not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excellent，不输出学号。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例7-11：总分够了，综合分也要过线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例如，先看这三名同学。学业每1分按0.7分计入综合分，拓展每1分按0.3分计入，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两部分相加。</a:t>
            </a:r>
          </a:p>
        </p:txBody>
      </p:sp>
      <p:grpSp>
        <p:nvGrpSpPr>
          <p:cNvPr id="81" name="Group 81"/>
          <p:cNvGrpSpPr/>
          <p:nvPr/>
        </p:nvGrpSpPr>
        <p:grpSpPr>
          <a:xfrm>
            <a:off x="990600" y="2986088"/>
            <a:ext cx="10191750" cy="1914524"/>
            <a:chOff x="990600" y="2986088"/>
            <a:chExt cx="10191750" cy="19145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1238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1009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学号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228850" y="2986088"/>
              <a:ext cx="1428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343150" y="3014662"/>
              <a:ext cx="1200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学业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3657600" y="2986088"/>
              <a:ext cx="1428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3771900" y="3014662"/>
              <a:ext cx="1200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拓展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5086350" y="2986088"/>
              <a:ext cx="2095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200650" y="3014662"/>
              <a:ext cx="186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两项总分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7181850" y="2986088"/>
              <a:ext cx="1714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7296150" y="3014662"/>
              <a:ext cx="1485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综合分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8896350" y="2986088"/>
              <a:ext cx="2286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9010650" y="3014662"/>
              <a:ext cx="205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评定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414712"/>
              <a:ext cx="1238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3476625"/>
              <a:ext cx="1009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2228850" y="3414712"/>
              <a:ext cx="1428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2343150" y="3476625"/>
              <a:ext cx="1200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80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3657600" y="3414712"/>
              <a:ext cx="1428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3771900" y="3476625"/>
              <a:ext cx="1200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80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5086350" y="3414712"/>
              <a:ext cx="2095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5200650" y="3476625"/>
              <a:ext cx="186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160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7181850" y="3414712"/>
              <a:ext cx="1714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7296150" y="3476625"/>
              <a:ext cx="1485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80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8896350" y="3414712"/>
              <a:ext cx="2286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9010650" y="3476625"/>
              <a:ext cx="205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优秀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3910012"/>
              <a:ext cx="12382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3971925"/>
              <a:ext cx="1009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2228850" y="3910012"/>
              <a:ext cx="14287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2343150" y="3971925"/>
              <a:ext cx="1200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70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3657600" y="3910012"/>
              <a:ext cx="14287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3771900" y="3971925"/>
              <a:ext cx="1200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80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5086350" y="3910012"/>
              <a:ext cx="20955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5200650" y="3971925"/>
              <a:ext cx="186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150</a:t>
              </a:r>
            </a:p>
          </p:txBody>
        </p:sp>
        <p:sp>
          <p:nvSpPr>
            <p:cNvPr id="57" name="Freeform 57"/>
            <p:cNvSpPr/>
            <p:nvPr/>
          </p:nvSpPr>
          <p:spPr>
            <a:xfrm>
              <a:off x="7181850" y="3910012"/>
              <a:ext cx="17145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8" name="Freeform 58"/>
            <p:cNvSpPr/>
            <p:nvPr/>
          </p:nvSpPr>
          <p:spPr>
            <a:xfrm>
              <a:off x="7296150" y="3971925"/>
              <a:ext cx="1485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73</a:t>
              </a:r>
            </a:p>
          </p:txBody>
        </p:sp>
        <p:sp>
          <p:nvSpPr>
            <p:cNvPr id="60" name="Freeform 60"/>
            <p:cNvSpPr/>
            <p:nvPr/>
          </p:nvSpPr>
          <p:spPr>
            <a:xfrm>
              <a:off x="8896350" y="3910012"/>
              <a:ext cx="2286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61" name="Freeform 61"/>
            <p:cNvSpPr/>
            <p:nvPr/>
          </p:nvSpPr>
          <p:spPr>
            <a:xfrm>
              <a:off x="9010650" y="3971925"/>
              <a:ext cx="205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不优秀</a:t>
              </a:r>
            </a:p>
          </p:txBody>
        </p:sp>
        <p:sp>
          <p:nvSpPr>
            <p:cNvPr id="63" name="Freeform 63"/>
            <p:cNvSpPr/>
            <p:nvPr/>
          </p:nvSpPr>
          <p:spPr>
            <a:xfrm>
              <a:off x="990600" y="4405312"/>
              <a:ext cx="1238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4" name="Freeform 64"/>
            <p:cNvSpPr/>
            <p:nvPr/>
          </p:nvSpPr>
          <p:spPr>
            <a:xfrm>
              <a:off x="1104900" y="4467225"/>
              <a:ext cx="1009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9</a:t>
              </a:r>
            </a:p>
          </p:txBody>
        </p:sp>
        <p:sp>
          <p:nvSpPr>
            <p:cNvPr id="66" name="Freeform 66"/>
            <p:cNvSpPr/>
            <p:nvPr/>
          </p:nvSpPr>
          <p:spPr>
            <a:xfrm>
              <a:off x="2228850" y="4405312"/>
              <a:ext cx="1428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7" name="Freeform 67"/>
            <p:cNvSpPr/>
            <p:nvPr/>
          </p:nvSpPr>
          <p:spPr>
            <a:xfrm>
              <a:off x="2343150" y="4467225"/>
              <a:ext cx="1200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83</a:t>
              </a:r>
            </a:p>
          </p:txBody>
        </p:sp>
        <p:sp>
          <p:nvSpPr>
            <p:cNvPr id="69" name="Freeform 69"/>
            <p:cNvSpPr/>
            <p:nvPr/>
          </p:nvSpPr>
          <p:spPr>
            <a:xfrm>
              <a:off x="3657600" y="4405312"/>
              <a:ext cx="1428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70" name="Freeform 70"/>
            <p:cNvSpPr/>
            <p:nvPr/>
          </p:nvSpPr>
          <p:spPr>
            <a:xfrm>
              <a:off x="3771900" y="4467225"/>
              <a:ext cx="1200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73</a:t>
              </a:r>
            </a:p>
          </p:txBody>
        </p:sp>
        <p:sp>
          <p:nvSpPr>
            <p:cNvPr id="72" name="Freeform 72"/>
            <p:cNvSpPr/>
            <p:nvPr/>
          </p:nvSpPr>
          <p:spPr>
            <a:xfrm>
              <a:off x="5086350" y="4405312"/>
              <a:ext cx="2095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73" name="Freeform 73"/>
            <p:cNvSpPr/>
            <p:nvPr/>
          </p:nvSpPr>
          <p:spPr>
            <a:xfrm>
              <a:off x="5200650" y="4467225"/>
              <a:ext cx="186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156</a:t>
              </a:r>
            </a:p>
          </p:txBody>
        </p:sp>
        <p:sp>
          <p:nvSpPr>
            <p:cNvPr id="75" name="Freeform 75"/>
            <p:cNvSpPr/>
            <p:nvPr/>
          </p:nvSpPr>
          <p:spPr>
            <a:xfrm>
              <a:off x="7181850" y="4405312"/>
              <a:ext cx="1714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76" name="Freeform 76"/>
            <p:cNvSpPr/>
            <p:nvPr/>
          </p:nvSpPr>
          <p:spPr>
            <a:xfrm>
              <a:off x="7296150" y="4467225"/>
              <a:ext cx="1485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80</a:t>
              </a:r>
            </a:p>
          </p:txBody>
        </p:sp>
        <p:sp>
          <p:nvSpPr>
            <p:cNvPr id="78" name="Freeform 78"/>
            <p:cNvSpPr/>
            <p:nvPr/>
          </p:nvSpPr>
          <p:spPr>
            <a:xfrm>
              <a:off x="8896350" y="4405312"/>
              <a:ext cx="2286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79" name="Freeform 79"/>
            <p:cNvSpPr/>
            <p:nvPr/>
          </p:nvSpPr>
          <p:spPr>
            <a:xfrm>
              <a:off x="9010650" y="4467225"/>
              <a:ext cx="205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优秀</a:t>
              </a:r>
            </a:p>
          </p:txBody>
        </p:sp>
      </p:grpSp>
      <p:sp>
        <p:nvSpPr>
          <p:cNvPr id="82" name="Freeform 82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85" name="Group 85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83" name="Freeform 83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学号8的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150已经达标，但综合分是49加24，只有73。学号9综合分恰好80，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符合“不小于80”。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例7-11：这三名同学，程序应输出什么？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把刚才三名同学的信息按输入格式交给程序。输入里只给学号和两项成绩，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综合分需要程序自己计算。</a:t>
            </a:r>
          </a:p>
        </p:txBody>
      </p:sp>
      <p:sp>
        <p:nvSpPr>
          <p:cNvPr id="9" name="Freeform 9"/>
          <p:cNvSpPr/>
          <p:nvPr/>
        </p:nvSpPr>
        <p:spPr>
          <a:xfrm>
            <a:off x="1143000" y="3005138"/>
            <a:ext cx="5667375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43000" y="3529012"/>
            <a:ext cx="5667375" cy="14001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25"/>
              </a:lnSpc>
            </a:pPr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3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7 80 80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8 70 80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9 83 73</a:t>
            </a:r>
          </a:p>
        </p:txBody>
      </p:sp>
      <p:sp>
        <p:nvSpPr>
          <p:cNvPr id="13" name="Freeform 13"/>
          <p:cNvSpPr/>
          <p:nvPr/>
        </p:nvSpPr>
        <p:spPr>
          <a:xfrm>
            <a:off x="7191375" y="3005138"/>
            <a:ext cx="9525" cy="2119312"/>
          </a:xfrm>
          <a:custGeom>
            <a:avLst/>
            <a:gdLst/>
            <a:ahLst/>
            <a:cxnLst/>
            <a:rect l="l" t="t" r="r" b="b"/>
            <a:pathLst>
              <a:path w="9525" h="2119312">
                <a:moveTo>
                  <a:pt x="0" y="0"/>
                </a:moveTo>
                <a:lnTo>
                  <a:pt x="0" y="2119312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4" name="Freeform 14"/>
          <p:cNvSpPr/>
          <p:nvPr/>
        </p:nvSpPr>
        <p:spPr>
          <a:xfrm>
            <a:off x="7667625" y="3005138"/>
            <a:ext cx="352425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6" name="Freeform 16"/>
          <p:cNvSpPr/>
          <p:nvPr/>
        </p:nvSpPr>
        <p:spPr>
          <a:xfrm>
            <a:off x="7667625" y="3529012"/>
            <a:ext cx="3571875" cy="1066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25"/>
              </a:lnSpc>
            </a:pPr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Excellent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Not excellent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Excellent</a:t>
            </a:r>
          </a:p>
        </p:txBody>
      </p:sp>
      <p:sp>
        <p:nvSpPr>
          <p:cNvPr id="18" name="Freeform 1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9" name="Freeform 19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输出顺序与输入顺序一致，每人一行。注意Excellent的首字母大写，Not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excellent中间有一个空格。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例7-11：这次的Student保存哪些信息？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按这道题重新设计Student。学号id和两项成绩用int保存，综合分可能有小数，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用double保存。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285875"/>
            <a:chOff x="914400" y="2986088"/>
            <a:chExt cx="10220325" cy="128587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285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struct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Student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id, academic, quality;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double overall;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205865"/>
            </a:xfrm>
            <a:custGeom>
              <a:avLst/>
              <a:gdLst/>
              <a:ahLst/>
              <a:cxnLst/>
              <a:rect l="l" t="t" r="r" b="b"/>
              <a:pathLst>
                <a:path w="9525" h="1205865">
                  <a:moveTo>
                    <a:pt x="0" y="0"/>
                  </a:moveTo>
                  <a:lnTo>
                    <a:pt x="0" y="12058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4338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595812"/>
            <a:ext cx="10239375" cy="757238"/>
            <a:chOff x="990600" y="4595812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595812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academic表示学业成绩，quality表示素质拓展成绩，overall表示综合分。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后面的计算，都从同一份记录里取数据。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对这名学生求总分，操作也能跟着记录走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例如s保存学号7的记录，两项成绩都是80。每次求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总分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都要读s自己的学业和拓展成绩。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81125" y="3295650"/>
            <a:ext cx="2857500" cy="1219200"/>
            <a:chOff x="1381125" y="3295650"/>
            <a:chExt cx="2857500" cy="1219200"/>
          </a:xfrm>
        </p:grpSpPr>
        <p:sp>
          <p:nvSpPr>
            <p:cNvPr id="9" name="Freeform 9"/>
            <p:cNvSpPr/>
            <p:nvPr/>
          </p:nvSpPr>
          <p:spPr>
            <a:xfrm>
              <a:off x="1381125" y="3295650"/>
              <a:ext cx="2857500" cy="1219200"/>
            </a:xfrm>
            <a:prstGeom prst="roundRect">
              <a:avLst>
                <a:gd name="adj" fmla="val 6250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466850" y="3545681"/>
              <a:ext cx="2686050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选中记录s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学号是7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714875" y="3295650"/>
            <a:ext cx="2857500" cy="1219200"/>
            <a:chOff x="4714875" y="3295650"/>
            <a:chExt cx="2857500" cy="1219200"/>
          </a:xfrm>
        </p:grpSpPr>
        <p:sp>
          <p:nvSpPr>
            <p:cNvPr id="13" name="Freeform 13"/>
            <p:cNvSpPr/>
            <p:nvPr/>
          </p:nvSpPr>
          <p:spPr>
            <a:xfrm>
              <a:off x="4714875" y="3295650"/>
              <a:ext cx="2857500" cy="1219200"/>
            </a:xfrm>
            <a:prstGeom prst="roundRect">
              <a:avLst>
                <a:gd name="adj" fmla="val 6250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4800600" y="3545681"/>
              <a:ext cx="2686050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读取自身成绩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80和80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238625" y="3868158"/>
            <a:ext cx="476250" cy="74184"/>
            <a:chOff x="4238625" y="3868158"/>
            <a:chExt cx="476250" cy="74184"/>
          </a:xfrm>
        </p:grpSpPr>
        <p:sp>
          <p:nvSpPr>
            <p:cNvPr id="17" name="Freeform 17"/>
            <p:cNvSpPr/>
            <p:nvPr/>
          </p:nvSpPr>
          <p:spPr>
            <a:xfrm>
              <a:off x="4238625" y="3905250"/>
              <a:ext cx="476250" cy="9525"/>
            </a:xfrm>
            <a:custGeom>
              <a:avLst/>
              <a:gdLst/>
              <a:ahLst/>
              <a:cxnLst/>
              <a:rect l="l" t="t" r="r" b="b"/>
              <a:pathLst>
                <a:path w="476250" h="9525">
                  <a:moveTo>
                    <a:pt x="0" y="0"/>
                  </a:moveTo>
                  <a:lnTo>
                    <a:pt x="476250" y="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627144" y="3868158"/>
              <a:ext cx="87731" cy="74184"/>
            </a:xfrm>
            <a:custGeom>
              <a:avLst/>
              <a:gdLst/>
              <a:ahLst/>
              <a:cxnLst/>
              <a:rect l="l" t="t" r="r" b="b"/>
              <a:pathLst>
                <a:path w="87731" h="74184">
                  <a:moveTo>
                    <a:pt x="87731" y="37092"/>
                  </a:moveTo>
                  <a:lnTo>
                    <a:pt x="0" y="741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8048625" y="3295650"/>
            <a:ext cx="2857500" cy="1219200"/>
            <a:chOff x="8048625" y="3295650"/>
            <a:chExt cx="2857500" cy="1219200"/>
          </a:xfrm>
        </p:grpSpPr>
        <p:sp>
          <p:nvSpPr>
            <p:cNvPr id="20" name="Freeform 20"/>
            <p:cNvSpPr/>
            <p:nvPr/>
          </p:nvSpPr>
          <p:spPr>
            <a:xfrm>
              <a:off x="8048625" y="3295650"/>
              <a:ext cx="2857500" cy="1219200"/>
            </a:xfrm>
            <a:prstGeom prst="roundRect">
              <a:avLst>
                <a:gd name="adj" fmla="val 6250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134350" y="3545681"/>
              <a:ext cx="2686050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返回两项之和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160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572375" y="3868158"/>
            <a:ext cx="476250" cy="74184"/>
            <a:chOff x="7572375" y="3868158"/>
            <a:chExt cx="476250" cy="74184"/>
          </a:xfrm>
        </p:grpSpPr>
        <p:sp>
          <p:nvSpPr>
            <p:cNvPr id="24" name="Freeform 24"/>
            <p:cNvSpPr/>
            <p:nvPr/>
          </p:nvSpPr>
          <p:spPr>
            <a:xfrm>
              <a:off x="7572375" y="3905250"/>
              <a:ext cx="476250" cy="9525"/>
            </a:xfrm>
            <a:custGeom>
              <a:avLst/>
              <a:gdLst/>
              <a:ahLst/>
              <a:cxnLst/>
              <a:rect l="l" t="t" r="r" b="b"/>
              <a:pathLst>
                <a:path w="476250" h="9525">
                  <a:moveTo>
                    <a:pt x="0" y="0"/>
                  </a:moveTo>
                  <a:lnTo>
                    <a:pt x="476250" y="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7960894" y="3868158"/>
              <a:ext cx="87731" cy="74184"/>
            </a:xfrm>
            <a:custGeom>
              <a:avLst/>
              <a:gdLst/>
              <a:ahLst/>
              <a:cxnLst/>
              <a:rect l="l" t="t" r="r" b="b"/>
              <a:pathLst>
                <a:path w="87731" h="74184">
                  <a:moveTo>
                    <a:pt x="87731" y="37092"/>
                  </a:moveTo>
                  <a:lnTo>
                    <a:pt x="0" y="741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sp>
        <p:nvSpPr>
          <p:cNvPr id="27" name="Freeform 27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0" name="Group 30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28" name="Freeform 28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把这种操作定义在Student内部，叫作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s.sum()表示对s这份记录执行求和。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例7-11：在结构体里定义sum成员函数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sum写在Student的大括号里面，直接读取这份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对象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的academic和quality。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它不需要再接收另一份学生记录。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2171700"/>
            <a:chOff x="914400" y="2986088"/>
            <a:chExt cx="10220325" cy="217170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struct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Student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id, academic, quality;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double overall;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sum()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academic + quality;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2091690"/>
            </a:xfrm>
            <a:custGeom>
              <a:avLst/>
              <a:gdLst/>
              <a:ahLst/>
              <a:cxnLst/>
              <a:rect l="l" t="t" r="r" b="b"/>
              <a:pathLst>
                <a:path w="9525" h="2091690">
                  <a:moveTo>
                    <a:pt x="0" y="0"/>
                  </a:moveTo>
                  <a:lnTo>
                    <a:pt x="0" y="20916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4" name="Freeform 14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保存值，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完成操作。s.sum()括号里没有实参，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它使用的是s自己保存的两项成绩。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新建记录时，别漏掉要算出来的综合分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读入学号7、学业80、拓展80以后，除了抄入这三个数，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还要按70%和30%计算综合分。每新建一份记录，都要完成这套准备。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0600" y="2986088"/>
            <a:ext cx="10191750" cy="1914524"/>
            <a:chOff x="990600" y="2986088"/>
            <a:chExt cx="10191750" cy="19145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4762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453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创建记录时要做什么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5753100" y="2986088"/>
              <a:ext cx="5429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5867400" y="3014662"/>
              <a:ext cx="5200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本次应保存的值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4762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476625"/>
              <a:ext cx="453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保存学号id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5753100" y="3414712"/>
              <a:ext cx="5429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867400" y="3476625"/>
              <a:ext cx="5200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910012"/>
              <a:ext cx="47625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971925"/>
              <a:ext cx="453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保存academic和quality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5753100" y="3910012"/>
              <a:ext cx="54292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5867400" y="3971925"/>
              <a:ext cx="5200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80、80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405312"/>
              <a:ext cx="4762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467225"/>
              <a:ext cx="453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计算并保存overall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5753100" y="4405312"/>
              <a:ext cx="5429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5867400" y="4467225"/>
              <a:ext cx="5200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0.7乘80，加0.3乘80，得到80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7" name="Group 37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5" name="Freeform 35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只填前面三项，overall不会自动跟着算好。我们希望创建记录时就把这些步骤一起完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成，这可以交给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例7-11：用构造函数完成创建时的准备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构造函数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写在Student内部，与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结构体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同名，不写返回类型，连void也不写。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这里接收学号和两项成绩，填好四个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成员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876425"/>
            <a:chOff x="914400" y="2986088"/>
            <a:chExt cx="10220325" cy="18764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876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id0,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q)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id = id0;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academic = a;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quality = q;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overall = 0.7 * a + 0.3 * q;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796415"/>
            </a:xfrm>
            <a:custGeom>
              <a:avLst/>
              <a:gdLst/>
              <a:ahLst/>
              <a:cxnLst/>
              <a:rect l="l" t="t" r="r" b="b"/>
              <a:pathLst>
                <a:path w="9525" h="1796415">
                  <a:moveTo>
                    <a:pt x="0" y="0"/>
                  </a:moveTo>
                  <a:lnTo>
                    <a:pt x="0" y="17964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4" name="Freeform 14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id0、a、q是本次接到的参数；id、academic、quality、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overall是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里要保存的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。名字分开写，方便看清数据从哪里来。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Student s(7,80,80)，三个值怎样进入记录？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创建s时，按位置把7、80、80交给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构造函数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构造函数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把前三项保存好，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再计算综合分。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57512"/>
            <a:ext cx="10220325" cy="400050"/>
            <a:chOff x="914400" y="2957512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2957512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 s(7, 80, 80);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57512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49" name="Group 49"/>
          <p:cNvGrpSpPr/>
          <p:nvPr/>
        </p:nvGrpSpPr>
        <p:grpSpPr>
          <a:xfrm>
            <a:off x="990600" y="3519488"/>
            <a:ext cx="10191750" cy="1685924"/>
            <a:chOff x="990600" y="3519488"/>
            <a:chExt cx="10191750" cy="1685924"/>
          </a:xfrm>
        </p:grpSpPr>
        <p:sp>
          <p:nvSpPr>
            <p:cNvPr id="13" name="Freeform 13"/>
            <p:cNvSpPr/>
            <p:nvPr/>
          </p:nvSpPr>
          <p:spPr>
            <a:xfrm>
              <a:off x="990600" y="3519488"/>
              <a:ext cx="3143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1104900" y="3548062"/>
              <a:ext cx="2914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接到的参数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4133850" y="3519488"/>
              <a:ext cx="3524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4248150" y="3548062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写入的成员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7658100" y="3519488"/>
              <a:ext cx="3524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7772400" y="3548062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s中的结果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990600" y="3948112"/>
              <a:ext cx="3143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1104900" y="3971925"/>
              <a:ext cx="2914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id0是7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4133850" y="3948112"/>
              <a:ext cx="3524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4248150" y="3971925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id = id0;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7658100" y="3948112"/>
              <a:ext cx="3524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9" name="Freeform 29"/>
            <p:cNvSpPr/>
            <p:nvPr/>
          </p:nvSpPr>
          <p:spPr>
            <a:xfrm>
              <a:off x="7772400" y="3971925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id为7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990600" y="4367212"/>
              <a:ext cx="314325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2" name="Freeform 32"/>
            <p:cNvSpPr/>
            <p:nvPr/>
          </p:nvSpPr>
          <p:spPr>
            <a:xfrm>
              <a:off x="1104900" y="4391025"/>
              <a:ext cx="2914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a是80，q是80</a:t>
              </a:r>
            </a:p>
          </p:txBody>
        </p:sp>
        <p:sp>
          <p:nvSpPr>
            <p:cNvPr id="34" name="Freeform 34"/>
            <p:cNvSpPr/>
            <p:nvPr/>
          </p:nvSpPr>
          <p:spPr>
            <a:xfrm>
              <a:off x="4133850" y="4367212"/>
              <a:ext cx="352425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5" name="Freeform 35"/>
            <p:cNvSpPr/>
            <p:nvPr/>
          </p:nvSpPr>
          <p:spPr>
            <a:xfrm>
              <a:off x="4248150" y="4391025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academic、quality</a:t>
              </a:r>
            </a:p>
          </p:txBody>
        </p:sp>
        <p:sp>
          <p:nvSpPr>
            <p:cNvPr id="37" name="Freeform 37"/>
            <p:cNvSpPr/>
            <p:nvPr/>
          </p:nvSpPr>
          <p:spPr>
            <a:xfrm>
              <a:off x="7658100" y="4367212"/>
              <a:ext cx="352425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8" name="Freeform 38"/>
            <p:cNvSpPr/>
            <p:nvPr/>
          </p:nvSpPr>
          <p:spPr>
            <a:xfrm>
              <a:off x="7772400" y="4391025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两项成绩都是80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990600" y="4786312"/>
              <a:ext cx="3143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1" name="Freeform 41"/>
            <p:cNvSpPr/>
            <p:nvPr/>
          </p:nvSpPr>
          <p:spPr>
            <a:xfrm>
              <a:off x="1104900" y="4810125"/>
              <a:ext cx="2914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用a、q计算</a:t>
              </a:r>
            </a:p>
          </p:txBody>
        </p:sp>
        <p:sp>
          <p:nvSpPr>
            <p:cNvPr id="43" name="Freeform 43"/>
            <p:cNvSpPr/>
            <p:nvPr/>
          </p:nvSpPr>
          <p:spPr>
            <a:xfrm>
              <a:off x="4133850" y="4786312"/>
              <a:ext cx="3524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4" name="Freeform 44"/>
            <p:cNvSpPr/>
            <p:nvPr/>
          </p:nvSpPr>
          <p:spPr>
            <a:xfrm>
              <a:off x="4248150" y="4810125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overall</a:t>
              </a:r>
            </a:p>
          </p:txBody>
        </p:sp>
        <p:sp>
          <p:nvSpPr>
            <p:cNvPr id="46" name="Freeform 46"/>
            <p:cNvSpPr/>
            <p:nvPr/>
          </p:nvSpPr>
          <p:spPr>
            <a:xfrm>
              <a:off x="7658100" y="4786312"/>
              <a:ext cx="3524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7" name="Freeform 47"/>
            <p:cNvSpPr/>
            <p:nvPr/>
          </p:nvSpPr>
          <p:spPr>
            <a:xfrm>
              <a:off x="7772400" y="4810125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综合分为80</a:t>
              </a:r>
            </a:p>
          </p:txBody>
        </p:sp>
      </p:grpSp>
      <p:sp>
        <p:nvSpPr>
          <p:cNvPr id="50" name="Freeform 5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3" name="Group 5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51" name="Freeform 5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overall由两项成绩算出，保存的是这次创建时的综合分。后面如果修改两项成绩，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还需要重新计算overall。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选读：想准备空记录，还得有对应的构造方式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前面用{}准备过空记录。现在这份Student只写了需要三个参数的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构造函数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创建时要把学号和两项成绩交给它。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90600" y="2986088"/>
            <a:ext cx="10191750" cy="1419224"/>
            <a:chOff x="990600" y="2986088"/>
            <a:chExt cx="10191750" cy="14192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4572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4343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想怎样创建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5562600" y="2986088"/>
              <a:ext cx="5619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5676900" y="3014662"/>
              <a:ext cx="5391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当前这个Student定义能否完成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4572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476625"/>
              <a:ext cx="4343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 s(7,80,80);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5562600" y="3414712"/>
              <a:ext cx="5619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676900" y="3476625"/>
              <a:ext cx="5391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能，三个值与构造函数的三个参数对应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910012"/>
              <a:ext cx="4572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971925"/>
              <a:ext cx="4343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 s;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5562600" y="3910012"/>
              <a:ext cx="56197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5676900" y="3971925"/>
              <a:ext cx="5391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不能，当前没有可用的无参构造函数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1" name="Group 31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29" name="Freeform 29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本题先读入三项数据再创建，不需要空记录。若要允许不带参数创建，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就要另外提供无参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，并安排好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初值。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综合分卡在80时，换成整数比较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两项成绩是整数，但乘0.7、0.3会用到小数。小数计算可能有微小误差，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题目提示把80分的比较，改写成等价的整数比较。</a:t>
            </a:r>
          </a:p>
        </p:txBody>
      </p:sp>
      <mc:AlternateContent>
        <mc:Choice Requires="a14">
          <p:sp>
            <p:nvSpPr>
              <p:cNvPr id="9" name="integer-comparison"/>
              <p:cNvSpPr txBox="1">
                <a:spLocks noGrp="1"/>
              </p:cNvSpPr>
              <p:nvPr/>
            </p:nvSpPr>
            <p:spPr>
              <a:xfrm>
                <a:off x="1238250" y="3390900"/>
                <a:ext cx="9715500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0.7a</m:t>
                      </m:r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0.3q</m:t>
                      </m:r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≥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80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⇔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7a</m:t>
                      </m:r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3q</m:t>
                      </m:r>
                      <m:r>
                        <m:rPr>
                          <m:sty m:val="p"/>
                        </m:rP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≥</m:t>
                      </m:r>
                      <m:r>
                        <a:rPr lang="en-US" sz="27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800</m:t>
                      </m:r>
                    </m:oMath>
                  </m:oMathPara>
                </a14:m>
              </a:p>
            </p:txBody>
          </p:sp>
        </mc:Choice>
      </mc:AlternateContent>
      <p:sp>
        <p:nvSpPr>
          <p:cNvPr id="10" name="Freeform 1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1" name="Freeform 1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a表示学业，q表示拓展。两侧同乘10，条件不变。例如83和73得到581加219，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恰好800，应该通过。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例7-11：用excellent检查两个门槛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excellent接收一份学生记录。用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成员函数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sum检查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总分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再用整数加权式检查综合分的80分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边界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285875"/>
            <a:chOff x="914400" y="2986088"/>
            <a:chExt cx="10220325" cy="128587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285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excellent(Student s)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s.sum() &gt; 140 &amp;&amp;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7 * s.academic + 3 * s.quality &gt;= 800;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205865"/>
            </a:xfrm>
            <a:custGeom>
              <a:avLst/>
              <a:gdLst/>
              <a:ahLst/>
              <a:cxnLst/>
              <a:rect l="l" t="t" r="r" b="b"/>
              <a:pathLst>
                <a:path w="9525" h="1205865">
                  <a:moveTo>
                    <a:pt x="0" y="0"/>
                  </a:moveTo>
                  <a:lnTo>
                    <a:pt x="0" y="12058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4338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595812"/>
            <a:ext cx="10239375" cy="757238"/>
            <a:chOff x="990600" y="4595812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595812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大于140，综合分允许等于80，所以分别使用&gt;和&gt;=。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两个判断仍然用&amp;&amp;连接。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例7-11：在循环中创建当前学生的记录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每轮读入一名学生的三个整数，再用它们创建Student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对象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这里的s创建在循环里面，只负责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当前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这名学生。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990600"/>
            <a:chOff x="914400" y="2986088"/>
            <a:chExt cx="10220325" cy="99060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id, a, q;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cin &gt;&gt; id &gt;&gt; a &gt;&gt; q;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 s(id, a, q);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910590"/>
            </a:xfrm>
            <a:custGeom>
              <a:avLst/>
              <a:gdLst/>
              <a:ahLst/>
              <a:cxnLst/>
              <a:rect l="l" t="t" r="r" b="b"/>
              <a:pathLst>
                <a:path w="9525" h="910590">
                  <a:moveTo>
                    <a:pt x="0" y="0"/>
                  </a:moveTo>
                  <a:lnTo>
                    <a:pt x="0" y="9105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1386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300538"/>
            <a:ext cx="10239375" cy="757238"/>
            <a:chOff x="990600" y="4300538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300538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s创建时，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已经把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准备好。每人单独判断即可，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不需要把所有记录存进数组。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例7-11：按判断结果输出一行文字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s已经创建完成，把它交给excellent。返回true就输出Excellent，否则输出Not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excellent，再处理下一名学生。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285875"/>
            <a:chOff x="914400" y="2986088"/>
            <a:chExt cx="10220325" cy="128587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285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(excellent(s))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"Excellent\n";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else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"Not excellent\n";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205865"/>
            </a:xfrm>
            <a:custGeom>
              <a:avLst/>
              <a:gdLst/>
              <a:ahLst/>
              <a:cxnLst/>
              <a:rect l="l" t="t" r="r" b="b"/>
              <a:pathLst>
                <a:path w="9525" h="1205865">
                  <a:moveTo>
                    <a:pt x="0" y="0"/>
                  </a:moveTo>
                  <a:lnTo>
                    <a:pt x="0" y="12058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4338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595812"/>
            <a:ext cx="10239375" cy="757238"/>
            <a:chOff x="990600" y="4595812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595812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excellent是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独立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的判断函数，s.sum()是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内部的成员函数。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程序按照各自的调用方式使用它们。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选读·例7-11：完整程序，Student及其函数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7077075" cy="3714750"/>
            <a:chOff x="914400" y="2009775"/>
            <a:chExt cx="7077075" cy="371475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6953250" cy="3714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struct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Student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id, academic, quality;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double overall;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Student(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id0,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q)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id = id0;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academic = a;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quality = q;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overall = 0.7 * a + 0.3 * q;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sum() {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academic + quality;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3634740"/>
            </a:xfrm>
            <a:custGeom>
              <a:avLst/>
              <a:gdLst/>
              <a:ahLst/>
              <a:cxnLst/>
              <a:rect l="l" t="t" r="r" b="b"/>
              <a:pathLst>
                <a:path w="9525" h="3634740">
                  <a:moveTo>
                    <a:pt x="0" y="0"/>
                  </a:moveTo>
                  <a:lnTo>
                    <a:pt x="0" y="36347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8429625" y="2714625"/>
            <a:ext cx="2524125" cy="695325"/>
            <a:chOff x="8429625" y="2714625"/>
            <a:chExt cx="2524125" cy="695325"/>
          </a:xfrm>
        </p:grpSpPr>
        <p:sp>
          <p:nvSpPr>
            <p:cNvPr id="11" name="Freeform 11"/>
            <p:cNvSpPr/>
            <p:nvPr/>
          </p:nvSpPr>
          <p:spPr>
            <a:xfrm>
              <a:off x="8429625" y="2714625"/>
              <a:ext cx="2524125" cy="695325"/>
            </a:xfrm>
            <a:prstGeom prst="roundRect">
              <a:avLst>
                <a:gd name="adj" fmla="val 1095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8515350" y="2883694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准备四个数据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429625" y="3714750"/>
            <a:ext cx="2524125" cy="695325"/>
            <a:chOff x="8429625" y="3714750"/>
            <a:chExt cx="2524125" cy="695325"/>
          </a:xfrm>
        </p:grpSpPr>
        <p:sp>
          <p:nvSpPr>
            <p:cNvPr id="15" name="Freeform 15"/>
            <p:cNvSpPr/>
            <p:nvPr/>
          </p:nvSpPr>
          <p:spPr>
            <a:xfrm>
              <a:off x="8429625" y="3714750"/>
              <a:ext cx="2524125" cy="695325"/>
            </a:xfrm>
            <a:prstGeom prst="roundRect">
              <a:avLst>
                <a:gd name="adj" fmla="val 1095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515350" y="3883819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构造时填好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649833" y="3409950"/>
            <a:ext cx="74184" cy="304800"/>
            <a:chOff x="9649833" y="3409950"/>
            <a:chExt cx="74184" cy="304800"/>
          </a:xfrm>
        </p:grpSpPr>
        <p:sp>
          <p:nvSpPr>
            <p:cNvPr id="19" name="Freeform 19"/>
            <p:cNvSpPr/>
            <p:nvPr/>
          </p:nvSpPr>
          <p:spPr>
            <a:xfrm>
              <a:off x="9686925" y="340995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9649833" y="362701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8429625" y="4714875"/>
            <a:ext cx="2524125" cy="695325"/>
            <a:chOff x="8429625" y="4714875"/>
            <a:chExt cx="2524125" cy="695325"/>
          </a:xfrm>
        </p:grpSpPr>
        <p:sp>
          <p:nvSpPr>
            <p:cNvPr id="22" name="Freeform 22"/>
            <p:cNvSpPr/>
            <p:nvPr/>
          </p:nvSpPr>
          <p:spPr>
            <a:xfrm>
              <a:off x="8429625" y="4714875"/>
              <a:ext cx="2524125" cy="695325"/>
            </a:xfrm>
            <a:prstGeom prst="roundRect">
              <a:avLst>
                <a:gd name="adj" fmla="val 1095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8515350" y="4883944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sum求两项成绩之和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649833" y="4410075"/>
            <a:ext cx="74184" cy="304800"/>
            <a:chOff x="9649833" y="4410075"/>
            <a:chExt cx="74184" cy="304800"/>
          </a:xfrm>
        </p:grpSpPr>
        <p:sp>
          <p:nvSpPr>
            <p:cNvPr id="26" name="Freeform 26"/>
            <p:cNvSpPr/>
            <p:nvPr/>
          </p:nvSpPr>
          <p:spPr>
            <a:xfrm>
              <a:off x="9686925" y="4410075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9649833" y="4627144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</p:spTree>
  </p:cSld>
  <p:clrMapOvr>
    <a:masterClrMapping/>
  </p:clrMapOvr>
  <p:transition p14:dur="350">
    <p:fade/>
  </p:transition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选读·例7-11：完整程序，优秀条件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1228725"/>
            <a:chOff x="914400" y="2009775"/>
            <a:chExt cx="10220325" cy="122872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1228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excellent(Student s)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s.sum() &gt; 140 &amp;&amp;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7 * s.academic + 3 * s.quality &gt;= 800;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1148715"/>
            </a:xfrm>
            <a:custGeom>
              <a:avLst/>
              <a:gdLst/>
              <a:ahLst/>
              <a:cxnLst/>
              <a:rect l="l" t="t" r="r" b="b"/>
              <a:pathLst>
                <a:path w="9525" h="1148715">
                  <a:moveTo>
                    <a:pt x="0" y="0"/>
                  </a:moveTo>
                  <a:lnTo>
                    <a:pt x="0" y="11487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选读·例7-11：完整程序，逐人创建并判断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7077075" cy="3714750"/>
            <a:chOff x="914400" y="2009775"/>
            <a:chExt cx="7077075" cy="371475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6953250" cy="3714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n; cin &gt;&gt;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n; i++)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id, a, q;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cin &gt;&gt; id &gt;&gt; a &gt;&gt; q;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Student s(id, a, q);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(excellent(s))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"Excellent\n";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else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"Not excellent\n";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3634740"/>
            </a:xfrm>
            <a:custGeom>
              <a:avLst/>
              <a:gdLst/>
              <a:ahLst/>
              <a:cxnLst/>
              <a:rect l="l" t="t" r="r" b="b"/>
              <a:pathLst>
                <a:path w="9525" h="3634740">
                  <a:moveTo>
                    <a:pt x="0" y="0"/>
                  </a:moveTo>
                  <a:lnTo>
                    <a:pt x="0" y="36347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8429625" y="2714625"/>
            <a:ext cx="2524125" cy="695325"/>
            <a:chOff x="8429625" y="2714625"/>
            <a:chExt cx="2524125" cy="695325"/>
          </a:xfrm>
        </p:grpSpPr>
        <p:sp>
          <p:nvSpPr>
            <p:cNvPr id="11" name="Freeform 11"/>
            <p:cNvSpPr/>
            <p:nvPr/>
          </p:nvSpPr>
          <p:spPr>
            <a:xfrm>
              <a:off x="8429625" y="2714625"/>
              <a:ext cx="2524125" cy="695325"/>
            </a:xfrm>
            <a:prstGeom prst="roundRect">
              <a:avLst>
                <a:gd name="adj" fmla="val 1095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8515350" y="2883694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读入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学生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429625" y="3714750"/>
            <a:ext cx="2524125" cy="695325"/>
            <a:chOff x="8429625" y="3714750"/>
            <a:chExt cx="2524125" cy="695325"/>
          </a:xfrm>
        </p:grpSpPr>
        <p:sp>
          <p:nvSpPr>
            <p:cNvPr id="15" name="Freeform 15"/>
            <p:cNvSpPr/>
            <p:nvPr/>
          </p:nvSpPr>
          <p:spPr>
            <a:xfrm>
              <a:off x="8429625" y="3714750"/>
              <a:ext cx="2524125" cy="695325"/>
            </a:xfrm>
            <a:prstGeom prst="roundRect">
              <a:avLst>
                <a:gd name="adj" fmla="val 1095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515350" y="3883819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构造s并判断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649833" y="3409950"/>
            <a:ext cx="74184" cy="304800"/>
            <a:chOff x="9649833" y="3409950"/>
            <a:chExt cx="74184" cy="304800"/>
          </a:xfrm>
        </p:grpSpPr>
        <p:sp>
          <p:nvSpPr>
            <p:cNvPr id="19" name="Freeform 19"/>
            <p:cNvSpPr/>
            <p:nvPr/>
          </p:nvSpPr>
          <p:spPr>
            <a:xfrm>
              <a:off x="9686925" y="340995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9649833" y="362701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8429625" y="4714875"/>
            <a:ext cx="2524125" cy="695325"/>
            <a:chOff x="8429625" y="4714875"/>
            <a:chExt cx="2524125" cy="695325"/>
          </a:xfrm>
        </p:grpSpPr>
        <p:sp>
          <p:nvSpPr>
            <p:cNvPr id="22" name="Freeform 22"/>
            <p:cNvSpPr/>
            <p:nvPr/>
          </p:nvSpPr>
          <p:spPr>
            <a:xfrm>
              <a:off x="8429625" y="4714875"/>
              <a:ext cx="2524125" cy="695325"/>
            </a:xfrm>
            <a:prstGeom prst="roundRect">
              <a:avLst>
                <a:gd name="adj" fmla="val 10959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8515350" y="4883944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输出一行评定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649833" y="4410075"/>
            <a:ext cx="74184" cy="304800"/>
            <a:chOff x="9649833" y="4410075"/>
            <a:chExt cx="74184" cy="304800"/>
          </a:xfrm>
        </p:grpSpPr>
        <p:sp>
          <p:nvSpPr>
            <p:cNvPr id="26" name="Freeform 26"/>
            <p:cNvSpPr/>
            <p:nvPr/>
          </p:nvSpPr>
          <p:spPr>
            <a:xfrm>
              <a:off x="9686925" y="4410075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9649833" y="4627144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</p:spTree>
  </p:cSld>
  <p:clrMapOvr>
    <a:masterClrMapping/>
  </p:clrMapOvr>
  <p:transition p14:dur="350">
    <p:fade/>
  </p:transition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例7-11：检查等于140和等于80的情况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不等号写对没有，用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边界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数据试一试最清楚。不要只试两项成绩都很高的学生。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990600" y="2971800"/>
            <a:ext cx="10191750" cy="1914525"/>
            <a:chOff x="990600" y="2971800"/>
            <a:chExt cx="10191750" cy="1914525"/>
          </a:xfrm>
        </p:grpSpPr>
        <p:sp>
          <p:nvSpPr>
            <p:cNvPr id="9" name="Freeform 9"/>
            <p:cNvSpPr/>
            <p:nvPr/>
          </p:nvSpPr>
          <p:spPr>
            <a:xfrm>
              <a:off x="990600" y="2971800"/>
              <a:ext cx="2571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00375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学业、拓展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562350" y="2971800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676650" y="300037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两项总分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5467350" y="2971800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5581650" y="300037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综合分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7372350" y="2971800"/>
              <a:ext cx="3810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7486650" y="3000375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应当输出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400425"/>
              <a:ext cx="2571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462338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100、40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3562350" y="3400425"/>
              <a:ext cx="190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3676650" y="3462338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140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5467350" y="3400425"/>
              <a:ext cx="190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5581650" y="3462338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82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7372350" y="3400425"/>
              <a:ext cx="3810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7486650" y="3462338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Not excellent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3895725"/>
              <a:ext cx="25717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3957638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83、73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3562350" y="3895725"/>
              <a:ext cx="1905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3676650" y="3957638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156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5467350" y="3895725"/>
              <a:ext cx="1905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5581650" y="3957638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80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372350" y="3895725"/>
              <a:ext cx="3810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7486650" y="3957638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Excellent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391025"/>
              <a:ext cx="2571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452938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70、80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3562350" y="4391025"/>
              <a:ext cx="190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3676650" y="4452938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150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5467350" y="4391025"/>
              <a:ext cx="190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5581650" y="4452938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73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7372350" y="4391025"/>
              <a:ext cx="3810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7486650" y="4452938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Not excellent</a:t>
              </a:r>
            </a:p>
          </p:txBody>
        </p:sp>
      </p:grpSp>
      <p:sp>
        <p:nvSpPr>
          <p:cNvPr id="58" name="Freeform 5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1" name="Group 61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59" name="Freeform 59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第一行卡在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140，不能通过；第二行恰好80，可以通过。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两个门槛的等号规则不同。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模拟练习：构造时做什么，调用时做什么？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38425"/>
            <a:ext cx="10191750" cy="385762"/>
            <a:chOff x="990600" y="2638425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3842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 s(7,80,80);创建后，s.sum()返回多少？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95662"/>
            <a:ext cx="10191750" cy="385762"/>
            <a:chOff x="990600" y="339566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39566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能给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写上void吗？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这份Student能直接写Student s;吗？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5339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695825"/>
            <a:ext cx="10191750" cy="1128712"/>
            <a:chOff x="990600" y="4695825"/>
            <a:chExt cx="10191750" cy="1128712"/>
          </a:xfrm>
        </p:grpSpPr>
        <p:sp>
          <p:nvSpPr>
            <p:cNvPr id="15" name="Freeform 15"/>
            <p:cNvSpPr/>
            <p:nvPr/>
          </p:nvSpPr>
          <p:spPr>
            <a:xfrm>
              <a:off x="990600" y="4695825"/>
              <a:ext cx="10191750" cy="1128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返回160。构造时已经把两项成绩都保存成80，sum读取它们并求和。</a:t>
              </a:r>
              <a:br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不写返回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类型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。这里只有三参数构造函数，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空创建还需要另外提供可用的无参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回看本节：一份记录，保存同一个人的信息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276475"/>
            <a:ext cx="10191750" cy="771525"/>
            <a:chOff x="990600" y="2276475"/>
            <a:chExt cx="10191750" cy="771525"/>
          </a:xfrm>
        </p:grpSpPr>
        <p:sp>
          <p:nvSpPr>
            <p:cNvPr id="7" name="Freeform 7"/>
            <p:cNvSpPr/>
            <p:nvPr/>
          </p:nvSpPr>
          <p:spPr>
            <a:xfrm>
              <a:off x="990600" y="2276475"/>
              <a:ext cx="10191750" cy="771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结构体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定义一种记录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类型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。每个成员有自己的类型，相关信息放在一起，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描述同一个人或同一件事。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20992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419475"/>
            <a:ext cx="10191750" cy="771525"/>
            <a:chOff x="990600" y="3419475"/>
            <a:chExt cx="10191750" cy="771525"/>
          </a:xfrm>
        </p:grpSpPr>
        <p:sp>
          <p:nvSpPr>
            <p:cNvPr id="11" name="Freeform 11"/>
            <p:cNvSpPr/>
            <p:nvPr/>
          </p:nvSpPr>
          <p:spPr>
            <a:xfrm>
              <a:off x="990600" y="3419475"/>
              <a:ext cx="10191750" cy="771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创建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后，用点访问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。同类型对象可以整体赋值，</a:t>
              </a:r>
              <a:br/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复制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后的两份记录各自保存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35292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562475"/>
            <a:ext cx="10191750" cy="771525"/>
            <a:chOff x="990600" y="4562475"/>
            <a:chExt cx="10191750" cy="771525"/>
          </a:xfrm>
        </p:grpSpPr>
        <p:sp>
          <p:nvSpPr>
            <p:cNvPr id="15" name="Freeform 15"/>
            <p:cNvSpPr/>
            <p:nvPr/>
          </p:nvSpPr>
          <p:spPr>
            <a:xfrm>
              <a:off x="990600" y="4562475"/>
              <a:ext cx="10191750" cy="771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需要留下多份记录时，再使用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结构体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数组。先用下标选记录，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再用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名取其中的一项，也可以把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记录交给函数。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结构体的使用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选读回看：创建、求和、判断的分工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评等级这道题，把创建时的准备和后面常做的求和操作，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放进了同一个Student定义。它们的使用时机不同。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0600" y="2986088"/>
            <a:ext cx="10191750" cy="2143124"/>
            <a:chOff x="990600" y="2986088"/>
            <a:chExt cx="10191750" cy="21431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4762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453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函数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5753100" y="2986088"/>
              <a:ext cx="5429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5867400" y="3014662"/>
              <a:ext cx="5200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何时执行、负责什么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4762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476625"/>
              <a:ext cx="453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Student(...)构造函数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5753100" y="3414712"/>
              <a:ext cx="5429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867400" y="3476625"/>
              <a:ext cx="5200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创建新对象时，填入成员并算好综合分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910012"/>
              <a:ext cx="4762500" cy="7239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4086225"/>
              <a:ext cx="453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sum()成员函数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5753100" y="3910012"/>
              <a:ext cx="5429250" cy="7239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5867400" y="3933825"/>
              <a:ext cx="5200650" cy="6762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4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对象创建后，按需要调用，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返回两项成绩之和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633912"/>
              <a:ext cx="4762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695825"/>
              <a:ext cx="453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结构体外的excellent(Student s)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5753100" y="4633912"/>
              <a:ext cx="5429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5867400" y="4695825"/>
              <a:ext cx="5200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接收一份记录，判断是否同时达到两个门槛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7" name="Group 37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5" name="Freeform 35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先把记录里要保存什么想清楚，再决定创建时要准备什么、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后面还要对这份记录做哪些操作。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Application>Microsoft Office PowerPoint</ns0:Application>
  <ns0:PresentationFormat>宽屏</ns0:PresentationFormat>
  <ns0:Slides>62</ns0:Slides>
  <ns0:Notes>46</ns0:Notes>
  <ns0:HiddenSlides>0</ns0:HiddenSlides>
  <ns0:MMClips>0</ns0:MMClips>
  <ns0:ScaleCrop>false</ns0:ScaleCrop>
  <ns0:Manager/>
  <ns0:Company/>
  <ns0:LinksUpToDate>false</ns0:LinksUpToDate>
  <ns0:SharedDoc>false</ns0:SharedDoc>
  <ns0:HyperlinkBase/>
  <ns0:HyperlinksChanged>false</ns0:HyperlinksChanged>
  <ns0:AppVersion>16.0000</ns0:AppVersion>
  <ns0:HeadingPairs>
    <ns1:vector size="2" baseType="variant">
      <ns1:variant>
        <ns1:lpstr>幻灯片标题</ns1:lpstr>
      </ns1:variant>
      <ns1:variant>
        <ns1:i4>46</ns1:i4>
      </ns1:variant>
    </ns1:vector>
  </ns0:HeadingPairs>
  <ns0:TitlesOfParts>
    <ns1:vector size="46" baseType="lpstr">
      <ns1:lpstr>报名参加运动会，要告诉老师哪些信息？</ns1:lpstr>
      <ns1:lpstr>换成另一位同学，只换姓名够吗？</ns1:lpstr>
      <ns1:lpstr>把报名卡交给程序，为什么不直接装进整数数组？</ns1:lpstr>
      <ns1:lpstr>怎样给程序设计一张“信息卡”？</ns1:lpstr>
      <ns1:lpstr>同一种卡片格式，怎样保存两位同学？</ns1:lpstr>
      <ns1:lpstr>要复制一名学生的信息，得复制几个变量？</ns1:lpstr>
      <ns1:lpstr>姓名和三科成绩，怎样成为同一张学生信息表？</ns1:lpstr>
      <ns1:lpstr>一份学生记录，里面可以放不同类型的成员</ns1:lpstr>
      <ns1:lpstr>定义Student类型：把成员写进大括号</ns1:lpstr>
      <ns1:lpstr>设计一张表的格式，等于已经登记了两个人吗？</ns1:lpstr>
      <ns1:lpstr>类型像空白表格，对象才是填好的某一份</ns1:lpstr>
      <ns1:lpstr>新建学生记录时，里面应当先放什么？</ns1:lpstr>
      <ns1:lpstr>创建对象时，成员可以怎样获得初值？</ns1:lpstr>
      <ns1:lpstr>只想把Amy的数学成绩加5，该指明哪两件事？</ns1:lpstr>
      <ns1:lpstr>用点运算符，访问某个对象里的一个成员</ns1:lpstr>
      <ns1:lpstr>保存当前最佳学生，只抄一个姓名够吗？</ns1:lpstr>
      <ns1:lpstr>整体赋值以后，两份记录怎样分别变化？</ns1:lpstr>
      <ns1:lpstr>成绩单上，哪一份学生记录应该被选出来？</ns1:lpstr>
      <ns1:lpstr>最厉害的学生：总分相同，保留先出现的人</ns1:lpstr>
      <ns1:lpstr>看见新记录，只在总分更高时更换best</ns1:lpstr>
      <ns1:lpstr>求总分也能写成函数，接收一份学生记录</ns1:lpstr>
      <ns1:lpstr>完整程序：保存总分最高的完整记录（1/2）</ns1:lpstr>
      <ns1:lpstr>完整程序：保存总分最高的完整记录（2/2）</ns1:lpstr>
      <ns1:lpstr>模拟练习：记录的创建、访问和复制</ns1:lpstr>
      <ns1:lpstr>哪些同学可以组成成绩接近的一对？</ns1:lpstr>
      <ns1:lpstr>旗鼓相当的对手：两类分差条件要同时成立</ns1:lpstr>
      <ns1:lpstr>后来的学生，要和哪些旧记录比较？</ns1:lpstr>
      <ns1:lpstr>比较每一对学生，需要把全班记录留下</ns1:lpstr>
      <ns1:lpstr>每科接近，不代表总分也足够接近</ns1:lpstr>
      <ns1:lpstr>Amy和Bob换个顺序，算不算另一对同学？</ns1:lpstr>
      <ns1:lpstr>每对只检查一次，可以让后一个下标更大</ns1:lpstr>
      <ns1:lpstr>完整程序：保存全班并比较每一对（1/3）</ns1:lpstr>
      <ns1:lpstr>完整程序：保存全班并比较每一对（2/3）</ns1:lpstr>
      <ns1:lpstr>完整程序：保存全班并比较每一对（3/3）</ns1:lpstr>
      <ns1:lpstr>模拟练习：配对条件与结构体数组</ns1:lpstr>
      <ns1:lpstr>两项成绩都有了，怎样评定“优秀”？</ns1:lpstr>
      <ns1:lpstr>选读·评等级：总分与加权分都要达标</ns1:lpstr>
      <ns1:lpstr>对着学生自己的两项成绩，怎样提供“求和”操作？</ns1:lpstr>
      <ns1:lpstr>同一份记录里的计算，也可以放进结构体</ns1:lpstr>
      <ns1:lpstr>加权分是怎样得到的？先用整数判断边界</ns1:lpstr>
      <ns1:lpstr>每新建一份记录，都别漏掉综合分数</ns1:lpstr>
      <ns1:lpstr>创建对象时就填好成员，可以使用构造函数</ns1:lpstr>
      <ns1:lpstr>创建对象时，参数怎样填进成员？</ns1:lpstr>
      <ns1:lpstr>完整程序：创建记录并判断是否优秀（1/2）</ns1:lpstr>
      <ns1:lpstr>完整程序：创建记录并判断是否优秀（2/2）</ns1:lpstr>
      <ns1:lpstr>模拟练习：选读内容的两个门槛</ns1:lpstr>
    </ns1:vector>
  </ns0:TitlesOfPart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7.4 结构体的使用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2</cp:revision>
  <dcterms:created xsi:type="dcterms:W3CDTF">2026-10-02T14:53:39Z</dcterms:created>
  <dcterms:modified xsi:type="dcterms:W3CDTF">2026-10-03T08:36:26Z</dcterms:modified>
  <cp:category/>
  <cp:contentStatus/>
  <dc:language>zh-CN</dc:language>
</cp:coreProperties>
</file>