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Slides/notesSlide2_tf6.xml" ContentType="application/vnd.openxmlformats-officedocument.presentationml.notesSlide+xml"/>
  <Override PartName="/ppt/notesSlides/notesSlide2_tf1_tf1.xml" ContentType="application/vnd.openxmlformats-officedocument.presentationml.notesSlide+xml"/>
  <Override PartName="/ppt/notesSlides/notesSlide4_tf2.xml" ContentType="application/vnd.openxmlformats-officedocument.presentationml.notesSlide+xml"/>
  <Override PartName="/ppt/notesSlides/notesSlide4_tf1_tf1.xml" ContentType="application/vnd.openxmlformats-officedocument.presentationml.notesSlide+xml"/>
  <Override PartName="/ppt/notesSlides/notesSlide5_tf1_tf1.xml" ContentType="application/vnd.openxmlformats-officedocument.presentationml.notesSlide+xml"/>
  <Override PartName="/ppt/notesSlides/notesSlide6_tf1_tf1.xml" ContentType="application/vnd.openxmlformats-officedocument.presentationml.notesSlide+xml"/>
  <Override PartName="/ppt/notesSlides/notesSlide7_tf1_tf1.xml" ContentType="application/vnd.openxmlformats-officedocument.presentationml.notesSlide+xml"/>
  <Override PartName="/ppt/notesSlides/notesSlide8_tf1_tf1.xml" ContentType="application/vnd.openxmlformats-officedocument.presentationml.notesSlide+xml"/>
  <Override PartName="/ppt/notesSlides/notesSlide9_tf1_tf1.xml" ContentType="application/vnd.openxmlformats-officedocument.presentationml.notesSlide+xml"/>
  <Override PartName="/ppt/notesSlides/notesSlide10_tf1_tf1.xml" ContentType="application/vnd.openxmlformats-officedocument.presentationml.notesSlide+xml"/>
  <Override PartName="/ppt/notesSlides/notesSlide11_tf1_tf1.xml" ContentType="application/vnd.openxmlformats-officedocument.presentationml.notesSlide+xml"/>
  <Override PartName="/ppt/notesSlides/notesSlide12_tf1_tf1.xml" ContentType="application/vnd.openxmlformats-officedocument.presentationml.notesSlide+xml"/>
  <Override PartName="/ppt/notesSlides/notesSlide13_tf1_tf1.xml" ContentType="application/vnd.openxmlformats-officedocument.presentationml.notesSlide+xml"/>
  <Override PartName="/ppt/notesSlides/notesSlide14_tf1_tf1.xml" ContentType="application/vnd.openxmlformats-officedocument.presentationml.notesSlide+xml"/>
  <Override PartName="/ppt/notesSlides/notesSlide15_tf1_tf1.xml" ContentType="application/vnd.openxmlformats-officedocument.presentationml.notesSlide+xml"/>
  <Override PartName="/ppt/notesSlides/notesSlide16_tf1_tf1.xml" ContentType="application/vnd.openxmlformats-officedocument.presentationml.notesSlide+xml"/>
  <Override PartName="/ppt/notesSlides/notesSlide17_tf1_tf1.xml" ContentType="application/vnd.openxmlformats-officedocument.presentationml.notesSlide+xml"/>
  <Override PartName="/ppt/notesSlides/notesSlide19_tf2.xml" ContentType="application/vnd.openxmlformats-officedocument.presentationml.notesSlide+xml"/>
  <Override PartName="/ppt/notesSlides/notesSlide18_tf1_tf1.xml" ContentType="application/vnd.openxmlformats-officedocument.presentationml.notesSlide+xml"/>
  <Override PartName="/ppt/notesSlides/notesSlide19_tf1_tf1.xml" ContentType="application/vnd.openxmlformats-officedocument.presentationml.notesSlide+xml"/>
  <Override PartName="/ppt/notesSlides/notesSlide20_tf1_tf1.xml" ContentType="application/vnd.openxmlformats-officedocument.presentationml.notesSlide+xml"/>
  <Override PartName="/ppt/notesSlides/notesSlide21_tf1_tf1.xml" ContentType="application/vnd.openxmlformats-officedocument.presentationml.notesSlide+xml"/>
  <Override PartName="/ppt/notesSlides/notesSlide22_tf1_tf1.xml" ContentType="application/vnd.openxmlformats-officedocument.presentationml.notesSlide+xml"/>
  <Override PartName="/ppt/notesSlides/notesSlide23_tf1_tf1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24_tf1_tf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25_tf1_tf1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28_tf1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26_tf1_tf1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27_tf1_tf1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p15="http://schemas.microsoft.com/office/powerpoint/2012/main" xmlns:r="http://schemas.openxmlformats.org/officeDocument/2006/relationships" saveSubsetFonts="1" autoCompressPictures="0">
  <p:sldMasterIdLst>
    <p:sldMasterId id="2147483648" r:id="rId1"/>
  </p:sldMasterIdLst>
  <p:notesMasterIdLst>
    <p:notesMasterId r:id="rId22"/>
  </p:notesMasterIdLst>
  <p:sldIdLst>
    <p:sldId id="256" r:id="rId27"/>
    <p:sldId id="257" r:id="rId28"/>
    <p:sldId id="258" r:id="rId29"/>
    <p:sldId id="259" r:id="rId30"/>
    <p:sldId id="260" r:id="rId31"/>
    <p:sldId id="261" r:id="rId32"/>
    <p:sldId id="262" r:id="rId33"/>
    <p:sldId id="263" r:id="rId34"/>
    <p:sldId id="264" r:id="rId35"/>
    <p:sldId id="265" r:id="rId36"/>
    <p:sldId id="266" r:id="rId37"/>
    <p:sldId id="267" r:id="rId38"/>
    <p:sldId id="268" r:id="rId39"/>
    <p:sldId id="269" r:id="rId40"/>
    <p:sldId id="270" r:id="rId41"/>
    <p:sldId id="271" r:id="rId42"/>
    <p:sldId id="272" r:id="rId43"/>
    <p:sldId id="273" r:id="rId44"/>
    <p:sldId id="274" r:id="rId45"/>
    <p:sldId id="275" r:id="rId46"/>
    <p:sldId id="276" r:id="rId47"/>
    <p:sldId id="277" r:id="rId48"/>
    <p:sldId id="278" r:id="rId49"/>
    <p:sldId id="279" r:id="rId50"/>
    <p:sldId id="280" r:id="rId51"/>
    <p:sldId id="281" r:id="rId52"/>
    <p:sldId id="282" r:id="rId53"/>
    <p:sldId id="283" r:id="rId54"/>
    <p:sldId id="284" r:id="rId55"/>
    <p:sldId id="285" r:id="rId56"/>
    <p:sldId id="286" r:id="rId57"/>
    <p:sldId id="287" r:id="rId58"/>
    <p:sldId id="288" r:id="rId59"/>
    <p:sldId id="289" r:id="rId60"/>
    <p:sldId id="290" r:id="rId61"/>
    <p:sldId id="291" r:id="rId6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Consolas"/>
        <a:ea typeface="Microsoft YaHei"/>
        <a:cs typeface="+mn-cs"/>
      </a:defRPr>
    </a:lvl9pPr>
  </p:defaultTextStyle>
  <p:extLst>
    <p:ext uri="{EFAFB233-063F-42B5-8137-9DF3F51BA10A}">
      <p15:sldGuideLst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26" Type="http://schemas.openxmlformats.org/officeDocument/2006/relationships/tableStyles" Target="tableStyles.xml" /><Relationship Id="rId25" Type="http://schemas.openxmlformats.org/officeDocument/2006/relationships/theme" Target="theme/theme1.xml" /><Relationship Id="rId1" Type="http://schemas.openxmlformats.org/officeDocument/2006/relationships/slideMaster" Target="slideMasters/slideMaster1.xml" /><Relationship Id="rId24" Type="http://schemas.openxmlformats.org/officeDocument/2006/relationships/viewProps" Target="viewProps.xml" /><Relationship Id="rId23" Type="http://schemas.openxmlformats.org/officeDocument/2006/relationships/presProps" Target="presProps.xml" /><Relationship Id="rId22" Type="http://schemas.openxmlformats.org/officeDocument/2006/relationships/notesMaster" Target="notesMasters/notesMaster1.xml" /><Relationship Id="rId27" Type="http://schemas.openxmlformats.org/officeDocument/2006/relationships/slide" Target="slides/slide1.xml" /><Relationship Id="rId28" Type="http://schemas.openxmlformats.org/officeDocument/2006/relationships/slide" Target="slides/slide2.xml" /><Relationship Id="rId29" Type="http://schemas.openxmlformats.org/officeDocument/2006/relationships/slide" Target="slides/slide3.xml" /><Relationship Id="rId30" Type="http://schemas.openxmlformats.org/officeDocument/2006/relationships/slide" Target="slides/slide4.xml" /><Relationship Id="rId31" Type="http://schemas.openxmlformats.org/officeDocument/2006/relationships/slide" Target="slides/slide5.xml" /><Relationship Id="rId32" Type="http://schemas.openxmlformats.org/officeDocument/2006/relationships/slide" Target="slides/slide6.xml" /><Relationship Id="rId33" Type="http://schemas.openxmlformats.org/officeDocument/2006/relationships/slide" Target="slides/slide7.xml" /><Relationship Id="rId34" Type="http://schemas.openxmlformats.org/officeDocument/2006/relationships/slide" Target="slides/slide8.xml" /><Relationship Id="rId35" Type="http://schemas.openxmlformats.org/officeDocument/2006/relationships/slide" Target="slides/slide9.xml" /><Relationship Id="rId36" Type="http://schemas.openxmlformats.org/officeDocument/2006/relationships/slide" Target="slides/slide10.xml" /><Relationship Id="rId37" Type="http://schemas.openxmlformats.org/officeDocument/2006/relationships/slide" Target="slides/slide11.xml" /><Relationship Id="rId38" Type="http://schemas.openxmlformats.org/officeDocument/2006/relationships/slide" Target="slides/slide12.xml" /><Relationship Id="rId39" Type="http://schemas.openxmlformats.org/officeDocument/2006/relationships/slide" Target="slides/slide13.xml" /><Relationship Id="rId40" Type="http://schemas.openxmlformats.org/officeDocument/2006/relationships/slide" Target="slides/slide14.xml" /><Relationship Id="rId41" Type="http://schemas.openxmlformats.org/officeDocument/2006/relationships/slide" Target="slides/slide15.xml" /><Relationship Id="rId42" Type="http://schemas.openxmlformats.org/officeDocument/2006/relationships/slide" Target="slides/slide16.xml" /><Relationship Id="rId43" Type="http://schemas.openxmlformats.org/officeDocument/2006/relationships/slide" Target="slides/slide17.xml" /><Relationship Id="rId44" Type="http://schemas.openxmlformats.org/officeDocument/2006/relationships/slide" Target="slides/slide18.xml" /><Relationship Id="rId45" Type="http://schemas.openxmlformats.org/officeDocument/2006/relationships/slide" Target="slides/slide19.xml" /><Relationship Id="rId46" Type="http://schemas.openxmlformats.org/officeDocument/2006/relationships/slide" Target="slides/slide20.xml" /><Relationship Id="rId47" Type="http://schemas.openxmlformats.org/officeDocument/2006/relationships/slide" Target="slides/slide21.xml" /><Relationship Id="rId48" Type="http://schemas.openxmlformats.org/officeDocument/2006/relationships/slide" Target="slides/slide22.xml" /><Relationship Id="rId49" Type="http://schemas.openxmlformats.org/officeDocument/2006/relationships/slide" Target="slides/slide23.xml" /><Relationship Id="rId50" Type="http://schemas.openxmlformats.org/officeDocument/2006/relationships/slide" Target="slides/slide24.xml" /><Relationship Id="rId51" Type="http://schemas.openxmlformats.org/officeDocument/2006/relationships/slide" Target="slides/slide25.xml" /><Relationship Id="rId52" Type="http://schemas.openxmlformats.org/officeDocument/2006/relationships/slide" Target="slides/slide26.xml" /><Relationship Id="rId53" Type="http://schemas.openxmlformats.org/officeDocument/2006/relationships/slide" Target="slides/slide27.xml" /><Relationship Id="rId54" Type="http://schemas.openxmlformats.org/officeDocument/2006/relationships/slide" Target="slides/slide28.xml" /><Relationship Id="rId55" Type="http://schemas.openxmlformats.org/officeDocument/2006/relationships/slide" Target="slides/slide29.xml" /><Relationship Id="rId56" Type="http://schemas.openxmlformats.org/officeDocument/2006/relationships/slide" Target="slides/slide30.xml" /><Relationship Id="rId57" Type="http://schemas.openxmlformats.org/officeDocument/2006/relationships/slide" Target="slides/slide31.xml" /><Relationship Id="rId58" Type="http://schemas.openxmlformats.org/officeDocument/2006/relationships/slide" Target="slides/slide32.xml" /><Relationship Id="rId59" Type="http://schemas.openxmlformats.org/officeDocument/2006/relationships/slide" Target="slides/slide33.xml" /><Relationship Id="rId60" Type="http://schemas.openxmlformats.org/officeDocument/2006/relationships/slide" Target="slides/slide34.xml" /><Relationship Id="rId61" Type="http://schemas.openxmlformats.org/officeDocument/2006/relationships/slide" Target="slides/slide35.xml" /><Relationship Id="rId62" Type="http://schemas.openxmlformats.org/officeDocument/2006/relationships/slide" Target="slides/slide36.xml" 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</p:spPr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wrap="square"/>
          <a:lstStyle/>
          <a:p>
            <a:endParaRPr lang="zh-CN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/>
  <p:notesStyle>
    <a:lvl1pPr marL="0" algn="l">
      <a:defRPr lang="zh-CN" sz="1200"/>
    </a:lvl1pPr>
  </p:notesStyle>
</p:notesMaster>
</file>

<file path=ppt/notesSlides/_rels/notesSlide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.xml"/>
</Relationships>
</file>

<file path=ppt/notesSlides/_rels/notesSlide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.xml"/>
</Relationships>
</file>

<file path=ppt/notesSlides/_rels/notesSlide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7.xml" /></Relationships>
</file>

<file path=ppt/notesSlides/_rels/notesSlide2_tf6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5.xml" />
</Relationships>
</file>

<file path=ppt/notesSlides/_rels/notesSlide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.xml"/>
</Relationships>
</file>

<file path=ppt/notesSlides/_rels/notesSlide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4.xml"/>
</Relationships>
</file>

<file path=ppt/notesSlides/_rels/notesSlide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9.xml" /></Relationships>
</file>

<file path=ppt/notesSlides/_rels/notesSlide4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8.xml" />
</Relationships>
</file>

<file path=ppt/notesSlides/_rels/notesSlide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5.xml"/>
</Relationships>
</file>

<file path=ppt/notesSlides/_rels/notesSlide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0.xml" /></Relationships>
</file>

<file path=ppt/notesSlides/_rels/notesSlide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6.xml"/>
</Relationships>
</file>

<file path=ppt/notesSlides/_rels/notesSlide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1.xml" /></Relationships>
</file>

<file path=ppt/notesSlides/_rels/notesSlide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7.xml"/>
</Relationships>
</file>

<file path=ppt/notesSlides/_rels/notesSlide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2.xml" /></Relationships>
</file>

<file path=ppt/notesSlides/_rels/notesSlide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8.xml"/>
</Relationships>
</file>

<file path=ppt/notesSlides/_rels/notesSlide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3.xml" /></Relationships>
</file>

<file path=ppt/notesSlides/_rels/notesSlide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9.xml"/>
</Relationships>
</file>

<file path=ppt/notesSlides/_rels/notesSlide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4.xml" /></Relationships>
</file>

<file path=ppt/notesSlides/_rels/notesSlide1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0.xml"/>
</Relationships>
</file>

<file path=ppt/notesSlides/_rels/notesSlide1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5.xml" /></Relationships>
</file>

<file path=ppt/notesSlides/_rels/notesSlide1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1.xml"/>
</Relationships>
</file>

<file path=ppt/notesSlides/_rels/notesSlide1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7.xml" /></Relationships>
</file>

<file path=ppt/notesSlides/_rels/notesSlide1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2.xml"/>
</Relationships>
</file>

<file path=ppt/notesSlides/_rels/notesSlide1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8.xml" /></Relationships>
</file>

<file path=ppt/notesSlides/_rels/notesSlide1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3.xml"/>
</Relationships>
</file>

<file path=ppt/notesSlides/_rels/notesSlide1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19.xml" /></Relationships>
</file>

<file path=ppt/notesSlides/_rels/notesSlide1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4.xml"/>
</Relationships>
</file>

<file path=ppt/notesSlides/_rels/notesSlide1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0.xml" /></Relationships>
</file>

<file path=ppt/notesSlides/_rels/notesSlide1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5.xml"/>
</Relationships>
</file>

<file path=ppt/notesSlides/_rels/notesSlide1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1.xml" /></Relationships>
</file>

<file path=ppt/notesSlides/_rels/notesSlide1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6.xml"/>
</Relationships>
</file>

<file path=ppt/notesSlides/_rels/notesSlide1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2.xml" /></Relationships>
</file>

<file path=ppt/notesSlides/_rels/notesSlide1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7.xml"/>
</Relationships>
</file>

<file path=ppt/notesSlides/_rels/notesSlide1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3.xml" /></Relationships>
</file>

<file path=ppt/notesSlides/_rels/notesSlide1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8.xml"/>
</Relationships>
</file>

<file path=ppt/notesSlides/_rels/notesSlide18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5.xml" /></Relationships>
</file>

<file path=ppt/notesSlides/_rels/notesSlide1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19.xml"/>
</Relationships>
</file>

<file path=ppt/notesSlides/_rels/notesSlide19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6.xml" /></Relationships>
</file>

<file path=ppt/notesSlides/_rels/notesSlide19_tf2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24.xml" />
</Relationships>
</file>

<file path=ppt/notesSlides/_rels/notesSlide2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0.xml"/>
</Relationships>
</file>

<file path=ppt/notesSlides/_rels/notesSlide20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7.xml" /></Relationships>
</file>

<file path=ppt/notesSlides/_rels/notesSlide2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1.xml"/>
</Relationships>
</file>

<file path=ppt/notesSlides/_rels/notesSlide21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8.xml" /></Relationships>
</file>

<file path=ppt/notesSlides/_rels/notesSlide2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2.xml"/>
</Relationships>
</file>

<file path=ppt/notesSlides/_rels/notesSlide22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29.xml" /></Relationships>
</file>

<file path=ppt/notesSlides/_rels/notesSlide2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3.xml"/>
</Relationships>
</file>

<file path=ppt/notesSlides/_rels/notesSlide23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1.xml" /></Relationships>
</file>

<file path=ppt/notesSlides/_rels/notesSlide2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4.xml"/>
</Relationships>
</file>

<file path=ppt/notesSlides/_rels/notesSlide24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2.xml" /></Relationships>
</file>

<file path=ppt/notesSlides/_rels/notesSlide2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5.xml"/>
</Relationships>
</file>

<file path=ppt/notesSlides/_rels/notesSlide25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3.xml" /></Relationships>
</file>

<file path=ppt/notesSlides/_rels/notesSlide2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6.xml"/>
</Relationships>
</file>

<file path=ppt/notesSlides/_rels/notesSlide26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5.xml" /></Relationships>
</file>

<file path=ppt/notesSlides/_rels/notesSlide27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7.xml"/>
</Relationships>
</file>

<file path=ppt/notesSlides/_rels/notesSlide27_tf1_tf1.xml.rels><?xml version='1.0' encoding='utf-8'?>
<Relationships xmlns="http://schemas.openxmlformats.org/package/2006/relationships"><Relationship Id="rId1" Type="http://schemas.openxmlformats.org/officeDocument/2006/relationships/notesMaster" Target="../notesMasters/notesMaster1.xml" /><Relationship Id="rId2" Type="http://schemas.openxmlformats.org/officeDocument/2006/relationships/slide" Target="../slides/slide36.xml" /></Relationships>
</file>

<file path=ppt/notesSlides/_rels/notesSlide28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8.xml"/>
</Relationships>
</file>

<file path=ppt/notesSlides/_rels/notesSlide28_tf1.xml.rels><?xml version='1.0' encoding='utf-8'?>
<Relationships xmlns="http://schemas.openxmlformats.org/package/2006/relationships">
  <Relationship Id="rId1" Type="http://schemas.openxmlformats.org/officeDocument/2006/relationships/notesMaster" Target="../notesMasters/notesMaster1.xml" />
  <Relationship Id="rId2" Type="http://schemas.openxmlformats.org/officeDocument/2006/relationships/slide" Target="../slides/slide34.xml" />
</Relationships>
</file>

<file path=ppt/notesSlides/_rels/notesSlide29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29.xml"/>
</Relationships>
</file>

<file path=ppt/notesSlides/_rels/notesSlide30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0.xml"/>
</Relationships>
</file>

<file path=ppt/notesSlides/_rels/notesSlide31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1.xml"/>
</Relationships>
</file>

<file path=ppt/notesSlides/_rels/notesSlide32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2.xml"/>
</Relationships>
</file>

<file path=ppt/notesSlides/_rels/notesSlide33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3.xml"/>
</Relationships>
</file>

<file path=ppt/notesSlides/_rels/notesSlide34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4.xml"/>
</Relationships>
</file>

<file path=ppt/notesSlides/_rels/notesSlide35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5.xml"/>
</Relationships>
</file>

<file path=ppt/notesSlides/_rels/notesSlide36.xml.rels><?xml version="1.0" encoding="UTF-8" standalone="yes"?>
<Relationships xmlns="http://schemas.openxmlformats.org/package/2006/relationships">
  <Relationship Id="rId1" Type="http://schemas.openxmlformats.org/officeDocument/2006/relationships/notesMaster" Target="../notesMasters/notesMaster1.xml"/>
  <Relationship Id="rId2" Type="http://schemas.openxmlformats.org/officeDocument/2006/relationships/slide" Target="../slides/slide36.xml"/>
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设计函数也要交代清楚输入、任务和结果。 本节从“帮忙算午餐费”开始练习。 给这件事补上具体条件，看看对方能不能独立算出我们要的答案。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输入、工作和结果对应起来，我们才能检查对方有没有做对这件事。 调用函数时，也要提供足够的数据，并约定这次需要它交回什么。</a:t>
            </a:r>
          </a:p>
        </p:txBody>
      </p:sp>
    </p:spTree>
  </p:cSld>
  <p:clrMapOvr>
    <a:masterClrMapping/>
  </p:clrMapOvr>
</p:notes>
</file>

<file path=ppt/notesSlides/notesSlide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教材7-1要求设计函数，不指定统一输入格式；这里明确每个函数的调用约定。读输入格式时，明确一个数或一行分别代表什么，再说出输出需要包含哪些信息。点击展示小数据后，逐项检查这些结果怎样符合题目条件：课堂约定：整数使用32位int范围；坐标绝对值不超过100。 本页依据教材习题7-1（1）至（3）；课堂补充范围；未标为教材样例的小数据均为课堂教学例。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_tf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这页放在练习任务之前。让学生先口头描述输入与输出，不急着命名函数；再展示接口对照。要求为每个练习选择一个普通例子和一个边界例子，后面写代码时按这份约定验证。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像请人帮忙时讲清要求，函数也要约定哪些输入能用、结果怎么算。 输入相同，任务不同，结果就可能不同。 比如给出 16，可以问哪些问题？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写函数前先读清任务，写好后按具体数据验证；读程序则按执行顺序追踪数据。 先说清六个函数各自要做什么；读程序时，再追踪它实际做了哪些操作。</a:t>
            </a:r>
          </a:p>
        </p:txBody>
      </p:sp>
    </p:spTree>
  </p:cSld>
  <p:clrMapOvr>
    <a:masterClrMapping/>
  </p:clrMapOvr>
</p:notes>
</file>

<file path=ppt/notesSlides/notesSlide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能写成某个整数乘自己的数，叫完全平方数。；可以从平方根找候选边长，再用整数乘法检查是否恰好用完。从页面的具体对象与任务切入：16可以写成4×4，15不行；0也能写成0×0，不能把0漏掉。让学生指着图中的对象或变量说明本次变化；箭头表示的含义以页面说明为准，再逐步点击展开。收回讨论时强调：本课约定n在32位int范围内，这个方法足以判断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4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先看左边九格，再看右边十六格。十五比九多、比十六少，不能找到介于3与4之间的整数边长。这里铺砖只用于直观引导；数学定义还包括0等于0的平方，下一页要单独补上。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这页放在练习任务之前。 让学生先口头描述输入与输出，不急着命名函数；再展示接口对照。 要求为每个练习选择一个普通例子和一个边界例子，后面写代码时按这份约定验证。</a:t>
            </a:r>
          </a:p>
        </p:txBody>
      </p:sp>
    </p:spTree>
  </p:cSld>
  <p:clrMapOvr>
    <a:masterClrMapping/>
  </p:clrMapOvr>
</p:notes>
</file>

<file path=ppt/notesSlides/notesSlide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教学片段；需要&lt;cmath&gt;；n为32位int范围内的整数。显示代码后，让学生指出参数、关键条件与返回语句，不按字符逐字朗读。追踪时强调：测试：-1→false，0→true，15→false，16→true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这些函数负责交回结果，是否打印结果由调用它们的程序决定。 数据范围也会影响实现。 完全平方数要考虑负数和 0，距离与体积则可能带小数。</a:t>
            </a:r>
          </a:p>
        </p:txBody>
      </p:sp>
    </p:spTree>
  </p:cSld>
  <p:clrMapOvr>
    <a:masterClrMapping/>
  </p:clrMapOvr>
</p:notes>
</file>

<file path=ppt/notesSlides/notesSlide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水平距离与高度差相互垂直，再用一次勾股定理就能得到空间距离。下一页把两次计算合起来，说明三个坐标差为什么都要平方后相加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教材7-1要求设计函数，不指定统一输入格式；这里明确每个函数的调用约定。 课堂约定：整数使用32位int范围；坐标绝对值不超过100。</a:t>
            </a:r>
          </a:p>
        </p:txBody>
      </p:sp>
    </p:spTree>
  </p:cSld>
  <p:clrMapOvr>
    <a:masterClrMapping/>
  </p:clrMapOvr>
</p:notes>
</file>

<file path=ppt/notesSlides/notesSlide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水平距离与高度差相互垂直，再用一次勾股定理就能得到空间距离。；下一页把两次计算合起来，说明三个坐标差为什么都要平方后相加。在显示公式前，用具体数据解释问题：无人机从一个空间位置飞到另一个位置；除了横向、纵向，还有高度z。显示公式后，请学生指出每个变量的含义，并把数学运算对应到后面的代码。重点核对：函数返回double；不能只沿用平面公式而遗漏高度差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先看左边九格，再看右边十六格。 十五比九多、比十六少，不能找到介于3与4之间的整数边长。 这里铺砖只用于直观引导；数学定义还包括0等于0的平方。</a:t>
            </a:r>
          </a:p>
        </p:txBody>
      </p:sp>
    </p:spTree>
  </p:cSld>
  <p:clrMapOvr>
    <a:masterClrMapping/>
  </p:clrMapOvr>
</p:notes>
</file>

<file path=ppt/notesSlides/notesSlide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教学片段；x1、y1、z1属于第一个点；x2、y2、z2属于第二个点。显示代码后，让学生指出参数、关键条件与返回语句，不按字符逐字朗读。追踪时强调：dist3(0,0,0,1,2,2)返回3；两个点重合时返回0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能写成某个整数乘自己的数，叫完全平方数。 可以从平方根找候选边长，再用整数乘法检查是否恰好用完。 16可以写成4×4，15不行；0也能写成0×0，不能把0漏掉。 本课约定n在32位int范围内，这个方法足以判断。</a:t>
            </a:r>
          </a:p>
        </p:txBody>
      </p:sp>
    </p:spTree>
  </p:cSld>
  <p:clrMapOvr>
    <a:masterClrMapping/>
  </p:clrMapOvr>
</p:notes>
</file>

<file path=ppt/notesSlides/notesSlide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圆柱体积由底面积和高度共同决定；圆的底面积要由半径求出。把半径记为r、高记为h，下面把这两个熟悉的关系接成一个公式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教学片段；需要&lt;cmath&gt;；n为32位int范围内的整数。 测试：-1→false，0→true，15→false，16→true。</a:t>
            </a:r>
          </a:p>
        </p:txBody>
      </p:sp>
    </p:spTree>
  </p:cSld>
  <p:clrMapOvr>
    <a:masterClrMapping/>
  </p:clrMapOvr>
</p:notes>
</file>

<file path=ppt/notesSlides/notesSlide1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圆柱体积由底面积和高度共同决定；圆的底面积要由半径求出。；把半径记为r、高记为h，下面把这两个熟悉的关系接成一个公式。在显示公式前，用具体数据解释问题：圆柱形水桶的容量由底面大小和高度决定；半径相同，高度加倍，体积也加倍。显示公式后，请学生指出每个变量的含义，并把数学运算对应到后面的代码。重点核对：半径为2、高为3时，体积约37.70；r或h为0时，体积为0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水平距离与高度差相互垂直，再用一次勾股定理就能得到空间距离。</a:t>
            </a:r>
          </a:p>
        </p:txBody>
      </p:sp>
    </p:spTree>
  </p:cSld>
  <p:clrMapOvr>
    <a:masterClrMapping/>
  </p:clrMapOvr>
</p:notes>
</file>

<file path=ppt/notesSlides/notesSlide1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继续教材7-1的后三项任务；每个函数只完成一件清楚的工作。读输入格式时，明确一个数或一行分别代表什么，再说出输出需要包含哪些信息。点击展示小数据后，逐项检查这些结果怎样符合题目条件：课堂约定：④只删除普通空格；⑤负数不把负号算成数位。 本页依据教材习题7-1（4）至（6）；课堂补充范围；未标为教材样例的小数据均为课堂教学例。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水平距离与高度差相互垂直，再用一次勾股定理就能得到空间距离。 无人机从一个空间位置飞到另一个位置；除了横向、纵向，还有高度z。 函数返回double；不能只沿用平面公式而遗漏高度差。</a:t>
            </a:r>
          </a:p>
        </p:txBody>
      </p:sp>
    </p:spTree>
  </p:cSld>
  <p:clrMapOvr>
    <a:masterClrMapping/>
  </p:clrMapOvr>
</p:notes>
</file>

<file path=ppt/notesSlides/notesSlide1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从页面的具体对象与任务切入：输入文字"A B  C"，目标是"ABC"；相邻的两个空格也必须全去掉。让学生指着图中的对象或变量说明本次变化；箭头表示的含义以页面说明为准，再逐步点击展开。收回讨论时强调：原串中的非空格字符按原顺序保留，既不漏删空格，也不颠倒字符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教学片段；x1、y1、z1属于第一个点；x2、y2、z2属于第二个点。 dist3(0,0,0,1,2,2)返回3；两个点重合时返回0。</a:t>
            </a:r>
          </a:p>
        </p:txBody>
      </p:sp>
    </p:spTree>
  </p:cSld>
  <p:clrMapOvr>
    <a:masterClrMapping/>
  </p:clrMapOvr>
</p:notes>
</file>

<file path=ppt/notesSlides/notesSlide1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教学片段；string作为传值参数，删除结果放进新串result。显示代码后，让学生指出参数、关键条件与返回语句，不按字符逐字朗读。追踪时强调：空串仍返回空串；只有空格的字符串也返回空串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圆柱体积由底面积和高度共同决定；圆的底面积要由半径求出。 底面积是圆的面积，高度决定叠多高。 把两者相乘，就能写出体积公式。</a:t>
            </a:r>
          </a:p>
        </p:txBody>
      </p:sp>
    </p:spTree>
  </p:cSld>
  <p:clrMapOvr>
    <a:masterClrMapping/>
  </p:clrMapOvr>
</p:notes>
</file>

<file path=ppt/notesSlides/notesSlide1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以507为例；x%10取得末位，x/10去掉末位；负数先转为绝对值。逐行核对输入、操作和结果，让学生预测下一行，再点击显示完整过程。讲评时要回到依据：x变成0时已经没有剩余数位，最终返回12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圆柱体积由底面积和高度共同决定；圆的底面积要由半径求出。 把半径记为r、高记为h，下面把这两个熟悉的关系接成一个公式。 圆柱形水桶的容量由底面大小和高度决定；半径相同，高度加倍，体积也加倍。 半径为2、高为3时，体积约37.70；r或h为0时，体积为0。</a:t>
            </a:r>
          </a:p>
        </p:txBody>
      </p:sp>
    </p:spTree>
  </p:cSld>
  <p:clrMapOvr>
    <a:masterClrMapping/>
  </p:clrMapOvr>
</p:notes>
</file>

<file path=ppt/notesSlides/notesSlide1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先明确本段代码完成的工作：教学片段；n先复制到long long，避免直接对最小负int取相反数而溢出。显示代码后，让学生指出参数、关键条件与返回语句，不按字符逐字朗读。追踪时强调：输入-507返回12，负号不参加相加；输入0时循环不执行，返回初值0。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先确认“算出什么”与“哪些数据参与”，再考虑循环和参数怎么写。 删除哪些空白、负号算不算数位、平均值允许几项，都得先约定。</a:t>
            </a:r>
          </a:p>
        </p:txBody>
      </p:sp>
    </p:spTree>
  </p:cSld>
  <p:clrMapOvr>
    <a:masterClrMapping/>
  </p:clrMapOvr>
</p:notes>
</file>

<file path=ppt/notesSlides/notesSlide1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让学生先读清本页给出的数据与任务，再回答标题中的问题，不急着报出新术语。点击显示观察过程，要求学生指出发生变化的是哪项数据，未变的是哪条规则。预期回答与依据是：可以在参数中明确“这里只读这些元素”，让编译器阻止意外改写。下面的const用于表达这个限制；它不会把数组复制成另一份。确认学生能复述这个需要后，再转入下一页的正式讲解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继续教材7-1的后三项任务；每个函数只完成一件清楚的工作。 课堂约定：④只删除普通空格；⑤负数不把负号算成数位。</a:t>
            </a:r>
          </a:p>
        </p:txBody>
      </p:sp>
    </p:spTree>
  </p:cSld>
  <p:clrMapOvr>
    <a:masterClrMapping/>
  </p:clrMapOvr>
</p:notes>
</file>

<file path=ppt/notesSlides/notesSlide1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承接前页已经观察到的问题：可以在参数中明确“这里只读这些元素”，让编译器阻止意外改写。；下面的const用于表达这个限制；它不会把数组复制成另一份。从页面的具体对象与任务切入：数组预留1000格，实际只存了3个数2、5、8；平均值应为5，不能除以1000。让学生指着图中的对象或变量说明本次变化；箭头表示的含义以页面说明为准，再逐步点击展开。收回讨论时强调：const表示本函数不能通过a修改这些元素；这里只读数据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输入文字"A B C"，目标是"ABC"；相邻的两个空格也必须全去掉。 像重新抄写时跳过空格，其他字符照原顺序抄入结果串。这样不会改变剩余文字的先后。</a:t>
            </a:r>
          </a:p>
        </p:txBody>
      </p:sp>
    </p:spTree>
  </p:cSld>
  <p:clrMapOvr>
    <a:masterClrMapping/>
  </p:clrMapOvr>
</p:notes>
</file>

<file path=ppt/notesSlides/notesSlide18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停在题目页，让学生逐题写出结果，并说明使用的是哪条规则。单击后核对答案：① true、3；0是完全平方数，负号不算数位；② "AB"，前后与中间的空格都删除；③ 2.5；平均值用double，并让计算使用实数除法。如果答案不同，请从变量身份、输入范围或执行顺序中定位分歧，不只公布对错。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教学片段；string作为传值参数，删除结果放进新串result。 空串仍返回空串；只有空格的字符串也返回空串。</a:t>
            </a:r>
          </a:p>
        </p:txBody>
      </p:sp>
    </p:spTree>
  </p:cSld>
  <p:clrMapOvr>
    <a:masterClrMapping/>
  </p:clrMapOvr>
</p:notes>
</file>

<file path=ppt/notesSlides/notesSlide19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按标出的顺序把各页代码接在一起，就是完整程序。对照前面的样例，指出读入、计算和输出分别由哪些语句完成。此程序不从键盘读入，使用固定数据调用刚设计的六个函数。 本页依据教材习题7-1；课堂自测程序；未标为教材样例的小数据均为课堂教学例。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19_tf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先让学生计算5除以2在整数类型下的结果，再说明转成double只能得到2.0，不能找回已经截掉的部分。第二行用1.0先参与乘法，使接下来的除法成为浮点除法。最后回到mean的实现核对运算顺序。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以507为例；x%10取得末位，x/10去掉末位；负数先转为绝对值。 x变成0时已经没有剩余数位，最终返回12。</a:t>
            </a:r>
          </a:p>
        </p:txBody>
      </p:sp>
    </p:spTree>
  </p:cSld>
  <p:clrMapOvr>
    <a:masterClrMapping/>
  </p:clrMapOvr>
</p:notes>
</file>

<file path=ppt/notesSlides/notesSlide20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按标出的顺序把各页代码接在一起，就是完整程序。对照前面的样例，指出读入、计算和输出分别由哪些语句完成。各页代码连续拼接；这两页仍在定义函数，还没有进入main。 本页依据教材习题7-1；课堂自测程序；未标为教材样例的小数据均为课堂教学例。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教学片段；n先复制到long long，避免直接对最小负int取相反数而溢出。 输入-507返回12，负号不参加相加；输入0时循环不执行，返回初值0。</a:t>
            </a:r>
          </a:p>
        </p:txBody>
      </p:sp>
    </p:spTree>
  </p:cSld>
  <p:clrMapOvr>
    <a:masterClrMapping/>
  </p:clrMapOvr>
</p:notes>
</file>

<file path=ppt/notesSlides/notesSlide21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按标出的顺序把各页代码接在一起，就是完整程序。对照前面的样例，指出读入、计算和输出分别由哪些语句完成。const数组参数只读；sum用long long保存，再计算实数平均值。 本页依据教材习题7-1；课堂自测程序；未标为教材样例的小数据均为课堂教学例。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可以在参数中明确“这里只读这些元素”，让编译器阻止意外改写。 const 可以表达“只读”的限制。 函数仍访问原数组，编译器会阻止通过它改写元素。</a:t>
            </a:r>
          </a:p>
        </p:txBody>
      </p:sp>
    </p:spTree>
  </p:cSld>
  <p:clrMapOvr>
    <a:masterClrMapping/>
  </p:clrMapOvr>
</p:notes>
</file>

<file path=ppt/notesSlides/notesSlide22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按标出的顺序把各页代码接在一起，就是完整程序。对照前面的样例，指出读入、计算和输出分别由哪些语句完成。应依次输出true、3.00、37.70、ABC、12、5.00，每项一行。 本页依据教材习题7-1；课堂自测程序；未标为教材样例的小数据均为课堂教学例。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可以在参数中明确“这里只读这些元素”，让编译器阻止意外改写。 下面的const用于表达这个限制；它不会把数组复制成另一份。 数组预留1000格，实际只存了3个数2、5、8；平均值应为5，不能除以1000。 const表示本函数不能通过a修改这些元素；这里只读数据。</a:t>
            </a:r>
          </a:p>
        </p:txBody>
      </p:sp>
    </p:spTree>
  </p:cSld>
  <p:clrMapOvr>
    <a:masterClrMapping/>
  </p:clrMapOvr>
</p:notes>
</file>

<file path=ppt/notesSlides/notesSlide23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请学生先复述本题要完成的任务：教材7-2给出一段程序，要求根据输入判断输出；不要一边读一边猜。读输入格式时，明确一个数或一行分别代表什么，再说出输出需要包含哪些信息。点击展示小数据后，逐项检查这些结果怎样符合题目条件：若只输入没有分隔的12，它只是一个整数，不能当成1与2。 本页依据教材习题7-2；输入分隔澄清；未标为教材样例的小数据均为课堂教学例。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先让学生计算5除以2在整数类型下的结果，再说明转成double只能得到2.0，不能找回已经截掉的部分。 第二行用1.0先参与乘法，使接下来的除法成为浮点除法。 最后回到mean的实现核对运算顺序。</a:t>
            </a:r>
          </a:p>
        </p:txBody>
      </p:sp>
    </p:spTree>
  </p:cSld>
  <p:clrMapOvr>
    <a:masterClrMapping/>
  </p:clrMapOvr>
</p:notes>
</file>

<file path=ppt/notesSlides/notesSlide24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按标出的顺序把各页代码接在一起，就是完整程序。对照前面的样例，指出读入、计算和输出分别由哪些语句完成。暂停在add(c,a)：调用处的c是main局部变量，a是全局变量。 本页依据教材习题7-2；未标为教材样例的小数据均为课堂教学例。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停在题目页，让学生逐题写出结果，并说明使用的是哪条规则。 单击后核对答案：① true、3；0是完全平方数，负号不算数位；② "AB"，前后与中间的空格都删除；③ 2.5；平均值用double，并让计算使用实数除法。</a:t>
            </a:r>
          </a:p>
        </p:txBody>
      </p:sp>
    </p:spTree>
  </p:cSld>
  <p:clrMapOvr>
    <a:masterClrMapping/>
  </p:clrMapOvr>
</p:notes>
</file>

<file path=ppt/notesSlides/notesSlide25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按标出的顺序把各页代码接在一起，就是完整程序。对照前面的样例，指出读入、计算和输出分别由哪些语句完成。check只按给出的条件计算布尔值，不要自行补入题目没有写的条件。 本页依据教材习题7-2；未标为教材样例的小数据均为课堂教学例。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此程序不从键盘读入，使用固定数据调用刚设计的六个函数。</a:t>
            </a:r>
          </a:p>
        </p:txBody>
      </p:sp>
    </p:spTree>
  </p:cSld>
  <p:clrMapOvr>
    <a:masterClrMapping/>
  </p:clrMapOvr>
</p:notes>
</file>

<file path=ppt/notesSlides/notesSlide26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调用add(c,a)时，调用处先取得main局部c的3、全局a的1。逐行核对输入、操作和结果，让学生预测下一行，再点击显示完整过程。讲评时要回到依据：add没有自己的c，所以它给全局c赋值；它看不到main里面的局部c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各页代码连续拼接；这两页仍在定义函数，还没有进入main。</a:t>
            </a:r>
          </a:p>
        </p:txBody>
      </p:sp>
    </p:spTree>
  </p:cSld>
  <p:clrMapOvr>
    <a:masterClrMapping/>
  </p:clrMapOvr>
</p:notes>
</file>

<file path=ppt/notesSlides/notesSlide27_tf1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先说明这张表要比较或跟踪什么：继续从main里的b=multi()往下执行；局部c仍然保持为3。逐行核对输入、操作和结果，让学生预测下一行，再点击显示完整过程。讲评时要回到依据：全局c虽然已经变成4，但最后判断传入的是main局部c的3。 本页依据《深入浅出程序设计竞赛（基础篇）》第7章7.5节；未标为教材样例的小数据均为课堂教学例。</a:t>
            </a:r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const数组参数只读；sum用long long保存，再计算实数平均值。</a:t>
            </a:r>
          </a:p>
        </p:txBody>
      </p:sp>
    </p:spTree>
  </p:cSld>
  <p:clrMapOvr>
    <a:masterClrMapping/>
  </p:clrMapOvr>
</p:notes>
</file>

<file path=ppt/notesSlides/notesSlide28_tf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先指出main中的两个实参来自哪里，再展示add形参得到3与1。add没有局部c，能够使用的是外层全局c；main的局部变量不会因为调用了add就进入add的可见范围。下一页用表格继续记录数值变化。 本页依据《深入浅出程序设计竞赛（基础篇）》第7章及原课件，补充数据为课堂教学例。</a:t>
            </a:r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应依次输出true、3.00、37.70、ABC、12、5.00，每项一行。</a:t>
            </a:r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“函数算出了什么”和“屏幕最终显示什么”要分开核对。 从给定输入出发，只按代码实际执行的顺序推算，得到输出以后再运行核对。</a:t>
            </a:r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教材7-2给出一段程序，要求根据输入判断输出；不要一边读一边猜。 若只输入没有分隔的12，它只是一个整数，不能当成1与2。</a:t>
            </a:r>
          </a:p>
        </p:txBody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暂停在add(c,a)：调用处的c是main局部变量，a是全局变量。</a:t>
            </a:r>
          </a:p>
        </p:txBody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check只按给出的条件计算布尔值，不要自行补入题目没有写的条件。</a:t>
            </a:r>
          </a:p>
        </p:txBody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先指出main中的两个实参来自哪里，再展示add形参得到3与1。 add没有局部c，能够使用的是外层全局c；main的局部变量不会因为调用了add就进入add的可见范围。</a:t>
            </a:r>
          </a:p>
        </p:txBody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调用add(c,a)时，调用处先取得main局部c的3、全局a的1。 add没有自己的c，所以它给全局c赋值；它看不到main里面的局部c。</a:t>
            </a:r>
          </a:p>
        </p:txBody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/>
            <a:r>
              <a:rPr lang="zh-CN" dirty="0"/>
              <a:t>继续从main里的b=multi()往下执行；局部c仍然保持为3。 全局c虽然已经变成4，但最后判断传入的是main局部c的3。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程封面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952500" y="1952625"/>
            <a:ext cx="10287000" cy="180975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4800"/>
            </a:lvl1pPr>
          </a:lstStyle>
          <a:p>
            <a:pPr algn="l">
              <a:lnSpc>
                <a:spcPts val="6150"/>
              </a:lnSpc>
            </a:pPr>
            <a:r>
              <a:rPr lang="zh-CN" sz="48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58105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课堂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hapter-frame Layout"/>
          <p:cNvSpPr/>
          <p:nvPr/>
        </p:nvSpPr>
        <p:spPr>
          <a:xfrm>
            <a:off x="819150" y="704850"/>
            <a:ext cx="5715000" cy="514350"/>
          </a:xfrm>
          <a:prstGeom prst="roundRect">
            <a:avLst>
              <a:gd name="adj" fmla="val 27778"/>
            </a:avLst>
          </a:prstGeom>
          <a:solidFill>
            <a:schemeClr val="accent3"/>
          </a:solidFill>
          <a:ln>
            <a:noFill/>
          </a:ln>
        </p:spPr>
      </p:sp>
      <p:sp>
        <p:nvSpPr>
          <p:cNvPr id="3" name="title-slot Placeholder"/>
          <p:cNvSpPr>
            <a:spLocks noGrp="1"/>
          </p:cNvSpPr>
          <p:nvPr>
            <p:ph type="title"/>
          </p:nvPr>
        </p:nvSpPr>
        <p:spPr>
          <a:xfrm>
            <a:off x="838200" y="1333500"/>
            <a:ext cx="10515600" cy="457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 anchor="ctr" anchorCtr="0">
            <a:noAutofit/>
          </a:bodyPr>
          <a:lstStyle>
            <a:lvl1pPr>
              <a:defRPr sz="2400"/>
            </a:lvl1pPr>
          </a:lstStyle>
          <a:p>
            <a:pPr algn="l"/>
            <a:r>
              <a:rPr lang="zh-CN" sz="2400" b="1" dirty="0">
                <a:solidFill>
                  <a:schemeClr val="accent1"/>
                </a:solidFill>
                <a:latin typeface="Consolas"/>
                <a:ea typeface="Microsoft YaHei"/>
                <a:cs typeface="+mj-cs"/>
              </a:rPr>
              <a:t>Click to add title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680924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 name="星空编程课堂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star-bg Master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white-panel Master"/>
          <p:cNvSpPr/>
          <p:nvPr/>
        </p:nvSpPr>
        <p:spPr>
          <a:xfrm>
            <a:off x="457200" y="457200"/>
            <a:ext cx="11277600" cy="5943600"/>
          </a:xfrm>
          <a:prstGeom prst="roundRect">
            <a:avLst>
              <a:gd name="adj" fmla="val 3846"/>
            </a:avLst>
          </a:prstGeom>
          <a:solidFill>
            <a:schemeClr val="lt2"/>
          </a:solidFill>
          <a:ln>
            <a:noFill/>
          </a:ln>
        </p:spPr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0" r:id="rId1"/>
    <p:sldLayoutId id="2147483661" r:id="rId2"/>
  </p:sldLayoutIdLst>
  <p:txStyles>
    <p:titleStyle>
      <a:lvl1pPr algn="ctr" defTabSz="4572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Consolas"/>
          <a:ea typeface="Microsoft YaHei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950" kern="1200">
          <a:solidFill>
            <a:schemeClr val="tx1"/>
          </a:solidFill>
          <a:latin typeface="Consolas"/>
          <a:ea typeface="Microsoft YaHei"/>
          <a:cs typeface="+mn-cs"/>
        </a:defRPr>
      </a:lvl1pPr>
      <a:lvl2pPr marL="457200" algn="l" defTabSz="457200" rtl="0" eaLnBrk="1" latinLnBrk="0" hangingPunct="1">
        <a:defRPr sz="1850" kern="1200">
          <a:solidFill>
            <a:schemeClr val="tx1"/>
          </a:solidFill>
          <a:latin typeface="Consolas"/>
          <a:ea typeface="Microsoft YaHei"/>
          <a:cs typeface="+mn-cs"/>
        </a:defRPr>
      </a:lvl2pPr>
      <a:lvl3pPr marL="914400" algn="l" defTabSz="457200" rtl="0" eaLnBrk="1" latinLnBrk="0" hangingPunct="1">
        <a:defRPr sz="1700" kern="1200">
          <a:solidFill>
            <a:schemeClr val="tx1"/>
          </a:solidFill>
          <a:latin typeface="Consolas"/>
          <a:ea typeface="Microsoft YaHei"/>
          <a:cs typeface="+mn-cs"/>
        </a:defRPr>
      </a:lvl3pPr>
      <a:lvl4pPr marL="1371600" algn="l" defTabSz="457200" rtl="0" eaLnBrk="1" latinLnBrk="0" hangingPunct="1">
        <a:defRPr sz="1600" kern="1200">
          <a:solidFill>
            <a:schemeClr val="tx1"/>
          </a:solidFill>
          <a:latin typeface="Consolas"/>
          <a:ea typeface="Microsoft YaHei"/>
          <a:cs typeface="+mn-cs"/>
        </a:defRPr>
      </a:lvl4pPr>
      <a:lvl5pPr marL="1828800" algn="l" defTabSz="457200" rtl="0" eaLnBrk="1" latinLnBrk="0" hangingPunct="1">
        <a:defRPr sz="1450" kern="1200">
          <a:solidFill>
            <a:schemeClr val="tx1"/>
          </a:solidFill>
          <a:latin typeface="Consolas"/>
          <a:ea typeface="Microsoft YaHei"/>
          <a:cs typeface="+mn-cs"/>
        </a:defRPr>
      </a:lvl5pPr>
      <a:lvl6pPr marL="2286000" algn="l" defTabSz="457200" rtl="0" eaLnBrk="1" latinLnBrk="0" hangingPunct="1">
        <a:defRPr sz="1350" kern="1200">
          <a:solidFill>
            <a:schemeClr val="tx1"/>
          </a:solidFill>
          <a:latin typeface="Consolas"/>
          <a:ea typeface="Microsoft YaHei"/>
          <a:cs typeface="+mn-cs"/>
        </a:defRPr>
      </a:lvl6pPr>
      <a:lvl7pPr marL="2743200" algn="l" defTabSz="457200" rtl="0" eaLnBrk="1" latinLnBrk="0" hangingPunct="1">
        <a:defRPr sz="1200" kern="1200">
          <a:solidFill>
            <a:schemeClr val="tx1"/>
          </a:solidFill>
          <a:latin typeface="Consolas"/>
          <a:ea typeface="Microsoft YaHei"/>
          <a:cs typeface="+mn-cs"/>
        </a:defRPr>
      </a:lvl7pPr>
      <a:lvl8pPr marL="3200400" algn="l" defTabSz="457200" rtl="0" eaLnBrk="1" latinLnBrk="0" hangingPunct="1">
        <a:defRPr sz="1100" kern="1200">
          <a:solidFill>
            <a:schemeClr val="tx1"/>
          </a:solidFill>
          <a:latin typeface="Consolas"/>
          <a:ea typeface="Microsoft YaHei"/>
          <a:cs typeface="+mn-cs"/>
        </a:defRPr>
      </a:lvl8pPr>
      <a:lvl9pPr marL="3657600" algn="l" defTabSz="457200" rtl="0" eaLnBrk="1" latinLnBrk="0" hangingPunct="1">
        <a:defRPr sz="1000" kern="1200">
          <a:solidFill>
            <a:schemeClr val="tx1"/>
          </a:solidFill>
          <a:latin typeface="Consolas"/>
          <a:ea typeface="Microsoft YaHei"/>
          <a:cs typeface="+mn-cs"/>
        </a:defRPr>
      </a:lvl9pPr>
    </p:otherStyle>
  </p:txStyles>
</p:sldMaster>
</file>

<file path=ppt/slides/_rels/slide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.xml"/>
</Relationships>
</file>

<file path=ppt/slides/_rels/slide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2.xml"/>
</Relationships>
</file>

<file path=ppt/slides/_rels/slide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.xml"/>
</Relationships>
</file>

<file path=ppt/slides/_rels/slide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4.xml"/>
</Relationships>
</file>

<file path=ppt/slides/_rels/slide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5.xml"/>
</Relationships>
</file>

<file path=ppt/slides/_rels/slide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6.xml"/>
</Relationships>
</file>

<file path=ppt/slides/_rels/slide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7.xml"/>
</Relationships>
</file>

<file path=ppt/slides/_rels/slide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8.xml"/>
</Relationships>
</file>

<file path=ppt/slides/_rels/slide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9.xml"/>
</Relationships>
</file>

<file path=ppt/slides/_rels/slide1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0.xml"/>
</Relationships>
</file>

<file path=ppt/slides/_rels/slide1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1.xml"/>
</Relationships>
</file>

<file path=ppt/slides/_rels/slide1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2.xml"/>
</Relationships>
</file>

<file path=ppt/slides/_rels/slide1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3.xml"/>
</Relationships>
</file>

<file path=ppt/slides/_rels/slide1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4.xml"/>
</Relationships>
</file>

<file path=ppt/slides/_rels/slide1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5.xml"/>
</Relationships>
</file>

<file path=ppt/slides/_rels/slide1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16.xml"/>
</Relationships>
</file>

<file path=ppt/slides/_rels/slide1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7.xml"/>
</Relationships>
</file>

<file path=ppt/slides/_rels/slide1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8.xml"/>
</Relationships>
</file>

<file path=ppt/slides/_rels/slide1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19.xml"/>
</Relationships>
</file>

<file path=ppt/slides/_rels/slide2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0.xml"/>
</Relationships>
</file>

<file path=ppt/slides/_rels/slide2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1.xml"/>
</Relationships>
</file>

<file path=ppt/slides/_rels/slide2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2.xml"/>
</Relationships>
</file>

<file path=ppt/slides/_rels/slide2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3.xml"/>
</Relationships>
</file>

<file path=ppt/slides/_rels/slide2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24.xml"/>
</Relationships>
</file>

<file path=ppt/slides/_rels/slide2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5.xml"/>
</Relationships>
</file>

<file path=ppt/slides/_rels/slide2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6.xml"/>
</Relationships>
</file>

<file path=ppt/slides/_rels/slide27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7.xml"/>
</Relationships>
</file>

<file path=ppt/slides/_rels/slide28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8.xml"/>
</Relationships>
</file>

<file path=ppt/slides/_rels/slide29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29.xml"/>
</Relationships>
</file>

<file path=ppt/slides/_rels/slide30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  <Relationship Id="rId2" Type="http://schemas.openxmlformats.org/officeDocument/2006/relationships/notesSlide" Target="../notesSlides/notesSlide30.xml"/>
</Relationships>
</file>

<file path=ppt/slides/_rels/slide31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1.xml"/>
</Relationships>
</file>

<file path=ppt/slides/_rels/slide32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2.xml"/>
</Relationships>
</file>

<file path=ppt/slides/_rels/slide33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3.xml"/>
</Relationships>
</file>

<file path=ppt/slides/_rels/slide34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  <Relationship Id="rId2" Type="http://schemas.openxmlformats.org/officeDocument/2006/relationships/notesSlide" Target="../notesSlides/notesSlide34.xml"/>
</Relationships>
</file>

<file path=ppt/slides/_rels/slide35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5.xml"/>
</Relationships>
</file>

<file path=ppt/slides/_rels/slide36.xml.rels><?xml version='1.0' encoding='utf-8'?>
<Relationships xmlns="http://schemas.openxmlformats.org/package/2006/relationships"><Relationship Id="rId1" Type="http://schemas.openxmlformats.org/officeDocument/2006/relationships/slideLayout" Target="../slideLayouts/slideLayout2.xml" />    <Relationship Id="rId2" Type="http://schemas.openxmlformats.org/officeDocument/2006/relationships/notesSlide" Target="../notesSlides/notesSlide36.xml"/>
</Relationships>
</file>

<file path=ppt/slides/slide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96013" cy="1104519"/>
            <a:chOff x="825246" y="814388"/>
            <a:chExt cx="589601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35470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从交代任务练习函数设计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9601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请同学帮忙算钱，只说“算一下”够吗？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42526" cy="762381"/>
            <a:chOff x="990219" y="2056448"/>
            <a:chExt cx="954252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你请同学计算午餐费，却只说“帮我算一下”。他还不知道几个人、每人多少钱。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是求每个人要付多少，还是求大家一共要付多少？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也得说清楚。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16693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要处理哪些数据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035683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人数与单价还没说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167312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到底要计算什么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036058" y="3855148"/>
                <a:ext cx="2119884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单人费用还是总价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298942" y="350272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希望交回什么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167688" y="3855148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现在还不能确定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96906" cy="755332"/>
            <a:chOff x="990219" y="5406771"/>
            <a:chExt cx="1029690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要交代哪些数据、算什么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。写函数也一样，这节练习把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说完整。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76962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给这件事补上具体条件，看看对方能不能独立算出我们要的答案。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说清数据、任务和结果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把条件补齐，对方就知道怎么做了吗？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866209" cy="762381"/>
            <a:chOff x="990219" y="2056448"/>
            <a:chExt cx="786620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6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现在说清楚：3个人，每人午餐12元，请计算大家一共要付多少元。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36407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对方拿到3和12，用人数乘单价，算出36元，再把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告诉你。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05175"/>
            <a:ext cx="8572500" cy="1000125"/>
            <a:chOff x="1809750" y="3305175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05175"/>
              <a:ext cx="2571750" cy="1000125"/>
              <a:chOff x="1809750" y="3305175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429446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给出的数据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12848" y="3855148"/>
                <a:ext cx="1765459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3人，每人12元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05175"/>
              <a:ext cx="2571750" cy="1000125"/>
              <a:chOff x="4810125" y="3305175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429821" y="3502724"/>
                <a:ext cx="133235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指定的任务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855148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用人数乘单价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00475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54810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05175"/>
              <a:ext cx="2571750" cy="1000125"/>
              <a:chOff x="7810500" y="3305175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05175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167688" y="3502724"/>
                <a:ext cx="185737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需要交回的结果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548306" y="3855148"/>
                <a:ext cx="1096137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总价36元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、工作和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对应起来，我们才能检查对方有没有做对这件事。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调用函数时，也要提供足够的数据，并约定这次需要它交回什么。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5603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0628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把生活约定对应到函数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把任务交给函数，还要约定哪些边界？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806273" cy="762381"/>
            <a:chOff x="990219" y="2056448"/>
            <a:chExt cx="980627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80627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函数不能自己猜“哪些数据参与计算”。求数组平均值时，还要交代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有效元素个数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20603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例如数组中的8、9都参与，有效个数是2；总和17除以2，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是8.5。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4000500" cy="571500"/>
              <a:chOff x="1047750" y="3057525"/>
              <a:chExt cx="4000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4000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需要约定的内容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5048250" y="3057525"/>
              <a:ext cx="6096000" cy="571500"/>
              <a:chOff x="5048250" y="3057525"/>
              <a:chExt cx="6096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5048250" y="3057525"/>
                <a:ext cx="6096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5067300" y="3086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本次求平均值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4000500" cy="571500"/>
              <a:chOff x="1047750" y="3629025"/>
              <a:chExt cx="4000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交给函数什么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5048250" y="3629025"/>
              <a:ext cx="6096000" cy="571500"/>
              <a:chOff x="5048250" y="3629025"/>
              <a:chExt cx="6096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5048250" y="3629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5067300" y="3657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数组，以及有效元素个数2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4000500" cy="571500"/>
              <a:chOff x="1047750" y="4200525"/>
              <a:chExt cx="4000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4000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完成什么并交回什么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5048250" y="4200525"/>
              <a:ext cx="6096000" cy="571500"/>
              <a:chOff x="5048250" y="4200525"/>
              <a:chExt cx="6096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5048250" y="4200525"/>
                <a:ext cx="6096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5067300" y="42291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求8、9的平均值，交回8.5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4000500" cy="571500"/>
              <a:chOff x="1047750" y="4772025"/>
              <a:chExt cx="4000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4000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962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输入还要满足什么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5048250" y="4772025"/>
              <a:ext cx="6096000" cy="571500"/>
              <a:chOff x="5048250" y="4772025"/>
              <a:chExt cx="6096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5048250" y="4772025"/>
                <a:ext cx="6096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5067300" y="4800600"/>
                <a:ext cx="6057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有效个数至少为1，避免除以0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6771"/>
            <a:ext cx="10296906" cy="752856"/>
            <a:chOff x="990219" y="5406771"/>
            <a:chExt cx="10296906" cy="752856"/>
          </a:xfrm>
        </p:grpSpPr>
        <p:sp>
          <p:nvSpPr>
            <p:cNvPr id="33" name="TextBox 33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像请人帮忙时讲清要求，函数也要约定哪些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能用、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怎么算。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相同，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不同，结果就可能不同。比如给出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16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，可以问哪些问题？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305181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带着任务约定进入练习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输入一样，函数要做的事也一样吗？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856994" cy="762381"/>
            <a:chOff x="990219" y="2056448"/>
            <a:chExt cx="985699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85699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同样给出整数16，既可以问“16块方砖能否铺成正方形”，也可以要求把各位相加。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1299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前一个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要交回能否做到的判断，后一个任务要交回1加6的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7。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057525"/>
            <a:ext cx="10096500" cy="1714500"/>
            <a:chOff x="1047750" y="30575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333750" cy="571500"/>
              <a:chOff x="1047750" y="3057525"/>
              <a:chExt cx="33337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输入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381500" y="3057525"/>
              <a:ext cx="3333750" cy="571500"/>
              <a:chOff x="4381500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381500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400550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要完成的任务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715250" y="3057525"/>
              <a:ext cx="3429000" cy="571500"/>
              <a:chOff x="7715250" y="3057525"/>
              <a:chExt cx="34290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715250" y="3057525"/>
                <a:ext cx="3429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734300" y="3086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需要的结果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3333750" cy="571500"/>
              <a:chOff x="1047750" y="3629025"/>
              <a:chExt cx="33337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381500" y="3629025"/>
              <a:ext cx="3333750" cy="571500"/>
              <a:chOff x="4381500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381500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400550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判断能否铺成正方形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715250" y="3629025"/>
              <a:ext cx="3429000" cy="571500"/>
              <a:chOff x="7715250" y="3629025"/>
              <a:chExt cx="3429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715250" y="3629025"/>
                <a:ext cx="3429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734300" y="36576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能，返回true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3333750" cy="571500"/>
              <a:chOff x="1047750" y="4200525"/>
              <a:chExt cx="333375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16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381500" y="4200525"/>
              <a:ext cx="3333750" cy="571500"/>
              <a:chOff x="4381500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381500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400550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计算各位数字之和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715250" y="4200525"/>
              <a:ext cx="3429000" cy="571500"/>
              <a:chOff x="7715250" y="4200525"/>
              <a:chExt cx="3429000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715250" y="4200525"/>
                <a:ext cx="3429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734300" y="4229100"/>
                <a:ext cx="3390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返回7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6" name="TextBox 36"/>
            <p:cNvSpPr/>
            <p:nvPr/>
          </p:nvSpPr>
          <p:spPr>
            <a:xfrm>
              <a:off x="990219" y="54092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写函数前先读清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，写好后按具体数据验证；读程序则按执行顺序追踪数据。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先说清六个函数各自要做什么；读程序时，再追踪它实际做了哪些操作。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50893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动手前的引导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拿到函数任务，先填清哪三项？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42526" cy="762381"/>
            <a:chOff x="990219" y="2056448"/>
            <a:chExt cx="954252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“设计一个函数”不等于立刻写循环。先说清调用者会交来什么、需要拿回什么。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例如同样接收整数，“判断平方数”和“求数位和”的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类型就不同。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67050"/>
            <a:ext cx="10096500" cy="2133600"/>
            <a:chOff x="1047750" y="3067050"/>
            <a:chExt cx="10096500" cy="21336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67050"/>
              <a:ext cx="3238500" cy="533400"/>
              <a:chOff x="1047750" y="3067050"/>
              <a:chExt cx="3238500" cy="5334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67050"/>
                <a:ext cx="3238500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95625"/>
                <a:ext cx="3200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任务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67050"/>
              <a:ext cx="3714750" cy="533400"/>
              <a:chOff x="4286250" y="3067050"/>
              <a:chExt cx="3714750" cy="5334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67050"/>
                <a:ext cx="3714750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95625"/>
                <a:ext cx="36766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接收的数据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8001000" y="3067050"/>
              <a:ext cx="3143250" cy="533400"/>
              <a:chOff x="8001000" y="3067050"/>
              <a:chExt cx="3143250" cy="5334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8001000" y="3067050"/>
                <a:ext cx="3143250" cy="5334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8020050" y="3095625"/>
                <a:ext cx="31051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00450"/>
              <a:ext cx="3238500" cy="533400"/>
              <a:chOff x="1047750" y="3600450"/>
              <a:chExt cx="3238500" cy="5334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00450"/>
                <a:ext cx="3238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29025"/>
                <a:ext cx="3200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判断完全平方数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286250" y="3600450"/>
              <a:ext cx="3714750" cy="533400"/>
              <a:chOff x="4286250" y="3600450"/>
              <a:chExt cx="3714750" cy="5334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286250" y="3600450"/>
                <a:ext cx="371475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305300" y="3629025"/>
                <a:ext cx="36766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一个int整数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8001000" y="3600450"/>
              <a:ext cx="3143250" cy="533400"/>
              <a:chOff x="8001000" y="3600450"/>
              <a:chExt cx="3143250" cy="5334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8001000" y="3600450"/>
                <a:ext cx="314325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8020050" y="3629025"/>
                <a:ext cx="31051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bool：是或否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133850"/>
              <a:ext cx="3238500" cy="533400"/>
              <a:chOff x="1047750" y="4133850"/>
              <a:chExt cx="3238500" cy="5334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133850"/>
                <a:ext cx="323850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162425"/>
                <a:ext cx="3200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求空间两点距离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86250" y="4133850"/>
              <a:ext cx="3714750" cy="533400"/>
              <a:chOff x="4286250" y="4133850"/>
              <a:chExt cx="3714750" cy="5334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86250" y="4133850"/>
                <a:ext cx="371475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305300" y="4162425"/>
                <a:ext cx="36766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两个点的六个坐标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8001000" y="4133850"/>
              <a:ext cx="3143250" cy="533400"/>
              <a:chOff x="8001000" y="4133850"/>
              <a:chExt cx="3143250" cy="5334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8001000" y="4133850"/>
                <a:ext cx="3143250" cy="5334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8020050" y="4162425"/>
                <a:ext cx="31051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double：距离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667250"/>
              <a:ext cx="3238500" cy="533400"/>
              <a:chOff x="1047750" y="4667250"/>
              <a:chExt cx="3238500" cy="5334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667250"/>
                <a:ext cx="323850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695825"/>
                <a:ext cx="320040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求数组平均值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4286250" y="4667250"/>
              <a:ext cx="3714750" cy="533400"/>
              <a:chOff x="4286250" y="4667250"/>
              <a:chExt cx="3714750" cy="5334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4286250" y="4667250"/>
                <a:ext cx="371475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4305300" y="4695825"/>
                <a:ext cx="36766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数组＋有效个数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8001000" y="4667250"/>
              <a:ext cx="3143250" cy="533400"/>
              <a:chOff x="8001000" y="4667250"/>
              <a:chExt cx="3143250" cy="5334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8001000" y="4667250"/>
                <a:ext cx="3143250" cy="5334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8020050" y="4695825"/>
                <a:ext cx="3105150" cy="4762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9723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double：平均值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18772"/>
            <a:ext cx="8104596" cy="762381"/>
            <a:chOff x="990219" y="5418772"/>
            <a:chExt cx="8104596" cy="762381"/>
          </a:xfrm>
        </p:grpSpPr>
        <p:sp>
          <p:nvSpPr>
            <p:cNvPr id="45" name="TextBox 45"/>
            <p:cNvSpPr/>
            <p:nvPr/>
          </p:nvSpPr>
          <p:spPr>
            <a:xfrm>
              <a:off x="990219" y="5418772"/>
              <a:ext cx="81045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再补充使用条件：负数怎样处理、数量能否为0、是否要保留原数据。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99772"/>
              <a:ext cx="53225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接下来按这个顺序完成教材的六个函数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721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三个计算任务，分别需要函数帮忙做什么？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542526" cy="762381"/>
            <a:chOff x="990219" y="2056448"/>
            <a:chExt cx="9542526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想做一个计算工具箱，里面的每个函数只负责一项明确的工作。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54252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先不用写统一的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程序。测试主程序会把数据交给函数，并检查它交回的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要做的工作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给函数的教学数据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希望拿到什么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判断能否铺成正方形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16块大小相同的小方砖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能，返回true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求两点间距离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两个空间点的坐标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两点间的直线距离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2809875" cy="571500"/>
              <a:chOff x="1047750" y="4772025"/>
              <a:chExt cx="280987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求圆柱体积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57625" y="4772025"/>
              <a:ext cx="3333750" cy="571500"/>
              <a:chOff x="3857625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857625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876675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底面半径和高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191375" y="4772025"/>
              <a:ext cx="3952875" cy="571500"/>
              <a:chOff x="7191375" y="4772025"/>
              <a:chExt cx="39528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191375" y="4772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210425" y="4800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圆柱的体积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这些函数负责交回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，是否打印结果由调用它们的程序决定。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数据范围也会影响实现。完全平方数要考虑负数和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，距离与体积则可能带小数。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习题：函数设计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函数设计任务一：判断、距离与体积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9184946" cy="381381"/>
            <a:chOff x="990219" y="2056448"/>
            <a:chExt cx="918494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18494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教材7-1要求设计函数，不指定统一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格式。这里明确每个函数的调用约定。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6836581" cy="1276731"/>
            <a:chOff x="990219" y="2932748"/>
            <a:chExt cx="6836581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83658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接收一个整数，判断它是否为完全平方数，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bool。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785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接收空间中两个点的六个坐标，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它们之间的距离。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52287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接收圆柱的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r和高h，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圆柱体积。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006495" cy="762381"/>
            <a:chOff x="990219" y="5056822"/>
            <a:chExt cx="7006495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课堂约定：整数使用32位int范围；坐标绝对值不超过100。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642828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与高为0至100的实数。测试主程序直接给出参数。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616903" cy="1104519"/>
            <a:chOff x="825246" y="814388"/>
            <a:chExt cx="661690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44602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完全平方数的引导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61690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16块与15块，谁能铺成整数边长的正方形？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432548" cy="762381"/>
            <a:chOff x="990219" y="2056448"/>
            <a:chExt cx="7432548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每一行的方砖数与总行数必须相同，而且不能切割或留下方砖。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215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先尝试3行3列，再尝试4行4列，比较15与16的位置。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339691" y="3057525"/>
            <a:ext cx="6458046" cy="2345531"/>
            <a:chOff x="1339691" y="3057525"/>
            <a:chExt cx="6458046" cy="2345531"/>
          </a:xfrm>
        </p:grpSpPr>
        <p:sp>
          <p:nvSpPr>
            <p:cNvPr id="8" name="Rectangle 8"/>
            <p:cNvSpPr/>
            <p:nvPr/>
          </p:nvSpPr>
          <p:spPr>
            <a:xfrm>
              <a:off x="1524000" y="3286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9" name="Rectangle 9"/>
            <p:cNvSpPr/>
            <p:nvPr/>
          </p:nvSpPr>
          <p:spPr>
            <a:xfrm>
              <a:off x="1981200" y="3286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0" name="Rectangle 10"/>
            <p:cNvSpPr/>
            <p:nvPr/>
          </p:nvSpPr>
          <p:spPr>
            <a:xfrm>
              <a:off x="2438400" y="3286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1" name="Rectangle 11"/>
            <p:cNvSpPr/>
            <p:nvPr/>
          </p:nvSpPr>
          <p:spPr>
            <a:xfrm>
              <a:off x="1524000" y="37433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2" name="Rectangle 12"/>
            <p:cNvSpPr/>
            <p:nvPr/>
          </p:nvSpPr>
          <p:spPr>
            <a:xfrm>
              <a:off x="1981200" y="37433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3" name="Rectangle 13"/>
            <p:cNvSpPr/>
            <p:nvPr/>
          </p:nvSpPr>
          <p:spPr>
            <a:xfrm>
              <a:off x="2438400" y="37433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4" name="Rectangle 14"/>
            <p:cNvSpPr/>
            <p:nvPr/>
          </p:nvSpPr>
          <p:spPr>
            <a:xfrm>
              <a:off x="1524000" y="4200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5" name="Rectangle 15"/>
            <p:cNvSpPr/>
            <p:nvPr/>
          </p:nvSpPr>
          <p:spPr>
            <a:xfrm>
              <a:off x="1981200" y="4200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6" name="Rectangle 16"/>
            <p:cNvSpPr/>
            <p:nvPr/>
          </p:nvSpPr>
          <p:spPr>
            <a:xfrm>
              <a:off x="2438400" y="4200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7" name="Rectangle 17"/>
            <p:cNvSpPr/>
            <p:nvPr/>
          </p:nvSpPr>
          <p:spPr>
            <a:xfrm>
              <a:off x="5953125" y="3057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8" name="Rectangle 18"/>
            <p:cNvSpPr/>
            <p:nvPr/>
          </p:nvSpPr>
          <p:spPr>
            <a:xfrm>
              <a:off x="6410325" y="3057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19" name="Rectangle 19"/>
            <p:cNvSpPr/>
            <p:nvPr/>
          </p:nvSpPr>
          <p:spPr>
            <a:xfrm>
              <a:off x="6867525" y="3057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0" name="Rectangle 20"/>
            <p:cNvSpPr/>
            <p:nvPr/>
          </p:nvSpPr>
          <p:spPr>
            <a:xfrm>
              <a:off x="7324725" y="30575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1" name="Rectangle 21"/>
            <p:cNvSpPr/>
            <p:nvPr/>
          </p:nvSpPr>
          <p:spPr>
            <a:xfrm>
              <a:off x="5953125" y="35147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2" name="Rectangle 22"/>
            <p:cNvSpPr/>
            <p:nvPr/>
          </p:nvSpPr>
          <p:spPr>
            <a:xfrm>
              <a:off x="6410325" y="35147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3" name="Rectangle 23"/>
            <p:cNvSpPr/>
            <p:nvPr/>
          </p:nvSpPr>
          <p:spPr>
            <a:xfrm>
              <a:off x="6867525" y="35147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4" name="Rectangle 24"/>
            <p:cNvSpPr/>
            <p:nvPr/>
          </p:nvSpPr>
          <p:spPr>
            <a:xfrm>
              <a:off x="7324725" y="35147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5" name="Rectangle 25"/>
            <p:cNvSpPr/>
            <p:nvPr/>
          </p:nvSpPr>
          <p:spPr>
            <a:xfrm>
              <a:off x="5953125" y="39719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6" name="Rectangle 26"/>
            <p:cNvSpPr/>
            <p:nvPr/>
          </p:nvSpPr>
          <p:spPr>
            <a:xfrm>
              <a:off x="6410325" y="39719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7" name="Rectangle 27"/>
            <p:cNvSpPr/>
            <p:nvPr/>
          </p:nvSpPr>
          <p:spPr>
            <a:xfrm>
              <a:off x="6867525" y="39719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8" name="Rectangle 28"/>
            <p:cNvSpPr/>
            <p:nvPr/>
          </p:nvSpPr>
          <p:spPr>
            <a:xfrm>
              <a:off x="7324725" y="39719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29" name="Rectangle 29"/>
            <p:cNvSpPr/>
            <p:nvPr/>
          </p:nvSpPr>
          <p:spPr>
            <a:xfrm>
              <a:off x="5953125" y="4429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0" name="Rectangle 30"/>
            <p:cNvSpPr/>
            <p:nvPr/>
          </p:nvSpPr>
          <p:spPr>
            <a:xfrm>
              <a:off x="6410325" y="4429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1" name="Rectangle 31"/>
            <p:cNvSpPr/>
            <p:nvPr/>
          </p:nvSpPr>
          <p:spPr>
            <a:xfrm>
              <a:off x="6867525" y="4429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2" name="Rectangle 32"/>
            <p:cNvSpPr/>
            <p:nvPr/>
          </p:nvSpPr>
          <p:spPr>
            <a:xfrm>
              <a:off x="7324725" y="4429125"/>
              <a:ext cx="457200" cy="457200"/>
            </a:xfrm>
            <a:prstGeom prst="rect">
              <a:avLst/>
            </a:prstGeom>
            <a:solidFill>
              <a:srgbClr val="FFFFFF"/>
            </a:solidFill>
            <a:ln w="11430">
              <a:solidFill>
                <a:srgbClr val="244D87"/>
              </a:solidFill>
            </a:ln>
          </p:spPr>
        </p:sp>
        <p:sp>
          <p:nvSpPr>
            <p:cNvPr id="33" name="TextBox 33"/>
            <p:cNvSpPr/>
            <p:nvPr/>
          </p:nvSpPr>
          <p:spPr>
            <a:xfrm>
              <a:off x="1339691" y="4902994"/>
              <a:ext cx="17020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95" tIns="5" rIns="0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3行3列，共9块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5956459" y="5036344"/>
              <a:ext cx="184127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95" bIns="0" anchor="t" anchorCtr="0">
              <a:noAutofit/>
            </a:bodyPr>
            <a:lstStyle/>
            <a:p>
              <a:pPr algn="ctr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4行4列，共16块</a:t>
              </a:r>
            </a:p>
          </p:txBody>
        </p:sp>
      </p:grpSp>
      <p:grpSp>
        <p:nvGrpSpPr>
          <p:cNvPr id="38" name="Group 38"/>
          <p:cNvGrpSpPr/>
          <p:nvPr/>
        </p:nvGrpSpPr>
        <p:grpSpPr>
          <a:xfrm>
            <a:off x="8658225" y="3321844"/>
            <a:ext cx="2069020" cy="795337"/>
            <a:chOff x="8658225" y="3321844"/>
            <a:chExt cx="2069020" cy="795337"/>
          </a:xfrm>
        </p:grpSpPr>
        <p:sp>
          <p:nvSpPr>
            <p:cNvPr id="36" name="TextBox 36"/>
            <p:cNvSpPr/>
            <p:nvPr/>
          </p:nvSpPr>
          <p:spPr>
            <a:xfrm>
              <a:off x="8658225" y="3321844"/>
              <a:ext cx="1702022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15块比9块多，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8658225" y="3750469"/>
              <a:ext cx="206902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却比16块少一块。</a:t>
              </a:r>
            </a:p>
          </p:txBody>
        </p:sp>
      </p:grpSp>
      <p:grpSp>
        <p:nvGrpSpPr>
          <p:cNvPr id="41" name="Group 41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9" name="TextBox 39"/>
            <p:cNvSpPr/>
            <p:nvPr/>
          </p:nvSpPr>
          <p:spPr>
            <a:xfrm>
              <a:off x="990219" y="5418772"/>
              <a:ext cx="86828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16能用整数边长4铺满；15不能。能写成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整数平方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的数，就叫完全平方数。</a:t>
              </a:r>
            </a:p>
          </p:txBody>
        </p:sp>
        <p:sp>
          <p:nvSpPr>
            <p:cNvPr id="40" name="TextBox 40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16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块能铺成边长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4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的正方形。推广到判断函数时，还要单独想想负数和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0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该怎样回答。</a:t>
              </a:r>
            </a:p>
          </p:txBody>
        </p:sp>
      </p:grpSp>
      <p:sp>
        <p:nvSpPr>
          <p:cNvPr id="74" name="Line 7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5" name="Line 75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921371" cy="1104519"/>
            <a:chOff x="825246" y="814388"/>
            <a:chExt cx="79213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完全平方数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9213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完全平方数：有没有一个整数，平方后恰好等于它？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894909" cy="381381"/>
            <a:chOff x="990219" y="2056448"/>
            <a:chExt cx="6894909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8949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16可以写成4×4，15不行。0也能写成0×0，不能把0漏掉。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3027998"/>
            <a:ext cx="7508629" cy="1371981"/>
            <a:chOff x="990219" y="3027998"/>
            <a:chExt cx="7508629" cy="1371981"/>
          </a:xfrm>
        </p:grpSpPr>
        <p:sp>
          <p:nvSpPr>
            <p:cNvPr id="7" name="TextBox 7"/>
            <p:cNvSpPr/>
            <p:nvPr/>
          </p:nvSpPr>
          <p:spPr>
            <a:xfrm>
              <a:off x="990219" y="3027998"/>
              <a:ext cx="49903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负整数不是整数的平方，直接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false。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523298"/>
              <a:ext cx="750862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对非负整数n，求平方根并取整数部分r，再检查r*r是否等于n。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4018598"/>
              <a:ext cx="676810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r使用long long，使平方乘法在更大的整数类型中进行。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7960042" cy="752855"/>
            <a:chOff x="990219" y="5409248"/>
            <a:chExt cx="7960042" cy="752855"/>
          </a:xfrm>
        </p:grpSpPr>
        <p:sp>
          <p:nvSpPr>
            <p:cNvPr id="11" name="TextBox 11"/>
            <p:cNvSpPr/>
            <p:nvPr/>
          </p:nvSpPr>
          <p:spPr>
            <a:xfrm>
              <a:off x="990219" y="5409248"/>
              <a:ext cx="592614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本课约定n在32位int范围内，这个方法足以判断。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780722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得到近似平方根后，还要用整数乘法核对，不能只看它像不像整数。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8476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759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函数实现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完全平方数函数：用乘法核对候选根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410527" cy="381381"/>
            <a:chOff x="990219" y="2056448"/>
            <a:chExt cx="641052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41052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教学片段。需要&lt;cmath&gt;；n为32位int范围内的整数。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885122"/>
            <a:ext cx="5361870" cy="1600581"/>
            <a:chOff x="1037844" y="2885122"/>
            <a:chExt cx="5361870" cy="16005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is_square(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(n &lt; 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=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)sqrt(n);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* r == n;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6562689" cy="752855"/>
            <a:chOff x="990219" y="5409248"/>
            <a:chExt cx="6562689" cy="752855"/>
          </a:xfrm>
        </p:grpSpPr>
        <p:sp>
          <p:nvSpPr>
            <p:cNvPr id="13" name="TextBox 13"/>
            <p:cNvSpPr/>
            <p:nvPr/>
          </p:nvSpPr>
          <p:spPr>
            <a:xfrm>
              <a:off x="990219" y="5409248"/>
              <a:ext cx="656268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测试：-1→false，0→true，15→false，16→true。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990219" y="5780722"/>
              <a:ext cx="61721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2147395600是46340的平方，可用于检查较大边界。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1"/>
          <p:cNvSpPr/>
          <p:nvPr/>
        </p:nvSpPr>
        <p:spPr>
          <a:xfrm>
            <a:off x="914019" y="2894648"/>
            <a:ext cx="9525" cy="1497330"/>
          </a:xfrm>
          <a:custGeom>
            <a:avLst/>
            <a:gdLst/>
            <a:ahLst/>
            <a:cxnLst/>
            <a:rect l="l" t="t" r="r" b="b"/>
            <a:pathLst>
              <a:path w="9525" h="1497330">
                <a:moveTo>
                  <a:pt x="0" y="0"/>
                </a:moveTo>
                <a:lnTo>
                  <a:pt x="0" y="1497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6" name="Line 16"/>
          <p:cNvSpPr/>
          <p:nvPr/>
        </p:nvSpPr>
        <p:spPr>
          <a:xfrm>
            <a:off x="838200" y="4904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三维距离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无人机升高2米后，只算地面距离还够吗？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043732" cy="762381"/>
            <a:chOff x="990219" y="2056448"/>
            <a:chExt cx="804373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4373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从(0,0,0)飞到(1,2,2)：地面方向移动1米与2米，还向上升高2米。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以前的平面距离只考虑前两项，落下了哪一段变化？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2371344" y="2732722"/>
            <a:ext cx="7262622" cy="2667381"/>
            <a:chOff x="2371344" y="2732722"/>
            <a:chExt cx="7262622" cy="2667381"/>
          </a:xfrm>
        </p:grpSpPr>
        <p:sp>
          <p:nvSpPr>
            <p:cNvPr id="8" name="Line 8"/>
            <p:cNvSpPr/>
            <p:nvPr/>
          </p:nvSpPr>
          <p:spPr>
            <a:xfrm>
              <a:off x="2571750" y="4857750"/>
              <a:ext cx="5524500" cy="9525"/>
            </a:xfrm>
            <a:custGeom>
              <a:avLst/>
              <a:gdLst/>
              <a:ahLst/>
              <a:cxnLst/>
              <a:rect l="l" t="t" r="r" b="b"/>
              <a:pathLst>
                <a:path w="5524500" h="9525">
                  <a:moveTo>
                    <a:pt x="0" y="0"/>
                  </a:moveTo>
                  <a:lnTo>
                    <a:pt x="552450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9" name="Line 9"/>
            <p:cNvSpPr/>
            <p:nvPr/>
          </p:nvSpPr>
          <p:spPr>
            <a:xfrm>
              <a:off x="8096250" y="3095625"/>
              <a:ext cx="9525" cy="1762125"/>
            </a:xfrm>
            <a:custGeom>
              <a:avLst/>
              <a:gdLst/>
              <a:ahLst/>
              <a:cxnLst/>
              <a:rect l="l" t="t" r="r" b="b"/>
              <a:pathLst>
                <a:path w="9525" h="1762125">
                  <a:moveTo>
                    <a:pt x="0" y="1762125"/>
                  </a:moveTo>
                  <a:lnTo>
                    <a:pt x="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10" name="Line 10"/>
            <p:cNvSpPr/>
            <p:nvPr/>
          </p:nvSpPr>
          <p:spPr>
            <a:xfrm>
              <a:off x="2571750" y="3095625"/>
              <a:ext cx="5524500" cy="1762125"/>
            </a:xfrm>
            <a:custGeom>
              <a:avLst/>
              <a:gdLst/>
              <a:ahLst/>
              <a:cxnLst/>
              <a:rect l="l" t="t" r="r" b="b"/>
              <a:pathLst>
                <a:path w="5524500" h="1762125">
                  <a:moveTo>
                    <a:pt x="0" y="1762125"/>
                  </a:moveTo>
                  <a:lnTo>
                    <a:pt x="5524500" y="0"/>
                  </a:lnTo>
                </a:path>
              </a:pathLst>
            </a:custGeom>
            <a:noFill/>
            <a:ln w="28575">
              <a:solidFill>
                <a:srgbClr val="244D87"/>
              </a:solidFill>
            </a:ln>
          </p:spPr>
        </p:sp>
        <p:sp>
          <p:nvSpPr>
            <p:cNvPr id="11" name="Freeform 11"/>
            <p:cNvSpPr/>
            <p:nvPr/>
          </p:nvSpPr>
          <p:spPr>
            <a:xfrm>
              <a:off x="7858125" y="4619625"/>
              <a:ext cx="238125" cy="238125"/>
            </a:xfrm>
            <a:custGeom>
              <a:avLst/>
              <a:gdLst/>
              <a:ahLst/>
              <a:cxnLst/>
              <a:rect l="l" t="t" r="r" b="b"/>
              <a:pathLst>
                <a:path w="238125" h="238125">
                  <a:moveTo>
                    <a:pt x="0" y="238125"/>
                  </a:moveTo>
                  <a:lnTo>
                    <a:pt x="0" y="0"/>
                  </a:lnTo>
                  <a:lnTo>
                    <a:pt x="238125" y="0"/>
                  </a:lnTo>
                </a:path>
              </a:pathLst>
            </a:custGeom>
            <a:noFill/>
            <a:ln w="19050">
              <a:solidFill>
                <a:srgbClr val="244D87"/>
              </a:solidFill>
            </a:ln>
          </p:spPr>
        </p:sp>
        <p:sp>
          <p:nvSpPr>
            <p:cNvPr id="12" name="TextBox 12"/>
            <p:cNvSpPr/>
            <p:nvPr/>
          </p:nvSpPr>
          <p:spPr>
            <a:xfrm>
              <a:off x="2371344" y="5009198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起点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7752969" y="2732722"/>
              <a:ext cx="5448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终点</a:t>
              </a:r>
            </a:p>
          </p:txBody>
        </p:sp>
        <p:sp>
          <p:nvSpPr>
            <p:cNvPr id="14" name="TextBox 14"/>
            <p:cNvSpPr/>
            <p:nvPr/>
          </p:nvSpPr>
          <p:spPr>
            <a:xfrm>
              <a:off x="5084826" y="50187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ctr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水平距离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8419719" y="3837622"/>
              <a:ext cx="121424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高度差2米</a:t>
              </a:r>
            </a:p>
          </p:txBody>
        </p:sp>
        <p:sp>
          <p:nvSpPr>
            <p:cNvPr id="16" name="TextBox 16"/>
            <p:cNvSpPr/>
            <p:nvPr/>
          </p:nvSpPr>
          <p:spPr>
            <a:xfrm>
              <a:off x="5038344" y="3266122"/>
              <a:ext cx="10698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飞行距离</a:t>
              </a:r>
            </a:p>
          </p:txBody>
        </p:sp>
      </p:grpSp>
      <p:grpSp>
        <p:nvGrpSpPr>
          <p:cNvPr id="20" name="Group 20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18" name="TextBox 18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水平距离与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高度差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相互垂直，再用一次勾股定理就能得到空间距离。</a:t>
              </a:r>
            </a:p>
          </p:txBody>
        </p:sp>
        <p:sp>
          <p:nvSpPr>
            <p:cNvPr id="19" name="TextBox 19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像量一段斜绳，不能只量地面投影。横、纵、高三个方向都要考虑。</a:t>
              </a:r>
            </a:p>
          </p:txBody>
        </p:sp>
      </p:grpSp>
      <p:sp>
        <p:nvSpPr>
          <p:cNvPr id="33" name="Line 3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三维距离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空间距离：平面距离之外，再算高度差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368344" cy="762381"/>
            <a:chOff x="990219" y="2056448"/>
            <a:chExt cx="836834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3683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无人机从一个空间位置飞到另一个位置。除了横向、纵向，还有高度z。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413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先求水平距离，再把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高度差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与水平距离组成直角三角形。</a:t>
              </a:r>
            </a:p>
          </p:txBody>
        </p:sp>
      </p:grpSp>
      <mc:AlternateContent>
        <mc:Choice Requires="a14">
          <p:sp>
            <p:nvSpPr>
              <p:cNvPr id="8" name="p05-formula"/>
              <p:cNvSpPr txBox="1">
                <a:spLocks noGrp="1"/>
              </p:cNvSpPr>
              <p:nvPr/>
            </p:nvSpPr>
            <p:spPr>
              <a:xfrm>
                <a:off x="1047750" y="3095625"/>
                <a:ext cx="10096500" cy="11906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d</m:t>
                      </m:r>
                      <m:r>
                        <m:rPr>
                          <m:sty m:val="p"/>
                        </m:rPr>
                        <a:rPr lang="en-US" sz="262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ad>
                        <m:radPr>
                          <m:degHide m:val="on"/>
                          <m:ctrl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</m:ctrlPr>
                        </m:radPr>
                        <m:deg/>
                        <m:e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x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y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  <m:r>
                            <m:rPr>
                              <m:sty m:val="p"/>
                            </m:rPr>
                            <a:rPr lang="en-US" sz="262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+</m:t>
                          </m:r>
                          <m:sSup>
                            <m:e>
                              <m:d>
                                <m:dPr>
                                  <m:begChr m:val="("/>
                                  <m:sepChr m:val=""/>
                                  <m:endChr m:val=")"/>
                                  <m:grow m:val="on"/>
                                  <m:ctrl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</m:ctrlPr>
                                </m:dPr>
                                <m:e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z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1</m:t>
                                      </m:r>
                                    </m:sub>
                                  </m:sSub>
                                  <m:r>
                                    <m:rPr>
                                      <m:sty m:val="p"/>
                                    </m:rPr>
                                    <a:rPr lang="en-US" sz="2620" dirty="0">
                                      <a:solidFill>
                                        <a:srgbClr val="244D87"/>
                                      </a:solidFill>
                                      <a:latin typeface="Cambria Math"/>
                                      <a:ea typeface="Cambria Math"/>
                                      <a:cs typeface="Cambria Math"/>
                                    </a:rPr>
                                    <m:t>−</m:t>
                                  </m:r>
                                  <m:sSub>
                                    <m:e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z</m:t>
                                      </m:r>
                                    </m:e>
                                    <m:sub>
                                      <m:r>
                                        <a:rPr lang="en-US" sz="2620" dirty="0">
                                          <a:solidFill>
                                            <a:srgbClr val="244D87"/>
                                          </a:solidFill>
                                          <a:latin typeface="Cambria Math"/>
                                          <a:ea typeface="Cambria Math"/>
                                          <a:cs typeface="Cambria Math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d>
                            </m:e>
                            <m:sup>
                              <m:r>
                                <a:rPr lang="en-US" sz="2620" dirty="0">
                                  <a:solidFill>
                                    <a:srgbClr val="244D87"/>
                                  </a:solidFill>
                                  <a:latin typeface="Cambria Math"/>
                                  <a:ea typeface="Cambria Math"/>
                                  <a:cs typeface="Cambria Math"/>
                                </a:rPr>
                                <m:t>2</m:t>
                              </m:r>
                            </m:sup>
                          </m:sSup>
                        </m:e>
                      </m:rad>
                    </m:oMath>
                  </m:oMathPara>
                </a14:m>
              </a:p>
            </p:txBody>
          </p:sp>
        </mc:Choice>
      </mc:AlternateContent>
      <p:grpSp>
        <p:nvGrpSpPr>
          <p:cNvPr id="11" name="Group 11"/>
          <p:cNvGrpSpPr/>
          <p:nvPr/>
        </p:nvGrpSpPr>
        <p:grpSpPr>
          <a:xfrm>
            <a:off x="990219" y="4409122"/>
            <a:ext cx="7516237" cy="810007"/>
            <a:chOff x="990219" y="4409122"/>
            <a:chExt cx="7516237" cy="810007"/>
          </a:xfrm>
        </p:grpSpPr>
        <p:sp>
          <p:nvSpPr>
            <p:cNvPr id="9" name="TextBox 9"/>
            <p:cNvSpPr/>
            <p:nvPr/>
          </p:nvSpPr>
          <p:spPr>
            <a:xfrm>
              <a:off x="990219" y="4409122"/>
              <a:ext cx="75162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教学例：从(0,0,0)到(1,2,2)，三个差的平方分别为1、4、4。</a:t>
              </a:r>
            </a:p>
          </p:txBody>
        </p:sp>
        <p:sp>
          <p:nvSpPr>
            <p:cNvPr id="10" name="TextBox 10"/>
            <p:cNvSpPr/>
            <p:nvPr/>
          </p:nvSpPr>
          <p:spPr>
            <a:xfrm>
              <a:off x="990219" y="4837748"/>
              <a:ext cx="319620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相加得到9，开平方得到3。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409248"/>
            <a:ext cx="6453640" cy="381381"/>
            <a:chOff x="990219" y="5409248"/>
            <a:chExt cx="6453640" cy="381381"/>
          </a:xfrm>
        </p:grpSpPr>
        <p:sp>
          <p:nvSpPr>
            <p:cNvPr id="12" name="TextBox 12"/>
            <p:cNvSpPr/>
            <p:nvPr/>
          </p:nvSpPr>
          <p:spPr>
            <a:xfrm>
              <a:off x="990219" y="5409248"/>
              <a:ext cx="645364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double；不能只沿用平面公式而遗漏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高度差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311438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414699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函数实现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三维距离函数：六个实参对应两个空间点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848457" cy="381381"/>
            <a:chOff x="990219" y="2056448"/>
            <a:chExt cx="7848457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84845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教学片段。x1、y1、z1属于第一个点；x2、y2、z2属于第二个点。</a:t>
              </a:r>
            </a:p>
          </p:txBody>
        </p:sp>
      </p:grpSp>
      <p:grpSp>
        <p:nvGrpSpPr>
          <p:cNvPr id="12" name="Group 12"/>
          <p:cNvGrpSpPr/>
          <p:nvPr/>
        </p:nvGrpSpPr>
        <p:grpSpPr>
          <a:xfrm>
            <a:off x="1037844" y="2885122"/>
            <a:ext cx="6805670" cy="1600581"/>
            <a:chOff x="1037844" y="2885122"/>
            <a:chExt cx="6805670" cy="16005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6516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dist3(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x1,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y1,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z1,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68056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x2,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y2,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z2)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dx=x1-x2, dy=y1-y2, dz=z1-z2;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sqrt(dx*dx + dy*dy + dz*dz);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5409248"/>
            <a:ext cx="6057519" cy="381381"/>
            <a:chOff x="990219" y="5409248"/>
            <a:chExt cx="6057519" cy="381381"/>
          </a:xfrm>
        </p:grpSpPr>
        <p:sp>
          <p:nvSpPr>
            <p:cNvPr id="13" name="TextBox 13"/>
            <p:cNvSpPr/>
            <p:nvPr/>
          </p:nvSpPr>
          <p:spPr>
            <a:xfrm>
              <a:off x="990219" y="5409248"/>
              <a:ext cx="60575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dist3(0,0,0,1,2,2)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3；两个点重合时返回0。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94648"/>
            <a:ext cx="9525" cy="1497330"/>
          </a:xfrm>
          <a:custGeom>
            <a:avLst/>
            <a:gdLst/>
            <a:ahLst/>
            <a:cxnLst/>
            <a:rect l="l" t="t" r="r" b="b"/>
            <a:pathLst>
              <a:path w="9525" h="1497330">
                <a:moveTo>
                  <a:pt x="0" y="0"/>
                </a:moveTo>
                <a:lnTo>
                  <a:pt x="0" y="14973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49041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5" name="Line 15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18404" cy="1104519"/>
            <a:chOff x="825246" y="814388"/>
            <a:chExt cx="5518404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圆柱体积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18404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圆柱形水桶更高，为什么能多装水？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7960042" cy="762381"/>
            <a:chOff x="990219" y="2056448"/>
            <a:chExt cx="7960042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133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两个水桶的圆形底面一样大，第二个桶的高度是第一个的2倍。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想象把第一个桶里的水分成许多薄层：第二个桶能装下几倍的层数？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429000"/>
            <a:ext cx="8572500" cy="1000125"/>
            <a:chOff x="1809750" y="342900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429000"/>
              <a:ext cx="2571750" cy="1000125"/>
              <a:chOff x="1809750" y="342900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560701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同一底面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298192" y="397897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每层占地一样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429000"/>
              <a:ext cx="2571750" cy="1000125"/>
              <a:chOff x="4810125" y="342900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561076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高度翻倍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298567" y="397897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可叠层数翻倍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92430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8786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429000"/>
              <a:ext cx="2571750" cy="1000125"/>
              <a:chOff x="7810500" y="342900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42900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61451" y="362654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容量翻倍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298942" y="3978974"/>
                <a:ext cx="159486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底面积乘高度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5" name="TextBox 25"/>
            <p:cNvSpPr/>
            <p:nvPr/>
          </p:nvSpPr>
          <p:spPr>
            <a:xfrm>
              <a:off x="990219" y="540924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圆柱体积由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底面积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和高度共同决定；圆的底面积要由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求出。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每一薄层占的面积相同，叠得越高，总体积越大。用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底面积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乘高度，就得到圆柱体积。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9179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681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a14="http://schemas.microsoft.com/office/drawing/2010/main" xmlns:m="http://schemas.openxmlformats.org/officeDocument/2006/math" xmlns:mc="http://schemas.openxmlformats.org/markup-compatibility/2006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圆柱体积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圆柱体积：把底面积沿高度叠起来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圆柱形水桶的容量由底面大小和高度决定。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相同，高度加倍，体积也加倍。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66666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r表示底面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，h表示高度。所有长度使用同一种单位。</a:t>
              </a:r>
            </a:p>
          </p:txBody>
        </p:sp>
      </p:grpSp>
      <mc:AlternateContent>
        <mc:Choice Requires="a14">
          <p:sp>
            <p:nvSpPr>
              <p:cNvPr id="8" name="p07-formula"/>
              <p:cNvSpPr txBox="1">
                <a:spLocks noGrp="1"/>
              </p:cNvSpPr>
              <p:nvPr/>
            </p:nvSpPr>
            <p:spPr>
              <a:xfrm>
                <a:off x="1047750" y="3095625"/>
                <a:ext cx="10096500" cy="1000125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lIns="0" tIns="0" rIns="0" bIns="0" wrap="square" anchor="ctr">
                <a:normAutofit/>
              </a:bodyPr>
              <a:lstStyle/>
              <a:p>
                <a:pPr algn="ctr"/>
                <a14:m>
                  <m:oMathPara>
                    <m:oMathParaPr>
                      <m:jc m:val="center"/>
                    </m:oMathParaPr>
                    <m:oMath>
                      <m:r>
                        <a:rPr lang="en-US" sz="31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V</m:t>
                      </m:r>
                      <m:r>
                        <m:rPr>
                          <m:sty m:val="p"/>
                        </m:rPr>
                        <a:rPr lang="en-US" sz="31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=</m:t>
                      </m:r>
                      <m:r>
                        <a:rPr lang="en-US" sz="31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π</m:t>
                      </m:r>
                      <m:sSup>
                        <m:e>
                          <m:r>
                            <a:rPr lang="en-US" sz="31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r</m:t>
                          </m:r>
                        </m:e>
                        <m:sup>
                          <m:r>
                            <a:rPr lang="en-US" sz="3150" dirty="0">
                              <a:solidFill>
                                <a:srgbClr val="244D87"/>
                              </a:solidFill>
                              <a:latin typeface="Cambria Math"/>
                              <a:ea typeface="Cambria Math"/>
                              <a:cs typeface="Cambria Math"/>
                            </a:rPr>
                            <m:t>2</m:t>
                          </m:r>
                        </m:sup>
                      </m:sSup>
                      <m:r>
                        <a:rPr lang="en-US" sz="3150" dirty="0">
                          <a:solidFill>
                            <a:srgbClr val="244D87"/>
                          </a:solidFill>
                          <a:latin typeface="Cambria Math"/>
                          <a:ea typeface="Cambria Math"/>
                          <a:cs typeface="Cambria Math"/>
                        </a:rPr>
                        <m:t>h</m:t>
                      </m:r>
                    </m:oMath>
                  </m:oMathPara>
                </a14:m>
              </a:p>
            </p:txBody>
          </p:sp>
        </mc:Choice>
      </mc:AlternateContent>
      <p:grpSp>
        <p:nvGrpSpPr>
          <p:cNvPr id="13" name="Group 13"/>
          <p:cNvGrpSpPr/>
          <p:nvPr/>
        </p:nvGrpSpPr>
        <p:grpSpPr>
          <a:xfrm>
            <a:off x="1037844" y="4218622"/>
            <a:ext cx="5795010" cy="1267207"/>
            <a:chOff x="1037844" y="4218622"/>
            <a:chExt cx="5795010" cy="1267207"/>
          </a:xfrm>
        </p:grpSpPr>
        <p:sp>
          <p:nvSpPr>
            <p:cNvPr id="9" name="TextBox 9"/>
            <p:cNvSpPr txBox="1"/>
            <p:nvPr/>
          </p:nvSpPr>
          <p:spPr>
            <a:xfrm>
              <a:off x="1037844" y="421862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volume(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4513898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pi = 3.141592653589793;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809172"/>
              <a:ext cx="37736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pi * r * r * h;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510444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6912662" cy="381381"/>
            <a:chOff x="990219" y="5409248"/>
            <a:chExt cx="6912662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6912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半径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为2、高为3时，体积约37.70；r或h为0时，体积为0。</a:t>
              </a:r>
            </a:p>
          </p:txBody>
        </p:sp>
      </p:grpSp>
      <p:sp>
        <p:nvSpPr>
          <p:cNvPr id="16" name="Line 1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4019" y="4228148"/>
            <a:ext cx="9525" cy="1163955"/>
          </a:xfrm>
          <a:custGeom>
            <a:avLst/>
            <a:gdLst/>
            <a:ahLst/>
            <a:cxnLst/>
            <a:rect l="l" t="t" r="r" b="b"/>
            <a:pathLst>
              <a:path w="9525" h="1163955">
                <a:moveTo>
                  <a:pt x="0" y="0"/>
                </a:moveTo>
                <a:lnTo>
                  <a:pt x="0" y="1163955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304952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9"/>
          <p:cNvSpPr/>
          <p:nvPr/>
        </p:nvSpPr>
        <p:spPr>
          <a:xfrm>
            <a:off x="838200" y="4025170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文字和一组数字，也能交给函数处理吗？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接着给工具箱补上三个功能：整理文字、统计数位、计算一组数的平均值。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每个功能都要有能直接核对的小例子，避免代码写完却不知道是否做对。</a:t>
              </a:r>
            </a:p>
          </p:txBody>
        </p:sp>
      </p:grpSp>
      <p:grpSp>
        <p:nvGrpSpPr>
          <p:cNvPr id="44" name="Group 44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2809875" cy="571500"/>
              <a:chOff x="1047750" y="3057525"/>
              <a:chExt cx="2809875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2809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函数要完成的工作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3857625" y="3057525"/>
              <a:ext cx="3333750" cy="571500"/>
              <a:chOff x="3857625" y="3057525"/>
              <a:chExt cx="33337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3857625" y="3057525"/>
                <a:ext cx="33337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3876675" y="3086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给出的数据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7191375" y="3057525"/>
              <a:ext cx="3952875" cy="571500"/>
              <a:chOff x="7191375" y="3057525"/>
              <a:chExt cx="3952875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7191375" y="3057525"/>
                <a:ext cx="3952875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7210425" y="3086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应交回的结果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629025"/>
              <a:ext cx="2809875" cy="571500"/>
              <a:chOff x="1047750" y="3629025"/>
              <a:chExt cx="2809875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629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657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删除普通空格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3857625" y="3629025"/>
              <a:ext cx="3333750" cy="571500"/>
              <a:chOff x="3857625" y="3629025"/>
              <a:chExt cx="33337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3857625" y="3629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3876675" y="3657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 xml:space="preserve">A B  C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7191375" y="3629025"/>
              <a:ext cx="3952875" cy="571500"/>
              <a:chOff x="7191375" y="3629025"/>
              <a:chExt cx="3952875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7191375" y="3629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7210425" y="3657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ABC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200525"/>
              <a:ext cx="2809875" cy="571500"/>
              <a:chOff x="1047750" y="4200525"/>
              <a:chExt cx="2809875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200525"/>
                <a:ext cx="2809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2291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求各位数字之和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3857625" y="4200525"/>
              <a:ext cx="3333750" cy="571500"/>
              <a:chOff x="3857625" y="4200525"/>
              <a:chExt cx="333375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3857625" y="4200525"/>
                <a:ext cx="33337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3876675" y="42291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-204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7191375" y="4200525"/>
              <a:ext cx="3952875" cy="571500"/>
              <a:chOff x="7191375" y="4200525"/>
              <a:chExt cx="3952875" cy="5715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7191375" y="4200525"/>
                <a:ext cx="3952875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7210425" y="42291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6，负号不参与相加</a:t>
                </a:r>
              </a:p>
            </p:txBody>
          </p:sp>
        </p:grpSp>
        <p:grpSp>
          <p:nvGrpSpPr>
            <p:cNvPr id="37" name="Group 37"/>
            <p:cNvGrpSpPr/>
            <p:nvPr/>
          </p:nvGrpSpPr>
          <p:grpSpPr>
            <a:xfrm>
              <a:off x="1047750" y="4772025"/>
              <a:ext cx="2809875" cy="571500"/>
              <a:chOff x="1047750" y="4772025"/>
              <a:chExt cx="2809875" cy="571500"/>
            </a:xfrm>
          </p:grpSpPr>
          <p:sp>
            <p:nvSpPr>
              <p:cNvPr id="35" name="Rectangle 35"/>
              <p:cNvSpPr/>
              <p:nvPr/>
            </p:nvSpPr>
            <p:spPr>
              <a:xfrm>
                <a:off x="1047750" y="4772025"/>
                <a:ext cx="2809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6" name="TextBox 36"/>
              <p:cNvSpPr/>
              <p:nvPr/>
            </p:nvSpPr>
            <p:spPr>
              <a:xfrm>
                <a:off x="1066800" y="4800600"/>
                <a:ext cx="2771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求有效元素的平均值</a:t>
                </a:r>
              </a:p>
            </p:txBody>
          </p:sp>
        </p:grpSp>
        <p:grpSp>
          <p:nvGrpSpPr>
            <p:cNvPr id="40" name="Group 40"/>
            <p:cNvGrpSpPr/>
            <p:nvPr/>
          </p:nvGrpSpPr>
          <p:grpSpPr>
            <a:xfrm>
              <a:off x="3857625" y="4772025"/>
              <a:ext cx="3333750" cy="571500"/>
              <a:chOff x="3857625" y="4772025"/>
              <a:chExt cx="3333750" cy="571500"/>
            </a:xfrm>
          </p:grpSpPr>
          <p:sp>
            <p:nvSpPr>
              <p:cNvPr id="38" name="Rectangle 38"/>
              <p:cNvSpPr/>
              <p:nvPr/>
            </p:nvSpPr>
            <p:spPr>
              <a:xfrm>
                <a:off x="3857625" y="4772025"/>
                <a:ext cx="33337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9" name="TextBox 39"/>
              <p:cNvSpPr/>
              <p:nvPr/>
            </p:nvSpPr>
            <p:spPr>
              <a:xfrm>
                <a:off x="3876675" y="4800600"/>
                <a:ext cx="32956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数组中的8、9，共2个</a:t>
                </a:r>
              </a:p>
            </p:txBody>
          </p:sp>
        </p:grpSp>
        <p:grpSp>
          <p:nvGrpSpPr>
            <p:cNvPr id="43" name="Group 43"/>
            <p:cNvGrpSpPr/>
            <p:nvPr/>
          </p:nvGrpSpPr>
          <p:grpSpPr>
            <a:xfrm>
              <a:off x="7191375" y="4772025"/>
              <a:ext cx="3952875" cy="571500"/>
              <a:chOff x="7191375" y="4772025"/>
              <a:chExt cx="3952875" cy="571500"/>
            </a:xfrm>
          </p:grpSpPr>
          <p:sp>
            <p:nvSpPr>
              <p:cNvPr id="41" name="Rectangle 41"/>
              <p:cNvSpPr/>
              <p:nvPr/>
            </p:nvSpPr>
            <p:spPr>
              <a:xfrm>
                <a:off x="7191375" y="4772025"/>
                <a:ext cx="3952875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2" name="TextBox 42"/>
              <p:cNvSpPr/>
              <p:nvPr/>
            </p:nvSpPr>
            <p:spPr>
              <a:xfrm>
                <a:off x="7210425" y="4800600"/>
                <a:ext cx="3914775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8.5</a:t>
                </a:r>
              </a:p>
            </p:txBody>
          </p:sp>
        </p:grpSp>
      </p:grpSp>
      <p:grpSp>
        <p:nvGrpSpPr>
          <p:cNvPr id="47" name="Group 47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45" name="TextBox 45"/>
            <p:cNvSpPr/>
            <p:nvPr/>
          </p:nvSpPr>
          <p:spPr>
            <a:xfrm>
              <a:off x="990219" y="5409248"/>
              <a:ext cx="82237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先确认“算出什么”与“哪些数据参与”，再考虑循环和参数怎么写。</a:t>
              </a:r>
            </a:p>
          </p:txBody>
        </p:sp>
        <p:sp>
          <p:nvSpPr>
            <p:cNvPr id="46" name="TextBox 46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删除哪些空白、负号算不算数位、平均值允许几项，都得先约定。</a:t>
              </a:r>
            </a:p>
          </p:txBody>
        </p:sp>
      </p:grpSp>
      <p:sp>
        <p:nvSpPr>
          <p:cNvPr id="63" name="Line 63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4" name="Line 64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习题：函数设计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函数设计任务二：处理文字、数位与数组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38715" cy="381381"/>
            <a:chOff x="990219" y="2056448"/>
            <a:chExt cx="7338715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3871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继续教材7-1的后三项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任务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。每个函数只完成一件清楚的工作。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125688" cy="1276731"/>
            <a:chOff x="990219" y="2932748"/>
            <a:chExt cx="7125688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712568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④ 接收string，删除其中所有空格，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删除后的字符串。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⑤ 接收一个整数，计算各十进制数位之和，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整数。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65221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⑥ 接收整数数组与有效长度，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这些元素的平均值。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7371683" cy="762381"/>
            <a:chOff x="990219" y="5056822"/>
            <a:chExt cx="7371683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课堂约定：④只删除普通空格；⑤负数不把负号算成数位。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737168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⑥长度1至1000、元素绝对值≤100000，不允许空数组求平均。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548247" cy="1104519"/>
            <a:chOff x="825246" y="814388"/>
            <a:chExt cx="6548247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去掉空格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548247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删除所有空格：把应该保留的字符重新收集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751284" cy="762381"/>
            <a:chOff x="990219" y="2056448"/>
            <a:chExt cx="8751284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4071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文字"A B  C"，目标是"ABC"。相邻的两个空格也必须全去掉。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75128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原地删除会让后面的字符前移；初学时可以另建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串，逐个收集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非空格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。</a:t>
              </a:r>
            </a:p>
          </p:txBody>
        </p:sp>
      </p:grpSp>
      <p:grpSp>
        <p:nvGrpSpPr>
          <p:cNvPr id="24" name="Group 24"/>
          <p:cNvGrpSpPr/>
          <p:nvPr/>
        </p:nvGrpSpPr>
        <p:grpSpPr>
          <a:xfrm>
            <a:off x="1809750" y="3333750"/>
            <a:ext cx="8572500" cy="1000125"/>
            <a:chOff x="1809750" y="3333750"/>
            <a:chExt cx="8572500" cy="1000125"/>
          </a:xfrm>
        </p:grpSpPr>
        <p:grpSp>
          <p:nvGrpSpPr>
            <p:cNvPr id="11" name="Group 11"/>
            <p:cNvGrpSpPr/>
            <p:nvPr/>
          </p:nvGrpSpPr>
          <p:grpSpPr>
            <a:xfrm>
              <a:off x="1809750" y="3333750"/>
              <a:ext cx="2571750" cy="1000125"/>
              <a:chOff x="1809750" y="3333750"/>
              <a:chExt cx="2571750" cy="1000125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80975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2746915" y="3531298"/>
                <a:ext cx="69742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读到A</a:t>
                </a:r>
              </a:p>
            </p:txBody>
          </p:sp>
          <p:sp>
            <p:nvSpPr>
              <p:cNvPr id="10" name="TextBox 10"/>
              <p:cNvSpPr/>
              <p:nvPr/>
            </p:nvSpPr>
            <p:spPr>
              <a:xfrm>
                <a:off x="2823210" y="3883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保留</a:t>
                </a:r>
              </a:p>
            </p:txBody>
          </p:sp>
        </p:grpSp>
        <p:sp>
          <p:nvSpPr>
            <p:cNvPr id="12" name="Line 12"/>
            <p:cNvSpPr/>
            <p:nvPr/>
          </p:nvSpPr>
          <p:spPr>
            <a:xfrm>
              <a:off x="4429125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3" name="Polygon 13"/>
            <p:cNvSpPr/>
            <p:nvPr/>
          </p:nvSpPr>
          <p:spPr>
            <a:xfrm>
              <a:off x="4659860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17" name="Group 17"/>
            <p:cNvGrpSpPr/>
            <p:nvPr/>
          </p:nvGrpSpPr>
          <p:grpSpPr>
            <a:xfrm>
              <a:off x="4810125" y="3333750"/>
              <a:ext cx="2571750" cy="1000125"/>
              <a:chOff x="4810125" y="3333750"/>
              <a:chExt cx="2571750" cy="1000125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4810125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AF2F8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5561076" y="3531298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读到空格</a:t>
                </a:r>
              </a:p>
            </p:txBody>
          </p:sp>
          <p:sp>
            <p:nvSpPr>
              <p:cNvPr id="16" name="TextBox 16"/>
              <p:cNvSpPr/>
              <p:nvPr/>
            </p:nvSpPr>
            <p:spPr>
              <a:xfrm>
                <a:off x="5823585" y="3883724"/>
                <a:ext cx="54483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跳过</a:t>
                </a:r>
              </a:p>
            </p:txBody>
          </p:sp>
        </p:grpSp>
        <p:sp>
          <p:nvSpPr>
            <p:cNvPr id="18" name="Line 18"/>
            <p:cNvSpPr/>
            <p:nvPr/>
          </p:nvSpPr>
          <p:spPr>
            <a:xfrm>
              <a:off x="7429500" y="3829050"/>
              <a:ext cx="314325" cy="9525"/>
            </a:xfrm>
            <a:custGeom>
              <a:avLst/>
              <a:gdLst/>
              <a:ahLst/>
              <a:cxnLst/>
              <a:rect l="l" t="t" r="r" b="b"/>
              <a:pathLst>
                <a:path w="314325" h="9525">
                  <a:moveTo>
                    <a:pt x="0" y="0"/>
                  </a:moveTo>
                  <a:lnTo>
                    <a:pt x="314325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19" name="Polygon 19"/>
            <p:cNvSpPr/>
            <p:nvPr/>
          </p:nvSpPr>
          <p:spPr>
            <a:xfrm>
              <a:off x="7660235" y="378338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grpSp>
          <p:nvGrpSpPr>
            <p:cNvPr id="23" name="Group 23"/>
            <p:cNvGrpSpPr/>
            <p:nvPr/>
          </p:nvGrpSpPr>
          <p:grpSpPr>
            <a:xfrm>
              <a:off x="7810500" y="3333750"/>
              <a:ext cx="2571750" cy="1000125"/>
              <a:chOff x="7810500" y="3333750"/>
              <a:chExt cx="2571750" cy="1000125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7810500" y="3333750"/>
                <a:ext cx="2571750" cy="1000125"/>
              </a:xfrm>
              <a:prstGeom prst="roundRect">
                <a:avLst>
                  <a:gd name="adj" fmla="val 7619"/>
                </a:avLst>
              </a:prstGeom>
              <a:solidFill>
                <a:srgbClr val="EDF5E5"/>
              </a:solidFill>
              <a:ln w="14288">
                <a:solidFill>
                  <a:srgbClr val="244D87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8540115" y="3531298"/>
                <a:ext cx="1112425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读到B、C</a:t>
                </a:r>
              </a:p>
            </p:txBody>
          </p:sp>
          <p:sp>
            <p:nvSpPr>
              <p:cNvPr id="22" name="TextBox 22"/>
              <p:cNvSpPr/>
              <p:nvPr/>
            </p:nvSpPr>
            <p:spPr>
              <a:xfrm>
                <a:off x="8561451" y="3883724"/>
                <a:ext cx="106984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继续追加</a:t>
                </a:r>
              </a:p>
            </p:txBody>
          </p:sp>
        </p:grpSp>
      </p:grpSp>
      <p:grpSp>
        <p:nvGrpSpPr>
          <p:cNvPr id="27" name="Group 27"/>
          <p:cNvGrpSpPr/>
          <p:nvPr/>
        </p:nvGrpSpPr>
        <p:grpSpPr>
          <a:xfrm>
            <a:off x="990219" y="5406771"/>
            <a:ext cx="10277856" cy="755332"/>
            <a:chOff x="990219" y="5406771"/>
            <a:chExt cx="10277856" cy="755332"/>
          </a:xfrm>
        </p:grpSpPr>
        <p:sp>
          <p:nvSpPr>
            <p:cNvPr id="25" name="TextBox 25"/>
            <p:cNvSpPr/>
            <p:nvPr/>
          </p:nvSpPr>
          <p:spPr>
            <a:xfrm>
              <a:off x="990219" y="5406771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像重新抄写时跳过空格，其他字符照原顺序抄入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串。这样不会改变剩余文字的先后。</a:t>
              </a:r>
            </a:p>
          </p:txBody>
        </p:sp>
        <p:sp>
          <p:nvSpPr>
            <p:cNvPr id="26" name="TextBox 26"/>
            <p:cNvSpPr/>
            <p:nvPr/>
          </p:nvSpPr>
          <p:spPr>
            <a:xfrm>
              <a:off x="990219" y="5780722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本题只判断字符是否等于普通空格，不把制表符也算进去。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487032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302056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175123" cy="1104519"/>
            <a:chOff x="825246" y="814388"/>
            <a:chExt cx="5175123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函数实现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175123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每个字符只看一次，非空格就追加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320963" cy="381381"/>
            <a:chOff x="990219" y="2056448"/>
            <a:chExt cx="732096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32096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教学片段。string作为传值参数，删除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放进新串result。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5795010" cy="1905381"/>
            <a:chOff x="1037844" y="2885122"/>
            <a:chExt cx="5795010" cy="19053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remove_spaces(string s)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result;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i=0; i&lt;(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)s.size(); i++)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(s[i] != ' ') result += s[i];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result;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7168801" cy="752855"/>
            <a:chOff x="990219" y="5409248"/>
            <a:chExt cx="7168801" cy="752855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585006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空串仍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空串；只有空格的字符串也返回空串。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80722"/>
              <a:ext cx="716880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字符检查次数与长度成正比，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串最多保存原来的字符数。</a:t>
              </a:r>
            </a:p>
          </p:txBody>
        </p:sp>
      </p:grpSp>
      <p:sp>
        <p:nvSpPr>
          <p:cNvPr id="18" name="Line 10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9" name="Line 11"/>
          <p:cNvSpPr/>
          <p:nvPr/>
        </p:nvSpPr>
        <p:spPr>
          <a:xfrm>
            <a:off x="914019" y="2894648"/>
            <a:ext cx="9525" cy="1802130"/>
          </a:xfrm>
          <a:custGeom>
            <a:avLst/>
            <a:gdLst/>
            <a:ahLst/>
            <a:cxnLst/>
            <a:rect l="l" t="t" r="r" b="b"/>
            <a:pathLst>
              <a:path w="9525" h="1802130">
                <a:moveTo>
                  <a:pt x="0" y="0"/>
                </a:moveTo>
                <a:lnTo>
                  <a:pt x="0" y="1802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0" name="Line 12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7" name="Line 17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数位处理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各位数字求和：不断取末位，再去掉末位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703903" cy="381381"/>
            <a:chOff x="990219" y="2056448"/>
            <a:chExt cx="770390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70390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以507为例。x%10取得末位，x/10去掉末位。负数先转为绝对值。</a:t>
              </a:r>
            </a:p>
          </p:txBody>
        </p:sp>
      </p:grpSp>
      <p:grpSp>
        <p:nvGrpSpPr>
          <p:cNvPr id="55" name="Group 55"/>
          <p:cNvGrpSpPr/>
          <p:nvPr/>
        </p:nvGrpSpPr>
        <p:grpSpPr>
          <a:xfrm>
            <a:off x="1047750" y="3095625"/>
            <a:ext cx="10096500" cy="1905000"/>
            <a:chOff x="1047750" y="3095625"/>
            <a:chExt cx="10096500" cy="19050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2571750" cy="476250"/>
              <a:chOff x="1047750" y="3095625"/>
              <a:chExt cx="2571750" cy="4762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2571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当前x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3619500" y="3095625"/>
              <a:ext cx="2571750" cy="476250"/>
              <a:chOff x="3619500" y="3095625"/>
              <a:chExt cx="2571750" cy="4762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3619500" y="3095625"/>
                <a:ext cx="2571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3638550" y="31242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取出x%10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191250" y="3095625"/>
              <a:ext cx="2571750" cy="476250"/>
              <a:chOff x="6191250" y="3095625"/>
              <a:chExt cx="2571750" cy="4762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191250" y="3095625"/>
                <a:ext cx="25717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210300" y="31242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累加后的sum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8763000" y="3095625"/>
              <a:ext cx="2381250" cy="476250"/>
              <a:chOff x="8763000" y="3095625"/>
              <a:chExt cx="2381250" cy="4762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8763000" y="3095625"/>
                <a:ext cx="2381250" cy="4762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8782050" y="31242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x/=10之后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1047750" y="3571875"/>
              <a:ext cx="2571750" cy="476250"/>
              <a:chOff x="1047750" y="3571875"/>
              <a:chExt cx="2571750" cy="4762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1047750" y="35718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1066800" y="36004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507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3619500" y="3571875"/>
              <a:ext cx="2571750" cy="476250"/>
              <a:chOff x="3619500" y="3571875"/>
              <a:chExt cx="2571750" cy="4762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3619500" y="35718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3638550" y="36004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6191250" y="3571875"/>
              <a:ext cx="2571750" cy="476250"/>
              <a:chOff x="6191250" y="3571875"/>
              <a:chExt cx="2571750" cy="4762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6191250" y="35718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6210300" y="36004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8763000" y="3571875"/>
              <a:ext cx="2381250" cy="476250"/>
              <a:chOff x="8763000" y="3571875"/>
              <a:chExt cx="2381250" cy="4762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8763000" y="35718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8782050" y="36004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1047750" y="4048125"/>
              <a:ext cx="2571750" cy="476250"/>
              <a:chOff x="1047750" y="4048125"/>
              <a:chExt cx="2571750" cy="4762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1047750" y="4048125"/>
                <a:ext cx="2571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1066800" y="40767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3619500" y="4048125"/>
              <a:ext cx="2571750" cy="476250"/>
              <a:chOff x="3619500" y="4048125"/>
              <a:chExt cx="2571750" cy="4762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3619500" y="4048125"/>
                <a:ext cx="2571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3638550" y="40767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6191250" y="4048125"/>
              <a:ext cx="2571750" cy="476250"/>
              <a:chOff x="6191250" y="4048125"/>
              <a:chExt cx="2571750" cy="4762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6191250" y="4048125"/>
                <a:ext cx="25717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6210300" y="407670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7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763000" y="4048125"/>
              <a:ext cx="2381250" cy="476250"/>
              <a:chOff x="8763000" y="4048125"/>
              <a:chExt cx="2381250" cy="4762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763000" y="4048125"/>
                <a:ext cx="2381250" cy="4762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782050" y="407670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1047750" y="4524375"/>
              <a:ext cx="2571750" cy="476250"/>
              <a:chOff x="1047750" y="4524375"/>
              <a:chExt cx="2571750" cy="47625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1047750" y="45243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1066800" y="45529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3619500" y="4524375"/>
              <a:ext cx="2571750" cy="476250"/>
              <a:chOff x="3619500" y="4524375"/>
              <a:chExt cx="2571750" cy="47625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3619500" y="45243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3638550" y="45529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5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6191250" y="4524375"/>
              <a:ext cx="2571750" cy="476250"/>
              <a:chOff x="6191250" y="4524375"/>
              <a:chExt cx="2571750" cy="47625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6191250" y="4524375"/>
                <a:ext cx="25717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6210300" y="4552950"/>
                <a:ext cx="25336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12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8763000" y="4524375"/>
              <a:ext cx="2381250" cy="476250"/>
              <a:chOff x="8763000" y="4524375"/>
              <a:chExt cx="2381250" cy="47625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8763000" y="4524375"/>
                <a:ext cx="2381250" cy="4762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8782050" y="4552950"/>
                <a:ext cx="2343150" cy="4191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686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</p:grpSp>
      <p:grpSp>
        <p:nvGrpSpPr>
          <p:cNvPr id="58" name="Group 58"/>
          <p:cNvGrpSpPr/>
          <p:nvPr/>
        </p:nvGrpSpPr>
        <p:grpSpPr>
          <a:xfrm>
            <a:off x="990219" y="5409248"/>
            <a:ext cx="7346323" cy="752855"/>
            <a:chOff x="990219" y="5409248"/>
            <a:chExt cx="7346323" cy="752855"/>
          </a:xfrm>
        </p:grpSpPr>
        <p:sp>
          <p:nvSpPr>
            <p:cNvPr id="56" name="TextBox 56"/>
            <p:cNvSpPr/>
            <p:nvPr/>
          </p:nvSpPr>
          <p:spPr>
            <a:xfrm>
              <a:off x="990219" y="5409248"/>
              <a:ext cx="510954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x变成0时已经没有剩余数位，最终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12。</a:t>
              </a:r>
            </a:p>
          </p:txBody>
        </p:sp>
        <p:sp>
          <p:nvSpPr>
            <p:cNvPr id="57" name="TextBox 57"/>
            <p:cNvSpPr/>
            <p:nvPr/>
          </p:nvSpPr>
          <p:spPr>
            <a:xfrm>
              <a:off x="990219" y="5780722"/>
              <a:ext cx="73463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0时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0。对最小负int，先转long long，再取相反数。</a:t>
              </a:r>
            </a:p>
          </p:txBody>
        </p:sp>
      </p:grpSp>
      <p:sp>
        <p:nvSpPr>
          <p:cNvPr id="77" name="Line 7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78" name="Line 78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79" name="Line 79"/>
          <p:cNvSpPr/>
          <p:nvPr/>
        </p:nvSpPr>
        <p:spPr>
          <a:xfrm>
            <a:off x="838200" y="52036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861685" cy="1104519"/>
            <a:chOff x="825246" y="814388"/>
            <a:chExt cx="586168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函数实现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86168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数位和函数：先处理符号，再循环取位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8784253" cy="381381"/>
            <a:chOff x="990219" y="2056448"/>
            <a:chExt cx="8784253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7842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教学片段。n先复制到long long，避免直接对最小负int取相反数而溢出。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885122"/>
            <a:ext cx="6228150" cy="1905381"/>
            <a:chOff x="1037844" y="2885122"/>
            <a:chExt cx="6228150" cy="1905381"/>
          </a:xfrm>
        </p:grpSpPr>
        <p:sp>
          <p:nvSpPr>
            <p:cNvPr id="7" name="TextBox 7"/>
            <p:cNvSpPr txBox="1"/>
            <p:nvPr/>
          </p:nvSpPr>
          <p:spPr>
            <a:xfrm>
              <a:off x="1037844" y="28851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digit_sum(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318992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x=n;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sum=0;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4947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&lt; 0) x = -x;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79952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 &gt; 0) { sum += x%10; x /= 10; }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4104322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40912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5" name="Group 15"/>
          <p:cNvGrpSpPr/>
          <p:nvPr/>
        </p:nvGrpSpPr>
        <p:grpSpPr>
          <a:xfrm>
            <a:off x="990219" y="5409248"/>
            <a:ext cx="8325231" cy="381381"/>
            <a:chOff x="990219" y="5409248"/>
            <a:chExt cx="8325231" cy="381381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83252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-507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12，负号不参加相加；输入0时循环不执行，返回初值0。</a:t>
              </a:r>
            </a:p>
          </p:txBody>
        </p:sp>
      </p:grpSp>
      <p:sp>
        <p:nvSpPr>
          <p:cNvPr id="16" name="Line 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0"/>
          <p:cNvSpPr/>
          <p:nvPr/>
        </p:nvSpPr>
        <p:spPr>
          <a:xfrm>
            <a:off x="914019" y="2894648"/>
            <a:ext cx="9525" cy="1802130"/>
          </a:xfrm>
          <a:custGeom>
            <a:avLst/>
            <a:gdLst/>
            <a:ahLst/>
            <a:cxnLst/>
            <a:rect l="l" t="t" r="r" b="b"/>
            <a:pathLst>
              <a:path w="9525" h="1802130">
                <a:moveTo>
                  <a:pt x="0" y="0"/>
                </a:moveTo>
                <a:lnTo>
                  <a:pt x="0" y="1802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1"/>
          <p:cNvSpPr/>
          <p:nvPr/>
        </p:nvSpPr>
        <p:spPr>
          <a:xfrm>
            <a:off x="838200" y="5056537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19" name="Line 12"/>
          <p:cNvSpPr/>
          <p:nvPr/>
        </p:nvSpPr>
        <p:spPr>
          <a:xfrm>
            <a:off x="838200" y="2605754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数组平均值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只借数组算平均值，为什么还要防止改动它？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274510" cy="762381"/>
            <a:chOff x="990219" y="2056448"/>
            <a:chExt cx="827451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2745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原数组存2、5、8，平均值为5。后面的程序还要使用原来的这三个数。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78408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如果求平均的函数误把第一格改成0，平均值算完后原数据就变了。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047750" y="3095625"/>
            <a:ext cx="10096500" cy="1714500"/>
            <a:chOff x="1047750" y="3095625"/>
            <a:chExt cx="10096500" cy="17145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95625"/>
              <a:ext cx="5048250" cy="571500"/>
              <a:chOff x="1047750" y="3095625"/>
              <a:chExt cx="504825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95625"/>
                <a:ext cx="5048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1242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函数应该做的事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6096000" y="3095625"/>
              <a:ext cx="5048250" cy="571500"/>
              <a:chOff x="6096000" y="3095625"/>
              <a:chExt cx="504825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6096000" y="3095625"/>
                <a:ext cx="504825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6115050" y="31242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函数不需要做的事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67125"/>
              <a:ext cx="5048250" cy="571500"/>
              <a:chOff x="1047750" y="3667125"/>
              <a:chExt cx="504825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67125"/>
                <a:ext cx="5048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957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读取2、5、8并累加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6096000" y="3667125"/>
              <a:ext cx="5048250" cy="571500"/>
              <a:chOff x="6096000" y="3667125"/>
              <a:chExt cx="504825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6096000" y="3667125"/>
                <a:ext cx="504825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6115050" y="36957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改写数组中的任何一格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38625"/>
              <a:ext cx="5048250" cy="571500"/>
              <a:chOff x="1047750" y="4238625"/>
              <a:chExt cx="504825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38625"/>
                <a:ext cx="5048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672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用实际数量3求平均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6096000" y="4238625"/>
              <a:ext cx="5048250" cy="571500"/>
              <a:chOff x="6096000" y="4238625"/>
              <a:chExt cx="504825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6096000" y="4238625"/>
                <a:ext cx="504825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6115050" y="4267200"/>
                <a:ext cx="501015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把预留容量当成数量</a:t>
                </a:r>
              </a:p>
            </p:txBody>
          </p:sp>
        </p:grpSp>
      </p:grpSp>
      <p:grpSp>
        <p:nvGrpSpPr>
          <p:cNvPr id="29" name="Group 29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27" name="TextBox 27"/>
            <p:cNvSpPr/>
            <p:nvPr/>
          </p:nvSpPr>
          <p:spPr>
            <a:xfrm>
              <a:off x="990219" y="5409248"/>
              <a:ext cx="796004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可以在参数中明确“这里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这些元素”，让编译器阻止意外改写。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像借来的成绩单只许看，</a:t>
              </a:r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规定：可以读原数组，不能通过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a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修改它。</a:t>
              </a:r>
            </a:p>
          </p:txBody>
        </p:sp>
      </p:grpSp>
      <p:sp>
        <p:nvSpPr>
          <p:cNvPr id="39" name="Line 3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0" name="Line 40"/>
          <p:cNvSpPr/>
          <p:nvPr/>
        </p:nvSpPr>
        <p:spPr>
          <a:xfrm>
            <a:off x="838200" y="510844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1" name="Line 41"/>
          <p:cNvSpPr/>
          <p:nvPr/>
        </p:nvSpPr>
        <p:spPr>
          <a:xfrm>
            <a:off x="838200" y="29015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204966" cy="1104519"/>
            <a:chOff x="825246" y="814388"/>
            <a:chExt cx="6204966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53733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数组平均值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204966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数组平均值：需要总和，也需要实际数量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048000" cy="762381"/>
            <a:chOff x="990219" y="2056448"/>
            <a:chExt cx="9048000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904800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数组预留1000格，实际只存了3个数2、5、8。平均值应为5，不能除以1000。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691266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函数参数n表示参与统计的元素个数，处理a[0]至a[n-1]。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1037844" y="2932748"/>
            <a:ext cx="5795010" cy="1714881"/>
            <a:chOff x="1037844" y="2932748"/>
            <a:chExt cx="5795010" cy="1714881"/>
          </a:xfrm>
        </p:grpSpPr>
        <p:sp>
          <p:nvSpPr>
            <p:cNvPr id="8" name="TextBox 8"/>
            <p:cNvSpPr txBox="1"/>
            <p:nvPr/>
          </p:nvSpPr>
          <p:spPr>
            <a:xfrm>
              <a:off x="1037844" y="2932748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mean(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a[],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26612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 = 0;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599498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i=0; i&lt;n; i++) sum += a[i];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932872"/>
              <a:ext cx="36293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1.0 * sum / n;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4266248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219" y="5409248"/>
            <a:ext cx="7100328" cy="752855"/>
            <a:chOff x="990219" y="5409248"/>
            <a:chExt cx="7100328" cy="752855"/>
          </a:xfrm>
        </p:grpSpPr>
        <p:sp>
          <p:nvSpPr>
            <p:cNvPr id="14" name="TextBox 14"/>
            <p:cNvSpPr/>
            <p:nvPr/>
          </p:nvSpPr>
          <p:spPr>
            <a:xfrm>
              <a:off x="990219" y="5409248"/>
              <a:ext cx="698113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en-US" sz="195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表示本函数不能通过a修改这些元素；这里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数据。</a:t>
              </a:r>
            </a:p>
          </p:txBody>
        </p:sp>
        <p:sp>
          <p:nvSpPr>
            <p:cNvPr id="15" name="TextBox 15"/>
            <p:cNvSpPr/>
            <p:nvPr/>
          </p:nvSpPr>
          <p:spPr>
            <a:xfrm>
              <a:off x="990219" y="5780722"/>
              <a:ext cx="710032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1.0使除法按实数计算；n必须大于0，这是函数的使用条件。</a:t>
              </a:r>
            </a:p>
          </p:txBody>
        </p:sp>
      </p:grpSp>
      <p:sp>
        <p:nvSpPr>
          <p:cNvPr id="19" name="Line 12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7" name="Line 17"/>
          <p:cNvSpPr/>
          <p:nvPr/>
        </p:nvSpPr>
        <p:spPr>
          <a:xfrm>
            <a:off x="914019" y="2942272"/>
            <a:ext cx="9525" cy="1611630"/>
          </a:xfrm>
          <a:custGeom>
            <a:avLst/>
            <a:gdLst/>
            <a:ahLst/>
            <a:cxnLst/>
            <a:rect l="l" t="t" r="r" b="b"/>
            <a:pathLst>
              <a:path w="9525" h="1611630">
                <a:moveTo>
                  <a:pt x="0" y="0"/>
                </a:moveTo>
                <a:lnTo>
                  <a:pt x="0" y="16116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8" name="Line 18"/>
          <p:cNvSpPr/>
          <p:nvPr/>
        </p:nvSpPr>
        <p:spPr>
          <a:xfrm>
            <a:off x="838200" y="4985099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964669" cy="1104519"/>
            <a:chOff x="825246" y="814388"/>
            <a:chExt cx="596466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平均值中的除法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96466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返回double，为什么仍可能丢掉小数？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278779" cy="762381"/>
            <a:chOff x="990219" y="2056448"/>
            <a:chExt cx="9278779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20176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数组只有2和3，总和sum=5、数量n=2。正确平均值应为2.5。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27877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表达式先计算，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结果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再交回函数外；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类型不会倒过来改变已经完成的除法。</a:t>
              </a:r>
            </a:p>
          </p:txBody>
        </p:sp>
      </p:grpSp>
      <p:grpSp>
        <p:nvGrpSpPr>
          <p:cNvPr id="35" name="Group 35"/>
          <p:cNvGrpSpPr/>
          <p:nvPr/>
        </p:nvGrpSpPr>
        <p:grpSpPr>
          <a:xfrm>
            <a:off x="1047750" y="3200400"/>
            <a:ext cx="10096500" cy="1943100"/>
            <a:chOff x="1047750" y="3200400"/>
            <a:chExt cx="10096500" cy="19431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200400"/>
              <a:ext cx="3905250" cy="647700"/>
              <a:chOff x="1047750" y="3200400"/>
              <a:chExt cx="3905250" cy="6477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200400"/>
                <a:ext cx="390525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228975"/>
                <a:ext cx="3867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返回语句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953000" y="3200400"/>
              <a:ext cx="4095750" cy="647700"/>
              <a:chOff x="4953000" y="3200400"/>
              <a:chExt cx="4095750" cy="6477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953000" y="3200400"/>
                <a:ext cx="409575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972050" y="3228975"/>
                <a:ext cx="4057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除法发生时的类型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9048750" y="3200400"/>
              <a:ext cx="2095500" cy="647700"/>
              <a:chOff x="9048750" y="3200400"/>
              <a:chExt cx="2095500" cy="6477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9048750" y="3200400"/>
                <a:ext cx="2095500" cy="6477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9067800" y="3228975"/>
                <a:ext cx="2057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交回的值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1047750" y="3848100"/>
              <a:ext cx="3905250" cy="647700"/>
              <a:chOff x="1047750" y="3848100"/>
              <a:chExt cx="3905250" cy="6477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1047750" y="3848100"/>
                <a:ext cx="390525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1066800" y="3876675"/>
                <a:ext cx="3867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return sum / n;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4953000" y="3848100"/>
              <a:ext cx="4095750" cy="647700"/>
              <a:chOff x="4953000" y="3848100"/>
              <a:chExt cx="4095750" cy="6477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4953000" y="3848100"/>
                <a:ext cx="409575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4972050" y="3876675"/>
                <a:ext cx="4057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两个整数相除：先得到2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9048750" y="3848100"/>
              <a:ext cx="2095500" cy="647700"/>
              <a:chOff x="9048750" y="3848100"/>
              <a:chExt cx="2095500" cy="6477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9048750" y="3848100"/>
                <a:ext cx="2095500" cy="6477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9067800" y="3876675"/>
                <a:ext cx="2057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2.0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495800"/>
              <a:ext cx="3905250" cy="647700"/>
              <a:chOff x="1047750" y="4495800"/>
              <a:chExt cx="3905250" cy="6477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495800"/>
                <a:ext cx="390525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524375"/>
                <a:ext cx="38671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return 1.0 * sum / n;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953000" y="4495800"/>
              <a:ext cx="4095750" cy="647700"/>
              <a:chOff x="4953000" y="4495800"/>
              <a:chExt cx="4095750" cy="6477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953000" y="4495800"/>
                <a:ext cx="409575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972050" y="4524375"/>
                <a:ext cx="405765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先得到5.0，再除以2</a:t>
                </a:r>
              </a:p>
            </p:txBody>
          </p:sp>
        </p:grpSp>
        <p:grpSp>
          <p:nvGrpSpPr>
            <p:cNvPr id="34" name="Group 34"/>
            <p:cNvGrpSpPr/>
            <p:nvPr/>
          </p:nvGrpSpPr>
          <p:grpSpPr>
            <a:xfrm>
              <a:off x="9048750" y="4495800"/>
              <a:ext cx="2095500" cy="647700"/>
              <a:chOff x="9048750" y="4495800"/>
              <a:chExt cx="2095500" cy="647700"/>
            </a:xfrm>
          </p:grpSpPr>
          <p:sp>
            <p:nvSpPr>
              <p:cNvPr id="32" name="Rectangle 32"/>
              <p:cNvSpPr/>
              <p:nvPr/>
            </p:nvSpPr>
            <p:spPr>
              <a:xfrm>
                <a:off x="9048750" y="4495800"/>
                <a:ext cx="2095500" cy="6477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3" name="TextBox 33"/>
              <p:cNvSpPr/>
              <p:nvPr/>
            </p:nvSpPr>
            <p:spPr>
              <a:xfrm>
                <a:off x="9067800" y="4524375"/>
                <a:ext cx="2057400" cy="5905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543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2.5</a:t>
                </a:r>
              </a:p>
            </p:txBody>
          </p:sp>
        </p:grpSp>
      </p:grpSp>
      <p:grpSp>
        <p:nvGrpSpPr>
          <p:cNvPr id="38" name="Group 38"/>
          <p:cNvGrpSpPr/>
          <p:nvPr/>
        </p:nvGrpSpPr>
        <p:grpSpPr>
          <a:xfrm>
            <a:off x="990219" y="5418772"/>
            <a:ext cx="10296906" cy="759905"/>
            <a:chOff x="990219" y="5418772"/>
            <a:chExt cx="10296906" cy="759905"/>
          </a:xfrm>
        </p:grpSpPr>
        <p:sp>
          <p:nvSpPr>
            <p:cNvPr id="36" name="TextBox 36"/>
            <p:cNvSpPr/>
            <p:nvPr/>
          </p:nvSpPr>
          <p:spPr>
            <a:xfrm>
              <a:off x="990219" y="5418772"/>
              <a:ext cx="803612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要在除法发生之前引入浮点数，不能只把函数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类型改成double。</a:t>
              </a:r>
            </a:p>
          </p:txBody>
        </p:sp>
        <p:sp>
          <p:nvSpPr>
            <p:cNvPr id="37" name="TextBox 37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先看除法怎样计算。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整数除法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丢掉的小数，最后放进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double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也补不回来。</a:t>
              </a:r>
            </a:p>
          </p:txBody>
        </p:sp>
      </p:grpSp>
      <p:sp>
        <p:nvSpPr>
          <p:cNvPr id="51" name="Line 5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52" name="Line 52"/>
          <p:cNvSpPr/>
          <p:nvPr/>
        </p:nvSpPr>
        <p:spPr>
          <a:xfrm>
            <a:off x="838200" y="2953893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53" name="Line 53"/>
          <p:cNvSpPr/>
          <p:nvPr/>
        </p:nvSpPr>
        <p:spPr>
          <a:xfrm>
            <a:off x="838200" y="527989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831842" cy="1104519"/>
            <a:chOff x="825246" y="814388"/>
            <a:chExt cx="4831842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23444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模拟练习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831842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模拟练习：六个函数的边界检查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113812" cy="381381"/>
            <a:chOff x="990219" y="2056448"/>
            <a:chExt cx="611381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先独立判断，并说出理由。答案在后续点击中揭示。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742248"/>
            <a:ext cx="6613410" cy="1429131"/>
            <a:chOff x="990219" y="2742248"/>
            <a:chExt cx="6613410" cy="1429131"/>
          </a:xfrm>
        </p:grpSpPr>
        <p:sp>
          <p:nvSpPr>
            <p:cNvPr id="7" name="TextBox 7"/>
            <p:cNvSpPr/>
            <p:nvPr/>
          </p:nvSpPr>
          <p:spPr>
            <a:xfrm>
              <a:off x="990219" y="2742248"/>
              <a:ext cx="66134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is_square(0)、digit_sum(-1002)分别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返回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什么？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266122"/>
              <a:ext cx="597686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 xml:space="preserve">② 删除"  A B  "中的所有普通空格，得到什么？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789998"/>
              <a:ext cx="580695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数组只含2、3，平均值是2还是2.5？为什么？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990219" y="4599622"/>
            <a:ext cx="6240613" cy="1181481"/>
            <a:chOff x="990219" y="4599622"/>
            <a:chExt cx="6240613" cy="1181481"/>
          </a:xfrm>
        </p:grpSpPr>
        <p:sp>
          <p:nvSpPr>
            <p:cNvPr id="11" name="TextBox 11"/>
            <p:cNvSpPr/>
            <p:nvPr/>
          </p:nvSpPr>
          <p:spPr>
            <a:xfrm>
              <a:off x="990219" y="4599622"/>
              <a:ext cx="554320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① true、3。0是完全平方数，负号不算数位。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4999672"/>
              <a:ext cx="446285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② "AB"，前后与中间的空格都删除。</a:t>
              </a:r>
            </a:p>
          </p:txBody>
        </p:sp>
        <p:sp>
          <p:nvSpPr>
            <p:cNvPr id="13" name="TextBox 13"/>
            <p:cNvSpPr/>
            <p:nvPr/>
          </p:nvSpPr>
          <p:spPr>
            <a:xfrm>
              <a:off x="990219" y="5399722"/>
              <a:ext cx="624061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③ 2.5。平均值用double，并让计算使用实数除法。</a:t>
              </a:r>
            </a:p>
          </p:txBody>
        </p:sp>
      </p:grpSp>
      <p:sp>
        <p:nvSpPr>
          <p:cNvPr id="21" name="Line 2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2" name="Line 22"/>
          <p:cNvSpPr/>
          <p:nvPr/>
        </p:nvSpPr>
        <p:spPr>
          <a:xfrm>
            <a:off x="838200" y="432854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3" name="Line 23"/>
          <p:cNvSpPr/>
          <p:nvPr/>
        </p:nvSpPr>
        <p:spPr>
          <a:xfrm>
            <a:off x="838200" y="253307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函数综合自测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完整程序：六个函数的固定数据自测（1/4）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6516910" cy="3315081"/>
            <a:chOff x="1037844" y="2027872"/>
            <a:chExt cx="651691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&lt;iomanip&gt;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3298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&lt;cmath&gt;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4742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&lt;string&gt;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33405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is_square(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(n &lt; 0)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false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=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)sqrt(n);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 * r == n;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62281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dist3(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x1,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y1,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z1,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65169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x2,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y2,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z2) {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6852380" cy="366712"/>
            <a:chOff x="990600" y="5855494"/>
            <a:chExt cx="6852380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6852380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此程序不从键盘读入，使用固定数据调用刚设计的六个函数。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函数综合自测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完整程序：六个函数的固定数据自测（2/4）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795010" cy="3315081"/>
            <a:chOff x="1037844" y="2027872"/>
            <a:chExt cx="579501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57950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dx=x1-x2, dy=y1-y2, dz=z1-z2;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50731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sqrt(dx*dx+dy*dy+dz*dz);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volume(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h) {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50625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pi=3.141592653589793;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pi*r*r*h;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string remove_spaces(string s)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string result;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i=0;i&lt;(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)s.size();i++)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(s[i]!=' ') result+=s[i];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result;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6902958" cy="366712"/>
            <a:chOff x="990600" y="5855494"/>
            <a:chExt cx="6902958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690295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各页代码连续拼接；这两页仍在定义函数，还没有进入main。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函数综合自测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完整程序：六个函数的固定数据自测（3/4）</a:t>
              </a:r>
            </a:p>
          </p:txBody>
        </p:sp>
      </p:grpSp>
      <p:grpSp>
        <p:nvGrpSpPr>
          <p:cNvPr id="17" name="Group 17"/>
          <p:cNvGrpSpPr/>
          <p:nvPr/>
        </p:nvGrpSpPr>
        <p:grpSpPr>
          <a:xfrm>
            <a:off x="1037844" y="2027872"/>
            <a:ext cx="5361870" cy="3315081"/>
            <a:chOff x="1037844" y="2027872"/>
            <a:chExt cx="5361870" cy="33150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31961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digit_sum(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42068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x=n;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sum=0;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(x&lt;0) x=-x;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while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(x&gt;0) { sum+=x%10; x/=10; }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21855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9287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double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mean(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a[],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n) {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long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sum=0;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for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i=0;i&lt;n;i++) sum+=a[i];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305179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1.0*sum/n;</a:t>
              </a:r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1037844" y="49615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9" name="Group 19"/>
          <p:cNvGrpSpPr/>
          <p:nvPr/>
        </p:nvGrpSpPr>
        <p:grpSpPr>
          <a:xfrm>
            <a:off x="990600" y="5855494"/>
            <a:ext cx="7447121" cy="366712"/>
            <a:chOff x="990600" y="5855494"/>
            <a:chExt cx="7447121" cy="366712"/>
          </a:xfrm>
        </p:grpSpPr>
        <p:sp>
          <p:nvSpPr>
            <p:cNvPr id="18" name="TextBox 18"/>
            <p:cNvSpPr/>
            <p:nvPr/>
          </p:nvSpPr>
          <p:spPr>
            <a:xfrm>
              <a:off x="990600" y="5855494"/>
              <a:ext cx="744712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en-US" sz="1880" b="1" dirty="0">
                  <a:solidFill>
                    <a:srgbClr val="C00000"/>
                  </a:solidFill>
                  <a:latin typeface="Consolas"/>
                  <a:ea typeface="Consolas"/>
                  <a:cs typeface="Consolas"/>
                </a:rPr>
                <a:t>const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数组参数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只读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；sum用long long保存，再计算实数平均值。</a:t>
              </a:r>
            </a:p>
          </p:txBody>
        </p:sp>
      </p:grpSp>
      <p:sp>
        <p:nvSpPr>
          <p:cNvPr id="20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1" name="Line 7"/>
          <p:cNvSpPr/>
          <p:nvPr/>
        </p:nvSpPr>
        <p:spPr>
          <a:xfrm>
            <a:off x="914019" y="2037398"/>
            <a:ext cx="9525" cy="3211830"/>
          </a:xfrm>
          <a:custGeom>
            <a:avLst/>
            <a:gdLst/>
            <a:ahLst/>
            <a:cxnLst/>
            <a:rect l="l" t="t" r="r" b="b"/>
            <a:pathLst>
              <a:path w="9525" h="3211830">
                <a:moveTo>
                  <a:pt x="0" y="0"/>
                </a:moveTo>
                <a:lnTo>
                  <a:pt x="0" y="32118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2" name="Line 8"/>
          <p:cNvSpPr/>
          <p:nvPr/>
        </p:nvSpPr>
        <p:spPr>
          <a:xfrm>
            <a:off x="838200" y="555593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771380" cy="1104519"/>
            <a:chOff x="825246" y="814388"/>
            <a:chExt cx="677138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函数综合自测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77138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完整程序：六个函数的固定数据自测（4/4）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1037844" y="2027872"/>
            <a:ext cx="6805670" cy="3048381"/>
            <a:chOff x="1037844" y="2027872"/>
            <a:chExt cx="6805670" cy="30483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68056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boolalpha &lt;&lt; is_square(16) &lt;&lt; '\n';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53618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fixed &lt;&lt; setprecision(2);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56506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dist3(0,0,0,1,2,2) &lt;&lt; '\n';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volume(2,3) &lt;&lt; '\n';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642646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remove_spaces("A B  C") &lt;&lt; '\n';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52174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digit_sum(-507) &lt;&lt; '\n';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a[]={2,5,8};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435121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cout &lt;&lt; mean(a,3) &lt;&lt; '\n';</a:t>
              </a:r>
            </a:p>
          </p:txBody>
        </p:sp>
        <p:sp>
          <p:nvSpPr>
            <p:cNvPr id="14" name="TextBox 14"/>
            <p:cNvSpPr txBox="1"/>
            <p:nvPr/>
          </p:nvSpPr>
          <p:spPr>
            <a:xfrm>
              <a:off x="1037844" y="44281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5" name="TextBox 15"/>
            <p:cNvSpPr txBox="1"/>
            <p:nvPr/>
          </p:nvSpPr>
          <p:spPr>
            <a:xfrm>
              <a:off x="1037844" y="46948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8" name="Group 18"/>
          <p:cNvGrpSpPr/>
          <p:nvPr/>
        </p:nvGrpSpPr>
        <p:grpSpPr>
          <a:xfrm>
            <a:off x="990600" y="5855494"/>
            <a:ext cx="7154418" cy="366712"/>
            <a:chOff x="990600" y="5855494"/>
            <a:chExt cx="7154418" cy="366712"/>
          </a:xfrm>
        </p:grpSpPr>
        <p:sp>
          <p:nvSpPr>
            <p:cNvPr id="17" name="TextBox 17"/>
            <p:cNvSpPr/>
            <p:nvPr/>
          </p:nvSpPr>
          <p:spPr>
            <a:xfrm>
              <a:off x="990600" y="5855494"/>
              <a:ext cx="7154418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应依次输出true、3.00、37.70、ABC、12、5.00，每项一行。</a:t>
              </a:r>
            </a:p>
          </p:txBody>
        </p:sp>
      </p:grpSp>
      <p:sp>
        <p:nvSpPr>
          <p:cNvPr id="19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7"/>
          <p:cNvSpPr/>
          <p:nvPr/>
        </p:nvSpPr>
        <p:spPr>
          <a:xfrm>
            <a:off x="914019" y="2037398"/>
            <a:ext cx="9525" cy="2945130"/>
          </a:xfrm>
          <a:custGeom>
            <a:avLst/>
            <a:gdLst/>
            <a:ahLst/>
            <a:cxnLst/>
            <a:rect l="l" t="t" r="r" b="b"/>
            <a:pathLst>
              <a:path w="9525" h="2945130">
                <a:moveTo>
                  <a:pt x="0" y="0"/>
                </a:moveTo>
                <a:lnTo>
                  <a:pt x="0" y="29451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21" name="Line 8"/>
          <p:cNvSpPr/>
          <p:nvPr/>
        </p:nvSpPr>
        <p:spPr>
          <a:xfrm>
            <a:off x="838200" y="54225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891528" cy="1104519"/>
            <a:chOff x="825246" y="814388"/>
            <a:chExt cx="689152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题目背景与任务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89152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这一次要读程序，任务和写函数有什么不同？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8487537" cy="762381"/>
            <a:chOff x="990219" y="2056448"/>
            <a:chExt cx="8487537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809024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下面会给出一段现成的C++程序，里面有主函数和几个被调用的函数。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8487537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题目要求：给定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后，不改代码，判断程序最后会在屏幕上输出什么。</a:t>
              </a:r>
            </a:p>
          </p:txBody>
        </p:sp>
      </p:grpSp>
      <p:grpSp>
        <p:nvGrpSpPr>
          <p:cNvPr id="32" name="Group 32"/>
          <p:cNvGrpSpPr/>
          <p:nvPr/>
        </p:nvGrpSpPr>
        <p:grpSpPr>
          <a:xfrm>
            <a:off x="1047750" y="3057525"/>
            <a:ext cx="10096500" cy="2286000"/>
            <a:chOff x="1047750" y="3057525"/>
            <a:chExt cx="10096500" cy="2286000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57525"/>
              <a:ext cx="3238500" cy="571500"/>
              <a:chOff x="1047750" y="3057525"/>
              <a:chExt cx="3238500" cy="57150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57525"/>
                <a:ext cx="32385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1066800" y="3086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已经给出</a:t>
                </a:r>
              </a:p>
            </p:txBody>
          </p:sp>
        </p:grpSp>
        <p:grpSp>
          <p:nvGrpSpPr>
            <p:cNvPr id="13" name="Group 13"/>
            <p:cNvGrpSpPr/>
            <p:nvPr/>
          </p:nvGrpSpPr>
          <p:grpSpPr>
            <a:xfrm>
              <a:off x="4286250" y="3057525"/>
              <a:ext cx="6858000" cy="571500"/>
              <a:chOff x="4286250" y="3057525"/>
              <a:chExt cx="6858000" cy="571500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4286250" y="3057525"/>
                <a:ext cx="6858000" cy="5715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4305300" y="3086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阅读时要完成</a:t>
                </a:r>
              </a:p>
            </p:txBody>
          </p:sp>
        </p:grpSp>
        <p:grpSp>
          <p:nvGrpSpPr>
            <p:cNvPr id="16" name="Group 16"/>
            <p:cNvGrpSpPr/>
            <p:nvPr/>
          </p:nvGrpSpPr>
          <p:grpSpPr>
            <a:xfrm>
              <a:off x="1047750" y="3629025"/>
              <a:ext cx="3238500" cy="571500"/>
              <a:chOff x="1047750" y="3629025"/>
              <a:chExt cx="3238500" cy="571500"/>
            </a:xfrm>
          </p:grpSpPr>
          <p:sp>
            <p:nvSpPr>
              <p:cNvPr id="14" name="Rectangle 14"/>
              <p:cNvSpPr/>
              <p:nvPr/>
            </p:nvSpPr>
            <p:spPr>
              <a:xfrm>
                <a:off x="1047750" y="3629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5" name="TextBox 15"/>
              <p:cNvSpPr/>
              <p:nvPr/>
            </p:nvSpPr>
            <p:spPr>
              <a:xfrm>
                <a:off x="1066800" y="3657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输入的两个整数1和2</a:t>
                </a:r>
              </a:p>
            </p:txBody>
          </p:sp>
        </p:grpSp>
        <p:grpSp>
          <p:nvGrpSpPr>
            <p:cNvPr id="19" name="Group 19"/>
            <p:cNvGrpSpPr/>
            <p:nvPr/>
          </p:nvGrpSpPr>
          <p:grpSpPr>
            <a:xfrm>
              <a:off x="4286250" y="3629025"/>
              <a:ext cx="6858000" cy="571500"/>
              <a:chOff x="4286250" y="3629025"/>
              <a:chExt cx="6858000" cy="571500"/>
            </a:xfrm>
          </p:grpSpPr>
          <p:sp>
            <p:nvSpPr>
              <p:cNvPr id="17" name="Rectangle 17"/>
              <p:cNvSpPr/>
              <p:nvPr/>
            </p:nvSpPr>
            <p:spPr>
              <a:xfrm>
                <a:off x="4286250" y="3629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8" name="TextBox 18"/>
              <p:cNvSpPr/>
              <p:nvPr/>
            </p:nvSpPr>
            <p:spPr>
              <a:xfrm>
                <a:off x="4305300" y="3657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按语句实际执行的顺序追踪</a:t>
                </a:r>
              </a:p>
            </p:txBody>
          </p:sp>
        </p:grpSp>
        <p:grpSp>
          <p:nvGrpSpPr>
            <p:cNvPr id="22" name="Group 22"/>
            <p:cNvGrpSpPr/>
            <p:nvPr/>
          </p:nvGrpSpPr>
          <p:grpSpPr>
            <a:xfrm>
              <a:off x="1047750" y="4200525"/>
              <a:ext cx="3238500" cy="571500"/>
              <a:chOff x="1047750" y="4200525"/>
              <a:chExt cx="3238500" cy="571500"/>
            </a:xfrm>
          </p:grpSpPr>
          <p:sp>
            <p:nvSpPr>
              <p:cNvPr id="20" name="Rectangle 20"/>
              <p:cNvSpPr/>
              <p:nvPr/>
            </p:nvSpPr>
            <p:spPr>
              <a:xfrm>
                <a:off x="1047750" y="4200525"/>
                <a:ext cx="32385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1" name="TextBox 21"/>
              <p:cNvSpPr/>
              <p:nvPr/>
            </p:nvSpPr>
            <p:spPr>
              <a:xfrm>
                <a:off x="1066800" y="42291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全局与局部的同名变量</a:t>
                </a:r>
              </a:p>
            </p:txBody>
          </p:sp>
        </p:grpSp>
        <p:grpSp>
          <p:nvGrpSpPr>
            <p:cNvPr id="25" name="Group 25"/>
            <p:cNvGrpSpPr/>
            <p:nvPr/>
          </p:nvGrpSpPr>
          <p:grpSpPr>
            <a:xfrm>
              <a:off x="4286250" y="4200525"/>
              <a:ext cx="6858000" cy="571500"/>
              <a:chOff x="4286250" y="4200525"/>
              <a:chExt cx="6858000" cy="571500"/>
            </a:xfrm>
          </p:grpSpPr>
          <p:sp>
            <p:nvSpPr>
              <p:cNvPr id="23" name="Rectangle 23"/>
              <p:cNvSpPr/>
              <p:nvPr/>
            </p:nvSpPr>
            <p:spPr>
              <a:xfrm>
                <a:off x="4286250" y="4200525"/>
                <a:ext cx="6858000" cy="5715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4" name="TextBox 24"/>
              <p:cNvSpPr/>
              <p:nvPr/>
            </p:nvSpPr>
            <p:spPr>
              <a:xfrm>
                <a:off x="4305300" y="42291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分清每条语句访问的是哪一份</a:t>
                </a:r>
              </a:p>
            </p:txBody>
          </p:sp>
        </p:grpSp>
        <p:grpSp>
          <p:nvGrpSpPr>
            <p:cNvPr id="28" name="Group 28"/>
            <p:cNvGrpSpPr/>
            <p:nvPr/>
          </p:nvGrpSpPr>
          <p:grpSpPr>
            <a:xfrm>
              <a:off x="1047750" y="4772025"/>
              <a:ext cx="3238500" cy="571500"/>
              <a:chOff x="1047750" y="4772025"/>
              <a:chExt cx="3238500" cy="571500"/>
            </a:xfrm>
          </p:grpSpPr>
          <p:sp>
            <p:nvSpPr>
              <p:cNvPr id="26" name="Rectangle 26"/>
              <p:cNvSpPr/>
              <p:nvPr/>
            </p:nvSpPr>
            <p:spPr>
              <a:xfrm>
                <a:off x="1047750" y="4772025"/>
                <a:ext cx="32385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7" name="TextBox 27"/>
              <p:cNvSpPr/>
              <p:nvPr/>
            </p:nvSpPr>
            <p:spPr>
              <a:xfrm>
                <a:off x="1066800" y="4800600"/>
                <a:ext cx="32004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函数调用和输出语句</a:t>
                </a:r>
              </a:p>
            </p:txBody>
          </p:sp>
        </p:grpSp>
        <p:grpSp>
          <p:nvGrpSpPr>
            <p:cNvPr id="31" name="Group 31"/>
            <p:cNvGrpSpPr/>
            <p:nvPr/>
          </p:nvGrpSpPr>
          <p:grpSpPr>
            <a:xfrm>
              <a:off x="4286250" y="4772025"/>
              <a:ext cx="6858000" cy="571500"/>
              <a:chOff x="4286250" y="4772025"/>
              <a:chExt cx="6858000" cy="571500"/>
            </a:xfrm>
          </p:grpSpPr>
          <p:sp>
            <p:nvSpPr>
              <p:cNvPr id="29" name="Rectangle 29"/>
              <p:cNvSpPr/>
              <p:nvPr/>
            </p:nvSpPr>
            <p:spPr>
              <a:xfrm>
                <a:off x="4286250" y="4772025"/>
                <a:ext cx="6858000" cy="5715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0" name="TextBox 30"/>
              <p:cNvSpPr/>
              <p:nvPr/>
            </p:nvSpPr>
            <p:spPr>
              <a:xfrm>
                <a:off x="4305300" y="4800600"/>
                <a:ext cx="6819900" cy="5143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162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记录改变后的值，推得最终输出</a:t>
                </a:r>
              </a:p>
            </p:txBody>
          </p:sp>
        </p:grpSp>
      </p:grpSp>
      <p:grpSp>
        <p:nvGrpSpPr>
          <p:cNvPr id="35" name="Group 35"/>
          <p:cNvGrpSpPr/>
          <p:nvPr/>
        </p:nvGrpSpPr>
        <p:grpSpPr>
          <a:xfrm>
            <a:off x="990219" y="5409248"/>
            <a:ext cx="10296906" cy="750379"/>
            <a:chOff x="990219" y="5409248"/>
            <a:chExt cx="10296906" cy="750379"/>
          </a:xfrm>
        </p:grpSpPr>
        <p:sp>
          <p:nvSpPr>
            <p:cNvPr id="33" name="TextBox 33"/>
            <p:cNvSpPr/>
            <p:nvPr/>
          </p:nvSpPr>
          <p:spPr>
            <a:xfrm>
              <a:off x="990219" y="5409248"/>
              <a:ext cx="6905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“函数算出了什么”和“屏幕最终显示什么”要分开核对。</a:t>
              </a:r>
            </a:p>
          </p:txBody>
        </p:sp>
        <p:sp>
          <p:nvSpPr>
            <p:cNvPr id="34" name="TextBox 34"/>
            <p:cNvSpPr/>
            <p:nvPr/>
          </p:nvSpPr>
          <p:spPr>
            <a:xfrm>
              <a:off x="990219" y="577824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从给定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出发，只按代码实际执行的顺序推算，得到输出以后再运行核对。</a:t>
              </a:r>
            </a:p>
          </p:txBody>
        </p:sp>
      </p:grpSp>
      <p:sp>
        <p:nvSpPr>
          <p:cNvPr id="47" name="Line 47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8" name="Line 48"/>
          <p:cNvSpPr/>
          <p:nvPr/>
        </p:nvSpPr>
        <p:spPr>
          <a:xfrm>
            <a:off x="838200" y="288245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393771" cy="1104519"/>
            <a:chOff x="825246" y="814388"/>
            <a:chExt cx="6393771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习题：程序阅读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393771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程序阅读：有两个c，输出究竟用到了谁？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3971"/>
            <a:ext cx="10296906" cy="381381"/>
            <a:chOff x="990219" y="2053971"/>
            <a:chExt cx="1029690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3971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7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教材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7-2 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要求根据</a:t>
              </a:r>
              <a:r>
                <a:rPr lang="zh-CN" sz="1950" b="1" dirty="0">
                  <a:solidFill>
                    <a:srgbClr val="C00000"/>
                  </a:solidFill>
                  <a:latin typeface="Microsoft YaHei"/>
                  <a:ea typeface="Microsoft YaHei"/>
                  <a:cs typeface="Microsoft YaHei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判断输出。把每份变量的当前值写下来，比凭印象猜稳妥。</a:t>
              </a:r>
            </a:p>
          </p:txBody>
        </p:sp>
      </p:grpSp>
      <p:grpSp>
        <p:nvGrpSpPr>
          <p:cNvPr id="10" name="Group 10"/>
          <p:cNvGrpSpPr/>
          <p:nvPr/>
        </p:nvGrpSpPr>
        <p:grpSpPr>
          <a:xfrm>
            <a:off x="990219" y="2932748"/>
            <a:ext cx="7432548" cy="1276731"/>
            <a:chOff x="990219" y="2932748"/>
            <a:chExt cx="7432548" cy="1276731"/>
          </a:xfrm>
        </p:grpSpPr>
        <p:sp>
          <p:nvSpPr>
            <p:cNvPr id="7" name="TextBox 7"/>
            <p:cNvSpPr/>
            <p:nvPr/>
          </p:nvSpPr>
          <p:spPr>
            <a:xfrm>
              <a:off x="990219" y="2932748"/>
              <a:ext cx="6045339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课堂按“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两个整数1和2”追踪，输入写成1 2。</a:t>
              </a:r>
            </a:p>
          </p:txBody>
        </p:sp>
        <p:sp>
          <p:nvSpPr>
            <p:cNvPr id="8" name="TextBox 8"/>
            <p:cNvSpPr/>
            <p:nvPr/>
          </p:nvSpPr>
          <p:spPr>
            <a:xfrm>
              <a:off x="990219" y="3380422"/>
              <a:ext cx="54240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程序包含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a、b、c，以及main里的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c。</a:t>
              </a:r>
            </a:p>
          </p:txBody>
        </p:sp>
        <p:sp>
          <p:nvSpPr>
            <p:cNvPr id="9" name="TextBox 9"/>
            <p:cNvSpPr/>
            <p:nvPr/>
          </p:nvSpPr>
          <p:spPr>
            <a:xfrm>
              <a:off x="990219" y="3828098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记录调用前后的值，并标明每条语句实际访问的是哪一个变量。</a:t>
              </a:r>
            </a:p>
          </p:txBody>
        </p:sp>
      </p:grpSp>
      <p:grpSp>
        <p:nvGrpSpPr>
          <p:cNvPr id="13" name="Group 13"/>
          <p:cNvGrpSpPr/>
          <p:nvPr/>
        </p:nvGrpSpPr>
        <p:grpSpPr>
          <a:xfrm>
            <a:off x="990219" y="5056822"/>
            <a:ext cx="6955774" cy="762381"/>
            <a:chOff x="990219" y="5056822"/>
            <a:chExt cx="6955774" cy="762381"/>
          </a:xfrm>
        </p:grpSpPr>
        <p:sp>
          <p:nvSpPr>
            <p:cNvPr id="11" name="TextBox 11"/>
            <p:cNvSpPr/>
            <p:nvPr/>
          </p:nvSpPr>
          <p:spPr>
            <a:xfrm>
              <a:off x="990219" y="5056822"/>
              <a:ext cx="695577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若只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没有分隔的12，它只是一个整数，不能当成1与2。</a:t>
              </a:r>
            </a:p>
          </p:txBody>
        </p:sp>
        <p:sp>
          <p:nvSpPr>
            <p:cNvPr id="12" name="TextBox 12"/>
            <p:cNvSpPr/>
            <p:nvPr/>
          </p:nvSpPr>
          <p:spPr>
            <a:xfrm>
              <a:off x="990219" y="5437822"/>
              <a:ext cx="611381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请把教材排印中的相邻数字与实际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格式分开看。</a:t>
              </a:r>
            </a:p>
          </p:txBody>
        </p:sp>
      </p:grpSp>
      <p:sp>
        <p:nvSpPr>
          <p:cNvPr id="19" name="Line 19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20" name="Line 20"/>
          <p:cNvSpPr/>
          <p:nvPr/>
        </p:nvSpPr>
        <p:spPr>
          <a:xfrm>
            <a:off x="838200" y="4576191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21" name="Line 21"/>
          <p:cNvSpPr/>
          <p:nvPr/>
        </p:nvSpPr>
        <p:spPr>
          <a:xfrm>
            <a:off x="838200" y="2628328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习题：程序阅读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完整程序：先预测，再运行核对（1/2）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027872"/>
            <a:ext cx="4639970" cy="2514981"/>
            <a:chOff x="1037844" y="2027872"/>
            <a:chExt cx="4639970" cy="25149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#include &lt;iostream&gt;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290741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using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namespace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std;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314986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const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MAXN=10000;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324793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a,b,c,array[MAXN];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449559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bool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check(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y,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z) {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0624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x&lt;=y+z &amp;&amp; y&lt;=x+z;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void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add(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a,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b) { c=a+b; }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39180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multi() {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a*b; 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5855494"/>
            <a:ext cx="7029545" cy="366712"/>
            <a:chOff x="990600" y="5855494"/>
            <a:chExt cx="7029545" cy="366712"/>
          </a:xfrm>
        </p:grpSpPr>
        <p:sp>
          <p:nvSpPr>
            <p:cNvPr id="15" name="TextBox 15"/>
            <p:cNvSpPr/>
            <p:nvPr/>
          </p:nvSpPr>
          <p:spPr>
            <a:xfrm>
              <a:off x="990600" y="5855494"/>
              <a:ext cx="7029545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暂停在add(c,a)：调用处的c是main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变量，a是</a:t>
              </a:r>
              <a:r>
                <a:rPr lang="zh-CN" sz="188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变量。</a:t>
              </a:r>
            </a:p>
          </p:txBody>
        </p:sp>
      </p:grpSp>
      <p:sp>
        <p:nvSpPr>
          <p:cNvPr id="17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7"/>
          <p:cNvSpPr/>
          <p:nvPr/>
        </p:nvSpPr>
        <p:spPr>
          <a:xfrm>
            <a:off x="914019" y="2037398"/>
            <a:ext cx="9525" cy="2411730"/>
          </a:xfrm>
          <a:custGeom>
            <a:avLst/>
            <a:gdLst/>
            <a:ahLst/>
            <a:cxnLst/>
            <a:rect l="l" t="t" r="r" b="b"/>
            <a:pathLst>
              <a:path w="9525" h="2411730">
                <a:moveTo>
                  <a:pt x="0" y="0"/>
                </a:moveTo>
                <a:lnTo>
                  <a:pt x="0" y="2411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8"/>
          <p:cNvSpPr/>
          <p:nvPr/>
        </p:nvSpPr>
        <p:spPr>
          <a:xfrm>
            <a:off x="838200" y="51558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6084818" cy="1104519"/>
            <a:chOff x="825246" y="814388"/>
            <a:chExt cx="6084818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习题：程序阅读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6084818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完整程序：先预测，再运行核对（2/2）</a:t>
              </a:r>
            </a:p>
          </p:txBody>
        </p:sp>
      </p:grpSp>
      <p:grpSp>
        <p:nvGrpSpPr>
          <p:cNvPr id="14" name="Group 14"/>
          <p:cNvGrpSpPr/>
          <p:nvPr/>
        </p:nvGrpSpPr>
        <p:grpSpPr>
          <a:xfrm>
            <a:off x="1037844" y="2027872"/>
            <a:ext cx="4639970" cy="2514981"/>
            <a:chOff x="1037844" y="2027872"/>
            <a:chExt cx="4639970" cy="2514981"/>
          </a:xfrm>
        </p:grpSpPr>
        <p:sp>
          <p:nvSpPr>
            <p:cNvPr id="5" name="TextBox 5"/>
            <p:cNvSpPr txBox="1"/>
            <p:nvPr/>
          </p:nvSpPr>
          <p:spPr>
            <a:xfrm>
              <a:off x="1037844" y="20278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main() {</a:t>
              </a:r>
            </a:p>
          </p:txBody>
        </p:sp>
        <p:sp>
          <p:nvSpPr>
            <p:cNvPr id="6" name="TextBox 6"/>
            <p:cNvSpPr txBox="1"/>
            <p:nvPr/>
          </p:nvSpPr>
          <p:spPr>
            <a:xfrm>
              <a:off x="1037844" y="2294572"/>
              <a:ext cx="175237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int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c=3;</a:t>
              </a:r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1037844" y="2561272"/>
              <a:ext cx="26186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cin &gt;&gt; a &gt;&gt; b;</a:t>
              </a:r>
            </a:p>
          </p:txBody>
        </p:sp>
        <p:sp>
          <p:nvSpPr>
            <p:cNvPr id="8" name="TextBox 8"/>
            <p:cNvSpPr txBox="1"/>
            <p:nvPr/>
          </p:nvSpPr>
          <p:spPr>
            <a:xfrm>
              <a:off x="1037844" y="28279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add(c,a);</a:t>
              </a:r>
            </a:p>
          </p:txBody>
        </p:sp>
        <p:sp>
          <p:nvSpPr>
            <p:cNvPr id="9" name="TextBox 9"/>
            <p:cNvSpPr txBox="1"/>
            <p:nvPr/>
          </p:nvSpPr>
          <p:spPr>
            <a:xfrm>
              <a:off x="1037844" y="3094672"/>
              <a:ext cx="20411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b=multi();</a:t>
              </a:r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1037844" y="3361372"/>
              <a:ext cx="4639970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if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(check(a,b,c)) cout &lt;&lt; a;</a:t>
              </a:r>
            </a:p>
          </p:txBody>
        </p:sp>
        <p:sp>
          <p:nvSpPr>
            <p:cNvPr id="11" name="TextBox 11"/>
            <p:cNvSpPr txBox="1"/>
            <p:nvPr/>
          </p:nvSpPr>
          <p:spPr>
            <a:xfrm>
              <a:off x="1037844" y="3628072"/>
              <a:ext cx="276303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else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cout &lt;&lt; c;</a:t>
              </a:r>
            </a:p>
          </p:txBody>
        </p:sp>
        <p:sp>
          <p:nvSpPr>
            <p:cNvPr id="12" name="TextBox 12"/>
            <p:cNvSpPr txBox="1"/>
            <p:nvPr/>
          </p:nvSpPr>
          <p:spPr>
            <a:xfrm>
              <a:off x="1037844" y="3894772"/>
              <a:ext cx="1896751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   </a:t>
              </a:r>
              <a:r>
                <a:rPr lang="zh-CN" sz="1950" dirty="0">
                  <a:solidFill>
                    <a:srgbClr val="0000FF"/>
                  </a:solidFill>
                  <a:latin typeface="Consolas"/>
                  <a:ea typeface="Microsoft YaHei"/>
                  <a:cs typeface="Consolas"/>
                </a:rPr>
                <a:t>return</a:t>
              </a:r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 xml:space="preserve"> 0;</a:t>
              </a:r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037844" y="4161472"/>
              <a:ext cx="16419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1950" dirty="0">
                  <a:solidFill>
                    <a:srgbClr val="000000"/>
                  </a:solidFill>
                  <a:latin typeface="Consolas"/>
                  <a:ea typeface="Microsoft YaHei"/>
                  <a:cs typeface="Consolas"/>
                </a:rPr>
                <a:t>}</a:t>
              </a:r>
            </a:p>
          </p:txBody>
        </p:sp>
      </p:grpSp>
      <p:grpSp>
        <p:nvGrpSpPr>
          <p:cNvPr id="16" name="Group 16"/>
          <p:cNvGrpSpPr/>
          <p:nvPr/>
        </p:nvGrpSpPr>
        <p:grpSpPr>
          <a:xfrm>
            <a:off x="990600" y="5855494"/>
            <a:ext cx="7801451" cy="366712"/>
            <a:chOff x="990600" y="5855494"/>
            <a:chExt cx="7801451" cy="366712"/>
          </a:xfrm>
        </p:grpSpPr>
        <p:sp>
          <p:nvSpPr>
            <p:cNvPr id="15" name="TextBox 15"/>
            <p:cNvSpPr/>
            <p:nvPr/>
          </p:nvSpPr>
          <p:spPr>
            <a:xfrm>
              <a:off x="990600" y="5855494"/>
              <a:ext cx="7801451" cy="366712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5" rIns="0" bIns="0" anchor="t" anchorCtr="0">
              <a:noAutofit/>
            </a:bodyPr>
            <a:lstStyle/>
            <a:p>
              <a:pPr algn="l"/>
              <a:r>
                <a:rPr lang="zh-CN" sz="188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check只按给出的条件计算布尔值，不要自行补入题目没有写的条件。</a:t>
              </a:r>
            </a:p>
          </p:txBody>
        </p:sp>
      </p:grpSp>
      <p:sp>
        <p:nvSpPr>
          <p:cNvPr id="17" name="Line 6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8" name="Line 7"/>
          <p:cNvSpPr/>
          <p:nvPr/>
        </p:nvSpPr>
        <p:spPr>
          <a:xfrm>
            <a:off x="914019" y="2037398"/>
            <a:ext cx="9525" cy="2411730"/>
          </a:xfrm>
          <a:custGeom>
            <a:avLst/>
            <a:gdLst/>
            <a:ahLst/>
            <a:cxnLst/>
            <a:rect l="l" t="t" r="r" b="b"/>
            <a:pathLst>
              <a:path w="9525" h="2411730">
                <a:moveTo>
                  <a:pt x="0" y="0"/>
                </a:moveTo>
                <a:lnTo>
                  <a:pt x="0" y="2411730"/>
                </a:lnTo>
              </a:path>
            </a:pathLst>
          </a:custGeom>
          <a:noFill/>
          <a:ln w="19050">
            <a:solidFill>
              <a:srgbClr val="244D87"/>
            </a:solidFill>
          </a:ln>
        </p:spPr>
      </p:sp>
      <p:sp>
        <p:nvSpPr>
          <p:cNvPr id="19" name="Line 8"/>
          <p:cNvSpPr/>
          <p:nvPr/>
        </p:nvSpPr>
        <p:spPr>
          <a:xfrm>
            <a:off x="838200" y="515588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5501240" cy="1104519"/>
            <a:chOff x="825246" y="814388"/>
            <a:chExt cx="5501240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2143125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同名变量的查找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5501240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add里的c，为什么不是main里的c？</a:t>
              </a:r>
            </a:p>
          </p:txBody>
        </p:sp>
      </p:grpSp>
      <p:grpSp>
        <p:nvGrpSpPr>
          <p:cNvPr id="7" name="Group 7"/>
          <p:cNvGrpSpPr/>
          <p:nvPr/>
        </p:nvGrpSpPr>
        <p:grpSpPr>
          <a:xfrm>
            <a:off x="990219" y="2056448"/>
            <a:ext cx="9474053" cy="762381"/>
            <a:chOff x="990219" y="2056448"/>
            <a:chExt cx="9474053" cy="762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3329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本次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输入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1 2，main里另有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变量c=3。它调用add(c,a)。</a:t>
              </a:r>
            </a:p>
          </p:txBody>
        </p:sp>
        <p:sp>
          <p:nvSpPr>
            <p:cNvPr id="6" name="TextBox 6"/>
            <p:cNvSpPr/>
            <p:nvPr/>
          </p:nvSpPr>
          <p:spPr>
            <a:xfrm>
              <a:off x="990219" y="2437448"/>
              <a:ext cx="9474053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实参先在调用处求值，随后add接收3和1；进入函数后按自己的作用域查找名字。</a:t>
              </a:r>
            </a:p>
          </p:txBody>
        </p:sp>
      </p:grpSp>
      <p:grpSp>
        <p:nvGrpSpPr>
          <p:cNvPr id="22" name="Group 22"/>
          <p:cNvGrpSpPr/>
          <p:nvPr/>
        </p:nvGrpSpPr>
        <p:grpSpPr>
          <a:xfrm>
            <a:off x="1047750" y="3009900"/>
            <a:ext cx="10096500" cy="2143125"/>
            <a:chOff x="1047750" y="3009900"/>
            <a:chExt cx="10096500" cy="2143125"/>
          </a:xfrm>
        </p:grpSpPr>
        <p:grpSp>
          <p:nvGrpSpPr>
            <p:cNvPr id="10" name="Group 10"/>
            <p:cNvGrpSpPr/>
            <p:nvPr/>
          </p:nvGrpSpPr>
          <p:grpSpPr>
            <a:xfrm>
              <a:off x="1047750" y="3009900"/>
              <a:ext cx="10096500" cy="628650"/>
              <a:chOff x="1047750" y="3009900"/>
              <a:chExt cx="10096500" cy="628650"/>
            </a:xfrm>
          </p:grpSpPr>
          <p:sp>
            <p:nvSpPr>
              <p:cNvPr id="8" name="Rectangle 8"/>
              <p:cNvSpPr/>
              <p:nvPr/>
            </p:nvSpPr>
            <p:spPr>
              <a:xfrm>
                <a:off x="1047750" y="3009900"/>
                <a:ext cx="10096500" cy="628650"/>
              </a:xfrm>
              <a:prstGeom prst="roundRect">
                <a:avLst>
                  <a:gd name="adj" fmla="val 12121"/>
                </a:avLst>
              </a:prstGeom>
              <a:noFill/>
              <a:ln>
                <a:noFill/>
              </a:ln>
            </p:spPr>
          </p:sp>
          <p:sp>
            <p:nvSpPr>
              <p:cNvPr id="9" name="TextBox 9"/>
              <p:cNvSpPr/>
              <p:nvPr/>
            </p:nvSpPr>
            <p:spPr>
              <a:xfrm>
                <a:off x="4517612" y="3197924"/>
                <a:ext cx="315677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全局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记录：a=1，b=2，c=0</a:t>
                </a:r>
              </a:p>
            </p:txBody>
          </p:sp>
        </p:grpSp>
        <p:grpSp>
          <p:nvGrpSpPr>
            <p:cNvPr id="14" name="Group 14"/>
            <p:cNvGrpSpPr/>
            <p:nvPr/>
          </p:nvGrpSpPr>
          <p:grpSpPr>
            <a:xfrm>
              <a:off x="1285875" y="4057650"/>
              <a:ext cx="4000500" cy="1095375"/>
              <a:chOff x="1285875" y="4057650"/>
              <a:chExt cx="4000500" cy="1095375"/>
            </a:xfrm>
          </p:grpSpPr>
          <p:sp>
            <p:nvSpPr>
              <p:cNvPr id="11" name="Rectangle 11"/>
              <p:cNvSpPr/>
              <p:nvPr/>
            </p:nvSpPr>
            <p:spPr>
              <a:xfrm>
                <a:off x="1285875" y="4057650"/>
                <a:ext cx="4000500" cy="1095375"/>
              </a:xfrm>
              <a:prstGeom prst="roundRect">
                <a:avLst>
                  <a:gd name="adj" fmla="val 6957"/>
                </a:avLst>
              </a:prstGeom>
              <a:noFill/>
              <a:ln>
                <a:noFill/>
              </a:ln>
            </p:spPr>
          </p:sp>
          <p:sp>
            <p:nvSpPr>
              <p:cNvPr id="12" name="TextBox 12"/>
              <p:cNvSpPr/>
              <p:nvPr/>
            </p:nvSpPr>
            <p:spPr>
              <a:xfrm>
                <a:off x="2593658" y="4302824"/>
                <a:ext cx="1384840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main这一层</a:t>
                </a:r>
              </a:p>
            </p:txBody>
          </p:sp>
          <p:sp>
            <p:nvSpPr>
              <p:cNvPr id="13" name="TextBox 13"/>
              <p:cNvSpPr/>
              <p:nvPr/>
            </p:nvSpPr>
            <p:spPr>
              <a:xfrm>
                <a:off x="1825847" y="4655248"/>
                <a:ext cx="2920556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0" bIns="0" anchor="t" anchorCtr="0">
                <a:noAutofit/>
              </a:bodyPr>
              <a:lstStyle/>
              <a:p>
                <a:pPr algn="ctr"/>
                <a:r>
                  <a:rPr lang="zh-CN" sz="1950" b="1" dirty="0">
                    <a:solidFill>
                      <a:srgbClr val="C00000"/>
                    </a:solidFill>
                    <a:latin typeface="Consolas"/>
                    <a:ea typeface="Microsoft YaHei"/>
                    <a:cs typeface="Consolas"/>
                  </a:rPr>
                  <a:t>局部</a:t>
                </a:r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c=3；调用add(c,a)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000875" y="4057650"/>
              <a:ext cx="3905250" cy="1095375"/>
              <a:chOff x="7000875" y="4057650"/>
              <a:chExt cx="3905250" cy="1095375"/>
            </a:xfrm>
          </p:grpSpPr>
          <p:sp>
            <p:nvSpPr>
              <p:cNvPr id="15" name="Rectangle 15"/>
              <p:cNvSpPr/>
              <p:nvPr/>
            </p:nvSpPr>
            <p:spPr>
              <a:xfrm>
                <a:off x="7000875" y="4057650"/>
                <a:ext cx="3905250" cy="1095375"/>
              </a:xfrm>
              <a:prstGeom prst="roundRect">
                <a:avLst>
                  <a:gd name="adj" fmla="val 6957"/>
                </a:avLst>
              </a:prstGeom>
              <a:noFill/>
              <a:ln>
                <a:noFill/>
              </a:ln>
            </p:spPr>
          </p:sp>
          <p:sp>
            <p:nvSpPr>
              <p:cNvPr id="16" name="TextBox 16"/>
              <p:cNvSpPr/>
              <p:nvPr/>
            </p:nvSpPr>
            <p:spPr>
              <a:xfrm>
                <a:off x="8333232" y="4302824"/>
                <a:ext cx="1240441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95" tIns="0" rIns="0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add这一层</a:t>
                </a:r>
              </a:p>
            </p:txBody>
          </p:sp>
          <p:sp>
            <p:nvSpPr>
              <p:cNvPr id="17" name="TextBox 17"/>
              <p:cNvSpPr/>
              <p:nvPr/>
            </p:nvSpPr>
            <p:spPr>
              <a:xfrm>
                <a:off x="8116729" y="4655248"/>
                <a:ext cx="1673638" cy="381381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0" rIns="95" bIns="0" anchor="t" anchorCtr="0">
                <a:noAutofit/>
              </a:bodyPr>
              <a:lstStyle/>
              <a:p>
                <a:pPr algn="ctr"/>
                <a:r>
                  <a:rPr lang="zh-CN" sz="195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形参a=3、b=1</a:t>
                </a:r>
              </a:p>
            </p:txBody>
          </p:sp>
        </p:grpSp>
        <p:sp>
          <p:nvSpPr>
            <p:cNvPr id="19" name="Line 19"/>
            <p:cNvSpPr/>
            <p:nvPr/>
          </p:nvSpPr>
          <p:spPr>
            <a:xfrm>
              <a:off x="5381625" y="4381500"/>
              <a:ext cx="1524000" cy="9525"/>
            </a:xfrm>
            <a:custGeom>
              <a:avLst/>
              <a:gdLst/>
              <a:ahLst/>
              <a:cxnLst/>
              <a:rect l="l" t="t" r="r" b="b"/>
              <a:pathLst>
                <a:path w="1524000" h="9525">
                  <a:moveTo>
                    <a:pt x="0" y="0"/>
                  </a:moveTo>
                  <a:lnTo>
                    <a:pt x="1524000" y="0"/>
                  </a:lnTo>
                </a:path>
              </a:pathLst>
            </a:custGeom>
            <a:noFill/>
            <a:ln w="23812">
              <a:solidFill>
                <a:srgbClr val="244D87"/>
              </a:solidFill>
            </a:ln>
          </p:spPr>
        </p:sp>
        <p:sp>
          <p:nvSpPr>
            <p:cNvPr id="20" name="Polygon 20"/>
            <p:cNvSpPr/>
            <p:nvPr/>
          </p:nvSpPr>
          <p:spPr>
            <a:xfrm>
              <a:off x="6822035" y="4335835"/>
              <a:ext cx="83590" cy="91331"/>
            </a:xfrm>
            <a:custGeom>
              <a:avLst/>
              <a:gdLst/>
              <a:ahLst/>
              <a:cxnLst/>
              <a:rect l="l" t="t" r="r" b="b"/>
              <a:pathLst>
                <a:path w="83590" h="91331">
                  <a:moveTo>
                    <a:pt x="83590" y="45665"/>
                  </a:moveTo>
                  <a:lnTo>
                    <a:pt x="0" y="9133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244D87"/>
            </a:solidFill>
            <a:ln>
              <a:noFill/>
            </a:ln>
          </p:spPr>
        </p:sp>
        <p:sp>
          <p:nvSpPr>
            <p:cNvPr id="21" name="TextBox 21"/>
            <p:cNvSpPr/>
            <p:nvPr/>
          </p:nvSpPr>
          <p:spPr>
            <a:xfrm>
              <a:off x="5728335" y="3900011"/>
              <a:ext cx="735330" cy="337376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-5" rIns="0" bIns="0" anchor="t" anchorCtr="0">
              <a:noAutofit/>
            </a:bodyPr>
            <a:lstStyle/>
            <a:p>
              <a:pPr algn="ctr"/>
              <a:r>
                <a:rPr lang="zh-CN" sz="172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传3、1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6658356" y="3615690"/>
            <a:ext cx="3721935" cy="356235"/>
            <a:chOff x="6658356" y="3615690"/>
            <a:chExt cx="3721935" cy="356235"/>
          </a:xfrm>
        </p:grpSpPr>
        <p:sp>
          <p:nvSpPr>
            <p:cNvPr id="23" name="Line 23"/>
            <p:cNvSpPr/>
            <p:nvPr/>
          </p:nvSpPr>
          <p:spPr>
            <a:xfrm>
              <a:off x="10334625" y="3724275"/>
              <a:ext cx="9525" cy="247650"/>
            </a:xfrm>
            <a:custGeom>
              <a:avLst/>
              <a:gdLst/>
              <a:ahLst/>
              <a:cxnLst/>
              <a:rect l="l" t="t" r="r" b="b"/>
              <a:pathLst>
                <a:path w="9525" h="247650">
                  <a:moveTo>
                    <a:pt x="0" y="247650"/>
                  </a:moveTo>
                  <a:lnTo>
                    <a:pt x="0" y="0"/>
                  </a:lnTo>
                </a:path>
              </a:pathLst>
            </a:custGeom>
            <a:noFill/>
            <a:ln w="23812">
              <a:solidFill>
                <a:srgbClr val="C00000"/>
              </a:solidFill>
            </a:ln>
          </p:spPr>
        </p:sp>
        <p:sp>
          <p:nvSpPr>
            <p:cNvPr id="24" name="Polygon 24"/>
            <p:cNvSpPr/>
            <p:nvPr/>
          </p:nvSpPr>
          <p:spPr>
            <a:xfrm>
              <a:off x="10288960" y="3724275"/>
              <a:ext cx="91331" cy="83590"/>
            </a:xfrm>
            <a:custGeom>
              <a:avLst/>
              <a:gdLst/>
              <a:ahLst/>
              <a:cxnLst/>
              <a:rect l="l" t="t" r="r" b="b"/>
              <a:pathLst>
                <a:path w="91331" h="83590">
                  <a:moveTo>
                    <a:pt x="45665" y="0"/>
                  </a:moveTo>
                  <a:lnTo>
                    <a:pt x="91331" y="83590"/>
                  </a:lnTo>
                  <a:lnTo>
                    <a:pt x="0" y="83590"/>
                  </a:lnTo>
                  <a:close/>
                </a:path>
              </a:pathLst>
            </a:custGeom>
            <a:solidFill>
              <a:srgbClr val="C00000"/>
            </a:solidFill>
            <a:ln>
              <a:noFill/>
            </a:ln>
          </p:spPr>
        </p:sp>
        <p:sp>
          <p:nvSpPr>
            <p:cNvPr id="25" name="TextBox 25"/>
            <p:cNvSpPr/>
            <p:nvPr/>
          </p:nvSpPr>
          <p:spPr>
            <a:xfrm>
              <a:off x="6658356" y="3615690"/>
              <a:ext cx="1787176" cy="352044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80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c=a+b写回全局c</a:t>
              </a:r>
            </a:p>
          </p:txBody>
        </p:sp>
      </p:grpSp>
      <p:grpSp>
        <p:nvGrpSpPr>
          <p:cNvPr id="29" name="Group 29"/>
          <p:cNvGrpSpPr/>
          <p:nvPr/>
        </p:nvGrpSpPr>
        <p:grpSpPr>
          <a:xfrm>
            <a:off x="990219" y="5416296"/>
            <a:ext cx="10296906" cy="762381"/>
            <a:chOff x="990219" y="5416296"/>
            <a:chExt cx="10296906" cy="762381"/>
          </a:xfrm>
        </p:grpSpPr>
        <p:sp>
          <p:nvSpPr>
            <p:cNvPr id="27" name="TextBox 27"/>
            <p:cNvSpPr/>
            <p:nvPr/>
          </p:nvSpPr>
          <p:spPr>
            <a:xfrm>
              <a:off x="990219" y="5416296"/>
              <a:ext cx="1027785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18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两张纸上都写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，不代表是同一份记录。先标明每个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声明在哪儿，再跟着语句修改。</a:t>
              </a:r>
            </a:p>
          </p:txBody>
        </p:sp>
        <p:sp>
          <p:nvSpPr>
            <p:cNvPr id="28" name="TextBox 28"/>
            <p:cNvSpPr/>
            <p:nvPr/>
          </p:nvSpPr>
          <p:spPr>
            <a:xfrm>
              <a:off x="990219" y="5797296"/>
              <a:ext cx="1029690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2476" rIns="0" bIns="0" anchor="t" anchorCtr="0">
              <a:noAutofit/>
            </a:bodyPr>
            <a:lstStyle/>
            <a:p>
              <a:pPr algn="l">
                <a:lnSpc>
                  <a:spcPts val="2496"/>
                </a:lnSpc>
              </a:pP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接着逐个执行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 xml:space="preserve"> add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multi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、</a:t>
              </a:r>
              <a:r>
                <a:rPr lang="en-US" sz="1950" dirty="0">
                  <a:solidFill>
                    <a:srgbClr val="243447"/>
                  </a:solidFill>
                  <a:latin typeface="Consolas"/>
                  <a:ea typeface="Consolas"/>
                  <a:cs typeface="Consolas"/>
                </a:rPr>
                <a:t>check</a:t>
              </a:r>
              <a:r>
                <a:rPr lang="zh-CN" sz="1950" dirty="0">
                  <a:solidFill>
                    <a:srgbClr val="243447"/>
                  </a:solidFill>
                  <a:latin typeface="Microsoft YaHei"/>
                  <a:ea typeface="Microsoft YaHei"/>
                  <a:cs typeface="Microsoft YaHei"/>
                </a:rPr>
                <a:t>。每次修改，都在对应的那份记录上更新。</a:t>
              </a:r>
            </a:p>
          </p:txBody>
        </p:sp>
      </p:grpSp>
      <p:sp>
        <p:nvSpPr>
          <p:cNvPr id="44" name="Line 44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45" name="Line 45"/>
          <p:cNvSpPr/>
          <p:nvPr/>
        </p:nvSpPr>
        <p:spPr>
          <a:xfrm>
            <a:off x="838200" y="5170742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  <p:sp>
        <p:nvSpPr>
          <p:cNvPr id="46" name="Line 46"/>
          <p:cNvSpPr/>
          <p:nvPr/>
        </p:nvSpPr>
        <p:spPr>
          <a:xfrm>
            <a:off x="838200" y="295141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3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4591545" cy="1104519"/>
            <a:chOff x="825246" y="814388"/>
            <a:chExt cx="4591545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程序阅读解析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4591545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add收到3和1，却改动了全局c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7107936" cy="381381"/>
            <a:chOff x="990219" y="2056448"/>
            <a:chExt cx="7107936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7107936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调用add(c,a)时，调用处先取得main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c的3、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a的1。</a:t>
              </a:r>
            </a:p>
          </p:txBody>
        </p:sp>
      </p:grpSp>
      <p:grpSp>
        <p:nvGrpSpPr>
          <p:cNvPr id="82" name="Group 82"/>
          <p:cNvGrpSpPr/>
          <p:nvPr/>
        </p:nvGrpSpPr>
        <p:grpSpPr>
          <a:xfrm>
            <a:off x="1047750" y="3095625"/>
            <a:ext cx="10096500" cy="2095500"/>
            <a:chOff x="1047750" y="3095625"/>
            <a:chExt cx="10096500" cy="20955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619500" cy="419100"/>
              <a:chOff x="1047750" y="3095625"/>
              <a:chExt cx="3619500" cy="41910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61950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执行位置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667250" y="3095625"/>
              <a:ext cx="1619250" cy="419100"/>
              <a:chOff x="4667250" y="3095625"/>
              <a:chExt cx="1619250" cy="41910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667250" y="3095625"/>
                <a:ext cx="1619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686300" y="31242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全局a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6286500" y="3095625"/>
              <a:ext cx="1619250" cy="419100"/>
              <a:chOff x="6286500" y="3095625"/>
              <a:chExt cx="1619250" cy="41910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6286500" y="3095625"/>
                <a:ext cx="1619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6305550" y="31242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全局b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7905750" y="3095625"/>
              <a:ext cx="1619250" cy="419100"/>
              <a:chOff x="7905750" y="3095625"/>
              <a:chExt cx="1619250" cy="41910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7905750" y="3095625"/>
                <a:ext cx="1619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7924800" y="31242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全局c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9525000" y="3095625"/>
              <a:ext cx="1619250" cy="419100"/>
              <a:chOff x="9525000" y="3095625"/>
              <a:chExt cx="1619250" cy="41910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9525000" y="3095625"/>
                <a:ext cx="1619250" cy="41910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9544050" y="31242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main局部c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1047750" y="3514725"/>
              <a:ext cx="3619500" cy="419100"/>
              <a:chOff x="1047750" y="3514725"/>
              <a:chExt cx="3619500" cy="41910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1047750" y="3514725"/>
                <a:ext cx="3619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1066800" y="35433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输入后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4667250" y="3514725"/>
              <a:ext cx="1619250" cy="419100"/>
              <a:chOff x="4667250" y="3514725"/>
              <a:chExt cx="1619250" cy="41910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4667250" y="35147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4686300" y="35433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6286500" y="3514725"/>
              <a:ext cx="1619250" cy="419100"/>
              <a:chOff x="6286500" y="3514725"/>
              <a:chExt cx="1619250" cy="41910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6286500" y="35147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6305550" y="35433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7905750" y="3514725"/>
              <a:ext cx="1619250" cy="419100"/>
              <a:chOff x="7905750" y="3514725"/>
              <a:chExt cx="1619250" cy="41910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7905750" y="35147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7924800" y="35433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9525000" y="3514725"/>
              <a:ext cx="1619250" cy="419100"/>
              <a:chOff x="9525000" y="3514725"/>
              <a:chExt cx="1619250" cy="41910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9525000" y="35147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9544050" y="35433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1047750" y="3933825"/>
              <a:ext cx="3619500" cy="419100"/>
              <a:chOff x="1047750" y="3933825"/>
              <a:chExt cx="3619500" cy="41910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1047750" y="3933825"/>
                <a:ext cx="3619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1066800" y="39624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add的形参a=3、b=1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4667250" y="3933825"/>
              <a:ext cx="1619250" cy="419100"/>
              <a:chOff x="4667250" y="3933825"/>
              <a:chExt cx="1619250" cy="41910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4667250" y="39338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4686300" y="39624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45" name="Group 45"/>
            <p:cNvGrpSpPr/>
            <p:nvPr/>
          </p:nvGrpSpPr>
          <p:grpSpPr>
            <a:xfrm>
              <a:off x="6286500" y="3933825"/>
              <a:ext cx="1619250" cy="419100"/>
              <a:chOff x="6286500" y="3933825"/>
              <a:chExt cx="1619250" cy="419100"/>
            </a:xfrm>
          </p:grpSpPr>
          <p:sp>
            <p:nvSpPr>
              <p:cNvPr id="43" name="Rectangle 43"/>
              <p:cNvSpPr/>
              <p:nvPr/>
            </p:nvSpPr>
            <p:spPr>
              <a:xfrm>
                <a:off x="6286500" y="39338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4" name="TextBox 44"/>
              <p:cNvSpPr/>
              <p:nvPr/>
            </p:nvSpPr>
            <p:spPr>
              <a:xfrm>
                <a:off x="6305550" y="39624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48" name="Group 48"/>
            <p:cNvGrpSpPr/>
            <p:nvPr/>
          </p:nvGrpSpPr>
          <p:grpSpPr>
            <a:xfrm>
              <a:off x="7905750" y="3933825"/>
              <a:ext cx="1619250" cy="419100"/>
              <a:chOff x="7905750" y="3933825"/>
              <a:chExt cx="1619250" cy="419100"/>
            </a:xfrm>
          </p:grpSpPr>
          <p:sp>
            <p:nvSpPr>
              <p:cNvPr id="46" name="Rectangle 46"/>
              <p:cNvSpPr/>
              <p:nvPr/>
            </p:nvSpPr>
            <p:spPr>
              <a:xfrm>
                <a:off x="7905750" y="39338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7" name="TextBox 47"/>
              <p:cNvSpPr/>
              <p:nvPr/>
            </p:nvSpPr>
            <p:spPr>
              <a:xfrm>
                <a:off x="7924800" y="39624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0</a:t>
                </a:r>
              </a:p>
            </p:txBody>
          </p:sp>
        </p:grpSp>
        <p:grpSp>
          <p:nvGrpSpPr>
            <p:cNvPr id="51" name="Group 51"/>
            <p:cNvGrpSpPr/>
            <p:nvPr/>
          </p:nvGrpSpPr>
          <p:grpSpPr>
            <a:xfrm>
              <a:off x="9525000" y="3933825"/>
              <a:ext cx="1619250" cy="419100"/>
              <a:chOff x="9525000" y="3933825"/>
              <a:chExt cx="1619250" cy="419100"/>
            </a:xfrm>
          </p:grpSpPr>
          <p:sp>
            <p:nvSpPr>
              <p:cNvPr id="49" name="Rectangle 49"/>
              <p:cNvSpPr/>
              <p:nvPr/>
            </p:nvSpPr>
            <p:spPr>
              <a:xfrm>
                <a:off x="9525000" y="39338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0" name="TextBox 50"/>
              <p:cNvSpPr/>
              <p:nvPr/>
            </p:nvSpPr>
            <p:spPr>
              <a:xfrm>
                <a:off x="9544050" y="39624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54" name="Group 54"/>
            <p:cNvGrpSpPr/>
            <p:nvPr/>
          </p:nvGrpSpPr>
          <p:grpSpPr>
            <a:xfrm>
              <a:off x="1047750" y="4352925"/>
              <a:ext cx="3619500" cy="419100"/>
              <a:chOff x="1047750" y="4352925"/>
              <a:chExt cx="3619500" cy="419100"/>
            </a:xfrm>
          </p:grpSpPr>
          <p:sp>
            <p:nvSpPr>
              <p:cNvPr id="52" name="Rectangle 52"/>
              <p:cNvSpPr/>
              <p:nvPr/>
            </p:nvSpPr>
            <p:spPr>
              <a:xfrm>
                <a:off x="1047750" y="4352925"/>
                <a:ext cx="361950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3" name="TextBox 53"/>
              <p:cNvSpPr/>
              <p:nvPr/>
            </p:nvSpPr>
            <p:spPr>
              <a:xfrm>
                <a:off x="1066800" y="43815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add执行c=a+b</a:t>
                </a:r>
              </a:p>
            </p:txBody>
          </p:sp>
        </p:grpSp>
        <p:grpSp>
          <p:nvGrpSpPr>
            <p:cNvPr id="57" name="Group 57"/>
            <p:cNvGrpSpPr/>
            <p:nvPr/>
          </p:nvGrpSpPr>
          <p:grpSpPr>
            <a:xfrm>
              <a:off x="4667250" y="4352925"/>
              <a:ext cx="1619250" cy="419100"/>
              <a:chOff x="4667250" y="4352925"/>
              <a:chExt cx="1619250" cy="419100"/>
            </a:xfrm>
          </p:grpSpPr>
          <p:sp>
            <p:nvSpPr>
              <p:cNvPr id="55" name="Rectangle 55"/>
              <p:cNvSpPr/>
              <p:nvPr/>
            </p:nvSpPr>
            <p:spPr>
              <a:xfrm>
                <a:off x="4667250" y="43529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6" name="TextBox 56"/>
              <p:cNvSpPr/>
              <p:nvPr/>
            </p:nvSpPr>
            <p:spPr>
              <a:xfrm>
                <a:off x="4686300" y="43815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60" name="Group 60"/>
            <p:cNvGrpSpPr/>
            <p:nvPr/>
          </p:nvGrpSpPr>
          <p:grpSpPr>
            <a:xfrm>
              <a:off x="6286500" y="4352925"/>
              <a:ext cx="1619250" cy="419100"/>
              <a:chOff x="6286500" y="4352925"/>
              <a:chExt cx="1619250" cy="419100"/>
            </a:xfrm>
          </p:grpSpPr>
          <p:sp>
            <p:nvSpPr>
              <p:cNvPr id="58" name="Rectangle 58"/>
              <p:cNvSpPr/>
              <p:nvPr/>
            </p:nvSpPr>
            <p:spPr>
              <a:xfrm>
                <a:off x="6286500" y="43529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59" name="TextBox 59"/>
              <p:cNvSpPr/>
              <p:nvPr/>
            </p:nvSpPr>
            <p:spPr>
              <a:xfrm>
                <a:off x="6305550" y="43815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63" name="Group 63"/>
            <p:cNvGrpSpPr/>
            <p:nvPr/>
          </p:nvGrpSpPr>
          <p:grpSpPr>
            <a:xfrm>
              <a:off x="7905750" y="4352925"/>
              <a:ext cx="1619250" cy="419100"/>
              <a:chOff x="7905750" y="4352925"/>
              <a:chExt cx="1619250" cy="419100"/>
            </a:xfrm>
          </p:grpSpPr>
          <p:sp>
            <p:nvSpPr>
              <p:cNvPr id="61" name="Rectangle 61"/>
              <p:cNvSpPr/>
              <p:nvPr/>
            </p:nvSpPr>
            <p:spPr>
              <a:xfrm>
                <a:off x="7905750" y="43529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2" name="TextBox 62"/>
              <p:cNvSpPr/>
              <p:nvPr/>
            </p:nvSpPr>
            <p:spPr>
              <a:xfrm>
                <a:off x="7924800" y="43815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66" name="Group 66"/>
            <p:cNvGrpSpPr/>
            <p:nvPr/>
          </p:nvGrpSpPr>
          <p:grpSpPr>
            <a:xfrm>
              <a:off x="9525000" y="4352925"/>
              <a:ext cx="1619250" cy="419100"/>
              <a:chOff x="9525000" y="4352925"/>
              <a:chExt cx="1619250" cy="419100"/>
            </a:xfrm>
          </p:grpSpPr>
          <p:sp>
            <p:nvSpPr>
              <p:cNvPr id="64" name="Rectangle 64"/>
              <p:cNvSpPr/>
              <p:nvPr/>
            </p:nvSpPr>
            <p:spPr>
              <a:xfrm>
                <a:off x="9525000" y="4352925"/>
                <a:ext cx="1619250" cy="41910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5" name="TextBox 65"/>
              <p:cNvSpPr/>
              <p:nvPr/>
            </p:nvSpPr>
            <p:spPr>
              <a:xfrm>
                <a:off x="9544050" y="43815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  <p:grpSp>
          <p:nvGrpSpPr>
            <p:cNvPr id="69" name="Group 69"/>
            <p:cNvGrpSpPr/>
            <p:nvPr/>
          </p:nvGrpSpPr>
          <p:grpSpPr>
            <a:xfrm>
              <a:off x="1047750" y="4772025"/>
              <a:ext cx="3619500" cy="419100"/>
              <a:chOff x="1047750" y="4772025"/>
              <a:chExt cx="3619500" cy="419100"/>
            </a:xfrm>
          </p:grpSpPr>
          <p:sp>
            <p:nvSpPr>
              <p:cNvPr id="67" name="Rectangle 67"/>
              <p:cNvSpPr/>
              <p:nvPr/>
            </p:nvSpPr>
            <p:spPr>
              <a:xfrm>
                <a:off x="1047750" y="4772025"/>
                <a:ext cx="361950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68" name="TextBox 68"/>
              <p:cNvSpPr/>
              <p:nvPr/>
            </p:nvSpPr>
            <p:spPr>
              <a:xfrm>
                <a:off x="1066800" y="4800600"/>
                <a:ext cx="358140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返回main</a:t>
                </a:r>
              </a:p>
            </p:txBody>
          </p:sp>
        </p:grpSp>
        <p:grpSp>
          <p:nvGrpSpPr>
            <p:cNvPr id="72" name="Group 72"/>
            <p:cNvGrpSpPr/>
            <p:nvPr/>
          </p:nvGrpSpPr>
          <p:grpSpPr>
            <a:xfrm>
              <a:off x="4667250" y="4772025"/>
              <a:ext cx="1619250" cy="419100"/>
              <a:chOff x="4667250" y="4772025"/>
              <a:chExt cx="1619250" cy="419100"/>
            </a:xfrm>
          </p:grpSpPr>
          <p:sp>
            <p:nvSpPr>
              <p:cNvPr id="70" name="Rectangle 70"/>
              <p:cNvSpPr/>
              <p:nvPr/>
            </p:nvSpPr>
            <p:spPr>
              <a:xfrm>
                <a:off x="4667250" y="47720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1" name="TextBox 71"/>
              <p:cNvSpPr/>
              <p:nvPr/>
            </p:nvSpPr>
            <p:spPr>
              <a:xfrm>
                <a:off x="4686300" y="48006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1</a:t>
                </a:r>
              </a:p>
            </p:txBody>
          </p:sp>
        </p:grpSp>
        <p:grpSp>
          <p:nvGrpSpPr>
            <p:cNvPr id="75" name="Group 75"/>
            <p:cNvGrpSpPr/>
            <p:nvPr/>
          </p:nvGrpSpPr>
          <p:grpSpPr>
            <a:xfrm>
              <a:off x="6286500" y="4772025"/>
              <a:ext cx="1619250" cy="419100"/>
              <a:chOff x="6286500" y="4772025"/>
              <a:chExt cx="1619250" cy="419100"/>
            </a:xfrm>
          </p:grpSpPr>
          <p:sp>
            <p:nvSpPr>
              <p:cNvPr id="73" name="Rectangle 73"/>
              <p:cNvSpPr/>
              <p:nvPr/>
            </p:nvSpPr>
            <p:spPr>
              <a:xfrm>
                <a:off x="6286500" y="47720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4" name="TextBox 74"/>
              <p:cNvSpPr/>
              <p:nvPr/>
            </p:nvSpPr>
            <p:spPr>
              <a:xfrm>
                <a:off x="6305550" y="48006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2</a:t>
                </a:r>
              </a:p>
            </p:txBody>
          </p:sp>
        </p:grpSp>
        <p:grpSp>
          <p:nvGrpSpPr>
            <p:cNvPr id="78" name="Group 78"/>
            <p:cNvGrpSpPr/>
            <p:nvPr/>
          </p:nvGrpSpPr>
          <p:grpSpPr>
            <a:xfrm>
              <a:off x="7905750" y="4772025"/>
              <a:ext cx="1619250" cy="419100"/>
              <a:chOff x="7905750" y="4772025"/>
              <a:chExt cx="1619250" cy="419100"/>
            </a:xfrm>
          </p:grpSpPr>
          <p:sp>
            <p:nvSpPr>
              <p:cNvPr id="76" name="Rectangle 76"/>
              <p:cNvSpPr/>
              <p:nvPr/>
            </p:nvSpPr>
            <p:spPr>
              <a:xfrm>
                <a:off x="7905750" y="47720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77" name="TextBox 77"/>
              <p:cNvSpPr/>
              <p:nvPr/>
            </p:nvSpPr>
            <p:spPr>
              <a:xfrm>
                <a:off x="7924800" y="48006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4</a:t>
                </a:r>
              </a:p>
            </p:txBody>
          </p:sp>
        </p:grpSp>
        <p:grpSp>
          <p:nvGrpSpPr>
            <p:cNvPr id="81" name="Group 81"/>
            <p:cNvGrpSpPr/>
            <p:nvPr/>
          </p:nvGrpSpPr>
          <p:grpSpPr>
            <a:xfrm>
              <a:off x="9525000" y="4772025"/>
              <a:ext cx="1619250" cy="419100"/>
              <a:chOff x="9525000" y="4772025"/>
              <a:chExt cx="1619250" cy="419100"/>
            </a:xfrm>
          </p:grpSpPr>
          <p:sp>
            <p:nvSpPr>
              <p:cNvPr id="79" name="Rectangle 79"/>
              <p:cNvSpPr/>
              <p:nvPr/>
            </p:nvSpPr>
            <p:spPr>
              <a:xfrm>
                <a:off x="9525000" y="4772025"/>
                <a:ext cx="1619250" cy="41910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0" name="TextBox 80"/>
              <p:cNvSpPr/>
              <p:nvPr/>
            </p:nvSpPr>
            <p:spPr>
              <a:xfrm>
                <a:off x="9544050" y="4800600"/>
                <a:ext cx="1581150" cy="36195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40088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3</a:t>
                </a:r>
              </a:p>
            </p:txBody>
          </p:sp>
        </p:grpSp>
      </p:grpSp>
      <p:grpSp>
        <p:nvGrpSpPr>
          <p:cNvPr id="84" name="Group 84"/>
          <p:cNvGrpSpPr/>
          <p:nvPr/>
        </p:nvGrpSpPr>
        <p:grpSpPr>
          <a:xfrm>
            <a:off x="990219" y="5409248"/>
            <a:ext cx="8086844" cy="381381"/>
            <a:chOff x="990219" y="5409248"/>
            <a:chExt cx="8086844" cy="381381"/>
          </a:xfrm>
        </p:grpSpPr>
        <p:sp>
          <p:nvSpPr>
            <p:cNvPr id="83" name="TextBox 83"/>
            <p:cNvSpPr/>
            <p:nvPr/>
          </p:nvSpPr>
          <p:spPr>
            <a:xfrm>
              <a:off x="990219" y="5409248"/>
              <a:ext cx="8086844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add没有自己的c，所以它给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c赋值；它看不到main里面的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c。</a:t>
              </a:r>
            </a:p>
          </p:txBody>
        </p:sp>
      </p:grpSp>
      <p:sp>
        <p:nvSpPr>
          <p:cNvPr id="111" name="Line 11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112" name="Line 11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p="http://schemas.openxmlformats.org/presentationml/2006/main" xmlns:p14="http://schemas.microsoft.com/office/powerpoint/2010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4"/>
          <p:cNvGrpSpPr/>
          <p:nvPr/>
        </p:nvGrpSpPr>
        <p:grpSpPr>
          <a:xfrm>
            <a:off x="825246" y="814388"/>
            <a:ext cx="7063169" cy="1104519"/>
            <a:chOff x="825246" y="814388"/>
            <a:chExt cx="7063169" cy="1104519"/>
          </a:xfrm>
        </p:grpSpPr>
        <p:sp>
          <p:nvSpPr>
            <p:cNvPr id="2" name="TextBox 2"/>
            <p:cNvSpPr txBox="1"/>
            <p:nvPr/>
          </p:nvSpPr>
          <p:spPr>
            <a:xfrm>
              <a:off x="1017270" y="814388"/>
              <a:ext cx="1840230" cy="440055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250" b="1" dirty="0">
                  <a:solidFill>
                    <a:srgbClr val="FFFFFF"/>
                  </a:solidFill>
                  <a:latin typeface="Consolas"/>
                  <a:ea typeface="Microsoft YaHei"/>
                  <a:cs typeface="Consolas"/>
                </a:rPr>
                <a:t>程序阅读解析</a:t>
              </a:r>
            </a:p>
          </p:txBody>
        </p:sp>
        <p:sp>
          <p:nvSpPr>
            <p:cNvPr id="3" name="TextBox 3"/>
            <p:cNvSpPr txBox="1"/>
            <p:nvPr/>
          </p:nvSpPr>
          <p:spPr>
            <a:xfrm>
              <a:off x="825246" y="1420178"/>
              <a:ext cx="7063169" cy="498729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lIns="0" tIns="0" rIns="0" bIns="0" anchor="t" anchorCtr="0">
              <a:spAutoFit/>
            </a:bodyPr>
            <a:lstStyle/>
            <a:p>
              <a:pPr algn="l"/>
              <a:r>
                <a:rPr lang="zh-CN" sz="2550" b="1" dirty="0">
                  <a:solidFill>
                    <a:srgbClr val="244D87"/>
                  </a:solidFill>
                  <a:latin typeface="Consolas"/>
                  <a:ea typeface="Microsoft YaHei"/>
                  <a:cs typeface="Consolas"/>
                </a:rPr>
                <a:t>multi读全局变量，check接收调用处的三个值</a:t>
              </a:r>
            </a:p>
          </p:txBody>
        </p:sp>
      </p:grpSp>
      <p:grpSp>
        <p:nvGrpSpPr>
          <p:cNvPr id="6" name="Group 6"/>
          <p:cNvGrpSpPr/>
          <p:nvPr/>
        </p:nvGrpSpPr>
        <p:grpSpPr>
          <a:xfrm>
            <a:off x="990219" y="2056448"/>
            <a:ext cx="6963382" cy="381381"/>
            <a:chOff x="990219" y="2056448"/>
            <a:chExt cx="6963382" cy="381381"/>
          </a:xfrm>
        </p:grpSpPr>
        <p:sp>
          <p:nvSpPr>
            <p:cNvPr id="5" name="TextBox 5"/>
            <p:cNvSpPr/>
            <p:nvPr/>
          </p:nvSpPr>
          <p:spPr>
            <a:xfrm>
              <a:off x="990219" y="2056448"/>
              <a:ext cx="6963382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继续从main里的b=multi()往下执行。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c仍然保持为3。</a:t>
              </a:r>
            </a:p>
          </p:txBody>
        </p:sp>
      </p:grpSp>
      <p:grpSp>
        <p:nvGrpSpPr>
          <p:cNvPr id="43" name="Group 43"/>
          <p:cNvGrpSpPr/>
          <p:nvPr/>
        </p:nvGrpSpPr>
        <p:grpSpPr>
          <a:xfrm>
            <a:off x="1047750" y="3095625"/>
            <a:ext cx="10096500" cy="2209800"/>
            <a:chOff x="1047750" y="3095625"/>
            <a:chExt cx="10096500" cy="2209800"/>
          </a:xfrm>
        </p:grpSpPr>
        <p:grpSp>
          <p:nvGrpSpPr>
            <p:cNvPr id="9" name="Group 9"/>
            <p:cNvGrpSpPr/>
            <p:nvPr/>
          </p:nvGrpSpPr>
          <p:grpSpPr>
            <a:xfrm>
              <a:off x="1047750" y="3095625"/>
              <a:ext cx="3333750" cy="552450"/>
              <a:chOff x="1047750" y="3095625"/>
              <a:chExt cx="3333750" cy="552450"/>
            </a:xfrm>
          </p:grpSpPr>
          <p:sp>
            <p:nvSpPr>
              <p:cNvPr id="7" name="Rectangle 7"/>
              <p:cNvSpPr/>
              <p:nvPr/>
            </p:nvSpPr>
            <p:spPr>
              <a:xfrm>
                <a:off x="1047750" y="3095625"/>
                <a:ext cx="33337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8" name="TextBox 8"/>
              <p:cNvSpPr/>
              <p:nvPr/>
            </p:nvSpPr>
            <p:spPr>
              <a:xfrm>
                <a:off x="1066800" y="3124200"/>
                <a:ext cx="3295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语句</a:t>
                </a:r>
              </a:p>
            </p:txBody>
          </p:sp>
        </p:grpSp>
        <p:grpSp>
          <p:nvGrpSpPr>
            <p:cNvPr id="12" name="Group 12"/>
            <p:cNvGrpSpPr/>
            <p:nvPr/>
          </p:nvGrpSpPr>
          <p:grpSpPr>
            <a:xfrm>
              <a:off x="4381500" y="3095625"/>
              <a:ext cx="4381500" cy="552450"/>
              <a:chOff x="4381500" y="3095625"/>
              <a:chExt cx="4381500" cy="552450"/>
            </a:xfrm>
          </p:grpSpPr>
          <p:sp>
            <p:nvSpPr>
              <p:cNvPr id="10" name="Rectangle 10"/>
              <p:cNvSpPr/>
              <p:nvPr/>
            </p:nvSpPr>
            <p:spPr>
              <a:xfrm>
                <a:off x="4381500" y="3095625"/>
                <a:ext cx="438150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1" name="TextBox 11"/>
              <p:cNvSpPr/>
              <p:nvPr/>
            </p:nvSpPr>
            <p:spPr>
              <a:xfrm>
                <a:off x="4400550" y="3124200"/>
                <a:ext cx="4343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实际计算</a:t>
                </a:r>
              </a:p>
            </p:txBody>
          </p:sp>
        </p:grpSp>
        <p:grpSp>
          <p:nvGrpSpPr>
            <p:cNvPr id="15" name="Group 15"/>
            <p:cNvGrpSpPr/>
            <p:nvPr/>
          </p:nvGrpSpPr>
          <p:grpSpPr>
            <a:xfrm>
              <a:off x="8763000" y="3095625"/>
              <a:ext cx="2381250" cy="552450"/>
              <a:chOff x="8763000" y="3095625"/>
              <a:chExt cx="2381250" cy="552450"/>
            </a:xfrm>
          </p:grpSpPr>
          <p:sp>
            <p:nvSpPr>
              <p:cNvPr id="13" name="Rectangle 13"/>
              <p:cNvSpPr/>
              <p:nvPr/>
            </p:nvSpPr>
            <p:spPr>
              <a:xfrm>
                <a:off x="8763000" y="3095625"/>
                <a:ext cx="2381250" cy="552450"/>
              </a:xfrm>
              <a:prstGeom prst="rect">
                <a:avLst/>
              </a:prstGeom>
              <a:solidFill>
                <a:srgbClr val="244D87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4" name="TextBox 14"/>
              <p:cNvSpPr/>
              <p:nvPr/>
            </p:nvSpPr>
            <p:spPr>
              <a:xfrm>
                <a:off x="8782050" y="3124200"/>
                <a:ext cx="2343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b="1" dirty="0">
                    <a:solidFill>
                      <a:srgbClr val="FFFFFF"/>
                    </a:solidFill>
                    <a:latin typeface="Consolas"/>
                    <a:ea typeface="Microsoft YaHei"/>
                    <a:cs typeface="Consolas"/>
                  </a:rPr>
                  <a:t>结果</a:t>
                </a:r>
              </a:p>
            </p:txBody>
          </p:sp>
        </p:grpSp>
        <p:grpSp>
          <p:nvGrpSpPr>
            <p:cNvPr id="18" name="Group 18"/>
            <p:cNvGrpSpPr/>
            <p:nvPr/>
          </p:nvGrpSpPr>
          <p:grpSpPr>
            <a:xfrm>
              <a:off x="1047750" y="3648075"/>
              <a:ext cx="3333750" cy="552450"/>
              <a:chOff x="1047750" y="3648075"/>
              <a:chExt cx="3333750" cy="552450"/>
            </a:xfrm>
          </p:grpSpPr>
          <p:sp>
            <p:nvSpPr>
              <p:cNvPr id="16" name="Rectangle 16"/>
              <p:cNvSpPr/>
              <p:nvPr/>
            </p:nvSpPr>
            <p:spPr>
              <a:xfrm>
                <a:off x="1047750" y="3648075"/>
                <a:ext cx="3333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17" name="TextBox 17"/>
              <p:cNvSpPr/>
              <p:nvPr/>
            </p:nvSpPr>
            <p:spPr>
              <a:xfrm>
                <a:off x="1066800" y="3676650"/>
                <a:ext cx="3295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b=multi();</a:t>
                </a:r>
              </a:p>
            </p:txBody>
          </p:sp>
        </p:grpSp>
        <p:grpSp>
          <p:nvGrpSpPr>
            <p:cNvPr id="21" name="Group 21"/>
            <p:cNvGrpSpPr/>
            <p:nvPr/>
          </p:nvGrpSpPr>
          <p:grpSpPr>
            <a:xfrm>
              <a:off x="4381500" y="3648075"/>
              <a:ext cx="4381500" cy="552450"/>
              <a:chOff x="4381500" y="3648075"/>
              <a:chExt cx="4381500" cy="552450"/>
            </a:xfrm>
          </p:grpSpPr>
          <p:sp>
            <p:nvSpPr>
              <p:cNvPr id="19" name="Rectangle 19"/>
              <p:cNvSpPr/>
              <p:nvPr/>
            </p:nvSpPr>
            <p:spPr>
              <a:xfrm>
                <a:off x="4381500" y="3648075"/>
                <a:ext cx="4381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0" name="TextBox 20"/>
              <p:cNvSpPr/>
              <p:nvPr/>
            </p:nvSpPr>
            <p:spPr>
              <a:xfrm>
                <a:off x="4400550" y="3676650"/>
                <a:ext cx="4343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全局a×全局b=1×2</a:t>
                </a:r>
              </a:p>
            </p:txBody>
          </p:sp>
        </p:grpSp>
        <p:grpSp>
          <p:nvGrpSpPr>
            <p:cNvPr id="24" name="Group 24"/>
            <p:cNvGrpSpPr/>
            <p:nvPr/>
          </p:nvGrpSpPr>
          <p:grpSpPr>
            <a:xfrm>
              <a:off x="8763000" y="3648075"/>
              <a:ext cx="2381250" cy="552450"/>
              <a:chOff x="8763000" y="3648075"/>
              <a:chExt cx="2381250" cy="552450"/>
            </a:xfrm>
          </p:grpSpPr>
          <p:sp>
            <p:nvSpPr>
              <p:cNvPr id="22" name="Rectangle 22"/>
              <p:cNvSpPr/>
              <p:nvPr/>
            </p:nvSpPr>
            <p:spPr>
              <a:xfrm>
                <a:off x="8763000" y="3648075"/>
                <a:ext cx="2381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3" name="TextBox 23"/>
              <p:cNvSpPr/>
              <p:nvPr/>
            </p:nvSpPr>
            <p:spPr>
              <a:xfrm>
                <a:off x="8782050" y="3676650"/>
                <a:ext cx="2343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全局b仍是2</a:t>
                </a:r>
              </a:p>
            </p:txBody>
          </p:sp>
        </p:grpSp>
        <p:grpSp>
          <p:nvGrpSpPr>
            <p:cNvPr id="27" name="Group 27"/>
            <p:cNvGrpSpPr/>
            <p:nvPr/>
          </p:nvGrpSpPr>
          <p:grpSpPr>
            <a:xfrm>
              <a:off x="1047750" y="4200525"/>
              <a:ext cx="3333750" cy="552450"/>
              <a:chOff x="1047750" y="4200525"/>
              <a:chExt cx="3333750" cy="552450"/>
            </a:xfrm>
          </p:grpSpPr>
          <p:sp>
            <p:nvSpPr>
              <p:cNvPr id="25" name="Rectangle 25"/>
              <p:cNvSpPr/>
              <p:nvPr/>
            </p:nvSpPr>
            <p:spPr>
              <a:xfrm>
                <a:off x="1047750" y="4200525"/>
                <a:ext cx="33337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6" name="TextBox 26"/>
              <p:cNvSpPr/>
              <p:nvPr/>
            </p:nvSpPr>
            <p:spPr>
              <a:xfrm>
                <a:off x="1066800" y="4229100"/>
                <a:ext cx="3295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check(a,b,c)</a:t>
                </a:r>
              </a:p>
            </p:txBody>
          </p:sp>
        </p:grpSp>
        <p:grpSp>
          <p:nvGrpSpPr>
            <p:cNvPr id="30" name="Group 30"/>
            <p:cNvGrpSpPr/>
            <p:nvPr/>
          </p:nvGrpSpPr>
          <p:grpSpPr>
            <a:xfrm>
              <a:off x="4381500" y="4200525"/>
              <a:ext cx="4381500" cy="552450"/>
              <a:chOff x="4381500" y="4200525"/>
              <a:chExt cx="4381500" cy="552450"/>
            </a:xfrm>
          </p:grpSpPr>
          <p:sp>
            <p:nvSpPr>
              <p:cNvPr id="28" name="Rectangle 28"/>
              <p:cNvSpPr/>
              <p:nvPr/>
            </p:nvSpPr>
            <p:spPr>
              <a:xfrm>
                <a:off x="4381500" y="4200525"/>
                <a:ext cx="438150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29" name="TextBox 29"/>
              <p:cNvSpPr/>
              <p:nvPr/>
            </p:nvSpPr>
            <p:spPr>
              <a:xfrm>
                <a:off x="4400550" y="4229100"/>
                <a:ext cx="4343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en-US" sz="1880" dirty="0">
                    <a:solidFill>
                      <a:srgbClr val="243447"/>
                    </a:solidFill>
                    <a:latin typeface="Consolas"/>
                    <a:ea typeface="Consolas"/>
                    <a:cs typeface="Consolas"/>
                  </a:rPr>
                  <a:t>check(1,2,3)</a:t>
                </a:r>
              </a:p>
            </p:txBody>
          </p:sp>
        </p:grpSp>
        <p:grpSp>
          <p:nvGrpSpPr>
            <p:cNvPr id="33" name="Group 33"/>
            <p:cNvGrpSpPr/>
            <p:nvPr/>
          </p:nvGrpSpPr>
          <p:grpSpPr>
            <a:xfrm>
              <a:off x="8763000" y="4200525"/>
              <a:ext cx="2381250" cy="552450"/>
              <a:chOff x="8763000" y="4200525"/>
              <a:chExt cx="2381250" cy="552450"/>
            </a:xfrm>
          </p:grpSpPr>
          <p:sp>
            <p:nvSpPr>
              <p:cNvPr id="31" name="Rectangle 31"/>
              <p:cNvSpPr/>
              <p:nvPr/>
            </p:nvSpPr>
            <p:spPr>
              <a:xfrm>
                <a:off x="8763000" y="4200525"/>
                <a:ext cx="2381250" cy="552450"/>
              </a:xfrm>
              <a:prstGeom prst="rect">
                <a:avLst/>
              </a:prstGeom>
              <a:solidFill>
                <a:srgbClr val="FFFFFF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2" name="TextBox 32"/>
              <p:cNvSpPr/>
              <p:nvPr/>
            </p:nvSpPr>
            <p:spPr>
              <a:xfrm>
                <a:off x="8782050" y="4229100"/>
                <a:ext cx="2343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1≤2+3且2≤1+3</a:t>
                </a:r>
              </a:p>
            </p:txBody>
          </p:sp>
        </p:grpSp>
        <p:grpSp>
          <p:nvGrpSpPr>
            <p:cNvPr id="36" name="Group 36"/>
            <p:cNvGrpSpPr/>
            <p:nvPr/>
          </p:nvGrpSpPr>
          <p:grpSpPr>
            <a:xfrm>
              <a:off x="1047750" y="4752975"/>
              <a:ext cx="3333750" cy="552450"/>
              <a:chOff x="1047750" y="4752975"/>
              <a:chExt cx="3333750" cy="552450"/>
            </a:xfrm>
          </p:grpSpPr>
          <p:sp>
            <p:nvSpPr>
              <p:cNvPr id="34" name="Rectangle 34"/>
              <p:cNvSpPr/>
              <p:nvPr/>
            </p:nvSpPr>
            <p:spPr>
              <a:xfrm>
                <a:off x="1047750" y="4752975"/>
                <a:ext cx="33337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5" name="TextBox 35"/>
              <p:cNvSpPr/>
              <p:nvPr/>
            </p:nvSpPr>
            <p:spPr>
              <a:xfrm>
                <a:off x="1066800" y="4781550"/>
                <a:ext cx="32956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if条件为真</a:t>
                </a:r>
              </a:p>
            </p:txBody>
          </p:sp>
        </p:grpSp>
        <p:grpSp>
          <p:nvGrpSpPr>
            <p:cNvPr id="39" name="Group 39"/>
            <p:cNvGrpSpPr/>
            <p:nvPr/>
          </p:nvGrpSpPr>
          <p:grpSpPr>
            <a:xfrm>
              <a:off x="4381500" y="4752975"/>
              <a:ext cx="4381500" cy="552450"/>
              <a:chOff x="4381500" y="4752975"/>
              <a:chExt cx="4381500" cy="552450"/>
            </a:xfrm>
          </p:grpSpPr>
          <p:sp>
            <p:nvSpPr>
              <p:cNvPr id="37" name="Rectangle 37"/>
              <p:cNvSpPr/>
              <p:nvPr/>
            </p:nvSpPr>
            <p:spPr>
              <a:xfrm>
                <a:off x="4381500" y="4752975"/>
                <a:ext cx="438150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38" name="TextBox 38"/>
              <p:cNvSpPr/>
              <p:nvPr/>
            </p:nvSpPr>
            <p:spPr>
              <a:xfrm>
                <a:off x="4400550" y="4781550"/>
                <a:ext cx="434340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执行cout&lt;&lt;a</a:t>
                </a:r>
              </a:p>
            </p:txBody>
          </p:sp>
        </p:grpSp>
        <p:grpSp>
          <p:nvGrpSpPr>
            <p:cNvPr id="42" name="Group 42"/>
            <p:cNvGrpSpPr/>
            <p:nvPr/>
          </p:nvGrpSpPr>
          <p:grpSpPr>
            <a:xfrm>
              <a:off x="8763000" y="4752975"/>
              <a:ext cx="2381250" cy="552450"/>
              <a:chOff x="8763000" y="4752975"/>
              <a:chExt cx="2381250" cy="552450"/>
            </a:xfrm>
          </p:grpSpPr>
          <p:sp>
            <p:nvSpPr>
              <p:cNvPr id="40" name="Rectangle 40"/>
              <p:cNvSpPr/>
              <p:nvPr/>
            </p:nvSpPr>
            <p:spPr>
              <a:xfrm>
                <a:off x="8763000" y="4752975"/>
                <a:ext cx="2381250" cy="552450"/>
              </a:xfrm>
              <a:prstGeom prst="rect">
                <a:avLst/>
              </a:prstGeom>
              <a:solidFill>
                <a:srgbClr val="F4F7FB"/>
              </a:solidFill>
              <a:ln w="9525">
                <a:solidFill>
                  <a:srgbClr val="B8C8D9"/>
                </a:solidFill>
              </a:ln>
            </p:spPr>
          </p:sp>
          <p:sp>
            <p:nvSpPr>
              <p:cNvPr id="41" name="TextBox 41"/>
              <p:cNvSpPr/>
              <p:nvPr/>
            </p:nvSpPr>
            <p:spPr>
              <a:xfrm>
                <a:off x="8782050" y="4781550"/>
                <a:ext cx="2343150" cy="4953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wrap="none" lIns="0" tIns="106763" rIns="0" bIns="0" anchor="t" anchorCtr="0">
                <a:noAutofit/>
              </a:bodyPr>
              <a:lstStyle/>
              <a:p>
                <a:pPr algn="ctr"/>
                <a:r>
                  <a:rPr lang="zh-CN" sz="1880" dirty="0">
                    <a:solidFill>
                      <a:srgbClr val="243447"/>
                    </a:solidFill>
                    <a:latin typeface="Consolas"/>
                    <a:ea typeface="Microsoft YaHei"/>
                    <a:cs typeface="Consolas"/>
                  </a:rPr>
                  <a:t>输出1</a:t>
                </a:r>
              </a:p>
            </p:txBody>
          </p:sp>
        </p:grpSp>
      </p:grpSp>
      <p:grpSp>
        <p:nvGrpSpPr>
          <p:cNvPr id="46" name="Group 46"/>
          <p:cNvGrpSpPr/>
          <p:nvPr/>
        </p:nvGrpSpPr>
        <p:grpSpPr>
          <a:xfrm>
            <a:off x="990219" y="5409248"/>
            <a:ext cx="7432548" cy="752855"/>
            <a:chOff x="990219" y="5409248"/>
            <a:chExt cx="7432548" cy="752855"/>
          </a:xfrm>
        </p:grpSpPr>
        <p:sp>
          <p:nvSpPr>
            <p:cNvPr id="44" name="TextBox 44"/>
            <p:cNvSpPr/>
            <p:nvPr/>
          </p:nvSpPr>
          <p:spPr>
            <a:xfrm>
              <a:off x="990219" y="5409248"/>
              <a:ext cx="7006495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全局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c虽然已经变成4，但最后判断传入的是main</a:t>
              </a:r>
              <a:r>
                <a:rPr lang="zh-CN" sz="1950" b="1" dirty="0">
                  <a:solidFill>
                    <a:srgbClr val="C00000"/>
                  </a:solidFill>
                  <a:latin typeface="Consolas"/>
                  <a:ea typeface="Microsoft YaHei"/>
                  <a:cs typeface="Consolas"/>
                </a:rPr>
                <a:t>局部</a:t>
              </a:r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c的3。</a:t>
              </a:r>
            </a:p>
          </p:txBody>
        </p:sp>
        <p:sp>
          <p:nvSpPr>
            <p:cNvPr id="45" name="TextBox 45"/>
            <p:cNvSpPr/>
            <p:nvPr/>
          </p:nvSpPr>
          <p:spPr>
            <a:xfrm>
              <a:off x="990219" y="5780722"/>
              <a:ext cx="7432548" cy="381381"/>
            </a:xfrm>
            <a:prstGeom prst="rect">
              <a:avLst/>
            </a:prstGeom>
            <a:noFill/>
            <a:ln>
              <a:noFill/>
            </a:ln>
          </p:spPr>
          <p:txBody>
            <a:bodyPr wrap="none" lIns="0" tIns="0" rIns="0" bIns="0" anchor="t" anchorCtr="0">
              <a:noAutofit/>
            </a:bodyPr>
            <a:lstStyle/>
            <a:p>
              <a:pPr algn="l"/>
              <a:r>
                <a:rPr lang="zh-CN" sz="1950" dirty="0">
                  <a:solidFill>
                    <a:srgbClr val="243447"/>
                  </a:solidFill>
                  <a:latin typeface="Consolas"/>
                  <a:ea typeface="Microsoft YaHei"/>
                  <a:cs typeface="Consolas"/>
                </a:rPr>
                <a:t>追踪时写完整变量身份，别让相同的名字把两份记录混在一起。</a:t>
              </a:r>
            </a:p>
          </p:txBody>
        </p:sp>
      </p:grpSp>
      <p:sp>
        <p:nvSpPr>
          <p:cNvPr id="61" name="Line 61"/>
          <p:cNvSpPr/>
          <p:nvPr/>
        </p:nvSpPr>
        <p:spPr>
          <a:xfrm>
            <a:off x="819150" y="1828800"/>
            <a:ext cx="10477500" cy="9525"/>
          </a:xfrm>
          <a:custGeom>
            <a:avLst/>
            <a:gdLst/>
            <a:ahLst/>
            <a:cxnLst/>
            <a:rect l="l" t="t" r="r" b="b"/>
            <a:pathLst>
              <a:path w="10477500" h="9525">
                <a:moveTo>
                  <a:pt x="0" y="0"/>
                </a:moveTo>
                <a:lnTo>
                  <a:pt x="10477500" y="0"/>
                </a:lnTo>
              </a:path>
            </a:pathLst>
          </a:custGeom>
          <a:noFill/>
          <a:ln w="9525">
            <a:solidFill>
              <a:srgbClr val="D6DEE8"/>
            </a:solidFill>
          </a:ln>
        </p:spPr>
      </p:sp>
      <p:sp>
        <p:nvSpPr>
          <p:cNvPr id="62" name="Line 62"/>
          <p:cNvSpPr/>
          <p:nvPr/>
        </p:nvSpPr>
        <p:spPr>
          <a:xfrm>
            <a:off x="838200" y="2711006"/>
            <a:ext cx="10439400" cy="9525"/>
          </a:xfrm>
          <a:custGeom>
            <a:avLst/>
            <a:gdLst/>
            <a:ahLst/>
            <a:cxnLst/>
            <a:rect l="l" t="t" r="r" b="b"/>
            <a:pathLst>
              <a:path w="10439400" h="9525">
                <a:moveTo>
                  <a:pt x="0" y="0"/>
                </a:moveTo>
                <a:lnTo>
                  <a:pt x="10439400" y="0"/>
                </a:lnTo>
              </a:path>
            </a:pathLst>
          </a:custGeom>
          <a:noFill/>
          <a:ln w="7620">
            <a:solidFill>
              <a:srgbClr val="CED8E4"/>
            </a:solidFill>
          </a:ln>
        </p:spPr>
      </p:sp>
    </p:spTree>
  </p:cSld>
  <p:clrMapOvr>
    <a:masterClrMapping/>
  </p:clrMapOvr>
  <p:transition p14:dur="350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3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3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PPT Master">
      <a:dk1>
        <a:srgbClr val="000000"/>
      </a:dk1>
      <a:lt1>
        <a:srgbClr val="192B4B"/>
      </a:lt1>
      <a:dk2>
        <a:srgbClr val="1F497D"/>
      </a:dk2>
      <a:lt2>
        <a:srgbClr val="FFFFFF"/>
      </a:lt2>
      <a:accent1>
        <a:srgbClr val="244D87"/>
      </a:accent1>
      <a:accent2>
        <a:srgbClr val="C00000"/>
      </a:accent2>
      <a:accent3>
        <a:srgbClr val="6FAC46"/>
      </a:accent3>
      <a:accent4>
        <a:srgbClr val="244D87"/>
      </a:accent4>
      <a:accent5>
        <a:srgbClr val="536176"/>
      </a:accent5>
      <a:accent6>
        <a:srgbClr val="D5DEE8"/>
      </a:accent6>
      <a:hlink>
        <a:srgbClr val="C00000"/>
      </a:hlink>
      <a:folHlink>
        <a:srgbClr val="6FAC46"/>
      </a:folHlink>
    </a:clrScheme>
    <a:fontScheme name="PPT Master">
      <a:maj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onsolas"/>
        <a:ea typeface="Microsoft YaHei"/>
        <a:cs typeface="Consolas"/>
        <a:font script="Jpan" typeface="Microsoft YaHei"/>
        <a:font script="Hang" typeface="Microsoft YaHei"/>
        <a:font script="Hans" typeface="Microsoft YaHei"/>
        <a:font script="Hant" typeface="Microsoft YaHei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 wrap="square"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 wrap="square"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Application>Microsoft Office PowerPoint</ns0:Application>
  <ns0:PresentationFormat>宽屏</ns0:PresentationFormat>
  <ns0:Slides>36</ns0:Slides>
  <ns0:Notes>36</ns0:Notes>
  <ns0:HiddenSlides>0</ns0:HiddenSlides>
  <ns0:MMClips>0</ns0:MMClips>
  <ns0:ScaleCrop>false</ns0:ScaleCrop>
  <ns0:Manager/>
  <ns0:Company/>
  <ns0:LinksUpToDate>false</ns0:LinksUpToDate>
  <ns0:SharedDoc>false</ns0:SharedDoc>
  <ns0:HyperlinkBase/>
  <ns0:HyperlinksChanged>false</ns0:HyperlinksChanged>
  <ns0:AppVersion>16.0000</ns0:AppVersion>
  <ns0:HeadingPairs>
    <ns1:vector size="2" baseType="variant">
      <ns1:variant>
        <ns1:lpstr>幻灯片标题</ns1:lpstr>
      </ns1:variant>
      <ns1:variant>
        <ns1:i4>36</ns1:i4>
      </ns1:variant>
    </ns1:vector>
  </ns0:HeadingPairs>
  <ns0:TitlesOfParts>
    <ns1:vector size="36" baseType="lpstr">
      <ns1:lpstr>请同学帮忙算钱，只说“算一下”够吗？</ns1:lpstr>
      <ns1:lpstr>把条件补齐，对方就知道怎么做了吗？</ns1:lpstr>
      <ns1:lpstr>把任务交给函数，还要约定哪些边界？</ns1:lpstr>
      <ns1:lpstr>输入一样，函数要做的事也一样吗？</ns1:lpstr>
      <ns1:lpstr>拿到函数任务，先填清哪三项？</ns1:lpstr>
      <ns1:lpstr>三个计算任务，分别需要函数帮忙做什么？</ns1:lpstr>
      <ns1:lpstr>函数设计任务一：判断、距离与体积</ns1:lpstr>
      <ns1:lpstr>16块与15块，谁能铺成整数边长的正方形？</ns1:lpstr>
      <ns1:lpstr>完全平方数：有没有一个整数，平方后恰好等于它？</ns1:lpstr>
      <ns1:lpstr>完全平方数函数：用乘法核对候选根</ns1:lpstr>
      <ns1:lpstr>无人机升高2米后，只算地面距离还够吗？</ns1:lpstr>
      <ns1:lpstr>空间距离：平面距离之外，再算高度差</ns1:lpstr>
      <ns1:lpstr>三维距离函数：六个实参对应两个空间点</ns1:lpstr>
      <ns1:lpstr>圆柱形水桶更高，为什么能多装水？</ns1:lpstr>
      <ns1:lpstr>圆柱体积：把底面积沿高度叠起来</ns1:lpstr>
      <ns1:lpstr>文字和一组数字，也能交给函数处理吗？</ns1:lpstr>
      <ns1:lpstr>函数设计任务二：处理文字、数位与数组</ns1:lpstr>
      <ns1:lpstr>删除所有空格：把应该保留的字符重新收集</ns1:lpstr>
      <ns1:lpstr>每个字符只看一次，非空格就追加</ns1:lpstr>
      <ns1:lpstr>各位数字求和：不断取末位，再去掉末位</ns1:lpstr>
      <ns1:lpstr>数位和函数：先处理符号，再循环取位</ns1:lpstr>
      <ns1:lpstr>只借数组算平均值，为什么还要防止改动它？</ns1:lpstr>
      <ns1:lpstr>数组平均值：需要总和，也需要实际数量</ns1:lpstr>
      <ns1:lpstr>返回double，为什么仍可能丢掉小数？</ns1:lpstr>
      <ns1:lpstr>模拟练习：六个函数的边界检查</ns1:lpstr>
      <ns1:lpstr>完整程序：六个函数的固定数据自测（1/4）</ns1:lpstr>
      <ns1:lpstr>完整程序：六个函数的固定数据自测（2/4）</ns1:lpstr>
      <ns1:lpstr>完整程序：六个函数的固定数据自测（3/4）</ns1:lpstr>
      <ns1:lpstr>完整程序：六个函数的固定数据自测（4/4）</ns1:lpstr>
      <ns1:lpstr>这一次要读程序，任务和写函数有什么不同？</ns1:lpstr>
      <ns1:lpstr>程序阅读：有两个c，输出究竟用到了谁？</ns1:lpstr>
      <ns1:lpstr>完整程序：先预测，再运行核对（1/2）</ns1:lpstr>
      <ns1:lpstr>完整程序：先预测，再运行核对（2/2）</ns1:lpstr>
      <ns1:lpstr>add里的c，为什么不是main里的c？</ns1:lpstr>
      <ns1:lpstr>add收到3和1，却改动了全局c</ns1:lpstr>
      <ns1:lpstr>multi读全局变量，check接收调用处的三个值</ns1:lpstr>
    </ns1:vector>
  </ns0:TitlesOfParts>
</ns0: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7.5 课后习题 函数设计与程序阅读</dc:title>
  <dc:subject>第7章 函数与结构体；分节教学课件</dc:subject>
  <dc:creator/>
  <cp:keywords/>
  <dc:description>依据《深入浅出程序设计竞赛（基础篇）》制作，包含新知引导、题意分析、可编辑图示、模拟练习和讲课备注。</dc:description>
  <cp:lastModifiedBy>泉 小林</cp:lastModifiedBy>
  <cp:revision>2</cp:revision>
  <dcterms:created xsi:type="dcterms:W3CDTF">2026-10-02T14:53:39Z</dcterms:created>
  <dcterms:modified xsi:type="dcterms:W3CDTF">2026-10-03T08:36:27Z</dcterms:modified>
  <cp:category/>
  <cp:contentStatus/>
  <dc:language>zh-CN</dc:language>
</cp:coreProperties>
</file>