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3" r:id="rId54"/>
    <p:sldId id="284" r:id="rId55"/>
    <p:sldId id="285" r:id="rId56"/>
    <p:sldId id="286" r:id="rId57"/>
    <p:sldId id="287" r:id="rId58"/>
    <p:sldId id="288" r:id="rId59"/>
    <p:sldId id="289" r:id="rId60"/>
    <p:sldId id="290" r:id="rId61"/>
    <p:sldId id="291" r:id="rId62"/>
    <p:sldId id="292" r:id="rId63"/>
    <p:sldId id="293" r:id="rId64"/>
    <p:sldId id="294" r:id="rId65"/>
    <p:sldId id="295" r:id="rId66"/>
    <p:sldId id="296" r:id="rId67"/>
    <p:sldId id="297" r:id="rId68"/>
    <p:sldId id="298" r:id="rId69"/>
    <p:sldId id="299" r:id="rId70"/>
    <p:sldId id="300" r:id="rId71"/>
    <p:sldId id="301" r:id="rId72"/>
    <p:sldId id="302" r:id="rId73"/>
    <p:sldId id="303" r:id="rId74"/>
    <p:sldId id="304" r:id="rId75"/>
    <p:sldId id="305" r:id="rId76"/>
    <p:sldId id="306" r:id="rId77"/>
    <p:sldId id="307" r:id="rId78"/>
    <p:sldId id="308" r:id="rId79"/>
    <p:sldId id="309" r:id="rId80"/>
    <p:sldId id="310" r:id="rId81"/>
    <p:sldId id="311" r:id="rId82"/>
    <p:sldId id="312" r:id="rId83"/>
    <p:sldId id="313" r:id="rId84"/>
    <p:sldId id="314" r:id="rId85"/>
    <p:sldId id="315" r:id="rId8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Relationship Id="rId53" Type="http://schemas.openxmlformats.org/officeDocument/2006/relationships/slide" Target="slides/slide27.xml" /><Relationship Id="rId54" Type="http://schemas.openxmlformats.org/officeDocument/2006/relationships/slide" Target="slides/slide28.xml" /><Relationship Id="rId55" Type="http://schemas.openxmlformats.org/officeDocument/2006/relationships/slide" Target="slides/slide29.xml" /><Relationship Id="rId56" Type="http://schemas.openxmlformats.org/officeDocument/2006/relationships/slide" Target="slides/slide30.xml" /><Relationship Id="rId57" Type="http://schemas.openxmlformats.org/officeDocument/2006/relationships/slide" Target="slides/slide31.xml" /><Relationship Id="rId58" Type="http://schemas.openxmlformats.org/officeDocument/2006/relationships/slide" Target="slides/slide32.xml" /><Relationship Id="rId59" Type="http://schemas.openxmlformats.org/officeDocument/2006/relationships/slide" Target="slides/slide33.xml" /><Relationship Id="rId60" Type="http://schemas.openxmlformats.org/officeDocument/2006/relationships/slide" Target="slides/slide34.xml" /><Relationship Id="rId61" Type="http://schemas.openxmlformats.org/officeDocument/2006/relationships/slide" Target="slides/slide35.xml" /><Relationship Id="rId62" Type="http://schemas.openxmlformats.org/officeDocument/2006/relationships/slide" Target="slides/slide36.xml" /><Relationship Id="rId63" Type="http://schemas.openxmlformats.org/officeDocument/2006/relationships/slide" Target="slides/slide37.xml" /><Relationship Id="rId64" Type="http://schemas.openxmlformats.org/officeDocument/2006/relationships/slide" Target="slides/slide38.xml" /><Relationship Id="rId65" Type="http://schemas.openxmlformats.org/officeDocument/2006/relationships/slide" Target="slides/slide39.xml" /><Relationship Id="rId66" Type="http://schemas.openxmlformats.org/officeDocument/2006/relationships/slide" Target="slides/slide40.xml" /><Relationship Id="rId67" Type="http://schemas.openxmlformats.org/officeDocument/2006/relationships/slide" Target="slides/slide41.xml" /><Relationship Id="rId68" Type="http://schemas.openxmlformats.org/officeDocument/2006/relationships/slide" Target="slides/slide42.xml" /><Relationship Id="rId69" Type="http://schemas.openxmlformats.org/officeDocument/2006/relationships/slide" Target="slides/slide43.xml" /><Relationship Id="rId70" Type="http://schemas.openxmlformats.org/officeDocument/2006/relationships/slide" Target="slides/slide44.xml" /><Relationship Id="rId71" Type="http://schemas.openxmlformats.org/officeDocument/2006/relationships/slide" Target="slides/slide45.xml" /><Relationship Id="rId72" Type="http://schemas.openxmlformats.org/officeDocument/2006/relationships/slide" Target="slides/slide46.xml" /><Relationship Id="rId73" Type="http://schemas.openxmlformats.org/officeDocument/2006/relationships/slide" Target="slides/slide47.xml" /><Relationship Id="rId74" Type="http://schemas.openxmlformats.org/officeDocument/2006/relationships/slide" Target="slides/slide48.xml" /><Relationship Id="rId75" Type="http://schemas.openxmlformats.org/officeDocument/2006/relationships/slide" Target="slides/slide49.xml" /><Relationship Id="rId76" Type="http://schemas.openxmlformats.org/officeDocument/2006/relationships/slide" Target="slides/slide50.xml" /><Relationship Id="rId77" Type="http://schemas.openxmlformats.org/officeDocument/2006/relationships/slide" Target="slides/slide51.xml" /><Relationship Id="rId78" Type="http://schemas.openxmlformats.org/officeDocument/2006/relationships/slide" Target="slides/slide52.xml" /><Relationship Id="rId79" Type="http://schemas.openxmlformats.org/officeDocument/2006/relationships/slide" Target="slides/slide53.xml" /><Relationship Id="rId80" Type="http://schemas.openxmlformats.org/officeDocument/2006/relationships/slide" Target="slides/slide54.xml" /><Relationship Id="rId81" Type="http://schemas.openxmlformats.org/officeDocument/2006/relationships/slide" Target="slides/slide55.xml" /><Relationship Id="rId82" Type="http://schemas.openxmlformats.org/officeDocument/2006/relationships/slide" Target="slides/slide56.xml" /><Relationship Id="rId83" Type="http://schemas.openxmlformats.org/officeDocument/2006/relationships/slide" Target="slides/slide57.xml" /><Relationship Id="rId84" Type="http://schemas.openxmlformats.org/officeDocument/2006/relationships/slide" Target="slides/slide58.xml" /><Relationship Id="rId85" Type="http://schemas.openxmlformats.org/officeDocument/2006/relationships/slide" Target="slides/slide59.xml" /><Relationship Id="rId86" Type="http://schemas.openxmlformats.org/officeDocument/2006/relationships/slide" Target="slides/slide60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这节课练习把一个具体任务交给函数，也练习看懂别人写好的函数。每道题都先说清要做什么，再跟着数据把程序走一遍。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函数的写法已经学过，这次把注意力放到任务和数据上。不能只写出一个函数头，就算完成了设计；调用它时该给什么、能拿回什么，也要让人看得明白。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这里要的是大家一共付的钱，不能只告诉对方一个12元。可以让学生把这句话换成每人要付多少，看看任务变了以后，给的数据和想拿的答案是否也要跟着变。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两个函数收到的都是16，但一个回答是或否，一个交回数字7。因此，不能看见一个int参数，就急着选同一种返回类型。这里也把返回和打印分开，返回的结果可以继续参加别的计算。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平均值这个任务已经有明确的名字，但使用条件仍然不能省。数组里有两个数8和9，函数应知道有效个数为2，算出8.5。空数组没有可用的平均值，这里约定不把它交给函数。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这一页把三个任务完整列出来，便于后面逐个完成。这里交的是函数，不需要每个函数都自己cin再cout。参数和返回值就是它与调用者之间交换数据的地方。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看两块方格，行数和每行数量保持相同，才是正方形。十五介于九和十六之间，没有另一个整数边长能对应它。铺砖帮助理解正数，数学定义还包括0，这一点后面要补上。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平方根帮我们缩小候选范围，最后仍要用整数乘法核对。十五的候选根为3，平方只有9，就不能算完全平方数。0虽然不能用普通铺砖图展示，也符合整数平方的定义，不能漏掉。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可以用负一试一下，进入函数马上就返回false，不会执行下面的平方根计算。把例外情况放在前面，后面的代码就能按非负数来理解。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对于15，平方根在3和4之间，转换后r是3；对于16，r是4。return后面写的是一个比较，它本身就能得到true或false，不必再多写一组if。这个实现按本节的32位int范围使用。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从函数头到return完整读一遍，确认参数n、返回类型bool和判断任务是一致的。函数没有打印，是为了让调用者自己决定怎样使用结果。后面的综合程序会把它显示成true或false。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大的测试值用于核对数值类型，小的测试值用于核对分支和定义。测试能发现实现错误，但完全平方数的判断依据，仍然是能否写成整数的平方。接着把判断任务换成返回距离的计算任务。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这不是把三个方向走过的路程直接相加。我们要量的是起点和终点之间的一条直线，图中的地面投影只是用来帮助计算。高度差与地面方向垂直，可以再组成一个直角三角形。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先算地面，得到L的平方为5，不急着把L写成小数。再加高度差的平方4，得到空间距离的平方9，开平方就是3。这样能看清第三个坐标为什么也要参加计算。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这里的下标1和2用来区分两个点，不是数组下标。代码中把它们写成x1、x2这样的变量名。把刚才的具体坐标代回去，仍然会得到根号9，也就是3。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不要按横坐标一组、纵坐标一组去传，否则与函数头的约定不一致。参数顺序没有唯一的规定，但我们选好一种以后，调用处必须照着做。返回类型double说明最后交回的是距离。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用起点减终点，三个差是负一、负二、负二，平方后仍然得到1、4、4。换成终点减起点也会得到相同的距离。把差值取个名字，后面的表达式更容易核对。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一共六个参数，但只返回一个结果，这并不矛盾。输入数据的项数，和函数返回几个值，是两件事。小数显示成几位，后面的测试主程序会用输出格式控制。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图里两个圆形底面的大小保持一致，只改变高度。这样才能把容量的变化归到高度上。如果底面也跟着变，就不能只看高度作判断。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半径从圆心量到圆周，直径则横跨整个圆，不能把这两个数据混用。公式中的平方对应代码里r乘r。半径或高为0时，这个计算得到0，正好也能检查函数的边界。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需要换一个水桶时，传入新的r和h就行，不用改函数内部的公式。长度单位要一致，比如半径和高都用厘米。结果显示成37.70，是主程序保留两位小数后的样子。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前面三个任务分别交回判断、距离和体积，先让学生把结果的含义说清。第二题中两个点的地面位置相同，并不表示空间距离为0，高度仍然不同。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三个任务都需要把数据的含义说具体。空格指哪种字符、负号算不算一位、数组里有几个数，这些都得在写函数前约定。我们沿用原稿里的练习条件，逐个完成。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图中的方框把空格显示出来，实际空格仍是字符。这里不在原位置删除，就不会因为字符前移而弄乱下一个检查位置。结果串从空开始，留下A、B、C以后就得到ABC。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按位置从0走到5，空格也占一个位置，所以两个相邻空格要分别检查。每个非空格字符都按遇到的先后加入result，剩余字符的顺序就不会改变。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string对象这样定义时，会从空串开始，不需要再填一个空格进去。空串没有字符，普通空格则是一个真实字符，这两者要分清。把result放在循环外，才能把各次留下的字符接起来。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result加等于一个字符，是把字符接到字符串末尾。判断里用不等于，意思是只保留我们需要的字符。这里只去掉普通空格，制表符等其他字符会保留。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return放在循环外，才能等整行文字都处理完成。如果放进循环，刚检查第一个字符就可能结束函数。s按值传入，函数又另建result，调用处原来的字符串不会自动变成处理结果。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除以10的余数只能留下个位，整数除以10则会去掉个位。中间那个0也要经过一轮，它给总和加0，但剩余的5仍然要继续处理。这里的顺序是从个位往前，求和结果不受这个顺序影响。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重点对照第二行，取出0以后，总和仍然是7，但x已经从50变成5，程序没有停住。最后一次累加5，才得到12。若先除以10再取余，就会漏掉原来的个位7。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不能把顺序写反，先在int里算负n再放进long long，溢出可能已经发生了。这里第一行完成类型扩大，第二行才去掉负号。后面的取位循环就可以只处理非负的x。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拿507再走一遍，把每次x和sum的值写在纸上。循环能结束，是因为x每轮都会少掉一个十进制数位。把变化过程说清楚，就比只背取余和整除的写法更稳。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n按值传入，x又是函数内部的工作变量。即使循环最后把x变成0，调用处原来的整数也还在。返回的是sum，而不是已经被去位处理成0的x。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图上只把前几格画出来，后面还有预留位置，但它们没有被算进这次任务。函数从普通数组参数本身不能直接知道有效元素个数，所以要另传n。访问范围和除数都使用这个n。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const的用处来自眼前这个要求：借数组求平均，不要改坏它。函数仍然访问原数组，但不能通过参数a给元素重新赋值。这里不需要把原数组声明为常量。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这是mean函数体内的累加片段，函数头已经约定接收数组与有效个数。不能把i小于n写成小于等于n，否则会多读一个位置。得到总和以后，下一步还要决定除法怎样保留小数。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可以先请学生预测第一行，很多人会因为函数前面写着double就认为能得到2.5。表达式先按自己的类型算完，最后才转成返回类型，因此只能把2变成2.0。第二行用1.0提前改变计算时的类型。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把函数头、循环和返回连起来看，三个地方都围绕同一批有效元素。sum用long long保存整数总和，最后才计算浮点平均值。函数没有修改任何数组元素。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让学生分别说出这三道题保留了什么、忽略了什么。删除空格保留字符顺序，数位和忽略负号，平均值忽略有效范围以外的格子。答案里的理由都要能在代码中找到对应位置。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接下来的六页按顺序拼接，组成一份完整的自测程序，每个函数都放完整。程序不从键盘读入，main会给出固定测试数据。头文件分别提供输入输出、输出格式、数学计算和字符串。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这页接在前一页后面，继续定义函数，暂时还没有执行计算。dist3用六个坐标返回距离，volume用半径和高返回体积。两个完整函数各自结束，不再把函数头切到另一页。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这段接在距离和体积函数后面。检查一下return的位置，它在循环结束以后，所以所有字符都能被检查。这里返回新串，原来的字符串不会因为这次调用自动改变。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继续接上数位和函数。先扩大类型再处理负号，随后循环里取位和去位配合进行。把函数体看完整以后，可以用0、负数和中间带0的数分别核对。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这个函数接在数位和函数后面。它读取原数组，但没有把数组整体复制过来。到这里六个函数都定义好了，下一页的main才会真正调用它们。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main接在前面所有函数之后。boolalpha让判断结果显示为true或false，fixed配合setprecision让后面的浮点结果显示两位小数，整数输出仍按整数显示。每行cout都使用了相应函数的返回值。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逐行对照，不只看程序能不能运行。比如距离3.00与平均值5.00都带小数显示，而数位和12仍是整数。某行不对，就回到对应函数检查参数、计算和返回值，不必同时翻动六个函数。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这道题的重点从写函数换成了读函数，但参数和返回值的含义仍然要看清。程序里几个名字重复出现，不能把所有叫c的变量都记在同一个格子里。先明确任务，再看完整代码。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原稿已经把教材排印里相邻的数字与实际输入格式作了区分，这里保留这种提醒。我们下面追踪的是1和2两个数，所以写成带分隔的1 2。只输入12而没有第二个数，不能直接套下面的演算。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先把这一页与下一页看作一份完整程序，这里保留题目里的名字。check只判断代码写出的两个条件，add没有返回数值，multi则返回全局a乘b的结果。具体调用顺序要等进入main再看。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程序从main开始执行，不是从上面写在最前面的check开始。先建立局部c，再读入全局a、b，调用add，执行b等于multi，最后才判断check。先让学生标出这个执行顺序，再进入逐步追踪。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全局a和add里的形参a，是两份不同的数据。main的局部c和全局c也要分别记录。array虽然没有参与后面的计算，定义位置仍然决定它是全局数组。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三块区域分别属于全局、main和add，不要把main画成包住add的外层作用域。实参在调用处取值，但函数体里的名字按函数自身能看见的定义查找。全局c未显式初始化，初值为0，局部变量不能一概照这个规则猜初值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可以把赋值两边分别读完整：把add形参a的3与形参b的1相加，存到全局c里。这一行不会给全局a、b重新赋值，也看不到main的局部c。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一列只记一份变量，这样形参、全局变量和局部变量就不会串在一起。add返回以后，形参这次调用的工作结束，但全局c的修改保留了下来。接着按main的顺序执行multi。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没有参数的函数也能读取它可见的全局变量。multi本身只返回乘积，改写b的是调用处的赋值语句。区分这两处动作，换一组输入时就不容易漏掉b的变化。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check的形参换成x、y、z，分别收到调用处的三个值。题目只写了两个比较，就只按这两个比较算，不能看见三个数就补成自己记得的三角形判断。这是读现成代码，与重新设计功能不同的地方。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最终结果要回到cout这一行确认。不是把每个函数算出的结果依次写出来，也不是看最后改了哪个变量就输出哪个值。程序中没有输出换行的语句，这里也不自行加上。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这次b确实从2变成10，方便检查有没有漏掉main中的赋值。第二个比较是10小于等于5加3，不成立，所以进入else。全局c虽然为8，输出仍使用main局部c的3。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这一页把函数设计和程序阅读放在一起看。设计时写清这些约定，别人读代码就更容易；阅读时把这些约定找出来，也更容易发现数据在哪一步发生了变化。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可以请学生任选一个自己写的函数，说出一个正常例子和一个边界例子，再用阅读题说明同名变量为什么不能记在同一格。能把数据和执行过程讲明白，修改代码时也会更有依据。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3" Type="http://schemas.openxmlformats.org/officeDocument/2006/relationships/image" Target="../media/image_349b7aebbbcd46b1.jpg" />  <Relationship Id="rId4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3" Type="http://schemas.openxmlformats.org/officeDocument/2006/relationships/image" Target="../media/image_349b7aebbbcd46b1.jpg" />  <Relationship Id="rId4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0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857250" y="2286000"/>
            <a:ext cx="10477500" cy="8096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68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《深入浅出程序设计竞赛》</a:t>
            </a:r>
          </a:p>
        </p:txBody>
      </p:sp>
      <p:sp>
        <p:nvSpPr>
          <p:cNvPr id="6" name="Freeform 6"/>
          <p:cNvSpPr/>
          <p:nvPr/>
        </p:nvSpPr>
        <p:spPr>
          <a:xfrm>
            <a:off x="3333750" y="3343275"/>
            <a:ext cx="5524500" cy="9525"/>
          </a:xfrm>
          <a:custGeom>
            <a:avLst/>
            <a:gdLst/>
            <a:ahLst/>
            <a:cxnLst/>
            <a:rect l="l" t="t" r="r" b="b"/>
            <a:pathLst>
              <a:path w="5524500" h="9525">
                <a:moveTo>
                  <a:pt x="0" y="0"/>
                </a:moveTo>
                <a:lnTo>
                  <a:pt x="5524500" y="0"/>
                </a:lnTo>
              </a:path>
            </a:pathLst>
          </a:custGeom>
          <a:noFill/>
          <a:ln w="28575">
            <a:solidFill>
              <a:srgbClr val="00B0BB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1047750" y="3829050"/>
            <a:ext cx="10096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292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课后习题：函数设计与程序阅读</a:t>
            </a:r>
          </a:p>
        </p:txBody>
      </p:sp>
      <p:sp>
        <p:nvSpPr>
          <p:cNvPr id="9" name="Freeform 9"/>
          <p:cNvSpPr/>
          <p:nvPr/>
        </p:nvSpPr>
        <p:spPr>
          <a:xfrm>
            <a:off x="2190750" y="4810125"/>
            <a:ext cx="78105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202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 xml:space="preserve">第7章  函数与结构体</a:t>
            </a:r>
          </a:p>
        </p:txBody>
      </p: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428750" y="1809750"/>
            <a:ext cx="9334500" cy="4114800"/>
          </a:xfrm>
          <a:prstGeom prst="roundRect">
            <a:avLst>
              <a:gd name="adj" fmla="val 6481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Freeform 5"/>
          <p:cNvSpPr/>
          <p:nvPr/>
        </p:nvSpPr>
        <p:spPr>
          <a:xfrm>
            <a:off x="1724025" y="2238375"/>
            <a:ext cx="9525" cy="3362325"/>
          </a:xfrm>
          <a:custGeom>
            <a:avLst/>
            <a:gdLst/>
            <a:ahLst/>
            <a:cxnLst/>
            <a:rect l="l" t="t" r="r" b="b"/>
            <a:pathLst>
              <a:path w="9525" h="3362325">
                <a:moveTo>
                  <a:pt x="0" y="0"/>
                </a:moveTo>
                <a:lnTo>
                  <a:pt x="0" y="3362325"/>
                </a:lnTo>
              </a:path>
            </a:pathLst>
          </a:custGeom>
          <a:noFill/>
          <a:ln w="14288">
            <a:solidFill>
              <a:srgbClr val="BBD8ED"/>
            </a:solidFill>
          </a:ln>
        </p:spPr>
      </p:sp>
      <p:sp>
        <p:nvSpPr>
          <p:cNvPr id="6" name="Freeform 6"/>
          <p:cNvSpPr/>
          <p:nvPr/>
        </p:nvSpPr>
        <p:spPr>
          <a:xfrm>
            <a:off x="1724025" y="5648325"/>
            <a:ext cx="2466975" cy="9525"/>
          </a:xfrm>
          <a:custGeom>
            <a:avLst/>
            <a:gdLst/>
            <a:ahLst/>
            <a:cxnLst/>
            <a:rect l="l" t="t" r="r" b="b"/>
            <a:pathLst>
              <a:path w="2466975" h="9525">
                <a:moveTo>
                  <a:pt x="0" y="0"/>
                </a:moveTo>
                <a:lnTo>
                  <a:pt x="2466975" y="0"/>
                </a:lnTo>
              </a:path>
            </a:pathLst>
          </a:custGeom>
          <a:noFill/>
          <a:ln w="14288">
            <a:solidFill>
              <a:srgbClr val="BBD8ED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2000250" y="2228850"/>
            <a:ext cx="8191500" cy="723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27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会写函数，也要说清它负责什么</a:t>
            </a:r>
          </a:p>
        </p:txBody>
      </p:sp>
      <p:sp>
        <p:nvSpPr>
          <p:cNvPr id="9" name="Freeform 9"/>
          <p:cNvSpPr/>
          <p:nvPr/>
        </p:nvSpPr>
        <p:spPr>
          <a:xfrm>
            <a:off x="2057400" y="3181350"/>
            <a:ext cx="8153400" cy="2381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请同学帮忙算午餐费，要告诉他几个人、每人多少钱，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以及要算哪笔钱。写函数也一样，数据和任务得先交代清楚。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这节课会完成六个小函数，再读一段带有同名变量的程序。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我们会检查函数交回的结果，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也会追踪每条语句实际改了哪一份数据。</a:t>
            </a:r>
          </a:p>
        </p:txBody>
      </p:sp>
    </p:spTree>
  </p:cSld>
  <p:clrMapOvr>
    <a:masterClrMapping/>
  </p:clrMapOvr>
  <p:transition p14:dur="350">
    <p:fade/>
  </p:transition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请同学算午餐费，要把哪笔钱说清楚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如果只说“帮我算一下”，对方还不知道你在算什么。把要求补完整：3个人，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每人午餐12元，请算出大家一共要付多少钱。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381125" y="3238500"/>
            <a:ext cx="2857500" cy="1238250"/>
            <a:chOff x="1381125" y="3238500"/>
            <a:chExt cx="2857500" cy="1238250"/>
          </a:xfrm>
        </p:grpSpPr>
        <p:grpSp>
          <p:nvGrpSpPr>
            <p:cNvPr id="12" name="Group 12"/>
            <p:cNvGrpSpPr/>
            <p:nvPr/>
          </p:nvGrpSpPr>
          <p:grpSpPr>
            <a:xfrm>
              <a:off x="1381125" y="3238500"/>
              <a:ext cx="2857500" cy="1238250"/>
              <a:chOff x="1381125" y="3238500"/>
              <a:chExt cx="2857500" cy="123825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381125" y="3238500"/>
                <a:ext cx="2857500" cy="1238250"/>
              </a:xfrm>
              <a:prstGeom prst="roundRect">
                <a:avLst>
                  <a:gd name="adj" fmla="val 615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466850" y="3498056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交给对方的数据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3人，每人12元</a:t>
                </a:r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4238625" y="3238500"/>
            <a:ext cx="3333750" cy="1238250"/>
            <a:chOff x="4238625" y="3238500"/>
            <a:chExt cx="3333750" cy="1238250"/>
          </a:xfrm>
        </p:grpSpPr>
        <p:grpSp>
          <p:nvGrpSpPr>
            <p:cNvPr id="17" name="Group 17"/>
            <p:cNvGrpSpPr/>
            <p:nvPr/>
          </p:nvGrpSpPr>
          <p:grpSpPr>
            <a:xfrm>
              <a:off x="4714875" y="3238500"/>
              <a:ext cx="2857500" cy="1238250"/>
              <a:chOff x="4714875" y="3238500"/>
              <a:chExt cx="2857500" cy="123825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714875" y="3238500"/>
                <a:ext cx="2857500" cy="1238250"/>
              </a:xfrm>
              <a:prstGeom prst="roundRect">
                <a:avLst>
                  <a:gd name="adj" fmla="val 615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800600" y="3498056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要完成的计算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人数乘每人的费用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38625" y="3820533"/>
              <a:ext cx="476250" cy="74184"/>
              <a:chOff x="4238625" y="3820533"/>
              <a:chExt cx="47625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38625" y="3857625"/>
                <a:ext cx="47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9525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627144" y="38205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grpSp>
        <p:nvGrpSpPr>
          <p:cNvPr id="29" name="Group 29"/>
          <p:cNvGrpSpPr/>
          <p:nvPr/>
        </p:nvGrpSpPr>
        <p:grpSpPr>
          <a:xfrm>
            <a:off x="7572375" y="3238500"/>
            <a:ext cx="3333750" cy="1238250"/>
            <a:chOff x="7572375" y="3238500"/>
            <a:chExt cx="3333750" cy="1238250"/>
          </a:xfrm>
        </p:grpSpPr>
        <p:grpSp>
          <p:nvGrpSpPr>
            <p:cNvPr id="25" name="Group 25"/>
            <p:cNvGrpSpPr/>
            <p:nvPr/>
          </p:nvGrpSpPr>
          <p:grpSpPr>
            <a:xfrm>
              <a:off x="8048625" y="3238500"/>
              <a:ext cx="2857500" cy="1238250"/>
              <a:chOff x="8048625" y="3238500"/>
              <a:chExt cx="2857500" cy="123825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8048625" y="3238500"/>
                <a:ext cx="2857500" cy="1238250"/>
              </a:xfrm>
              <a:prstGeom prst="roundRect">
                <a:avLst>
                  <a:gd name="adj" fmla="val 615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8134350" y="3498056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需要交回的结果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一共36元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7572375" y="3820533"/>
              <a:ext cx="476250" cy="74184"/>
              <a:chOff x="7572375" y="3820533"/>
              <a:chExt cx="476250" cy="74184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7572375" y="3857625"/>
                <a:ext cx="47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9525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7960894" y="38205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30" name="Freeform 3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3" name="Group 3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1" name="Freeform 3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数据给全了，任务也说清了，对方才能独立算出我们要的答案。函数的参数和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也要这样对应起来。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同样给出16，也能交给函数做不同的事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只知道参数是16，还不能决定函数怎么写。我们可能想判断16是不是平方数，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也可能想把它的各位数字加起来。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90600" y="2986088"/>
            <a:ext cx="10191750" cy="1685924"/>
            <a:chOff x="990600" y="2986088"/>
            <a:chExt cx="10191750" cy="16859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476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给出的数据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467100" y="2986088"/>
              <a:ext cx="404812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581400" y="3014662"/>
              <a:ext cx="3819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交给函数的任务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515225" y="2986088"/>
              <a:ext cx="366712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629525" y="3014662"/>
              <a:ext cx="3438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应返回什么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2476500" cy="6286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543300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16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3467100" y="3414712"/>
              <a:ext cx="4048125" cy="6286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3581400" y="3543300"/>
              <a:ext cx="3819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判断是不是完全平方数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515225" y="3414712"/>
              <a:ext cx="3667125" cy="6286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7629525" y="3543300"/>
              <a:ext cx="3438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true，表示是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043362"/>
              <a:ext cx="2476500" cy="6286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171950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16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467100" y="4043362"/>
              <a:ext cx="4048125" cy="6286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3581400" y="4171950"/>
              <a:ext cx="3819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把各位数字相加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515225" y="4043362"/>
              <a:ext cx="3667125" cy="6286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629525" y="4171950"/>
              <a:ext cx="3438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整数7</a:t>
              </a:r>
            </a:p>
          </p:txBody>
        </p:sp>
      </p:grpSp>
      <p:sp>
        <p:nvSpPr>
          <p:cNvPr id="37" name="Freeform 37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0" name="Group 40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8" name="Freeform 38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函数名、参数和返回类型，都要围绕同一件事来设计。是否打印这个结果，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再由调用它的程序决定。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动手前，把数据、结果和使用条件对上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例如，求一组数的平均值。除了数组本身，还得告诉函数实际有几个数；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只有数组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容量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，无法知道哪些格子应该参与。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0600" y="2986088"/>
            <a:ext cx="10191750" cy="2171699"/>
            <a:chOff x="990600" y="2986088"/>
            <a:chExt cx="10191750" cy="2171699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4095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要约定的内容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5086350" y="2986088"/>
              <a:ext cx="6096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5200650" y="3014662"/>
              <a:ext cx="586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求平均值时怎样说明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4095750" cy="5810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519488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交给函数什么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5086350" y="3414712"/>
              <a:ext cx="6096000" cy="5810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200650" y="3519488"/>
              <a:ext cx="586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数组，以及参与统计的元素个数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995738"/>
              <a:ext cx="4095750" cy="5810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4100512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希望拿回什么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5086350" y="3995738"/>
              <a:ext cx="6096000" cy="5810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5200650" y="4100512"/>
              <a:ext cx="586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允许带小数的平均值，返回double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576762"/>
              <a:ext cx="4095750" cy="5810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681538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数据要满足什么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5086350" y="4576762"/>
              <a:ext cx="6096000" cy="5810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5200650" y="4681538"/>
              <a:ext cx="586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至少有1个元素，避免除以0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7" name="Group 37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5" name="Freeform 35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写代码之前，把正常例子和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边界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例子也选好。后面算出的结果，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就有具体的数据可以核对。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教材7-1：先完成判断、距离和体积三个函数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181225"/>
            <a:ext cx="10191750" cy="1128712"/>
            <a:chOff x="990600" y="2181225"/>
            <a:chExt cx="10191750" cy="1128712"/>
          </a:xfrm>
        </p:grpSpPr>
        <p:sp>
          <p:nvSpPr>
            <p:cNvPr id="7" name="Freeform 7"/>
            <p:cNvSpPr/>
            <p:nvPr/>
          </p:nvSpPr>
          <p:spPr>
            <a:xfrm>
              <a:off x="990600" y="2181225"/>
              <a:ext cx="10191750" cy="1128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①接收一个整数，判断它是不是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完全平方数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，返回bool。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②接收三维空间中两个点的六个坐标，返回两点的直线距离。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③接收圆柱底面的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半径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r与高h，返回圆柱体积。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47186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681412"/>
            <a:ext cx="10191750" cy="757238"/>
            <a:chOff x="990600" y="3681412"/>
            <a:chExt cx="10191750" cy="757238"/>
          </a:xfrm>
        </p:grpSpPr>
        <p:sp>
          <p:nvSpPr>
            <p:cNvPr id="11" name="Freeform 11"/>
            <p:cNvSpPr/>
            <p:nvPr/>
          </p:nvSpPr>
          <p:spPr>
            <a:xfrm>
              <a:off x="990600" y="3681412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教材要求设计函数，没有规定统一的键盘输入格式。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测试主程序会把数据作为实参传进去，再使用函数的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返回值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60057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810125"/>
            <a:ext cx="10191750" cy="757238"/>
            <a:chOff x="990600" y="48101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8101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本节约定：整数在32位int范围内；各坐标的绝对值不超过100；</a:t>
              </a:r>
              <a:br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半径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和高是0到100的实数，长度单位保持一致。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完全平方数：16块方砖能铺满，15块呢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用大小相同的方砖铺一个正方形，每行的块数与行数必须相同，不能切，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也不能剩。3行3列用9块，4行4列用16块。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666875" y="3133725"/>
            <a:ext cx="3048000" cy="2162175"/>
            <a:chOff x="1666875" y="3133725"/>
            <a:chExt cx="3048000" cy="2162175"/>
          </a:xfrm>
        </p:grpSpPr>
        <p:sp>
          <p:nvSpPr>
            <p:cNvPr id="9" name="Freeform 9"/>
            <p:cNvSpPr/>
            <p:nvPr/>
          </p:nvSpPr>
          <p:spPr>
            <a:xfrm>
              <a:off x="2333625" y="3133725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705100" y="3133725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3076575" y="3133725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2333625" y="3505200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705100" y="3505200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3076575" y="3505200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2333625" y="3876675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2705100" y="3876675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3076575" y="3876675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1666875" y="4895850"/>
              <a:ext cx="3048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1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3行3列，共9块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5429250" y="3133725"/>
            <a:ext cx="3048000" cy="2162175"/>
            <a:chOff x="5429250" y="3133725"/>
            <a:chExt cx="3048000" cy="2162175"/>
          </a:xfrm>
        </p:grpSpPr>
        <p:sp>
          <p:nvSpPr>
            <p:cNvPr id="21" name="Freeform 21"/>
            <p:cNvSpPr/>
            <p:nvPr/>
          </p:nvSpPr>
          <p:spPr>
            <a:xfrm>
              <a:off x="6096000" y="3133725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6467475" y="3133725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6838950" y="3133725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7210425" y="3133725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6096000" y="3505200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6467475" y="3505200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6838950" y="3505200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7210425" y="3505200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29" name="Freeform 29"/>
            <p:cNvSpPr/>
            <p:nvPr/>
          </p:nvSpPr>
          <p:spPr>
            <a:xfrm>
              <a:off x="6096000" y="3876675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6467475" y="3876675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6838950" y="3876675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32" name="Freeform 32"/>
            <p:cNvSpPr/>
            <p:nvPr/>
          </p:nvSpPr>
          <p:spPr>
            <a:xfrm>
              <a:off x="7210425" y="3876675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33" name="Freeform 33"/>
            <p:cNvSpPr/>
            <p:nvPr/>
          </p:nvSpPr>
          <p:spPr>
            <a:xfrm>
              <a:off x="6096000" y="4248150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6467475" y="4248150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35" name="Freeform 35"/>
            <p:cNvSpPr/>
            <p:nvPr/>
          </p:nvSpPr>
          <p:spPr>
            <a:xfrm>
              <a:off x="6838950" y="4248150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36" name="Freeform 36"/>
            <p:cNvSpPr/>
            <p:nvPr/>
          </p:nvSpPr>
          <p:spPr>
            <a:xfrm>
              <a:off x="7210425" y="4248150"/>
              <a:ext cx="371475" cy="3714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FFFFFF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5429250" y="4895850"/>
              <a:ext cx="3048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1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4行4列，共16块</a:t>
              </a:r>
            </a:p>
          </p:txBody>
        </p:sp>
      </p:grpSp>
      <p:sp>
        <p:nvSpPr>
          <p:cNvPr id="40" name="Freeform 40"/>
          <p:cNvSpPr/>
          <p:nvPr/>
        </p:nvSpPr>
        <p:spPr>
          <a:xfrm>
            <a:off x="8763000" y="3390900"/>
            <a:ext cx="2238375" cy="1428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15块还差1块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才能凑满右边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的正方形。</a:t>
            </a:r>
          </a:p>
        </p:txBody>
      </p:sp>
      <p:sp>
        <p:nvSpPr>
          <p:cNvPr id="42" name="Freeform 42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5" name="Group 45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43" name="Freeform 43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16可以排成4行4列；15比9多，却还差1块才能凑满16。整数边长只能从3跳到4，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所以15不能这样铺满。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完全平方数：先找可能的边长，再乘回来检查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能写成某个整数乘它自己的数，叫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完全平方数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。对非负整数n，可以先求平方根，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取它的整数部分r，再检查r乘r是否恰好等于n。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990600" y="2986088"/>
            <a:ext cx="10191750" cy="2028824"/>
            <a:chOff x="990600" y="2986088"/>
            <a:chExt cx="10191750" cy="20288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1714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1485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n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705100" y="2986088"/>
              <a:ext cx="2286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819400" y="3014662"/>
              <a:ext cx="205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候选整数r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4991100" y="2986088"/>
              <a:ext cx="3429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5105400" y="3014662"/>
              <a:ext cx="3200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乘回来检查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8420100" y="2986088"/>
              <a:ext cx="2762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8534400" y="3014662"/>
              <a:ext cx="2533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判断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414712"/>
              <a:ext cx="1714500" cy="5334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495675"/>
              <a:ext cx="1485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15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2705100" y="3414712"/>
              <a:ext cx="2286000" cy="5334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2819400" y="3495675"/>
              <a:ext cx="205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4991100" y="3414712"/>
              <a:ext cx="3429000" cy="5334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5105400" y="3495675"/>
              <a:ext cx="3200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× 3得到9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8420100" y="3414712"/>
              <a:ext cx="2762250" cy="5334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534400" y="3495675"/>
              <a:ext cx="2533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不相等，false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3948112"/>
              <a:ext cx="1714500" cy="5334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4029075"/>
              <a:ext cx="1485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16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2705100" y="3948112"/>
              <a:ext cx="2286000" cy="5334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2819400" y="4029075"/>
              <a:ext cx="205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4991100" y="3948112"/>
              <a:ext cx="3429000" cy="5334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5105400" y="4029075"/>
              <a:ext cx="3200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× 4得到16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8420100" y="3948112"/>
              <a:ext cx="2762250" cy="5334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8534400" y="4029075"/>
              <a:ext cx="2533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相等，true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481512"/>
              <a:ext cx="1714500" cy="5334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562475"/>
              <a:ext cx="1485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2705100" y="4481512"/>
              <a:ext cx="2286000" cy="5334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2819400" y="4562475"/>
              <a:ext cx="205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991100" y="4481512"/>
              <a:ext cx="3429000" cy="5334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5105400" y="4562475"/>
              <a:ext cx="3200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× 0得到0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8420100" y="4481512"/>
              <a:ext cx="2762250" cy="5334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8534400" y="4562475"/>
              <a:ext cx="2533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相等，true</a:t>
              </a:r>
            </a:p>
          </p:txBody>
        </p:sp>
      </p:grpSp>
      <p:sp>
        <p:nvSpPr>
          <p:cNvPr id="58" name="Freeform 5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1" name="Group 61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59" name="Freeform 59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整数的平方不会是负数。n为负数时可以直接回答false，0则应该回答true。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完全平方数：第一步，负数直接返回false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函数接收int整数，返回是否成立的判断。负数不可能是整数的平方，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先处理这种情况，也避免把负数交给sqrt。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400050"/>
            <a:chOff x="914400" y="2986088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(n &lt; 0)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false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这一行放在is_square函数里。负数的调用在这里结束，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只有非负数才继续寻找候选平方根。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完全平方数：第二步，找候选根并核对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sqrt来自cmath头文件，用来求平方根。把非负平方根转成整数r，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再用乘法判断它是否正好对应n。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695325"/>
            <a:chOff x="914400" y="2986088"/>
            <a:chExt cx="10220325" cy="6953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 =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)sqrt(n);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 * r == n;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615315"/>
            </a:xfrm>
            <a:custGeom>
              <a:avLst/>
              <a:gdLst/>
              <a:ahLst/>
              <a:cxnLst/>
              <a:rect l="l" t="t" r="r" b="b"/>
              <a:pathLst>
                <a:path w="9525" h="615315">
                  <a:moveTo>
                    <a:pt x="0" y="0"/>
                  </a:moveTo>
                  <a:lnTo>
                    <a:pt x="0" y="6153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前面的(long long)把平方根转成整数。r也用long long保存，让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 * r在更大的整数类型中计算；==产生bool结果。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完全平方数：把两步放回同一个函数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边界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判断在前，候选根和乘法核对在后。每次调用只交回一个bool值，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函数内没有输出语句。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581150"/>
            <a:chOff x="914400" y="2986088"/>
            <a:chExt cx="10220325" cy="158115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5811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is_square(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(n &lt; 0)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false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 =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)sqrt(n);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 * r ==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501140"/>
            </a:xfrm>
            <a:custGeom>
              <a:avLst/>
              <a:gdLst/>
              <a:ahLst/>
              <a:cxnLst/>
              <a:rect l="l" t="t" r="r" b="b"/>
              <a:pathLst>
                <a:path w="9525" h="1501140">
                  <a:moveTo>
                    <a:pt x="0" y="0"/>
                  </a:moveTo>
                  <a:lnTo>
                    <a:pt x="0" y="15011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72916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891088"/>
            <a:ext cx="10239375" cy="757238"/>
            <a:chOff x="990600" y="4891088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891088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例如is_square(16)返回true，is_square(15)返回false。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调用者可以拿这个结果做if判断，也可以把它打印出来。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完全平方数：边界也要拿来试一遍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只试16还不够。负数、0，以及很大的平方数，分别检查了程序里不同的处理。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990600" y="2971800"/>
            <a:ext cx="10191750" cy="2219325"/>
            <a:chOff x="990600" y="2971800"/>
            <a:chExt cx="10191750" cy="2219325"/>
          </a:xfrm>
        </p:grpSpPr>
        <p:sp>
          <p:nvSpPr>
            <p:cNvPr id="9" name="Freeform 9"/>
            <p:cNvSpPr/>
            <p:nvPr/>
          </p:nvSpPr>
          <p:spPr>
            <a:xfrm>
              <a:off x="990600" y="2971800"/>
              <a:ext cx="3048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00375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传入的n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038600" y="2971800"/>
              <a:ext cx="2476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152900" y="3000375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应该返回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6515100" y="2971800"/>
              <a:ext cx="4667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6629400" y="3000375"/>
              <a:ext cx="4438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检查的地方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00425"/>
              <a:ext cx="30480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438525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-1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4038600" y="3400425"/>
              <a:ext cx="24765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4152900" y="3438525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false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6515100" y="3400425"/>
              <a:ext cx="46672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6629400" y="3438525"/>
              <a:ext cx="4438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负数在求根前结束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848100"/>
              <a:ext cx="30480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3886200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038600" y="3848100"/>
              <a:ext cx="24765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4152900" y="3886200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true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6515100" y="3848100"/>
              <a:ext cx="466725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6629400" y="3886200"/>
              <a:ext cx="4438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0也符合整数平方的定义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295775"/>
              <a:ext cx="30480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333875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2147395600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4038600" y="4295775"/>
              <a:ext cx="24765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4152900" y="4333875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true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6515100" y="4295775"/>
              <a:ext cx="46672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6629400" y="4333875"/>
              <a:ext cx="4438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候选根为46340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743450"/>
              <a:ext cx="30480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781550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2147483647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4038600" y="4743450"/>
              <a:ext cx="24765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4152900" y="4781550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false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6515100" y="4743450"/>
              <a:ext cx="466725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6629400" y="4781550"/>
              <a:ext cx="4438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接近32位int的最大值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两点距离：无人机升高后，地面距离还够吗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例如，无人机从(0,0,0)飞到(1,2,2)。前两个坐标记录地面两个方向，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第三个坐标记录高度，单位都用米。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000125" y="3019425"/>
            <a:ext cx="9667875" cy="2438400"/>
            <a:chOff x="1000125" y="3019425"/>
            <a:chExt cx="9667875" cy="2438400"/>
          </a:xfrm>
        </p:grpSpPr>
        <p:sp>
          <p:nvSpPr>
            <p:cNvPr id="9" name="Freeform 9"/>
            <p:cNvSpPr/>
            <p:nvPr/>
          </p:nvSpPr>
          <p:spPr>
            <a:xfrm>
              <a:off x="1905000" y="481965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4381500" y="4143375"/>
              <a:ext cx="1905000" cy="676275"/>
            </a:xfrm>
            <a:custGeom>
              <a:avLst/>
              <a:gdLst/>
              <a:ahLst/>
              <a:cxnLst/>
              <a:rect l="l" t="t" r="r" b="b"/>
              <a:pathLst>
                <a:path w="1905000" h="676275">
                  <a:moveTo>
                    <a:pt x="0" y="676275"/>
                  </a:moveTo>
                  <a:lnTo>
                    <a:pt x="1905000" y="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1905000" y="4143375"/>
              <a:ext cx="4381500" cy="676275"/>
            </a:xfrm>
            <a:custGeom>
              <a:avLst/>
              <a:gdLst/>
              <a:ahLst/>
              <a:cxnLst/>
              <a:rect l="l" t="t" r="r" b="b"/>
              <a:pathLst>
                <a:path w="4381500" h="676275">
                  <a:moveTo>
                    <a:pt x="0" y="676275"/>
                  </a:moveTo>
                  <a:lnTo>
                    <a:pt x="4381500" y="0"/>
                  </a:lnTo>
                </a:path>
              </a:pathLst>
            </a:custGeom>
            <a:noFill/>
            <a:ln w="14288">
              <a:solidFill>
                <a:srgbClr val="7E96AE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6286500" y="3105150"/>
              <a:ext cx="9525" cy="1038225"/>
            </a:xfrm>
            <a:custGeom>
              <a:avLst/>
              <a:gdLst/>
              <a:ahLst/>
              <a:cxnLst/>
              <a:rect l="l" t="t" r="r" b="b"/>
              <a:pathLst>
                <a:path w="9525" h="1038225">
                  <a:moveTo>
                    <a:pt x="0" y="1038225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1905000" y="3105150"/>
              <a:ext cx="4381500" cy="1714500"/>
            </a:xfrm>
            <a:custGeom>
              <a:avLst/>
              <a:gdLst/>
              <a:ahLst/>
              <a:cxnLst/>
              <a:rect l="l" t="t" r="r" b="b"/>
              <a:pathLst>
                <a:path w="4381500" h="1714500">
                  <a:moveTo>
                    <a:pt x="0" y="1714500"/>
                  </a:moveTo>
                  <a:lnTo>
                    <a:pt x="4381500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1866900" y="4781550"/>
              <a:ext cx="76200" cy="762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5" name="Freeform 15"/>
            <p:cNvSpPr/>
            <p:nvPr/>
          </p:nvSpPr>
          <p:spPr>
            <a:xfrm>
              <a:off x="4343400" y="4781550"/>
              <a:ext cx="76200" cy="762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6" name="Freeform 16"/>
            <p:cNvSpPr/>
            <p:nvPr/>
          </p:nvSpPr>
          <p:spPr>
            <a:xfrm>
              <a:off x="6248400" y="4105275"/>
              <a:ext cx="76200" cy="762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7" name="Freeform 17"/>
            <p:cNvSpPr/>
            <p:nvPr/>
          </p:nvSpPr>
          <p:spPr>
            <a:xfrm>
              <a:off x="6248400" y="3067050"/>
              <a:ext cx="76200" cy="762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8" name="Freeform 18"/>
            <p:cNvSpPr/>
            <p:nvPr/>
          </p:nvSpPr>
          <p:spPr>
            <a:xfrm>
              <a:off x="1000125" y="5048250"/>
              <a:ext cx="1952625" cy="409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起点(0,0,0)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6572250" y="3019425"/>
              <a:ext cx="3810000" cy="409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终点(1,2,2)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6572250" y="4295775"/>
              <a:ext cx="4095750" cy="409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地面投影(1,2,0)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3238500" y="4933950"/>
              <a:ext cx="1905000" cy="409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横向1米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4667250" y="4572000"/>
              <a:ext cx="2190750" cy="409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纵向2米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6667500" y="3638550"/>
              <a:ext cx="2857500" cy="409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升高2米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1762125" y="3362325"/>
              <a:ext cx="3476625" cy="409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要计算的直线距离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838200" y="55721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6" name="Group 36"/>
          <p:cNvGrpSpPr/>
          <p:nvPr/>
        </p:nvGrpSpPr>
        <p:grpSpPr>
          <a:xfrm>
            <a:off x="990600" y="5724525"/>
            <a:ext cx="10239375" cy="371475"/>
            <a:chOff x="990600" y="5724525"/>
            <a:chExt cx="10239375" cy="371475"/>
          </a:xfrm>
        </p:grpSpPr>
        <p:sp>
          <p:nvSpPr>
            <p:cNvPr id="34" name="Freeform 34"/>
            <p:cNvSpPr/>
            <p:nvPr/>
          </p:nvSpPr>
          <p:spPr>
            <a:xfrm>
              <a:off x="990600" y="5724525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题目要的是空间直线距离。横向、纵向和高度的变化，都要算进去。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两点距离：用两次勾股定理，把高度接进来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把地面投影的距离记作L。横向差1米、纵向差2米；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地面距离与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高度差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2米再组成一个直角三角形。</a:t>
            </a:r>
          </a:p>
        </p:txBody>
      </p:sp>
      <mc:AlternateContent>
        <mc:Choice Requires="a14">
          <p:sp>
            <p:nvSpPr>
              <p:cNvPr id="9" name="math-step-0"/>
              <p:cNvSpPr txBox="1">
                <a:spLocks noGrp="1"/>
              </p:cNvSpPr>
              <p:nvPr/>
            </p:nvSpPr>
            <p:spPr>
              <a:xfrm>
                <a:off x="1238250" y="3048000"/>
                <a:ext cx="9715500" cy="857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sSup>
                        <m:e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</m:e>
                        <m:sup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e>
                        <m:sup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sSup>
                        <m:e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5</m:t>
                      </m:r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10" name="math-step-1"/>
              <p:cNvSpPr txBox="1">
                <a:spLocks noGrp="1"/>
              </p:cNvSpPr>
              <p:nvPr/>
            </p:nvSpPr>
            <p:spPr>
              <a:xfrm>
                <a:off x="1238250" y="4152900"/>
                <a:ext cx="9715500" cy="857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sSup>
                        <m:e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p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</m:e>
                        <m:sup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sSup>
                        <m:e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9</m:t>
                      </m:r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d</m:t>
                      </m:r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3</m:t>
                      </m:r>
                    </m:oMath>
                  </m:oMathPara>
                </a14:m>
              </a:p>
            </p:txBody>
          </p:sp>
        </mc:Choice>
      </mc:AlternateContent>
      <p:sp>
        <p:nvSpPr>
          <p:cNvPr id="11" name="Freeform 11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L只量地面这一段，d才是题目要的空间直线距离。这个例子中，函数应返回3。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两点距离：任意两个点，也比较三个坐标差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第一个点的坐标是x1、y1、z1，第二个点是x2、y2、z2。分别相减，就得到横向、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纵向和高度的差。</a:t>
            </a:r>
          </a:p>
        </p:txBody>
      </p:sp>
      <mc:AlternateContent>
        <mc:Choice Requires="a14">
          <p:sp>
            <p:nvSpPr>
              <p:cNvPr id="9" name="calculation-formula"/>
              <p:cNvSpPr txBox="1">
                <a:spLocks noGrp="1"/>
              </p:cNvSpPr>
              <p:nvPr/>
            </p:nvSpPr>
            <p:spPr>
              <a:xfrm>
                <a:off x="1143000" y="3219450"/>
                <a:ext cx="9906000" cy="1428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d</m:t>
                      </m:r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radPr>
                        <m:deg/>
                        <m:e>
                          <m:sSup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en-US" sz="262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x</m:t>
                                      </m:r>
                                    </m:e>
                                    <m:sub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en-US" sz="262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x</m:t>
                                      </m:r>
                                    </m:e>
                                    <m:sub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sSup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en-US" sz="262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y</m:t>
                                      </m:r>
                                    </m:e>
                                    <m:sub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en-US" sz="262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y</m:t>
                                      </m:r>
                                    </m:e>
                                    <m:sub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sSup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en-US" sz="262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z</m:t>
                                      </m:r>
                                    </m:e>
                                    <m:sub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en-US" sz="262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z</m:t>
                                      </m:r>
                                    </m:e>
                                    <m:sub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</a:p>
            </p:txBody>
          </p:sp>
        </mc:Choice>
      </mc:AlternateContent>
      <p:sp>
        <p:nvSpPr>
          <p:cNvPr id="10" name="Freeform 1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1" name="Freeform 1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距离可能带小数，六个坐标参数与返回类型都用double。两个点重合，三个差都为0，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返回的距离也为0。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两点距离：第一步，参数按两个点的顺序排列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函数需要六个坐标，前三个属于第一个点，后三个属于第二个点。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先把参数的分工写清楚，调用时才不容易放错位置。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695325"/>
            <a:chOff x="914400" y="2986088"/>
            <a:chExt cx="10220325" cy="6953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dist3(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x1,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y1,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z1,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x2,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y2,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z2)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615315"/>
            </a:xfrm>
            <a:custGeom>
              <a:avLst/>
              <a:gdLst/>
              <a:ahLst/>
              <a:cxnLst/>
              <a:rect l="l" t="t" r="r" b="b"/>
              <a:pathLst>
                <a:path w="9525" h="615315">
                  <a:moveTo>
                    <a:pt x="0" y="0"/>
                  </a:moveTo>
                  <a:lnTo>
                    <a:pt x="0" y="6153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例如dist3(0, 0, 0, 1, 2, 2)，前三个0是起点，1、2、2是终点。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这两行只是函数头，后面还要接函数体。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两点距离：第二步，保存差值，再计算距离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dx、dy、dz分别保存三个方向的坐标差。将它们平方后相加，再交给sqrt开平方，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就对应上了前面的公式。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285875"/>
            <a:chOff x="914400" y="2986088"/>
            <a:chExt cx="10220325" cy="128587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285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dx = x1 - x2;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dy = y1 - y2;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dz = z1 - z2;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sqrt(dx * dx + dy * dy + dz * dz);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205865"/>
            </a:xfrm>
            <a:custGeom>
              <a:avLst/>
              <a:gdLst/>
              <a:ahLst/>
              <a:cxnLst/>
              <a:rect l="l" t="t" r="r" b="b"/>
              <a:pathLst>
                <a:path w="9525" h="1205865">
                  <a:moveTo>
                    <a:pt x="0" y="0"/>
                  </a:moveTo>
                  <a:lnTo>
                    <a:pt x="0" y="12058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4338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595812"/>
            <a:ext cx="10239375" cy="757238"/>
            <a:chOff x="990600" y="4595812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595812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差值可以为负数，平方以后不会变成负的距离。不能把三个差直接相加，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也不能漏掉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高度差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dz。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两点距离：六个坐标，交回一个距离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把函数头和计算步骤接起来。参数告诉函数两个点在哪里，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return只交回这两个点之间的距离。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2171700"/>
            <a:chOff x="914400" y="2986088"/>
            <a:chExt cx="10220325" cy="217170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dist3(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x1,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y1,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z1,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x2,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y2,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z2)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dx = x1 - x2;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dy = y1 - y2;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dz = z1 - z2;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sqrt(dx * dx + dy * dy + dz * dz);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2091690"/>
            </a:xfrm>
            <a:custGeom>
              <a:avLst/>
              <a:gdLst/>
              <a:ahLst/>
              <a:cxnLst/>
              <a:rect l="l" t="t" r="r" b="b"/>
              <a:pathLst>
                <a:path w="9525" h="2091690">
                  <a:moveTo>
                    <a:pt x="0" y="0"/>
                  </a:moveTo>
                  <a:lnTo>
                    <a:pt x="0" y="20916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4" name="Freeform 14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在程序前面包含cmath头文件。函数只做计算，不会自行读取坐标，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也不会自行决定输出几位小数。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圆柱体积：底面一样大，桶变高会怎样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例如，两个圆柱形水桶的底面一样大，右边的高度是左边的2倍。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把水看成一层层叠起来，右边能容纳的层数也会变成2倍。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667000" y="3810000"/>
            <a:ext cx="2095500" cy="809625"/>
            <a:chOff x="2667000" y="3810000"/>
            <a:chExt cx="2095500" cy="809625"/>
          </a:xfrm>
        </p:grpSpPr>
        <p:sp>
          <p:nvSpPr>
            <p:cNvPr id="9" name="Freeform 9"/>
            <p:cNvSpPr/>
            <p:nvPr/>
          </p:nvSpPr>
          <p:spPr>
            <a:xfrm>
              <a:off x="2667000" y="4000500"/>
              <a:ext cx="2095500" cy="619125"/>
            </a:xfrm>
            <a:custGeom>
              <a:avLst/>
              <a:gdLst/>
              <a:ahLst/>
              <a:cxnLst/>
              <a:rect l="l" t="t" r="r" b="b"/>
              <a:pathLst>
                <a:path w="2095500" h="619125">
                  <a:moveTo>
                    <a:pt x="0" y="0"/>
                  </a:moveTo>
                  <a:lnTo>
                    <a:pt x="0" y="285750"/>
                  </a:lnTo>
                  <a:cubicBezTo>
                    <a:pt x="0" y="619125"/>
                    <a:pt x="2095500" y="619125"/>
                    <a:pt x="2095500" y="285750"/>
                  </a:cubicBezTo>
                  <a:lnTo>
                    <a:pt x="2095500" y="0"/>
                  </a:lnTo>
                  <a:close/>
                </a:path>
              </a:pathLst>
            </a:custGeom>
            <a:solidFill>
              <a:srgbClr val="E9F1F9"/>
            </a:solidFill>
            <a:ln w="14288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667000" y="4305300"/>
              <a:ext cx="2095500" cy="209550"/>
            </a:xfrm>
            <a:custGeom>
              <a:avLst/>
              <a:gdLst/>
              <a:ahLst/>
              <a:cxnLst/>
              <a:rect l="l" t="t" r="r" b="b"/>
              <a:pathLst>
                <a:path w="2095500" h="209550">
                  <a:moveTo>
                    <a:pt x="0" y="0"/>
                  </a:moveTo>
                  <a:cubicBezTo>
                    <a:pt x="381000" y="209550"/>
                    <a:pt x="1714500" y="209550"/>
                    <a:pt x="2095500" y="0"/>
                  </a:cubicBezTo>
                </a:path>
              </a:pathLst>
            </a:custGeom>
            <a:noFill/>
            <a:ln w="9525">
              <a:solidFill>
                <a:srgbClr val="ABC3DA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2667000" y="3810000"/>
              <a:ext cx="2095500" cy="381000"/>
            </a:xfrm>
            <a:prstGeom prst="ellipse">
              <a:avLst/>
            </a:prstGeom>
            <a:solidFill>
              <a:srgbClr val="F8FBFE"/>
            </a:solidFill>
            <a:ln w="11430">
              <a:solidFill>
                <a:srgbClr val="244D87"/>
              </a:solidFill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6334125" y="3143250"/>
            <a:ext cx="4429125" cy="2190750"/>
            <a:chOff x="6334125" y="3143250"/>
            <a:chExt cx="4429125" cy="2190750"/>
          </a:xfrm>
        </p:grpSpPr>
        <p:grpSp>
          <p:nvGrpSpPr>
            <p:cNvPr id="18" name="Group 18"/>
            <p:cNvGrpSpPr/>
            <p:nvPr/>
          </p:nvGrpSpPr>
          <p:grpSpPr>
            <a:xfrm>
              <a:off x="7810500" y="3143250"/>
              <a:ext cx="2095500" cy="1476375"/>
              <a:chOff x="7810500" y="3143250"/>
              <a:chExt cx="2095500" cy="147637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7810500" y="3333750"/>
                <a:ext cx="2095500" cy="1285875"/>
              </a:xfrm>
              <a:custGeom>
                <a:avLst/>
                <a:gdLst/>
                <a:ahLst/>
                <a:cxnLst/>
                <a:rect l="l" t="t" r="r" b="b"/>
                <a:pathLst>
                  <a:path w="2095500" h="1285875">
                    <a:moveTo>
                      <a:pt x="0" y="0"/>
                    </a:moveTo>
                    <a:lnTo>
                      <a:pt x="0" y="952500"/>
                    </a:lnTo>
                    <a:cubicBezTo>
                      <a:pt x="0" y="1285875"/>
                      <a:pt x="2095500" y="1285875"/>
                      <a:pt x="2095500" y="952500"/>
                    </a:cubicBezTo>
                    <a:lnTo>
                      <a:pt x="2095500" y="0"/>
                    </a:lnTo>
                    <a:close/>
                  </a:path>
                </a:pathLst>
              </a:custGeom>
              <a:solidFill>
                <a:srgbClr val="E9F1F9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7810500" y="3638550"/>
                <a:ext cx="2095500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2095500" h="209550">
                    <a:moveTo>
                      <a:pt x="0" y="0"/>
                    </a:moveTo>
                    <a:cubicBezTo>
                      <a:pt x="381000" y="209550"/>
                      <a:pt x="1714500" y="209550"/>
                      <a:pt x="2095500" y="0"/>
                    </a:cubicBezTo>
                  </a:path>
                </a:pathLst>
              </a:custGeom>
              <a:noFill/>
              <a:ln w="9525">
                <a:solidFill>
                  <a:srgbClr val="ABC3DA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7810500" y="3962400"/>
                <a:ext cx="2095500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2095500" h="209550">
                    <a:moveTo>
                      <a:pt x="0" y="0"/>
                    </a:moveTo>
                    <a:cubicBezTo>
                      <a:pt x="381000" y="209550"/>
                      <a:pt x="1714500" y="209550"/>
                      <a:pt x="2095500" y="0"/>
                    </a:cubicBezTo>
                  </a:path>
                </a:pathLst>
              </a:custGeom>
              <a:noFill/>
              <a:ln w="9525">
                <a:solidFill>
                  <a:srgbClr val="ABC3DA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7810500" y="4286250"/>
                <a:ext cx="2095500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2095500" h="209550">
                    <a:moveTo>
                      <a:pt x="0" y="0"/>
                    </a:moveTo>
                    <a:cubicBezTo>
                      <a:pt x="381000" y="209550"/>
                      <a:pt x="1714500" y="209550"/>
                      <a:pt x="2095500" y="0"/>
                    </a:cubicBezTo>
                  </a:path>
                </a:pathLst>
              </a:custGeom>
              <a:noFill/>
              <a:ln w="9525">
                <a:solidFill>
                  <a:srgbClr val="ABC3DA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7810500" y="3143250"/>
                <a:ext cx="2095500" cy="381000"/>
              </a:xfrm>
              <a:prstGeom prst="ellipse">
                <a:avLst/>
              </a:prstGeom>
              <a:solidFill>
                <a:srgbClr val="F8FBFE"/>
              </a:solidFill>
              <a:ln w="11430">
                <a:solidFill>
                  <a:srgbClr val="244D87"/>
                </a:solidFill>
              </a:ln>
            </p:spPr>
          </p:sp>
        </p:grpSp>
        <p:sp>
          <p:nvSpPr>
            <p:cNvPr id="19" name="Freeform 19"/>
            <p:cNvSpPr/>
            <p:nvPr/>
          </p:nvSpPr>
          <p:spPr>
            <a:xfrm>
              <a:off x="6334125" y="3667125"/>
              <a:ext cx="1476375" cy="419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高为2h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6953250" y="4924425"/>
              <a:ext cx="3810000" cy="409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可叠的层数变成2倍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1428750" y="4019550"/>
            <a:ext cx="12382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高为h</a:t>
            </a:r>
          </a:p>
        </p:txBody>
      </p:sp>
      <p:sp>
        <p:nvSpPr>
          <p:cNvPr id="26" name="Freeform 26"/>
          <p:cNvSpPr/>
          <p:nvPr/>
        </p:nvSpPr>
        <p:spPr>
          <a:xfrm>
            <a:off x="1809750" y="4924425"/>
            <a:ext cx="38100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相同的圆形底面</a:t>
            </a:r>
          </a:p>
        </p:txBody>
      </p:sp>
      <p:sp>
        <p:nvSpPr>
          <p:cNvPr id="28" name="Freeform 28"/>
          <p:cNvSpPr/>
          <p:nvPr/>
        </p:nvSpPr>
        <p:spPr>
          <a:xfrm>
            <a:off x="838200" y="54292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1" name="Group 31"/>
          <p:cNvGrpSpPr/>
          <p:nvPr/>
        </p:nvGrpSpPr>
        <p:grpSpPr>
          <a:xfrm>
            <a:off x="990600" y="5581650"/>
            <a:ext cx="10239375" cy="371475"/>
            <a:chOff x="990600" y="5581650"/>
            <a:chExt cx="10239375" cy="371475"/>
          </a:xfrm>
        </p:grpSpPr>
        <p:sp>
          <p:nvSpPr>
            <p:cNvPr id="29" name="Freeform 29"/>
            <p:cNvSpPr/>
            <p:nvPr/>
          </p:nvSpPr>
          <p:spPr>
            <a:xfrm>
              <a:off x="990600" y="558165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每一层占的面积相同，叠得越高，总体积越大。圆柱体积由底面积和高度共同决定。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圆柱体积：底面积乘高度，半径别当成直径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r表示底面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半径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，h表示圆柱的高。圆的面积是π乘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半径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的平方，再乘高，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就得到整个圆柱的体积。</a:t>
            </a:r>
          </a:p>
        </p:txBody>
      </p:sp>
      <mc:AlternateContent>
        <mc:Choice Requires="a14">
          <p:sp>
            <p:nvSpPr>
              <p:cNvPr id="9" name="calculation-formula"/>
              <p:cNvSpPr txBox="1">
                <a:spLocks noGrp="1"/>
              </p:cNvSpPr>
              <p:nvPr/>
            </p:nvSpPr>
            <p:spPr>
              <a:xfrm>
                <a:off x="1143000" y="3219450"/>
                <a:ext cx="9906000" cy="1428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V</m:t>
                      </m:r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π</m:t>
                      </m:r>
                      <m:sSup>
                        <m:e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e>
                        <m:sup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h</m:t>
                      </m:r>
                    </m:oMath>
                  </m:oMathPara>
                </a14:m>
              </a:p>
            </p:txBody>
          </p:sp>
        </mc:Choice>
      </mc:AlternateContent>
      <p:sp>
        <p:nvSpPr>
          <p:cNvPr id="10" name="Freeform 1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1" name="Freeform 1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例如r为2、h为3，体积约为37.70立方单位。若长度都用厘米，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体积的单位就是立方厘米。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圆柱体积：把两个参数代入公式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参数r、h与公式里的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半径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和高对应。π用一个double常量保存，</a:t>
            </a:r>
            <a:br/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返回值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仍用double，保留计算中的小数。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285875"/>
            <a:chOff x="914400" y="2986088"/>
            <a:chExt cx="10220325" cy="128587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285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volume(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pi = 3.141592653589793;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pi * r * r * h;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205865"/>
            </a:xfrm>
            <a:custGeom>
              <a:avLst/>
              <a:gdLst/>
              <a:ahLst/>
              <a:cxnLst/>
              <a:rect l="l" t="t" r="r" b="b"/>
              <a:pathLst>
                <a:path w="9525" h="1205865">
                  <a:moveTo>
                    <a:pt x="0" y="0"/>
                  </a:moveTo>
                  <a:lnTo>
                    <a:pt x="0" y="12058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4338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595812"/>
            <a:ext cx="10239375" cy="757238"/>
            <a:chOff x="990600" y="4595812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595812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代码里的pi * r * r * h对应体积公式。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表示pi在这里不能被重新赋值，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圆柱的具体尺寸则由参数传进来。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判断、距离与体积：模拟练习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38425"/>
            <a:ext cx="10191750" cy="385762"/>
            <a:chOff x="990600" y="2638425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384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is_square(0)应该返回什么？为什么？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95662"/>
            <a:ext cx="10191750" cy="385762"/>
            <a:chOff x="990600" y="339566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3956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从(0,0,0)到(0,0,2)，距离是多少？圆柱高度为0时呢？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5339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695825"/>
            <a:ext cx="10191750" cy="757238"/>
            <a:chOff x="990600" y="4695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695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返回true，因为0也能写成0乘0。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距离为2，只改变了高度。圆柱高度为0时，计算出的体积为0。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教材7-1：再处理字符串、数位和数组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181225"/>
            <a:ext cx="10191750" cy="1128712"/>
            <a:chOff x="990600" y="2181225"/>
            <a:chExt cx="10191750" cy="1128712"/>
          </a:xfrm>
        </p:grpSpPr>
        <p:sp>
          <p:nvSpPr>
            <p:cNvPr id="7" name="Freeform 7"/>
            <p:cNvSpPr/>
            <p:nvPr/>
          </p:nvSpPr>
          <p:spPr>
            <a:xfrm>
              <a:off x="990600" y="2181225"/>
              <a:ext cx="10191750" cy="1128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④接收一个string，删除其中的所有空格，返回处理后的字符串。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⑤接收一个int整数，返回它的各个十进制数位之和。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⑥接收整数数组与有效长度，返回这些元素的平均值。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47186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681412"/>
            <a:ext cx="10191750" cy="757238"/>
            <a:chOff x="990600" y="3681412"/>
            <a:chExt cx="10191750" cy="757238"/>
          </a:xfrm>
        </p:grpSpPr>
        <p:sp>
          <p:nvSpPr>
            <p:cNvPr id="11" name="Freeform 11"/>
            <p:cNvSpPr/>
            <p:nvPr/>
          </p:nvSpPr>
          <p:spPr>
            <a:xfrm>
              <a:off x="990600" y="3681412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本节约定：字符串只删除普通空格，其余字符保持原来的顺序；整数为负数时，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负号不参加数位求和。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60057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810125"/>
            <a:ext cx="10191750" cy="757238"/>
            <a:chOff x="990600" y="48101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8101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求平均值时，有效长度为1到1000，元素的绝对值不超过100000。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只读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取这些元素，不修改原数组，也不接收空数组。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删除空格：A B  C怎样变成ABC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例如，要把字符串“A B  C”中的普通空格全去掉。可以另准备一个空的结果串，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按原顺序检查每个字符，只把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非空格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留下。</a:t>
            </a:r>
          </a:p>
        </p:txBody>
      </p:sp>
      <p:sp>
        <p:nvSpPr>
          <p:cNvPr id="9" name="Freeform 9"/>
          <p:cNvSpPr/>
          <p:nvPr/>
        </p:nvSpPr>
        <p:spPr>
          <a:xfrm>
            <a:off x="2667000" y="2981325"/>
            <a:ext cx="104775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1880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0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667000" y="3409950"/>
            <a:ext cx="1047750" cy="571500"/>
            <a:chOff x="2667000" y="3409950"/>
            <a:chExt cx="1047750" cy="571500"/>
          </a:xfrm>
        </p:grpSpPr>
        <p:sp>
          <p:nvSpPr>
            <p:cNvPr id="11" name="Freeform 11"/>
            <p:cNvSpPr/>
            <p:nvPr/>
          </p:nvSpPr>
          <p:spPr>
            <a:xfrm>
              <a:off x="2667000" y="3409950"/>
              <a:ext cx="1047750" cy="571500"/>
            </a:xfrm>
            <a:prstGeom prst="roundRect">
              <a:avLst>
                <a:gd name="adj" fmla="val 13333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2752725" y="3502819"/>
              <a:ext cx="8763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3905250" y="2981325"/>
            <a:ext cx="104775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1880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1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3905250" y="3409950"/>
            <a:ext cx="1047750" cy="571500"/>
            <a:chOff x="3905250" y="3409950"/>
            <a:chExt cx="1047750" cy="571500"/>
          </a:xfrm>
        </p:grpSpPr>
        <p:sp>
          <p:nvSpPr>
            <p:cNvPr id="17" name="Freeform 17"/>
            <p:cNvSpPr/>
            <p:nvPr/>
          </p:nvSpPr>
          <p:spPr>
            <a:xfrm>
              <a:off x="3905250" y="3409950"/>
              <a:ext cx="1047750" cy="571500"/>
            </a:xfrm>
            <a:prstGeom prst="roundRect">
              <a:avLst>
                <a:gd name="adj" fmla="val 13333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3990975" y="3502819"/>
              <a:ext cx="8763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5143500" y="2981325"/>
            <a:ext cx="104775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1880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2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5143500" y="3409950"/>
            <a:ext cx="1047750" cy="571500"/>
            <a:chOff x="5143500" y="3409950"/>
            <a:chExt cx="1047750" cy="571500"/>
          </a:xfrm>
        </p:grpSpPr>
        <p:sp>
          <p:nvSpPr>
            <p:cNvPr id="23" name="Freeform 23"/>
            <p:cNvSpPr/>
            <p:nvPr/>
          </p:nvSpPr>
          <p:spPr>
            <a:xfrm>
              <a:off x="5143500" y="3409950"/>
              <a:ext cx="1047750" cy="571500"/>
            </a:xfrm>
            <a:prstGeom prst="roundRect">
              <a:avLst>
                <a:gd name="adj" fmla="val 13333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5229225" y="3502819"/>
              <a:ext cx="8763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</p:grpSp>
      <p:sp>
        <p:nvSpPr>
          <p:cNvPr id="27" name="Freeform 27"/>
          <p:cNvSpPr/>
          <p:nvPr/>
        </p:nvSpPr>
        <p:spPr>
          <a:xfrm>
            <a:off x="6381750" y="2981325"/>
            <a:ext cx="104775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1880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3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6381750" y="3409950"/>
            <a:ext cx="1047750" cy="571500"/>
            <a:chOff x="6381750" y="3409950"/>
            <a:chExt cx="1047750" cy="571500"/>
          </a:xfrm>
        </p:grpSpPr>
        <p:sp>
          <p:nvSpPr>
            <p:cNvPr id="29" name="Freeform 29"/>
            <p:cNvSpPr/>
            <p:nvPr/>
          </p:nvSpPr>
          <p:spPr>
            <a:xfrm>
              <a:off x="6381750" y="3409950"/>
              <a:ext cx="1047750" cy="571500"/>
            </a:xfrm>
            <a:prstGeom prst="roundRect">
              <a:avLst>
                <a:gd name="adj" fmla="val 13333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6467475" y="3502819"/>
              <a:ext cx="8763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7620000" y="2981325"/>
            <a:ext cx="104775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1880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4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7620000" y="3409950"/>
            <a:ext cx="1047750" cy="571500"/>
            <a:chOff x="7620000" y="3409950"/>
            <a:chExt cx="1047750" cy="571500"/>
          </a:xfrm>
        </p:grpSpPr>
        <p:sp>
          <p:nvSpPr>
            <p:cNvPr id="35" name="Freeform 35"/>
            <p:cNvSpPr/>
            <p:nvPr/>
          </p:nvSpPr>
          <p:spPr>
            <a:xfrm>
              <a:off x="7620000" y="3409950"/>
              <a:ext cx="1047750" cy="571500"/>
            </a:xfrm>
            <a:prstGeom prst="roundRect">
              <a:avLst>
                <a:gd name="adj" fmla="val 13333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36" name="Freeform 36"/>
            <p:cNvSpPr/>
            <p:nvPr/>
          </p:nvSpPr>
          <p:spPr>
            <a:xfrm>
              <a:off x="7705725" y="3502819"/>
              <a:ext cx="8763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</p:grpSp>
      <p:sp>
        <p:nvSpPr>
          <p:cNvPr id="39" name="Freeform 39"/>
          <p:cNvSpPr/>
          <p:nvPr/>
        </p:nvSpPr>
        <p:spPr>
          <a:xfrm>
            <a:off x="8858250" y="2981325"/>
            <a:ext cx="104775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1880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5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8858250" y="3409950"/>
            <a:ext cx="1047750" cy="571500"/>
            <a:chOff x="8858250" y="3409950"/>
            <a:chExt cx="1047750" cy="571500"/>
          </a:xfrm>
        </p:grpSpPr>
        <p:sp>
          <p:nvSpPr>
            <p:cNvPr id="41" name="Freeform 41"/>
            <p:cNvSpPr/>
            <p:nvPr/>
          </p:nvSpPr>
          <p:spPr>
            <a:xfrm>
              <a:off x="8858250" y="3409950"/>
              <a:ext cx="1047750" cy="571500"/>
            </a:xfrm>
            <a:prstGeom prst="roundRect">
              <a:avLst>
                <a:gd name="adj" fmla="val 13333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42" name="Freeform 42"/>
            <p:cNvSpPr/>
            <p:nvPr/>
          </p:nvSpPr>
          <p:spPr>
            <a:xfrm>
              <a:off x="8943975" y="3502819"/>
              <a:ext cx="8763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</p:grpSp>
      <p:sp>
        <p:nvSpPr>
          <p:cNvPr id="45" name="Freeform 45"/>
          <p:cNvSpPr/>
          <p:nvPr/>
        </p:nvSpPr>
        <p:spPr>
          <a:xfrm>
            <a:off x="1190625" y="3514725"/>
            <a:ext cx="12382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180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s</a:t>
            </a:r>
          </a:p>
        </p:txBody>
      </p:sp>
      <p:grpSp>
        <p:nvGrpSpPr>
          <p:cNvPr id="66" name="Group 66"/>
          <p:cNvGrpSpPr/>
          <p:nvPr/>
        </p:nvGrpSpPr>
        <p:grpSpPr>
          <a:xfrm>
            <a:off x="1190625" y="3981450"/>
            <a:ext cx="9525000" cy="1257300"/>
            <a:chOff x="1190625" y="3981450"/>
            <a:chExt cx="9525000" cy="1257300"/>
          </a:xfrm>
        </p:grpSpPr>
        <p:grpSp>
          <p:nvGrpSpPr>
            <p:cNvPr id="49" name="Group 49"/>
            <p:cNvGrpSpPr/>
            <p:nvPr/>
          </p:nvGrpSpPr>
          <p:grpSpPr>
            <a:xfrm>
              <a:off x="6249408" y="3981450"/>
              <a:ext cx="74184" cy="609600"/>
              <a:chOff x="6249408" y="3981450"/>
              <a:chExt cx="74184" cy="609600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6286500" y="3981450"/>
                <a:ext cx="9525" cy="609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09600">
                    <a:moveTo>
                      <a:pt x="0" y="0"/>
                    </a:moveTo>
                    <a:lnTo>
                      <a:pt x="0" y="60960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48" name="Freeform 48"/>
              <p:cNvSpPr/>
              <p:nvPr/>
            </p:nvSpPr>
            <p:spPr>
              <a:xfrm>
                <a:off x="6249408" y="4503319"/>
                <a:ext cx="74184" cy="87731"/>
              </a:xfrm>
              <a:custGeom>
                <a:avLst/>
                <a:gdLst/>
                <a:ahLst/>
                <a:cxnLst/>
                <a:rect l="l" t="t" r="r" b="b"/>
                <a:pathLst>
                  <a:path w="74184" h="87731">
                    <a:moveTo>
                      <a:pt x="37092" y="87731"/>
                    </a:moveTo>
                    <a:lnTo>
                      <a:pt x="0" y="0"/>
                    </a:lnTo>
                    <a:lnTo>
                      <a:pt x="74184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50" name="Freeform 50"/>
            <p:cNvSpPr/>
            <p:nvPr/>
          </p:nvSpPr>
          <p:spPr>
            <a:xfrm>
              <a:off x="7239000" y="4191000"/>
              <a:ext cx="3476625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按原顺序保留非空格</a:t>
              </a:r>
            </a:p>
          </p:txBody>
        </p:sp>
        <p:sp>
          <p:nvSpPr>
            <p:cNvPr id="52" name="Freeform 52"/>
            <p:cNvSpPr/>
            <p:nvPr/>
          </p:nvSpPr>
          <p:spPr>
            <a:xfrm>
              <a:off x="1190625" y="4762500"/>
              <a:ext cx="2190750" cy="419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result</a:t>
              </a:r>
            </a:p>
          </p:txBody>
        </p:sp>
        <p:grpSp>
          <p:nvGrpSpPr>
            <p:cNvPr id="57" name="Group 57"/>
            <p:cNvGrpSpPr/>
            <p:nvPr/>
          </p:nvGrpSpPr>
          <p:grpSpPr>
            <a:xfrm>
              <a:off x="4286250" y="4667250"/>
              <a:ext cx="1047750" cy="571500"/>
              <a:chOff x="4286250" y="4667250"/>
              <a:chExt cx="1047750" cy="571500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4286250" y="4667250"/>
                <a:ext cx="104775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5" name="Freeform 55"/>
              <p:cNvSpPr/>
              <p:nvPr/>
            </p:nvSpPr>
            <p:spPr>
              <a:xfrm>
                <a:off x="4371975" y="4752975"/>
                <a:ext cx="8763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5524500" y="4667250"/>
              <a:ext cx="1047750" cy="571500"/>
              <a:chOff x="5524500" y="4667250"/>
              <a:chExt cx="1047750" cy="571500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5524500" y="4667250"/>
                <a:ext cx="104775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9" name="Freeform 59"/>
              <p:cNvSpPr/>
              <p:nvPr/>
            </p:nvSpPr>
            <p:spPr>
              <a:xfrm>
                <a:off x="5610225" y="4752975"/>
                <a:ext cx="8763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65" name="Group 65"/>
            <p:cNvGrpSpPr/>
            <p:nvPr/>
          </p:nvGrpSpPr>
          <p:grpSpPr>
            <a:xfrm>
              <a:off x="6762750" y="4667250"/>
              <a:ext cx="1047750" cy="571500"/>
              <a:chOff x="6762750" y="4667250"/>
              <a:chExt cx="1047750" cy="571500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6762750" y="4667250"/>
                <a:ext cx="104775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3" name="Freeform 63"/>
              <p:cNvSpPr/>
              <p:nvPr/>
            </p:nvSpPr>
            <p:spPr>
              <a:xfrm>
                <a:off x="6848475" y="4752975"/>
                <a:ext cx="8763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</p:grpSp>
      </p:grpSp>
      <p:sp>
        <p:nvSpPr>
          <p:cNvPr id="67" name="Freeform 67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0" name="Group 70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68" name="Freeform 68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就像重新抄写一行文字，碰到空格跳过去，其他字符照原样抄。开头、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结尾和连续的空格，都按同一条规则处理。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删除空格：每看一个字符，结果串怎样变化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仍用“A B  C”跟踪，result最初为空串。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表中的“空格”表示一个普通空格字符，不是这两个汉字。</a:t>
            </a:r>
          </a:p>
        </p:txBody>
      </p:sp>
      <p:grpSp>
        <p:nvGrpSpPr>
          <p:cNvPr id="93" name="Group 93"/>
          <p:cNvGrpSpPr/>
          <p:nvPr/>
        </p:nvGrpSpPr>
        <p:grpSpPr>
          <a:xfrm>
            <a:off x="990600" y="2986088"/>
            <a:ext cx="10191750" cy="2943224"/>
            <a:chOff x="990600" y="2986088"/>
            <a:chExt cx="10191750" cy="29432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190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当前位置i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181350" y="2986088"/>
              <a:ext cx="22383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295650" y="3014662"/>
              <a:ext cx="2009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读到的字符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419725" y="2986088"/>
              <a:ext cx="271462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5534025" y="3014662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这一步的处理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8134350" y="2986088"/>
              <a:ext cx="3048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8248650" y="3014662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处理后的result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414712"/>
              <a:ext cx="2190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438525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3181350" y="3414712"/>
              <a:ext cx="2238375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3295650" y="3438525"/>
              <a:ext cx="2009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5419725" y="3414712"/>
              <a:ext cx="2714625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5534025" y="3438525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追加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8134350" y="3414712"/>
              <a:ext cx="3048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248650" y="3438525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3833812"/>
              <a:ext cx="219075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3857625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3181350" y="3833812"/>
              <a:ext cx="2238375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3295650" y="3857625"/>
              <a:ext cx="2009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5419725" y="3833812"/>
              <a:ext cx="2714625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5534025" y="3857625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跳过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8134350" y="3833812"/>
              <a:ext cx="304800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8248650" y="3857625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252912"/>
              <a:ext cx="2190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276725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3181350" y="4252912"/>
              <a:ext cx="2238375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3295650" y="4276725"/>
              <a:ext cx="2009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5419725" y="4252912"/>
              <a:ext cx="2714625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5534025" y="4276725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追加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8134350" y="4252912"/>
              <a:ext cx="3048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8248650" y="4276725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AB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990600" y="4672012"/>
              <a:ext cx="219075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1104900" y="4695825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3181350" y="4672012"/>
              <a:ext cx="2238375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61" name="Freeform 61"/>
            <p:cNvSpPr/>
            <p:nvPr/>
          </p:nvSpPr>
          <p:spPr>
            <a:xfrm>
              <a:off x="3295650" y="4695825"/>
              <a:ext cx="2009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63" name="Freeform 63"/>
            <p:cNvSpPr/>
            <p:nvPr/>
          </p:nvSpPr>
          <p:spPr>
            <a:xfrm>
              <a:off x="5419725" y="4672012"/>
              <a:ext cx="2714625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64" name="Freeform 64"/>
            <p:cNvSpPr/>
            <p:nvPr/>
          </p:nvSpPr>
          <p:spPr>
            <a:xfrm>
              <a:off x="5534025" y="4695825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跳过</a:t>
              </a:r>
            </a:p>
          </p:txBody>
        </p:sp>
        <p:sp>
          <p:nvSpPr>
            <p:cNvPr id="66" name="Freeform 66"/>
            <p:cNvSpPr/>
            <p:nvPr/>
          </p:nvSpPr>
          <p:spPr>
            <a:xfrm>
              <a:off x="8134350" y="4672012"/>
              <a:ext cx="304800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67" name="Freeform 67"/>
            <p:cNvSpPr/>
            <p:nvPr/>
          </p:nvSpPr>
          <p:spPr>
            <a:xfrm>
              <a:off x="8248650" y="4695825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AB</a:t>
              </a:r>
            </a:p>
          </p:txBody>
        </p:sp>
        <p:sp>
          <p:nvSpPr>
            <p:cNvPr id="69" name="Freeform 69"/>
            <p:cNvSpPr/>
            <p:nvPr/>
          </p:nvSpPr>
          <p:spPr>
            <a:xfrm>
              <a:off x="990600" y="5091112"/>
              <a:ext cx="2190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70" name="Freeform 70"/>
            <p:cNvSpPr/>
            <p:nvPr/>
          </p:nvSpPr>
          <p:spPr>
            <a:xfrm>
              <a:off x="1104900" y="5114925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72" name="Freeform 72"/>
            <p:cNvSpPr/>
            <p:nvPr/>
          </p:nvSpPr>
          <p:spPr>
            <a:xfrm>
              <a:off x="3181350" y="5091112"/>
              <a:ext cx="2238375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73" name="Freeform 73"/>
            <p:cNvSpPr/>
            <p:nvPr/>
          </p:nvSpPr>
          <p:spPr>
            <a:xfrm>
              <a:off x="3295650" y="5114925"/>
              <a:ext cx="2009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75" name="Freeform 75"/>
            <p:cNvSpPr/>
            <p:nvPr/>
          </p:nvSpPr>
          <p:spPr>
            <a:xfrm>
              <a:off x="5419725" y="5091112"/>
              <a:ext cx="2714625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76" name="Freeform 76"/>
            <p:cNvSpPr/>
            <p:nvPr/>
          </p:nvSpPr>
          <p:spPr>
            <a:xfrm>
              <a:off x="5534025" y="5114925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跳过</a:t>
              </a:r>
            </a:p>
          </p:txBody>
        </p:sp>
        <p:sp>
          <p:nvSpPr>
            <p:cNvPr id="78" name="Freeform 78"/>
            <p:cNvSpPr/>
            <p:nvPr/>
          </p:nvSpPr>
          <p:spPr>
            <a:xfrm>
              <a:off x="8134350" y="5091112"/>
              <a:ext cx="3048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79" name="Freeform 79"/>
            <p:cNvSpPr/>
            <p:nvPr/>
          </p:nvSpPr>
          <p:spPr>
            <a:xfrm>
              <a:off x="8248650" y="5114925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AB</a:t>
              </a:r>
            </a:p>
          </p:txBody>
        </p:sp>
        <p:sp>
          <p:nvSpPr>
            <p:cNvPr id="81" name="Freeform 81"/>
            <p:cNvSpPr/>
            <p:nvPr/>
          </p:nvSpPr>
          <p:spPr>
            <a:xfrm>
              <a:off x="990600" y="5510212"/>
              <a:ext cx="219075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82" name="Freeform 82"/>
            <p:cNvSpPr/>
            <p:nvPr/>
          </p:nvSpPr>
          <p:spPr>
            <a:xfrm>
              <a:off x="1104900" y="5534025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84" name="Freeform 84"/>
            <p:cNvSpPr/>
            <p:nvPr/>
          </p:nvSpPr>
          <p:spPr>
            <a:xfrm>
              <a:off x="3181350" y="5510212"/>
              <a:ext cx="2238375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85" name="Freeform 85"/>
            <p:cNvSpPr/>
            <p:nvPr/>
          </p:nvSpPr>
          <p:spPr>
            <a:xfrm>
              <a:off x="3295650" y="5534025"/>
              <a:ext cx="2009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  <p:sp>
          <p:nvSpPr>
            <p:cNvPr id="87" name="Freeform 87"/>
            <p:cNvSpPr/>
            <p:nvPr/>
          </p:nvSpPr>
          <p:spPr>
            <a:xfrm>
              <a:off x="5419725" y="5510212"/>
              <a:ext cx="2714625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88" name="Freeform 88"/>
            <p:cNvSpPr/>
            <p:nvPr/>
          </p:nvSpPr>
          <p:spPr>
            <a:xfrm>
              <a:off x="5534025" y="5534025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追加</a:t>
              </a:r>
            </a:p>
          </p:txBody>
        </p:sp>
        <p:sp>
          <p:nvSpPr>
            <p:cNvPr id="90" name="Freeform 90"/>
            <p:cNvSpPr/>
            <p:nvPr/>
          </p:nvSpPr>
          <p:spPr>
            <a:xfrm>
              <a:off x="8134350" y="5510212"/>
              <a:ext cx="304800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91" name="Freeform 91"/>
            <p:cNvSpPr/>
            <p:nvPr/>
          </p:nvSpPr>
          <p:spPr>
            <a:xfrm>
              <a:off x="8248650" y="5534025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ABC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删除空格：第一步，准备一个空结果串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函数收到的s是一份传值参数。我们准备新的result来收集字符，初始为空串，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暂时什么都没有。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400050"/>
            <a:chOff x="914400" y="2986088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result;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这行放在remove_spaces函数内、循环之前。若把它放进循环，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每看一个字符都会重新得到空串，之前保留的文字就丢了。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删除空格：第二步，非空格才追加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i依次访问s中每个字符。若s[i]不是普通空格，就把它追加到result末尾；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碰到空格，什么也不加。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990600"/>
            <a:chOff x="914400" y="2986088"/>
            <a:chExt cx="10220325" cy="99060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)s.size(); i++)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 != ' ') result += s[i];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910590"/>
            </a:xfrm>
            <a:custGeom>
              <a:avLst/>
              <a:gdLst/>
              <a:ahLst/>
              <a:cxnLst/>
              <a:rect l="l" t="t" r="r" b="b"/>
              <a:pathLst>
                <a:path w="9525" h="910590">
                  <a:moveTo>
                    <a:pt x="0" y="0"/>
                  </a:moveTo>
                  <a:lnTo>
                    <a:pt x="0" y="9105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1386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300538"/>
            <a:ext cx="10239375" cy="757238"/>
            <a:chOff x="990600" y="4300538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300538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单引号中的空白表示一个普通空格字符。i只在合法下标范围内移动，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空串长度为0时，循环一次也不执行。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删除空格：收集完字符，再返回result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等所有位置都检查过，result就是需要的字符串。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把它作为函数的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返回值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交给调用处。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2171700"/>
            <a:chOff x="914400" y="2986088"/>
            <a:chExt cx="10220325" cy="217170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remove_spaces(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result;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)s.size(); i++)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 != ' ') result += s[i];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result;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2091690"/>
            </a:xfrm>
            <a:custGeom>
              <a:avLst/>
              <a:gdLst/>
              <a:ahLst/>
              <a:cxnLst/>
              <a:rect l="l" t="t" r="r" b="b"/>
              <a:pathLst>
                <a:path w="9525" h="2091690">
                  <a:moveTo>
                    <a:pt x="0" y="0"/>
                  </a:moveTo>
                  <a:lnTo>
                    <a:pt x="0" y="20916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4" name="Freeform 14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空串返回空串，只有普通空格的字符串也返回空串。每个字符检查一次，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结果串最多保留原来的全部字符。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数位求和：507里的三个数字怎样分别取出来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题目要把507的各位数字相加，得到12。整数存在变量里时，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不能像字符串那样直接用下标取每一位，可以从末位开始处理。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381125" y="3238500"/>
            <a:ext cx="2857500" cy="1238250"/>
            <a:chOff x="1381125" y="3238500"/>
            <a:chExt cx="2857500" cy="1238250"/>
          </a:xfrm>
        </p:grpSpPr>
        <p:grpSp>
          <p:nvGrpSpPr>
            <p:cNvPr id="12" name="Group 12"/>
            <p:cNvGrpSpPr/>
            <p:nvPr/>
          </p:nvGrpSpPr>
          <p:grpSpPr>
            <a:xfrm>
              <a:off x="1381125" y="3238500"/>
              <a:ext cx="2857500" cy="1238250"/>
              <a:chOff x="1381125" y="3238500"/>
              <a:chExt cx="2857500" cy="123825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381125" y="3238500"/>
                <a:ext cx="2857500" cy="1238250"/>
              </a:xfrm>
              <a:prstGeom prst="roundRect">
                <a:avLst>
                  <a:gd name="adj" fmla="val 615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466850" y="3498056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507取余10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取出末位7</a:t>
                </a:r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4238625" y="3238500"/>
            <a:ext cx="3333750" cy="1238250"/>
            <a:chOff x="4238625" y="3238500"/>
            <a:chExt cx="3333750" cy="1238250"/>
          </a:xfrm>
        </p:grpSpPr>
        <p:grpSp>
          <p:nvGrpSpPr>
            <p:cNvPr id="17" name="Group 17"/>
            <p:cNvGrpSpPr/>
            <p:nvPr/>
          </p:nvGrpSpPr>
          <p:grpSpPr>
            <a:xfrm>
              <a:off x="4714875" y="3238500"/>
              <a:ext cx="2857500" cy="1238250"/>
              <a:chOff x="4714875" y="3238500"/>
              <a:chExt cx="2857500" cy="123825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714875" y="3238500"/>
                <a:ext cx="2857500" cy="1238250"/>
              </a:xfrm>
              <a:prstGeom prst="roundRect">
                <a:avLst>
                  <a:gd name="adj" fmla="val 615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800600" y="3498056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507整除10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剩下50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38625" y="3820533"/>
              <a:ext cx="476250" cy="74184"/>
              <a:chOff x="4238625" y="3820533"/>
              <a:chExt cx="47625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38625" y="3857625"/>
                <a:ext cx="47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9525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627144" y="38205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grpSp>
        <p:nvGrpSpPr>
          <p:cNvPr id="29" name="Group 29"/>
          <p:cNvGrpSpPr/>
          <p:nvPr/>
        </p:nvGrpSpPr>
        <p:grpSpPr>
          <a:xfrm>
            <a:off x="7572375" y="3238500"/>
            <a:ext cx="3333750" cy="1238250"/>
            <a:chOff x="7572375" y="3238500"/>
            <a:chExt cx="3333750" cy="1238250"/>
          </a:xfrm>
        </p:grpSpPr>
        <p:grpSp>
          <p:nvGrpSpPr>
            <p:cNvPr id="25" name="Group 25"/>
            <p:cNvGrpSpPr/>
            <p:nvPr/>
          </p:nvGrpSpPr>
          <p:grpSpPr>
            <a:xfrm>
              <a:off x="8048625" y="3238500"/>
              <a:ext cx="2857500" cy="1238250"/>
              <a:chOff x="8048625" y="3238500"/>
              <a:chExt cx="2857500" cy="123825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8048625" y="3238500"/>
                <a:ext cx="2857500" cy="1238250"/>
              </a:xfrm>
              <a:prstGeom prst="roundRect">
                <a:avLst>
                  <a:gd name="adj" fmla="val 615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8134350" y="3498056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对50继续处理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再取0、再取5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7572375" y="3820533"/>
              <a:ext cx="476250" cy="74184"/>
              <a:chOff x="7572375" y="3820533"/>
              <a:chExt cx="476250" cy="74184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7572375" y="3857625"/>
                <a:ext cx="47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9525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7960894" y="38205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30" name="Freeform 3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3" name="Group 3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1" name="Freeform 3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每轮取出末位，把它加入sum，再去掉这一位。剩余整数变成0，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就没有还没处理的数位了。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数位求和：把507的一轮轮变化记下来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x保存还没处理的部分，sum保存已经取出的数位之和，初始为0。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每一轮都先取位、再累加、再去位。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990600" y="2986088"/>
            <a:ext cx="10191750" cy="2057399"/>
            <a:chOff x="990600" y="2986088"/>
            <a:chExt cx="10191750" cy="2057399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571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本轮开始的x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562350" y="2986088"/>
              <a:ext cx="2190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676650" y="3014662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x % 10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753100" y="2986088"/>
              <a:ext cx="271462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5867400" y="3014662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累加后的sum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8467725" y="2986088"/>
              <a:ext cx="271462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8582025" y="3014662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x /= 10以后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414712"/>
              <a:ext cx="2571750" cy="5429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500438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507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3562350" y="3414712"/>
              <a:ext cx="2190750" cy="5429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3676650" y="3500438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5753100" y="3414712"/>
              <a:ext cx="2714625" cy="5429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5867400" y="3500438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8467725" y="3414712"/>
              <a:ext cx="2714625" cy="5429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582025" y="3500438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50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3957638"/>
              <a:ext cx="2571750" cy="5429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4043362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50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3562350" y="3957638"/>
              <a:ext cx="2190750" cy="5429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3676650" y="4043362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5753100" y="3957638"/>
              <a:ext cx="2714625" cy="5429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5867400" y="4043362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8467725" y="3957638"/>
              <a:ext cx="2714625" cy="5429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8582025" y="4043362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500562"/>
              <a:ext cx="2571750" cy="5429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586288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3562350" y="4500562"/>
              <a:ext cx="2190750" cy="5429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3676650" y="4586288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5753100" y="4500562"/>
              <a:ext cx="2714625" cy="5429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5867400" y="4586288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12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8467725" y="4500562"/>
              <a:ext cx="2714625" cy="5429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8582025" y="4586288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sp>
        <p:nvSpPr>
          <p:cNvPr id="58" name="Freeform 5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1" name="Group 61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59" name="Freeform 59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第三轮结束时，x为0，sum为12。输入本来就是0时，循环不用执行，直接交回初值0。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数位求和：第一步，先把负号处理好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负号不属于数位，-507也应该得到12。先把n放到long long变量x里，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再把负数变成正数。sum从0开始。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990600"/>
            <a:chOff x="914400" y="2986088"/>
            <a:chExt cx="10220325" cy="99060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= n;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&lt; 0) x = -x;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sum = 0;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910590"/>
            </a:xfrm>
            <a:custGeom>
              <a:avLst/>
              <a:gdLst/>
              <a:ahLst/>
              <a:cxnLst/>
              <a:rect l="l" t="t" r="r" b="b"/>
              <a:pathLst>
                <a:path w="9525" h="910590">
                  <a:moveTo>
                    <a:pt x="0" y="0"/>
                  </a:moveTo>
                  <a:lnTo>
                    <a:pt x="0" y="9105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1386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300538"/>
            <a:ext cx="10239375" cy="757238"/>
            <a:chOff x="990600" y="4300538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300538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32位int的最小值是-2147483648，它的相反数超出int正数范围。先转成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long long，再取相反数，就能装下这个值。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数位求和：第二步，每轮取出并去掉末位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只要x还大于0，就有数位没有处理。把个位加入sum，再用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整数除法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去掉它，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下一轮才能接着处理更前面的一位。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285875"/>
            <a:chOff x="914400" y="2986088"/>
            <a:chExt cx="10220325" cy="128587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285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&gt; 0)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sum += x % 10;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x /= 10;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205865"/>
            </a:xfrm>
            <a:custGeom>
              <a:avLst/>
              <a:gdLst/>
              <a:ahLst/>
              <a:cxnLst/>
              <a:rect l="l" t="t" r="r" b="b"/>
              <a:pathLst>
                <a:path w="9525" h="1205865">
                  <a:moveTo>
                    <a:pt x="0" y="0"/>
                  </a:moveTo>
                  <a:lnTo>
                    <a:pt x="0" y="12058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4338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595812"/>
            <a:ext cx="10239375" cy="757238"/>
            <a:chOff x="990600" y="4595812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595812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两条语句配合着工作。若忘了x /= 10，x一直不变，循环就停不下来；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若把它放在前面，会漏掉当前末位。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数位求和：完整函数，最后返回sum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2886075"/>
            <a:chOff x="914400" y="2009775"/>
            <a:chExt cx="10220325" cy="288607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28860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digit_sum(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=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&lt; 0) x = -x;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sum =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&gt; 0)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sum += x % 10;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x /= 10;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sum;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2806065"/>
            </a:xfrm>
            <a:custGeom>
              <a:avLst/>
              <a:gdLst/>
              <a:ahLst/>
              <a:cxnLst/>
              <a:rect l="l" t="t" r="r" b="b"/>
              <a:pathLst>
                <a:path w="9525" h="2806065">
                  <a:moveTo>
                    <a:pt x="0" y="0"/>
                  </a:moveTo>
                  <a:lnTo>
                    <a:pt x="0" y="28060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1" name="Freeform 11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2" name="Freeform 12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例如digit_sum(-507)返回12，digit_sum(0)返回0。循环改变的是函数内的x，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返回的是sum，调用处原来的整数保持不变。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数组平均值：预留1000格，实际只有3个数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例如，数组预留1000格，当前只在前3格存了2、5、8。求这三个数的平均值，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要用总和15除以3，不能除以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容量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1000。</a:t>
            </a:r>
          </a:p>
        </p:txBody>
      </p:sp>
      <p:sp>
        <p:nvSpPr>
          <p:cNvPr id="9" name="Freeform 9"/>
          <p:cNvSpPr/>
          <p:nvPr/>
        </p:nvSpPr>
        <p:spPr>
          <a:xfrm>
            <a:off x="2857500" y="3152775"/>
            <a:ext cx="15240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1950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a[0]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857500" y="3648075"/>
            <a:ext cx="1524000" cy="619125"/>
            <a:chOff x="2857500" y="3648075"/>
            <a:chExt cx="1524000" cy="619125"/>
          </a:xfrm>
        </p:grpSpPr>
        <p:sp>
          <p:nvSpPr>
            <p:cNvPr id="11" name="Freeform 11"/>
            <p:cNvSpPr/>
            <p:nvPr/>
          </p:nvSpPr>
          <p:spPr>
            <a:xfrm>
              <a:off x="2857500" y="3648075"/>
              <a:ext cx="1524000" cy="619125"/>
            </a:xfrm>
            <a:prstGeom prst="roundRect">
              <a:avLst>
                <a:gd name="adj" fmla="val 12308"/>
              </a:avLst>
            </a:prstGeom>
            <a:solidFill>
              <a:srgbClr val="EEF5E8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2943225" y="3743325"/>
              <a:ext cx="1352550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4381500" y="3152775"/>
            <a:ext cx="15240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1950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a[1]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381500" y="3648075"/>
            <a:ext cx="1524000" cy="619125"/>
            <a:chOff x="4381500" y="3648075"/>
            <a:chExt cx="1524000" cy="619125"/>
          </a:xfrm>
        </p:grpSpPr>
        <p:sp>
          <p:nvSpPr>
            <p:cNvPr id="17" name="Freeform 17"/>
            <p:cNvSpPr/>
            <p:nvPr/>
          </p:nvSpPr>
          <p:spPr>
            <a:xfrm>
              <a:off x="4381500" y="3648075"/>
              <a:ext cx="1524000" cy="619125"/>
            </a:xfrm>
            <a:prstGeom prst="roundRect">
              <a:avLst>
                <a:gd name="adj" fmla="val 12308"/>
              </a:avLst>
            </a:prstGeom>
            <a:solidFill>
              <a:srgbClr val="EEF5E8"/>
            </a:solidFill>
            <a:ln w="11430">
              <a:solidFill>
                <a:srgbClr val="244D87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467225" y="3743325"/>
              <a:ext cx="1352550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5905500" y="3152775"/>
            <a:ext cx="15240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1950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a[2]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5905500" y="3648075"/>
            <a:ext cx="1524000" cy="619125"/>
            <a:chOff x="5905500" y="3648075"/>
            <a:chExt cx="1524000" cy="619125"/>
          </a:xfrm>
        </p:grpSpPr>
        <p:sp>
          <p:nvSpPr>
            <p:cNvPr id="23" name="Freeform 23"/>
            <p:cNvSpPr/>
            <p:nvPr/>
          </p:nvSpPr>
          <p:spPr>
            <a:xfrm>
              <a:off x="5905500" y="3648075"/>
              <a:ext cx="1524000" cy="619125"/>
            </a:xfrm>
            <a:prstGeom prst="roundRect">
              <a:avLst>
                <a:gd name="adj" fmla="val 12308"/>
              </a:avLst>
            </a:prstGeom>
            <a:solidFill>
              <a:srgbClr val="EEF5E8"/>
            </a:solidFill>
            <a:ln w="11430">
              <a:solidFill>
                <a:srgbClr val="244D87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5991225" y="3743325"/>
              <a:ext cx="1352550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</p:grpSp>
      <p:sp>
        <p:nvSpPr>
          <p:cNvPr id="27" name="Freeform 27"/>
          <p:cNvSpPr/>
          <p:nvPr/>
        </p:nvSpPr>
        <p:spPr>
          <a:xfrm>
            <a:off x="7429500" y="3152775"/>
            <a:ext cx="24765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195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其余预留位置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7429500" y="3648075"/>
            <a:ext cx="2476500" cy="619125"/>
            <a:chOff x="7429500" y="3648075"/>
            <a:chExt cx="2476500" cy="619125"/>
          </a:xfrm>
        </p:grpSpPr>
        <p:sp>
          <p:nvSpPr>
            <p:cNvPr id="29" name="Freeform 29"/>
            <p:cNvSpPr/>
            <p:nvPr/>
          </p:nvSpPr>
          <p:spPr>
            <a:xfrm>
              <a:off x="7429500" y="3648075"/>
              <a:ext cx="2476500" cy="619125"/>
            </a:xfrm>
            <a:prstGeom prst="roundRect">
              <a:avLst>
                <a:gd name="adj" fmla="val 12308"/>
              </a:avLst>
            </a:prstGeom>
            <a:solidFill>
              <a:srgbClr val="F2F4F7"/>
            </a:solidFill>
            <a:ln w="11430">
              <a:solidFill>
                <a:srgbClr val="244D87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7515225" y="3743325"/>
              <a:ext cx="2305050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…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2857500" y="4391025"/>
            <a:ext cx="9525" cy="180975"/>
          </a:xfrm>
          <a:custGeom>
            <a:avLst/>
            <a:gdLst/>
            <a:ahLst/>
            <a:cxnLst/>
            <a:rect l="l" t="t" r="r" b="b"/>
            <a:pathLst>
              <a:path w="9525" h="180975">
                <a:moveTo>
                  <a:pt x="0" y="0"/>
                </a:moveTo>
                <a:lnTo>
                  <a:pt x="0" y="180975"/>
                </a:lnTo>
              </a:path>
            </a:pathLst>
          </a:custGeom>
          <a:noFill/>
          <a:ln w="14288">
            <a:solidFill>
              <a:srgbClr val="244D87"/>
            </a:solidFill>
          </a:ln>
        </p:spPr>
      </p:sp>
      <p:sp>
        <p:nvSpPr>
          <p:cNvPr id="34" name="Freeform 34"/>
          <p:cNvSpPr/>
          <p:nvPr/>
        </p:nvSpPr>
        <p:spPr>
          <a:xfrm>
            <a:off x="2857500" y="4572000"/>
            <a:ext cx="4572000" cy="9525"/>
          </a:xfrm>
          <a:custGeom>
            <a:avLst/>
            <a:gdLst/>
            <a:ahLst/>
            <a:cxnLst/>
            <a:rect l="l" t="t" r="r" b="b"/>
            <a:pathLst>
              <a:path w="4572000" h="9525">
                <a:moveTo>
                  <a:pt x="0" y="0"/>
                </a:moveTo>
                <a:lnTo>
                  <a:pt x="4572000" y="0"/>
                </a:lnTo>
              </a:path>
            </a:pathLst>
          </a:custGeom>
          <a:noFill/>
          <a:ln w="14288">
            <a:solidFill>
              <a:srgbClr val="244D87"/>
            </a:solidFill>
          </a:ln>
        </p:spPr>
      </p:sp>
      <p:sp>
        <p:nvSpPr>
          <p:cNvPr id="35" name="Freeform 35"/>
          <p:cNvSpPr/>
          <p:nvPr/>
        </p:nvSpPr>
        <p:spPr>
          <a:xfrm>
            <a:off x="7429500" y="4391025"/>
            <a:ext cx="9525" cy="180975"/>
          </a:xfrm>
          <a:custGeom>
            <a:avLst/>
            <a:gdLst/>
            <a:ahLst/>
            <a:cxnLst/>
            <a:rect l="l" t="t" r="r" b="b"/>
            <a:pathLst>
              <a:path w="9525" h="180975">
                <a:moveTo>
                  <a:pt x="0" y="0"/>
                </a:moveTo>
                <a:lnTo>
                  <a:pt x="0" y="180975"/>
                </a:lnTo>
              </a:path>
            </a:pathLst>
          </a:custGeom>
          <a:noFill/>
          <a:ln w="14288">
            <a:solidFill>
              <a:srgbClr val="244D87"/>
            </a:solidFill>
          </a:ln>
        </p:spPr>
      </p:sp>
      <p:sp>
        <p:nvSpPr>
          <p:cNvPr id="36" name="Freeform 36"/>
          <p:cNvSpPr/>
          <p:nvPr/>
        </p:nvSpPr>
        <p:spPr>
          <a:xfrm>
            <a:off x="2857500" y="4800600"/>
            <a:ext cx="733425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本次只处理这3格，n为3</a:t>
            </a:r>
          </a:p>
        </p:txBody>
      </p:sp>
      <p:sp>
        <p:nvSpPr>
          <p:cNvPr id="38" name="Freeform 3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1" name="Group 41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9" name="Freeform 39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参数n表示本次参与统计的个数，函数只访问a[0]到a[n-1]。本节约定n至少为1，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不处理空数组求平均。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数组平均值：只借数据来算，不该把它改掉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求完平均值以后，其他代码还可能继续使用2、5、8。这个函数只需要读取它们，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误把某一格改成0，会影响后面的程序。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90600" y="2986088"/>
            <a:ext cx="10191750" cy="1685924"/>
            <a:chOff x="990600" y="2986088"/>
            <a:chExt cx="10191750" cy="16859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50958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这次需要做的事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6086475" y="2986088"/>
              <a:ext cx="50958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6200775" y="3014662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这次不需要做的事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5095875" cy="6286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543300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读取前n个元素并累加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6086475" y="3414712"/>
              <a:ext cx="5095875" cy="6286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6200775" y="3543300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改写数组中的任何一格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4043362"/>
              <a:ext cx="5095875" cy="6286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4171950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用总和除以实际数量n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6086475" y="4043362"/>
              <a:ext cx="5095875" cy="6286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6200775" y="4171950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用预留容量当作除数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1" name="Group 31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29" name="Freeform 29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在数组参数前写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，可以说明这里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只读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数据，并让编译器阻止通过a改写元素。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它不会复制出另一份数组。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数组平均值：第一步，接收数组和有效个数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函数头中，</a:t>
            </a:r>
            <a:r>
              <a:rPr lang="en-US" sz="2020" b="1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const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int a[]用来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只读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数组，int n表示有效个数。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函数体先从0开始，把a[0]到a[n-1]逐个加进去。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695325"/>
            <a:chOff x="914400" y="2986088"/>
            <a:chExt cx="10220325" cy="6953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sum = 0;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 sum += a[i];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615315"/>
            </a:xfrm>
            <a:custGeom>
              <a:avLst/>
              <a:gdLst/>
              <a:ahLst/>
              <a:cxnLst/>
              <a:rect l="l" t="t" r="r" b="b"/>
              <a:pathLst>
                <a:path w="9525" h="615315">
                  <a:moveTo>
                    <a:pt x="0" y="0"/>
                  </a:moveTo>
                  <a:lnTo>
                    <a:pt x="0" y="6153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这两行只负责累加。i &lt; n让最后访问的位置停在n-1；总和得到以后，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还要计算平均值，下一步再补上返回语句。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数组平均值：总和5，除以2会得到多少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换成2和3这两个数，平均值应该是2.5。试着只写sum / n：sum和n都是整数，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除法会先得到整数2。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90600" y="2986088"/>
            <a:ext cx="10191750" cy="1781175"/>
            <a:chOff x="990600" y="2986088"/>
            <a:chExt cx="10191750" cy="1781175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3619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返回语句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610100" y="2986088"/>
              <a:ext cx="4000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724400" y="3014662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计算除法时发生什么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8610600" y="2986088"/>
              <a:ext cx="2571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724900" y="3014662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最终交回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3619500" cy="6762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567112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return sum / n;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4610100" y="3414712"/>
              <a:ext cx="4000500" cy="6762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4724400" y="3567112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先算整数除法，得到2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8610600" y="3414712"/>
              <a:ext cx="2571750" cy="6762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8724900" y="3567112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double值2.0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090988"/>
              <a:ext cx="3619500" cy="676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243388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return 1.0 * sum / n;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610100" y="4090988"/>
              <a:ext cx="4000500" cy="676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4724400" y="4243388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先得到5.0，再做浮点除法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8610600" y="4090988"/>
              <a:ext cx="2571750" cy="676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8724900" y="4243388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double值2.5</a:t>
              </a:r>
            </a:p>
          </p:txBody>
        </p:sp>
      </p:grpSp>
      <p:sp>
        <p:nvSpPr>
          <p:cNvPr id="37" name="Freeform 37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0" name="Group 40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8" name="Freeform 38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返回类型是double，也补不回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整数除法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已经丢掉的小数。要在除法发生前，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让浮点数参与运算。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数组平均值：第二步，按实数除法交回结果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把最后一行补齐，先乘1.0，再除以n。函数就能在读取原数据的同时，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交回带小数的平均值。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581150"/>
            <a:chOff x="914400" y="2986088"/>
            <a:chExt cx="10220325" cy="158115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5811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mean(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a[],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sum =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 sum += a[i];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1.0 * sum /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501140"/>
            </a:xfrm>
            <a:custGeom>
              <a:avLst/>
              <a:gdLst/>
              <a:ahLst/>
              <a:cxnLst/>
              <a:rect l="l" t="t" r="r" b="b"/>
              <a:pathLst>
                <a:path w="9525" h="1501140">
                  <a:moveTo>
                    <a:pt x="0" y="0"/>
                  </a:moveTo>
                  <a:lnTo>
                    <a:pt x="0" y="15011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72916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891088"/>
            <a:ext cx="10239375" cy="757238"/>
            <a:chOff x="990600" y="4891088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891088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mean(a, 3)用2、5、8得到5.0；数组只有2和3时，mean(a, 2)得到2.5。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n必须大于0，调用前要满足这个约定。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文字、数位与平均值：模拟练习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38425"/>
            <a:ext cx="10191750" cy="385762"/>
            <a:chOff x="990600" y="2638425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384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删除“  A B  ”中的普通空格后，返回什么？digit_sum(-1002)呢？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95662"/>
            <a:ext cx="10191750" cy="385762"/>
            <a:chOff x="990600" y="339566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3956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数组前两格为2、3，其余格子未参与。mean(a, 2)应该返回多少？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5339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695825"/>
            <a:ext cx="10191750" cy="757238"/>
            <a:chOff x="990600" y="4695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695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返回“AB”；数位和为3，负号不参与，两个0对总和各加0。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返回2.5。只统计前两格，并在除法之前使用浮点数1.0。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六个函数自测：头文件与平方数判断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3162300"/>
            <a:chOff x="914400" y="2009775"/>
            <a:chExt cx="10220325" cy="316230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31623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&lt;iomanip&gt;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&lt;cmath&gt;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is_square(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(n &lt; 0)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false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 =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)sqrt(n);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 * r ==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082290"/>
            </a:xfrm>
            <a:custGeom>
              <a:avLst/>
              <a:gdLst/>
              <a:ahLst/>
              <a:cxnLst/>
              <a:rect l="l" t="t" r="r" b="b"/>
              <a:pathLst>
                <a:path w="9525" h="3082290">
                  <a:moveTo>
                    <a:pt x="0" y="0"/>
                  </a:moveTo>
                  <a:lnTo>
                    <a:pt x="0" y="30822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六个函数自测：两点距离与圆柱体积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3438525"/>
            <a:chOff x="914400" y="2009775"/>
            <a:chExt cx="10220325" cy="343852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3438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dist3(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x1,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y1,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z1,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x2,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y2,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z2)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dx = x1 - x2;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dy = y1 - y2;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dz = z1 - z2;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sqrt(dx * dx + dy * dy + dz * dz);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volume(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pi = 3.141592653589793;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pi * r * r * h;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358515"/>
            </a:xfrm>
            <a:custGeom>
              <a:avLst/>
              <a:gdLst/>
              <a:ahLst/>
              <a:cxnLst/>
              <a:rect l="l" t="t" r="r" b="b"/>
              <a:pathLst>
                <a:path w="9525" h="3358515">
                  <a:moveTo>
                    <a:pt x="0" y="0"/>
                  </a:moveTo>
                  <a:lnTo>
                    <a:pt x="0" y="33585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六个函数自测：删除普通空格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7077075" cy="2057400"/>
            <a:chOff x="914400" y="2009775"/>
            <a:chExt cx="7077075" cy="205740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6953250" cy="2057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remove_spaces(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result;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)s.size(); i++)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 != ' ') result += s[i];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result;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1977390"/>
            </a:xfrm>
            <a:custGeom>
              <a:avLst/>
              <a:gdLst/>
              <a:ahLst/>
              <a:cxnLst/>
              <a:rect l="l" t="t" r="r" b="b"/>
              <a:pathLst>
                <a:path w="9525" h="1977390">
                  <a:moveTo>
                    <a:pt x="0" y="0"/>
                  </a:moveTo>
                  <a:lnTo>
                    <a:pt x="0" y="19773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8429625" y="2667000"/>
            <a:ext cx="2524125" cy="685800"/>
            <a:chOff x="8429625" y="2667000"/>
            <a:chExt cx="2524125" cy="685800"/>
          </a:xfrm>
        </p:grpSpPr>
        <p:sp>
          <p:nvSpPr>
            <p:cNvPr id="11" name="Freeform 11"/>
            <p:cNvSpPr/>
            <p:nvPr/>
          </p:nvSpPr>
          <p:spPr>
            <a:xfrm>
              <a:off x="8429625" y="266700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8515350" y="283130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result从空串开始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429625" y="3638550"/>
            <a:ext cx="2524125" cy="685800"/>
            <a:chOff x="8429625" y="3638550"/>
            <a:chExt cx="2524125" cy="685800"/>
          </a:xfrm>
        </p:grpSpPr>
        <p:sp>
          <p:nvSpPr>
            <p:cNvPr id="15" name="Freeform 15"/>
            <p:cNvSpPr/>
            <p:nvPr/>
          </p:nvSpPr>
          <p:spPr>
            <a:xfrm>
              <a:off x="8429625" y="363855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515350" y="380285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非空格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才追加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649833" y="3352800"/>
            <a:ext cx="74184" cy="285750"/>
            <a:chOff x="9649833" y="3352800"/>
            <a:chExt cx="74184" cy="285750"/>
          </a:xfrm>
        </p:grpSpPr>
        <p:sp>
          <p:nvSpPr>
            <p:cNvPr id="19" name="Freeform 19"/>
            <p:cNvSpPr/>
            <p:nvPr/>
          </p:nvSpPr>
          <p:spPr>
            <a:xfrm>
              <a:off x="9686925" y="335280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9649833" y="35508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8429625" y="4610100"/>
            <a:ext cx="2524125" cy="685800"/>
            <a:chOff x="8429625" y="4610100"/>
            <a:chExt cx="2524125" cy="685800"/>
          </a:xfrm>
        </p:grpSpPr>
        <p:sp>
          <p:nvSpPr>
            <p:cNvPr id="22" name="Freeform 22"/>
            <p:cNvSpPr/>
            <p:nvPr/>
          </p:nvSpPr>
          <p:spPr>
            <a:xfrm>
              <a:off x="8429625" y="461010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8515350" y="477440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循环结束后返回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649833" y="4324350"/>
            <a:ext cx="74184" cy="285750"/>
            <a:chOff x="9649833" y="4324350"/>
            <a:chExt cx="74184" cy="285750"/>
          </a:xfrm>
        </p:grpSpPr>
        <p:sp>
          <p:nvSpPr>
            <p:cNvPr id="26" name="Freeform 26"/>
            <p:cNvSpPr/>
            <p:nvPr/>
          </p:nvSpPr>
          <p:spPr>
            <a:xfrm>
              <a:off x="9686925" y="432435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9649833" y="452236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</p:spTree>
  </p:cSld>
  <p:clrMapOvr>
    <a:masterClrMapping/>
  </p:clrMapOvr>
  <p:transition p14:dur="350">
    <p:fade/>
  </p:transition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六个函数自测：计算整数的数位和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2886075"/>
            <a:chOff x="914400" y="2009775"/>
            <a:chExt cx="10220325" cy="288607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28860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digit_sum(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=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&lt; 0) x = -x;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sum =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&gt; 0)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sum += x % 10;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x /= 10;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sum;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2806065"/>
            </a:xfrm>
            <a:custGeom>
              <a:avLst/>
              <a:gdLst/>
              <a:ahLst/>
              <a:cxnLst/>
              <a:rect l="l" t="t" r="r" b="b"/>
              <a:pathLst>
                <a:path w="9525" h="2806065">
                  <a:moveTo>
                    <a:pt x="0" y="0"/>
                  </a:moveTo>
                  <a:lnTo>
                    <a:pt x="0" y="28060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六个函数自测：计算有效元素的平均值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7077075" cy="1504950"/>
            <a:chOff x="914400" y="2009775"/>
            <a:chExt cx="7077075" cy="150495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6953250" cy="1504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mean(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a[],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sum =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 sum += a[i];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1.0 * sum /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1424940"/>
            </a:xfrm>
            <a:custGeom>
              <a:avLst/>
              <a:gdLst/>
              <a:ahLst/>
              <a:cxnLst/>
              <a:rect l="l" t="t" r="r" b="b"/>
              <a:pathLst>
                <a:path w="9525" h="1424940">
                  <a:moveTo>
                    <a:pt x="0" y="0"/>
                  </a:moveTo>
                  <a:lnTo>
                    <a:pt x="0" y="14249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8429625" y="2667000"/>
            <a:ext cx="2524125" cy="685800"/>
            <a:chOff x="8429625" y="2667000"/>
            <a:chExt cx="2524125" cy="685800"/>
          </a:xfrm>
        </p:grpSpPr>
        <p:sp>
          <p:nvSpPr>
            <p:cNvPr id="11" name="Freeform 11"/>
            <p:cNvSpPr/>
            <p:nvPr/>
          </p:nvSpPr>
          <p:spPr>
            <a:xfrm>
              <a:off x="8429625" y="266700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8515350" y="283130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防止改写元素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429625" y="3638550"/>
            <a:ext cx="2524125" cy="685800"/>
            <a:chOff x="8429625" y="3638550"/>
            <a:chExt cx="2524125" cy="685800"/>
          </a:xfrm>
        </p:grpSpPr>
        <p:sp>
          <p:nvSpPr>
            <p:cNvPr id="15" name="Freeform 15"/>
            <p:cNvSpPr/>
            <p:nvPr/>
          </p:nvSpPr>
          <p:spPr>
            <a:xfrm>
              <a:off x="8429625" y="363855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515350" y="380285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只累加前n个数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649833" y="3352800"/>
            <a:ext cx="74184" cy="285750"/>
            <a:chOff x="9649833" y="3352800"/>
            <a:chExt cx="74184" cy="285750"/>
          </a:xfrm>
        </p:grpSpPr>
        <p:sp>
          <p:nvSpPr>
            <p:cNvPr id="19" name="Freeform 19"/>
            <p:cNvSpPr/>
            <p:nvPr/>
          </p:nvSpPr>
          <p:spPr>
            <a:xfrm>
              <a:off x="9686925" y="335280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9649833" y="35508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8429625" y="4610100"/>
            <a:ext cx="2524125" cy="685800"/>
            <a:chOff x="8429625" y="4610100"/>
            <a:chExt cx="2524125" cy="685800"/>
          </a:xfrm>
        </p:grpSpPr>
        <p:sp>
          <p:nvSpPr>
            <p:cNvPr id="22" name="Freeform 22"/>
            <p:cNvSpPr/>
            <p:nvPr/>
          </p:nvSpPr>
          <p:spPr>
            <a:xfrm>
              <a:off x="8429625" y="461010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8515350" y="477440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乘1.0后再做除法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649833" y="4324350"/>
            <a:ext cx="74184" cy="285750"/>
            <a:chOff x="9649833" y="4324350"/>
            <a:chExt cx="74184" cy="285750"/>
          </a:xfrm>
        </p:grpSpPr>
        <p:sp>
          <p:nvSpPr>
            <p:cNvPr id="26" name="Freeform 26"/>
            <p:cNvSpPr/>
            <p:nvPr/>
          </p:nvSpPr>
          <p:spPr>
            <a:xfrm>
              <a:off x="9686925" y="432435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9649833" y="452236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</p:spTree>
  </p:cSld>
  <p:clrMapOvr>
    <a:masterClrMapping/>
  </p:clrMapOvr>
  <p:transition p14:dur="350">
    <p:fade/>
  </p:transition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六个函数自测：在main里逐个调用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3162300"/>
            <a:chOff x="914400" y="2009775"/>
            <a:chExt cx="10220325" cy="316230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31623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boolalpha &lt;&lt; is_square(16)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fixed &lt;&lt; setprecision(2);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dist3(0, 0, 0, 1, 2, 2)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volume(2, 3)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remove_spaces("A B  C")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digit_sum(-507)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a[] = {2, 5, 8};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mean(a, 3)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082290"/>
            </a:xfrm>
            <a:custGeom>
              <a:avLst/>
              <a:gdLst/>
              <a:ahLst/>
              <a:cxnLst/>
              <a:rect l="l" t="t" r="r" b="b"/>
              <a:pathLst>
                <a:path w="9525" h="3082290">
                  <a:moveTo>
                    <a:pt x="0" y="0"/>
                  </a:moveTo>
                  <a:lnTo>
                    <a:pt x="0" y="30822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六个函数自测：输出与各自的任务能否对上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依次运行前面六页组成的程序，不需要键盘输入。屏幕上应每行显示一个结果，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顺序与main中的调用顺序一致。</a:t>
            </a:r>
          </a:p>
        </p:txBody>
      </p:sp>
      <p:grpSp>
        <p:nvGrpSpPr>
          <p:cNvPr id="72" name="Group 72"/>
          <p:cNvGrpSpPr/>
          <p:nvPr/>
        </p:nvGrpSpPr>
        <p:grpSpPr>
          <a:xfrm>
            <a:off x="990600" y="2986088"/>
            <a:ext cx="10191750" cy="2943224"/>
            <a:chOff x="990600" y="2986088"/>
            <a:chExt cx="10191750" cy="29432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30003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2771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调用的函数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990975" y="2986088"/>
              <a:ext cx="4286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105275" y="3014662"/>
              <a:ext cx="4057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main交给它的数据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8277225" y="2986088"/>
              <a:ext cx="290512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391525" y="3014662"/>
              <a:ext cx="2676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屏幕上的一行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3000375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438525"/>
              <a:ext cx="2771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is_square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3990975" y="3414712"/>
              <a:ext cx="4286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4105275" y="3438525"/>
              <a:ext cx="4057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16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8277225" y="3414712"/>
              <a:ext cx="2905125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8391525" y="3438525"/>
              <a:ext cx="2676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true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833812"/>
              <a:ext cx="3000375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3857625"/>
              <a:ext cx="2771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dist3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990975" y="3833812"/>
              <a:ext cx="428625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4105275" y="3857625"/>
              <a:ext cx="4057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(0,0,0)与(1,2,2)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8277225" y="3833812"/>
              <a:ext cx="2905125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8391525" y="3857625"/>
              <a:ext cx="2676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3.00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252912"/>
              <a:ext cx="3000375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276725"/>
              <a:ext cx="2771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volume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3990975" y="4252912"/>
              <a:ext cx="4286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4105275" y="4276725"/>
              <a:ext cx="4057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半径2，高3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8277225" y="4252912"/>
              <a:ext cx="2905125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8391525" y="4276725"/>
              <a:ext cx="2676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37.70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672012"/>
              <a:ext cx="3000375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695825"/>
              <a:ext cx="2771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remove_spaces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3990975" y="4672012"/>
              <a:ext cx="428625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4105275" y="4695825"/>
              <a:ext cx="4057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A B  C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8277225" y="4672012"/>
              <a:ext cx="2905125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8391525" y="4695825"/>
              <a:ext cx="2676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ABC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990600" y="5091112"/>
              <a:ext cx="3000375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1104900" y="5114925"/>
              <a:ext cx="2771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digit_sum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3990975" y="5091112"/>
              <a:ext cx="4286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4105275" y="5114925"/>
              <a:ext cx="4057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-507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8277225" y="5091112"/>
              <a:ext cx="2905125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1" name="Freeform 61"/>
            <p:cNvSpPr/>
            <p:nvPr/>
          </p:nvSpPr>
          <p:spPr>
            <a:xfrm>
              <a:off x="8391525" y="5114925"/>
              <a:ext cx="2676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12</a:t>
              </a:r>
            </a:p>
          </p:txBody>
        </p:sp>
        <p:sp>
          <p:nvSpPr>
            <p:cNvPr id="63" name="Freeform 63"/>
            <p:cNvSpPr/>
            <p:nvPr/>
          </p:nvSpPr>
          <p:spPr>
            <a:xfrm>
              <a:off x="990600" y="5510212"/>
              <a:ext cx="3000375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64" name="Freeform 64"/>
            <p:cNvSpPr/>
            <p:nvPr/>
          </p:nvSpPr>
          <p:spPr>
            <a:xfrm>
              <a:off x="1104900" y="5534025"/>
              <a:ext cx="2771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mean</a:t>
              </a:r>
            </a:p>
          </p:txBody>
        </p:sp>
        <p:sp>
          <p:nvSpPr>
            <p:cNvPr id="66" name="Freeform 66"/>
            <p:cNvSpPr/>
            <p:nvPr/>
          </p:nvSpPr>
          <p:spPr>
            <a:xfrm>
              <a:off x="3990975" y="5510212"/>
              <a:ext cx="428625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67" name="Freeform 67"/>
            <p:cNvSpPr/>
            <p:nvPr/>
          </p:nvSpPr>
          <p:spPr>
            <a:xfrm>
              <a:off x="4105275" y="5534025"/>
              <a:ext cx="4057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2、5、8，共3个</a:t>
              </a:r>
            </a:p>
          </p:txBody>
        </p:sp>
        <p:sp>
          <p:nvSpPr>
            <p:cNvPr id="69" name="Freeform 69"/>
            <p:cNvSpPr/>
            <p:nvPr/>
          </p:nvSpPr>
          <p:spPr>
            <a:xfrm>
              <a:off x="8277225" y="5510212"/>
              <a:ext cx="2905125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0" name="Freeform 70"/>
            <p:cNvSpPr/>
            <p:nvPr/>
          </p:nvSpPr>
          <p:spPr>
            <a:xfrm>
              <a:off x="8391525" y="5534025"/>
              <a:ext cx="2676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5.00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程序阅读：不改代码，追踪它实际做了什么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函数设计时，我们决定程序应该做什么。现在题目给出代码，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要求找出变量的作用域，并根据输入推得最后的输出。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0600" y="2986088"/>
            <a:ext cx="10191750" cy="2200274"/>
            <a:chOff x="990600" y="2986088"/>
            <a:chExt cx="10191750" cy="220027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4667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4438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题目给出的内容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5657850" y="2986088"/>
              <a:ext cx="5524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5772150" y="3014662"/>
              <a:ext cx="5295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阅读时需要完成的事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4667250" cy="5905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524250"/>
              <a:ext cx="4438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全局变量与同名局部变量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5657850" y="3414712"/>
              <a:ext cx="5524500" cy="5905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772150" y="3524250"/>
              <a:ext cx="5295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分清每条语句使用哪一份数据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4005262"/>
              <a:ext cx="4667250" cy="5905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4114800"/>
              <a:ext cx="4438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函数调用与返回值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5657850" y="4005262"/>
              <a:ext cx="5524500" cy="5905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5772150" y="4114800"/>
              <a:ext cx="5295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记录调用前后有哪些值改变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595812"/>
              <a:ext cx="4667250" cy="5905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705350"/>
              <a:ext cx="4438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条件与输出语句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5657850" y="4595812"/>
              <a:ext cx="5524500" cy="5905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5772150" y="4705350"/>
              <a:ext cx="5295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按真实执行顺序得到屏幕结果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7" name="Group 37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5" name="Freeform 35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函数算出了一个数，不代表这个数一定被打印。把计算过程和输出语句分开记录，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才不会混在一起。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教材7-2：哪些是局部变量，程序会输出什么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181225"/>
            <a:ext cx="10191750" cy="757238"/>
            <a:chOff x="990600" y="2181225"/>
            <a:chExt cx="10191750" cy="757238"/>
          </a:xfrm>
        </p:grpSpPr>
        <p:sp>
          <p:nvSpPr>
            <p:cNvPr id="7" name="Freeform 7"/>
            <p:cNvSpPr/>
            <p:nvPr/>
          </p:nvSpPr>
          <p:spPr>
            <a:xfrm>
              <a:off x="990600" y="21812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阅读接下来两页给出的程序：找出哪些变量在函数外定义，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哪些是函数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形参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或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变量；记录函数调用前后数值的变化，并判断最终输出。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003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09938"/>
            <a:ext cx="10191750" cy="757238"/>
            <a:chOff x="990600" y="3309938"/>
            <a:chExt cx="10191750" cy="757238"/>
          </a:xfrm>
        </p:grpSpPr>
        <p:sp>
          <p:nvSpPr>
            <p:cNvPr id="11" name="Freeform 11"/>
            <p:cNvSpPr/>
            <p:nvPr/>
          </p:nvSpPr>
          <p:spPr>
            <a:xfrm>
              <a:off x="990600" y="3309938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本节用两个整数1和2演示，实际输入写成1 2。main中还有自己的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变量c，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初值为3；函数外也定义了一个同名的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全局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2291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438650"/>
            <a:ext cx="10191750" cy="757238"/>
            <a:chOff x="990600" y="4438650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438650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输入12只有一个整数，不能把它当成两个整数1和2。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阅读时要按实际输入和代码执行，不给程序补上没有写的条件。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程序阅读：函数外的定义与三个函数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2886075"/>
            <a:chOff x="914400" y="2009775"/>
            <a:chExt cx="10220325" cy="288607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28860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MAXN = 10000;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a, b, c, array[MAXN];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check(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&lt;= y + z &amp;&amp; y &lt;= x + z;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add(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b) { c = a + b; }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multi() {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 * b; 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2806065"/>
            </a:xfrm>
            <a:custGeom>
              <a:avLst/>
              <a:gdLst/>
              <a:ahLst/>
              <a:cxnLst/>
              <a:rect l="l" t="t" r="r" b="b"/>
              <a:pathLst>
                <a:path w="9525" h="2806065">
                  <a:moveTo>
                    <a:pt x="0" y="0"/>
                  </a:moveTo>
                  <a:lnTo>
                    <a:pt x="0" y="28060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程序阅读：从main的第一条语句往下走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3162300"/>
            <a:chOff x="914400" y="2009775"/>
            <a:chExt cx="10220325" cy="316230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31623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= 3;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a &gt;&gt; b;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add(c, a);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 = multi();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(check(a, b, c))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else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c;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082290"/>
            </a:xfrm>
            <a:custGeom>
              <a:avLst/>
              <a:gdLst/>
              <a:ahLst/>
              <a:cxnLst/>
              <a:rect l="l" t="t" r="r" b="b"/>
              <a:pathLst>
                <a:path w="9525" h="3082290">
                  <a:moveTo>
                    <a:pt x="0" y="0"/>
                  </a:moveTo>
                  <a:lnTo>
                    <a:pt x="0" y="30822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程序阅读：名字相同，也要按定义位置分开记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先把程序里各份数据列清楚。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形参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也属于对应函数里的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局部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变量；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MAXN是函数外定义的常量，要与可改写的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全局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变量区分。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990600" y="2986088"/>
            <a:ext cx="10191750" cy="2666999"/>
            <a:chOff x="990600" y="2986088"/>
            <a:chExt cx="10191750" cy="2666999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762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2533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定义位置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752850" y="2986088"/>
              <a:ext cx="3333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867150" y="301466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有哪些名字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086600" y="2986088"/>
              <a:ext cx="4095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200900" y="3014662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属于哪一份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27622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452812"/>
              <a:ext cx="2533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函数外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3752850" y="3414712"/>
              <a:ext cx="33337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3867150" y="345281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a、b、c、array数组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086600" y="3414712"/>
              <a:ext cx="40957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7200900" y="3452812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全局变量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862388"/>
              <a:ext cx="276225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3900488"/>
              <a:ext cx="2533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函数外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752850" y="3862388"/>
              <a:ext cx="333375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3867150" y="3900488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MAXN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086600" y="3862388"/>
              <a:ext cx="409575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200900" y="3900488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全局常量，值为10000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310062"/>
              <a:ext cx="27622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348162"/>
              <a:ext cx="2533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check参数中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3752850" y="4310062"/>
              <a:ext cx="33337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3867150" y="434816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x、y、z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086600" y="4310062"/>
              <a:ext cx="40957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200900" y="4348162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check的局部变量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757738"/>
              <a:ext cx="276225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795838"/>
              <a:ext cx="2533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add参数中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3752850" y="4757738"/>
              <a:ext cx="333375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3867150" y="4795838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a、b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7086600" y="4757738"/>
              <a:ext cx="409575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7200900" y="4795838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add的局部变量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990600" y="5205412"/>
              <a:ext cx="27622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1104900" y="5243512"/>
              <a:ext cx="2533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main函数内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3752850" y="5205412"/>
              <a:ext cx="33337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3867150" y="524351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7086600" y="5205412"/>
              <a:ext cx="40957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1" name="Freeform 61"/>
            <p:cNvSpPr/>
            <p:nvPr/>
          </p:nvSpPr>
          <p:spPr>
            <a:xfrm>
              <a:off x="7200900" y="5243512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main的局部变量，初值为3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程序阅读：add能看见哪一个c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输入1 2以后，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全局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a为1、b为2，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全局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c仍为0；main自己的c为3。调用add(c,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a)时，先在main中取出实参的值3和1。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428750" y="3057525"/>
            <a:ext cx="9334500" cy="781050"/>
            <a:chOff x="1428750" y="3057525"/>
            <a:chExt cx="9334500" cy="781050"/>
          </a:xfrm>
        </p:grpSpPr>
        <p:sp>
          <p:nvSpPr>
            <p:cNvPr id="9" name="Freeform 9"/>
            <p:cNvSpPr/>
            <p:nvPr/>
          </p:nvSpPr>
          <p:spPr>
            <a:xfrm>
              <a:off x="1428750" y="3057525"/>
              <a:ext cx="9334500" cy="781050"/>
            </a:xfrm>
            <a:prstGeom prst="roundRect">
              <a:avLst>
                <a:gd name="adj" fmla="val 9756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514475" y="3248025"/>
              <a:ext cx="91630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函数外的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变量：a = 1，b = 2，c = 0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28750" y="4276725"/>
            <a:ext cx="4095750" cy="1000125"/>
            <a:chOff x="1428750" y="4276725"/>
            <a:chExt cx="4095750" cy="1000125"/>
          </a:xfrm>
        </p:grpSpPr>
        <p:sp>
          <p:nvSpPr>
            <p:cNvPr id="13" name="Freeform 13"/>
            <p:cNvSpPr/>
            <p:nvPr/>
          </p:nvSpPr>
          <p:spPr>
            <a:xfrm>
              <a:off x="1428750" y="4276725"/>
              <a:ext cx="4095750" cy="1000125"/>
            </a:xfrm>
            <a:prstGeom prst="roundRect">
              <a:avLst>
                <a:gd name="adj" fmla="val 761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1514475" y="4417219"/>
              <a:ext cx="3924300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main内部</a:t>
              </a:r>
              <a:br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 = 3；调用add(c, a)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524500" y="3838575"/>
            <a:ext cx="5619750" cy="1438275"/>
            <a:chOff x="5524500" y="3838575"/>
            <a:chExt cx="5619750" cy="1438275"/>
          </a:xfrm>
        </p:grpSpPr>
        <p:grpSp>
          <p:nvGrpSpPr>
            <p:cNvPr id="19" name="Group 19"/>
            <p:cNvGrpSpPr/>
            <p:nvPr/>
          </p:nvGrpSpPr>
          <p:grpSpPr>
            <a:xfrm>
              <a:off x="5524500" y="4734933"/>
              <a:ext cx="1428750" cy="74184"/>
              <a:chOff x="5524500" y="4734933"/>
              <a:chExt cx="1428750" cy="7418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5524500" y="4772025"/>
                <a:ext cx="1428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428750" h="9525">
                    <a:moveTo>
                      <a:pt x="0" y="0"/>
                    </a:moveTo>
                    <a:lnTo>
                      <a:pt x="1428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6865519" y="47349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0" name="Freeform 20"/>
            <p:cNvSpPr/>
            <p:nvPr/>
          </p:nvSpPr>
          <p:spPr>
            <a:xfrm>
              <a:off x="5572125" y="4286250"/>
              <a:ext cx="1381125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传入3、1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6953250" y="4276725"/>
              <a:ext cx="3810000" cy="1000125"/>
              <a:chOff x="6953250" y="4276725"/>
              <a:chExt cx="3810000" cy="100012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953250" y="4276725"/>
                <a:ext cx="381000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38975" y="4417219"/>
                <a:ext cx="36385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add内部</a:t>
                </a:r>
                <a:br/>
                <a:r>
                  <a:rPr lang="zh-CN" sz="202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形参</a:t>
                </a: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 = 3，b = 1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9487908" y="3838575"/>
              <a:ext cx="74184" cy="438150"/>
              <a:chOff x="9487908" y="3838575"/>
              <a:chExt cx="74184" cy="43815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9525000" y="3838575"/>
                <a:ext cx="9525" cy="4381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38150">
                    <a:moveTo>
                      <a:pt x="0" y="43815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9487908" y="3838575"/>
                <a:ext cx="74184" cy="87731"/>
              </a:xfrm>
              <a:custGeom>
                <a:avLst/>
                <a:gdLst/>
                <a:ahLst/>
                <a:cxnLst/>
                <a:rect l="l" t="t" r="r" b="b"/>
                <a:pathLst>
                  <a:path w="74184" h="87731">
                    <a:moveTo>
                      <a:pt x="37092" y="0"/>
                    </a:moveTo>
                    <a:lnTo>
                      <a:pt x="74184" y="87731"/>
                    </a:lnTo>
                    <a:lnTo>
                      <a:pt x="0" y="87731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9" name="Freeform 29"/>
            <p:cNvSpPr/>
            <p:nvPr/>
          </p:nvSpPr>
          <p:spPr>
            <a:xfrm>
              <a:off x="9715500" y="3914775"/>
              <a:ext cx="14287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查找c</a:t>
              </a:r>
            </a:p>
          </p:txBody>
        </p:sp>
      </p:grpSp>
      <p:sp>
        <p:nvSpPr>
          <p:cNvPr id="32" name="Freeform 32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5" name="Group 35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3" name="Freeform 33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进入add后，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形参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a为3、b为1。add没有自己的c，就使用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全局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c并不会因为调用add而进入它的可见范围。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程序阅读：add里右边用形参，左边改全局c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这一次add收到的是3和1。在add内部，a、b指自己的两个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形参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，c指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全局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变量，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所以把它们相加后写入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全局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c。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990600"/>
            <a:chOff x="914400" y="2986088"/>
            <a:chExt cx="10220325" cy="99060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add(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c = a + b;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910590"/>
            </a:xfrm>
            <a:custGeom>
              <a:avLst/>
              <a:gdLst/>
              <a:ahLst/>
              <a:cxnLst/>
              <a:rect l="l" t="t" r="r" b="b"/>
              <a:pathLst>
                <a:path w="9525" h="910590">
                  <a:moveTo>
                    <a:pt x="0" y="0"/>
                  </a:moveTo>
                  <a:lnTo>
                    <a:pt x="0" y="9105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1386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300538"/>
            <a:ext cx="10239375" cy="757238"/>
            <a:chOff x="990600" y="4300538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300538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执行后，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全局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c变为4。main里的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c仍为3，全局a仍为1、b仍为2；</a:t>
              </a:r>
              <a:br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形参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收到的是实参值的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程序阅读：add调用前后，哪份记录变了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把几个同名变量分列记录，就能直接核对刚才的赋值。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main的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局部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c与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全局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c始终是两列。</a:t>
            </a:r>
          </a:p>
        </p:txBody>
      </p:sp>
      <p:grpSp>
        <p:nvGrpSpPr>
          <p:cNvPr id="84" name="Group 84"/>
          <p:cNvGrpSpPr/>
          <p:nvPr/>
        </p:nvGrpSpPr>
        <p:grpSpPr>
          <a:xfrm>
            <a:off x="990600" y="2986088"/>
            <a:ext cx="10191750" cy="2219325"/>
            <a:chOff x="990600" y="2986088"/>
            <a:chExt cx="10191750" cy="2219325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3714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执行到哪里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705350" y="2986088"/>
              <a:ext cx="1524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819650" y="301466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全局a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6229350" y="2986088"/>
              <a:ext cx="1524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6343650" y="301466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全局b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7753350" y="2986088"/>
              <a:ext cx="1524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7867650" y="301466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全局c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277350" y="2986088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9391650" y="301466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main局部c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990600" y="3414712"/>
              <a:ext cx="37147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1104900" y="3452812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输入1 2以后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4705350" y="3414712"/>
              <a:ext cx="15240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4819650" y="345281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6229350" y="3414712"/>
              <a:ext cx="15240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6343650" y="345281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753350" y="3414712"/>
              <a:ext cx="15240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867650" y="345281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277350" y="3414712"/>
              <a:ext cx="19050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9391650" y="345281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990600" y="3862388"/>
              <a:ext cx="371475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1104900" y="3900488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add收到形参3、1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4705350" y="3862388"/>
              <a:ext cx="15240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4819650" y="3900488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6229350" y="3862388"/>
              <a:ext cx="15240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6343650" y="3900488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7753350" y="3862388"/>
              <a:ext cx="15240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7867650" y="3900488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9277350" y="3862388"/>
              <a:ext cx="19050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9391650" y="3900488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990600" y="4310062"/>
              <a:ext cx="37147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1104900" y="4348162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执行c = a + b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4705350" y="4310062"/>
              <a:ext cx="15240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4819650" y="434816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6229350" y="4310062"/>
              <a:ext cx="15240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1" name="Freeform 61"/>
            <p:cNvSpPr/>
            <p:nvPr/>
          </p:nvSpPr>
          <p:spPr>
            <a:xfrm>
              <a:off x="6343650" y="434816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63" name="Freeform 63"/>
            <p:cNvSpPr/>
            <p:nvPr/>
          </p:nvSpPr>
          <p:spPr>
            <a:xfrm>
              <a:off x="7753350" y="4310062"/>
              <a:ext cx="15240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4" name="Freeform 64"/>
            <p:cNvSpPr/>
            <p:nvPr/>
          </p:nvSpPr>
          <p:spPr>
            <a:xfrm>
              <a:off x="7867650" y="434816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66" name="Freeform 66"/>
            <p:cNvSpPr/>
            <p:nvPr/>
          </p:nvSpPr>
          <p:spPr>
            <a:xfrm>
              <a:off x="9277350" y="4310062"/>
              <a:ext cx="19050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7" name="Freeform 67"/>
            <p:cNvSpPr/>
            <p:nvPr/>
          </p:nvSpPr>
          <p:spPr>
            <a:xfrm>
              <a:off x="9391650" y="434816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69" name="Freeform 69"/>
            <p:cNvSpPr/>
            <p:nvPr/>
          </p:nvSpPr>
          <p:spPr>
            <a:xfrm>
              <a:off x="990600" y="4757738"/>
              <a:ext cx="371475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0" name="Freeform 70"/>
            <p:cNvSpPr/>
            <p:nvPr/>
          </p:nvSpPr>
          <p:spPr>
            <a:xfrm>
              <a:off x="1104900" y="4795838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返回main以后</a:t>
              </a:r>
            </a:p>
          </p:txBody>
        </p:sp>
        <p:sp>
          <p:nvSpPr>
            <p:cNvPr id="72" name="Freeform 72"/>
            <p:cNvSpPr/>
            <p:nvPr/>
          </p:nvSpPr>
          <p:spPr>
            <a:xfrm>
              <a:off x="4705350" y="4757738"/>
              <a:ext cx="15240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3" name="Freeform 73"/>
            <p:cNvSpPr/>
            <p:nvPr/>
          </p:nvSpPr>
          <p:spPr>
            <a:xfrm>
              <a:off x="4819650" y="4795838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75" name="Freeform 75"/>
            <p:cNvSpPr/>
            <p:nvPr/>
          </p:nvSpPr>
          <p:spPr>
            <a:xfrm>
              <a:off x="6229350" y="4757738"/>
              <a:ext cx="15240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6" name="Freeform 76"/>
            <p:cNvSpPr/>
            <p:nvPr/>
          </p:nvSpPr>
          <p:spPr>
            <a:xfrm>
              <a:off x="6343650" y="4795838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78" name="Freeform 78"/>
            <p:cNvSpPr/>
            <p:nvPr/>
          </p:nvSpPr>
          <p:spPr>
            <a:xfrm>
              <a:off x="7753350" y="4757738"/>
              <a:ext cx="15240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9" name="Freeform 79"/>
            <p:cNvSpPr/>
            <p:nvPr/>
          </p:nvSpPr>
          <p:spPr>
            <a:xfrm>
              <a:off x="7867650" y="4795838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81" name="Freeform 81"/>
            <p:cNvSpPr/>
            <p:nvPr/>
          </p:nvSpPr>
          <p:spPr>
            <a:xfrm>
              <a:off x="9277350" y="4757738"/>
              <a:ext cx="19050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82" name="Freeform 82"/>
            <p:cNvSpPr/>
            <p:nvPr/>
          </p:nvSpPr>
          <p:spPr>
            <a:xfrm>
              <a:off x="9391650" y="4795838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</p:grpSp>
      <p:sp>
        <p:nvSpPr>
          <p:cNvPr id="85" name="Freeform 85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88" name="Group 88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86" name="Freeform 86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返回main以后，又是在main的作用域里找名字。下一条语句b = multi()使用的a、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b，来自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全局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程序阅读：multi返回乘积，赋值发生在main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multi没有参数，也没有自己的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局部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a、b，它读取的是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全局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a与全局b。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当前两者为1和2，所以返回2。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285875"/>
            <a:chOff x="914400" y="2986088"/>
            <a:chExt cx="10220325" cy="128587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285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multi() {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 * b; }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main中的下一条语句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 = multi();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205865"/>
            </a:xfrm>
            <a:custGeom>
              <a:avLst/>
              <a:gdLst/>
              <a:ahLst/>
              <a:cxnLst/>
              <a:rect l="l" t="t" r="r" b="b"/>
              <a:pathLst>
                <a:path w="9525" h="1205865">
                  <a:moveTo>
                    <a:pt x="0" y="0"/>
                  </a:moveTo>
                  <a:lnTo>
                    <a:pt x="0" y="12058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4338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595812"/>
            <a:ext cx="10239375" cy="757238"/>
            <a:chOff x="990600" y="4595812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595812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右侧先算出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返回值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2，main再把它赋给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全局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b。这组输入中，b原来也是2，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看起来没变，但赋值确实执行了。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程序阅读：check收到的是1、2和局部c的3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调用发生在main中，实参a、b取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全局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的1、2，c则取main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局部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的3。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于是执行的是check(1, 2, 3)。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990600"/>
            <a:chOff x="914400" y="2986088"/>
            <a:chExt cx="10220325" cy="99060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check(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&lt;= y + z &amp;&amp; y &lt;= x + z;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910590"/>
            </a:xfrm>
            <a:custGeom>
              <a:avLst/>
              <a:gdLst/>
              <a:ahLst/>
              <a:cxnLst/>
              <a:rect l="l" t="t" r="r" b="b"/>
              <a:pathLst>
                <a:path w="9525" h="910590">
                  <a:moveTo>
                    <a:pt x="0" y="0"/>
                  </a:moveTo>
                  <a:lnTo>
                    <a:pt x="0" y="9105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1386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300538"/>
            <a:ext cx="10239375" cy="757238"/>
            <a:chOff x="990600" y="4300538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300538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两个比较分别是1 &lt;= 2 + 3和2 &lt;= 1 + 3，都成立，&amp;&amp;的结果就是true。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这里没有使用已经变成4的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全局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程序阅读：条件为真，屏幕上打印的是哪一个值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check返回true后，main进入if分支，执行cout &lt;&lt; a。其余算出的值，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没有对应的输出语句，就不会自动显示在屏幕上。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90600" y="2986088"/>
            <a:ext cx="10191750" cy="2447925"/>
            <a:chOff x="990600" y="2986088"/>
            <a:chExt cx="10191750" cy="2447925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4000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已经得到的结果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991100" y="2986088"/>
              <a:ext cx="6191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5105400" y="3014662"/>
              <a:ext cx="596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它在程序中怎样使用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4000500" cy="5048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481388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全局c为4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4991100" y="3414712"/>
              <a:ext cx="6191250" cy="5048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105400" y="3481388"/>
              <a:ext cx="596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被保存下来，没有被cout打印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919538"/>
              <a:ext cx="4000500" cy="5048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986212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multi返回2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4991100" y="3919538"/>
              <a:ext cx="6191250" cy="5048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5105400" y="3986212"/>
              <a:ext cx="596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赋给全局b，继续参加check判断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424362"/>
              <a:ext cx="4000500" cy="5048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491038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check返回true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991100" y="4424362"/>
              <a:ext cx="6191250" cy="5048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5105400" y="4491038"/>
              <a:ext cx="596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选择if分支，执行cout &lt;&lt; a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4929188"/>
              <a:ext cx="4000500" cy="5048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4995862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最终输出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4991100" y="4929188"/>
              <a:ext cx="6191250" cy="5048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5105400" y="4995862"/>
              <a:ext cx="596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1，没有额外空格或换行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程序阅读：换成5 2，再模拟一次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38425"/>
            <a:ext cx="10191750" cy="385762"/>
            <a:chOff x="990600" y="2638425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384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输入改成5 2，add(c, a)执行后，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全局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c与main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c各是多少？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95662"/>
            <a:ext cx="10191750" cy="385762"/>
            <a:chOff x="990600" y="339566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3956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接着b = multi()得到什么？check的三个实参是什么，最终输出多少？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5339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695825"/>
            <a:ext cx="10191750" cy="757238"/>
            <a:chOff x="990600" y="4695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695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全局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c为8，main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c仍为3；add的形参分别收到3和5。</a:t>
              </a:r>
              <a:br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全局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b变为10，check(5, 10, 3)返回false，最后输出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c的3。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回看本节：参数、返回值和变量身份要对应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参数、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返回值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和变量身份说清楚，代码才有可以核对的含义。不同任务，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需要保存和交回的结果也不同。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90600" y="2986088"/>
            <a:ext cx="10191750" cy="2666999"/>
            <a:chOff x="990600" y="2986088"/>
            <a:chExt cx="10191750" cy="2666999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347662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248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看哪个地方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467225" y="2986088"/>
              <a:ext cx="671512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581525" y="3014662"/>
              <a:ext cx="6486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本节可以怎样检查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3476625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452812"/>
              <a:ext cx="3248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参数的含义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4467225" y="3414712"/>
              <a:ext cx="6715125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4581525" y="3452812"/>
              <a:ext cx="6486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坐标按点分组，数组另传有效个数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862388"/>
              <a:ext cx="3476625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900488"/>
              <a:ext cx="3248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结果的类型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4467225" y="3862388"/>
              <a:ext cx="6715125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4581525" y="3900488"/>
              <a:ext cx="6486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判断用bool，距离、体积、平均值用double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310062"/>
              <a:ext cx="3476625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348162"/>
              <a:ext cx="3248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数据的边界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467225" y="4310062"/>
              <a:ext cx="6715125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4581525" y="4348162"/>
              <a:ext cx="6486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0、负数、空串，以及平均值不能除以0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4757738"/>
              <a:ext cx="3476625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4795838"/>
              <a:ext cx="3248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数据属于谁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4467225" y="4757738"/>
              <a:ext cx="6715125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4581525" y="4795838"/>
              <a:ext cx="6486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传值参数是副本，const数组参数只读原数据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990600" y="5205412"/>
              <a:ext cx="3476625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1104900" y="5243512"/>
              <a:ext cx="3248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执行与输出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4467225" y="5205412"/>
              <a:ext cx="6715125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4581525" y="5243512"/>
              <a:ext cx="6486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返回到调用处继续执行，最后按cout确认输出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函数设计与程序阅读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写完或读完，都用具体数据核对一遍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191750" cy="757238"/>
            <a:chOff x="990600" y="2057400"/>
            <a:chExt cx="10191750" cy="75723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拿到一个任务，先说清交给函数什么、希望得到什么，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以及这些输入要满足什么条件。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297656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186112"/>
            <a:ext cx="10191750" cy="757238"/>
            <a:chOff x="990600" y="3186112"/>
            <a:chExt cx="10191750" cy="757238"/>
          </a:xfrm>
        </p:grpSpPr>
        <p:sp>
          <p:nvSpPr>
            <p:cNvPr id="11" name="Freeform 11"/>
            <p:cNvSpPr/>
            <p:nvPr/>
          </p:nvSpPr>
          <p:spPr>
            <a:xfrm>
              <a:off x="990600" y="3186112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代码按步骤写，每一段都能对上正在做的事。正常数据试过以后，再检查0、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负数、空串和有效范围这些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边界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10527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314825"/>
            <a:ext cx="10191750" cy="757238"/>
            <a:chOff x="990600" y="4314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314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遇到同名变量，把定义位置标出来；遇到函数调用，分开记录实参、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形参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</a:t>
              </a:r>
              <a:br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返回值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与调用后的赋值。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52339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90600" y="5443538"/>
            <a:ext cx="10191750" cy="757238"/>
            <a:chOff x="990600" y="5443538"/>
            <a:chExt cx="10191750" cy="757238"/>
          </a:xfrm>
        </p:grpSpPr>
        <p:sp>
          <p:nvSpPr>
            <p:cNvPr id="19" name="Freeform 19"/>
            <p:cNvSpPr/>
            <p:nvPr/>
          </p:nvSpPr>
          <p:spPr>
            <a:xfrm>
              <a:off x="990600" y="5443538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最后回到题目核对。函数返回的东西有没有被正确使用，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真正打印的又是哪一条语句？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60</ns0:Slides>
  <ns0:Notes>36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36</ns1:i4>
      </ns1:variant>
    </ns1:vector>
  </ns0:HeadingPairs>
  <ns0:TitlesOfParts>
    <ns1:vector size="36" baseType="lpstr">
      <ns1:lpstr>请同学帮忙算钱，只说“算一下”够吗？</ns1:lpstr>
      <ns1:lpstr>把条件补齐，对方就知道怎么做了吗？</ns1:lpstr>
      <ns1:lpstr>把任务交给函数，还要约定哪些边界？</ns1:lpstr>
      <ns1:lpstr>输入一样，函数要做的事也一样吗？</ns1:lpstr>
      <ns1:lpstr>拿到函数任务，先填清哪三项？</ns1:lpstr>
      <ns1:lpstr>三个计算任务，分别需要函数帮忙做什么？</ns1:lpstr>
      <ns1:lpstr>函数设计任务一：判断、距离与体积</ns1:lpstr>
      <ns1:lpstr>16块与15块，谁能铺成整数边长的正方形？</ns1:lpstr>
      <ns1:lpstr>完全平方数：有没有一个整数，平方后恰好等于它？</ns1:lpstr>
      <ns1:lpstr>完全平方数函数：用乘法核对候选根</ns1:lpstr>
      <ns1:lpstr>无人机升高2米后，只算地面距离还够吗？</ns1:lpstr>
      <ns1:lpstr>空间距离：平面距离之外，再算高度差</ns1:lpstr>
      <ns1:lpstr>三维距离函数：六个实参对应两个空间点</ns1:lpstr>
      <ns1:lpstr>圆柱形水桶更高，为什么能多装水？</ns1:lpstr>
      <ns1:lpstr>圆柱体积：把底面积沿高度叠起来</ns1:lpstr>
      <ns1:lpstr>文字和一组数字，也能交给函数处理吗？</ns1:lpstr>
      <ns1:lpstr>函数设计任务二：处理文字、数位与数组</ns1:lpstr>
      <ns1:lpstr>删除所有空格：把应该保留的字符重新收集</ns1:lpstr>
      <ns1:lpstr>每个字符只看一次，非空格就追加</ns1:lpstr>
      <ns1:lpstr>各位数字求和：不断取末位，再去掉末位</ns1:lpstr>
      <ns1:lpstr>数位和函数：先处理符号，再循环取位</ns1:lpstr>
      <ns1:lpstr>只借数组算平均值，为什么还要防止改动它？</ns1:lpstr>
      <ns1:lpstr>数组平均值：需要总和，也需要实际数量</ns1:lpstr>
      <ns1:lpstr>返回double，为什么仍可能丢掉小数？</ns1:lpstr>
      <ns1:lpstr>模拟练习：六个函数的边界检查</ns1:lpstr>
      <ns1:lpstr>完整程序：六个函数的固定数据自测（1/4）</ns1:lpstr>
      <ns1:lpstr>完整程序：六个函数的固定数据自测（2/4）</ns1:lpstr>
      <ns1:lpstr>完整程序：六个函数的固定数据自测（3/4）</ns1:lpstr>
      <ns1:lpstr>完整程序：六个函数的固定数据自测（4/4）</ns1:lpstr>
      <ns1:lpstr>这一次要读程序，任务和写函数有什么不同？</ns1:lpstr>
      <ns1:lpstr>程序阅读：有两个c，输出究竟用到了谁？</ns1:lpstr>
      <ns1:lpstr>完整程序：先预测，再运行核对（1/2）</ns1:lpstr>
      <ns1:lpstr>完整程序：先预测，再运行核对（2/2）</ns1:lpstr>
      <ns1:lpstr>add里的c，为什么不是main里的c？</ns1:lpstr>
      <ns1:lpstr>add收到3和1，却改动了全局c</ns1:lpstr>
      <ns1:lpstr>multi读全局变量，check接收调用处的三个值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7.5 课后习题 函数设计与程序阅读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2026-10-03T08:36:27Z</dcterms:modified>
  <cp:category/>
  <cp:contentStatus/>
  <dc:language>zh-CN</dc:language>
</cp:coreProperties>
</file>