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2_tf1_tf6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2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9_tf1.xml" ContentType="application/vnd.openxmlformats-officedocument.presentationml.notesSlide+xml"/>
  <Override PartName="/ppt/notesSlides/notesSlide20_tf2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notesSlides/notesSlide24_tf1_tf1.xml" ContentType="application/vnd.openxmlformats-officedocument.presentationml.notesSlide+xml"/>
  <Override PartName="/ppt/notesSlides/notesSlide25_tf1_tf1.xml" ContentType="application/vnd.openxmlformats-officedocument.presentationml.notesSlide+xml"/>
  <Override PartName="/ppt/notesSlides/notesSlide26_tf1_tf1.xml" ContentType="application/vnd.openxmlformats-officedocument.presentationml.notesSlide+xml"/>
  <Override PartName="/ppt/notesSlides/notesSlide27_tf1_tf1.xml" ContentType="application/vnd.openxmlformats-officedocument.presentationml.notesSlide+xml"/>
  <Override PartName="/ppt/notesSlides/notesSlide28_tf1_tf1.xml" ContentType="application/vnd.openxmlformats-officedocument.presentationml.notesSlide+xml"/>
  <Override PartName="/ppt/notesSlides/notesSlide29_tf1_tf1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0_tf1_tf1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2_tf2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1_tf1_tf1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32_tf1_tf1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33_tf1_tf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34_tf1_tf1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6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9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4.xml" />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5.xml" />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_rels/notesSlide20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6.xml" />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8.xml" 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9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0.xml" 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1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5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6.xml" />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2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7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8.xml" />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0.xml" />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1.xml" /></Relationships>
</file>

<file path=ppt/notesSlides/_rels/notesSlide32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9.xml" />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2.xml" 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43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数论题里，同一个数也可能被反复判断。 记下已经算出的结果，能省掉哪些工作？ 这节练习两种省力办法：记住已经算过的结果，以及用题目条件缩小尝试范围。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保存结果能减少重复查询；书名也要保存，才能知道价格属于哪一本书。 程序里保存结果时，同样要知道“这是哪个输入得到的答案”。</a:t>
            </a:r>
          </a:p>
        </p:txBody>
      </p:sp>
    </p:spTree>
  </p:cSld>
  <p:clrMapOvr>
    <a:masterClrMapping/>
  </p:clrMapOvr>
</p:notes>
</file>

<file path=ppt/notesSlides/notesSlide2_tf1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给定正整数n，题目保证它恰好是两个不同质数的乘积；输出较大的质数。读输入格式时，明确一个数或一行分别代表什么，再说出输出需要包含哪些信息。点击展示小数据后，逐项检查这些结果怎样符合题目条件：教学样例：输入21，因为21=3×7，输出7。 本页依据教材习题7-3，P1075；未标为教材样例的小数据均为课堂教学例。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函数让代码可以反复使用，却不会自动记住上一次的答案。 保存结果需要另外安排。 有时还没开始算，题目给的条件就能排除很多候选。 先看 21 的质因数。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找到其中一个因数，就能用除法得到另一个；7比3大。下面说明为什么从2起遇到的第一个因数一定是较小的质数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这一部分会练习两件事：减少重复计算，以及利用条件排除无用的尝试。 读题时既要看目标，也要看保证条件。 它们会影响要试哪些数、何时能停。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找到其中一个因数，就能用除法得到另一个；7比3大。；下面说明为什么从2起遇到的第一个因数一定是较小的质数。先说明这张表要比较或跟踪什么：若n=p×q且p&lt;q，则较小的p不会超过n的平方根。逐行核对输入、操作和结果，让学生预测下一行，再点击显示完整过程。讲评时要回到依据：最小的大于1的因数不可能是合数，否则它的更小因数也能整除n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这些分解只用来解释题意；实际输入只有乘积，没有直接给出两个因数。 实际只拿到乘积，能少试多少次，要靠“恰好两个不同质数”这条保证。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按标出的顺序把各页代码接在一起，就是完整程序。对照前面的样例，指出读入、计算和输出分别由哪些语句完成。1LL使平方按long long计算；合法输入一定会在循环中找到因数并返回。 本页依据教材习题7-3；未标为教材样例的小数据均为课堂教学例。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给定正整数n，题目保证它恰好是两个不同质数的乘积；输出较大的质数。 教学样例：输入21，因为21=3×7，输出7。</a:t>
            </a:r>
          </a:p>
        </p:txBody>
      </p:sp>
    </p:spTree>
  </p:cSld>
  <p:clrMapOvr>
    <a:masterClrMapping/>
  </p:clrMapOvr>
</p:notes>
</file>

<file path=ppt/notesSlides/notesSlide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n接近20亿时，没必要一路试到n；只需检查可能的较小因数。让学生指着图中的对象或变量说明本次变化；箭头表示的含义以页面说明为准，再逐步点击展开。收回讨论时强调：程序中的return n是补齐返回路径；题目保证下不会执行到这里。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找到其中一个因数，就能用除法得到另一个；7比3大。 为什么从 2 开始遇到的第一个因数就是较小的质数？ 还要说明这一步依据。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输入偶数N，检查从4到N的每个偶数，把它写成两个质数之和。读输入格式时，明确一个数或一行分别代表什么，再说出输出需要包含哪些信息。点击展示小数据后，逐项检查这些结果怎样符合题目条件：输入10时：依次输出4=2+2、6=3+3、8=3+5、10=3+7。 本页依据教材习题7-4，https://www.luogu.com.cn/problem/P1304；未标为教材样例的小数据均为课堂教学例。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找到其中一个因数，就能用除法得到另一个；7比3大。 下面说明为什么从2起遇到的第一个因数一定是较小的质数。 若n=p×q且p&lt;q，则较小的p不会超过n的平方根。 最小的大于1的因数不可能是合数，否则它的更小因数也能整除n。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固定当前偶数x=10；每确定一个加数p，另一个加数q=10-p也就确定了。逐行核对输入、操作和结果，让学生预测下一行，再点击显示完整过程。讲评时要回到依据：只需试p≤x/2，每一对都能把较小的加数放在前面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1LL使平方按long long计算；合法输入一定会在循环中找到因数并返回。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答案不会随当前偶数改变。把2至N的判断结果预先记好，就能反复查。下面用数字本身作为下标，让每个数找到自己的判断结果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先指向外层当前值8，再展示内层p等于2失败、p等于3成功。break只跳出最内层循环，之后外层仍会把x增加2。对照return说明本题为何找到一组答案后不能直接返回main。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n接近20亿时，没必要一路试到n；只需检查可能的较小因数。 程序中的return n是补齐返回路径；题目保证下不会执行到这里。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答案不会随当前偶数改变。把2至N的判断结果预先记好，就能反复查。；下面用数字本身作为下标，让每个数找到自己的判断结果。从页面的具体对象与任务切入：不同偶数分解时，3、5、7等数会被反复检查；质数性质不会随题目变化。让学生指着图中的对象或变量说明本次变化；箭头表示的含义以页面说明为准，再逐步点击展开。收回讨论时强调：用已经学过的is_prime计算这张表，不需要另外引入筛法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输入10时，这四个偶数都要各输出一行，不能只处理最后的10。 每个偶数都要处理，而且输出格式固定。 枚举顺序要保证找到最小的第一加数。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按标出的顺序把各页代码接在一起，就是完整程序。对照前面的样例，指出读入、计算和输出分别由哪些语句完成。预处理只为2至N各判断一次；判断结果可以反复读取。 本页依据教材习题7-4；未标为教材样例的小数据均为课堂教学例。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输入偶数N，检查从4到N的每个偶数，把它写成两个质数之和。 输入10时：依次输出4=2+2、6=3+3、8=3+5、10=3+7。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按标出的顺序把各页代码接在一起，就是完整程序。对照前面的样例，指出读入、计算和输出分别由哪些语句完成。最坏枚举量为平方级，N≤10000；找到答案就停止当前偶数的内层循环。 本页依据教材习题7-4；未标为教材样例的小数据均为课堂教学例。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固定当前偶数x=10；每确定一个加数p，另一个加数q=10-p也就确定了。 只需试p≤x/2，每一对都能把较小的加数放在前面。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程序只检查4至N；即使这些偶数都找到了分法，也不能代表无穷多个偶数。让学生指着图中的对象或变量说明本次变化；箭头表示的含义以页面说明为准，再逐步点击展开。收回讨论时强调：计算机验证和数学证明解决的问题不同，这里的目标是完成有限范围的输出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先指向外层当前值8，再展示内层p等于2失败、p等于3成功。 break只跳出最内层循环，之后外层仍会把x增加2。 对照return说明本题为何找到一组答案后不能直接返回main。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11，即77÷7；② 26=3+23，因为第一个加数3更小；③ 不能；一次失败只排除了这一对；下一对仍可能成功。如果答案不同，请从变量身份、输入范围或执行顺序中定位分歧，不只公布对错。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答案不会随当前偶数改变。 把2至N的判断结果预先记好，就能反复查。 让数值直接当下标，就能按这个数找到对应的真假结果。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151从左向右与从右向左读都相同，它还是质数，因此属于回文质数。读输入格式时，明确一个数或一行分别代表什么，再说出输出需要包含哪些信息。点击展示小数据后，逐项检查这些结果怎样符合题目条件：教学样例：输入100 160，输出101、131、151，各占一行。 本页依据教材习题7-5，https://www.luogu.com.cn/problem/P1217；未标为教材样例的小数据均为课堂教学例。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答案不会随当前偶数改变。 把2至N的判断结果预先记好，就能反复查。 下面用数字本身作为下标，让每个数找到自己的判断结果。 不同偶数分解时，3、5、7等数会被反复检查；质数性质不会随题目变化。 用已经学过的is_prime计算这张表，不需要另外引入筛法。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回文两端必须配对相同。左边一旦确定，右边就不必再逐个猜。先按这个关系造回文，再检查质数，可以避开大量不可能的数字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预处理只为2至N各判断一次；判断结果可以反复读取。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回文两端必须配对相同。左边一旦确定，右边就不必再逐个猜。；先按这个关系造回文，再检查质数，可以避开大量不可能的数字。从页面的具体对象与任务切入：逐个数判断“回文且质数”会检查大量根本不回文的数；回文数的两边相互对应。让学生指着图中的对象或变量说明本次变化；箭头表示的含义以页面说明为准，再逐步点击展开。收回讨论时强调：这种做法利用了回文的结构；下面分别处理奇数位和偶数位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最坏枚举量为平方级，N≤10000；找到答案就停止当前偶数的内层循环。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程序只检查4至N；即使这些偶数都找到了分法，也不能代表无穷多个偶数。 计算机验证和数学证明解决的问题不同，这里的目标是完成有限范围的输出。</a:t>
            </a:r>
          </a:p>
        </p:txBody>
      </p:sp>
    </p:spTree>
  </p:cSld>
  <p:clrMapOvr>
    <a:masterClrMapping/>
  </p:clrMapOvr>
</p:notes>
</file>

<file path=ppt/notesSlides/notesSlide1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先显示左边已给出的三位，再逐个显示右侧补上的数字。用颜色区分原来的数字和镜像补上的数字，并用对称位置配对检查。奇数位只复制中间位以左的部分，偶数位复制完整左半段。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11，即77÷7；② 26=3+23，因为第一个加数3更小；③ 不能；一次失败只排除了这一对；下一对仍可能成功。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prefix是前半段，odd表示总位数是否为奇数；函数返回构造出的完整回文。显示代码后，让学生指出参数、关键条件与返回语句，不按字符逐字朗读。追踪时强调：默认镜像整个前半段；只有总位数为奇数时，才先去掉中间一位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先显示左边已给出的三位，再逐个显示右侧补上的数字。用颜色区分原来的数字和镜像补上的数字，并用对称位置配对检查。奇数位只复制中间位以左的部分，偶数位复制完整左半段。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两条要求缺一不可。 找到一个合格数，也不能停止寻找剩下的答案。 区间可能很大，但回文左右对称。 这个条件能帮我们减少哪些候选？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奇数位要保留中间位，偶数位取一半；前半段的首位不能为0。下面把这些范围整理成表，说明为什么按位数和前半段递增不会漏数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151从左向右与从右向左读都相同，它还是质数，因此属于回文质数。 教学样例：输入100 160，输出101、131、151，各占一行。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奇数位要保留中间位，偶数位取一半；前半段的首位不能为0。；下面把这些范围整理成表，说明为什么按位数和前半段递增不会漏数。先说明这张表要比较或跟踪什么：同一总位数下，前半段从小到大生成；总位数从1到8增加。逐行核对输入、操作和结果，让学生预测下一行，再点击显示完整过程。讲评时要回到依据：前半段位数为(len+1)/2，整数除法恰好得到所需数量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回文两端必须配对相同。 左边一旦确定，右边就不必再逐个猜。 像照着纸的一半画另一半，先造回文再判质数，就能少试许多不可能的数。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按标出的顺序把各页代码接在一起，就是完整程序。对照前面的样例，指出读入、计算和输出分别由哪些语句完成。回文构造与质数判断各自独立，主程序只负责枚举与选择。 本页依据教材习题7-5；按镜像构造补充完整实现；未标为教材样例的小数据均为课堂教学例。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回文两端必须配对相同。 左边一旦确定，右边就不必再逐个猜。 先按这个关系造回文，再检查质数，可以避开大量不可能的数字。 逐个数判断“回文且质数”会检查大量根本不回文的数；回文数的两边相互对应。 这种做法利用了回文的结构；下面分别处理奇数位和偶数位。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按标出的顺序把各页代码接在一起，就是完整程序。对照前面的样例，指出读入、计算和输出分别由哪些语句完成。同位数下候选递增，超过b后可停止这一组的枚举。 本页依据教材习题7-5；按镜像构造补充完整实现；未标为教材样例的小数据均为课堂教学例。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用颜色区分原来的数字和镜像补上的数字，并用对称位置配对检查。 奇数位只复制中间位以左的部分，偶数位复制完整左半段。</a:t>
            </a:r>
          </a:p>
        </p:txBody>
      </p:sp>
    </p:spTree>
  </p:cSld>
  <p:clrMapOvr>
    <a:masterClrMapping/>
  </p:clrMapOvr>
</p:notes>
</file>

<file path=ppt/notesSlides/notesSlide2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按标出的顺序把各页代码接在一起，就是完整程序。对照前面的样例，指出读入、计算和输出分别由哪些语句完成。单独处理x&gt;=a，保留区间左端点；每个合法回文只有一个生成来源。 本页依据教材习题7-5；按镜像构造补充完整实现；未标为教材样例的小数据均为课堂教学例。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用颜色区分原来的数字和镜像补上的数字，并用对称位置配对检查。 奇数位只复制中间位以左的部分，偶数位复制完整左半段。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一至八位回文总共19998个候选，比扫描一亿个整数少得多。让学生指着图中的对象或变量说明本次变化；箭头表示的含义以页面说明为准，再逐步点击展开。收回讨论时强调：每个候选最多试除到b的平方根；本范围内候选不超过19998个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这页定义的是生成回文数的普通函数，不是结构体的构造函数。它把前半段保存在结果中，再逐次取出待镜像部分的末位接到右边。总位数为奇数时，中间一位不应重复，所以先让rest除以10。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从原集合中选出一些元素，得到子集；一个也不选得到空集。下面的题要把所有方案的和再相加：本例为0+2+3+5=10。确认学生能复述这个需要后，再转入下一页的正式讲解。 本页依据教材习题7-6，https://www.luogu.com.cn/problem/P2415；未标为教材样例的小数据均为课堂教学例。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奇数位要保留中间位，偶数位取一半；前半段的首位不能为0。 每种位数都按这个办法确定范围。 位数递增、前半段递增，候选就能有序产生。</a:t>
            </a:r>
          </a:p>
        </p:txBody>
      </p:sp>
    </p:spTree>
  </p:cSld>
  <p:clrMapOvr>
    <a:masterClrMapping/>
  </p:clrMapOvr>
</p:notes>
</file>

<file path=ppt/notesSlides/notesSlide2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从原集合中选出一些元素，得到子集；一个也不选得到空集。；下面的题要把所有方案的和再相加：本例为0+2+3+5=10。请学生先复述本题要完成的任务：给出一个非空正整数集合s；考虑它的全部子集，求所有子集元素和的总和。读输入格式时，明确一个数或一行分别代表什么，再说出输出需要包含哪些信息。点击展示小数据后，逐项检查这些结果怎样符合题目条件：教学样例：输入2 3，四个子集的和为0、2、3、5，总和为10。 本页依据教材习题7-6，https://www.luogu.com.cn/problem/P2415；未标为教材样例的小数据均为课堂教学例。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奇数位要保留中间位，偶数位取一半；前半段的首位不能为0。 下面把这些范围整理成表，说明为什么按位数和前半段递增不会漏数。 同一总位数下，前半段从小到大生成；总位数从1到8增加。 前半段位数为(len+1)/2，整数除法恰好得到所需数量。</a:t>
            </a:r>
          </a:p>
        </p:txBody>
      </p:sp>
    </p:spTree>
  </p:cSld>
  <p:clrMapOvr>
    <a:masterClrMapping/>
  </p:clrMapOvr>
</p:notes>
</file>

<file path=ppt/notesSlides/notesSlide2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集合{2,3,5}有8个子集；暂时只看元素2，在多少个子集中出现？。让学生指着图中的对象或变量说明本次变化；箭头表示的含义以页面说明为准，再逐步点击展开。收回讨论时强调：固定选入2以后，另外两个元素各自可选可不选，共2×2=4种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回文构造与质数判断各自独立，主程序只负责枚举与选择。</a:t>
            </a:r>
          </a:p>
        </p:txBody>
      </p:sp>
    </p:spTree>
  </p:cSld>
  <p:clrMapOvr>
    <a:masterClrMapping/>
  </p:clrMapOvr>
</p:notes>
</file>

<file path=ppt/notesSlides/notesSlide3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三项贡献为8、12、20，相加得40；也就是元素和10重复4次。这才可以推广到n个元素：固定一个，其余n-1个各有两种选择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同位数下候选递增，超过b后可停止这一组的枚举。</a:t>
            </a:r>
          </a:p>
        </p:txBody>
      </p:sp>
    </p:spTree>
  </p:cSld>
  <p:clrMapOvr>
    <a:masterClrMapping/>
  </p:clrMapOvr>
</p:notes>
</file>

<file path=ppt/notesSlides/notesSlide3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三项贡献为8、12、20，相加得40；也就是元素和10重复4次。；这才可以推广到n个元素：固定一个，其余n-1个各有两种选择。在显示公式前，用具体数据解释问题：集合有n个元素；固定某个元素必选，其余n-1个元素分别有“选、不选”两种。显示公式后，请学生指出每个变量的含义，并把数学运算对应到后面的代码。重点核对：这数的是每次出现的贡献：既没有漏掉某个子集里的元素，也没有重复记同一次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单独处理x&gt;=a，保留区间左端点；每个合法回文只有一个生成来源。</a:t>
            </a:r>
          </a:p>
        </p:txBody>
      </p:sp>
    </p:spTree>
  </p:cSld>
  <p:clrMapOvr>
    <a:masterClrMapping/>
  </p:clrMapOvr>
</p:notes>
</file>

<file path=ppt/notesSlides/notesSlide3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按标出的顺序把各页代码接在一起，就是完整程序。对照前面的样例，指出读入、计算和输出分别由哪些语句完成。count从1开始翻倍n-1次；使用long long保存次数与最终乘积。 本页依据教材习题7-6；未标为教材样例的小数据均为课堂教学例。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2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表头按固定顺序列出全部八个子集。先选一列如{2,5}，说明这一列贡献为2加0加5；再选元素2这一行，说明四个2相加得到8。两种顺序没有增加或删去格子，因此同一总和可以按元素累计。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一至八位回文总共19998个候选，比扫描一亿个整数少得多。 每个候选最多试除到b的平方根；本范围内候选不超过19998个。</a:t>
            </a:r>
          </a:p>
        </p:txBody>
      </p:sp>
    </p:spTree>
  </p:cSld>
  <p:clrMapOvr>
    <a:masterClrMapping/>
  </p:clrMapOvr>
</p:notes>
</file>

<file path=ppt/notesSlides/notesSlide3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while(cin&gt;&gt;x)在读不到下一个数时停止；换行本身不代表输入已经结束。让学生指着图中的对象或变量说明本次变化；箭头表示的含义以页面说明为准，再逐步点击展开。收回讨论时强调：不用浮点pow求次数；整数逐次翻倍，既清楚，也不会引入小数误差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物品会在不同选法里反复出现；每次出现都要参与当次花费。 从2元的笔和3元的本子开始。</a:t>
            </a:r>
          </a:p>
        </p:txBody>
      </p:sp>
    </p:spTree>
  </p:cSld>
  <p:clrMapOvr>
    <a:masterClrMapping/>
  </p:clrMapOvr>
</p:notes>
</file>

<file path=ppt/notesSlides/notesSlide3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121与1221；奇数位不重复镜像中间位；② 每个出现4次，总和为(1+4+7)×4=48；③ 不是；2与3都是集合元素，实际元素个数在读入时统计。如果答案不同，请从变量身份、输入范围或执行顺序中定位分歧，不只公布对错。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从原集合中选出一部分元素，这份选择叫子集。一个也不选，对应空集。 下面的题要把所有方案的和再相加：本例为0+2+3+5=10。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从原集合中选出一些元素，得到子集；一个也不选得到空集。 下面的题要把所有方案的和再相加：本例为0+2+3+5=10。 给出一个非空正整数集合s；考虑它的全部子集，求所有子集元素和的总和。 教学样例：输入2 3，四个子集的和为0、2、3、5，总和为10。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集合{2,3,5}有8个子集；暂时只看元素2，在多少个子集中出现？ 固定选入2以后，另外两个元素各自可选可不选，共2×2=4种。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三项贡献为8、12、20，相加得40；也就是元素和10重复4次。 一般有n个元素，固定选入其中一个，余下n-1个各有“选、不选”两种选择。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表头按固定顺序列出全部八个子集。 先选一列如{2,5}，说明这一列贡献为2加0加5；再选元素2这一行，说明四个2相加得到8。 两种顺序没有增加或删去格子，因此同一总和可以按元素累计。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三项贡献为8、12、20，相加得40；也就是元素和10重复4次。 这才可以推广到n个元素：固定一个，其余n-1个各有两种选择。 集合有n个元素；固定某个元素必选，其余n-1个元素分别有“选、不选”两种。 这数的是每次出现的贡献：既没有漏掉某个子集里的元素，也没有重复记同一次。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count从1开始翻倍n-1次；使用long long保存次数与最终乘积。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while(cin&gt;&gt;x)在读不到下一个数时停止；换行本身不代表输入已经结束。 不用浮点pow求次数；整数逐次翻倍，既清楚，也不会引入小数误差。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121与1221；奇数位不重复镜像中间位；② 每个出现4次，总和为(1+4+7)×4=48；③ 不是；2与3都是集合元素，实际元素个数在读入时统计。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从购书清单观察重复计算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同一本书的价格，为什么要查好几遍？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给两组同学列购书清单。两组都需要同一本练习册，这本册子标价12元。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查第一组时翻过一次价目表，查第二组又从头翻一遍，重复的工作在哪里？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正在处理的清单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需要确认的价格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做了什么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第一组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同一本练习册12元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查一次价目表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第二组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仍是这本练习册12元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又查一次价目表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查过的价格记下来，第二组再问就能读记录。程序也能这样减少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重复判断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这节练习两种省力办法：记住已经算过的结果，以及用题目条件缩小尝试范围。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把已经得到的答案留下来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查到的价格记下来，下次能省去什么？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76645" cy="762381"/>
            <a:chOff x="990219" y="2056448"/>
            <a:chExt cx="877664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这次购书使用同一份价目表。查到练习册12元后，把书名和价格一起记下。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第二组又需要这本册子时，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直接查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看记录，不必重新从价目表中寻找。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693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第一次查到价格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416302" y="3855148"/>
                <a:ext cx="135864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练习册12元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保存书名与价格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以后能找到它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再次需要这本书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85798" y="3855148"/>
                <a:ext cx="162115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直接使用12元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8487537" cy="752855"/>
            <a:chOff x="990219" y="5409248"/>
            <a:chExt cx="8487537" cy="752855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保存结果能减少重复查询；书名也要保存，才能知道价格属于哪一本书。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程序里保存结果时，同样要知道“这是哪个输入得到的答案”。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07209" cy="1104519"/>
            <a:chOff x="825246" y="814388"/>
            <a:chExt cx="57072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从查价过渡到保存计算结果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072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判断过3是质数，下次还要再判断吗？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68344" cy="762381"/>
            <a:chOff x="990219" y="2056448"/>
            <a:chExt cx="836834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25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把8写成3与5的和，把10写成3与7的和，两次都需要知道3是不是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368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如果每次都调用判断函数，程序可能把“判断3”这项计算重复做两遍。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生活中的做法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程序里的对应做法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用查价步骤找到12元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用判断函数算出3是质数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记住这本书的价格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保存3对应的判断结果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下次直接读取价格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下次直接读取已保存的结果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同一个函数能反复用，答案却不会自动留下来。想下次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直接查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，得另用数组把结果存好。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有时还没开始算，题目给的条件就能排除很多候选。先看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21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的质因数。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用题目条件确定计算范围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除了记住答案，还能怎样少做无用的尝试？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946559" cy="762381"/>
            <a:chOff x="990219" y="2056448"/>
            <a:chExt cx="894655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题目保证21是两个不同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的乘积，要找较大的那个质数。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946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知道一个因数是3，就能用21除以3得到另一个因数7，不必从头试遍所有数。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29819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利用题目保证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3568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恰好两个不同质数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26368" y="3502724"/>
                <a:ext cx="173926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找到一个因数3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344478" y="3855148"/>
                <a:ext cx="15029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计算21除以3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095488" y="3502724"/>
                <a:ext cx="200177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得到另一个因数7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357997" y="3855148"/>
                <a:ext cx="14767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选出较大的7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这一部分会练习两件事：减少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重复计算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，以及利用条件排除无用的尝试。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读题时既要看目标，也要看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保证条件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。它们会影响要试哪些数、何时能停。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只知道乘积，能找回较大的质数吗？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432548" cy="762381"/>
            <a:chOff x="990219" y="2056448"/>
            <a:chExt cx="743254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两个不同的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相乘，得到一个正整数。现在只把乘积告诉你。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题目要我们找出较大的那个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，保证输入确实满足这条条件。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告诉我们的乘积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两个原来的质数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应该输出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3和7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35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5和7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这些分解只用来解释题意；实际输入只有乘积，没有直接给出两个因数。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实际只拿到乘积，能少试多少次，要靠“恰好两个不同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en-US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”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这条保证。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习题：质因数分解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质因数分解：两个不同质数中，找出较大的一个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632091" cy="381381"/>
            <a:chOff x="990219" y="2056448"/>
            <a:chExt cx="863209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6320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给定正整数n，题目保证它恰好是两个不同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的乘积。输出较大的质数。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5347930" cy="1276731"/>
            <a:chOff x="990219" y="2932748"/>
            <a:chExt cx="5347930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46150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输入：一个正整数n，n≤2000000000。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48026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保证存在两个不同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p、q，使n=p×q。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5347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输出：p、q中较大的一个，只输出一个整数。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5850064" cy="762381"/>
            <a:chOff x="990219" y="5056822"/>
            <a:chExt cx="5850064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09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教学样例：输入21，因为21=3×7，输出7。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“恰好两个不同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的乘积”是算法依赖的条件。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利用题目保证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已知只有两个质数相乘，还要找出所有因数吗？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512897" cy="762381"/>
            <a:chOff x="990219" y="2056448"/>
            <a:chExt cx="851289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用21观察。题目已经保证它是两个不同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的乘积，只要求较大的一个。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453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试到3能整除21时，另一个数还需要从4一直猜到21吗？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882265" y="362654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试2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12848" y="3978974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21不能被2整除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82640" y="3626548"/>
                <a:ext cx="4267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试3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344478" y="3978974"/>
                <a:ext cx="15029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21能被3整除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6265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求配对的另一个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72653" y="3978974"/>
                <a:ext cx="164734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21除以3得到7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找到其中一个因数，就能用除法得到另一个；7比3大。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往上找，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整除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的数为什么一定是较小的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？用“第一个”这条线索继续想。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利用题目保证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从小到大找到一个因数，就能得到另一个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100328" cy="762381"/>
            <a:chOff x="990219" y="2056448"/>
            <a:chExt cx="710032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7638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若n=p×q且p&lt;q，则较小的p不会超过n的平方根。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从2开始试除，遇到的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因数就是p，较大的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是n/p。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143250"/>
            <a:ext cx="10096500" cy="1857375"/>
            <a:chOff x="1047750" y="3143250"/>
            <a:chExt cx="10096500" cy="185737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1714500" cy="619125"/>
              <a:chOff x="1047750" y="3143250"/>
              <a:chExt cx="1714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17145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1676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62250" y="3143250"/>
              <a:ext cx="4667250" cy="619125"/>
              <a:chOff x="2762250" y="3143250"/>
              <a:chExt cx="466725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62250" y="3143250"/>
                <a:ext cx="466725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81300" y="3171825"/>
                <a:ext cx="4629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试除过程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429500" y="3143250"/>
              <a:ext cx="1809750" cy="619125"/>
              <a:chOff x="7429500" y="3143250"/>
              <a:chExt cx="1809750" cy="619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429500" y="3143250"/>
                <a:ext cx="180975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448550" y="3171825"/>
                <a:ext cx="1771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第一个因数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9239250" y="3143250"/>
              <a:ext cx="1905000" cy="619125"/>
              <a:chOff x="9239250" y="3143250"/>
              <a:chExt cx="1905000" cy="6191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9239250" y="3143250"/>
                <a:ext cx="1905000" cy="61912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9258300" y="3171825"/>
                <a:ext cx="1866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返回n/d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762375"/>
              <a:ext cx="1714500" cy="619125"/>
              <a:chOff x="1047750" y="3762375"/>
              <a:chExt cx="1714500" cy="619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762375"/>
                <a:ext cx="17145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790950"/>
                <a:ext cx="1676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762250" y="3762375"/>
              <a:ext cx="4667250" cy="619125"/>
              <a:chOff x="2762250" y="3762375"/>
              <a:chExt cx="4667250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762250" y="3762375"/>
                <a:ext cx="466725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781300" y="3790950"/>
                <a:ext cx="4629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2不整除，3整除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429500" y="3762375"/>
              <a:ext cx="1809750" cy="619125"/>
              <a:chOff x="7429500" y="3762375"/>
              <a:chExt cx="1809750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429500" y="3762375"/>
                <a:ext cx="180975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448550" y="3790950"/>
                <a:ext cx="1771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9239250" y="3762375"/>
              <a:ext cx="1905000" cy="619125"/>
              <a:chOff x="9239250" y="3762375"/>
              <a:chExt cx="1905000" cy="6191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239250" y="3762375"/>
                <a:ext cx="1905000" cy="61912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9258300" y="3790950"/>
                <a:ext cx="1866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381500"/>
              <a:ext cx="1714500" cy="619125"/>
              <a:chOff x="1047750" y="4381500"/>
              <a:chExt cx="1714500" cy="6191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381500"/>
                <a:ext cx="1714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410075"/>
                <a:ext cx="16764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2021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762250" y="4381500"/>
              <a:ext cx="4667250" cy="619125"/>
              <a:chOff x="2762250" y="4381500"/>
              <a:chExt cx="4667250" cy="6191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2762250" y="4381500"/>
                <a:ext cx="466725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781300" y="4410075"/>
                <a:ext cx="46291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2至42不整除，43整除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429500" y="4381500"/>
              <a:ext cx="1809750" cy="619125"/>
              <a:chOff x="7429500" y="4381500"/>
              <a:chExt cx="1809750" cy="6191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429500" y="4381500"/>
                <a:ext cx="180975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448550" y="4410075"/>
                <a:ext cx="177165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43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39250" y="4381500"/>
              <a:ext cx="1905000" cy="619125"/>
              <a:chOff x="9239250" y="4381500"/>
              <a:chExt cx="1905000" cy="6191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239250" y="4381500"/>
                <a:ext cx="1905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9258300" y="4410075"/>
                <a:ext cx="1866900" cy="561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4010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47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7721656" cy="752855"/>
            <a:chOff x="990219" y="5409248"/>
            <a:chExt cx="7721656" cy="752855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最小的大于1的因数不可能是合数，否则它的更小因数也能整除n。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换成含三个质因数的输入，这个商未必是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，不能照搬结论。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习题：质因数分解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完整程序：找到小因数，返回大因数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361870" cy="3315081"/>
            <a:chOff x="1037844" y="2027872"/>
            <a:chExt cx="53618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7736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larger_factor(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9801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d=2; 1LL*d*d&lt;=n; d++)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(n%d==0)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n/d;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larger_factor(n)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8293322" cy="366712"/>
            <a:chOff x="990600" y="5855494"/>
            <a:chExt cx="8293322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82933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1LL使平方按long long计算；合法输入一定会在循环中找到因数并返回。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质因数分解的边界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试除范围与整数类型，都要跟着数据范围检查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219521" cy="381381"/>
            <a:chOff x="990219" y="2056448"/>
            <a:chExt cx="721952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n接近20亿时，没必要一路试到n。只需检查可能的较小因数。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6981134" cy="1371981"/>
            <a:chOff x="990219" y="3027998"/>
            <a:chExt cx="6981134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最多检查约44721以内的候选因数，时间与n的平方根同阶。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40426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只用几个变量，额外空间为O(1)。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n=6时返回3；两个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很接近时，也仍能找到较小的那个。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9248"/>
            <a:ext cx="7797736" cy="381381"/>
            <a:chOff x="990219" y="5409248"/>
            <a:chExt cx="779773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程序中的return n是补齐返回路径；题目保证下不会执行到这里。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把一段范围里的偶数，逐个拆成两个质数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68344" cy="762381"/>
            <a:chOff x="990219" y="2056448"/>
            <a:chExt cx="836834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68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这道题要为4到给定上限之间的每个偶数，找一组两个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相加的写法。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如果同一个偶数有多种写法，规定选择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加数最小的那一组。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457200"/>
              <a:chOff x="1047750" y="3057525"/>
              <a:chExt cx="2809875" cy="4572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上限给10时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457200"/>
              <a:chOff x="3857625" y="3057525"/>
              <a:chExt cx="3333750" cy="4572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可能的分解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457200"/>
              <a:chOff x="7191375" y="3057525"/>
              <a:chExt cx="3952875" cy="4572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4572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这一行应该输出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514725"/>
              <a:ext cx="2809875" cy="457200"/>
              <a:chOff x="1047750" y="3514725"/>
              <a:chExt cx="2809875" cy="4572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514725"/>
                <a:ext cx="2809875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43300"/>
                <a:ext cx="2771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514725"/>
              <a:ext cx="3333750" cy="457200"/>
              <a:chOff x="3857625" y="3514725"/>
              <a:chExt cx="3333750" cy="4572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514725"/>
                <a:ext cx="333375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543300"/>
                <a:ext cx="3295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2加2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514725"/>
              <a:ext cx="3952875" cy="457200"/>
              <a:chOff x="7191375" y="3514725"/>
              <a:chExt cx="3952875" cy="4572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514725"/>
                <a:ext cx="3952875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543300"/>
                <a:ext cx="3914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4=2+2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71925"/>
              <a:ext cx="2809875" cy="457200"/>
              <a:chOff x="1047750" y="3971925"/>
              <a:chExt cx="2809875" cy="4572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71925"/>
                <a:ext cx="2809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000500"/>
                <a:ext cx="2771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3971925"/>
              <a:ext cx="3333750" cy="457200"/>
              <a:chOff x="3857625" y="3971925"/>
              <a:chExt cx="3333750" cy="4572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3971925"/>
                <a:ext cx="33337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000500"/>
                <a:ext cx="3295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3加3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3971925"/>
              <a:ext cx="3952875" cy="457200"/>
              <a:chOff x="7191375" y="3971925"/>
              <a:chExt cx="3952875" cy="457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3971925"/>
                <a:ext cx="3952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000500"/>
                <a:ext cx="3914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6=3+3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429125"/>
              <a:ext cx="2809875" cy="457200"/>
              <a:chOff x="1047750" y="4429125"/>
              <a:chExt cx="2809875" cy="4572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429125"/>
                <a:ext cx="2809875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457700"/>
                <a:ext cx="2771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57625" y="4429125"/>
              <a:ext cx="3333750" cy="457200"/>
              <a:chOff x="3857625" y="4429125"/>
              <a:chExt cx="3333750" cy="4572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857625" y="4429125"/>
                <a:ext cx="3333750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876675" y="4457700"/>
                <a:ext cx="3295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3加5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191375" y="4429125"/>
              <a:ext cx="3952875" cy="457200"/>
              <a:chOff x="7191375" y="4429125"/>
              <a:chExt cx="3952875" cy="457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191375" y="4429125"/>
                <a:ext cx="3952875" cy="4572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210425" y="4457700"/>
                <a:ext cx="3914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8=3+5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886325"/>
              <a:ext cx="2809875" cy="457200"/>
              <a:chOff x="1047750" y="4886325"/>
              <a:chExt cx="2809875" cy="4572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886325"/>
                <a:ext cx="2809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914900"/>
                <a:ext cx="2771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857625" y="4886325"/>
              <a:ext cx="3333750" cy="457200"/>
              <a:chOff x="3857625" y="4886325"/>
              <a:chExt cx="3333750" cy="4572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857625" y="4886325"/>
                <a:ext cx="3333750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876675" y="4914900"/>
                <a:ext cx="32956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3加7，或5加5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7191375" y="4886325"/>
              <a:ext cx="3952875" cy="457200"/>
              <a:chOff x="7191375" y="4886325"/>
              <a:chExt cx="3952875" cy="4572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7191375" y="4886325"/>
                <a:ext cx="3952875" cy="4572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7210425" y="4914900"/>
                <a:ext cx="39147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913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10=3+7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74832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输入10时，这四个偶数都要各输出一行，不能只处理最后的10。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每个偶数都要处理，而且输出格式固定。枚举顺序要保证找到最小的第一加数。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921371" cy="1104519"/>
            <a:chOff x="825246" y="814388"/>
            <a:chExt cx="79213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习题：哥德巴赫猜想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9213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哥德巴赫猜想：每个偶数都输出第一加数最小的分法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294531" cy="381381"/>
            <a:chOff x="990219" y="2056448"/>
            <a:chExt cx="729453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945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输入偶数N，检查从4到N的每个偶数，把它写成两个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之和。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457908" cy="1276731"/>
            <a:chOff x="990219" y="2932748"/>
            <a:chExt cx="7457908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39683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输入：一个偶数N，4≤N≤10000。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一个偶数若有多种分法，选择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加数最小的方案。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输出：每个偶数一行，格式为偶数=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+质数，不含多余空格。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6490621" cy="762381"/>
            <a:chOff x="990219" y="5056822"/>
            <a:chExt cx="6490621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64906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输入10时：依次输出4=2+2、6=3+3、8=3+5、10=3+7。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6453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10=5+5虽然成立，但第一加数更大，不符合输出要求。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枚举与正确性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按从小到大试第一个加数，就能保证选择最小者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495145" cy="381381"/>
            <a:chOff x="990219" y="2056448"/>
            <a:chExt cx="849514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495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固定当前偶数x=10。每确定一个加数p，另一个加数q=10-p也就确定了。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2057400"/>
            <a:chOff x="1047750" y="3095625"/>
            <a:chExt cx="10096500" cy="20574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619250" cy="514350"/>
              <a:chOff x="1047750" y="3095625"/>
              <a:chExt cx="1619250" cy="5143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6192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581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p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667000" y="3095625"/>
              <a:ext cx="2286000" cy="514350"/>
              <a:chOff x="2667000" y="3095625"/>
              <a:chExt cx="2286000" cy="5143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667000" y="3095625"/>
                <a:ext cx="22860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86050" y="3124200"/>
                <a:ext cx="2247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q=10-p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4953000" y="3095625"/>
              <a:ext cx="3143250" cy="514350"/>
              <a:chOff x="4953000" y="3095625"/>
              <a:chExt cx="3143250" cy="5143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4953000" y="3095625"/>
                <a:ext cx="31432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4972050" y="3124200"/>
                <a:ext cx="3105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两者都是质数？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096250" y="3095625"/>
              <a:ext cx="3048000" cy="514350"/>
              <a:chOff x="8096250" y="3095625"/>
              <a:chExt cx="3048000" cy="5143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096250" y="3095625"/>
                <a:ext cx="304800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115300" y="3124200"/>
                <a:ext cx="3009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后续动作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609975"/>
              <a:ext cx="1619250" cy="514350"/>
              <a:chOff x="1047750" y="3609975"/>
              <a:chExt cx="1619250" cy="5143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609975"/>
                <a:ext cx="1619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38550"/>
                <a:ext cx="1581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667000" y="3609975"/>
              <a:ext cx="2286000" cy="514350"/>
              <a:chOff x="2667000" y="3609975"/>
              <a:chExt cx="2286000" cy="5143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667000" y="3609975"/>
                <a:ext cx="2286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686050" y="3638550"/>
                <a:ext cx="2247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953000" y="3609975"/>
              <a:ext cx="3143250" cy="514350"/>
              <a:chOff x="4953000" y="3609975"/>
              <a:chExt cx="3143250" cy="5143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953000" y="3609975"/>
                <a:ext cx="3143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4972050" y="3638550"/>
                <a:ext cx="3105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096250" y="3609975"/>
              <a:ext cx="3048000" cy="514350"/>
              <a:chOff x="8096250" y="3609975"/>
              <a:chExt cx="3048000" cy="5143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96250" y="3609975"/>
                <a:ext cx="3048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115300" y="3638550"/>
                <a:ext cx="3009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继续尝试p=3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124325"/>
              <a:ext cx="1619250" cy="514350"/>
              <a:chOff x="1047750" y="4124325"/>
              <a:chExt cx="1619250" cy="5143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124325"/>
                <a:ext cx="161925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152900"/>
                <a:ext cx="1581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667000" y="4124325"/>
              <a:ext cx="2286000" cy="514350"/>
              <a:chOff x="2667000" y="4124325"/>
              <a:chExt cx="2286000" cy="5143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667000" y="4124325"/>
                <a:ext cx="228600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686050" y="4152900"/>
                <a:ext cx="2247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953000" y="4124325"/>
              <a:ext cx="3143250" cy="514350"/>
              <a:chOff x="4953000" y="4124325"/>
              <a:chExt cx="3143250" cy="5143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953000" y="4124325"/>
                <a:ext cx="314325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972050" y="4152900"/>
                <a:ext cx="3105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096250" y="4124325"/>
              <a:ext cx="3048000" cy="514350"/>
              <a:chOff x="8096250" y="4124325"/>
              <a:chExt cx="3048000" cy="5143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096250" y="4124325"/>
                <a:ext cx="304800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115300" y="4152900"/>
                <a:ext cx="3009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输出10=3+7并停止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638675"/>
              <a:ext cx="1619250" cy="514350"/>
              <a:chOff x="1047750" y="4638675"/>
              <a:chExt cx="1619250" cy="5143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638675"/>
                <a:ext cx="1619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667250"/>
                <a:ext cx="1581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667000" y="4638675"/>
              <a:ext cx="2286000" cy="514350"/>
              <a:chOff x="2667000" y="4638675"/>
              <a:chExt cx="2286000" cy="5143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667000" y="4638675"/>
                <a:ext cx="2286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2686050" y="4667250"/>
                <a:ext cx="2247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4953000" y="4638675"/>
              <a:ext cx="3143250" cy="514350"/>
              <a:chOff x="4953000" y="4638675"/>
              <a:chExt cx="3143250" cy="5143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4953000" y="4638675"/>
                <a:ext cx="31432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4972050" y="4667250"/>
                <a:ext cx="31051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也是，但不再试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096250" y="4638675"/>
              <a:ext cx="3048000" cy="514350"/>
              <a:chOff x="8096250" y="4638675"/>
              <a:chExt cx="3048000" cy="5143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096250" y="4638675"/>
                <a:ext cx="304800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115300" y="4667250"/>
                <a:ext cx="300990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已有更小的p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409248"/>
            <a:ext cx="6717387" cy="752855"/>
            <a:chOff x="990219" y="5409248"/>
            <a:chExt cx="6717387" cy="752855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60960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只需试p≤x/2，每一对都能把较小的加数放在前面。</a:t>
              </a:r>
            </a:p>
          </p:txBody>
        </p:sp>
        <p:sp>
          <p:nvSpPr>
            <p:cNvPr id="57" name="TextBox 57"/>
            <p:cNvSpPr/>
            <p:nvPr/>
          </p:nvSpPr>
          <p:spPr>
            <a:xfrm>
              <a:off x="990219" y="5780722"/>
              <a:ext cx="67173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成功的p就是最小的合法第一加数，找到后break。</a:t>
              </a:r>
            </a:p>
          </p:txBody>
        </p:sp>
      </p:grpSp>
      <p:sp>
        <p:nvSpPr>
          <p:cNvPr id="77" name="Line 7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9" name="Line 79"/>
          <p:cNvSpPr/>
          <p:nvPr/>
        </p:nvSpPr>
        <p:spPr>
          <a:xfrm>
            <a:off x="838200" y="52798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119146" cy="1104519"/>
            <a:chOff x="825246" y="814388"/>
            <a:chExt cx="611914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嵌套循环的执行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11914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找到一组分解后，break结束哪层循环？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91570" cy="762381"/>
            <a:chOff x="990219" y="2056448"/>
            <a:chExt cx="789157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91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外层依次处理4、6、8、10；内层为当前偶数寻找最小的第一加数。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处理8时找到3+5，后面还要处理10，不能直接结束整个程序。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43000" y="3067050"/>
            <a:ext cx="6953250" cy="1333500"/>
            <a:chOff x="1143000" y="3067050"/>
            <a:chExt cx="6953250" cy="1333500"/>
          </a:xfrm>
        </p:grpSpPr>
        <p:grpSp>
          <p:nvGrpSpPr>
            <p:cNvPr id="11" name="Group 11"/>
            <p:cNvGrpSpPr/>
            <p:nvPr/>
          </p:nvGrpSpPr>
          <p:grpSpPr>
            <a:xfrm>
              <a:off x="1143000" y="3209925"/>
              <a:ext cx="2571750" cy="952500"/>
              <a:chOff x="1143000" y="3209925"/>
              <a:chExt cx="2571750" cy="952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143000" y="3209925"/>
                <a:ext cx="2571750" cy="952500"/>
              </a:xfrm>
              <a:prstGeom prst="roundRect">
                <a:avLst>
                  <a:gd name="adj" fmla="val 8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546098" y="3383661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外层：当前x=8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1559242" y="3736086"/>
                <a:ext cx="173926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正在为8找分法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762500" y="3067050"/>
              <a:ext cx="3333750" cy="1333500"/>
              <a:chOff x="4762500" y="3067050"/>
              <a:chExt cx="3333750" cy="13335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4762500" y="3067050"/>
                <a:ext cx="3333750" cy="1333500"/>
              </a:xfrm>
              <a:prstGeom prst="roundRect">
                <a:avLst>
                  <a:gd name="adj" fmla="val 5714"/>
                </a:avLst>
              </a:pr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5415344" y="3255074"/>
                <a:ext cx="202796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内层试p=2：失败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5054441" y="3607498"/>
                <a:ext cx="274986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内层试p=3：输出8=3+5</a:t>
                </a:r>
              </a:p>
            </p:txBody>
          </p:sp>
          <p:sp>
            <p:nvSpPr>
              <p:cNvPr id="15" name="TextBox 15"/>
              <p:cNvSpPr/>
              <p:nvPr/>
            </p:nvSpPr>
            <p:spPr>
              <a:xfrm>
                <a:off x="5270944" y="3959924"/>
                <a:ext cx="23167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break结束这次寻找</a:t>
                </a:r>
              </a:p>
            </p:txBody>
          </p:sp>
        </p:grpSp>
        <p:sp>
          <p:nvSpPr>
            <p:cNvPr id="17" name="Line 17"/>
            <p:cNvSpPr/>
            <p:nvPr/>
          </p:nvSpPr>
          <p:spPr>
            <a:xfrm>
              <a:off x="3810000" y="3686175"/>
              <a:ext cx="857250" cy="9525"/>
            </a:xfrm>
            <a:custGeom>
              <a:avLst/>
              <a:gdLst/>
              <a:ahLst/>
              <a:cxnLst/>
              <a:rect l="l" t="t" r="r" b="b"/>
              <a:pathLst>
                <a:path w="857250" h="9525">
                  <a:moveTo>
                    <a:pt x="0" y="0"/>
                  </a:moveTo>
                  <a:lnTo>
                    <a:pt x="85725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8" name="Polygon 18"/>
            <p:cNvSpPr/>
            <p:nvPr/>
          </p:nvSpPr>
          <p:spPr>
            <a:xfrm>
              <a:off x="4583660" y="36405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143875" y="4143375"/>
            <a:ext cx="3000375" cy="1104900"/>
            <a:chOff x="8143875" y="4143375"/>
            <a:chExt cx="3000375" cy="1104900"/>
          </a:xfrm>
        </p:grpSpPr>
        <p:grpSp>
          <p:nvGrpSpPr>
            <p:cNvPr id="22" name="Group 22"/>
            <p:cNvGrpSpPr/>
            <p:nvPr/>
          </p:nvGrpSpPr>
          <p:grpSpPr>
            <a:xfrm>
              <a:off x="8382000" y="4629150"/>
              <a:ext cx="2762250" cy="619125"/>
              <a:chOff x="8382000" y="4629150"/>
              <a:chExt cx="2762250" cy="619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8382000" y="4629150"/>
                <a:ext cx="276225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617839" y="4812411"/>
                <a:ext cx="229047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外层继续：x变为10</a:t>
                </a:r>
              </a:p>
            </p:txBody>
          </p:sp>
        </p:grpSp>
        <p:sp>
          <p:nvSpPr>
            <p:cNvPr id="23" name="Line 23"/>
            <p:cNvSpPr/>
            <p:nvPr/>
          </p:nvSpPr>
          <p:spPr>
            <a:xfrm>
              <a:off x="8143875" y="4143375"/>
              <a:ext cx="857250" cy="390525"/>
            </a:xfrm>
            <a:custGeom>
              <a:avLst/>
              <a:gdLst/>
              <a:ahLst/>
              <a:cxnLst/>
              <a:rect l="l" t="t" r="r" b="b"/>
              <a:pathLst>
                <a:path w="857250" h="390525">
                  <a:moveTo>
                    <a:pt x="0" y="0"/>
                  </a:moveTo>
                  <a:lnTo>
                    <a:pt x="857250" y="3905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4" name="Polygon 24"/>
            <p:cNvSpPr/>
            <p:nvPr/>
          </p:nvSpPr>
          <p:spPr>
            <a:xfrm>
              <a:off x="8906125" y="4457690"/>
              <a:ext cx="95000" cy="83113"/>
            </a:xfrm>
            <a:custGeom>
              <a:avLst/>
              <a:gdLst/>
              <a:ahLst/>
              <a:cxnLst/>
              <a:rect l="l" t="t" r="r" b="b"/>
              <a:pathLst>
                <a:path w="95000" h="83113">
                  <a:moveTo>
                    <a:pt x="95000" y="76210"/>
                  </a:moveTo>
                  <a:lnTo>
                    <a:pt x="0" y="83113"/>
                  </a:lnTo>
                  <a:lnTo>
                    <a:pt x="37862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26" name="TextBox 26"/>
            <p:cNvSpPr/>
            <p:nvPr/>
          </p:nvSpPr>
          <p:spPr>
            <a:xfrm>
              <a:off x="990219" y="5418772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break停止当前偶数的内层枚举；外层仍继续处理后面的偶数。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不同偶数会反复用到同一批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判断，把结果留下来就能少算一些。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29586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73622" cy="1104519"/>
            <a:chOff x="825246" y="814388"/>
            <a:chExt cx="627362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复用判断结果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分解8与10时，数字3为什么被重复检查？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797736" cy="762381"/>
            <a:chOff x="990219" y="2056448"/>
            <a:chExt cx="779773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分解8试到3和5，分解10又试到3和7。两次都要检查3是否为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数字3没有变化，上一次得到的“是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”会失效吗？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857500" cy="571500"/>
              <a:chOff x="1047750" y="3095625"/>
              <a:chExt cx="2857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857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905250" y="3095625"/>
              <a:ext cx="4191000" cy="571500"/>
              <a:chOff x="3905250" y="3095625"/>
              <a:chExt cx="4191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905250" y="3095625"/>
                <a:ext cx="4191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24300" y="3124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询问同一个数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96250" y="3095625"/>
              <a:ext cx="3048000" cy="571500"/>
              <a:chOff x="8096250" y="3095625"/>
              <a:chExt cx="3048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96250" y="3095625"/>
                <a:ext cx="304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115300" y="31242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需要的答案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67125"/>
              <a:ext cx="2857500" cy="571500"/>
              <a:chOff x="1047750" y="3667125"/>
              <a:chExt cx="28575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67125"/>
                <a:ext cx="2857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957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分解8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905250" y="3667125"/>
              <a:ext cx="4191000" cy="571500"/>
              <a:chOff x="3905250" y="3667125"/>
              <a:chExt cx="41910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905250" y="3667125"/>
                <a:ext cx="4191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924300" y="36957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3是不是质数？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96250" y="3667125"/>
              <a:ext cx="3048000" cy="571500"/>
              <a:chOff x="8096250" y="3667125"/>
              <a:chExt cx="304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96250" y="3667125"/>
                <a:ext cx="304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115300" y="36957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38625"/>
              <a:ext cx="2857500" cy="571500"/>
              <a:chOff x="1047750" y="4238625"/>
              <a:chExt cx="2857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38625"/>
                <a:ext cx="2857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67200"/>
                <a:ext cx="2819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分解10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905250" y="4238625"/>
              <a:ext cx="4191000" cy="571500"/>
              <a:chOff x="3905250" y="4238625"/>
              <a:chExt cx="4191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905250" y="4238625"/>
                <a:ext cx="4191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924300" y="4267200"/>
                <a:ext cx="4152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3是不是质数？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96250" y="4238625"/>
              <a:ext cx="3048000" cy="571500"/>
              <a:chOff x="8096250" y="4238625"/>
              <a:chExt cx="3048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96250" y="4238625"/>
                <a:ext cx="304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115300" y="4267200"/>
                <a:ext cx="300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仍然是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像查过的价格可以记下，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是不是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也不随当前偶数改变，可以保留。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让数值直接当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，就能按这个数找到对应的真假结果。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578090" cy="1104519"/>
            <a:chOff x="825246" y="814388"/>
            <a:chExt cx="757809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复用判断结果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57809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同一个数会反复被问是不是质数，能提前记住吗？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657451" cy="762381"/>
            <a:chOff x="990219" y="2056448"/>
            <a:chExt cx="865745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657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不同偶数分解时，3、5、7等数会被反复检查。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性质不会随题目变化。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882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先算好prime[v]：v是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就存true，否则存false。之后直接读取。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47750" y="3333750"/>
            <a:ext cx="10096500" cy="1238250"/>
            <a:chOff x="1047750" y="3333750"/>
            <a:chExt cx="10096500" cy="123825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333750"/>
              <a:ext cx="2095500" cy="619125"/>
              <a:chOff x="1047750" y="3333750"/>
              <a:chExt cx="2095500" cy="619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333750"/>
                <a:ext cx="20955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01634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v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43250" y="3333750"/>
              <a:ext cx="1143000" cy="619125"/>
              <a:chOff x="3143250" y="3333750"/>
              <a:chExt cx="1143000" cy="61912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143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635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286250" y="3333750"/>
              <a:ext cx="1143000" cy="619125"/>
              <a:chOff x="4286250" y="3333750"/>
              <a:chExt cx="1143000" cy="619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286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778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429250" y="3333750"/>
              <a:ext cx="1143000" cy="619125"/>
              <a:chOff x="5429250" y="3333750"/>
              <a:chExt cx="1143000" cy="61912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429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921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6572250" y="3333750"/>
              <a:ext cx="1143000" cy="619125"/>
              <a:chOff x="6572250" y="3333750"/>
              <a:chExt cx="1143000" cy="619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6572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7064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333750"/>
              <a:ext cx="1143000" cy="619125"/>
              <a:chOff x="7715250" y="3333750"/>
              <a:chExt cx="1143000" cy="61912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207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8858250" y="3333750"/>
              <a:ext cx="1143000" cy="619125"/>
              <a:chOff x="8858250" y="3333750"/>
              <a:chExt cx="1143000" cy="61912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858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9350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0001250" y="3333750"/>
              <a:ext cx="1143000" cy="619125"/>
              <a:chOff x="10001250" y="3333750"/>
              <a:chExt cx="1143000" cy="61912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10001250" y="3333750"/>
                <a:ext cx="1143000" cy="619125"/>
              </a:xfrm>
              <a:prstGeom prst="rect">
                <a:avLst/>
              </a:prstGeom>
              <a:solidFill>
                <a:srgbClr val="EAF2F8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10493597" y="3521869"/>
                <a:ext cx="158210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3952875"/>
              <a:ext cx="2095500" cy="619125"/>
              <a:chOff x="1047750" y="3952875"/>
              <a:chExt cx="2095500" cy="61912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3952875"/>
                <a:ext cx="20955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529144" y="4140994"/>
                <a:ext cx="1132618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prime[v]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143250" y="3952875"/>
              <a:ext cx="1143000" cy="619125"/>
              <a:chOff x="3143250" y="3952875"/>
              <a:chExt cx="1143000" cy="61912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143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578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286250" y="3952875"/>
              <a:ext cx="1143000" cy="619125"/>
              <a:chOff x="4286250" y="3952875"/>
              <a:chExt cx="1143000" cy="6191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286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721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5429250" y="3952875"/>
              <a:ext cx="1143000" cy="619125"/>
              <a:chOff x="5429250" y="3952875"/>
              <a:chExt cx="1143000" cy="6191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429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5864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572250" y="3952875"/>
              <a:ext cx="1143000" cy="619125"/>
              <a:chOff x="6572250" y="3952875"/>
              <a:chExt cx="1143000" cy="61912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6572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7007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715250" y="3952875"/>
              <a:ext cx="1143000" cy="619125"/>
              <a:chOff x="7715250" y="3952875"/>
              <a:chExt cx="1143000" cy="6191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715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8150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858250" y="3952875"/>
              <a:ext cx="1143000" cy="619125"/>
              <a:chOff x="8858250" y="3952875"/>
              <a:chExt cx="1143000" cy="61912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858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293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真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0001250" y="3952875"/>
              <a:ext cx="1143000" cy="619125"/>
              <a:chOff x="10001250" y="3952875"/>
              <a:chExt cx="1143000" cy="6191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0001250" y="3952875"/>
                <a:ext cx="1143000" cy="61912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0436638" y="4140994"/>
                <a:ext cx="27212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假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990219" y="5409248"/>
            <a:ext cx="7432548" cy="752855"/>
            <a:chOff x="990219" y="5409248"/>
            <a:chExt cx="7432548" cy="752855"/>
          </a:xfrm>
        </p:grpSpPr>
        <p:sp>
          <p:nvSpPr>
            <p:cNvPr id="57" name="TextBox 57"/>
            <p:cNvSpPr/>
            <p:nvPr/>
          </p:nvSpPr>
          <p:spPr>
            <a:xfrm>
              <a:off x="990219" y="5409248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用已经学过的is_prime计算这张表，不需要另外引入筛法。</a:t>
              </a:r>
            </a:p>
          </p:txBody>
        </p:sp>
        <p:sp>
          <p:nvSpPr>
            <p:cNvPr id="58" name="TextBox 58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这张表的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是被判断的数，格子里的值才是“是否为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49893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457942" cy="1104519"/>
            <a:chOff x="825246" y="814388"/>
            <a:chExt cx="74579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习题：哥德巴赫猜想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4579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完整程序：预先判质数，再逐个分解偶数（1/2）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7238810" cy="3315081"/>
            <a:chOff x="1037844" y="2027872"/>
            <a:chExt cx="723881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prime[10001];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is_prime(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37736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(x&lt;2)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351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d=2; d*d&lt;=x; d++)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(x%d==0)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 cin &gt;&gt; n;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7238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v=2; v&lt;=n; v++) prime[v]=is_prime(v);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6126289" cy="366712"/>
            <a:chOff x="990600" y="5855494"/>
            <a:chExt cx="6126289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612628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预处理只为2至N各判断一次；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判断结果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可以反复读取。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457942" cy="1104519"/>
            <a:chOff x="825246" y="814388"/>
            <a:chExt cx="74579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习题：哥德巴赫猜想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4579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完整程序：预先判质数，再逐个分解偶数（2/2）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8393849" cy="3048381"/>
            <a:chOff x="1037844" y="2027872"/>
            <a:chExt cx="8393849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x=4; x&lt;=n; x+=2) {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p=2; p&lt;=x/2; p++)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q=x-p;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(prime[p] &amp;&amp; prime[q])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8393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   cout &lt;&lt; x &lt;&lt; '=' &lt;&lt; p &lt;&lt; '+' &lt;&lt; q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break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8135017" cy="366712"/>
            <a:chOff x="990600" y="5855494"/>
            <a:chExt cx="8135017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81350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最坏枚举量为平方级，N≤10000；找到答案就停止当前偶数的内层循环。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有限检验的边界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检查到</a:t>
              </a:r>
              <a:r>
                <a:rPr lang="en-US" sz="25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都成功，能说明所有偶数都成功吗？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76645" cy="381381"/>
            <a:chOff x="990219" y="2056448"/>
            <a:chExt cx="877664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程序只检查4至N。即使这些偶数都找到了分法，也不能代表无穷多个偶数。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870317" cy="1371981"/>
            <a:chOff x="990219" y="3027998"/>
            <a:chExt cx="7870317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正确性要解释：没有漏掉候选，并且输出满足最小第一加数要求。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870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预处理逐数试除；枚举次数最坏随N的平方增长，数组占O(N)空间。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8455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测试至少覆盖N=4、具有多个分法的偶数，以及最大输入N=10000。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9248"/>
            <a:ext cx="9015032" cy="381381"/>
            <a:chOff x="990219" y="5409248"/>
            <a:chExt cx="9015032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计算机验证和数学证明解决的问题不同，这里的目标是完成有限范围的输出。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模拟练习：两个质数题为什么能提前停止？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189893" cy="1429131"/>
            <a:chOff x="990219" y="2742248"/>
            <a:chExt cx="6189893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n=77，最小的大于1的因数是7，应输出什么？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8830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x=26，3+23和7+19都成立，应该输出哪一种？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1898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给20分解成两个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，试p=3失败，就能结束吗？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785860" cy="1181481"/>
            <a:chOff x="990219" y="4599622"/>
            <a:chExt cx="6785860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2165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11，即77÷7。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5135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26=3+23，因为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加数3更小。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不能。一次失败只排除了这一对；下一对仍可能成功。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既要正反读相同，又要是质数，哪些数合格？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有些整数从左往右读、从右往左读，数字排列完全一样，这样的数叫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这道题给一个整数范围，要求找出里面同时满足“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”和“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”的所有数。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047875" cy="571500"/>
              <a:chOff x="1047750" y="3057525"/>
              <a:chExt cx="2047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047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候选数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095625" y="3057525"/>
              <a:ext cx="3286125" cy="571500"/>
              <a:chOff x="3095625" y="3057525"/>
              <a:chExt cx="3286125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095625" y="3057525"/>
                <a:ext cx="3286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14675" y="3086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正反读相同吗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381750" y="3057525"/>
              <a:ext cx="2143125" cy="571500"/>
              <a:chOff x="6381750" y="3057525"/>
              <a:chExt cx="214312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381750" y="3057525"/>
                <a:ext cx="214312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400800" y="3086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是质数吗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24875" y="3057525"/>
              <a:ext cx="2619375" cy="571500"/>
              <a:chOff x="8524875" y="3057525"/>
              <a:chExt cx="26193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524875" y="3057525"/>
                <a:ext cx="26193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543925" y="3086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可以输出吗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629025"/>
              <a:ext cx="2047875" cy="571500"/>
              <a:chOff x="1047750" y="3629025"/>
              <a:chExt cx="2047875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629025"/>
                <a:ext cx="2047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6576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151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095625" y="3629025"/>
              <a:ext cx="3286125" cy="571500"/>
              <a:chOff x="3095625" y="3629025"/>
              <a:chExt cx="328612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095625" y="3629025"/>
                <a:ext cx="3286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114675" y="36576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381750" y="3629025"/>
              <a:ext cx="2143125" cy="571500"/>
              <a:chOff x="6381750" y="3629025"/>
              <a:chExt cx="214312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381750" y="3629025"/>
                <a:ext cx="2143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400800" y="36576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524875" y="3629025"/>
              <a:ext cx="2619375" cy="571500"/>
              <a:chOff x="8524875" y="3629025"/>
              <a:chExt cx="2619375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524875" y="3629025"/>
                <a:ext cx="26193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543925" y="36576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可以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4200525"/>
              <a:ext cx="2047875" cy="571500"/>
              <a:chOff x="1047750" y="4200525"/>
              <a:chExt cx="2047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4200525"/>
                <a:ext cx="2047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42291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95625" y="4200525"/>
              <a:ext cx="3286125" cy="571500"/>
              <a:chOff x="3095625" y="4200525"/>
              <a:chExt cx="328612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95625" y="4200525"/>
                <a:ext cx="3286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114675" y="42291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381750" y="4200525"/>
              <a:ext cx="2143125" cy="571500"/>
              <a:chOff x="6381750" y="4200525"/>
              <a:chExt cx="2143125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381750" y="4200525"/>
                <a:ext cx="214312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400800" y="42291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否，能被11整除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24875" y="4200525"/>
              <a:ext cx="2619375" cy="571500"/>
              <a:chOff x="8524875" y="4200525"/>
              <a:chExt cx="26193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524875" y="4200525"/>
                <a:ext cx="26193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543925" y="42291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不可以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72025"/>
              <a:ext cx="2047875" cy="571500"/>
              <a:chOff x="1047750" y="4772025"/>
              <a:chExt cx="2047875" cy="5715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72025"/>
                <a:ext cx="2047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800600"/>
                <a:ext cx="2009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127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095625" y="4772025"/>
              <a:ext cx="3286125" cy="571500"/>
              <a:chOff x="3095625" y="4772025"/>
              <a:chExt cx="3286125" cy="5715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095625" y="4772025"/>
                <a:ext cx="3286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114675" y="4800600"/>
                <a:ext cx="3248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381750" y="4772025"/>
              <a:ext cx="2143125" cy="571500"/>
              <a:chOff x="6381750" y="4772025"/>
              <a:chExt cx="2143125" cy="5715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381750" y="4772025"/>
                <a:ext cx="214312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400800" y="4800600"/>
                <a:ext cx="210502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524875" y="4772025"/>
              <a:ext cx="2619375" cy="571500"/>
              <a:chOff x="8524875" y="4772025"/>
              <a:chExt cx="2619375" cy="5715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524875" y="4772025"/>
                <a:ext cx="26193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543925" y="4800600"/>
                <a:ext cx="25812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不可以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57" name="TextBox 57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两条要求缺一不可。找到一个合格数，也不能停止寻找剩下的答案。</a:t>
              </a:r>
            </a:p>
          </p:txBody>
        </p:sp>
        <p:sp>
          <p:nvSpPr>
            <p:cNvPr id="58" name="TextBox 5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区间可能很大，但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左右对称。这个条件能帮我们减少哪些候选？</a:t>
              </a:r>
            </a:p>
          </p:txBody>
        </p:sp>
      </p:grpSp>
      <p:sp>
        <p:nvSpPr>
          <p:cNvPr id="79" name="Line 7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0" name="Line 80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习题：回文质数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回文质数：既要从两边读相同，又要是质数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129957" cy="381381"/>
            <a:chOff x="990219" y="2056448"/>
            <a:chExt cx="812995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151从左向右与从右向左读都相同，它还是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，因此属于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质数。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100328" cy="1276731"/>
            <a:chOff x="990219" y="2932748"/>
            <a:chExt cx="7100328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52439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输入：两个整数a、b，5≤a&lt;b≤100000000。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输出：区间[a,b]内的全部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，从小到大，一行一个。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区间的左右端点都包含在内；每个结果只输出一次。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107936" cy="762381"/>
            <a:chOff x="990219" y="5056822"/>
            <a:chExt cx="7107936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71079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教学样例：输入100 160，输出101、131、151，各占一行。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4990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121虽然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，却能被11整除，不能输出。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578090" cy="1104519"/>
            <a:chOff x="825246" y="814388"/>
            <a:chExt cx="757809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减少候选范围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57809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想找回文数，还需要把中间所有数字都试一遍吗？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265974" cy="762381"/>
            <a:chOff x="990219" y="2056448"/>
            <a:chExt cx="626597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659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看三位数：101是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，102至110都不是，111又是。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637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如果百位已经选1，个位可以随便填2、3、4吗？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714750" cy="523875"/>
              <a:chOff x="1047750" y="3095625"/>
              <a:chExt cx="37147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714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676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已经确定的数字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762500" y="3095625"/>
              <a:ext cx="3810000" cy="523875"/>
              <a:chOff x="4762500" y="3095625"/>
              <a:chExt cx="38100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762500" y="3095625"/>
                <a:ext cx="3810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781550" y="312420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另一边必须怎样填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572500" y="3095625"/>
              <a:ext cx="2571750" cy="523875"/>
              <a:chOff x="8572500" y="3095625"/>
              <a:chExt cx="25717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572500" y="3095625"/>
                <a:ext cx="2571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591550" y="3124200"/>
                <a:ext cx="2533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得到的候选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19500"/>
              <a:ext cx="3714750" cy="523875"/>
              <a:chOff x="1047750" y="3619500"/>
              <a:chExt cx="37147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19500"/>
                <a:ext cx="3714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48075"/>
                <a:ext cx="3676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左边1，中间0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762500" y="3619500"/>
              <a:ext cx="3810000" cy="523875"/>
              <a:chOff x="4762500" y="3619500"/>
              <a:chExt cx="38100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762500" y="361950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781550" y="364807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右边也填1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572500" y="3619500"/>
              <a:ext cx="2571750" cy="523875"/>
              <a:chOff x="8572500" y="3619500"/>
              <a:chExt cx="25717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572500" y="3619500"/>
                <a:ext cx="2571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591550" y="3648075"/>
                <a:ext cx="2533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101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43375"/>
              <a:ext cx="3714750" cy="523875"/>
              <a:chOff x="1047750" y="4143375"/>
              <a:chExt cx="37147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43375"/>
                <a:ext cx="3714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171950"/>
                <a:ext cx="3676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左边1，中间1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762500" y="4143375"/>
              <a:ext cx="3810000" cy="523875"/>
              <a:chOff x="4762500" y="4143375"/>
              <a:chExt cx="38100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762500" y="4143375"/>
                <a:ext cx="3810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781550" y="4171950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右边也填1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572500" y="4143375"/>
              <a:ext cx="2571750" cy="523875"/>
              <a:chOff x="8572500" y="4143375"/>
              <a:chExt cx="257175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572500" y="4143375"/>
                <a:ext cx="2571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591550" y="4171950"/>
                <a:ext cx="2533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111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667250"/>
              <a:ext cx="3714750" cy="523875"/>
              <a:chOff x="1047750" y="4667250"/>
              <a:chExt cx="371475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667250"/>
                <a:ext cx="3714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695825"/>
                <a:ext cx="3676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左边1，中间2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762500" y="4667250"/>
              <a:ext cx="3810000" cy="523875"/>
              <a:chOff x="4762500" y="4667250"/>
              <a:chExt cx="381000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762500" y="4667250"/>
                <a:ext cx="3810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781550" y="4695825"/>
                <a:ext cx="3771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右边也填1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72500" y="4667250"/>
              <a:ext cx="2571750" cy="523875"/>
              <a:chOff x="8572500" y="4667250"/>
              <a:chExt cx="257175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572500" y="4667250"/>
                <a:ext cx="2571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591550" y="4695825"/>
                <a:ext cx="2533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121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两端必须配对相同。左边一旦确定，右边就不必再逐个猜。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像照着纸的一半画另一半，先造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再判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，就能少试许多不可能的数。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减少候选范围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不必挨个检查一亿个整数，先造出回文数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542526" cy="381381"/>
            <a:chOff x="990219" y="2056448"/>
            <a:chExt cx="954252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逐个数判断“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且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”会检查大量根本不回文的数。回文数的两边相互对应。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942290" cy="1371981"/>
            <a:chOff x="990219" y="3027998"/>
            <a:chExt cx="7942290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4531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知道左半边，就能由镜像确定右半边。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9422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例如左半边12，可以构造三位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121，也可以构造四位回文1221。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7427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只生成这些候选，再调用is_prime，避免遍历整个区间。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奇数位的中间字符只出现一次，偶数位则没有独立的中间位，构造时要分清。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回文的构造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奇数位回文：中间一位不再复制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955774" cy="762381"/>
            <a:chOff x="990219" y="2056448"/>
            <a:chExt cx="695577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123。目标是五位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，中间位置已经由3占据。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去掉末位3，镜像剩下的12：依次把2、1接到右边。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047875" y="3190875"/>
            <a:ext cx="3952875" cy="762000"/>
            <a:chOff x="2047875" y="3190875"/>
            <a:chExt cx="3952875" cy="762000"/>
          </a:xfrm>
        </p:grpSpPr>
        <p:grpSp>
          <p:nvGrpSpPr>
            <p:cNvPr id="10" name="Group 10"/>
            <p:cNvGrpSpPr/>
            <p:nvPr/>
          </p:nvGrpSpPr>
          <p:grpSpPr>
            <a:xfrm>
              <a:off x="2047875" y="3190875"/>
              <a:ext cx="1190625" cy="762000"/>
              <a:chOff x="2047875" y="3190875"/>
              <a:chExt cx="1190625" cy="7620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204787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3584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429000" y="3190875"/>
              <a:ext cx="1190625" cy="762000"/>
              <a:chOff x="3429000" y="3190875"/>
              <a:chExt cx="1190625" cy="762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429000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916966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810125" y="3190875"/>
              <a:ext cx="1190625" cy="762000"/>
              <a:chOff x="4810125" y="3190875"/>
              <a:chExt cx="1190625" cy="762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FFF2CC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9809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6191250" y="3190875"/>
            <a:ext cx="2571750" cy="762000"/>
            <a:chOff x="6191250" y="3190875"/>
            <a:chExt cx="2571750" cy="762000"/>
          </a:xfrm>
        </p:grpSpPr>
        <p:grpSp>
          <p:nvGrpSpPr>
            <p:cNvPr id="20" name="Group 20"/>
            <p:cNvGrpSpPr/>
            <p:nvPr/>
          </p:nvGrpSpPr>
          <p:grpSpPr>
            <a:xfrm>
              <a:off x="6191250" y="3190875"/>
              <a:ext cx="1190625" cy="762000"/>
              <a:chOff x="6191250" y="3190875"/>
              <a:chExt cx="1190625" cy="7620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191250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6679216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572375" y="3190875"/>
              <a:ext cx="1190625" cy="762000"/>
              <a:chOff x="7572375" y="3190875"/>
              <a:chExt cx="1190625" cy="7620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757237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806034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1227963" y="4477226"/>
            <a:ext cx="4982742" cy="396050"/>
            <a:chOff x="1227963" y="4477226"/>
            <a:chExt cx="4982742" cy="396050"/>
          </a:xfrm>
        </p:grpSpPr>
        <p:sp>
          <p:nvSpPr>
            <p:cNvPr id="25" name="TextBox 25"/>
            <p:cNvSpPr/>
            <p:nvPr/>
          </p:nvSpPr>
          <p:spPr>
            <a:xfrm>
              <a:off x="1227963" y="4477226"/>
              <a:ext cx="498274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rest从12开始：123 → 1232 → 12321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27" name="TextBox 27"/>
            <p:cNvSpPr/>
            <p:nvPr/>
          </p:nvSpPr>
          <p:spPr>
            <a:xfrm>
              <a:off x="990219" y="5418772"/>
              <a:ext cx="88958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左边浅蓝色表示已有数字，右边浅绿色表示镜像补入；中间的3只出现一次。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如果要构造六位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，左边的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123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都得镜像过去，不能去掉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08654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421376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回文的构造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偶数位回文：完整镜像左半段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811220" cy="762381"/>
            <a:chOff x="990219" y="2056448"/>
            <a:chExt cx="681122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123。目标是六位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，中间没有单独的一位。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48237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镜像整个123：依次把3、2、1接到右边。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24000" y="3190875"/>
            <a:ext cx="3952875" cy="762000"/>
            <a:chOff x="1524000" y="3190875"/>
            <a:chExt cx="3952875" cy="762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524000" y="3190875"/>
              <a:ext cx="1190625" cy="762000"/>
              <a:chOff x="1524000" y="3190875"/>
              <a:chExt cx="1190625" cy="7620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524000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011966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905125" y="3190875"/>
              <a:ext cx="1190625" cy="762000"/>
              <a:chOff x="2905125" y="3190875"/>
              <a:chExt cx="1190625" cy="7620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90512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39309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4286250" y="3190875"/>
              <a:ext cx="1190625" cy="762000"/>
              <a:chOff x="4286250" y="3190875"/>
              <a:chExt cx="1190625" cy="7620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286250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4774216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5667375" y="3190875"/>
            <a:ext cx="3952875" cy="762000"/>
            <a:chOff x="5667375" y="3190875"/>
            <a:chExt cx="3952875" cy="762000"/>
          </a:xfrm>
        </p:grpSpPr>
        <p:grpSp>
          <p:nvGrpSpPr>
            <p:cNvPr id="20" name="Group 20"/>
            <p:cNvGrpSpPr/>
            <p:nvPr/>
          </p:nvGrpSpPr>
          <p:grpSpPr>
            <a:xfrm>
              <a:off x="5667375" y="3190875"/>
              <a:ext cx="1190625" cy="762000"/>
              <a:chOff x="5667375" y="3190875"/>
              <a:chExt cx="1190625" cy="7620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66737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615534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7048500" y="3190875"/>
              <a:ext cx="1190625" cy="762000"/>
              <a:chOff x="7048500" y="3190875"/>
              <a:chExt cx="1190625" cy="7620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7048500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7536466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429625" y="3190875"/>
              <a:ext cx="1190625" cy="762000"/>
              <a:chOff x="8429625" y="3190875"/>
              <a:chExt cx="1190625" cy="7620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8429625" y="3190875"/>
                <a:ext cx="1190625" cy="762000"/>
              </a:xfrm>
              <a:prstGeom prst="roundRect">
                <a:avLst>
                  <a:gd name="adj" fmla="val 10000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8917591" y="3406712"/>
                <a:ext cx="214694" cy="4987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5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1227963" y="4477226"/>
            <a:ext cx="6603266" cy="396050"/>
            <a:chOff x="1227963" y="4477226"/>
            <a:chExt cx="6603266" cy="396050"/>
          </a:xfrm>
        </p:grpSpPr>
        <p:sp>
          <p:nvSpPr>
            <p:cNvPr id="28" name="TextBox 28"/>
            <p:cNvSpPr/>
            <p:nvPr/>
          </p:nvSpPr>
          <p:spPr>
            <a:xfrm>
              <a:off x="1227963" y="4477226"/>
              <a:ext cx="660326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rest从123开始：123 → 1233 → 12332 → 123321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18772"/>
            <a:ext cx="7151049" cy="762381"/>
            <a:chOff x="990219" y="5418772"/>
            <a:chExt cx="7151049" cy="762381"/>
          </a:xfrm>
        </p:grpSpPr>
        <p:sp>
          <p:nvSpPr>
            <p:cNvPr id="30" name="TextBox 30"/>
            <p:cNvSpPr/>
            <p:nvPr/>
          </p:nvSpPr>
          <p:spPr>
            <a:xfrm>
              <a:off x="990219" y="5418772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左右各三位，一共六位；中间两个3是一左一右，不能省略。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99772"/>
              <a:ext cx="71510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把两种情况合在一个函数中：odd为真时，先让rest除以10。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08654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421376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42829" cy="1101280"/>
            <a:chOff x="825246" y="814388"/>
            <a:chExt cx="1044282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回文构造代码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4282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162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写一个函数，把镜像数字逐位接到右边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997279" cy="381381"/>
            <a:chOff x="990219" y="2056448"/>
            <a:chExt cx="899727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972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prefix是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，odd表示总位数是否为奇数。函数返回构造出的完整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885122"/>
            <a:ext cx="6228150" cy="2514981"/>
            <a:chOff x="1037844" y="2885122"/>
            <a:chExt cx="6228150" cy="25149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make_pal(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prefix,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odd)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 = prefix;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rest = prefix;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(odd) rest /= 10;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(rest &gt; 0)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x = x*10 + rest%10; rest /= 10;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71392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50187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409248"/>
            <a:ext cx="7696295" cy="381381"/>
            <a:chOff x="990219" y="5409248"/>
            <a:chExt cx="7696295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409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默认镜像整个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；只有总位数为奇数时，才先去掉中间一位。</a:t>
              </a:r>
            </a:p>
          </p:txBody>
        </p:sp>
      </p:grpSp>
      <p:sp>
        <p:nvSpPr>
          <p:cNvPr id="1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3"/>
          <p:cNvSpPr/>
          <p:nvPr/>
        </p:nvSpPr>
        <p:spPr>
          <a:xfrm>
            <a:off x="914019" y="2894648"/>
            <a:ext cx="9525" cy="2411730"/>
          </a:xfrm>
          <a:custGeom>
            <a:avLst/>
            <a:gdLst/>
            <a:ahLst/>
            <a:cxnLst/>
            <a:rect l="l" t="t" r="r" b="b"/>
            <a:pathLst>
              <a:path w="9525" h="2411730">
                <a:moveTo>
                  <a:pt x="0" y="0"/>
                </a:moveTo>
                <a:lnTo>
                  <a:pt x="0" y="2411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14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不重不漏的生成顺序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三位回文的前两位，应该从多少试到多少？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18371" cy="762381"/>
            <a:chOff x="990219" y="2056448"/>
            <a:chExt cx="801837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18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由前两位确定：10得到101，11得到111，直到99得到999。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前两位若从01开始，得到的010实际不是三位正整数。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952750" cy="523875"/>
              <a:chOff x="1047750" y="3095625"/>
              <a:chExt cx="29527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952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914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需要的总位数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000500" y="3095625"/>
              <a:ext cx="4095750" cy="523875"/>
              <a:chOff x="4000500" y="3095625"/>
              <a:chExt cx="409575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000500" y="3095625"/>
                <a:ext cx="4095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019550" y="3124200"/>
                <a:ext cx="4057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决定它的前半段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96250" y="3095625"/>
              <a:ext cx="3048000" cy="523875"/>
              <a:chOff x="8096250" y="3095625"/>
              <a:chExt cx="304800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96250" y="3095625"/>
                <a:ext cx="3048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115300" y="3124200"/>
                <a:ext cx="3009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可尝试的范围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19500"/>
              <a:ext cx="2952750" cy="523875"/>
              <a:chOff x="1047750" y="3619500"/>
              <a:chExt cx="29527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19500"/>
                <a:ext cx="2952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48075"/>
                <a:ext cx="2914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619500"/>
              <a:ext cx="4095750" cy="523875"/>
              <a:chOff x="4000500" y="3619500"/>
              <a:chExt cx="409575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619500"/>
                <a:ext cx="4095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19550" y="3648075"/>
                <a:ext cx="4057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前2位，含中间位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96250" y="3619500"/>
              <a:ext cx="3048000" cy="523875"/>
              <a:chOff x="8096250" y="3619500"/>
              <a:chExt cx="304800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96250" y="3619500"/>
                <a:ext cx="3048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115300" y="3648075"/>
                <a:ext cx="3009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10至99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43375"/>
              <a:ext cx="2952750" cy="523875"/>
              <a:chOff x="1047750" y="4143375"/>
              <a:chExt cx="29527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43375"/>
                <a:ext cx="2952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171950"/>
                <a:ext cx="2914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4位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000500" y="4143375"/>
              <a:ext cx="4095750" cy="523875"/>
              <a:chOff x="4000500" y="4143375"/>
              <a:chExt cx="409575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000500" y="4143375"/>
                <a:ext cx="4095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019550" y="4171950"/>
                <a:ext cx="4057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前2位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96250" y="4143375"/>
              <a:ext cx="3048000" cy="523875"/>
              <a:chOff x="8096250" y="4143375"/>
              <a:chExt cx="304800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96250" y="4143375"/>
                <a:ext cx="3048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115300" y="4171950"/>
                <a:ext cx="3009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10至99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667250"/>
              <a:ext cx="2952750" cy="523875"/>
              <a:chOff x="1047750" y="4667250"/>
              <a:chExt cx="295275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667250"/>
                <a:ext cx="2952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695825"/>
                <a:ext cx="2914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5位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000500" y="4667250"/>
              <a:ext cx="4095750" cy="523875"/>
              <a:chOff x="4000500" y="4667250"/>
              <a:chExt cx="409575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000500" y="4667250"/>
                <a:ext cx="4095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019550" y="4695825"/>
                <a:ext cx="4057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前3位，含中间位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96250" y="4667250"/>
              <a:ext cx="3048000" cy="523875"/>
              <a:chOff x="8096250" y="4667250"/>
              <a:chExt cx="304800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96250" y="4667250"/>
                <a:ext cx="3048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115300" y="4695825"/>
                <a:ext cx="3009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100至999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奇数位要保留中间位，偶数位取一半；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的首位不能为0。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每种位数都按这个办法确定范围。位数递增、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递增，候选就能有序产生。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不重不漏的生成顺序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按总位数、前半段的顺序枚举，结果自然递增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930414" cy="381381"/>
            <a:chOff x="990219" y="2056448"/>
            <a:chExt cx="693041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同一总位数下，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从小到大生成；总位数从1到8增加。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095500" cy="419100"/>
              <a:chOff x="1047750" y="3095625"/>
              <a:chExt cx="20955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总位数len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143250" y="3095625"/>
              <a:ext cx="2381250" cy="419100"/>
              <a:chOff x="3143250" y="3095625"/>
              <a:chExt cx="238125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143250" y="3095625"/>
                <a:ext cx="2381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162300" y="31242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前半段位数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524500" y="3095625"/>
              <a:ext cx="3143250" cy="419100"/>
              <a:chOff x="5524500" y="3095625"/>
              <a:chExt cx="314325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524500" y="3095625"/>
                <a:ext cx="3143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543550" y="3124200"/>
                <a:ext cx="3105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前半段范围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667750" y="3095625"/>
              <a:ext cx="2476500" cy="419100"/>
              <a:chOff x="8667750" y="3095625"/>
              <a:chExt cx="247650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667750" y="3095625"/>
                <a:ext cx="2476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686800" y="31242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构造例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14725"/>
              <a:ext cx="2095500" cy="419100"/>
              <a:chOff x="1047750" y="3514725"/>
              <a:chExt cx="209550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1、2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143250" y="3514725"/>
              <a:ext cx="2381250" cy="419100"/>
              <a:chOff x="3143250" y="3514725"/>
              <a:chExt cx="238125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143250" y="35147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162300" y="35433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524500" y="3514725"/>
              <a:ext cx="3143250" cy="419100"/>
              <a:chOff x="5524500" y="3514725"/>
              <a:chExt cx="314325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5524500" y="3514725"/>
                <a:ext cx="3143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543550" y="3543300"/>
                <a:ext cx="3105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1至9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667750" y="3514725"/>
              <a:ext cx="2476500" cy="419100"/>
              <a:chOff x="8667750" y="3514725"/>
              <a:chExt cx="247650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667750" y="35147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686800" y="35433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1、11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3933825"/>
              <a:ext cx="2095500" cy="419100"/>
              <a:chOff x="1047750" y="3933825"/>
              <a:chExt cx="209550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3、4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143250" y="3933825"/>
              <a:ext cx="2381250" cy="419100"/>
              <a:chOff x="3143250" y="3933825"/>
              <a:chExt cx="238125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143250" y="39338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162300" y="39624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524500" y="3933825"/>
              <a:ext cx="3143250" cy="419100"/>
              <a:chOff x="5524500" y="3933825"/>
              <a:chExt cx="314325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5524500" y="3933825"/>
                <a:ext cx="3143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5543550" y="3962400"/>
                <a:ext cx="3105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10至99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667750" y="3933825"/>
              <a:ext cx="2476500" cy="419100"/>
              <a:chOff x="8667750" y="3933825"/>
              <a:chExt cx="247650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667750" y="39338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686800" y="39624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101、1001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352925"/>
              <a:ext cx="2095500" cy="419100"/>
              <a:chOff x="1047750" y="4352925"/>
              <a:chExt cx="2095500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5、6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143250" y="4352925"/>
              <a:ext cx="2381250" cy="419100"/>
              <a:chOff x="3143250" y="4352925"/>
              <a:chExt cx="2381250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143250" y="4352925"/>
                <a:ext cx="2381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162300" y="43815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524500" y="4352925"/>
              <a:ext cx="3143250" cy="419100"/>
              <a:chOff x="5524500" y="4352925"/>
              <a:chExt cx="3143250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524500" y="4352925"/>
                <a:ext cx="3143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543550" y="4381500"/>
                <a:ext cx="3105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100至999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667750" y="4352925"/>
              <a:ext cx="2476500" cy="419100"/>
              <a:chOff x="8667750" y="4352925"/>
              <a:chExt cx="2476500" cy="4191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667750" y="43529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686800" y="43815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10001、100001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047750" y="4772025"/>
              <a:ext cx="2095500" cy="419100"/>
              <a:chOff x="1047750" y="4772025"/>
              <a:chExt cx="2095500" cy="4191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0477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0668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7、8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3143250" y="4772025"/>
              <a:ext cx="2381250" cy="419100"/>
              <a:chOff x="3143250" y="4772025"/>
              <a:chExt cx="2381250" cy="4191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3143250" y="4772025"/>
                <a:ext cx="2381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3162300" y="4800600"/>
                <a:ext cx="2343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524500" y="4772025"/>
              <a:ext cx="3143250" cy="419100"/>
              <a:chOff x="5524500" y="4772025"/>
              <a:chExt cx="3143250" cy="4191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524500" y="4772025"/>
                <a:ext cx="3143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543550" y="4800600"/>
                <a:ext cx="3105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1000至9999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8667750" y="4772025"/>
              <a:ext cx="2476500" cy="419100"/>
              <a:chOff x="8667750" y="4772025"/>
              <a:chExt cx="2476500" cy="41910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8667750" y="47720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8686800" y="48006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1000001、10000001</a:t>
                </a:r>
              </a:p>
            </p:txBody>
          </p:sp>
        </p:grpSp>
      </p:grpSp>
      <p:grpSp>
        <p:nvGrpSpPr>
          <p:cNvPr id="70" name="Group 70"/>
          <p:cNvGrpSpPr/>
          <p:nvPr/>
        </p:nvGrpSpPr>
        <p:grpSpPr>
          <a:xfrm>
            <a:off x="990219" y="5409248"/>
            <a:ext cx="7168801" cy="752855"/>
            <a:chOff x="990219" y="5409248"/>
            <a:chExt cx="7168801" cy="752855"/>
          </a:xfrm>
        </p:grpSpPr>
        <p:sp>
          <p:nvSpPr>
            <p:cNvPr id="68" name="TextBox 68"/>
            <p:cNvSpPr/>
            <p:nvPr/>
          </p:nvSpPr>
          <p:spPr>
            <a:xfrm>
              <a:off x="990219" y="5409248"/>
              <a:ext cx="66235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位数为(len+1)/2，整数除法恰好得到所需数量。</a:t>
              </a:r>
            </a:p>
          </p:txBody>
        </p:sp>
        <p:sp>
          <p:nvSpPr>
            <p:cNvPr id="69" name="TextBox 69"/>
            <p:cNvSpPr/>
            <p:nvPr/>
          </p:nvSpPr>
          <p:spPr>
            <a:xfrm>
              <a:off x="990219" y="57807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范围上限一亿是唯一可能的九位数，它首尾不同，不是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3" name="Line 9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4" name="Line 94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习题：回文质数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完整程序：构造回文后筛出质数（1/3）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5217490" cy="3048381"/>
            <a:chOff x="1037844" y="2027872"/>
            <a:chExt cx="521749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is_prime(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7736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(x&lt;2)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9801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d=2; 1LL*d*d&lt;=x; d++)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(x%d==0)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true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make_pal(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prefix,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odd)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x=prefix;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rest=prefix;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6599301" cy="366712"/>
            <a:chOff x="990600" y="5855494"/>
            <a:chExt cx="6599301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659930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构造与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判断各自独立，主程序只负责枚举与选择。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习题：回文质数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完整程序：构造回文后筛出质数（2/3）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5217490" cy="3048381"/>
            <a:chOff x="1037844" y="2027872"/>
            <a:chExt cx="521749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(odd) rest/=10;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(rest&gt;0)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x=x*10+rest%10;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rest/=10;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a,b; cin &gt;&gt; a &gt;&gt; b;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len=1; len&lt;=8; len++)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half=(len+1)/2, start=1;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5726144" cy="366712"/>
            <a:chOff x="990600" y="5855494"/>
            <a:chExt cx="5726144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5726144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同位数下候选递增，超过b后可停止这一组的枚举。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习题：回文质数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完整程序：构造回文后筛出质数（3/3）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027872"/>
            <a:ext cx="8538229" cy="2514981"/>
            <a:chOff x="1037844" y="2027872"/>
            <a:chExt cx="8538229" cy="25149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6516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d=1; d&lt;half; d++) start*=10;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8538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prefix=start; prefix&lt;start*10; prefix++)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63725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x=make_pal(prefix,len%2==1);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(x&gt;b)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break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79607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(x&gt;=a &amp;&amp; is_prime(x)) cout &lt;&lt; x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5855494"/>
            <a:ext cx="7662196" cy="366712"/>
            <a:chOff x="990600" y="5855494"/>
            <a:chExt cx="7662196" cy="366712"/>
          </a:xfrm>
        </p:grpSpPr>
        <p:sp>
          <p:nvSpPr>
            <p:cNvPr id="15" name="TextBox 15"/>
            <p:cNvSpPr/>
            <p:nvPr/>
          </p:nvSpPr>
          <p:spPr>
            <a:xfrm>
              <a:off x="990600" y="5855494"/>
              <a:ext cx="766219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单独处理x&gt;=a，保留区间左端点；每个合法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只有一个生成来源。</a:t>
              </a:r>
            </a:p>
          </p:txBody>
        </p:sp>
      </p:grpSp>
      <p:sp>
        <p:nvSpPr>
          <p:cNvPr id="17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7"/>
          <p:cNvSpPr/>
          <p:nvPr/>
        </p:nvSpPr>
        <p:spPr>
          <a:xfrm>
            <a:off x="914019" y="2037398"/>
            <a:ext cx="9525" cy="2411730"/>
          </a:xfrm>
          <a:custGeom>
            <a:avLst/>
            <a:gdLst/>
            <a:ahLst/>
            <a:cxnLst/>
            <a:rect l="l" t="t" r="r" b="b"/>
            <a:pathLst>
              <a:path w="9525" h="2411730">
                <a:moveTo>
                  <a:pt x="0" y="0"/>
                </a:moveTo>
                <a:lnTo>
                  <a:pt x="0" y="2411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8"/>
          <p:cNvSpPr/>
          <p:nvPr/>
        </p:nvSpPr>
        <p:spPr>
          <a:xfrm>
            <a:off x="838200" y="51558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回文质数验证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候选少了多少？还剩哪些边界需要检查？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00328" cy="381381"/>
            <a:chOff x="990219" y="2056448"/>
            <a:chExt cx="7100328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一至八位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总共19998个候选，比扫描一亿个整数少得多。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6905053" cy="1371981"/>
            <a:chOff x="990219" y="3027998"/>
            <a:chExt cx="6905053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同位数时，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决定整个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，因此不会重复生成。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都有唯一的左半段，按所有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枚举就不会漏。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3851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11是两位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，必须保留；100000000不是回文。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508629" cy="752855"/>
            <a:chOff x="990219" y="5409248"/>
            <a:chExt cx="7508629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7508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每个候选最多试除到b的平方根；本范围内候选不超过19998个。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66676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逐个生成并输出，无需保存候选数组；额外空间为O(1)。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所有选购方案的花费，加起来是多少？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先用购物理解题目的任务：有几样价格不同的物品，每样最多选一次。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可以只选一部分，也可以全选或什么都不选。每种选法都有自己的总花费。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238500" cy="571500"/>
              <a:chOff x="1047750" y="3057525"/>
              <a:chExt cx="3238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238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这道题要统计的对象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57525"/>
              <a:ext cx="6858000" cy="571500"/>
              <a:chOff x="4286250" y="3057525"/>
              <a:chExt cx="685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57525"/>
                <a:ext cx="685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86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具体是什么意思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3238500" cy="571500"/>
              <a:chOff x="1047750" y="3629025"/>
              <a:chExt cx="3238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一种选法的花费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86250" y="3629025"/>
              <a:ext cx="6858000" cy="571500"/>
              <a:chOff x="4286250" y="3629025"/>
              <a:chExt cx="6858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86250" y="3629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05300" y="3657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把这一种选法中选中的价格相加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3238500" cy="571500"/>
              <a:chOff x="1047750" y="4200525"/>
              <a:chExt cx="3238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3238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所有选法的总和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4200525"/>
              <a:ext cx="6858000" cy="571500"/>
              <a:chOff x="4286250" y="4200525"/>
              <a:chExt cx="685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4200525"/>
                <a:ext cx="685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4229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再把每一种选法的花费相加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3238500" cy="571500"/>
              <a:chOff x="1047750" y="4772025"/>
              <a:chExt cx="3238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本题不要求做的事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86250" y="4772025"/>
              <a:ext cx="6858000" cy="571500"/>
              <a:chOff x="4286250" y="4772025"/>
              <a:chExt cx="6858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86250" y="4772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305300" y="4800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不用选最便宜或最贵的一种方案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物品会在不同选法里反复出现；每次出现都要参与当次花费。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笔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元，本子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元。各买一件、只买一件或都不买，把选法列全。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习题：集合求和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两样物品，各自可选可不选，一共有几种方案？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76645" cy="762381"/>
            <a:chOff x="990219" y="2056448"/>
            <a:chExt cx="877664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一支笔标价2元，一本本子标价3元。每样最多选一次，也允许什么都不选。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这里把方案当作“选了哪些物品”，先拿笔还是先拿本子不产生新方案。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286000" cy="419100"/>
              <a:chOff x="1047750" y="3095625"/>
              <a:chExt cx="22860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286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247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笔是否选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333750" y="3095625"/>
              <a:ext cx="2476500" cy="419100"/>
              <a:chOff x="3333750" y="3095625"/>
              <a:chExt cx="24765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333750" y="3095625"/>
                <a:ext cx="2476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352800" y="31242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本子是否选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810250" y="3095625"/>
              <a:ext cx="2762250" cy="419100"/>
              <a:chOff x="5810250" y="3095625"/>
              <a:chExt cx="276225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810250" y="3095625"/>
                <a:ext cx="2762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829300" y="3124200"/>
                <a:ext cx="2724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选中的价格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572500" y="3095625"/>
              <a:ext cx="2571750" cy="419100"/>
              <a:chOff x="8572500" y="3095625"/>
              <a:chExt cx="257175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572500" y="3095625"/>
                <a:ext cx="25717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591550" y="3124200"/>
                <a:ext cx="2533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这一方案的和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514725"/>
              <a:ext cx="2286000" cy="419100"/>
              <a:chOff x="1047750" y="3514725"/>
              <a:chExt cx="22860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514725"/>
                <a:ext cx="2286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543300"/>
                <a:ext cx="2247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3333750" y="3514725"/>
              <a:ext cx="2476500" cy="419100"/>
              <a:chOff x="3333750" y="3514725"/>
              <a:chExt cx="247650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3333750" y="35147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352800" y="35433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810250" y="3514725"/>
              <a:ext cx="2762250" cy="419100"/>
              <a:chOff x="5810250" y="3514725"/>
              <a:chExt cx="276225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810250" y="3514725"/>
                <a:ext cx="2762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5829300" y="3543300"/>
                <a:ext cx="2724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没有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572500" y="3514725"/>
              <a:ext cx="2571750" cy="419100"/>
              <a:chOff x="8572500" y="3514725"/>
              <a:chExt cx="257175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572500" y="3514725"/>
                <a:ext cx="2571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591550" y="3543300"/>
                <a:ext cx="2533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3933825"/>
              <a:ext cx="2286000" cy="419100"/>
              <a:chOff x="1047750" y="3933825"/>
              <a:chExt cx="228600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3933825"/>
                <a:ext cx="2286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3962400"/>
                <a:ext cx="2247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333750" y="3933825"/>
              <a:ext cx="2476500" cy="419100"/>
              <a:chOff x="3333750" y="3933825"/>
              <a:chExt cx="24765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333750" y="39338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352800" y="39624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810250" y="3933825"/>
              <a:ext cx="2762250" cy="419100"/>
              <a:chOff x="5810250" y="3933825"/>
              <a:chExt cx="276225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810250" y="3933825"/>
                <a:ext cx="2762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5829300" y="3962400"/>
                <a:ext cx="2724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572500" y="3933825"/>
              <a:ext cx="2571750" cy="419100"/>
              <a:chOff x="8572500" y="3933825"/>
              <a:chExt cx="257175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572500" y="3933825"/>
                <a:ext cx="2571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591550" y="3962400"/>
                <a:ext cx="2533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352925"/>
              <a:ext cx="2286000" cy="419100"/>
              <a:chOff x="1047750" y="4352925"/>
              <a:chExt cx="22860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352925"/>
                <a:ext cx="2286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381500"/>
                <a:ext cx="2247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333750" y="4352925"/>
              <a:ext cx="2476500" cy="419100"/>
              <a:chOff x="3333750" y="4352925"/>
              <a:chExt cx="24765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333750" y="4352925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352800" y="43815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810250" y="4352925"/>
              <a:ext cx="2762250" cy="419100"/>
              <a:chOff x="5810250" y="4352925"/>
              <a:chExt cx="276225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810250" y="4352925"/>
                <a:ext cx="2762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5829300" y="4381500"/>
                <a:ext cx="2724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572500" y="4352925"/>
              <a:ext cx="2571750" cy="419100"/>
              <a:chOff x="8572500" y="4352925"/>
              <a:chExt cx="2571750" cy="4191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572500" y="4352925"/>
                <a:ext cx="25717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591550" y="4381500"/>
                <a:ext cx="2533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047750" y="4772025"/>
              <a:ext cx="2286000" cy="419100"/>
              <a:chOff x="1047750" y="4772025"/>
              <a:chExt cx="2286000" cy="4191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047750" y="4772025"/>
                <a:ext cx="2286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066800" y="4800600"/>
                <a:ext cx="2247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3333750" y="4772025"/>
              <a:ext cx="2476500" cy="419100"/>
              <a:chOff x="3333750" y="4772025"/>
              <a:chExt cx="2476500" cy="4191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3333750" y="4772025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3352800" y="4800600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5810250" y="4772025"/>
              <a:ext cx="2762250" cy="419100"/>
              <a:chOff x="5810250" y="4772025"/>
              <a:chExt cx="2762250" cy="4191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5810250" y="4772025"/>
                <a:ext cx="2762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5829300" y="4800600"/>
                <a:ext cx="2724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2和3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572500" y="4772025"/>
              <a:ext cx="2571750" cy="419100"/>
              <a:chOff x="8572500" y="4772025"/>
              <a:chExt cx="2571750" cy="4191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572500" y="4772025"/>
                <a:ext cx="25717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591550" y="4800600"/>
                <a:ext cx="25336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69" name="TextBox 69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从原集合中选出一部分元素，这份选择叫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。一个也不选，对应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空集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70" name="TextBox 70"/>
            <p:cNvSpPr/>
            <p:nvPr/>
          </p:nvSpPr>
          <p:spPr>
            <a:xfrm>
              <a:off x="990219" y="5780722"/>
              <a:ext cx="6768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下面的题要把所有方案的和再相加：本例为0+2+3+5=10。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习题：集合求和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集合求和：把每个子集的元素之和再相加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沿用刚才“选哪些物品”的意思：从集合中选出的每一组元素都是一个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本题给出非空正整数集合s，要求把所有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的元素和再相加。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8538258" cy="1276731"/>
            <a:chOff x="990219" y="2932748"/>
            <a:chExt cx="8538258" cy="1276731"/>
          </a:xfrm>
        </p:grpSpPr>
        <p:sp>
          <p:nvSpPr>
            <p:cNvPr id="8" name="TextBox 8"/>
            <p:cNvSpPr/>
            <p:nvPr/>
          </p:nvSpPr>
          <p:spPr>
            <a:xfrm>
              <a:off x="990219" y="29327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输入：集合的所有元素，读到输入结束；开头没有元素个数n。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380422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元素个数1至30；每个元素在1至1000之间，集合中元素互不相同。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3828098"/>
              <a:ext cx="85382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输出：一个整数，表示所有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元素和的总和；结果不超过10的18次方。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056822"/>
            <a:ext cx="7414796" cy="762381"/>
            <a:chOff x="990219" y="5056822"/>
            <a:chExt cx="7414796" cy="762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7414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教学样例：输入2 3，四个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的和为0、2、3、5，总和为10。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437822"/>
              <a:ext cx="44121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，不过它的元素和为0。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234809" cy="1104519"/>
            <a:chOff x="825246" y="814388"/>
            <a:chExt cx="72348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按元素统计贡献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2348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列出所有子集会越来越多，换个角度数每个元素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678543" cy="762381"/>
            <a:chOff x="990219" y="2056448"/>
            <a:chExt cx="767854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集合{2,3,5}有8个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。暂时只看元素2，在多少个子集中出现？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9202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含2的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为{2}、{2,3}、{2,5}、{2,3,5}，一共有4个。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67050"/>
            <a:ext cx="10096500" cy="2095500"/>
            <a:chOff x="1047750" y="3067050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67050"/>
              <a:ext cx="2476500" cy="419100"/>
              <a:chOff x="1047750" y="3067050"/>
              <a:chExt cx="24765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67050"/>
                <a:ext cx="2476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956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3是否选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524250" y="3067050"/>
              <a:ext cx="2476500" cy="419100"/>
              <a:chOff x="3524250" y="3067050"/>
              <a:chExt cx="24765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524250" y="3067050"/>
                <a:ext cx="2476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543300" y="30956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5是否选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000750" y="3067050"/>
              <a:ext cx="5143500" cy="419100"/>
              <a:chOff x="6000750" y="3067050"/>
              <a:chExt cx="514350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000750" y="3067050"/>
                <a:ext cx="5143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019800" y="3095625"/>
                <a:ext cx="5105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含2的子集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486150"/>
              <a:ext cx="2476500" cy="419100"/>
              <a:chOff x="1047750" y="3486150"/>
              <a:chExt cx="247650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486150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5147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524250" y="3486150"/>
              <a:ext cx="2476500" cy="419100"/>
              <a:chOff x="3524250" y="3486150"/>
              <a:chExt cx="24765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524250" y="3486150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543300" y="35147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00750" y="3486150"/>
              <a:ext cx="5143500" cy="419100"/>
              <a:chOff x="6000750" y="3486150"/>
              <a:chExt cx="514350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000750" y="3486150"/>
                <a:ext cx="5143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019800" y="3514725"/>
                <a:ext cx="5105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{2}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905250"/>
              <a:ext cx="2476500" cy="419100"/>
              <a:chOff x="1047750" y="3905250"/>
              <a:chExt cx="247650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905250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9338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524250" y="3905250"/>
              <a:ext cx="2476500" cy="419100"/>
              <a:chOff x="3524250" y="3905250"/>
              <a:chExt cx="247650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524250" y="3905250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543300" y="39338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000750" y="3905250"/>
              <a:ext cx="5143500" cy="419100"/>
              <a:chOff x="6000750" y="3905250"/>
              <a:chExt cx="514350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6000750" y="3905250"/>
                <a:ext cx="5143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6019800" y="3933825"/>
                <a:ext cx="5105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{2,3}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324350"/>
              <a:ext cx="2476500" cy="419100"/>
              <a:chOff x="1047750" y="4324350"/>
              <a:chExt cx="24765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324350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3529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否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524250" y="4324350"/>
              <a:ext cx="2476500" cy="419100"/>
              <a:chOff x="3524250" y="4324350"/>
              <a:chExt cx="247650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524250" y="4324350"/>
                <a:ext cx="2476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543300" y="43529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000750" y="4324350"/>
              <a:ext cx="5143500" cy="419100"/>
              <a:chOff x="6000750" y="4324350"/>
              <a:chExt cx="514350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6000750" y="4324350"/>
                <a:ext cx="5143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019800" y="4352925"/>
                <a:ext cx="5105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{2,5}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743450"/>
              <a:ext cx="2476500" cy="419100"/>
              <a:chOff x="1047750" y="4743450"/>
              <a:chExt cx="24765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743450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7720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3524250" y="4743450"/>
              <a:ext cx="2476500" cy="419100"/>
              <a:chOff x="3524250" y="4743450"/>
              <a:chExt cx="24765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3524250" y="4743450"/>
                <a:ext cx="2476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3543300" y="4772025"/>
                <a:ext cx="2438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是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000750" y="4743450"/>
              <a:ext cx="5143500" cy="419100"/>
              <a:chOff x="6000750" y="4743450"/>
              <a:chExt cx="514350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000750" y="4743450"/>
                <a:ext cx="5143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019800" y="4772025"/>
                <a:ext cx="5105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{2,3,5}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990219" y="5409248"/>
            <a:ext cx="7295602" cy="381381"/>
            <a:chOff x="990219" y="5409248"/>
            <a:chExt cx="7295602" cy="381381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固定选入2以后，另外两个元素各自可选可不选，共2×2=4种。</a:t>
              </a:r>
            </a:p>
          </p:txBody>
        </p:sp>
      </p:grpSp>
      <p:sp>
        <p:nvSpPr>
          <p:cNvPr id="73" name="Line 7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4" name="Line 7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52846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428099" cy="1104519"/>
            <a:chOff x="825246" y="814388"/>
            <a:chExt cx="642809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贡献公式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4280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元素2贡献了四次，3和5会不会次数不同？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50591" cy="762381"/>
            <a:chOff x="990219" y="2056448"/>
            <a:chExt cx="8350591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505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在{2,3,5}的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中，刚才数出2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出现4次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。换成固定选3，再检查一遍。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另外两个元素仍是各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选或不选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，固定谁会改变选择数吗？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143250" cy="523875"/>
              <a:chOff x="1047750" y="3095625"/>
              <a:chExt cx="314325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1432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固定选中的元素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191000" y="3095625"/>
              <a:ext cx="3619500" cy="523875"/>
              <a:chOff x="4191000" y="3095625"/>
              <a:chExt cx="3619500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191000" y="3095625"/>
                <a:ext cx="3619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210050" y="3124200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其余两个各有2种选择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810500" y="3095625"/>
              <a:ext cx="3333750" cy="523875"/>
              <a:chOff x="7810500" y="3095625"/>
              <a:chExt cx="3333750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810500" y="3095625"/>
                <a:ext cx="333375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829550" y="3124200"/>
                <a:ext cx="3295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对总和的贡献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19500"/>
              <a:ext cx="3143250" cy="523875"/>
              <a:chOff x="1047750" y="3619500"/>
              <a:chExt cx="3143250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19500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4807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191000" y="3619500"/>
              <a:ext cx="3619500" cy="523875"/>
              <a:chOff x="4191000" y="3619500"/>
              <a:chExt cx="3619500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191000" y="3619500"/>
                <a:ext cx="3619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210050" y="3648075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4种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810500" y="3619500"/>
              <a:ext cx="3333750" cy="523875"/>
              <a:chOff x="7810500" y="3619500"/>
              <a:chExt cx="3333750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810500" y="3619500"/>
                <a:ext cx="3333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829550" y="3648075"/>
                <a:ext cx="3295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2乘4，得到8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43375"/>
              <a:ext cx="3143250" cy="523875"/>
              <a:chOff x="1047750" y="4143375"/>
              <a:chExt cx="3143250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43375"/>
                <a:ext cx="31432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171950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191000" y="4143375"/>
              <a:ext cx="3619500" cy="523875"/>
              <a:chOff x="4191000" y="4143375"/>
              <a:chExt cx="3619500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191000" y="4143375"/>
                <a:ext cx="3619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10050" y="4171950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4种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810500" y="4143375"/>
              <a:ext cx="3333750" cy="523875"/>
              <a:chOff x="7810500" y="4143375"/>
              <a:chExt cx="3333750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810500" y="4143375"/>
                <a:ext cx="333375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829550" y="4171950"/>
                <a:ext cx="3295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3乘4，得到12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667250"/>
              <a:ext cx="3143250" cy="523875"/>
              <a:chOff x="1047750" y="4667250"/>
              <a:chExt cx="314325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667250"/>
                <a:ext cx="31432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695825"/>
                <a:ext cx="31051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191000" y="4667250"/>
              <a:ext cx="3619500" cy="523875"/>
              <a:chOff x="4191000" y="4667250"/>
              <a:chExt cx="361950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191000" y="4667250"/>
                <a:ext cx="3619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210050" y="4695825"/>
                <a:ext cx="3581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4种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810500" y="4667250"/>
              <a:ext cx="3333750" cy="523875"/>
              <a:chOff x="7810500" y="4667250"/>
              <a:chExt cx="3333750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810500" y="4667250"/>
                <a:ext cx="333375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829550" y="4695825"/>
                <a:ext cx="329565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247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5乘4，得到20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三项贡献为8、12、20，相加得40；也就是元素和10重复4次。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一般有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个元素，固定选入其中一个，余下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n-1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个各有“选、不选”两种选择。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贡献统计的依据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同一批贡献，按子集算还是按元素算？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159585" cy="762381"/>
            <a:chOff x="990219" y="2056448"/>
            <a:chExt cx="915958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081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仍看集合{2,3,5}。每一列是一个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，格子写该元素在这一列贡献多少。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1595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没有选到的元素贡献0。先沿列相加，再换成沿行相加，总共加的是同一批数。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1047750" y="3143250"/>
            <a:ext cx="10096500" cy="2095500"/>
            <a:chOff x="1047750" y="3143250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143250"/>
              <a:ext cx="952500" cy="523875"/>
              <a:chOff x="1047750" y="3143250"/>
              <a:chExt cx="9525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143250"/>
                <a:ext cx="9525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71825"/>
                <a:ext cx="91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元素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000250" y="3143250"/>
              <a:ext cx="1000125" cy="523875"/>
              <a:chOff x="2000250" y="3143250"/>
              <a:chExt cx="1000125" cy="5238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000250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019300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∅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000375" y="3143250"/>
              <a:ext cx="1000125" cy="523875"/>
              <a:chOff x="3000375" y="3143250"/>
              <a:chExt cx="1000125" cy="5238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000375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019425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{2}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000500" y="3143250"/>
              <a:ext cx="1000125" cy="523875"/>
              <a:chOff x="4000500" y="3143250"/>
              <a:chExt cx="1000125" cy="5238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000500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019550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{3}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000625" y="3143250"/>
              <a:ext cx="1000125" cy="523875"/>
              <a:chOff x="5000625" y="3143250"/>
              <a:chExt cx="1000125" cy="5238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5000625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5019675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{5}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00750" y="3143250"/>
              <a:ext cx="1000125" cy="523875"/>
              <a:chOff x="6000750" y="3143250"/>
              <a:chExt cx="1000125" cy="5238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000750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019800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{2,3}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7000875" y="3143250"/>
              <a:ext cx="1000125" cy="523875"/>
              <a:chOff x="7000875" y="3143250"/>
              <a:chExt cx="1000125" cy="523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000875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019925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{2,5}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01000" y="3143250"/>
              <a:ext cx="1000125" cy="523875"/>
              <a:chOff x="8001000" y="3143250"/>
              <a:chExt cx="1000125" cy="5238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01000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020050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{3,5}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001125" y="3143250"/>
              <a:ext cx="1000125" cy="523875"/>
              <a:chOff x="9001125" y="3143250"/>
              <a:chExt cx="1000125" cy="5238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001125" y="3143250"/>
                <a:ext cx="1000125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020175" y="317182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{2,3,5}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001250" y="3143250"/>
              <a:ext cx="1143000" cy="523875"/>
              <a:chOff x="10001250" y="3143250"/>
              <a:chExt cx="1143000" cy="5238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001250" y="3143250"/>
                <a:ext cx="1143000" cy="5238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020300" y="3171825"/>
                <a:ext cx="1104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行合计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3667125"/>
              <a:ext cx="952500" cy="523875"/>
              <a:chOff x="1047750" y="3667125"/>
              <a:chExt cx="952500" cy="5238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3667125"/>
                <a:ext cx="95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3695700"/>
                <a:ext cx="91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000250" y="3667125"/>
              <a:ext cx="1000125" cy="523875"/>
              <a:chOff x="2000250" y="3667125"/>
              <a:chExt cx="1000125" cy="5238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000250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019300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000375" y="3667125"/>
              <a:ext cx="1000125" cy="523875"/>
              <a:chOff x="3000375" y="3667125"/>
              <a:chExt cx="1000125" cy="5238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000375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3019425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000500" y="3667125"/>
              <a:ext cx="1000125" cy="523875"/>
              <a:chOff x="4000500" y="3667125"/>
              <a:chExt cx="1000125" cy="5238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000500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019550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000625" y="3667125"/>
              <a:ext cx="1000125" cy="523875"/>
              <a:chOff x="5000625" y="3667125"/>
              <a:chExt cx="1000125" cy="5238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000625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5019675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6000750" y="3667125"/>
              <a:ext cx="1000125" cy="523875"/>
              <a:chOff x="6000750" y="3667125"/>
              <a:chExt cx="1000125" cy="52387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6000750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6019800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7000875" y="3667125"/>
              <a:ext cx="1000125" cy="523875"/>
              <a:chOff x="7000875" y="3667125"/>
              <a:chExt cx="1000125" cy="523875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7000875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7019925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8001000" y="3667125"/>
              <a:ext cx="1000125" cy="523875"/>
              <a:chOff x="8001000" y="3667125"/>
              <a:chExt cx="1000125" cy="523875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8001000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8020050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9001125" y="3667125"/>
              <a:ext cx="1000125" cy="523875"/>
              <a:chOff x="9001125" y="3667125"/>
              <a:chExt cx="1000125" cy="523875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9001125" y="366712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9020175" y="369570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10001250" y="3667125"/>
              <a:ext cx="1143000" cy="523875"/>
              <a:chOff x="10001250" y="3667125"/>
              <a:chExt cx="1143000" cy="523875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10001250" y="3667125"/>
                <a:ext cx="1143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10020300" y="3695700"/>
                <a:ext cx="1104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1047750" y="4191000"/>
              <a:ext cx="952500" cy="523875"/>
              <a:chOff x="1047750" y="4191000"/>
              <a:chExt cx="952500" cy="523875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1047750" y="4191000"/>
                <a:ext cx="9525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066800" y="4219575"/>
                <a:ext cx="91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2000250" y="4191000"/>
              <a:ext cx="1000125" cy="523875"/>
              <a:chOff x="2000250" y="4191000"/>
              <a:chExt cx="1000125" cy="523875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2000250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2019300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3000375" y="4191000"/>
              <a:ext cx="1000125" cy="523875"/>
              <a:chOff x="3000375" y="4191000"/>
              <a:chExt cx="1000125" cy="523875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000375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3019425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4000500" y="4191000"/>
              <a:ext cx="1000125" cy="523875"/>
              <a:chOff x="4000500" y="4191000"/>
              <a:chExt cx="1000125" cy="523875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4000500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4019550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5000625" y="4191000"/>
              <a:ext cx="1000125" cy="523875"/>
              <a:chOff x="5000625" y="4191000"/>
              <a:chExt cx="1000125" cy="523875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5000625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1" name="TextBox 81"/>
              <p:cNvSpPr/>
              <p:nvPr/>
            </p:nvSpPr>
            <p:spPr>
              <a:xfrm>
                <a:off x="5019675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5" name="Group 85"/>
            <p:cNvGrpSpPr/>
            <p:nvPr/>
          </p:nvGrpSpPr>
          <p:grpSpPr>
            <a:xfrm>
              <a:off x="6000750" y="4191000"/>
              <a:ext cx="1000125" cy="523875"/>
              <a:chOff x="6000750" y="4191000"/>
              <a:chExt cx="1000125" cy="523875"/>
            </a:xfrm>
          </p:grpSpPr>
          <p:sp>
            <p:nvSpPr>
              <p:cNvPr id="83" name="Rectangle 83"/>
              <p:cNvSpPr/>
              <p:nvPr/>
            </p:nvSpPr>
            <p:spPr>
              <a:xfrm>
                <a:off x="6000750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4" name="TextBox 84"/>
              <p:cNvSpPr/>
              <p:nvPr/>
            </p:nvSpPr>
            <p:spPr>
              <a:xfrm>
                <a:off x="6019800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88" name="Group 88"/>
            <p:cNvGrpSpPr/>
            <p:nvPr/>
          </p:nvGrpSpPr>
          <p:grpSpPr>
            <a:xfrm>
              <a:off x="7000875" y="4191000"/>
              <a:ext cx="1000125" cy="523875"/>
              <a:chOff x="7000875" y="4191000"/>
              <a:chExt cx="1000125" cy="523875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7000875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7" name="TextBox 87"/>
              <p:cNvSpPr/>
              <p:nvPr/>
            </p:nvSpPr>
            <p:spPr>
              <a:xfrm>
                <a:off x="7019925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1" name="Group 91"/>
            <p:cNvGrpSpPr/>
            <p:nvPr/>
          </p:nvGrpSpPr>
          <p:grpSpPr>
            <a:xfrm>
              <a:off x="8001000" y="4191000"/>
              <a:ext cx="1000125" cy="523875"/>
              <a:chOff x="8001000" y="4191000"/>
              <a:chExt cx="1000125" cy="523875"/>
            </a:xfrm>
          </p:grpSpPr>
          <p:sp>
            <p:nvSpPr>
              <p:cNvPr id="89" name="Rectangle 89"/>
              <p:cNvSpPr/>
              <p:nvPr/>
            </p:nvSpPr>
            <p:spPr>
              <a:xfrm>
                <a:off x="8001000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0" name="TextBox 90"/>
              <p:cNvSpPr/>
              <p:nvPr/>
            </p:nvSpPr>
            <p:spPr>
              <a:xfrm>
                <a:off x="8020050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94" name="Group 94"/>
            <p:cNvGrpSpPr/>
            <p:nvPr/>
          </p:nvGrpSpPr>
          <p:grpSpPr>
            <a:xfrm>
              <a:off x="9001125" y="4191000"/>
              <a:ext cx="1000125" cy="523875"/>
              <a:chOff x="9001125" y="4191000"/>
              <a:chExt cx="1000125" cy="523875"/>
            </a:xfrm>
          </p:grpSpPr>
          <p:sp>
            <p:nvSpPr>
              <p:cNvPr id="92" name="Rectangle 92"/>
              <p:cNvSpPr/>
              <p:nvPr/>
            </p:nvSpPr>
            <p:spPr>
              <a:xfrm>
                <a:off x="9001125" y="4191000"/>
                <a:ext cx="1000125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3" name="TextBox 93"/>
              <p:cNvSpPr/>
              <p:nvPr/>
            </p:nvSpPr>
            <p:spPr>
              <a:xfrm>
                <a:off x="9020175" y="4219575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97" name="Group 97"/>
            <p:cNvGrpSpPr/>
            <p:nvPr/>
          </p:nvGrpSpPr>
          <p:grpSpPr>
            <a:xfrm>
              <a:off x="10001250" y="4191000"/>
              <a:ext cx="1143000" cy="523875"/>
              <a:chOff x="10001250" y="4191000"/>
              <a:chExt cx="1143000" cy="523875"/>
            </a:xfrm>
          </p:grpSpPr>
          <p:sp>
            <p:nvSpPr>
              <p:cNvPr id="95" name="Rectangle 95"/>
              <p:cNvSpPr/>
              <p:nvPr/>
            </p:nvSpPr>
            <p:spPr>
              <a:xfrm>
                <a:off x="10001250" y="4191000"/>
                <a:ext cx="1143000" cy="523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6" name="TextBox 96"/>
              <p:cNvSpPr/>
              <p:nvPr/>
            </p:nvSpPr>
            <p:spPr>
              <a:xfrm>
                <a:off x="10020300" y="4219575"/>
                <a:ext cx="1104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100" name="Group 100"/>
            <p:cNvGrpSpPr/>
            <p:nvPr/>
          </p:nvGrpSpPr>
          <p:grpSpPr>
            <a:xfrm>
              <a:off x="1047750" y="4714875"/>
              <a:ext cx="952500" cy="523875"/>
              <a:chOff x="1047750" y="4714875"/>
              <a:chExt cx="952500" cy="523875"/>
            </a:xfrm>
          </p:grpSpPr>
          <p:sp>
            <p:nvSpPr>
              <p:cNvPr id="98" name="Rectangle 98"/>
              <p:cNvSpPr/>
              <p:nvPr/>
            </p:nvSpPr>
            <p:spPr>
              <a:xfrm>
                <a:off x="1047750" y="4714875"/>
                <a:ext cx="9525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9" name="TextBox 99"/>
              <p:cNvSpPr/>
              <p:nvPr/>
            </p:nvSpPr>
            <p:spPr>
              <a:xfrm>
                <a:off x="1066800" y="4743450"/>
                <a:ext cx="9144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103" name="Group 103"/>
            <p:cNvGrpSpPr/>
            <p:nvPr/>
          </p:nvGrpSpPr>
          <p:grpSpPr>
            <a:xfrm>
              <a:off x="2000250" y="4714875"/>
              <a:ext cx="1000125" cy="523875"/>
              <a:chOff x="2000250" y="4714875"/>
              <a:chExt cx="1000125" cy="523875"/>
            </a:xfrm>
          </p:grpSpPr>
          <p:sp>
            <p:nvSpPr>
              <p:cNvPr id="101" name="Rectangle 101"/>
              <p:cNvSpPr/>
              <p:nvPr/>
            </p:nvSpPr>
            <p:spPr>
              <a:xfrm>
                <a:off x="2000250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02" name="TextBox 102"/>
              <p:cNvSpPr/>
              <p:nvPr/>
            </p:nvSpPr>
            <p:spPr>
              <a:xfrm>
                <a:off x="2019300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06" name="Group 106"/>
            <p:cNvGrpSpPr/>
            <p:nvPr/>
          </p:nvGrpSpPr>
          <p:grpSpPr>
            <a:xfrm>
              <a:off x="3000375" y="4714875"/>
              <a:ext cx="1000125" cy="523875"/>
              <a:chOff x="3000375" y="4714875"/>
              <a:chExt cx="1000125" cy="523875"/>
            </a:xfrm>
          </p:grpSpPr>
          <p:sp>
            <p:nvSpPr>
              <p:cNvPr id="104" name="Rectangle 104"/>
              <p:cNvSpPr/>
              <p:nvPr/>
            </p:nvSpPr>
            <p:spPr>
              <a:xfrm>
                <a:off x="3000375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05" name="TextBox 105"/>
              <p:cNvSpPr/>
              <p:nvPr/>
            </p:nvSpPr>
            <p:spPr>
              <a:xfrm>
                <a:off x="3019425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09" name="Group 109"/>
            <p:cNvGrpSpPr/>
            <p:nvPr/>
          </p:nvGrpSpPr>
          <p:grpSpPr>
            <a:xfrm>
              <a:off x="4000500" y="4714875"/>
              <a:ext cx="1000125" cy="523875"/>
              <a:chOff x="4000500" y="4714875"/>
              <a:chExt cx="1000125" cy="523875"/>
            </a:xfrm>
          </p:grpSpPr>
          <p:sp>
            <p:nvSpPr>
              <p:cNvPr id="107" name="Rectangle 107"/>
              <p:cNvSpPr/>
              <p:nvPr/>
            </p:nvSpPr>
            <p:spPr>
              <a:xfrm>
                <a:off x="4000500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08" name="TextBox 108"/>
              <p:cNvSpPr/>
              <p:nvPr/>
            </p:nvSpPr>
            <p:spPr>
              <a:xfrm>
                <a:off x="4019550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2" name="Group 112"/>
            <p:cNvGrpSpPr/>
            <p:nvPr/>
          </p:nvGrpSpPr>
          <p:grpSpPr>
            <a:xfrm>
              <a:off x="5000625" y="4714875"/>
              <a:ext cx="1000125" cy="523875"/>
              <a:chOff x="5000625" y="4714875"/>
              <a:chExt cx="1000125" cy="523875"/>
            </a:xfrm>
          </p:grpSpPr>
          <p:sp>
            <p:nvSpPr>
              <p:cNvPr id="110" name="Rectangle 110"/>
              <p:cNvSpPr/>
              <p:nvPr/>
            </p:nvSpPr>
            <p:spPr>
              <a:xfrm>
                <a:off x="5000625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1" name="TextBox 111"/>
              <p:cNvSpPr/>
              <p:nvPr/>
            </p:nvSpPr>
            <p:spPr>
              <a:xfrm>
                <a:off x="5019675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115" name="Group 115"/>
            <p:cNvGrpSpPr/>
            <p:nvPr/>
          </p:nvGrpSpPr>
          <p:grpSpPr>
            <a:xfrm>
              <a:off x="6000750" y="4714875"/>
              <a:ext cx="1000125" cy="523875"/>
              <a:chOff x="6000750" y="4714875"/>
              <a:chExt cx="1000125" cy="523875"/>
            </a:xfrm>
          </p:grpSpPr>
          <p:sp>
            <p:nvSpPr>
              <p:cNvPr id="113" name="Rectangle 113"/>
              <p:cNvSpPr/>
              <p:nvPr/>
            </p:nvSpPr>
            <p:spPr>
              <a:xfrm>
                <a:off x="6000750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4" name="TextBox 114"/>
              <p:cNvSpPr/>
              <p:nvPr/>
            </p:nvSpPr>
            <p:spPr>
              <a:xfrm>
                <a:off x="6019800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8" name="Group 118"/>
            <p:cNvGrpSpPr/>
            <p:nvPr/>
          </p:nvGrpSpPr>
          <p:grpSpPr>
            <a:xfrm>
              <a:off x="7000875" y="4714875"/>
              <a:ext cx="1000125" cy="523875"/>
              <a:chOff x="7000875" y="4714875"/>
              <a:chExt cx="1000125" cy="523875"/>
            </a:xfrm>
          </p:grpSpPr>
          <p:sp>
            <p:nvSpPr>
              <p:cNvPr id="116" name="Rectangle 116"/>
              <p:cNvSpPr/>
              <p:nvPr/>
            </p:nvSpPr>
            <p:spPr>
              <a:xfrm>
                <a:off x="7000875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7" name="TextBox 117"/>
              <p:cNvSpPr/>
              <p:nvPr/>
            </p:nvSpPr>
            <p:spPr>
              <a:xfrm>
                <a:off x="7019925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121" name="Group 121"/>
            <p:cNvGrpSpPr/>
            <p:nvPr/>
          </p:nvGrpSpPr>
          <p:grpSpPr>
            <a:xfrm>
              <a:off x="8001000" y="4714875"/>
              <a:ext cx="1000125" cy="523875"/>
              <a:chOff x="8001000" y="4714875"/>
              <a:chExt cx="1000125" cy="523875"/>
            </a:xfrm>
          </p:grpSpPr>
          <p:sp>
            <p:nvSpPr>
              <p:cNvPr id="119" name="Rectangle 119"/>
              <p:cNvSpPr/>
              <p:nvPr/>
            </p:nvSpPr>
            <p:spPr>
              <a:xfrm>
                <a:off x="8001000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0" name="TextBox 120"/>
              <p:cNvSpPr/>
              <p:nvPr/>
            </p:nvSpPr>
            <p:spPr>
              <a:xfrm>
                <a:off x="8020050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124" name="Group 124"/>
            <p:cNvGrpSpPr/>
            <p:nvPr/>
          </p:nvGrpSpPr>
          <p:grpSpPr>
            <a:xfrm>
              <a:off x="9001125" y="4714875"/>
              <a:ext cx="1000125" cy="523875"/>
              <a:chOff x="9001125" y="4714875"/>
              <a:chExt cx="1000125" cy="523875"/>
            </a:xfrm>
          </p:grpSpPr>
          <p:sp>
            <p:nvSpPr>
              <p:cNvPr id="122" name="Rectangle 122"/>
              <p:cNvSpPr/>
              <p:nvPr/>
            </p:nvSpPr>
            <p:spPr>
              <a:xfrm>
                <a:off x="9001125" y="4714875"/>
                <a:ext cx="1000125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3" name="TextBox 123"/>
              <p:cNvSpPr/>
              <p:nvPr/>
            </p:nvSpPr>
            <p:spPr>
              <a:xfrm>
                <a:off x="9020175" y="4743450"/>
                <a:ext cx="962025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>
              <a:off x="10001250" y="4714875"/>
              <a:ext cx="1143000" cy="523875"/>
              <a:chOff x="10001250" y="4714875"/>
              <a:chExt cx="1143000" cy="523875"/>
            </a:xfrm>
          </p:grpSpPr>
          <p:sp>
            <p:nvSpPr>
              <p:cNvPr id="125" name="Rectangle 125"/>
              <p:cNvSpPr/>
              <p:nvPr/>
            </p:nvSpPr>
            <p:spPr>
              <a:xfrm>
                <a:off x="10001250" y="4714875"/>
                <a:ext cx="1143000" cy="5238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6" name="TextBox 126"/>
              <p:cNvSpPr/>
              <p:nvPr/>
            </p:nvSpPr>
            <p:spPr>
              <a:xfrm>
                <a:off x="10020300" y="4743450"/>
                <a:ext cx="1104900" cy="466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4502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</p:grpSp>
      <p:grpSp>
        <p:nvGrpSpPr>
          <p:cNvPr id="131" name="Group 131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129" name="TextBox 129"/>
            <p:cNvSpPr/>
            <p:nvPr/>
          </p:nvSpPr>
          <p:spPr>
            <a:xfrm>
              <a:off x="990219" y="5418772"/>
              <a:ext cx="7653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按行得到8、12、20，总和为40；每个元素都在四个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中出现。</a:t>
              </a:r>
            </a:p>
          </p:txBody>
        </p:sp>
        <p:sp>
          <p:nvSpPr>
            <p:cNvPr id="130" name="TextBox 130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像按不同栏目核对同一笔账，总额不变。每个数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出现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元素总和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乘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175" name="Line 1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6" name="Line 176"/>
          <p:cNvSpPr/>
          <p:nvPr/>
        </p:nvSpPr>
        <p:spPr>
          <a:xfrm>
            <a:off x="838200" y="292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贡献公式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每个元素出现次数相同，就不用枚举子集了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329499" cy="762381"/>
            <a:chOff x="990219" y="2056448"/>
            <a:chExt cx="932949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32949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集合有n个元素。固定某个元素必选，其余n-1个元素分别有“选、不选”两种。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因此每个元素都出现同样多次，可以先求所有元素之和，再乘这个次数。</a:t>
              </a:r>
            </a:p>
          </p:txBody>
        </p:sp>
      </p:grpSp>
      <mc:AlternateContent>
        <mc:Choice Requires="a14">
          <p:sp>
            <p:nvSpPr>
              <p:cNvPr id="8" name="p25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238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m:rPr>
                          <m:nor m:val="on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总和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+⋯+</m:t>
                          </m:r>
                          <m:sSub>
                            <m:e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n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sSup>
                        <m:e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4485322"/>
            <a:ext cx="8104596" cy="790957"/>
            <a:chOff x="990219" y="4485322"/>
            <a:chExt cx="8104596" cy="790957"/>
          </a:xfrm>
        </p:grpSpPr>
        <p:sp>
          <p:nvSpPr>
            <p:cNvPr id="9" name="TextBox 9"/>
            <p:cNvSpPr/>
            <p:nvPr/>
          </p:nvSpPr>
          <p:spPr>
            <a:xfrm>
              <a:off x="990219" y="4485322"/>
              <a:ext cx="81045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括号内依次相加的是集合的n个元素；右侧乘数是各元素出现的次数。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894898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{2,3,5}的元素和为10，每个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出现4次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，答案为40。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9542526" cy="381381"/>
            <a:chOff x="990219" y="5409248"/>
            <a:chExt cx="9542526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这数的是每次出现的贡献：既没有漏掉某个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子集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里的元素，也没有重复记同一次。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1024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173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习题：集合求和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完整程序：读到结束，再计算总贡献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7844" y="2027872"/>
            <a:ext cx="5361870" cy="2781681"/>
            <a:chOff x="1037844" y="2027872"/>
            <a:chExt cx="5361870" cy="27816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x, sum=0, count=1;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n=0;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(cin &gt;&gt; x) { sum+=x; n++;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i=1; i&lt;n; i++) count*=2;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sum*count &lt;&lt; '\n';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600" y="5855494"/>
            <a:ext cx="7333202" cy="366712"/>
            <a:chOff x="990600" y="5855494"/>
            <a:chExt cx="7333202" cy="366712"/>
          </a:xfrm>
        </p:grpSpPr>
        <p:sp>
          <p:nvSpPr>
            <p:cNvPr id="16" name="TextBox 16"/>
            <p:cNvSpPr/>
            <p:nvPr/>
          </p:nvSpPr>
          <p:spPr>
            <a:xfrm>
              <a:off x="990600" y="5855494"/>
              <a:ext cx="733320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count从1开始翻倍n-1次；使用long long保存次数与最终乘积。</a:t>
              </a:r>
            </a:p>
          </p:txBody>
        </p:sp>
      </p:grpSp>
      <p:sp>
        <p:nvSpPr>
          <p:cNvPr id="18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7"/>
          <p:cNvSpPr/>
          <p:nvPr/>
        </p:nvSpPr>
        <p:spPr>
          <a:xfrm>
            <a:off x="914019" y="2037398"/>
            <a:ext cx="9525" cy="2678430"/>
          </a:xfrm>
          <a:custGeom>
            <a:avLst/>
            <a:gdLst/>
            <a:ahLst/>
            <a:cxnLst/>
            <a:rect l="l" t="t" r="r" b="b"/>
            <a:pathLst>
              <a:path w="9525" h="2678430">
                <a:moveTo>
                  <a:pt x="0" y="0"/>
                </a:moveTo>
                <a:lnTo>
                  <a:pt x="0" y="2678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8"/>
          <p:cNvSpPr/>
          <p:nvPr/>
        </p:nvSpPr>
        <p:spPr>
          <a:xfrm>
            <a:off x="838200" y="52892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集合求和的边界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输入结束、单元素与大整数，都要检查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84253" cy="381381"/>
            <a:chOff x="990219" y="2056448"/>
            <a:chExt cx="878425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84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while(cin&gt;&gt;x)在读不到下一个数时停止。换行本身不代表输入已经结束。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8574119" cy="1371981"/>
            <a:chOff x="990219" y="3027998"/>
            <a:chExt cx="8574119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只有一个元素时，count不翻倍，出现次数为1，答案就是它自己。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8738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30个元素时，每个元素出现536870912次，乘积可能超过int范围。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8574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本程序读入和翻倍都只进行线性次数的操作，时间O(n)、额外空间O(1)。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406771"/>
            <a:ext cx="10296906" cy="381381"/>
            <a:chOff x="990219" y="5406771"/>
            <a:chExt cx="10296906" cy="381381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次数始终是整数，可以从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开始逐次翻倍，没必要先用浮点运算再转回来。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模拟练习：从候选构造到贡献统计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811220" cy="1429131"/>
            <a:chOff x="990219" y="2742248"/>
            <a:chExt cx="6811220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前半段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12构造奇数位和偶数位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，分别得到什么？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647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集合{1,4,7}中，每个元素出现几次？总和是多少？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集合求和输入“2 3”，开头的2表示元素个数吗？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074968" cy="1181481"/>
            <a:chOff x="990219" y="4599622"/>
            <a:chExt cx="7074968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1602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121与1221。奇数位不重复镜像中间位。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50233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每个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出现4次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，总和为(1+4+7)×4=48。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7074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不是。2与3都是集合元素，实际元素个数在读入时统计。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43</ns0:Slides>
  <ns0:Notes>43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43</ns1:i4>
      </ns1:variant>
    </ns1:vector>
  </ns0:HeadingPairs>
  <ns0:TitlesOfParts>
    <ns1:vector size="43" baseType="lpstr">
      <ns1:lpstr>同一本书的价格，为什么要查好几遍？</ns1:lpstr>
      <ns1:lpstr>查到的价格记下来，下次能省去什么？</ns1:lpstr>
      <ns1:lpstr>判断过3是质数，下次还要再判断吗？</ns1:lpstr>
      <ns1:lpstr>除了记住答案，还能怎样少做无用的尝试？</ns1:lpstr>
      <ns1:lpstr>只知道乘积，能找回较大的质数吗？</ns1:lpstr>
      <ns1:lpstr>质因数分解：两个不同质数中，找出较大的一个</ns1:lpstr>
      <ns1:lpstr>已知只有两个质数相乘，还要找出所有因数吗？</ns1:lpstr>
      <ns1:lpstr>从小到大找到一个因数，就能得到另一个</ns1:lpstr>
      <ns1:lpstr>完整程序：找到小因数，返回大因数</ns1:lpstr>
      <ns1:lpstr>试除范围与整数类型，都要跟着数据范围检查</ns1:lpstr>
      <ns1:lpstr>把一段范围里的偶数，逐个拆成两个质数</ns1:lpstr>
      <ns1:lpstr>哥德巴赫猜想：每个偶数都输出第一加数最小的分法</ns1:lpstr>
      <ns1:lpstr>按从小到大试第一个加数，就能保证选择最小者</ns1:lpstr>
      <ns1:lpstr>找到一组分解后，break结束哪层循环？</ns1:lpstr>
      <ns1:lpstr>分解8与10时，数字3为什么被重复检查？</ns1:lpstr>
      <ns1:lpstr>同一个数会反复被问是不是质数，能提前记住吗？</ns1:lpstr>
      <ns1:lpstr>完整程序：预先判质数，再逐个分解偶数（1/2）</ns1:lpstr>
      <ns1:lpstr>完整程序：预先判质数，再逐个分解偶数（2/2）</ns1:lpstr>
      <ns1:lpstr>这段程序验证了一段范围，没有证明所有偶数</ns1:lpstr>
      <ns1:lpstr>模拟练习：两个质数题为什么能提前停止？</ns1:lpstr>
      <ns1:lpstr>既要正反读相同，又要是质数，哪些数合格？</ns1:lpstr>
      <ns1:lpstr>回文质数：既要从两边读相同，又要是质数</ns1:lpstr>
      <ns1:lpstr>想找回文数，还需要把中间所有数字都试一遍吗？</ns1:lpstr>
      <ns1:lpstr>不必挨个检查一亿个整数，先造出回文数</ns1:lpstr>
      <ns1:lpstr>奇数位回文：中间一位不再复制</ns1:lpstr>
      <ns1:lpstr>偶数位回文：完整镜像左半段</ns1:lpstr>
      <ns1:lpstr>构造函数：把待镜像的数字逐位接到右边</ns1:lpstr>
      <ns1:lpstr>三位回文的前两位，应该从多少试到多少？</ns1:lpstr>
      <ns1:lpstr>按总位数、前半段的顺序枚举，结果自然递增</ns1:lpstr>
      <ns1:lpstr>完整程序：构造回文后筛出质数（1/3）</ns1:lpstr>
      <ns1:lpstr>完整程序：构造回文后筛出质数（2/3）</ns1:lpstr>
      <ns1:lpstr>完整程序：构造回文后筛出质数（3/3）</ns1:lpstr>
      <ns1:lpstr>候选少了多少？还剩哪些边界需要检查？</ns1:lpstr>
      <ns1:lpstr>所有选购方案的花费，加起来是多少？</ns1:lpstr>
      <ns1:lpstr>两样物品，各自可选可不选，一共有几种方案？</ns1:lpstr>
      <ns1:lpstr>集合求和：把每个子集的元素之和再相加</ns1:lpstr>
      <ns1:lpstr>列出所有子集会越来越多，换个角度数每个元素</ns1:lpstr>
      <ns1:lpstr>元素2贡献了四次，3和5会不会次数不同？</ns1:lpstr>
      <ns1:lpstr>同一批贡献，按子集算还是按元素算？</ns1:lpstr>
      <ns1:lpstr>每个元素出现次数相同，就不用枚举子集了</ns1:lpstr>
      <ns1:lpstr>完整程序：读到结束，再计算总贡献</ns1:lpstr>
      <ns1:lpstr>输入结束、单元素与大整数，都要检查</ns1:lpstr>
      <ns1:lpstr>模拟练习：从候选构造到贡献统计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数论与集合求和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2026-10-03T08:36:28Z</dcterms:modified>
  <cp:category/>
  <cp:contentStatus/>
  <dc:language>zh-CN</dc:language>
</cp:coreProperties>
</file>