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05" r:id="rId76"/>
    <p:sldId id="306" r:id="rId77"/>
    <p:sldId id="307" r:id="rId78"/>
    <p:sldId id="308" r:id="rId79"/>
    <p:sldId id="309" r:id="rId80"/>
    <p:sldId id="310" r:id="rId81"/>
    <p:sldId id="311" r:id="rId82"/>
    <p:sldId id="312" r:id="rId83"/>
    <p:sldId id="313" r:id="rId84"/>
    <p:sldId id="314" r:id="rId85"/>
    <p:sldId id="315" r:id="rId86"/>
    <p:sldId id="316" r:id="rId87"/>
    <p:sldId id="317" r:id="rId88"/>
    <p:sldId id="318" r:id="rId89"/>
    <p:sldId id="319" r:id="rId90"/>
    <p:sldId id="320" r:id="rId91"/>
    <p:sldId id="321" r:id="rId92"/>
    <p:sldId id="322" r:id="rId93"/>
    <p:sldId id="323" r:id="rId94"/>
    <p:sldId id="324" r:id="rId95"/>
    <p:sldId id="325" r:id="rId9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Relationship Id="rId73" Type="http://schemas.openxmlformats.org/officeDocument/2006/relationships/slide" Target="slides/slide47.xml" /><Relationship Id="rId74" Type="http://schemas.openxmlformats.org/officeDocument/2006/relationships/slide" Target="slides/slide48.xml" /><Relationship Id="rId75" Type="http://schemas.openxmlformats.org/officeDocument/2006/relationships/slide" Target="slides/slide49.xml" /><Relationship Id="rId76" Type="http://schemas.openxmlformats.org/officeDocument/2006/relationships/slide" Target="slides/slide50.xml" /><Relationship Id="rId77" Type="http://schemas.openxmlformats.org/officeDocument/2006/relationships/slide" Target="slides/slide51.xml" /><Relationship Id="rId78" Type="http://schemas.openxmlformats.org/officeDocument/2006/relationships/slide" Target="slides/slide52.xml" /><Relationship Id="rId79" Type="http://schemas.openxmlformats.org/officeDocument/2006/relationships/slide" Target="slides/slide53.xml" /><Relationship Id="rId80" Type="http://schemas.openxmlformats.org/officeDocument/2006/relationships/slide" Target="slides/slide54.xml" /><Relationship Id="rId81" Type="http://schemas.openxmlformats.org/officeDocument/2006/relationships/slide" Target="slides/slide55.xml" /><Relationship Id="rId82" Type="http://schemas.openxmlformats.org/officeDocument/2006/relationships/slide" Target="slides/slide56.xml" /><Relationship Id="rId83" Type="http://schemas.openxmlformats.org/officeDocument/2006/relationships/slide" Target="slides/slide57.xml" /><Relationship Id="rId84" Type="http://schemas.openxmlformats.org/officeDocument/2006/relationships/slide" Target="slides/slide58.xml" /><Relationship Id="rId85" Type="http://schemas.openxmlformats.org/officeDocument/2006/relationships/slide" Target="slides/slide59.xml" /><Relationship Id="rId86" Type="http://schemas.openxmlformats.org/officeDocument/2006/relationships/slide" Target="slides/slide60.xml" /><Relationship Id="rId87" Type="http://schemas.openxmlformats.org/officeDocument/2006/relationships/slide" Target="slides/slide61.xml" /><Relationship Id="rId88" Type="http://schemas.openxmlformats.org/officeDocument/2006/relationships/slide" Target="slides/slide62.xml" /><Relationship Id="rId89" Type="http://schemas.openxmlformats.org/officeDocument/2006/relationships/slide" Target="slides/slide63.xml" /><Relationship Id="rId90" Type="http://schemas.openxmlformats.org/officeDocument/2006/relationships/slide" Target="slides/slide64.xml" /><Relationship Id="rId91" Type="http://schemas.openxmlformats.org/officeDocument/2006/relationships/slide" Target="slides/slide65.xml" /><Relationship Id="rId92" Type="http://schemas.openxmlformats.org/officeDocument/2006/relationships/slide" Target="slides/slide66.xml" /><Relationship Id="rId93" Type="http://schemas.openxmlformats.org/officeDocument/2006/relationships/slide" Target="slides/slide67.xml" /><Relationship Id="rId94" Type="http://schemas.openxmlformats.org/officeDocument/2006/relationships/slide" Target="slides/slide68.xml" /><Relationship Id="rId95" Type="http://schemas.openxmlformats.org/officeDocument/2006/relationships/slide" Target="slides/slide69.xml" /><Relationship Id="rId96" Type="http://schemas.openxmlformats.org/officeDocument/2006/relationships/slide" Target="slides/slide70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这节课做四道题，继续练习怎样把函数用到完整程序里。我们会留意题目的条件，看看哪些尝试可以省掉，哪些结果能反复使用。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这些题用到的循环和函数并不陌生，难点在于决定该让它们做哪些工作。题目中的保证条件不能只扫一眼，它们往往能帮我们缩小范围。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输入里没有直接给3和7，程序要自己找到其中一个。找到3以后用除法恢复另一项，比继续从4猜到21省事。后面还要说明，怎样保证先找到的是较小的那个。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1不能因为找不到其他因数就被算成质数，它已经不满足定义中的大于1。2是质数，后面的偶数分解会用到2加2，所以不能漏掉它。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保证条件意味着输入不会是任意一个整数，比如12不符合恰好两个不同质数相乘。我们只需要解决题目保证的这一类输入。题面已核对：https://www.luogu.com.cn/problem/P1075 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可以先让学生说清输入中到底有几个数，再说输出有几个数。题意确认以后，就能专心考虑怎样找到较小的因数，并用它求较大的那个。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一次不能整除，只说明这个d不合适，还要继续。真正能停止的时刻，是找到了第一个大于1的因数。它为什么正好是需要的较小质数，下一页把原因补出来。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这里的依据来自第一个，而不是找到任意一个因数。如果先随便试到一个合数，就不能照这段理由判断。结合题目的乘积保证，才能把商直接当作另一个质数。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也可以把p乘p与p乘q对比，q更大，所以后者更大。代码把范围写成不超过，仍然覆盖所有需要的候选。这个平方根界限也会用到后面的质数判断中。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把循环头读成三个动作，从2起步、没有超过较小因数的可能范围、每轮增加1。这里的1LL是long long类型的整数1，它参与运算以后，乘法也使用更大的整数类型。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用21走到d为3时，余数为0，返回7。函数已经完成任务，调用它的main拿到7后负责输出。换成其他题时，是否能立即返回，还得重新看任务是不是只要一个结果。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最后的return n用来补齐函数的返回路径；在题目保证的输入下，循环中一定会找到因数，执行不到这里。这个程序不能因此被当成任意整数的通用质因数分解程序。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例如把输入换成30，最小因数是2，但30除以2得到15，并不是质数。这个反例说明保证条件有实际作用。下面换一道题，要为很多偶数各找一组答案，停止的位置也会变化。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这道题的目标是完成指定有限范围的分解输出。第一个加数最小也是题意的一部分，找到任意一种分法还不够。题面已核对：https://www.luogu.com.cn/problem/P1304 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可以让学生先数一数需要几行，再检查每行的三个数。4对应2加2，所以判断函数必须把2当作质数。输出中的等号和加号也属于规定格式。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不必把两个加数分别套两层循环，知道p以后，q已经由总和决定。把较小的加数放在前面，每组分法就能在p不超过x一半时遇到。顺序同时保证了最小第一加数的要求。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指着图把两个层次读清楚：内层完成一次寻找，外层还有后面的任务。不同题目的停止条件不同，上一题可以返回一个结果，这题则要让整个范围都处理完。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这个比喻中，书名对应被判断的数，价格对应真假结果。当前问题里，一个数是否为质数是固定的，所以保存后能反复使用。我们把数本身当下标，查起来更直接。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下标3表示我们在问数字3，格子里不是再放一个3，而是放它是不是质数。这里只用普通试除函数逐个计算，没有引入筛法。这样能把注意力留在记录结果和重复使用上。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最后返回true的前提，是需要试的因数已经全部检查过。不能第一次试2失败就宣布是质数，否则9就会被误判。x为2时，循环不执行，仍应该得到true。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这段函数把刚才的规则按执行顺序写了出来。让学生指出最后一行为什么要放在循环外，并用9验证找到因数后会立刻结束。一个职责清楚的函数，后面换一道题也能继续用。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数组长度比最大下标多1，才能装下第10000格。代码中的注释分开了函数外的定义与main里的输入片段，不要把它们当成同一个作用域。完整程序会按这个位置关系摆好。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不要只写调用而忘了赋值，否则数组里仍没有我们需要的判断结果。v走到3时，把true写进第3格；走到4时，把false写进第4格。表格中的每一格由这两行逐步填好。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先把一个偶数怎样处理想清楚，再让main多次调用这个函数。p不超过x的一半，q就不会小于p，分法也不会再倒过来重复检查。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例如x为10，p为2时另一项是8，不能通过；p为3时两边都为true，输出10等于3加7。紧跟着break，当前这次寻找就完成了。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后面两页按顺序接在这段之后。prime是共享的判断表，is_prime只负责算出一个数的真假。这里没有把函数或main从中间切断，便于直接检查每一段的职责。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这段完整函数接在判断函数后面。它使用已经填好的prime表，找到第一组合法分法后结束内层循环。函数的返回类型为void，因为结果已经按题目格式输出，不需要再交回一个数值。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main先建立完整判断表，再让x按4、6、8的顺序调用输出函数。不能把预处理写在读入n之前，也不能在第一次打印后结束整个main。三页合起来就是完整可运行的程序。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试除预处理的时间不超过这个平方级上界，主程序枚举在保守最坏情况下为平方级。说明程序正确时，我们解释的是有限范围内不漏候选、并选出最小第一加数。它与证明整个数学猜想不是同一个任务。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第一题利用两个不同质数的保证，第二题利用递增枚举与停止条件。给20试2时，另一项18不是质数，只能排除这一对；继续试3就会成功。不能把一次失败当成整个偶数都没有分法。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先把回文和质数分开判断，避免学生以为读起来对称就合格。121是很合适的反例，它的两端相同，但能被11整除。新题还要求全部输出，停止条件又与前面不同。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题目给的是一个范围，输出行数事先不固定。除了两条性质，还要满足端点、顺序和不重复这几项要求。题面已核对：https://www.luogu.com.cn/problem/P1217 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可以先列出这一段的三位回文候选，再逐个检查。这样既能看到正确输出，也能看见被淘汰的候选。真正的程序也可以先生成回文，再做质数判断。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像照着纸的一边补画对称的另一边，一旦前半边确定，后半边就没有自由选择了。这里省掉的候选有明确理由，不是随便跳过一段区间。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图中浅蓝格是原来的前半段，浅绿格是补进去的数字。中间的3不用再复制，否则得到的会是六位数123321。生成的是普通整数，这里的构造不是结构体的构造函数。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对照上一页，起点仍然是123，改变的只是要不要跳过中间一位。奇数位补两位，偶数位补三位。把这处差别放进一个bool参数，就能共用其余的处理步骤。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两个变量初值相同，分工却不同。x要保留前半段并继续变长，rest要不断去掉已经补过的数字。不要把除以10误写到x上，否则会把已有的中间位也删掉。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乘10不是把数字直接拼成字符串，而是把原来各位往高位移一位，再用余数填入新的个位。每轮去掉rest的末位，循环才会逐渐结束。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从函数头到返回值完整核对，prefix表示前半段，odd控制中间位是否重复。这个函数只生成回文，并不保证它是质数，也不负责决定是否输出。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学生容易只看x越来越大，就担心循环不停。实际上循环条件检查的是rest，不是x。两行走完以后rest为0，返回x保存的12321。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前半段的长度不是单纯把len整除2，否则奇数位会少算中间那一位。每组范围从最小的该位数正整数开始，能避免把010误当作三位数。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这里不用浮点数去求10的幂，整数逐次乘10就能得到起始值。循环条件d小于half，也让half为1时一次都不用乘。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不重复和不漏掉要分别说明。前半段确定以后没有第二种补法，而任意一个回文又一定能找回自己的前半段，所以两边能一一对应。这里仍会保留11，不额外跳过偶数位。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这里把前半段依次交给make_pal，得到的是完整回文。len和prefix含义不同，一个控制最终有几位，一个是这次选取的前半段，不能把两者交换着传。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低于a的候选只是这次不输出，后面仍可能进入范围，所以不能因为它小就break。超过b则不同，同组候选继续增大，后面的都不需要检查。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后面三页依次接在这段之后，组成完整程序。质数判断仍用前面已经说明的试除函数；生成回文和选择输出会分别放进自己的函数。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这段完整函数接在is_prime后面。它只根据前半段和奇偶性生成整数，不读取区间，也不在内部输出。这样生成过程就能单独拿123等数据验证。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这段把求前半段范围、生成、区间检查和质数检查接在一起。break只结束当前长度的前半段循环，函数完成以后会回到main。把这一长度的工作单独放进函数，也避免把长main从中间切页。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main只负责输入和依次安排各组长度。前面的顺序保证输出有序，所以不需要额外排序，也不用数组保存所有候选。四页按顺序放在一起，就能运行前面的区间例子。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19998只是候选总数，不代表这些数都是质数，仍然要调用判断函数。程序的额外存储只有几个整数变量，不是把所有候选都存下来。这道题把函数分工和利用结构减少候选结合在了一起。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第一题只检查生成函数，第二题再接上质数判断与范围条件。把这几项分开说清，学生就不容易把生成回文误当成直接生成答案。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题目不是让我们挑最便宜或最贵的一种买法。我们是在汇总所有选择的花费，同一样物品在不同方案里出现，属于不同方案中的贡献。先列全这个小例子，再给选择一个正式名称。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空集不是漏掉的一种选法，它是一个合法子集。先选笔再选本子，与先选本子再选笔，得到的仍是同一个集合，所以不能重复记两遍。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这道题的输入格式与前面几个题不同，不能把第一个数当成n。要在读入过程中一边求原集合元素和，一边统计个数。题面已核对：https://www.luogu.com.cn/problem/P2415 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可以在页面上把2和3分别圈起来，说明它们都参加集合。答案10并不是2加3这一次相加，而是把全部子集中的每次出现都算进去。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表中的数量由每增加一个元素就翻倍得到，包含空集。三十个元素已经会产生十亿多个子集，继续逐个展开不是这题合适的方向。我们改问某一个元素出现在哪些子集中。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固定2以后，不再给2安排一次选不选的分支。只让另外两个元素各选一次，就能把含2的子集列全。这个计数不关心元素2的数值大小，只关心其余还有几个元素。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固定的是哪一个元素不会改变其他两个各有两种选择。这里每个元素的值虽然不同，出现次数却相同。还需要确认，按元素算与按子集算，确实统计了同一批贡献。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把八列拆成两页，给每个数字留够空间。先沿一列说明子集的和怎样得到，再指出同一行记录的是同一个元素在不同子集中的贡献。下一页补齐其余四个子集。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这一页最后一列对应全选，三种元素都出现，所以和为10。按列得到的是每个子集的花费，全部列加起来就是题目原来的任务。现在把同一批格子改成沿行相加。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像把同一张账表按列汇总后，再按行核对，总数应当一致。关键是每个格子仍然只加一次，我们没有把同一次出现重复计算。这个观察让后面的公式有了依据。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公式右边的幂次数的是其他元素的选择数，不是原集合中某个元素的大小。n为3时，次数就是4；n为1时，没有其他元素可选择，但仍有固定选入这一个元素的一种子集。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在题目的输入文件中，系统读完最后一个数后就会遇到文件末尾。控制台里只按回车，程序可能还会等后面的数，不能把换行误当成结束。演示时可以沿用前面文件操作学过的输入文件。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i从1开始，到小于n为止，总共执行n减1次。count不能从0开始，否则无论翻倍多少次仍是0。只有一个元素时，对应选入它的那一个子集，出现次数应为1。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不能把最终结果先存进int再交给long long，那样中间可能已经装不下。这里参与相乘的两个变量本身就是long long。输入2、3时，sum为5，count为2，输出10。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三步按依赖关系接起来，先读完才能知道n，再算出现次数，最后相乘。这里不需要保存原集合的数组，因为只用到了总和与个数。完整程序没有枚举任何一个子集。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空集属于子集，但题目给出的原集合不是空集，所以不需要处理n为0的输入。只读总和与数量，也解释了为什么程序的额外空间不随子集数量增加。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第一题核对出现次数与元素和这两个量，第二题核对输入格式。让学生完整说出n、sum、count分别是多少，比只报一个最后答案更容易看出哪里还没理解。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可以请学生选一行，用这节课的数据重新解释一遍。若只会说用公式或用函数，还需要补上它为什么适用。方法的依据与题目条件一起记，换题时才知道哪些能继续用。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回顾时让学生把题目条件指给代码看，比如哪一处保证第一个加数最小，哪一处处理奇数位的中间位。能说出这些对应关系，才知道程序为什么这样写。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70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286000"/>
            <a:ext cx="10477500" cy="809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68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《深入浅出程序设计竞赛》</a:t>
            </a:r>
          </a:p>
        </p:txBody>
      </p:sp>
      <p:sp>
        <p:nvSpPr>
          <p:cNvPr id="6" name="Freeform 6"/>
          <p:cNvSpPr/>
          <p:nvPr/>
        </p:nvSpPr>
        <p:spPr>
          <a:xfrm>
            <a:off x="3333750" y="3343275"/>
            <a:ext cx="5524500" cy="9525"/>
          </a:xfrm>
          <a:custGeom>
            <a:avLst/>
            <a:gdLst/>
            <a:ahLst/>
            <a:cxnLst/>
            <a:rect l="l" t="t" r="r" b="b"/>
            <a:pathLst>
              <a:path w="5524500" h="9525">
                <a:moveTo>
                  <a:pt x="0" y="0"/>
                </a:moveTo>
                <a:lnTo>
                  <a:pt x="55245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047750" y="3829050"/>
            <a:ext cx="10096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9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课后习题：数论与集合求和</a:t>
            </a:r>
          </a:p>
        </p:txBody>
      </p:sp>
      <p:sp>
        <p:nvSpPr>
          <p:cNvPr id="9" name="Freeform 9"/>
          <p:cNvSpPr/>
          <p:nvPr/>
        </p:nvSpPr>
        <p:spPr>
          <a:xfrm>
            <a:off x="2190750" y="4810125"/>
            <a:ext cx="78105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0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 xml:space="preserve">第7章  函数与结构体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428750" y="1809750"/>
            <a:ext cx="9334500" cy="4114800"/>
          </a:xfrm>
          <a:prstGeom prst="roundRect">
            <a:avLst>
              <a:gd name="adj" fmla="val 64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1724025" y="2238375"/>
            <a:ext cx="9525" cy="3362325"/>
          </a:xfrm>
          <a:custGeom>
            <a:avLst/>
            <a:gdLst/>
            <a:ahLst/>
            <a:cxnLst/>
            <a:rect l="l" t="t" r="r" b="b"/>
            <a:pathLst>
              <a:path w="9525" h="3362325">
                <a:moveTo>
                  <a:pt x="0" y="0"/>
                </a:moveTo>
                <a:lnTo>
                  <a:pt x="0" y="3362325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6" name="Freeform 6"/>
          <p:cNvSpPr/>
          <p:nvPr/>
        </p:nvSpPr>
        <p:spPr>
          <a:xfrm>
            <a:off x="1724025" y="5648325"/>
            <a:ext cx="2466975" cy="9525"/>
          </a:xfrm>
          <a:custGeom>
            <a:avLst/>
            <a:gdLst/>
            <a:ahLst/>
            <a:cxnLst/>
            <a:rect l="l" t="t" r="r" b="b"/>
            <a:pathLst>
              <a:path w="2466975" h="9525">
                <a:moveTo>
                  <a:pt x="0" y="0"/>
                </a:moveTo>
                <a:lnTo>
                  <a:pt x="2466975" y="0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2000250" y="2228850"/>
            <a:ext cx="8191500" cy="723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7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读清条件，程序就能少做一些无用的工作</a:t>
            </a:r>
          </a:p>
        </p:txBody>
      </p:sp>
      <p:sp>
        <p:nvSpPr>
          <p:cNvPr id="9" name="Freeform 9"/>
          <p:cNvSpPr/>
          <p:nvPr/>
        </p:nvSpPr>
        <p:spPr>
          <a:xfrm>
            <a:off x="2057400" y="3181350"/>
            <a:ext cx="8153400" cy="2381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知道一个数是两个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的乘积，找因数就有了方向；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知道一个数必须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，左右两边也不必各猜一遍。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这节课从质因数分解、偶数分解讲到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再用选购物品的例子理解集合求和。每道题都先看具体数据，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推清楚方法，再把代码分步写出来。</a:t>
            </a:r>
          </a:p>
        </p:txBody>
      </p: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只给出乘积21，怎样找回两个质数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例如，有两个不同的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相乘得到21，现在只告诉你21，要找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较大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的那个。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试到3能整除21后，另一个数就不用再猜了。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81125" y="3238500"/>
            <a:ext cx="2857500" cy="1238250"/>
            <a:chOff x="1381125" y="3238500"/>
            <a:chExt cx="2857500" cy="1238250"/>
          </a:xfrm>
        </p:grpSpPr>
        <p:grpSp>
          <p:nvGrpSpPr>
            <p:cNvPr id="12" name="Group 12"/>
            <p:cNvGrpSpPr/>
            <p:nvPr/>
          </p:nvGrpSpPr>
          <p:grpSpPr>
            <a:xfrm>
              <a:off x="1381125" y="3238500"/>
              <a:ext cx="2857500" cy="1238250"/>
              <a:chOff x="1381125" y="3238500"/>
              <a:chExt cx="2857500" cy="12382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811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668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题目给出的保证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恰好两个不同</a:t>
                </a:r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质数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4238625" y="3238500"/>
            <a:ext cx="3333750" cy="1238250"/>
            <a:chOff x="4238625" y="3238500"/>
            <a:chExt cx="3333750" cy="1238250"/>
          </a:xfrm>
        </p:grpSpPr>
        <p:grpSp>
          <p:nvGrpSpPr>
            <p:cNvPr id="17" name="Group 17"/>
            <p:cNvGrpSpPr/>
            <p:nvPr/>
          </p:nvGrpSpPr>
          <p:grpSpPr>
            <a:xfrm>
              <a:off x="4714875" y="3238500"/>
              <a:ext cx="2857500" cy="1238250"/>
              <a:chOff x="4714875" y="3238500"/>
              <a:chExt cx="2857500" cy="12382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71487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80060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找到其中一个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3能整除21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38625" y="3820533"/>
              <a:ext cx="476250" cy="74184"/>
              <a:chOff x="4238625" y="3820533"/>
              <a:chExt cx="4762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38625" y="385762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627144" y="38205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grpSp>
        <p:nvGrpSpPr>
          <p:cNvPr id="29" name="Group 29"/>
          <p:cNvGrpSpPr/>
          <p:nvPr/>
        </p:nvGrpSpPr>
        <p:grpSpPr>
          <a:xfrm>
            <a:off x="7572375" y="3238500"/>
            <a:ext cx="3333750" cy="1238250"/>
            <a:chOff x="7572375" y="3238500"/>
            <a:chExt cx="3333750" cy="1238250"/>
          </a:xfrm>
        </p:grpSpPr>
        <p:grpSp>
          <p:nvGrpSpPr>
            <p:cNvPr id="25" name="Group 25"/>
            <p:cNvGrpSpPr/>
            <p:nvPr/>
          </p:nvGrpSpPr>
          <p:grpSpPr>
            <a:xfrm>
              <a:off x="8048625" y="3238500"/>
              <a:ext cx="2857500" cy="1238250"/>
              <a:chOff x="8048625" y="3238500"/>
              <a:chExt cx="2857500" cy="12382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0486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1343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用除法找另一个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21除以3，得到7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572375" y="3820533"/>
              <a:ext cx="476250" cy="74184"/>
              <a:chOff x="7572375" y="3820533"/>
              <a:chExt cx="476250" cy="7418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7572375" y="385762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7960894" y="38205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0" name="Freeform 3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1" name="Freeform 3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7比3大，就是要输出的答案。能这样做，靠的是“恰好两个不同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”这条条件，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不能把它丢掉。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质数的意思，先用几个小数确认一下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是大于1、正因数只有1和自身的整数。能被其他正整数整除的数，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就不符合这个条件。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90600" y="2986088"/>
            <a:ext cx="10191750" cy="2219325"/>
            <a:chOff x="990600" y="2986088"/>
            <a:chExt cx="10191750" cy="22193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38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这个数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71850" y="2986088"/>
              <a:ext cx="4953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486150" y="3014662"/>
              <a:ext cx="4724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能说明判断的因数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8324850" y="2986088"/>
              <a:ext cx="2857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439150" y="3014662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是不是质数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23812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5281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371850" y="3414712"/>
              <a:ext cx="4953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486150" y="3452812"/>
              <a:ext cx="4724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不满足大于1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324850" y="3414712"/>
              <a:ext cx="28575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439150" y="3452812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862388"/>
              <a:ext cx="23812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900488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371850" y="3862388"/>
              <a:ext cx="4953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486150" y="3900488"/>
              <a:ext cx="4724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只有1和2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8324850" y="3862388"/>
              <a:ext cx="28575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8439150" y="3900488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310062"/>
              <a:ext cx="238125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3481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371850" y="4310062"/>
              <a:ext cx="49530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486150" y="4348162"/>
              <a:ext cx="4724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只有1和3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324850" y="4310062"/>
              <a:ext cx="2857500" cy="4476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439150" y="4348162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757738"/>
              <a:ext cx="238125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795838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371850" y="4757738"/>
              <a:ext cx="49530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486150" y="4795838"/>
              <a:ext cx="4724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还能被3整除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8324850" y="4757738"/>
              <a:ext cx="2857500" cy="4476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8439150" y="4795838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质因数分解：题目只让我们输出较大的质数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757238"/>
            <a:chOff x="990600" y="2181225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教材习题7-3，洛谷P1075：输入正整数n，题目保证它是两个不同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的乘积。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请找出并输出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较大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的那个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003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09938"/>
            <a:ext cx="10191750" cy="757238"/>
            <a:chOff x="990600" y="3309938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3099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输入只有一个整数n，范围不超过2000000000。两个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没有直接给出，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需要通过n找回来。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2291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438650"/>
            <a:ext cx="10191750" cy="757238"/>
            <a:chOff x="990600" y="4438650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43865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输出一个正整数。例如，输入21，两个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为3和7，输出7；输入35，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为5和7，也输出7。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质因数分解：从输入21到输出7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这一组里，21是我们拿到的数据，7是需要交回的结果。3只在计算过程中使用，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不必把两个因数都打印出来。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143000" y="3005138"/>
            <a:ext cx="5667375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43000" y="3529012"/>
            <a:ext cx="56673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21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91375" y="3005138"/>
            <a:ext cx="9525" cy="2100262"/>
          </a:xfrm>
          <a:custGeom>
            <a:avLst/>
            <a:gdLst/>
            <a:ahLst/>
            <a:cxnLst/>
            <a:rect l="l" t="t" r="r" b="b"/>
            <a:pathLst>
              <a:path w="9525" h="2100262">
                <a:moveTo>
                  <a:pt x="0" y="0"/>
                </a:moveTo>
                <a:lnTo>
                  <a:pt x="0" y="2100262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7667625" y="3005138"/>
            <a:ext cx="352425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67625" y="3529012"/>
            <a:ext cx="35718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7</a:t>
            </a:r>
          </a:p>
        </p:txBody>
      </p:sp>
      <p:sp>
        <p:nvSpPr>
          <p:cNvPr id="18" name="Freeform 1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19" name="Freeform 19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较大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，不是因数的个数，也不要求打印完整的分解式。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质因数分解：从2开始，遇到能整除的数就停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从小到大试d。对21来说，2不能整除，3能整除，便可用21除以3，得到另一项7。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90600" y="2971800"/>
            <a:ext cx="10191750" cy="1666875"/>
            <a:chOff x="990600" y="2971800"/>
            <a:chExt cx="10191750" cy="1666875"/>
          </a:xfrm>
        </p:grpSpPr>
        <p:sp>
          <p:nvSpPr>
            <p:cNvPr id="9" name="Freeform 9"/>
            <p:cNvSpPr/>
            <p:nvPr/>
          </p:nvSpPr>
          <p:spPr>
            <a:xfrm>
              <a:off x="990600" y="2971800"/>
              <a:ext cx="2714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00375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本次试的d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705225" y="2971800"/>
              <a:ext cx="2714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819525" y="3000375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21 % d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6419850" y="2971800"/>
              <a:ext cx="476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534150" y="3000375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这一轮做什么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00425"/>
              <a:ext cx="2714625" cy="6191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24250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705225" y="3400425"/>
              <a:ext cx="2714625" cy="6191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819525" y="3524250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419850" y="3400425"/>
              <a:ext cx="4762500" cy="6191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534150" y="3524250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不能整除，继续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019550"/>
              <a:ext cx="2714625" cy="6191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143375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705225" y="4019550"/>
              <a:ext cx="2714625" cy="6191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819525" y="4143375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6419850" y="4019550"/>
              <a:ext cx="4762500" cy="6191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6534150" y="4143375"/>
              <a:ext cx="453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能整除，得到21 / 3为7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0" name="Group 4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8" name="Freeform 3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找到的这个d必须有依据，不能只因为例子里碰巧是3就下结论。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我们需要说明“从2起找到的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因数”有什么性质。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质因数分解：第一个大于1的因数，为什么是质数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757238"/>
            <a:chOff x="990600" y="2181225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假设从2往上找到的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因数d不是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，那么d本身还能拆出一个更小、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也大于1的因数。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003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09938"/>
            <a:ext cx="10191750" cy="757238"/>
            <a:chOff x="990600" y="3309938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3099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这个更小的因数既能整除d，也能整除n。程序应该更早遇到它，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这就与“d是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”矛盾。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2291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438650"/>
            <a:ext cx="10191750" cy="757238"/>
            <a:chOff x="990600" y="4438650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43865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找到的d一定是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。题目又保证n只有两个不同的质数因子，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从小到大找到的就是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较小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者，n / d就是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较大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者。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质因数分解：较小的因数，不会越过平方根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把两个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记作p、q，并让p小于q。若连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较小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的p都比n的平方根大，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两者相乘就会超过n，与它们的乘积是n矛盾。</a:t>
            </a:r>
          </a:p>
        </p:txBody>
      </p:sp>
      <mc:AlternateContent>
        <mc:Choice Requires="a14">
          <p:sp>
            <p:nvSpPr>
              <p:cNvPr id="9" name="calculation-formula"/>
              <p:cNvSpPr txBox="1">
                <a:spLocks noGrp="1"/>
              </p:cNvSpPr>
              <p:nvPr/>
            </p:nvSpPr>
            <p:spPr>
              <a:xfrm>
                <a:off x="1143000" y="3219450"/>
                <a:ext cx="9906000" cy="142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sSup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  <m:sup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&lt;</m:t>
                      </m:r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pq</m:t>
                      </m:r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&lt;</m:t>
                      </m:r>
                      <m:rad>
                        <m:radPr>
                          <m:degHide m:val="on"/>
                          <m:ctrl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e>
                      </m:rad>
                    </m:oMath>
                  </m:oMathPara>
                </a14:m>
              </a:p>
            </p:txBody>
          </p:sp>
        </mc:Choice>
      </mc:AlternateContent>
      <p:sp>
        <p:nvSpPr>
          <p:cNvPr id="10" name="Freeform 1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1" name="Freeform 1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循环范围写成d的平方不超过n，就能覆盖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较小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的因数。找到d以后，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再用n除以d得到答案，不必试到n。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质因数分解：第一步，按顺序试较小的因数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d从2开始，每次增加1，只检查平方不超过n的候选。1LL让后面的乘法按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long long类型计算。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 = 2; 1LL * d * d &lt;= n; d++)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这是循环头，循环体下一步补上。判断d * d是否越界，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比先算平方根再取整更直接，也与刚才的范围推导对应。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质因数分解：第二步，整除时返回配对的因数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在循环里检查余数。余数为0，当前d就是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第一个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找到的因数，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n除以d得到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较大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(n % d ==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 / d;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385762"/>
            <a:chOff x="990600" y="4048125"/>
            <a:chExt cx="10239375" cy="385762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return既交回答案，也结束函数。这道题只要一个结果，找到后不用继续寻找。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质因数分解：把试除与输出接成完整程序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438525"/>
            <a:chOff x="914400" y="2009775"/>
            <a:chExt cx="10220325" cy="343852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438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larger_factor(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 = 2; 1LL * d * d &lt;= n; d++)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(n % d ==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 / d;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larger_factor(n)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358515"/>
            </a:xfrm>
            <a:custGeom>
              <a:avLst/>
              <a:gdLst/>
              <a:ahLst/>
              <a:cxnLst/>
              <a:rect l="l" t="t" r="r" b="b"/>
              <a:pathLst>
                <a:path w="9525" h="3358515">
                  <a:moveTo>
                    <a:pt x="0" y="0"/>
                  </a:moveTo>
                  <a:lnTo>
                    <a:pt x="0" y="33585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质因数分解：范围大，但不用一路试到20亿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最大输入接近20亿，候选因数只需试到约44721以内。程序只用n、d等少量变量，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不需要保存所有因数。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600" y="2986088"/>
            <a:ext cx="10191750" cy="2295525"/>
            <a:chOff x="990600" y="2986088"/>
            <a:chExt cx="10191750" cy="22955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095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检查什么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086350" y="2986088"/>
              <a:ext cx="6096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200650" y="3014662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这道题中怎样理解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095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62338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较小的合法输入6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086350" y="3414712"/>
              <a:ext cx="609600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200650" y="3462338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第一次试2就找到，输出3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881438"/>
              <a:ext cx="4095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2906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两个质数很接近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086350" y="3881438"/>
              <a:ext cx="609600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200650" y="3929062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仍能在平方根范围内找到较小者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348162"/>
              <a:ext cx="4095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395788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时间与存储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086350" y="4348162"/>
              <a:ext cx="609600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200650" y="4395788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时间随n的平方根增长，空间O(1)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4814888"/>
              <a:ext cx="4095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86251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去掉乘积保证会怎样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086350" y="4814888"/>
              <a:ext cx="609600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5200650" y="4862512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商可能是合数，不能照搬结论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哥德巴赫猜想：从4到N，每个偶数都要分解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757238"/>
            <a:chOff x="990600" y="2181225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教材习题7-4，洛谷P1304：输入正偶数N，把4到N之间的每个偶数写成两个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之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和。如果有多种写法，选择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加数最小的那一种。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003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09938"/>
            <a:ext cx="10191750" cy="757238"/>
            <a:chOff x="990600" y="3309938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3099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输入一个偶数N，范围为4到10000。按4、6、8……N的顺序，每个偶数输出一行，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不能只处理最后的N。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2291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438650"/>
            <a:ext cx="10191750" cy="757238"/>
            <a:chOff x="990600" y="4438650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43865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每行按“偶数=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+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”输出，等号和加号两边不加空格。例如10有3加7、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5加5两种，应输出10=3+7。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哥德巴赫猜想：输入10，要输出四行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例如，上限为10。4、6、8、10都在要处理的范围里，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每个数选出符合要求的一组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143000" y="3005138"/>
            <a:ext cx="5667375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43000" y="3529012"/>
            <a:ext cx="56673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10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91375" y="3005138"/>
            <a:ext cx="9525" cy="2100262"/>
          </a:xfrm>
          <a:custGeom>
            <a:avLst/>
            <a:gdLst/>
            <a:ahLst/>
            <a:cxnLst/>
            <a:rect l="l" t="t" r="r" b="b"/>
            <a:pathLst>
              <a:path w="9525" h="2100262">
                <a:moveTo>
                  <a:pt x="0" y="0"/>
                </a:moveTo>
                <a:lnTo>
                  <a:pt x="0" y="2100262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7667625" y="3005138"/>
            <a:ext cx="352425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67625" y="3529012"/>
            <a:ext cx="3571875" cy="14001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4=2+2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6=3+3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8=3+5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10=3+7</a:t>
            </a:r>
          </a:p>
        </p:txBody>
      </p:sp>
      <p:sp>
        <p:nvSpPr>
          <p:cNvPr id="18" name="Freeform 1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19" name="Freeform 19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加数从小到大找，成功后停在当前偶数的这一组答案，再去处理下一个偶数。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哥德巴赫猜想：一个加数确定，另一个也确定了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固定当前偶数x为10，按顺序试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第一个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加数p。另一个加数q就等于10减p，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只需检查p和q是否都是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990600" y="2986088"/>
            <a:ext cx="10191750" cy="2085974"/>
            <a:chOff x="990600" y="2986088"/>
            <a:chExt cx="10191750" cy="208597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1428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p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419350" y="2986088"/>
              <a:ext cx="257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533650" y="3014662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q为10减p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4991100" y="2986088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105400" y="30146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能否输出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24850" y="2986088"/>
              <a:ext cx="2857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8439150" y="3014662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接下来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14712"/>
              <a:ext cx="1428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505200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2419350" y="3414712"/>
              <a:ext cx="2571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2533650" y="3505200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4991100" y="3414712"/>
              <a:ext cx="3333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5105400" y="350520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不能，8不是质数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8324850" y="3414712"/>
              <a:ext cx="285750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439150" y="3505200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继续试3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967162"/>
              <a:ext cx="142875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057650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419350" y="3967162"/>
              <a:ext cx="257175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2533650" y="4057650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991100" y="3967162"/>
              <a:ext cx="333375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5105400" y="405765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可以，两个都是质数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324850" y="3967162"/>
              <a:ext cx="285750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439150" y="4057650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输出后停止本次寻找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519612"/>
              <a:ext cx="1428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610100"/>
              <a:ext cx="1200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419350" y="4519612"/>
              <a:ext cx="2571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2533650" y="4610100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991100" y="4519612"/>
              <a:ext cx="3333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5105400" y="461010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也能分解10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8324850" y="4519612"/>
              <a:ext cx="285750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8439150" y="4610100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已有更小的p，不再试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9" name="Freeform 5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从2起按递增顺序检查，前面不成功的候选都已排除，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成功的p自然就是最小者。p只需试到x / 2。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哥德巴赫猜想：找到8的分法，还得继续处理10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外层循环负责当前偶数x，内层循环为这个x找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对。处理8时，试到3和5成功，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只应结束对8的寻找。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524000" y="3076575"/>
            <a:ext cx="9239250" cy="628650"/>
            <a:chOff x="1524000" y="3076575"/>
            <a:chExt cx="9239250" cy="628650"/>
          </a:xfrm>
        </p:grpSpPr>
        <p:sp>
          <p:nvSpPr>
            <p:cNvPr id="9" name="Freeform 9"/>
            <p:cNvSpPr/>
            <p:nvPr/>
          </p:nvSpPr>
          <p:spPr>
            <a:xfrm>
              <a:off x="1524000" y="3076575"/>
              <a:ext cx="9239250" cy="628650"/>
            </a:xfrm>
            <a:prstGeom prst="roundRect">
              <a:avLst>
                <a:gd name="adj" fmla="val 1212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609725" y="3190875"/>
              <a:ext cx="90678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外层：当前x为8，正在为8寻找一组分法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24000" y="4029075"/>
            <a:ext cx="5429250" cy="1066800"/>
            <a:chOff x="1524000" y="4029075"/>
            <a:chExt cx="5429250" cy="1066800"/>
          </a:xfrm>
        </p:grpSpPr>
        <p:sp>
          <p:nvSpPr>
            <p:cNvPr id="13" name="Freeform 13"/>
            <p:cNvSpPr/>
            <p:nvPr/>
          </p:nvSpPr>
          <p:spPr>
            <a:xfrm>
              <a:off x="1524000" y="4029075"/>
              <a:ext cx="5429250" cy="1066800"/>
            </a:xfrm>
            <a:prstGeom prst="roundRect">
              <a:avLst>
                <a:gd name="adj" fmla="val 714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609725" y="4202906"/>
              <a:ext cx="5257800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内层：p为2，配对6，失败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p为3，配对5，输出8=3+5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953250" y="4029075"/>
            <a:ext cx="3810000" cy="1066800"/>
            <a:chOff x="6953250" y="4029075"/>
            <a:chExt cx="3810000" cy="1066800"/>
          </a:xfrm>
        </p:grpSpPr>
        <p:grpSp>
          <p:nvGrpSpPr>
            <p:cNvPr id="19" name="Group 19"/>
            <p:cNvGrpSpPr/>
            <p:nvPr/>
          </p:nvGrpSpPr>
          <p:grpSpPr>
            <a:xfrm>
              <a:off x="6953250" y="4525383"/>
              <a:ext cx="1047750" cy="74184"/>
              <a:chOff x="6953250" y="4525383"/>
              <a:chExt cx="1047750" cy="7418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6953250" y="4562475"/>
                <a:ext cx="1047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0" h="9525">
                    <a:moveTo>
                      <a:pt x="0" y="0"/>
                    </a:moveTo>
                    <a:lnTo>
                      <a:pt x="1047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7913269" y="45253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8001000" y="4029075"/>
              <a:ext cx="2762250" cy="1066800"/>
              <a:chOff x="8001000" y="4029075"/>
              <a:chExt cx="2762250" cy="1066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8001000" y="4029075"/>
                <a:ext cx="2762250" cy="1066800"/>
              </a:xfrm>
              <a:prstGeom prst="roundRect">
                <a:avLst>
                  <a:gd name="adj" fmla="val 71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086725" y="4202906"/>
                <a:ext cx="25908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break结束内层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外层继续到x为10</a:t>
                </a:r>
              </a:p>
            </p:txBody>
          </p:sp>
        </p:grpSp>
      </p:grpSp>
      <p:sp>
        <p:nvSpPr>
          <p:cNvPr id="25" name="Freeform 25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8" name="Group 28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6" name="Freeform 26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break只跳出当前的内层循环。随后外层把x增加2，继续处理10；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如果在main中直接return，后面的偶数就被漏掉了。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哥德巴赫猜想：3是不是质数，为什么又算了一遍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分解8时要用3和5，分解10时又要用3和7。3没有改变，判断3是不是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也不该随着当前偶数变出另一个答案。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81125" y="3238500"/>
            <a:ext cx="2857500" cy="1238250"/>
            <a:chOff x="1381125" y="3238500"/>
            <a:chExt cx="2857500" cy="1238250"/>
          </a:xfrm>
        </p:grpSpPr>
        <p:grpSp>
          <p:nvGrpSpPr>
            <p:cNvPr id="12" name="Group 12"/>
            <p:cNvGrpSpPr/>
            <p:nvPr/>
          </p:nvGrpSpPr>
          <p:grpSpPr>
            <a:xfrm>
              <a:off x="1381125" y="3238500"/>
              <a:ext cx="2857500" cy="1238250"/>
              <a:chOff x="1381125" y="3238500"/>
              <a:chExt cx="2857500" cy="123825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3811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4668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分解8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检查3是否为</a:t>
                </a:r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质数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4238625" y="3238500"/>
            <a:ext cx="3333750" cy="1238250"/>
            <a:chOff x="4238625" y="3238500"/>
            <a:chExt cx="3333750" cy="1238250"/>
          </a:xfrm>
        </p:grpSpPr>
        <p:grpSp>
          <p:nvGrpSpPr>
            <p:cNvPr id="17" name="Group 17"/>
            <p:cNvGrpSpPr/>
            <p:nvPr/>
          </p:nvGrpSpPr>
          <p:grpSpPr>
            <a:xfrm>
              <a:off x="4714875" y="3238500"/>
              <a:ext cx="2857500" cy="1238250"/>
              <a:chOff x="4714875" y="3238500"/>
              <a:chExt cx="2857500" cy="12382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71487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80060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把3的答案记下来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结果为true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38625" y="3820533"/>
              <a:ext cx="476250" cy="74184"/>
              <a:chOff x="4238625" y="3820533"/>
              <a:chExt cx="47625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38625" y="385762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627144" y="38205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grpSp>
        <p:nvGrpSpPr>
          <p:cNvPr id="29" name="Group 29"/>
          <p:cNvGrpSpPr/>
          <p:nvPr/>
        </p:nvGrpSpPr>
        <p:grpSpPr>
          <a:xfrm>
            <a:off x="7572375" y="3238500"/>
            <a:ext cx="3333750" cy="1238250"/>
            <a:chOff x="7572375" y="3238500"/>
            <a:chExt cx="3333750" cy="1238250"/>
          </a:xfrm>
        </p:grpSpPr>
        <p:grpSp>
          <p:nvGrpSpPr>
            <p:cNvPr id="25" name="Group 25"/>
            <p:cNvGrpSpPr/>
            <p:nvPr/>
          </p:nvGrpSpPr>
          <p:grpSpPr>
            <a:xfrm>
              <a:off x="8048625" y="3238500"/>
              <a:ext cx="2857500" cy="1238250"/>
              <a:chOff x="8048625" y="3238500"/>
              <a:chExt cx="2857500" cy="12382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048625" y="3238500"/>
                <a:ext cx="2857500" cy="1238250"/>
              </a:xfrm>
              <a:prstGeom prst="roundRect">
                <a:avLst>
                  <a:gd name="adj" fmla="val 6154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134350" y="3498056"/>
                <a:ext cx="2686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分解10再遇到3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直接读取记录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572375" y="3820533"/>
              <a:ext cx="476250" cy="74184"/>
              <a:chOff x="7572375" y="3820533"/>
              <a:chExt cx="476250" cy="7418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7572375" y="3857625"/>
                <a:ext cx="476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76250" h="9525">
                    <a:moveTo>
                      <a:pt x="0" y="0"/>
                    </a:moveTo>
                    <a:lnTo>
                      <a:pt x="476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7960894" y="38205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0" name="Freeform 3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3" name="Group 3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1" name="Freeform 3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像查同一本书的固定价格，查到后可以记下。函数能重复调用，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但它不会自动替我们保存答案，需要另用数组记录。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哥德巴赫猜想：让数值当下标，格子里存真假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用prime[v]保存数v的判断结果。v是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就存true，否则存false；</a:t>
            </a:r>
            <a:br/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下标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v与格子里的真假含义不同。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990600" y="3352800"/>
            <a:ext cx="10191750" cy="1143000"/>
            <a:chOff x="990600" y="3352800"/>
            <a:chExt cx="10191750" cy="1143000"/>
          </a:xfrm>
        </p:grpSpPr>
        <p:sp>
          <p:nvSpPr>
            <p:cNvPr id="9" name="Freeform 9"/>
            <p:cNvSpPr/>
            <p:nvPr/>
          </p:nvSpPr>
          <p:spPr>
            <a:xfrm>
              <a:off x="990600" y="3352800"/>
              <a:ext cx="1619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381375"/>
              <a:ext cx="139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v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609850" y="3352800"/>
              <a:ext cx="95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724150" y="33813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3562350" y="3352800"/>
              <a:ext cx="95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3676650" y="33813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514850" y="3352800"/>
              <a:ext cx="95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4629150" y="33813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5467350" y="3352800"/>
              <a:ext cx="95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5581650" y="33813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419850" y="3352800"/>
              <a:ext cx="95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534150" y="33813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7372350" y="3352800"/>
              <a:ext cx="95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7486650" y="33813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8324850" y="3352800"/>
              <a:ext cx="95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439150" y="33813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277350" y="3352800"/>
              <a:ext cx="95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9391650" y="33813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10229850" y="3352800"/>
              <a:ext cx="952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0344150" y="33813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990600" y="3781425"/>
              <a:ext cx="1619250" cy="714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1104900" y="3952875"/>
              <a:ext cx="139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prime[v]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2609850" y="3781425"/>
              <a:ext cx="952500" cy="714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2724150" y="39528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3562350" y="3781425"/>
              <a:ext cx="952500" cy="714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3676650" y="39528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4514850" y="3781425"/>
              <a:ext cx="952500" cy="714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4629150" y="39528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真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5467350" y="3781425"/>
              <a:ext cx="952500" cy="714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5581650" y="39528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真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6419850" y="3781425"/>
              <a:ext cx="952500" cy="714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6534150" y="39528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7372350" y="3781425"/>
              <a:ext cx="952500" cy="714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7486650" y="39528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真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8324850" y="3781425"/>
              <a:ext cx="952500" cy="714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8439150" y="39528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9277350" y="3781425"/>
              <a:ext cx="952500" cy="714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9391650" y="39528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真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10229850" y="3781425"/>
              <a:ext cx="952500" cy="714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10344150" y="3952875"/>
              <a:ext cx="723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</a:t>
              </a:r>
            </a:p>
          </p:txBody>
        </p:sp>
      </p:grpSp>
      <p:sp>
        <p:nvSpPr>
          <p:cNvPr id="70" name="Freeform 7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3" name="Group 7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71" name="Freeform 7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图中的真、假对应true、false。例如prime[3]为true，prime[4]为false；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0和1也为false。先填好表，后面就能直接查。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判断质数：先排除小于2，再寻找成对的因数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如果x能拆成两个都大于1的因数，至少有一个不超过x的平方根。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因而只要检查2到平方根范围内是否有整除者。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90600" y="2986088"/>
            <a:ext cx="10191750" cy="2257424"/>
            <a:chOff x="990600" y="2986088"/>
            <a:chExt cx="10191750" cy="22574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095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输入x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086100" y="2986088"/>
              <a:ext cx="5905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200400" y="3014662"/>
              <a:ext cx="567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怎样判断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8991600" y="2986088"/>
              <a:ext cx="2190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9105900" y="301466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结果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209550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57575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086100" y="3414712"/>
              <a:ext cx="590550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200400" y="3457575"/>
              <a:ext cx="567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小于2，直接排除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991600" y="3414712"/>
              <a:ext cx="219075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9105900" y="3457575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false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871912"/>
              <a:ext cx="20955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914775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086100" y="3871912"/>
              <a:ext cx="59055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200400" y="3914775"/>
              <a:ext cx="567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没有要试的d，符合定义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8991600" y="3871912"/>
              <a:ext cx="219075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9105900" y="3914775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true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329112"/>
              <a:ext cx="209550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371975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086100" y="4329112"/>
              <a:ext cx="590550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200400" y="4371975"/>
              <a:ext cx="567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d为3时能够整除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991600" y="4329112"/>
              <a:ext cx="219075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9105900" y="4371975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false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786312"/>
              <a:ext cx="20955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829175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11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086100" y="4786312"/>
              <a:ext cx="59055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200400" y="4829175"/>
              <a:ext cx="567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试过2、3，都不能整除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8991600" y="4786312"/>
              <a:ext cx="219075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9105900" y="4829175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true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判断质数：把排除、试除和最终判断连起来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is_prime只回答一个数是否为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。小于2直接返回false；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找到其他因数也返回false；所有候选都没整除，才返回true。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876425"/>
            <a:chOff x="914400" y="2986088"/>
            <a:chExt cx="10220325" cy="18764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876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is_prime(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&lt; 2)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 = 2; 1LL * d * d &lt;= x; d++)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% d ==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796415"/>
            </a:xfrm>
            <a:custGeom>
              <a:avLst/>
              <a:gdLst/>
              <a:ahLst/>
              <a:cxnLst/>
              <a:rect l="l" t="t" r="r" b="b"/>
              <a:pathLst>
                <a:path w="9525" h="1796415">
                  <a:moveTo>
                    <a:pt x="0" y="0"/>
                  </a:moveTo>
                  <a:lnTo>
                    <a:pt x="0" y="17964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4" name="Freeform 1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函数内没有打印，返回的bool结果既能存进prime数组，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也能在后面的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回文质数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题中直接使用。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哥德巴赫猜想：第一步，读上限，准备判断表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N最大为10000，数组要能访问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下标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0到10000。prime放在函数外，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主程序和输出分解的函数都能读取同一张表。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581150"/>
            <a:chOff x="914400" y="2986088"/>
            <a:chExt cx="10220325" cy="15811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581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prime[10001];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main中先读入上限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n;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501140"/>
            </a:xfrm>
            <a:custGeom>
              <a:avLst/>
              <a:gdLst/>
              <a:ahLst/>
              <a:cxnLst/>
              <a:rect l="l" t="t" r="r" b="b"/>
              <a:pathLst>
                <a:path w="9525" h="1501140">
                  <a:moveTo>
                    <a:pt x="0" y="0"/>
                  </a:moveTo>
                  <a:lnTo>
                    <a:pt x="0" y="15011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7291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891088"/>
            <a:ext cx="10239375" cy="757238"/>
            <a:chOff x="990600" y="4891088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891088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函数外的bool数组初始为false，因此0和1保持为false。先读到n，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下一步才能知道要预先判断到哪里。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哥德巴赫猜想：第二步，每个数判断一次并存好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从2到n依次调用is_prime，把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返回值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放到与这个数同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下标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的格子里。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之后分解多少个偶数，都使用这份记录。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 = 2; v &lt;= n; v++)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prime[v] = is_prime(v);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左边prime[v]是保存的位置，右边is_prime(v)是这次算出的答案。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这个预先计算的过程通常叫预处理。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哥德巴赫猜想：第三步，为当前偶数依次试p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把当前偶数交给print_decomposition(x)。函数内从p为2开始寻找，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每次用x减p得到配对的q。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 = 2; p &lt;= x / 2; p++)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q = x - p;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下一步检查prime[p]和prime[q]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p与q的和一直等于x，因此这里只需判断两者是否为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外层处理不同偶数的循环，留在main里。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哥德巴赫猜想：第四步，两个数都合格才输出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这段放进刚才的循环体。两个表格值都为true才成功，打印一行后break，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结束对当前偶数的寻找。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(prime[p] &amp;&amp; prime[q])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x &lt;&lt; '=' &lt;&lt; p &lt;&lt; '+' &lt;&lt; q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break;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&amp;&amp;要求两边同时成立。只找到一个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不够；输出后继续试p，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也可能多打印一组不符合最小要求的分法。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哥德巴赫猜想：完整程序，先放判断函数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2886075"/>
            <a:chOff x="914400" y="2009775"/>
            <a:chExt cx="10220325" cy="28860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28860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prime[10001];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is_prime(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&lt; 2)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 = 2; 1LL * d * d &lt;= x; d++)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% d ==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806065"/>
            </a:xfrm>
            <a:custGeom>
              <a:avLst/>
              <a:gdLst/>
              <a:ahLst/>
              <a:cxnLst/>
              <a:rect l="l" t="t" r="r" b="b"/>
              <a:pathLst>
                <a:path w="9525" h="2806065">
                  <a:moveTo>
                    <a:pt x="0" y="0"/>
                  </a:moveTo>
                  <a:lnTo>
                    <a:pt x="0" y="28060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哥德巴赫猜想：完整程序，一个函数处理一个偶数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2609850"/>
            <a:chOff x="914400" y="2009775"/>
            <a:chExt cx="10220325" cy="26098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2609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print_decomposition(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 = 2; p &lt;= x / 2; p++)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q = x - p;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(prime[p] &amp;&amp; prime[q])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x &lt;&lt; '=' &lt;&lt; p &lt;&lt; '+' &lt;&lt; q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 break;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529840"/>
            </a:xfrm>
            <a:custGeom>
              <a:avLst/>
              <a:gdLst/>
              <a:ahLst/>
              <a:cxnLst/>
              <a:rect l="l" t="t" r="r" b="b"/>
              <a:pathLst>
                <a:path w="9525" h="2529840">
                  <a:moveTo>
                    <a:pt x="0" y="0"/>
                  </a:moveTo>
                  <a:lnTo>
                    <a:pt x="0" y="25298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哥德巴赫猜想：完整程序，main完成整个范围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2333625"/>
            <a:chOff x="914400" y="2009775"/>
            <a:chExt cx="10220325" cy="233362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2333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 = 2; v &lt;= n; v++)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prime[v] = is_prime(v);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4; x &lt;= n; x += 2)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print_decomposition(x);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253615"/>
            </a:xfrm>
            <a:custGeom>
              <a:avLst/>
              <a:gdLst/>
              <a:ahLst/>
              <a:cxnLst/>
              <a:rect l="l" t="t" r="r" b="b"/>
              <a:pathLst>
                <a:path w="9525" h="2253615">
                  <a:moveTo>
                    <a:pt x="0" y="0"/>
                  </a:moveTo>
                  <a:lnTo>
                    <a:pt x="0" y="22536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哥德巴赫猜想：完成有限范围的输出，不等于证明猜想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程序只检查4到N。即使这段范围内全部成功，也不能由此推断无穷多个偶数都已经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得到证明。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600" y="2986088"/>
            <a:ext cx="10191750" cy="2295525"/>
            <a:chOff x="990600" y="2986088"/>
            <a:chExt cx="10191750" cy="22955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1433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914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这里要检查的事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133975" y="2986088"/>
              <a:ext cx="60483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248275" y="3014662"/>
              <a:ext cx="581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具体依据或开销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14337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62338"/>
              <a:ext cx="3914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是否选对第一加数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133975" y="3414712"/>
              <a:ext cx="604837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248275" y="3462338"/>
              <a:ext cx="581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p递增，第一组成功就停止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881438"/>
              <a:ext cx="414337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29062"/>
              <a:ext cx="3914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是否漏掉偶数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133975" y="3881438"/>
              <a:ext cx="604837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248275" y="3929062"/>
              <a:ext cx="581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x从4到n，每次增加2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348162"/>
              <a:ext cx="414337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395788"/>
              <a:ext cx="3914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时间与空间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133975" y="4348162"/>
              <a:ext cx="604837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248275" y="4395788"/>
              <a:ext cx="581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保守最坏时间为平方级，数组空间O(N)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4814888"/>
              <a:ext cx="414337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862512"/>
              <a:ext cx="3914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程序验证的范围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133975" y="4814888"/>
              <a:ext cx="604837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5248275" y="4862512"/>
              <a:ext cx="581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测试N为4、10与10000等数据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质因数与偶数分解：模拟练习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77的最小大于1的因数为7，质因数分解题应输出什么？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26能拆成3加23或7加19，应该输出哪一种？给20试p为2失败后能停止吗？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输出11，用77除以7得到另一个、更大的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输出26=3+23。给20试2失败只排除了2和18，继续试3可找到3加17。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回文质数：正反读相同，还必须是质数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151从左往右、从右往左读都一样，称为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数。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质数还要满足质数这条条件，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两个要求缺一不可。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990600" y="2986088"/>
            <a:ext cx="10191750" cy="2085974"/>
            <a:chOff x="990600" y="2986088"/>
            <a:chExt cx="10191750" cy="208597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1809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58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候选数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800350" y="2986088"/>
              <a:ext cx="238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914650" y="30146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是不是回文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181600" y="2986088"/>
              <a:ext cx="3619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295900" y="301466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是不是质数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801100" y="2986088"/>
              <a:ext cx="238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8915400" y="30146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能否输出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14712"/>
              <a:ext cx="1809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505200"/>
              <a:ext cx="158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151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2800350" y="3414712"/>
              <a:ext cx="23812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2914650" y="3505200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5181600" y="3414712"/>
              <a:ext cx="361950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5295900" y="3505200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8801100" y="3414712"/>
              <a:ext cx="23812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915400" y="3505200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967162"/>
              <a:ext cx="180975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057650"/>
              <a:ext cx="158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121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800350" y="3967162"/>
              <a:ext cx="238125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2914650" y="4057650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181600" y="3967162"/>
              <a:ext cx="361950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5295900" y="4057650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不是，11能整除它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801100" y="3967162"/>
              <a:ext cx="238125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915400" y="4057650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不可以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519612"/>
              <a:ext cx="1809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610100"/>
              <a:ext cx="1581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127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800350" y="4519612"/>
              <a:ext cx="23812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2914650" y="4610100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5181600" y="4519612"/>
              <a:ext cx="361950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5295900" y="4610100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8801100" y="4519612"/>
              <a:ext cx="23812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8915400" y="4610100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不可以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59" name="Freeform 5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这道题要找一个区间内的全部合格数。找到151以后，还得继续寻找其他答案，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不能立即结束。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回文质数：找出闭区间里的全部答案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757238"/>
            <a:chOff x="990600" y="2181225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教材习题7-5，洛谷P1217：输入两个整数a、b，找出区间[a,b]内所有既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的整数。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003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09938"/>
            <a:ext cx="10191750" cy="757238"/>
            <a:chOff x="990600" y="3309938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3099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数据范围为5到100000000，且a小于b。左右端点都包含在检查范围中。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输入只有a和b，不会预先给出候选数。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2291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438650"/>
            <a:ext cx="10191750" cy="757238"/>
            <a:chOff x="990600" y="4438650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43865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把所有答案按从小到大输出，每行一个，每个结果只输出一次。例如，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100到160之间的答案是101、131、151。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回文质数：从100到160，哪些数留下来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例如，输入100和160。111、121虽然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，却不是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；101、131、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151同时满足两条要求。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143000" y="3005138"/>
            <a:ext cx="5667375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43000" y="3529012"/>
            <a:ext cx="56673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100 160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91375" y="3005138"/>
            <a:ext cx="9525" cy="2100262"/>
          </a:xfrm>
          <a:custGeom>
            <a:avLst/>
            <a:gdLst/>
            <a:ahLst/>
            <a:cxnLst/>
            <a:rect l="l" t="t" r="r" b="b"/>
            <a:pathLst>
              <a:path w="9525" h="2100262">
                <a:moveTo>
                  <a:pt x="0" y="0"/>
                </a:moveTo>
                <a:lnTo>
                  <a:pt x="0" y="2100262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7667625" y="3005138"/>
            <a:ext cx="352425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67625" y="3529012"/>
            <a:ext cx="3571875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101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131</a:t>
            </a:r>
            <a:br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151</a:t>
            </a:r>
          </a:p>
        </p:txBody>
      </p:sp>
      <p:sp>
        <p:nvSpPr>
          <p:cNvPr id="18" name="Freeform 1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9" name="Freeform 1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没有合格的数就不输出对应行。输出中不需要带判断过程，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也不用打印“不是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”等说明。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回文质数：知道前半段，另一边还用猜吗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三位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的百位与个位相同。前两位选成10、11、12后，个位就被确定了，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不用把102到110等不可能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的数都试一遍。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2986088"/>
            <a:ext cx="10191750" cy="2085974"/>
            <a:chOff x="990600" y="2986088"/>
            <a:chExt cx="10191750" cy="208597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先确定的前半段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324350" y="2986088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438650" y="30146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按对称关系补入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658100" y="2986088"/>
              <a:ext cx="3524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772400" y="3014662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生成的三位回文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3333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0520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324350" y="3414712"/>
              <a:ext cx="3333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438650" y="350520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个位只能是1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658100" y="3414712"/>
              <a:ext cx="35242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772400" y="3505200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101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67162"/>
              <a:ext cx="333375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05765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11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324350" y="3967162"/>
              <a:ext cx="333375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438650" y="405765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个位只能是1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658100" y="3967162"/>
              <a:ext cx="3524250" cy="5524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772400" y="4057650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111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519612"/>
              <a:ext cx="3333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61010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324350" y="4519612"/>
              <a:ext cx="33337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438650" y="461010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个位只能是1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658100" y="4519612"/>
              <a:ext cx="3524250" cy="5524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772400" y="4610100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121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7" name="Freeform 47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可以先生成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数，再调用is_prime。这样跳过的是根本不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仍会检查每个可能合格的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生成奇数位回文：中间的3只出现一次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前半段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123生成五位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。3已经占据中间位置，右边只需补上2、1，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所以待镜像的部分从12开始。</a:t>
            </a:r>
          </a:p>
        </p:txBody>
      </p:sp>
      <p:sp>
        <p:nvSpPr>
          <p:cNvPr id="9" name="Freeform 9"/>
          <p:cNvSpPr/>
          <p:nvPr/>
        </p:nvSpPr>
        <p:spPr>
          <a:xfrm>
            <a:off x="3714750" y="3000375"/>
            <a:ext cx="2857500" cy="371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195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已有的前半段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572250" y="3000375"/>
            <a:ext cx="1905000" cy="1095375"/>
            <a:chOff x="6572250" y="3000375"/>
            <a:chExt cx="1905000" cy="1095375"/>
          </a:xfrm>
        </p:grpSpPr>
        <p:sp>
          <p:nvSpPr>
            <p:cNvPr id="11" name="Freeform 11"/>
            <p:cNvSpPr/>
            <p:nvPr/>
          </p:nvSpPr>
          <p:spPr>
            <a:xfrm>
              <a:off x="6572250" y="3000375"/>
              <a:ext cx="1905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镜像补入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6572250" y="3476625"/>
              <a:ext cx="952500" cy="619125"/>
              <a:chOff x="6572250" y="3476625"/>
              <a:chExt cx="952500" cy="61912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572250" y="3476625"/>
                <a:ext cx="9525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EF5E8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6657975" y="3550444"/>
                <a:ext cx="781050" cy="471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4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524750" y="3476625"/>
              <a:ext cx="952500" cy="619125"/>
              <a:chOff x="7524750" y="3476625"/>
              <a:chExt cx="952500" cy="61912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7524750" y="3476625"/>
                <a:ext cx="9525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EF5E8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7610475" y="3550444"/>
                <a:ext cx="781050" cy="471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4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3714750" y="3476625"/>
            <a:ext cx="952500" cy="619125"/>
            <a:chOff x="3714750" y="3476625"/>
            <a:chExt cx="952500" cy="619125"/>
          </a:xfrm>
        </p:grpSpPr>
        <p:sp>
          <p:nvSpPr>
            <p:cNvPr id="22" name="Freeform 22"/>
            <p:cNvSpPr/>
            <p:nvPr/>
          </p:nvSpPr>
          <p:spPr>
            <a:xfrm>
              <a:off x="3714750" y="3476625"/>
              <a:ext cx="952500" cy="619125"/>
            </a:xfrm>
            <a:prstGeom prst="roundRect">
              <a:avLst>
                <a:gd name="adj" fmla="val 12308"/>
              </a:avLst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3800475" y="3550444"/>
              <a:ext cx="781050" cy="471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4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667250" y="3476625"/>
            <a:ext cx="952500" cy="619125"/>
            <a:chOff x="4667250" y="3476625"/>
            <a:chExt cx="952500" cy="619125"/>
          </a:xfrm>
        </p:grpSpPr>
        <p:sp>
          <p:nvSpPr>
            <p:cNvPr id="26" name="Freeform 26"/>
            <p:cNvSpPr/>
            <p:nvPr/>
          </p:nvSpPr>
          <p:spPr>
            <a:xfrm>
              <a:off x="4667250" y="3476625"/>
              <a:ext cx="952500" cy="619125"/>
            </a:xfrm>
            <a:prstGeom prst="roundRect">
              <a:avLst>
                <a:gd name="adj" fmla="val 12308"/>
              </a:avLst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4752975" y="3550444"/>
              <a:ext cx="781050" cy="471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4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619750" y="3476625"/>
            <a:ext cx="952500" cy="619125"/>
            <a:chOff x="5619750" y="3476625"/>
            <a:chExt cx="952500" cy="619125"/>
          </a:xfrm>
        </p:grpSpPr>
        <p:sp>
          <p:nvSpPr>
            <p:cNvPr id="30" name="Freeform 30"/>
            <p:cNvSpPr/>
            <p:nvPr/>
          </p:nvSpPr>
          <p:spPr>
            <a:xfrm>
              <a:off x="5619750" y="3476625"/>
              <a:ext cx="952500" cy="619125"/>
            </a:xfrm>
            <a:prstGeom prst="roundRect">
              <a:avLst>
                <a:gd name="adj" fmla="val 12308"/>
              </a:avLst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705475" y="3550444"/>
              <a:ext cx="781050" cy="471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4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714500" y="4572000"/>
            <a:ext cx="8763000" cy="523875"/>
            <a:chOff x="1714500" y="4572000"/>
            <a:chExt cx="8763000" cy="523875"/>
          </a:xfrm>
        </p:grpSpPr>
        <p:sp>
          <p:nvSpPr>
            <p:cNvPr id="34" name="Freeform 34"/>
            <p:cNvSpPr/>
            <p:nvPr/>
          </p:nvSpPr>
          <p:spPr>
            <a:xfrm>
              <a:off x="1714500" y="4572000"/>
              <a:ext cx="8763000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123 → 1232 → 12321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0" name="Group 40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8" name="Freeform 38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x保存正在生成的数，rest保存还没镜像的部分。奇数位时，先让rest去掉末位3，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再逐位补到x右边。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生成偶数位回文：123要完整镜像过去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同样用123，这次生成六位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。中间没有独占的一位，3、2、1都要补到右边，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待镜像部分从123开始。</a:t>
            </a:r>
          </a:p>
        </p:txBody>
      </p:sp>
      <p:sp>
        <p:nvSpPr>
          <p:cNvPr id="9" name="Freeform 9"/>
          <p:cNvSpPr/>
          <p:nvPr/>
        </p:nvSpPr>
        <p:spPr>
          <a:xfrm>
            <a:off x="3238500" y="3000375"/>
            <a:ext cx="2857500" cy="371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195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已有的前半段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6096000" y="3000375"/>
            <a:ext cx="2857500" cy="1095375"/>
            <a:chOff x="6096000" y="3000375"/>
            <a:chExt cx="2857500" cy="1095375"/>
          </a:xfrm>
        </p:grpSpPr>
        <p:sp>
          <p:nvSpPr>
            <p:cNvPr id="11" name="Freeform 11"/>
            <p:cNvSpPr/>
            <p:nvPr/>
          </p:nvSpPr>
          <p:spPr>
            <a:xfrm>
              <a:off x="6096000" y="3000375"/>
              <a:ext cx="2857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镜像补入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6096000" y="3476625"/>
              <a:ext cx="952500" cy="619125"/>
              <a:chOff x="6096000" y="3476625"/>
              <a:chExt cx="952500" cy="61912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096000" y="3476625"/>
                <a:ext cx="9525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EF5E8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6181725" y="3550444"/>
                <a:ext cx="781050" cy="471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4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048500" y="3476625"/>
              <a:ext cx="952500" cy="619125"/>
              <a:chOff x="7048500" y="3476625"/>
              <a:chExt cx="952500" cy="61912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7048500" y="3476625"/>
                <a:ext cx="9525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EF5E8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7134225" y="3550444"/>
                <a:ext cx="781050" cy="471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4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8001000" y="3476625"/>
              <a:ext cx="952500" cy="619125"/>
              <a:chOff x="8001000" y="3476625"/>
              <a:chExt cx="952500" cy="61912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01000" y="3476625"/>
                <a:ext cx="9525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EF5E8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086725" y="3550444"/>
                <a:ext cx="781050" cy="4714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4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3238500" y="3476625"/>
            <a:ext cx="952500" cy="619125"/>
            <a:chOff x="3238500" y="3476625"/>
            <a:chExt cx="952500" cy="619125"/>
          </a:xfrm>
        </p:grpSpPr>
        <p:sp>
          <p:nvSpPr>
            <p:cNvPr id="26" name="Freeform 26"/>
            <p:cNvSpPr/>
            <p:nvPr/>
          </p:nvSpPr>
          <p:spPr>
            <a:xfrm>
              <a:off x="3238500" y="3476625"/>
              <a:ext cx="952500" cy="619125"/>
            </a:xfrm>
            <a:prstGeom prst="roundRect">
              <a:avLst>
                <a:gd name="adj" fmla="val 12308"/>
              </a:avLst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3324225" y="3550444"/>
              <a:ext cx="781050" cy="471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4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191000" y="3476625"/>
            <a:ext cx="952500" cy="619125"/>
            <a:chOff x="4191000" y="3476625"/>
            <a:chExt cx="952500" cy="619125"/>
          </a:xfrm>
        </p:grpSpPr>
        <p:sp>
          <p:nvSpPr>
            <p:cNvPr id="30" name="Freeform 30"/>
            <p:cNvSpPr/>
            <p:nvPr/>
          </p:nvSpPr>
          <p:spPr>
            <a:xfrm>
              <a:off x="4191000" y="3476625"/>
              <a:ext cx="952500" cy="619125"/>
            </a:xfrm>
            <a:prstGeom prst="roundRect">
              <a:avLst>
                <a:gd name="adj" fmla="val 12308"/>
              </a:avLst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276725" y="3550444"/>
              <a:ext cx="781050" cy="471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4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143500" y="3476625"/>
            <a:ext cx="952500" cy="619125"/>
            <a:chOff x="5143500" y="3476625"/>
            <a:chExt cx="952500" cy="619125"/>
          </a:xfrm>
        </p:grpSpPr>
        <p:sp>
          <p:nvSpPr>
            <p:cNvPr id="34" name="Freeform 34"/>
            <p:cNvSpPr/>
            <p:nvPr/>
          </p:nvSpPr>
          <p:spPr>
            <a:xfrm>
              <a:off x="5143500" y="3476625"/>
              <a:ext cx="952500" cy="619125"/>
            </a:xfrm>
            <a:prstGeom prst="roundRect">
              <a:avLst>
                <a:gd name="adj" fmla="val 12308"/>
              </a:avLst>
            </a:prstGeom>
            <a:solidFill>
              <a:srgbClr val="E3EDF8"/>
            </a:solidFill>
            <a:ln w="11430">
              <a:solidFill>
                <a:srgbClr val="244D87"/>
              </a:solidFill>
            </a:ln>
          </p:spPr>
        </p:sp>
        <p:sp>
          <p:nvSpPr>
            <p:cNvPr id="35" name="Freeform 35"/>
            <p:cNvSpPr/>
            <p:nvPr/>
          </p:nvSpPr>
          <p:spPr>
            <a:xfrm>
              <a:off x="5229225" y="3550444"/>
              <a:ext cx="781050" cy="471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4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714500" y="4572000"/>
            <a:ext cx="8763000" cy="523875"/>
            <a:chOff x="1714500" y="4572000"/>
            <a:chExt cx="8763000" cy="523875"/>
          </a:xfrm>
        </p:grpSpPr>
        <p:sp>
          <p:nvSpPr>
            <p:cNvPr id="38" name="Freeform 38"/>
            <p:cNvSpPr/>
            <p:nvPr/>
          </p:nvSpPr>
          <p:spPr>
            <a:xfrm>
              <a:off x="1714500" y="4572000"/>
              <a:ext cx="8763000" cy="523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123 → 1233 → 12332 → 123321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4" name="Group 44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2" name="Freeform 42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左右各有三位，中间两个3分别属于左半边和右半边。偶数位时，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不能提前去掉rest的末位。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生成回文：第一步，分清结果和待镜像部分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make_pal接收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前半段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prefix，以及总位数是否为奇数的odd。odd为true，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说明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中间位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已经在x里，rest先除以10。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prefix, rest = prefix;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(odd) rest /= 10;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prefix为123时，x仍从123起步。odd为true，rest变为12；odd为false，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rest保持123。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生成回文：第二步，把末位接到x的右边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rest的末位是接下来要补入的数字。x先乘10腾出个位，再加上这个数字；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补完后，rest也要去掉这一位。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(rest &gt; 0)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x = x * 10 + rest %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rest /=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例如x为123、rest为12，先接入2得到1232，再接入1得到12321。rest变为0时，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镜像部分已经用完。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生成回文：完整函数，返回补好的整数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2609850"/>
            <a:chOff x="914400" y="2009775"/>
            <a:chExt cx="10220325" cy="26098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2609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make_pal(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prefix,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odd)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prefix, rest = prefix;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(odd) rest /=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(rest &gt; 0)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x = x * 10 + rest %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rest /=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529840"/>
            </a:xfrm>
            <a:custGeom>
              <a:avLst/>
              <a:gdLst/>
              <a:ahLst/>
              <a:cxnLst/>
              <a:rect l="l" t="t" r="r" b="b"/>
              <a:pathLst>
                <a:path w="9525" h="2529840">
                  <a:moveTo>
                    <a:pt x="0" y="0"/>
                  </a:moveTo>
                  <a:lnTo>
                    <a:pt x="0" y="25298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1" name="Freeform 11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2" name="Freeform 12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例如make_pal(123, true)返回12321，make_pal(123, false)返回123321。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返回的整数还要经过区间与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生成回文：跟踪123怎样变成12321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本次odd为true，先得到x为123、rest为12。每行记录补入一个数字后的变化。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2971800"/>
            <a:ext cx="10191750" cy="1666875"/>
            <a:chOff x="990600" y="2971800"/>
            <a:chExt cx="10191750" cy="1666875"/>
          </a:xfrm>
        </p:grpSpPr>
        <p:sp>
          <p:nvSpPr>
            <p:cNvPr id="9" name="Freeform 9"/>
            <p:cNvSpPr/>
            <p:nvPr/>
          </p:nvSpPr>
          <p:spPr>
            <a:xfrm>
              <a:off x="990600" y="2971800"/>
              <a:ext cx="2476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0037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本轮rest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467100" y="2971800"/>
              <a:ext cx="2476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581400" y="300037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取出的末位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943600" y="2971800"/>
              <a:ext cx="2667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057900" y="3000375"/>
              <a:ext cx="2438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补入以后的x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610600" y="2971800"/>
              <a:ext cx="257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8724900" y="3000375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去位后的rest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00425"/>
              <a:ext cx="2476500" cy="6191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524250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467100" y="3400425"/>
              <a:ext cx="2476500" cy="6191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3581400" y="3524250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5943600" y="3400425"/>
              <a:ext cx="2667000" cy="6191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6057900" y="3524250"/>
              <a:ext cx="2438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1232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8610600" y="3400425"/>
              <a:ext cx="2571750" cy="6191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724900" y="3524250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4019550"/>
              <a:ext cx="2476500" cy="6191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14337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3467100" y="4019550"/>
              <a:ext cx="2476500" cy="6191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3581400" y="4143375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943600" y="4019550"/>
              <a:ext cx="2667000" cy="6191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6057900" y="4143375"/>
              <a:ext cx="2438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12321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610600" y="4019550"/>
              <a:ext cx="2571750" cy="6191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724900" y="4143375"/>
              <a:ext cx="234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7" name="Freeform 47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结果的位数在增加，待处理的rest却在减少。判断循环能否结束，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要看尚未处理的部分有没有变少。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枚举前半段：总位数决定要保留几位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总位数为奇数，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前半段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包括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中间位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；为偶数，就恰好取一半。首位不能为0，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才会生成指定长度的正整数。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990600" y="2986088"/>
            <a:ext cx="10191750" cy="2295525"/>
            <a:chOff x="990600" y="2986088"/>
            <a:chExt cx="10191750" cy="22955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2383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总位数len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228975" y="2986088"/>
              <a:ext cx="271462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343275" y="30146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前半段位数half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943600" y="2986088"/>
              <a:ext cx="238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057900" y="30146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前半段范围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8324850" y="2986088"/>
              <a:ext cx="2857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8439150" y="3014662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生成举例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14712"/>
              <a:ext cx="223837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462338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1、2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228975" y="3414712"/>
              <a:ext cx="271462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3343275" y="3462338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5943600" y="3414712"/>
              <a:ext cx="2381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6057900" y="3462338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1到9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8324850" y="3414712"/>
              <a:ext cx="285750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439150" y="3462338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1、11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881438"/>
              <a:ext cx="223837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3929062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3、4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3228975" y="3881438"/>
              <a:ext cx="27146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3343275" y="392906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943600" y="3881438"/>
              <a:ext cx="2381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6057900" y="39290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10到99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324850" y="3881438"/>
              <a:ext cx="285750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439150" y="3929062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101、1001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348162"/>
              <a:ext cx="223837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395788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5、6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228975" y="4348162"/>
              <a:ext cx="271462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343275" y="4395788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5943600" y="4348162"/>
              <a:ext cx="2381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6057900" y="4395788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100到999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8324850" y="4348162"/>
              <a:ext cx="285750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8439150" y="4395788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10001、100001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990600" y="4814888"/>
              <a:ext cx="223837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1104900" y="4862512"/>
              <a:ext cx="20097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7、8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3228975" y="4814888"/>
              <a:ext cx="271462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3343275" y="4862512"/>
              <a:ext cx="248602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5943600" y="4814888"/>
              <a:ext cx="2381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6057900" y="486251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1000到9999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8324850" y="4814888"/>
              <a:ext cx="285750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8439150" y="4862512"/>
              <a:ext cx="2628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1000001、10000001</a:t>
              </a:r>
            </a:p>
          </p:txBody>
        </p:sp>
      </p:grpSp>
      <p:sp>
        <p:nvSpPr>
          <p:cNvPr id="70" name="Freeform 7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3" name="Group 7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71" name="Freeform 7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代码用(len + 1) / 2得到half。比如len为5，6除以2得到3；len为6，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7整除2也得到3。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枚举前半段：先找到这一组的起始值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已知half以后，让start从1开始，再乘10共half减1次。half为1时从1起，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half为2时从10起，依此类推。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half = (len + 1) / 2, start = 1;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 = 1; d &lt; half; d++) start *= 10;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385762"/>
            <a:chOff x="990600" y="4048125"/>
            <a:chExt cx="10239375" cy="385762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从start到start * 10 - 1。例如half为2，范围就是10到99。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生成顺序：按位数、前半段递增，就不会乱序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三位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中，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前半段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10、11、12依次生成101、111、121。前半段变大，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整个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也会变大；更多位的正整数又大于位数更少的数。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2986088"/>
            <a:ext cx="10191750" cy="2200274"/>
            <a:chOff x="990600" y="2986088"/>
            <a:chExt cx="10191750" cy="220027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810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需要保证什么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800600" y="2986088"/>
              <a:ext cx="638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914900" y="3014662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为什么能做到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3810000" cy="5905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524250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从小到大输出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800600" y="3414712"/>
              <a:ext cx="6381750" cy="5905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4914900" y="3524250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len递增，同一len内prefix递增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4005262"/>
              <a:ext cx="381000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4114800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每个回文只生成一次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4800600" y="4005262"/>
              <a:ext cx="6381750" cy="5905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4914900" y="4114800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指定长度与前半段唯一确定整个回文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595812"/>
              <a:ext cx="3810000" cy="5905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705350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没有漏掉合法回文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800600" y="4595812"/>
              <a:ext cx="6381750" cy="5905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914900" y="4705350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每个回文都能取出对应的前半段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5" name="Freeform 3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区间上限是一亿，范围内唯一的九位数100000000首尾不同，不是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因而只生成1到8位即可。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回文质数：每次处理一种长度的全部前半段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把当前长度len的工作放进print_length(a, b, len)。得到start后，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依次生成这一组的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候选x。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285875"/>
            <a:chOff x="914400" y="2986088"/>
            <a:chExt cx="10220325" cy="128587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prefix = start; prefix &lt; start * 10; prefix++)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make_pal(prefix, len % 2 == 1);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下一步检查区间与质数条件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205865"/>
            </a:xfrm>
            <a:custGeom>
              <a:avLst/>
              <a:gdLst/>
              <a:ahLst/>
              <a:cxnLst/>
              <a:rect l="l" t="t" r="r" b="b"/>
              <a:pathLst>
                <a:path w="9525" h="1205865">
                  <a:moveTo>
                    <a:pt x="0" y="0"/>
                  </a:moveTo>
                  <a:lnTo>
                    <a:pt x="0" y="12058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4338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595812"/>
            <a:ext cx="10239375" cy="757238"/>
            <a:chOff x="990600" y="4595812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595812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 % 2 == 1产生一个bool结果，奇数位传true，偶数位传false。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每个候选都由同一套生成函数完成。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回文质数：先看范围，再判断是否输出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这段放在生成x之后。x超过b，这一长度后面的候选更大，可以break；否则，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x至少为a且是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质数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时才输出。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&gt; b) break;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&gt;= a &amp;&amp; is_prime(x))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x &lt;&lt; '\n';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左右端点都保留：超过右端点用&gt;，包含左端点用&gt;=。不能先输出，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再检查x是不是已经越过b。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回文质数：完整程序，复用质数判断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2609850"/>
            <a:chOff x="914400" y="2009775"/>
            <a:chExt cx="7077075" cy="26098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2609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is_prime(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&lt; 2)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 = 2; 1LL * d * d &lt;= x; d++)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% d ==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529840"/>
            </a:xfrm>
            <a:custGeom>
              <a:avLst/>
              <a:gdLst/>
              <a:ahLst/>
              <a:cxnLst/>
              <a:rect l="l" t="t" r="r" b="b"/>
              <a:pathLst>
                <a:path w="9525" h="2529840">
                  <a:moveTo>
                    <a:pt x="0" y="0"/>
                  </a:moveTo>
                  <a:lnTo>
                    <a:pt x="0" y="25298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667000"/>
            <a:ext cx="2524125" cy="685800"/>
            <a:chOff x="8429625" y="2667000"/>
            <a:chExt cx="2524125" cy="685800"/>
          </a:xfrm>
        </p:grpSpPr>
        <p:sp>
          <p:nvSpPr>
            <p:cNvPr id="11" name="Freeform 11"/>
            <p:cNvSpPr/>
            <p:nvPr/>
          </p:nvSpPr>
          <p:spPr>
            <a:xfrm>
              <a:off x="8429625" y="26670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313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小于2直接排除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638550"/>
            <a:ext cx="2524125" cy="685800"/>
            <a:chOff x="8429625" y="3638550"/>
            <a:chExt cx="2524125" cy="685800"/>
          </a:xfrm>
        </p:grpSpPr>
        <p:sp>
          <p:nvSpPr>
            <p:cNvPr id="15" name="Freeform 15"/>
            <p:cNvSpPr/>
            <p:nvPr/>
          </p:nvSpPr>
          <p:spPr>
            <a:xfrm>
              <a:off x="8429625" y="363855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0285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检查平方根内因数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352800"/>
            <a:ext cx="74184" cy="285750"/>
            <a:chOff x="9649833" y="3352800"/>
            <a:chExt cx="74184" cy="285750"/>
          </a:xfrm>
        </p:grpSpPr>
        <p:sp>
          <p:nvSpPr>
            <p:cNvPr id="19" name="Freeform 19"/>
            <p:cNvSpPr/>
            <p:nvPr/>
          </p:nvSpPr>
          <p:spPr>
            <a:xfrm>
              <a:off x="9686925" y="335280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5508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610100"/>
            <a:ext cx="2524125" cy="685800"/>
            <a:chOff x="8429625" y="4610100"/>
            <a:chExt cx="2524125" cy="685800"/>
          </a:xfrm>
        </p:grpSpPr>
        <p:sp>
          <p:nvSpPr>
            <p:cNvPr id="22" name="Freeform 22"/>
            <p:cNvSpPr/>
            <p:nvPr/>
          </p:nvSpPr>
          <p:spPr>
            <a:xfrm>
              <a:off x="8429625" y="46101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7744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返回是否为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324350"/>
            <a:ext cx="74184" cy="285750"/>
            <a:chOff x="9649833" y="4324350"/>
            <a:chExt cx="74184" cy="285750"/>
          </a:xfrm>
        </p:grpSpPr>
        <p:sp>
          <p:nvSpPr>
            <p:cNvPr id="26" name="Freeform 26"/>
            <p:cNvSpPr/>
            <p:nvPr/>
          </p:nvSpPr>
          <p:spPr>
            <a:xfrm>
              <a:off x="9686925" y="43243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52236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回文质数：完整程序，生成一个回文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2609850"/>
            <a:chOff x="914400" y="2009775"/>
            <a:chExt cx="10220325" cy="26098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2609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make_pal(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prefix,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odd)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prefix, rest = prefix;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(odd) rest /=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(rest &gt; 0)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x = x * 10 + rest %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rest /=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529840"/>
            </a:xfrm>
            <a:custGeom>
              <a:avLst/>
              <a:gdLst/>
              <a:ahLst/>
              <a:cxnLst/>
              <a:rect l="l" t="t" r="r" b="b"/>
              <a:pathLst>
                <a:path w="9525" h="2529840">
                  <a:moveTo>
                    <a:pt x="0" y="0"/>
                  </a:moveTo>
                  <a:lnTo>
                    <a:pt x="0" y="25298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回文质数：完整程序，处理当前位数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2609850"/>
            <a:chOff x="914400" y="2009775"/>
            <a:chExt cx="10220325" cy="260985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2609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print_length(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b,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len)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half = (len + 1) / 2, start = 1;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 = 1; d &lt; half; d++) start *= 10;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prefix = start; prefix &lt; start * 10; prefix++)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make_pal(prefix, len % 2 == 1);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&gt; b) break;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&gt;= a &amp;&amp; is_prime(x))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x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529840"/>
            </a:xfrm>
            <a:custGeom>
              <a:avLst/>
              <a:gdLst/>
              <a:ahLst/>
              <a:cxnLst/>
              <a:rect l="l" t="t" r="r" b="b"/>
              <a:pathLst>
                <a:path w="9525" h="2529840">
                  <a:moveTo>
                    <a:pt x="0" y="0"/>
                  </a:moveTo>
                  <a:lnTo>
                    <a:pt x="0" y="25298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回文质数：完整程序，main按位数逐组调用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7077075" cy="1781175"/>
            <a:chOff x="914400" y="2009775"/>
            <a:chExt cx="7077075" cy="17811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953250" cy="1781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b;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a &gt;&gt; b;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len = 1; len &lt;= 8; len++)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print_length(a, b, len);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1701165"/>
            </a:xfrm>
            <a:custGeom>
              <a:avLst/>
              <a:gdLst/>
              <a:ahLst/>
              <a:cxnLst/>
              <a:rect l="l" t="t" r="r" b="b"/>
              <a:pathLst>
                <a:path w="9525" h="1701165">
                  <a:moveTo>
                    <a:pt x="0" y="0"/>
                  </a:moveTo>
                  <a:lnTo>
                    <a:pt x="0" y="17011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8429625" y="2667000"/>
            <a:ext cx="2524125" cy="685800"/>
            <a:chOff x="8429625" y="2667000"/>
            <a:chExt cx="2524125" cy="685800"/>
          </a:xfrm>
        </p:grpSpPr>
        <p:sp>
          <p:nvSpPr>
            <p:cNvPr id="11" name="Freeform 11"/>
            <p:cNvSpPr/>
            <p:nvPr/>
          </p:nvSpPr>
          <p:spPr>
            <a:xfrm>
              <a:off x="8429625" y="26670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515350" y="28313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读入闭区间a到b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429625" y="3638550"/>
            <a:ext cx="2524125" cy="685800"/>
            <a:chOff x="8429625" y="3638550"/>
            <a:chExt cx="2524125" cy="685800"/>
          </a:xfrm>
        </p:grpSpPr>
        <p:sp>
          <p:nvSpPr>
            <p:cNvPr id="15" name="Freeform 15"/>
            <p:cNvSpPr/>
            <p:nvPr/>
          </p:nvSpPr>
          <p:spPr>
            <a:xfrm>
              <a:off x="8429625" y="363855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515350" y="380285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len从1增加到8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49833" y="3352800"/>
            <a:ext cx="74184" cy="285750"/>
            <a:chOff x="9649833" y="3352800"/>
            <a:chExt cx="74184" cy="285750"/>
          </a:xfrm>
        </p:grpSpPr>
        <p:sp>
          <p:nvSpPr>
            <p:cNvPr id="19" name="Freeform 19"/>
            <p:cNvSpPr/>
            <p:nvPr/>
          </p:nvSpPr>
          <p:spPr>
            <a:xfrm>
              <a:off x="9686925" y="335280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649833" y="35508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429625" y="4610100"/>
            <a:ext cx="2524125" cy="685800"/>
            <a:chOff x="8429625" y="4610100"/>
            <a:chExt cx="2524125" cy="685800"/>
          </a:xfrm>
        </p:grpSpPr>
        <p:sp>
          <p:nvSpPr>
            <p:cNvPr id="22" name="Freeform 22"/>
            <p:cNvSpPr/>
            <p:nvPr/>
          </p:nvSpPr>
          <p:spPr>
            <a:xfrm>
              <a:off x="8429625" y="4610100"/>
              <a:ext cx="2524125" cy="685800"/>
            </a:xfrm>
            <a:prstGeom prst="roundRect">
              <a:avLst>
                <a:gd name="adj" fmla="val 1111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8515350" y="4774406"/>
              <a:ext cx="23526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每组按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递增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49833" y="4324350"/>
            <a:ext cx="74184" cy="285750"/>
            <a:chOff x="9649833" y="4324350"/>
            <a:chExt cx="74184" cy="285750"/>
          </a:xfrm>
        </p:grpSpPr>
        <p:sp>
          <p:nvSpPr>
            <p:cNvPr id="26" name="Freeform 26"/>
            <p:cNvSpPr/>
            <p:nvPr/>
          </p:nvSpPr>
          <p:spPr>
            <a:xfrm>
              <a:off x="9686925" y="43243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649833" y="452236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回文质数：候选少了，也要检查边界与遗漏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1到8位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回文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合计19998个候选，比扫描一亿个整数少得多。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生成时逐个判断并输出，没有保存候选数组。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600" y="2986088"/>
            <a:ext cx="10191750" cy="2295525"/>
            <a:chOff x="990600" y="2986088"/>
            <a:chExt cx="10191750" cy="22955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810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需要检查的地方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800600" y="2986088"/>
              <a:ext cx="6381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914900" y="3014662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本程序怎样处理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381000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62338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11能不能漏掉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800600" y="3414712"/>
              <a:ext cx="6381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4914900" y="3462338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它是回文质数，生成偶数位时保留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881438"/>
              <a:ext cx="381000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290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区间两端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4800600" y="3881438"/>
              <a:ext cx="6381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4914900" y="3929062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生成后按x &gt;= a、x &lt;= b筛选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348162"/>
              <a:ext cx="381000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395788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一亿这个上限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800600" y="4348162"/>
              <a:ext cx="6381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914900" y="4395788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100000000不是回文，无需生成九位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4814888"/>
              <a:ext cx="381000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86251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开销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4800600" y="4814888"/>
              <a:ext cx="6381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4914900" y="4862512"/>
              <a:ext cx="6153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每个候选只试到b的平方根，空间O(1)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回文质数：模拟练习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12生成奇数位与偶数位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，各得到什么？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11和121都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，它们都能作为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质数输出吗？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分别得到121和1221；奇数位时，已有的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中间位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不再重复。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11可以，121不可以，因为121能被11整除。还要检查它们是否在输入区间内。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集合求和：所有选购物品的花费，要怎样加起来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例如，一支笔2元，一本本子3元，每样最多选一次。可以都不买、只买笔、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只买本子，也可以两样都买。我们要把所有选法的花费相加。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809750" y="3143250"/>
            <a:ext cx="3333750" cy="1143000"/>
            <a:chOff x="1809750" y="3143250"/>
            <a:chExt cx="3333750" cy="1143000"/>
          </a:xfrm>
        </p:grpSpPr>
        <p:sp>
          <p:nvSpPr>
            <p:cNvPr id="9" name="Freeform 9"/>
            <p:cNvSpPr/>
            <p:nvPr/>
          </p:nvSpPr>
          <p:spPr>
            <a:xfrm>
              <a:off x="1809750" y="3143250"/>
              <a:ext cx="3333750" cy="1143000"/>
            </a:xfrm>
            <a:prstGeom prst="roundRect">
              <a:avLst>
                <a:gd name="adj" fmla="val 6667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895475" y="3340894"/>
              <a:ext cx="3162300" cy="747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1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笔：2元</a:t>
              </a:r>
              <a:br/>
              <a:r>
                <a:rPr lang="zh-CN" sz="21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选，或不选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048500" y="3143250"/>
            <a:ext cx="3333750" cy="1143000"/>
            <a:chOff x="7048500" y="3143250"/>
            <a:chExt cx="3333750" cy="1143000"/>
          </a:xfrm>
        </p:grpSpPr>
        <p:sp>
          <p:nvSpPr>
            <p:cNvPr id="13" name="Freeform 13"/>
            <p:cNvSpPr/>
            <p:nvPr/>
          </p:nvSpPr>
          <p:spPr>
            <a:xfrm>
              <a:off x="7048500" y="3143250"/>
              <a:ext cx="3333750" cy="1143000"/>
            </a:xfrm>
            <a:prstGeom prst="roundRect">
              <a:avLst>
                <a:gd name="adj" fmla="val 6667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134225" y="3340894"/>
              <a:ext cx="3162300" cy="747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zh-CN" sz="21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本子：3元</a:t>
              </a:r>
              <a:br/>
              <a:r>
                <a:rPr lang="zh-CN" sz="21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选，或不选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667000" y="4286250"/>
            <a:ext cx="6858000" cy="771525"/>
            <a:chOff x="2667000" y="4286250"/>
            <a:chExt cx="6858000" cy="771525"/>
          </a:xfrm>
        </p:grpSpPr>
        <p:grpSp>
          <p:nvGrpSpPr>
            <p:cNvPr id="19" name="Group 19"/>
            <p:cNvGrpSpPr/>
            <p:nvPr/>
          </p:nvGrpSpPr>
          <p:grpSpPr>
            <a:xfrm>
              <a:off x="3476625" y="4286250"/>
              <a:ext cx="1714500" cy="307915"/>
              <a:chOff x="3476625" y="4286250"/>
              <a:chExt cx="1714500" cy="30791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3476625" y="4286250"/>
                <a:ext cx="171450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285750">
                    <a:moveTo>
                      <a:pt x="0" y="0"/>
                    </a:moveTo>
                    <a:lnTo>
                      <a:pt x="1714500" y="28575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5098490" y="4520990"/>
                <a:ext cx="92635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92635" h="73175">
                    <a:moveTo>
                      <a:pt x="92635" y="51010"/>
                    </a:moveTo>
                    <a:lnTo>
                      <a:pt x="0" y="73175"/>
                    </a:lnTo>
                    <a:lnTo>
                      <a:pt x="12196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2" name="Group 22"/>
            <p:cNvGrpSpPr/>
            <p:nvPr/>
          </p:nvGrpSpPr>
          <p:grpSpPr>
            <a:xfrm>
              <a:off x="7000875" y="4286250"/>
              <a:ext cx="1714500" cy="307915"/>
              <a:chOff x="7000875" y="4286250"/>
              <a:chExt cx="1714500" cy="30791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7000875" y="4286250"/>
                <a:ext cx="171450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1714500" h="285750">
                    <a:moveTo>
                      <a:pt x="1714500" y="0"/>
                    </a:moveTo>
                    <a:lnTo>
                      <a:pt x="0" y="28575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7000875" y="4520990"/>
                <a:ext cx="92635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92635" h="73175">
                    <a:moveTo>
                      <a:pt x="0" y="51010"/>
                    </a:moveTo>
                    <a:lnTo>
                      <a:pt x="80439" y="0"/>
                    </a:lnTo>
                    <a:lnTo>
                      <a:pt x="92635" y="73175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3" name="Freeform 23"/>
            <p:cNvSpPr/>
            <p:nvPr/>
          </p:nvSpPr>
          <p:spPr>
            <a:xfrm>
              <a:off x="2667000" y="4629150"/>
              <a:ext cx="685800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8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把每种选法的花费都加起来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9" name="Group 29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7" name="Freeform 27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每种选法先算自己的花费，再把这些花费全部加起来。笔会出现在不同选法里，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每次出现都要算入当次花费。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集合与子集：选了哪些物品，就对应哪一个子集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从原集合里选出一部分元素，得到一个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子集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。一个也不选叫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空集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，它的元素和是0；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选取的先后顺序不产生新的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子集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90600" y="2986088"/>
            <a:ext cx="10191750" cy="2295525"/>
            <a:chOff x="990600" y="2986088"/>
            <a:chExt cx="10191750" cy="22955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524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选了什么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514850" y="2986088"/>
              <a:ext cx="2952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629150" y="3014662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对应的子集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7600" y="2986088"/>
              <a:ext cx="3714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581900" y="301466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这个子集的元素和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3524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62338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什么都不选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514850" y="3414712"/>
              <a:ext cx="2952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629150" y="3462338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∅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467600" y="3414712"/>
              <a:ext cx="3714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581900" y="3462338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881438"/>
              <a:ext cx="3524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929062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只选笔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514850" y="3881438"/>
              <a:ext cx="2952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629150" y="3929062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{2}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467600" y="3881438"/>
              <a:ext cx="3714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581900" y="392906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348162"/>
              <a:ext cx="3524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395788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只选本子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514850" y="4348162"/>
              <a:ext cx="2952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629150" y="4395788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{3}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467600" y="4348162"/>
              <a:ext cx="3714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581900" y="4395788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814888"/>
              <a:ext cx="3524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862512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两样都选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4514850" y="4814888"/>
              <a:ext cx="2952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4629150" y="4862512"/>
              <a:ext cx="2724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{2,3}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7467600" y="4814888"/>
              <a:ext cx="3714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7581900" y="486251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</p:grpSp>
      <p:sp>
        <p:nvSpPr>
          <p:cNvPr id="55" name="Freeform 55"/>
          <p:cNvSpPr/>
          <p:nvPr/>
        </p:nvSpPr>
        <p:spPr>
          <a:xfrm>
            <a:off x="838200" y="53768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8" name="Group 58"/>
          <p:cNvGrpSpPr/>
          <p:nvPr/>
        </p:nvGrpSpPr>
        <p:grpSpPr>
          <a:xfrm>
            <a:off x="990600" y="5529262"/>
            <a:ext cx="10239375" cy="371475"/>
            <a:chOff x="990600" y="5529262"/>
            <a:chExt cx="10239375" cy="371475"/>
          </a:xfrm>
        </p:grpSpPr>
        <p:sp>
          <p:nvSpPr>
            <p:cNvPr id="56" name="Freeform 56"/>
            <p:cNvSpPr/>
            <p:nvPr/>
          </p:nvSpPr>
          <p:spPr>
            <a:xfrm>
              <a:off x="990600" y="5529262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把四个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的和再相加，得到10。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也在其中，只是贡献为0。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集合求和：输入所有元素，求全部子集元素和的总和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81225"/>
            <a:ext cx="10191750" cy="757238"/>
            <a:chOff x="990600" y="2181225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1812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教材习题7-6，洛谷P2415：给出一个非空正整数集合，求出每个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的元素和，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再把所有这些和加起来。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也属于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，它的和为0。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003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09938"/>
            <a:ext cx="10191750" cy="757238"/>
            <a:chOff x="990600" y="3309938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3099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输入直接给出集合的所有元素，读到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输入结束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，开头没有元素个数。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元素个数为1到30，每个元素在1到1000之间，集合中的元素互不相同。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2291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438650"/>
            <a:ext cx="10191750" cy="757238"/>
            <a:chOff x="990600" y="4438650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43865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输出一个整数，表示所求总和，题目保证结果不超过10的18次方。例如输入2 3，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的和是0、2、3、5，答案为10。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集合求和：输入2 3，两个数都是集合元素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输入里的2与3，分别是集合中的一个元素。实际有几个元素，需要程序自己统计，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不能把2读成数量后只处理3。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143000" y="3005138"/>
            <a:ext cx="5667375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43000" y="3529012"/>
            <a:ext cx="56673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2 3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91375" y="3005138"/>
            <a:ext cx="9525" cy="2100262"/>
          </a:xfrm>
          <a:custGeom>
            <a:avLst/>
            <a:gdLst/>
            <a:ahLst/>
            <a:cxnLst/>
            <a:rect l="l" t="t" r="r" b="b"/>
            <a:pathLst>
              <a:path w="9525" h="2100262">
                <a:moveTo>
                  <a:pt x="0" y="0"/>
                </a:moveTo>
                <a:lnTo>
                  <a:pt x="0" y="2100262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4" name="Freeform 14"/>
          <p:cNvSpPr/>
          <p:nvPr/>
        </p:nvSpPr>
        <p:spPr>
          <a:xfrm>
            <a:off x="7667625" y="3005138"/>
            <a:ext cx="3524250" cy="409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输出</a:t>
            </a:r>
          </a:p>
        </p:txBody>
      </p:sp>
      <p:sp>
        <p:nvSpPr>
          <p:cNvPr id="16" name="Freeform 16"/>
          <p:cNvSpPr/>
          <p:nvPr/>
        </p:nvSpPr>
        <p:spPr>
          <a:xfrm>
            <a:off x="7667625" y="3529012"/>
            <a:ext cx="35718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10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10</a:t>
            </a:r>
          </a:p>
        </p:txBody>
      </p:sp>
      <p:sp>
        <p:nvSpPr>
          <p:cNvPr id="18" name="Freeform 1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9" name="Freeform 19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这里的10包含两个单元素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的和2、3，也包含{2,3}这一项的和5。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只把原集合加一次，只能得到5。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子集越来越多，真的要把它们全部列出来吗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每个元素都有选或不选两种可能。元素个数增加，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子集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数量会不断翻倍，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逐个列举很快就会变得庞大。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600" y="2986088"/>
            <a:ext cx="10191750" cy="2295525"/>
            <a:chOff x="990600" y="2986088"/>
            <a:chExt cx="10191750" cy="22955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509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集合的元素个数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6086475" y="2986088"/>
              <a:ext cx="5095875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6200775" y="3014662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全部子集的数量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509587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62338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086475" y="3414712"/>
              <a:ext cx="509587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6200775" y="3462338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881438"/>
              <a:ext cx="509587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29062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086475" y="3881438"/>
              <a:ext cx="509587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200775" y="3929062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348162"/>
              <a:ext cx="509587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395788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6086475" y="4348162"/>
              <a:ext cx="5095875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6200775" y="4395788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1024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4814888"/>
              <a:ext cx="509587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862512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6086475" y="4814888"/>
              <a:ext cx="5095875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6200775" y="4862512"/>
              <a:ext cx="48672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1073741824</a:t>
              </a:r>
            </a:p>
          </p:txBody>
        </p:sp>
      </p:grpSp>
      <p:sp>
        <p:nvSpPr>
          <p:cNvPr id="40" name="Freeform 4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3" name="Group 4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1" name="Freeform 4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要求的是这些元素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贡献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的总和，并不要求打印每个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。可以换个角度，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数清每个元素到底出现几次。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先固定选入2，另外的3和5还能怎样选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看集合{2,3,5}，暂时只统计元素2。让2一定在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子集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里，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3和5仍然可以各自选或不选。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00125" y="3771900"/>
            <a:ext cx="1714500" cy="628650"/>
            <a:chOff x="1000125" y="3771900"/>
            <a:chExt cx="1714500" cy="628650"/>
          </a:xfrm>
        </p:grpSpPr>
        <p:sp>
          <p:nvSpPr>
            <p:cNvPr id="9" name="Freeform 9"/>
            <p:cNvSpPr/>
            <p:nvPr/>
          </p:nvSpPr>
          <p:spPr>
            <a:xfrm>
              <a:off x="1000125" y="3771900"/>
              <a:ext cx="1714500" cy="628650"/>
            </a:xfrm>
            <a:prstGeom prst="roundRect">
              <a:avLst>
                <a:gd name="adj" fmla="val 12121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085850" y="3886200"/>
              <a:ext cx="15430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2固定选入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714625" y="3009900"/>
            <a:ext cx="8096250" cy="1143000"/>
            <a:chOff x="2714625" y="3009900"/>
            <a:chExt cx="8096250" cy="1143000"/>
          </a:xfrm>
        </p:grpSpPr>
        <p:grpSp>
          <p:nvGrpSpPr>
            <p:cNvPr id="15" name="Group 15"/>
            <p:cNvGrpSpPr/>
            <p:nvPr/>
          </p:nvGrpSpPr>
          <p:grpSpPr>
            <a:xfrm>
              <a:off x="2714625" y="3629025"/>
              <a:ext cx="1047750" cy="457200"/>
              <a:chOff x="2714625" y="3629025"/>
              <a:chExt cx="1047750" cy="4572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2714625" y="3629025"/>
                <a:ext cx="1047750" cy="457200"/>
              </a:xfrm>
              <a:custGeom>
                <a:avLst/>
                <a:gdLst/>
                <a:ahLst/>
                <a:cxnLst/>
                <a:rect l="l" t="t" r="r" b="b"/>
                <a:pathLst>
                  <a:path w="1047750" h="457200">
                    <a:moveTo>
                      <a:pt x="0" y="457200"/>
                    </a:moveTo>
                    <a:lnTo>
                      <a:pt x="1047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3667131" y="3629025"/>
                <a:ext cx="95244" cy="69084"/>
              </a:xfrm>
              <a:custGeom>
                <a:avLst/>
                <a:gdLst/>
                <a:ahLst/>
                <a:cxnLst/>
                <a:rect l="l" t="t" r="r" b="b"/>
                <a:pathLst>
                  <a:path w="95244" h="69084">
                    <a:moveTo>
                      <a:pt x="95244" y="0"/>
                    </a:moveTo>
                    <a:lnTo>
                      <a:pt x="29670" y="69084"/>
                    </a:lnTo>
                    <a:lnTo>
                      <a:pt x="0" y="1091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3762375" y="3343275"/>
              <a:ext cx="2381250" cy="571500"/>
              <a:chOff x="3762375" y="3343275"/>
              <a:chExt cx="2381250" cy="5715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3762375" y="3343275"/>
                <a:ext cx="238125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848100" y="3429000"/>
                <a:ext cx="22098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3不选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6143625" y="3229802"/>
              <a:ext cx="1809750" cy="399223"/>
              <a:chOff x="6143625" y="3229802"/>
              <a:chExt cx="1809750" cy="399223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6143625" y="3248025"/>
                <a:ext cx="1809750" cy="381000"/>
              </a:xfrm>
              <a:custGeom>
                <a:avLst/>
                <a:gdLst/>
                <a:ahLst/>
                <a:cxnLst/>
                <a:rect l="l" t="t" r="r" b="b"/>
                <a:pathLst>
                  <a:path w="1809750" h="381000">
                    <a:moveTo>
                      <a:pt x="0" y="381000"/>
                    </a:moveTo>
                    <a:lnTo>
                      <a:pt x="1809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7859884" y="3229802"/>
                <a:ext cx="93491" cy="72593"/>
              </a:xfrm>
              <a:custGeom>
                <a:avLst/>
                <a:gdLst/>
                <a:ahLst/>
                <a:cxnLst/>
                <a:rect l="l" t="t" r="r" b="b"/>
                <a:pathLst>
                  <a:path w="93491" h="72593">
                    <a:moveTo>
                      <a:pt x="93491" y="18223"/>
                    </a:moveTo>
                    <a:lnTo>
                      <a:pt x="15283" y="725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7953375" y="3009900"/>
              <a:ext cx="2857500" cy="476250"/>
              <a:chOff x="7953375" y="3009900"/>
              <a:chExt cx="2857500" cy="47625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7953375" y="3009900"/>
                <a:ext cx="2857500" cy="476250"/>
              </a:xfrm>
              <a:prstGeom prst="roundRect">
                <a:avLst>
                  <a:gd name="adj" fmla="val 16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8039100" y="3062288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5不选：{2}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6143625" y="3629025"/>
              <a:ext cx="1809750" cy="308705"/>
              <a:chOff x="6143625" y="3629025"/>
              <a:chExt cx="1809750" cy="30870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143625" y="3629025"/>
                <a:ext cx="180975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1809750" h="285750">
                    <a:moveTo>
                      <a:pt x="0" y="0"/>
                    </a:moveTo>
                    <a:lnTo>
                      <a:pt x="1809750" y="28575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7860933" y="3864454"/>
                <a:ext cx="92442" cy="73276"/>
              </a:xfrm>
              <a:custGeom>
                <a:avLst/>
                <a:gdLst/>
                <a:ahLst/>
                <a:cxnLst/>
                <a:rect l="l" t="t" r="r" b="b"/>
                <a:pathLst>
                  <a:path w="92442" h="73276">
                    <a:moveTo>
                      <a:pt x="92442" y="50321"/>
                    </a:moveTo>
                    <a:lnTo>
                      <a:pt x="0" y="73276"/>
                    </a:lnTo>
                    <a:lnTo>
                      <a:pt x="1157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3" name="Group 33"/>
            <p:cNvGrpSpPr/>
            <p:nvPr/>
          </p:nvGrpSpPr>
          <p:grpSpPr>
            <a:xfrm>
              <a:off x="7953375" y="3676650"/>
              <a:ext cx="2857500" cy="476250"/>
              <a:chOff x="7953375" y="3676650"/>
              <a:chExt cx="2857500" cy="47625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7953375" y="3676650"/>
                <a:ext cx="2857500" cy="476250"/>
              </a:xfrm>
              <a:prstGeom prst="roundRect">
                <a:avLst>
                  <a:gd name="adj" fmla="val 16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8039100" y="3729038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5选：{2,5}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2714625" y="4086225"/>
            <a:ext cx="8096250" cy="1400175"/>
            <a:chOff x="2714625" y="4086225"/>
            <a:chExt cx="8096250" cy="1400175"/>
          </a:xfrm>
        </p:grpSpPr>
        <p:grpSp>
          <p:nvGrpSpPr>
            <p:cNvPr id="37" name="Group 37"/>
            <p:cNvGrpSpPr/>
            <p:nvPr/>
          </p:nvGrpSpPr>
          <p:grpSpPr>
            <a:xfrm>
              <a:off x="2714625" y="4086225"/>
              <a:ext cx="1047750" cy="876300"/>
              <a:chOff x="2714625" y="4086225"/>
              <a:chExt cx="1047750" cy="8763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2714625" y="4086225"/>
                <a:ext cx="1047750" cy="876300"/>
              </a:xfrm>
              <a:custGeom>
                <a:avLst/>
                <a:gdLst/>
                <a:ahLst/>
                <a:cxnLst/>
                <a:rect l="l" t="t" r="r" b="b"/>
                <a:pathLst>
                  <a:path w="1047750" h="876300">
                    <a:moveTo>
                      <a:pt x="0" y="0"/>
                    </a:moveTo>
                    <a:lnTo>
                      <a:pt x="1047750" y="87630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3671282" y="4877788"/>
                <a:ext cx="91093" cy="84737"/>
              </a:xfrm>
              <a:custGeom>
                <a:avLst/>
                <a:gdLst/>
                <a:ahLst/>
                <a:cxnLst/>
                <a:rect l="l" t="t" r="r" b="b"/>
                <a:pathLst>
                  <a:path w="91093" h="84737">
                    <a:moveTo>
                      <a:pt x="91093" y="84737"/>
                    </a:moveTo>
                    <a:lnTo>
                      <a:pt x="0" y="56905"/>
                    </a:lnTo>
                    <a:lnTo>
                      <a:pt x="47593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1" name="Group 41"/>
            <p:cNvGrpSpPr/>
            <p:nvPr/>
          </p:nvGrpSpPr>
          <p:grpSpPr>
            <a:xfrm>
              <a:off x="3762375" y="4676775"/>
              <a:ext cx="2381250" cy="571500"/>
              <a:chOff x="3762375" y="4676775"/>
              <a:chExt cx="2381250" cy="5715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3762375" y="4676775"/>
                <a:ext cx="238125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3848100" y="4762500"/>
                <a:ext cx="22098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3选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6143625" y="4563302"/>
              <a:ext cx="1809750" cy="399223"/>
              <a:chOff x="6143625" y="4563302"/>
              <a:chExt cx="1809750" cy="399223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6143625" y="4581525"/>
                <a:ext cx="1809750" cy="381000"/>
              </a:xfrm>
              <a:custGeom>
                <a:avLst/>
                <a:gdLst/>
                <a:ahLst/>
                <a:cxnLst/>
                <a:rect l="l" t="t" r="r" b="b"/>
                <a:pathLst>
                  <a:path w="1809750" h="381000">
                    <a:moveTo>
                      <a:pt x="0" y="381000"/>
                    </a:moveTo>
                    <a:lnTo>
                      <a:pt x="1809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7859884" y="4563302"/>
                <a:ext cx="93491" cy="72593"/>
              </a:xfrm>
              <a:custGeom>
                <a:avLst/>
                <a:gdLst/>
                <a:ahLst/>
                <a:cxnLst/>
                <a:rect l="l" t="t" r="r" b="b"/>
                <a:pathLst>
                  <a:path w="93491" h="72593">
                    <a:moveTo>
                      <a:pt x="93491" y="18223"/>
                    </a:moveTo>
                    <a:lnTo>
                      <a:pt x="15283" y="725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8" name="Group 48"/>
            <p:cNvGrpSpPr/>
            <p:nvPr/>
          </p:nvGrpSpPr>
          <p:grpSpPr>
            <a:xfrm>
              <a:off x="7953375" y="4343400"/>
              <a:ext cx="2857500" cy="476250"/>
              <a:chOff x="7953375" y="4343400"/>
              <a:chExt cx="2857500" cy="47625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7953375" y="4343400"/>
                <a:ext cx="2857500" cy="476250"/>
              </a:xfrm>
              <a:prstGeom prst="roundRect">
                <a:avLst>
                  <a:gd name="adj" fmla="val 16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8039100" y="4395788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5不选：{2,3}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143625" y="4962525"/>
              <a:ext cx="1809750" cy="308705"/>
              <a:chOff x="6143625" y="4962525"/>
              <a:chExt cx="1809750" cy="308705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6143625" y="4962525"/>
                <a:ext cx="180975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1809750" h="285750">
                    <a:moveTo>
                      <a:pt x="0" y="0"/>
                    </a:moveTo>
                    <a:lnTo>
                      <a:pt x="1809750" y="28575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7860933" y="5197954"/>
                <a:ext cx="92442" cy="73276"/>
              </a:xfrm>
              <a:custGeom>
                <a:avLst/>
                <a:gdLst/>
                <a:ahLst/>
                <a:cxnLst/>
                <a:rect l="l" t="t" r="r" b="b"/>
                <a:pathLst>
                  <a:path w="92442" h="73276">
                    <a:moveTo>
                      <a:pt x="92442" y="50321"/>
                    </a:moveTo>
                    <a:lnTo>
                      <a:pt x="0" y="73276"/>
                    </a:lnTo>
                    <a:lnTo>
                      <a:pt x="1157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55" name="Group 55"/>
            <p:cNvGrpSpPr/>
            <p:nvPr/>
          </p:nvGrpSpPr>
          <p:grpSpPr>
            <a:xfrm>
              <a:off x="7953375" y="5010150"/>
              <a:ext cx="2857500" cy="476250"/>
              <a:chOff x="7953375" y="5010150"/>
              <a:chExt cx="2857500" cy="47625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7953375" y="5010150"/>
                <a:ext cx="2857500" cy="476250"/>
              </a:xfrm>
              <a:prstGeom prst="roundRect">
                <a:avLst>
                  <a:gd name="adj" fmla="val 16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8039100" y="5062538"/>
                <a:ext cx="26860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5选：{2,3,5}</a:t>
                </a:r>
              </a:p>
            </p:txBody>
          </p:sp>
        </p:grpSp>
      </p:grpSp>
      <p:sp>
        <p:nvSpPr>
          <p:cNvPr id="57" name="Freeform 57"/>
          <p:cNvSpPr/>
          <p:nvPr/>
        </p:nvSpPr>
        <p:spPr>
          <a:xfrm>
            <a:off x="838200" y="56197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0" name="Group 60"/>
          <p:cNvGrpSpPr/>
          <p:nvPr/>
        </p:nvGrpSpPr>
        <p:grpSpPr>
          <a:xfrm>
            <a:off x="990600" y="5772150"/>
            <a:ext cx="10239375" cy="371475"/>
            <a:chOff x="990600" y="5772150"/>
            <a:chExt cx="10239375" cy="371475"/>
          </a:xfrm>
        </p:grpSpPr>
        <p:sp>
          <p:nvSpPr>
            <p:cNvPr id="58" name="Freeform 58"/>
            <p:cNvSpPr/>
            <p:nvPr/>
          </p:nvSpPr>
          <p:spPr>
            <a:xfrm>
              <a:off x="990600" y="577215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含2的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共有4个，所以元素2对总和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贡献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固定选3或5，出现次数会不会不同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换成固定选3，另外两个仍各有两种选择；固定选5也是一样。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三者在全部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子集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中都出现4次。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2986088"/>
            <a:ext cx="10191750" cy="2143124"/>
            <a:chOff x="990600" y="2986088"/>
            <a:chExt cx="10191750" cy="21431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238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固定选入的元素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229100" y="2986088"/>
              <a:ext cx="3619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343400" y="301466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其余元素的选择数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848600" y="2986088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962900" y="30146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这个元素的总贡献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3238500" cy="5715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14725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229100" y="3414712"/>
              <a:ext cx="3619500" cy="5715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343400" y="3514725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4种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848600" y="3414712"/>
              <a:ext cx="3333750" cy="5715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962900" y="3514725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86212"/>
              <a:ext cx="3238500" cy="5715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086225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229100" y="3986212"/>
              <a:ext cx="3619500" cy="5715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343400" y="4086225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4种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848600" y="3986212"/>
              <a:ext cx="3333750" cy="5715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962900" y="4086225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557712"/>
              <a:ext cx="3238500" cy="5715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657725"/>
              <a:ext cx="3009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229100" y="4557712"/>
              <a:ext cx="3619500" cy="5715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343400" y="4657725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4种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848600" y="4557712"/>
              <a:ext cx="3333750" cy="5715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962900" y="4657725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20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47" name="Freeform 47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8、12、20相加得到40。也可以先把2、3、5加成10，再把这份和重复4次，结果相同。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把贡献展开：先看八个子集中的前四个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仍用{2,3,5}。每列是一种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子集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，每行是某个元素在这一列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贡献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多少。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没有选中的元素记0。</a:t>
            </a:r>
          </a:p>
        </p:txBody>
      </p:sp>
      <p:grpSp>
        <p:nvGrpSpPr>
          <p:cNvPr id="84" name="Group 84"/>
          <p:cNvGrpSpPr/>
          <p:nvPr/>
        </p:nvGrpSpPr>
        <p:grpSpPr>
          <a:xfrm>
            <a:off x="990600" y="2986088"/>
            <a:ext cx="10191750" cy="2295525"/>
            <a:chOff x="990600" y="2986088"/>
            <a:chExt cx="10191750" cy="22955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190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元素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181350" y="2986088"/>
              <a:ext cx="2000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295650" y="30146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∅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181600" y="2986088"/>
              <a:ext cx="2000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295900" y="30146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{2}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181850" y="2986088"/>
              <a:ext cx="2000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7296150" y="30146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{3}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182100" y="2986088"/>
              <a:ext cx="2000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9296400" y="30146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{5}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990600" y="3414712"/>
              <a:ext cx="2190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104900" y="3462338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3181350" y="341471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3295650" y="346233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181600" y="341471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295900" y="346233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181850" y="341471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296150" y="346233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182100" y="341471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9296400" y="346233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990600" y="3881438"/>
              <a:ext cx="2190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1104900" y="392906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3181350" y="388143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3295650" y="39290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5181600" y="388143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5295900" y="39290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7181850" y="388143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7296150" y="39290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9182100" y="388143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9296400" y="39290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990600" y="4348162"/>
              <a:ext cx="2190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1104900" y="4395788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3181350" y="434816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3295650" y="439578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5181600" y="434816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5295900" y="439578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7181850" y="434816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7296150" y="439578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9182100" y="434816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9296400" y="439578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990600" y="4814888"/>
              <a:ext cx="2190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0" name="Freeform 70"/>
            <p:cNvSpPr/>
            <p:nvPr/>
          </p:nvSpPr>
          <p:spPr>
            <a:xfrm>
              <a:off x="1104900" y="486251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列合计</a:t>
              </a:r>
            </a:p>
          </p:txBody>
        </p:sp>
        <p:sp>
          <p:nvSpPr>
            <p:cNvPr id="72" name="Freeform 72"/>
            <p:cNvSpPr/>
            <p:nvPr/>
          </p:nvSpPr>
          <p:spPr>
            <a:xfrm>
              <a:off x="3181350" y="481488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3" name="Freeform 73"/>
            <p:cNvSpPr/>
            <p:nvPr/>
          </p:nvSpPr>
          <p:spPr>
            <a:xfrm>
              <a:off x="3295650" y="486251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75" name="Freeform 75"/>
            <p:cNvSpPr/>
            <p:nvPr/>
          </p:nvSpPr>
          <p:spPr>
            <a:xfrm>
              <a:off x="5181600" y="481488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6" name="Freeform 76"/>
            <p:cNvSpPr/>
            <p:nvPr/>
          </p:nvSpPr>
          <p:spPr>
            <a:xfrm>
              <a:off x="5295900" y="486251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78" name="Freeform 78"/>
            <p:cNvSpPr/>
            <p:nvPr/>
          </p:nvSpPr>
          <p:spPr>
            <a:xfrm>
              <a:off x="7181850" y="481488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9" name="Freeform 79"/>
            <p:cNvSpPr/>
            <p:nvPr/>
          </p:nvSpPr>
          <p:spPr>
            <a:xfrm>
              <a:off x="7296150" y="486251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81" name="Freeform 81"/>
            <p:cNvSpPr/>
            <p:nvPr/>
          </p:nvSpPr>
          <p:spPr>
            <a:xfrm>
              <a:off x="9182100" y="481488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82" name="Freeform 82"/>
            <p:cNvSpPr/>
            <p:nvPr/>
          </p:nvSpPr>
          <p:spPr>
            <a:xfrm>
              <a:off x="9296400" y="486251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88" name="Group 88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86" name="Freeform 86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沿列相加，就是求这一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的元素和。比如{3}这一列，只有3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贡献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了数值，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其余两格都为0。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把贡献展开：再补上其余四个子集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与上一页合起来，八个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子集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就全部列齐了。读{2,5}这一列时，2和5都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贡献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3没有选中，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贡献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为0。</a:t>
            </a:r>
          </a:p>
        </p:txBody>
      </p:sp>
      <p:grpSp>
        <p:nvGrpSpPr>
          <p:cNvPr id="84" name="Group 84"/>
          <p:cNvGrpSpPr/>
          <p:nvPr/>
        </p:nvGrpSpPr>
        <p:grpSpPr>
          <a:xfrm>
            <a:off x="990600" y="2986088"/>
            <a:ext cx="10191750" cy="2295525"/>
            <a:chOff x="990600" y="2986088"/>
            <a:chExt cx="10191750" cy="22955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190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元素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181350" y="2986088"/>
              <a:ext cx="2000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295650" y="30146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{2,3}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181600" y="2986088"/>
              <a:ext cx="2000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295900" y="30146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{2,5}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181850" y="2986088"/>
              <a:ext cx="2000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7296150" y="30146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{3,5}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182100" y="2986088"/>
              <a:ext cx="2000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9296400" y="30146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{2,3,5}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990600" y="3414712"/>
              <a:ext cx="2190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1104900" y="3462338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3181350" y="341471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3295650" y="346233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181600" y="341471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295900" y="346233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181850" y="341471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296150" y="346233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182100" y="341471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9296400" y="346233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990600" y="3881438"/>
              <a:ext cx="2190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1104900" y="392906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3181350" y="388143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3295650" y="39290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5181600" y="388143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5295900" y="39290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7181850" y="388143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7296150" y="39290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9182100" y="388143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9296400" y="392906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990600" y="4348162"/>
              <a:ext cx="21907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1104900" y="4395788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3181350" y="434816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3295650" y="439578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5181600" y="434816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5295900" y="439578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7181850" y="434816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7296150" y="439578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9182100" y="4348162"/>
              <a:ext cx="2000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9296400" y="4395788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990600" y="4814888"/>
              <a:ext cx="21907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0" name="Freeform 70"/>
            <p:cNvSpPr/>
            <p:nvPr/>
          </p:nvSpPr>
          <p:spPr>
            <a:xfrm>
              <a:off x="1104900" y="486251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列合计</a:t>
              </a:r>
            </a:p>
          </p:txBody>
        </p:sp>
        <p:sp>
          <p:nvSpPr>
            <p:cNvPr id="72" name="Freeform 72"/>
            <p:cNvSpPr/>
            <p:nvPr/>
          </p:nvSpPr>
          <p:spPr>
            <a:xfrm>
              <a:off x="3181350" y="481488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3" name="Freeform 73"/>
            <p:cNvSpPr/>
            <p:nvPr/>
          </p:nvSpPr>
          <p:spPr>
            <a:xfrm>
              <a:off x="3295650" y="486251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75" name="Freeform 75"/>
            <p:cNvSpPr/>
            <p:nvPr/>
          </p:nvSpPr>
          <p:spPr>
            <a:xfrm>
              <a:off x="5181600" y="481488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6" name="Freeform 76"/>
            <p:cNvSpPr/>
            <p:nvPr/>
          </p:nvSpPr>
          <p:spPr>
            <a:xfrm>
              <a:off x="5295900" y="486251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78" name="Freeform 78"/>
            <p:cNvSpPr/>
            <p:nvPr/>
          </p:nvSpPr>
          <p:spPr>
            <a:xfrm>
              <a:off x="7181850" y="481488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79" name="Freeform 79"/>
            <p:cNvSpPr/>
            <p:nvPr/>
          </p:nvSpPr>
          <p:spPr>
            <a:xfrm>
              <a:off x="7296150" y="486251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81" name="Freeform 81"/>
            <p:cNvSpPr/>
            <p:nvPr/>
          </p:nvSpPr>
          <p:spPr>
            <a:xfrm>
              <a:off x="9182100" y="4814888"/>
              <a:ext cx="2000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82" name="Freeform 82"/>
            <p:cNvSpPr/>
            <p:nvPr/>
          </p:nvSpPr>
          <p:spPr>
            <a:xfrm>
              <a:off x="9296400" y="4862512"/>
              <a:ext cx="1771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838200" y="53768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88" name="Group 88"/>
          <p:cNvGrpSpPr/>
          <p:nvPr/>
        </p:nvGrpSpPr>
        <p:grpSpPr>
          <a:xfrm>
            <a:off x="990600" y="5529262"/>
            <a:ext cx="10239375" cy="371475"/>
            <a:chOff x="990600" y="5529262"/>
            <a:chExt cx="10239375" cy="371475"/>
          </a:xfrm>
        </p:grpSpPr>
        <p:sp>
          <p:nvSpPr>
            <p:cNvPr id="86" name="Freeform 86"/>
            <p:cNvSpPr/>
            <p:nvPr/>
          </p:nvSpPr>
          <p:spPr>
            <a:xfrm>
              <a:off x="990600" y="5529262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两页列合计依次为0、2、3、5、5、7、8、10，把它们相加，仍然得到40。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换成沿行相加，同一笔贡献没有增减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把前两页连起来看，元素2这一行有四个2；元素3这一行有四个3；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元素5这一行有四个5。只是加法顺序改变，格子没有多出或少掉。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2986088"/>
            <a:ext cx="10191750" cy="2057399"/>
            <a:chOff x="990600" y="2986088"/>
            <a:chExt cx="10191750" cy="2057399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3619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按元素看一整行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610100" y="2986088"/>
              <a:ext cx="2190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724400" y="301466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这一行的和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6800850" y="2986088"/>
              <a:ext cx="4381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915150" y="3014662"/>
              <a:ext cx="4152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对应什么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361950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00438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四个2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610100" y="3414712"/>
              <a:ext cx="219075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724400" y="3500438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800850" y="3414712"/>
              <a:ext cx="438150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6915150" y="3500438"/>
              <a:ext cx="4152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2在所有子集中的贡献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57638"/>
              <a:ext cx="3619500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043362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四个3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610100" y="3957638"/>
              <a:ext cx="2190750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4724400" y="4043362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6800850" y="3957638"/>
              <a:ext cx="4381500" cy="5429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6915150" y="4043362"/>
              <a:ext cx="4152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3在所有子集中的贡献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500562"/>
              <a:ext cx="361950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586288"/>
              <a:ext cx="3390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四个5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610100" y="4500562"/>
              <a:ext cx="219075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724400" y="4586288"/>
              <a:ext cx="1962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6800850" y="4500562"/>
              <a:ext cx="4381500" cy="5429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6915150" y="4586288"/>
              <a:ext cx="4152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5在所有子集中的贡献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7" name="Freeform 47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因此可以按元素累计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贡献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，而不必先枚举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。这个理由对任意元素个数都成立，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不只是三元素例子中的巧合。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n个元素时，每个元素都出现同样多次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固定一个元素必选，剩下n减1个元素各有选、不选两种可能。因此，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每个元素都出现在2的n减1次方个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子集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中。</a:t>
            </a:r>
          </a:p>
        </p:txBody>
      </p:sp>
      <mc:AlternateContent>
        <mc:Choice Requires="a14">
          <p:sp>
            <p:nvSpPr>
              <p:cNvPr id="9" name="calculation-formula"/>
              <p:cNvSpPr txBox="1">
                <a:spLocks noGrp="1"/>
              </p:cNvSpPr>
              <p:nvPr/>
            </p:nvSpPr>
            <p:spPr>
              <a:xfrm>
                <a:off x="1143000" y="3219450"/>
                <a:ext cx="9906000" cy="142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Ans</m:t>
                      </m:r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b>
                            <m:e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+⋯+</m:t>
                          </m:r>
                          <m:sSub>
                            <m:e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sSup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sp>
        <p:nvSpPr>
          <p:cNvPr id="10" name="Freeform 10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1" name="Freeform 11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a1到an是原集合的各个元素，n是元素个数。先把它们求和，再乘相同的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出现次数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就得到全部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元素和的总和。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集合求和：第一步，边读元素边统计总和与个数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输入没有n，也没有额外的结束标记。程序尝试读取下一个数；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到达给定输入的末尾，读入失败，循环才停止。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1876425"/>
            <a:chOff x="914400" y="2986088"/>
            <a:chExt cx="10220325" cy="18764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1876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sum = 0;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 = 0;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x)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sum += x;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n++;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1796415"/>
            </a:xfrm>
            <a:custGeom>
              <a:avLst/>
              <a:gdLst/>
              <a:ahLst/>
              <a:cxnLst/>
              <a:rect l="l" t="t" r="r" b="b"/>
              <a:pathLst>
                <a:path w="9525" h="1796415">
                  <a:moveTo>
                    <a:pt x="0" y="0"/>
                  </a:moveTo>
                  <a:lnTo>
                    <a:pt x="0" y="17964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14" name="Freeform 14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sum只保存原集合的元素和，n记录实际读到几个元素。换行只是分隔数据，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不表示已经到达输入末尾。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集合求和：第二步，从1开始翻倍n减1次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每个元素的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出现次数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都是整数。count从1开始，另外每多一个可选可不选的元素，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次数就乘2。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695325"/>
            <a:chOff x="914400" y="2986088"/>
            <a:chExt cx="10220325" cy="695325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count = 1;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1; i &lt; n; i++) count *= 2;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615315"/>
            </a:xfrm>
            <a:custGeom>
              <a:avLst/>
              <a:gdLst/>
              <a:ahLst/>
              <a:cxnLst/>
              <a:rect l="l" t="t" r="r" b="b"/>
              <a:pathLst>
                <a:path w="9525" h="615315">
                  <a:moveTo>
                    <a:pt x="0" y="0"/>
                  </a:moveTo>
                  <a:lnTo>
                    <a:pt x="0" y="6153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n为3，1翻倍两次得到4；n为1，循环不执行，count保持1。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这样直接用整数得到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出现次数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，不需要浮点pow。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集合求和：第三步，把元素和乘以出现次数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原集合元素和在sum里，每个元素的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出现次数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在count里。把二者相乘，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就是公式中的总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贡献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86088"/>
            <a:ext cx="10220325" cy="400050"/>
            <a:chOff x="914400" y="298608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8608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sum * count &lt;&lt; '\n';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8608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8862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48125"/>
            <a:ext cx="10239375" cy="757238"/>
            <a:chOff x="990600" y="404812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4812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sum与count都用long long，最终乘法也在这个类型中进行。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题目允许的答案范围，不能只用int保存。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集合求和：读到结束，计算次数，再输出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2886075"/>
            <a:chOff x="914400" y="2009775"/>
            <a:chExt cx="10220325" cy="28860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28860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long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sum = 0, count = 1;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 =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&gt;&gt; x) { sum += x; n++; }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 = 1; i &lt; n; i++) count *= 2;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sum * count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806065"/>
            </a:xfrm>
            <a:custGeom>
              <a:avLst/>
              <a:gdLst/>
              <a:ahLst/>
              <a:cxnLst/>
              <a:rect l="l" t="t" r="r" b="b"/>
              <a:pathLst>
                <a:path w="9525" h="2806065">
                  <a:moveTo>
                    <a:pt x="0" y="0"/>
                  </a:moveTo>
                  <a:lnTo>
                    <a:pt x="0" y="280606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p:transition p14:dur="350">
    <p:fade/>
  </p:transition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集合求和：输入结束、单元素和大数都要核对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公式与程序要一起检查边界。输入再少也至少有一个元素；最多30个元素时，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每个元素的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出现次数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已经很大。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600" y="2986088"/>
            <a:ext cx="10191750" cy="2295525"/>
            <a:chOff x="990600" y="2986088"/>
            <a:chExt cx="10191750" cy="2295525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4000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检查的情况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991100" y="2986088"/>
              <a:ext cx="619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105400" y="3014662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应该怎样处理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14712"/>
              <a:ext cx="400050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462338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只有一个元素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991100" y="3414712"/>
              <a:ext cx="6191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105400" y="3462338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count为1，答案就是元素本身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881438"/>
              <a:ext cx="400050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9290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输入分成多行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4991100" y="3881438"/>
              <a:ext cx="6191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105400" y="3929062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继续读取，直到真正的输入结束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348162"/>
              <a:ext cx="400050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395788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共有30个元素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4991100" y="4348162"/>
              <a:ext cx="6191250" cy="4667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105400" y="4395788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每个出现536870912次，使用long long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4814888"/>
              <a:ext cx="400050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486251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程序开销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4991100" y="4814888"/>
              <a:ext cx="6191250" cy="4667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5105400" y="4862512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读入与翻倍均为线性次数，空间O(1)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集合求和：模拟练习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38425"/>
            <a:ext cx="10191750" cy="385762"/>
            <a:chOff x="990600" y="2638425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3842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集合{1,4,7}中，每个元素出现几次？全部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元素和的总和是多少？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395662"/>
            <a:ext cx="10191750" cy="385762"/>
            <a:chOff x="990600" y="339566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3956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输入为5 7时，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5是元素个数吗？程序应该输出多少？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5339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695825"/>
            <a:ext cx="10191750" cy="757238"/>
            <a:chOff x="990600" y="4695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695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每个出现4次，原元素和为12，总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贡献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为48。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不是，5和7都是集合元素。n为2，sum为12，count为2，输出24。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四道题放在一起：省掉的工作，各有什么依据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这些程序都减少了尝试，但省略步骤之前，都有可以说清楚的理由。条件、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顺序和数据含义必须与代码一致。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90600" y="2986088"/>
            <a:ext cx="10191750" cy="2752724"/>
            <a:chOff x="990600" y="2986088"/>
            <a:chExt cx="10191750" cy="2752724"/>
          </a:xfrm>
        </p:grpSpPr>
        <p:sp>
          <p:nvSpPr>
            <p:cNvPr id="9" name="Freeform 9"/>
            <p:cNvSpPr/>
            <p:nvPr/>
          </p:nvSpPr>
          <p:spPr>
            <a:xfrm>
              <a:off x="990600" y="2986088"/>
              <a:ext cx="238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146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71850" y="2986088"/>
              <a:ext cx="4095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486150" y="301466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少做了哪些工作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67600" y="2986088"/>
              <a:ext cx="3714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581900" y="301466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依据是什么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14712"/>
              <a:ext cx="238125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95675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质因数分解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371850" y="3414712"/>
              <a:ext cx="409575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486150" y="3495675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找到小因数后不再往后找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467600" y="3414712"/>
              <a:ext cx="371475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581900" y="3495675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恰好两个不同质数相乘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48112"/>
              <a:ext cx="2381250" cy="723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124325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偶数分解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371850" y="3948112"/>
              <a:ext cx="4095750" cy="723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486150" y="4124325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不重复判断同一个数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467600" y="3948112"/>
              <a:ext cx="3714750" cy="7239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581900" y="3971925"/>
              <a:ext cx="3486150" cy="6762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4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质数性质固定，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数组可保存答案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672012"/>
              <a:ext cx="238125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752975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回文质数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371850" y="4672012"/>
              <a:ext cx="409575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486150" y="4752975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跳过不可能回文的整数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467600" y="4672012"/>
              <a:ext cx="3714750" cy="5334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581900" y="4752975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前半段决定镜像的另一边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5205412"/>
              <a:ext cx="2381250" cy="5334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5286375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集合求和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371850" y="5205412"/>
              <a:ext cx="4095750" cy="5334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486150" y="5286375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不逐个列出所有子集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7467600" y="5205412"/>
              <a:ext cx="3714750" cy="5334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7581900" y="5286375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每个元素的出现次数相同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数论与集合求和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把推导、代码和验证接成一条线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191750" cy="757238"/>
            <a:chOff x="990600" y="2057400"/>
            <a:chExt cx="10191750" cy="75723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读题时，把输入、输出和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保证条件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说完整。需要一个答案，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还是整个范围的全部答案，会决定什么时候可以停。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297656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186112"/>
            <a:ext cx="10191750" cy="757238"/>
            <a:chOff x="990600" y="3186112"/>
            <a:chExt cx="10191750" cy="757238"/>
          </a:xfrm>
        </p:grpSpPr>
        <p:sp>
          <p:nvSpPr>
            <p:cNvPr id="11" name="Freeform 11"/>
            <p:cNvSpPr/>
            <p:nvPr/>
          </p:nvSpPr>
          <p:spPr>
            <a:xfrm>
              <a:off x="990600" y="3186112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让函数只负责一件清楚的事。生成候选、判断性质与输出结果分开以后，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每一段都能用小数据检查。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1052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314825"/>
            <a:ext cx="10191750" cy="757238"/>
            <a:chOff x="990600" y="4314825"/>
            <a:chExt cx="10191750" cy="757238"/>
          </a:xfrm>
        </p:grpSpPr>
        <p:sp>
          <p:nvSpPr>
            <p:cNvPr id="15" name="Freeform 15"/>
            <p:cNvSpPr/>
            <p:nvPr/>
          </p:nvSpPr>
          <p:spPr>
            <a:xfrm>
              <a:off x="990600" y="4314825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想减少工作，先说明哪些计算重复、哪些候选必然不合格，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或哪些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贡献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可以合起来统计，再把省下的步骤写进代码。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233988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90600" y="5443538"/>
            <a:ext cx="10191750" cy="757238"/>
            <a:chOff x="990600" y="5443538"/>
            <a:chExt cx="10191750" cy="757238"/>
          </a:xfrm>
        </p:grpSpPr>
        <p:sp>
          <p:nvSpPr>
            <p:cNvPr id="19" name="Freeform 19"/>
            <p:cNvSpPr/>
            <p:nvPr/>
          </p:nvSpPr>
          <p:spPr>
            <a:xfrm>
              <a:off x="990600" y="5443538"/>
              <a:ext cx="10191750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最后检查端点、枚举顺序、整数类型与输出格式。样例通过以后，也要用单元素、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最小范围和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较大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数据继续核对。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70</ns0:Slides>
  <ns0:Notes>43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43</ns1:i4>
      </ns1:variant>
    </ns1:vector>
  </ns0:HeadingPairs>
  <ns0:TitlesOfParts>
    <ns1:vector size="43" baseType="lpstr">
      <ns1:lpstr>同一本书的价格，为什么要查好几遍？</ns1:lpstr>
      <ns1:lpstr>查到的价格记下来，下次能省去什么？</ns1:lpstr>
      <ns1:lpstr>判断过3是质数，下次还要再判断吗？</ns1:lpstr>
      <ns1:lpstr>除了记住答案，还能怎样少做无用的尝试？</ns1:lpstr>
      <ns1:lpstr>只知道乘积，能找回较大的质数吗？</ns1:lpstr>
      <ns1:lpstr>质因数分解：两个不同质数中，找出较大的一个</ns1:lpstr>
      <ns1:lpstr>已知只有两个质数相乘，还要找出所有因数吗？</ns1:lpstr>
      <ns1:lpstr>从小到大找到一个因数，就能得到另一个</ns1:lpstr>
      <ns1:lpstr>完整程序：找到小因数，返回大因数</ns1:lpstr>
      <ns1:lpstr>试除范围与整数类型，都要跟着数据范围检查</ns1:lpstr>
      <ns1:lpstr>把一段范围里的偶数，逐个拆成两个质数</ns1:lpstr>
      <ns1:lpstr>哥德巴赫猜想：每个偶数都输出第一加数最小的分法</ns1:lpstr>
      <ns1:lpstr>按从小到大试第一个加数，就能保证选择最小者</ns1:lpstr>
      <ns1:lpstr>找到一组分解后，break结束哪层循环？</ns1:lpstr>
      <ns1:lpstr>分解8与10时，数字3为什么被重复检查？</ns1:lpstr>
      <ns1:lpstr>同一个数会反复被问是不是质数，能提前记住吗？</ns1:lpstr>
      <ns1:lpstr>完整程序：预先判质数，再逐个分解偶数（1/2）</ns1:lpstr>
      <ns1:lpstr>完整程序：预先判质数，再逐个分解偶数（2/2）</ns1:lpstr>
      <ns1:lpstr>这段程序验证了一段范围，没有证明所有偶数</ns1:lpstr>
      <ns1:lpstr>模拟练习：两个质数题为什么能提前停止？</ns1:lpstr>
      <ns1:lpstr>既要正反读相同，又要是质数，哪些数合格？</ns1:lpstr>
      <ns1:lpstr>回文质数：既要从两边读相同，又要是质数</ns1:lpstr>
      <ns1:lpstr>想找回文数，还需要把中间所有数字都试一遍吗？</ns1:lpstr>
      <ns1:lpstr>不必挨个检查一亿个整数，先造出回文数</ns1:lpstr>
      <ns1:lpstr>奇数位回文：中间一位不再复制</ns1:lpstr>
      <ns1:lpstr>偶数位回文：完整镜像左半段</ns1:lpstr>
      <ns1:lpstr>构造函数：把待镜像的数字逐位接到右边</ns1:lpstr>
      <ns1:lpstr>三位回文的前两位，应该从多少试到多少？</ns1:lpstr>
      <ns1:lpstr>按总位数、前半段的顺序枚举，结果自然递增</ns1:lpstr>
      <ns1:lpstr>完整程序：构造回文后筛出质数（1/3）</ns1:lpstr>
      <ns1:lpstr>完整程序：构造回文后筛出质数（2/3）</ns1:lpstr>
      <ns1:lpstr>完整程序：构造回文后筛出质数（3/3）</ns1:lpstr>
      <ns1:lpstr>候选少了多少？还剩哪些边界需要检查？</ns1:lpstr>
      <ns1:lpstr>所有选购方案的花费，加起来是多少？</ns1:lpstr>
      <ns1:lpstr>两样物品，各自可选可不选，一共有几种方案？</ns1:lpstr>
      <ns1:lpstr>集合求和：把每个子集的元素之和再相加</ns1:lpstr>
      <ns1:lpstr>列出所有子集会越来越多，换个角度数每个元素</ns1:lpstr>
      <ns1:lpstr>元素2贡献了四次，3和5会不会次数不同？</ns1:lpstr>
      <ns1:lpstr>同一批贡献，按子集算还是按元素算？</ns1:lpstr>
      <ns1:lpstr>每个元素出现次数相同，就不用枚举子集了</ns1:lpstr>
      <ns1:lpstr>完整程序：读到结束，再计算总贡献</ns1:lpstr>
      <ns1:lpstr>输入结束、单元素与大整数，都要检查</ns1:lpstr>
      <ns1:lpstr>模拟练习：从候选构造到贡献统计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7.5 课后习题 数论与集合求和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2026-10-03T08:36:28Z</dcterms:modified>
  <cp:category/>
  <cp:contentStatus/>
  <dc:language>zh-CN</dc:language>
</cp:coreProperties>
</file>