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2_tf1_tf6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8_tf1_tf1.xml" ContentType="application/vnd.openxmlformats-officedocument.presentationml.notesSlide+xml"/>
  <Override PartName="/ppt/notesSlides/notesSlide19_tf1_tf1.xml" ContentType="application/vnd.openxmlformats-officedocument.presentationml.notesSlide+xml"/>
  <Override PartName="/ppt/notesSlides/notesSlide20_tf2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notesSlides/notesSlide24_tf1_tf1.xml" ContentType="application/vnd.openxmlformats-officedocument.presentationml.notesSlide+xml"/>
  <Override PartName="/ppt/notesSlides/notesSlide25_tf1_tf1.xml" ContentType="application/vnd.openxmlformats-officedocument.presentationml.notesSlide+xml"/>
  <Override PartName="/ppt/notesSlides/notesSlide26_tf1_tf1.xml" ContentType="application/vnd.openxmlformats-officedocument.presentationml.notesSlide+xml"/>
  <Override PartName="/ppt/notesSlides/notesSlide27_tf1_tf1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28_tf1_tf1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29_tf1_tf1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1_tf2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1_tf1_tf1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32_tf1_tf1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33_tf1_tf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34_tf1_tf1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6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1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2.xml" />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5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_rels/notesSlide20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6.xml" />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9.xml" 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0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1.xml" 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4.xml" />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6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7.xml" />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2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8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0.xml" /></Relationships>
</file>

<file path=ppt/notesSlides/_rels/notesSlide31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9.xml" />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1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2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3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递归中的调用也会等待下一层。 本节先跟着这次问人数的过程，看答案怎样传回来。 先看这次接力询问：答案到了最里面，怎样交回最初等待的人？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程序调用函数时也会等待；调用结束后，回到调用位置继续执行后面的语句。 这只是等待与返回的类比。 放进递归程序后，每一层还要保留自己的数和未完成的操作。</a:t>
            </a:r>
          </a:p>
        </p:txBody>
      </p:sp>
    </p:spTree>
  </p:cSld>
  <p:clrMapOvr>
    <a:masterClrMapping/>
  </p:clrMapOvr>
</p:notes>
</file>

<file path=ppt/notesSlides/notesSlide2_tf1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教材7-7（1）要求：依次读入整数，以0结束，不使用循环和数组，逆序输出。读输入格式时，明确一个数或一行分别代表什么，再说出输出需要包含哪些信息。点击展示小数据后，逐项检查这些结果怎样符合题目条件：教学样例：输入3 8 5 0，输出5 8 3。 本页依据教材习题7-7（1）；课堂补充范围与格式；未标为教材样例的小数据均为课堂教学例。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每一层暂时保留自己的数，让后续调用先完成；回来以后，再做本层的打印。 读到0时不再继续调用。 接下来会按照什么顺序输出？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每层留住自己的数，让后面的层先完成输出，再轮到当前层。阶乘等待乘法，这次等待输出；下面沿相同的调用与返回过程观察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像等别人答复后再继续填表，递归调用后面的语句也要等下一层完成，才轮到它执行。 逆序输出就利用这个返回顺序。 后面还会用递归求数值，再用结构体传递整份记录。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每层留住自己的数，让后面的层先完成输出，再轮到当前层。；阶乘等待乘法，这次等待输出；下面沿相同的调用与返回过程观察。从页面的具体对象与任务切入：读到3时先不输出，让下一次调用处理后面的8、5。让学生指着图中的对象或变量说明本次变化；箭头表示的含义以页面说明为准，再逐步点击展开。收回讨论时强调：递归调用保存了每一层自己的x；没有用数组，却仍然需要调用栈的空间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这里“逆序”是颠倒输入顺序。 数字大小不决定位置，不是在做从大到小排序。 读到 3 时先留下它，等后面的数全部输出完，再轮到它。 0 只负责结束输入。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按标出的顺序把各页代码接在一起，就是完整程序。对照前面的样例，指出读入、计算和输出分别由哪些语句完成。输出语句位于递归调用之后；换到调用之前，就会变成原顺序输出。 本页依据教材习题7-7（1）；未标为教材样例的小数据均为课堂教学例。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教材7-7（1）要求：依次读入整数，以0结束，不使用循环和数组，逆序输出。 教学样例：输入3 8 5 0，输出5 8 3。</a:t>
            </a:r>
          </a:p>
        </p:txBody>
      </p:sp>
    </p:spTree>
  </p:cSld>
  <p:clrMapOvr>
    <a:masterClrMapping/>
  </p:clrMapOvr>
</p:notes>
</file>

<file path=ppt/notesSlides/notesSlide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输入n个非零数，每层都要保留一个x，直到后续读完才能输出。让学生指着图中的对象或变量说明本次变化；箭头表示的含义以页面说明为准，再逐步点击展开。收回讨论时强调：这道题用于理解返回顺序；日常大量数据的逆序保存，用数组通常更直接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像先扣住自己的数字，等后面的人都报完，再报自己，顺序就倒过来了。 阶乘在返回后做乘法，这里在返回后做输出；等待的位置相同，待办的任务不同。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两根长度分别为a和b的绳子，都要切成等长小段，不能有剩余；求最长段长。读输入格式时，明确一个数或一行分别代表什么，再说出输出需要包含哪些信息。点击展示小数据后，逐项检查这些结果怎样符合题目条件：教学样例：输入48 18；两根绳子都能按6分段，不能再用更长的共同段长。 本页依据教材习题7-7（2）；课堂补充输入范围；未标为教材样例的小数据均为课堂教学例。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每层留住自己的数，让后面的层先完成输出，再轮到当前层。 阶乘等待乘法，这次等待输出；下面沿相同的调用与返回过程观察。 读到3时先不输出，让下一次调用处理后面的8、5。 递归调用保存了每一层自己的x；没有用数组，却仍然需要调用栈的空间。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若一种段长能整分48与18，那么减去两个18后，也能整分剩余的12。让学生指着图中的对象或变量说明本次变化；箭头表示的含义以页面说明为准，再逐步点击展开。收回讨论时强调：两组数的共同约数完全相同，所以最大公约数也相同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输出语句位于递归调用之后；换到调用之前，就会变成原顺序输出。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长度6的绳子本身限制了最大段长，而6又能整分两根绳子。余数已经是0，就返回当前的6；不能再把0当除数继续求余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输入n个非零数，每层都要保留一个x，直到后续读完才能输出。 这道题用于理解返回顺序；日常大量数据的逆序保存，用数组通常更直接。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长度6的绳子本身限制了最大段长，而6又能整分两根绳子。；余数已经是0，就返回当前的6；不能再把0当除数继续求余。在显示公式前，用具体数据解释问题：b不为0时，把(a,b)换成(b,a%b)；新的第二个数比旧的b小。显示公式后，请学生指出每个变量的含义，并把数学运算对应到后面的代码。重点核对：先判断b是否为0，再计算a%b；把顺序写反，会发生除以0的问题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这组数据最长可用的段长是6。 题目要求输出段长，不是段数。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每一行表示一次调用；参数角色随调用改变，不是始终拿最初的48求余。逐行核对输入、操作和结果，让学生预测下一行，再点击显示完整过程。讲评时要回到依据：每层直接返回下层的结果，因此最终main也得到6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两根长度分别为a和b的绳子，都要切成等长小段，不能有剩余；求最长段长。 教学样例：输入48 18；两根绳子都能按6分段，不能再用更长的共同段长。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按标出的顺序把各页代码接在一起，就是完整程序。对照前面的样例，指出读入、计算和输出分别由哪些语句完成。即使a&lt;b，第一次取余会交换两数的角色；例如gcd(18,48)仍得到6。 本页依据教材习题7-7（2）；未标为教材样例的小数据均为课堂教学例。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若一种段长能整分48与18，那么减去两个18后，也能整分剩余的12。 两组数的共同约数完全相同，所以最大公约数也相同。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读到0后返回，先输出7，再输出4；② gcd(18,9)→gcd(9,0)，返回9；③ 不能；必须在取余之前排除除数为0的情况。如果答案不同，请从变量身份、输入范围或执行顺序中定位分歧，不只公布对错。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长度6的绳子本身限制了最大段长，而6又能整分两根绳子。 没有余数时，当前 6 就是答案。 继续拿 0 作除数，反而会出错。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教材7-7（3）要求用递归求第n项，前两项规定为1、1。读输入格式时，明确一个数或一行分别代表什么，再说出输出需要包含哪些信息。点击展示小数据后，逐项检查这些结果怎样符合题目条件：课堂扩展范围：1≤n≤40；输入n，输出第n项。 本页依据教材习题7-7（3）；课堂补充上界40；未标为教材样例的小数据均为课堂教学例。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长度6的绳子本身限制了最大段长，而6又能整分两根绳子。 余数已经是0，就返回当前的6；不能再把0当除数继续求余。 b不为0时，把(a,b)换成(b,a%b)；新的第二个数比旧的b小。 先判断b是否为0，再计算a%b；把顺序写反，会发生除以0的问题。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教学片段：n=1或2直接返回1，其余情况拆成前两项。显示代码后，让学生指出参数、关键条件与返回语句，不按字符逐字朗读。追踪时强调：fib(5)需要fib(4)和fib(3)，而fib(4)又要重新求fib(3)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每一行表示一次调用；参数角色随调用改变，不是始终拿最初的48求余。 每层直接返回下层的结果，因此最终main也得到6。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箭头只表示调用依赖，不规定加法两侧的实际求值先后。两个黄色fib(3)有同样的参数、同样的两个子问题，结果都是2。强调第一次算出的结果如果保留下来，另一次请求就不需要再次展开。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即使a&lt;b，第一次取余会交换两数的角色；例如gcd(18,48)仍得到6。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要按“第几项”存放答案，还要区分“没算过”和“已经有答案”。本题每项都大于0，可以用0表示没算过。下面给这张记录表命名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读到0后返回，先输出7，再输出4；② gcd(18,9)→gcd(9,0)，返回9；③ 不能；必须在取余之前排除除数为0的情况。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要按“第几项”存放答案，还要区分“没算过”和“已经有答案”。；本题每项都大于0，可以用0表示没算过。下面给这张记录表命名。先说明这张表要比较或跟踪什么：memo[n]保存fib(n)已经算出的答案；所有合法答案都大于0，可用0表示没算过。逐行核对输入、操作和结果，让学生预测下一行，再点击显示完整过程。讲评时要回到依据：收到请求时：有记录就返回；没记录才递归计算，并把结果存下来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例如输入6，应该输出8。 “第6项”和“数值6”不是同一个意思。 每项由前两项得到，函数也可以按这个规则调用自己。 先用较小项号试算。</a:t>
            </a:r>
          </a:p>
        </p:txBody>
      </p:sp>
    </p:spTree>
  </p:cSld>
  <p:clrMapOvr>
    <a:masterClrMapping/>
  </p:clrMapOvr>
</p:notes>
</file>

<file path=ppt/notesSlides/notesSlide1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按标出的顺序把各页代码接在一起，就是完整程序。对照前面的样例，指出读入、计算和输出分别由哪些语句完成。每个不同的n只完整计算一次，重复请求直接读取memo[n]。 本页依据教材习题7-7（3）；未标为教材样例的小数据均为课堂教学例。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教材7-7（3）要求用递归求第n项，前两项规定为1、1。 课堂扩展范围：1≤n≤40；输入n，输出第n项。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n以内只有n种不同的项号，每一种至多进行一次真正的递归展开。让学生指着图中的对象或变量说明本次变化；箭头表示的含义以页面说明为准，再逐步点击展开。收回讨论时强调：这里只缓存数列项的结果；不能把“调用同一个函数”误认为答案一定相同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这页用两条顺序语句避免加法两侧求值顺序的干扰。第一遍完整跟踪3、2、1，存入memo[3]等于2；第二遍一进入fib(3)就命中缓存并返回。缓存为0代表未计算这个约定只适用于本题正数答案。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教学片段：n=1或2直接返回1，其余情况拆成前两项。 fib(5)需要fib(4)和fib(3)，而fib(4)又要重新求fib(3)。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猴子每天吃掉现有桃子的一半，再多吃一个；到第n天早晨，只剩一个桃子。读输入格式时，明确一个数或一行分别代表什么，再说出输出需要包含哪些信息。点击展示小数据后，逐项检查这些结果怎样符合题目条件：教学样例：n=3，三天早晨的桃子数依次为10、4、1。 本页依据教材习题7-8，P5743；未标为教材样例的小数据均为课堂教学例。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箭头只表示调用依赖，不规定加法两侧的实际求值先后。 两个黄色fib(3)有同样的参数、同样的两个子问题，结果都是2。 强调第一次算出的结果如果保留下来，另一次请求就不需要再次展开。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要先加回1，再恢复成两倍；顺序反过来，结果就会不同。下面把“剩1个”的1换成任意的y，得到可以反复使用的倒推规则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要按“第几项”存放答案，还要区分“没算过”和“已经有答案”。 本题答案全为正数，0 正好能表示“还没算过”。 把这张记录表叫作 memo。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要先加回1，再恢复成两倍；顺序反过来，结果就会不同。；下面把“剩1个”的1换成任意的y，得到可以反复使用的倒推规则。从页面的具体对象与任务切入：如果明天早晨有y个，说明今天吃完“一半”后，原本还剩y+1个。让学生指着图中的对象或变量说明本次变化；箭头表示的含义以页面说明为准，再逐步点击展开。收回讨论时强调：倒推得到10，再正向检查：10吃掉5和1剩4，4吃掉2和1剩1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要按“第几项”存放答案，还要区分“没算过”和“已经有答案”。 本题每项都大于0，可以用0表示没算过。 下面给这张记录表命名。 memo[n]保存fib(n)已经算出的答案；所有合法答案都大于0，可用0表示没算过。 收到请求时：有记录就返回；没记录才递归计算，并把结果存下来。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在显示公式前，用具体数据解释问题：n是最后一天；f(day)返回第day天早晨有多少桃子。显示公式后，请学生指出每个变量的含义，并把数学运算对应到后面的代码。重点核对：递归参数不一定每次减小；这里day增加，但离最后一天的距离在减小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每个不同的n只完整计算一次，重复请求直接读取memo[n]。</a:t>
            </a:r>
          </a:p>
        </p:txBody>
      </p:sp>
    </p:spTree>
  </p:cSld>
  <p:clrMapOvr>
    <a:masterClrMapping/>
  </p:clrMapOvr>
</p:notes>
</file>

<file path=ppt/notesSlides/notesSlide2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按标出的顺序把各页代码接在一起，就是完整程序。对照前面的样例，指出读入、计算和输出分别由哪些语句完成。n≤20时最大答案1572862，常见32位int可容纳；时间和递归空间均为O(n)。 本页依据教材习题7-8；未标为教材样例的小数据均为课堂教学例。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这页用两条顺序语句避免加法两侧求值顺序的干扰。 第一遍完整跟踪3、2、1，存入memo[3]等于2；第二遍一进入fib(3)就命中缓存并返回。 缓存为0代表未计算这个约定只适用于本题正数答案。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同一个项号对应固定结果，记录没有变化；② 第4天1，第3天4，第2天10，第1天22；③ 不一定；要检查是否逐步接近停止条件，而不是只看加减号。如果答案不同，请从变量身份、输入范围或执行顺序中定位分歧，不只公布对错。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n以内只有n种不同的项号，每一种至多进行一次真正的递归展开。 这里只缓存数列项的结果；不能把“调用同一个函数”误认为答案一定相同。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给出姓名、年龄、去年NOIP成绩；培训一年后，年龄加1，成绩提高20%。读输入格式时，明确一个数或一行分别代表什么，再说出输出需要包含哪些信息。点击展示小数据后，逐项检查这些结果怎样符合题目条件：要求定义结构体，并用函数接收一份记录，返回培训后的记录。 本页依据教材习题7-9，https://www.luogu.com.cn/problem/P5744；未标为教材样例的小数据均为课堂教学例。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要求的是最初的数量，不是最后一天再吃完以后剩多少。</a:t>
            </a:r>
          </a:p>
        </p:txBody>
      </p:sp>
    </p:spTree>
  </p:cSld>
  <p:clrMapOvr>
    <a:masterClrMapping/>
  </p:clrMapOvr>
</p:notes>
</file>

<file path=ppt/notesSlides/notesSlide2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先乘1.2，再把超过600的结果改为600；年龄无条件加1。逐行核对输入、操作和结果，让学生预测下一行，再点击显示完整过程。讲评时要回到依据：成绩是5的倍数，可以用score*6/5进行精确整数计算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猴子每天吃掉现有桃子的一半，再多吃一个；到第n天早晨，只剩一个桃子。 教学样例：n=3，三天早晨的桃子数依次为10、4、1。</a:t>
            </a:r>
          </a:p>
        </p:txBody>
      </p:sp>
    </p:spTree>
  </p:cSld>
  <p:clrMapOvr>
    <a:masterClrMapping/>
  </p:clrMapOvr>
</p:notes>
</file>

<file path=ppt/notesSlides/notesSlide2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原记录不会自动更新。函数要交回新记录，main还要把它保存下来。下面用“返回整个结构体，再赋给原变量”把这两个动作接起来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要先加回1，再恢复成两倍；顺序反过来，结果就会不同。 明天剩y个，今天吃完一半时就有y+1个。先补回多吃的1个，再乘2还原。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要先加回1，再恢复成两倍；顺序反过来，结果就会不同。 下面把“剩1个”的1换成任意的y，得到可以反复使用的倒推规则。 如果明天早晨有y个，说明今天吃完“一半”后，原本还剩y+1个。 倒推得到10，再正向检查：10吃掉5和1剩4，4吃掉2和1剩1。</a:t>
            </a:r>
          </a:p>
        </p:txBody>
      </p:sp>
    </p:spTree>
  </p:cSld>
  <p:clrMapOvr>
    <a:masterClrMapping/>
  </p:clrMapOvr>
</p:notes>
</file>

<file path=ppt/notesSlides/notesSlide3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按标出的顺序把各页代码接在一起，就是完整程序。对照前面的样例，指出读入、计算和输出分别由哪些语句完成。返回类型是Learner，表示交回完整记录，而不是只返回成绩。 本页依据教材习题7-9；未标为教材样例的小数据均为课堂教学例。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1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先展示共同的调用与返回过程，再分别看下面两种写法，强调这是两个独立方案。只调用会丢弃返回对象；带赋值则用返回对象覆盖原记录。箭头注明复制与返回，避免被理解为引用绑定。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n是最后一天；f(day)返回第day天早晨有多少桃子。 递归参数不一定每次减小；这里day增加，但离最后一天的距离在减小。</a:t>
            </a:r>
          </a:p>
        </p:txBody>
      </p:sp>
    </p:spTree>
  </p:cSld>
  <p:clrMapOvr>
    <a:masterClrMapping/>
  </p:clrMapOvr>
</p:notes>
</file>

<file path=ppt/notesSlides/notesSlide3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按标出的顺序把各页代码接在一起，就是完整程序。对照前面的样例，指出读入、计算和输出分别由哪些语句完成。每人计算一次，时间O(n)，额外空间O(1)。姓名始终由原记录复制。 本页依据教材习题7-9；未标为教材样例的小数据均为课堂教学例。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n≤20时最大答案1572862，常见32位int可容纳；时间和递归空间均为O(n)。</a:t>
            </a:r>
          </a:p>
        </p:txBody>
      </p:sp>
    </p:spTree>
  </p:cSld>
  <p:clrMapOvr>
    <a:masterClrMapping/>
  </p:clrMapOvr>
</p:notes>
</file>

<file path=ppt/notesSlides/notesSlide3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Tom、13、600，姓名保持原样；② 不会；本例传值，修改发生在函数里的副本中；③ 题目给出最高600分的限制，提高后的结果也必须满足。如果答案不同，请从变量身份、输入范围或执行顺序中定位分歧，不只公布对错。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同一个项号对应固定结果，记录没有变化；② 第4天1，第3天4，第2天10，第1天22；③ 不一定；要检查是否逐步接近停止条件，而不是只看加减号。</a:t>
            </a:r>
          </a:p>
        </p:txBody>
      </p:sp>
    </p:spTree>
  </p:cSld>
  <p:clrMapOvr>
    <a:masterClrMapping/>
  </p:clrMapOvr>
</p:notes>
</file>

<file path=ppt/notesSlides/notesSlide3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函数、递归与结构体可以组合使用；检查接口与数据变化，比只记语法更重要。逐行核对输入、操作和结果，让学生预测下一行，再点击显示完整过程。讲评时要回到依据：带着一组小数据走完调用与返回，再用边界输入检查，程序才算真正讲清楚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Bob按比例提高后会超过600，所以最终只能记600。 每位学生都按同一规则更新，可以让函数接收旧记录，交回一份新记录。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给出姓名、年龄、去年NOIP成绩；培训一年后，年龄加1，成绩提高20%。 要求定义结构体，并用函数接收一份记录，返回培训后的记录。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先乘1.2，再把超过600的结果改为600；年龄无条件加1。 成绩是5的倍数，可以用score*6/5进行精确整数计算。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原记录不会自动更新。 函数要交回新记录，main还要把它保存下来。 return 把新记录交回来，赋值再把它留在 main 中。 这是两个都不能漏掉的动作。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先展示共同的调用与返回过程，再分别看下面两种写法，强调这是两个独立方案。 只调用会丢弃返回对象；带赋值则用返回对象覆盖原记录。 箭头注明复制与返回，避免被理解为引用绑定。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返回类型是Learner，表示交回完整记录，而不是只返回成绩。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每人计算一次，时间O(n)，额外空间O(1)。 姓名始终由原记录复制。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Tom、13、600，姓名保持原样；② 不会；本例传值，修改发生在函数里的副本中；③ 题目给出最高600分的限制，提高后的结果也必须满足。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函数、递归与结构体可以组合使用；检查接口与数据变化，比只记语法更重要。 给函数一组小数据，跟踪调用、修改和返回，再检查边界。 每一步影响谁，都要能解释。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从接力询问理解调用与返回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查一件事，要请下一位同学继续问时怎么办？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960042" cy="762381"/>
            <a:chOff x="990219" y="2056448"/>
            <a:chExt cx="796004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老师请班长向组长确认本组人数，组长还要向登记员核对名单。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班长把问题交给组长以后，能立刻给老师答复吗？他还在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什么？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29819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班长询问组长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等待本组人数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组长询问登记员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等待核对结果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登记员查到结果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89252" y="385514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本组有6人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问题交出去，还要等答复。用这次问人数的过程，理解函数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后怎样继续。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先看这次接力询问：答案到了最里面，怎样交回最初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的人？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追踪结果传回的顺序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答案知道了，前面等待的人怎样继续？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登记员把“6人”告诉组长，组长完成核对，再把结果交给班长。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班长收到结果，才继续向老师汇报。每个人接着完成自己还没做完的事情。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693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登记员交回答案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619756" y="3855148"/>
                <a:ext cx="9517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本组6人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组长接着确认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26368" y="3855148"/>
                <a:ext cx="173926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向班长报告6人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905179" y="3502724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班长继续自己的任务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30196" y="38551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向老师汇报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程序调用函数时也会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；调用结束后，回到调用位置继续执行后面的语句。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这里类比的是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。递归还要留住各层数据，回来接着做未完成的事。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把返回顺序用于逆序任务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先读到的数，怎样等到最后再输出？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026908" cy="762381"/>
            <a:chOff x="990219" y="2056448"/>
            <a:chExt cx="1002690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026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依次输入3、8、5，随后输入结束标记0。要求输出5、8、3，而且不能用循环和数组。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若读到3就立即打印，3已经出现在最前面，后续输出不能再把它挪到最后。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当前这一层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把什么交给后续调用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本层还留下什么工作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处理后面的8、5、0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等后续结束，再打印3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读到8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处理后面的5、0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等后续结束，再打印8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3333750" cy="571500"/>
              <a:chOff x="1047750" y="4772025"/>
              <a:chExt cx="33337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81500" y="4772025"/>
              <a:ext cx="3333750" cy="571500"/>
              <a:chOff x="4381500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81500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400550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处理后面的0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772025"/>
              <a:ext cx="3429000" cy="571500"/>
              <a:chOff x="7715250" y="4772025"/>
              <a:chExt cx="342900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772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800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等后续结束，再打印5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9015032" cy="752855"/>
            <a:chOff x="990219" y="5409248"/>
            <a:chExt cx="9015032" cy="752855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每一层暂时保留自己的数，让后续调用先完成；回来以后，再做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的打印。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8072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读到0时不再继续调用。接下来会按照什么顺序输出？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带着调用和返回进入练习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最深处停下来，输出顺序怎样反过来？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93704" cy="762381"/>
            <a:chOff x="990219" y="2056448"/>
            <a:chExt cx="839370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937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读到0的调用直接结束，不打印0。它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打印5的那一层继续。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3937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打印5后再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，接着打印8，最后打印3。先读到的数，反而最后输出。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357247" y="3502724"/>
                <a:ext cx="14767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读到0后结束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94738" y="3855148"/>
                <a:ext cx="20017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返回到保存5的层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逐层继续打印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547932" y="3855148"/>
                <a:ext cx="10961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先5，再8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回到最外面的层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89252" y="385514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最后打印3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像等别人答复后再继续填表，递归调用后面的语句也要等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下一层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完成，才轮到它执行。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逆序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输出就利用这个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顺序。后面还会用递归求数值，再用结构体传递整份记录。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读进来的几个数，怎样倒过来显示？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895838" cy="762381"/>
            <a:chOff x="990219" y="2056448"/>
            <a:chExt cx="889583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给程序依次输入若干整数，输入0就表示这一批数据结束。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895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任务是把0之前的数按相反顺序输出，并且按教材要求，不使用循环和数组。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1714500" cy="571500"/>
              <a:chOff x="1047750" y="3057525"/>
              <a:chExt cx="1714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1714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读入顺序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62250" y="3057525"/>
              <a:ext cx="2571750" cy="571500"/>
              <a:chOff x="2762250" y="3057525"/>
              <a:chExt cx="2571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62250" y="3057525"/>
                <a:ext cx="2571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81300" y="30861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第1个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334000" y="3057525"/>
              <a:ext cx="1619250" cy="571500"/>
              <a:chOff x="5334000" y="3057525"/>
              <a:chExt cx="1619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334000" y="3057525"/>
                <a:ext cx="1619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353050" y="30861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第2个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953250" y="3057525"/>
              <a:ext cx="1809750" cy="571500"/>
              <a:chOff x="6953250" y="3057525"/>
              <a:chExt cx="1809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953250" y="3057525"/>
                <a:ext cx="1809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972300" y="30861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第3个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763000" y="3057525"/>
              <a:ext cx="2381250" cy="571500"/>
              <a:chOff x="8763000" y="3057525"/>
              <a:chExt cx="2381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8763000" y="3057525"/>
                <a:ext cx="2381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782050" y="30861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结束标记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629025"/>
              <a:ext cx="1714500" cy="571500"/>
              <a:chOff x="1047750" y="3629025"/>
              <a:chExt cx="1714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629025"/>
                <a:ext cx="1714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6576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教学输入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62250" y="3629025"/>
              <a:ext cx="2571750" cy="571500"/>
              <a:chOff x="2762250" y="3629025"/>
              <a:chExt cx="2571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62250" y="3629025"/>
                <a:ext cx="2571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781300" y="36576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334000" y="3629025"/>
              <a:ext cx="1619250" cy="571500"/>
              <a:chOff x="5334000" y="3629025"/>
              <a:chExt cx="1619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334000" y="3629025"/>
                <a:ext cx="1619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353050" y="36576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953250" y="3629025"/>
              <a:ext cx="1809750" cy="571500"/>
              <a:chOff x="6953250" y="3629025"/>
              <a:chExt cx="18097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953250" y="3629025"/>
                <a:ext cx="1809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972300" y="36576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763000" y="3629025"/>
              <a:ext cx="2381250" cy="571500"/>
              <a:chOff x="8763000" y="3629025"/>
              <a:chExt cx="2381250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763000" y="3629025"/>
                <a:ext cx="2381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8782050" y="36576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4200525"/>
              <a:ext cx="1714500" cy="571500"/>
              <a:chOff x="1047750" y="4200525"/>
              <a:chExt cx="171450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4200525"/>
                <a:ext cx="1714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4229100"/>
                <a:ext cx="1676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输出顺序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762250" y="4200525"/>
              <a:ext cx="2571750" cy="571500"/>
              <a:chOff x="2762250" y="4200525"/>
              <a:chExt cx="2571750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762250" y="4200525"/>
                <a:ext cx="2571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781300" y="4229100"/>
                <a:ext cx="253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334000" y="4200525"/>
              <a:ext cx="1619250" cy="571500"/>
              <a:chOff x="5334000" y="4200525"/>
              <a:chExt cx="1619250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334000" y="4200525"/>
                <a:ext cx="1619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353050" y="4229100"/>
                <a:ext cx="1581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6953250" y="4200525"/>
              <a:ext cx="1809750" cy="571500"/>
              <a:chOff x="6953250" y="4200525"/>
              <a:chExt cx="1809750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6953250" y="4200525"/>
                <a:ext cx="1809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6972300" y="4229100"/>
                <a:ext cx="1771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763000" y="4200525"/>
              <a:ext cx="2381250" cy="571500"/>
              <a:chOff x="8763000" y="4200525"/>
              <a:chExt cx="2381250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763000" y="4200525"/>
                <a:ext cx="2381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782050" y="4229100"/>
                <a:ext cx="2343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0不输出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逆序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”是颠倒输入顺序。数字大小不决定位置，不是在做从大到小排序。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读到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时先留下它，等后面的数全部输出完，再轮到它。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只负责结束输入。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37052" cy="1104519"/>
            <a:chOff x="825246" y="814388"/>
            <a:chExt cx="673705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习题：递归逆序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3705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逆序输出：读到0停止，再倒着输出之前的数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210306" cy="381381"/>
            <a:chOff x="990219" y="2056448"/>
            <a:chExt cx="921030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210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教材7-7（1）要求：依次读入整数，以0结束，不使用循环和数组，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逆序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696295" cy="1276731"/>
            <a:chOff x="990219" y="2932748"/>
            <a:chExt cx="7696295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4939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0只是结束标记，不属于需要输出的数据。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440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课堂约定：最多1000个非零整数，每个绝对值不超过1000000。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输出：读到的非零整数，按相反顺序用空格分隔。允许行末空格。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4640008" cy="762381"/>
            <a:chOff x="990219" y="5056822"/>
            <a:chExt cx="4640008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46400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教学样例：输入3 8 5 0，输出5 8 3。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3839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若一开始就读到0，只输出空行。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把输出放在返回阶段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读到第一个3时，为什么还不能马上输出？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70242" cy="762381"/>
            <a:chOff x="990219" y="2056448"/>
            <a:chExt cx="727024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输入顺序是3、8、5、0，要求输出5、8、3；0只是结束信号。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读到3时还没看到后面的5，立即输出3就已经排错了位置。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88502" y="362654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当前读到3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560701" y="397897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先留住它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6265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让后续读取完成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06986" y="3978974"/>
                <a:ext cx="9779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8、5、0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964234" y="3626548"/>
                <a:ext cx="22642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后续处理完才输出3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357997" y="3978974"/>
                <a:ext cx="14767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3就会在最后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像先扣住自己的数字，等后面的人都报完，再报自己，顺序就倒过来了。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阶乘在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后做乘法，这里在返回后做输出；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的位置相同，待办的任务不同。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把输出放在返回阶段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读完后面的数，再输出当前这个数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785860" cy="762381"/>
            <a:chOff x="990219" y="2056448"/>
            <a:chExt cx="678586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读到3时先不输出，让下一次调用处理后面的8、5。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读到0时结束这一层，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中的调用开始按相反顺序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7750" y="3143250"/>
            <a:ext cx="10096500" cy="1000125"/>
            <a:chOff x="1047750" y="3143250"/>
            <a:chExt cx="10096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047750" y="3143250"/>
              <a:ext cx="2202656" cy="1000125"/>
              <a:chOff x="1047750" y="3143250"/>
              <a:chExt cx="2202656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2202656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935766" y="334079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读3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1614106" y="36932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等待后面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3298031" y="36385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3528767" y="35928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3679031" y="3143250"/>
              <a:ext cx="2202656" cy="1000125"/>
              <a:chOff x="3679031" y="3143250"/>
              <a:chExt cx="2202656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679031" y="3143250"/>
                <a:ext cx="2202656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567047" y="334079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读8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45388" y="36932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等待后面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5929312" y="36385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6160048" y="35928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6310312" y="3143250"/>
              <a:ext cx="2202656" cy="1000125"/>
              <a:chOff x="6310312" y="3143250"/>
              <a:chExt cx="2202656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310312" y="3143250"/>
                <a:ext cx="2202656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198328" y="334079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19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读5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6876764" y="36932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等待后面</a:t>
                </a:r>
              </a:p>
            </p:txBody>
          </p:sp>
        </p:grpSp>
        <p:sp>
          <p:nvSpPr>
            <p:cNvPr id="24" name="Line 24"/>
            <p:cNvSpPr/>
            <p:nvPr/>
          </p:nvSpPr>
          <p:spPr>
            <a:xfrm>
              <a:off x="8560594" y="36385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5" name="Polygon 25"/>
            <p:cNvSpPr/>
            <p:nvPr/>
          </p:nvSpPr>
          <p:spPr>
            <a:xfrm>
              <a:off x="8791329" y="35928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8941594" y="3143250"/>
              <a:ext cx="2202656" cy="1000125"/>
              <a:chOff x="8941594" y="3143250"/>
              <a:chExt cx="2202656" cy="1000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941594" y="3143250"/>
                <a:ext cx="2202656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829610" y="334079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191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读0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9770554" y="36932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990219" y="4742498"/>
            <a:ext cx="8086844" cy="381381"/>
            <a:chOff x="990219" y="4742498"/>
            <a:chExt cx="8086844" cy="381381"/>
          </a:xfrm>
        </p:grpSpPr>
        <p:sp>
          <p:nvSpPr>
            <p:cNvPr id="31" name="TextBox 31"/>
            <p:cNvSpPr/>
            <p:nvPr/>
          </p:nvSpPr>
          <p:spPr>
            <a:xfrm>
              <a:off x="990219" y="4742498"/>
              <a:ext cx="8086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时：读5的那层输出5 → 读8的那层输出8 → 读3的那层输出3。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219" y="5409248"/>
            <a:ext cx="8632091" cy="381381"/>
            <a:chOff x="990219" y="5409248"/>
            <a:chExt cx="8632091" cy="381381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8632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递归调用保存了每一层自己的x。没有用数组，却仍然需要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调用栈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的空间。</a:t>
              </a:r>
            </a:p>
          </p:txBody>
        </p:sp>
      </p:grpSp>
      <p:sp>
        <p:nvSpPr>
          <p:cNvPr id="56" name="Line 5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4441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习题：递归逆序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完整程序：先递归读后续，再输出本层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2027872"/>
            <a:ext cx="5217490" cy="3581781"/>
            <a:chOff x="1037844" y="2027872"/>
            <a:chExt cx="5217490" cy="35817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reverse_read()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(!(cin &gt;&gt; x) || x==0)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reverse_read();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x &lt;&lt; ' 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reverse_read();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'\n';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600" y="5855494"/>
            <a:ext cx="7611618" cy="366712"/>
            <a:chOff x="990600" y="5855494"/>
            <a:chExt cx="7611618" cy="366712"/>
          </a:xfrm>
        </p:grpSpPr>
        <p:sp>
          <p:nvSpPr>
            <p:cNvPr id="19" name="TextBox 19"/>
            <p:cNvSpPr/>
            <p:nvPr/>
          </p:nvSpPr>
          <p:spPr>
            <a:xfrm>
              <a:off x="990600" y="5855494"/>
              <a:ext cx="761161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输出语句位于递归调用之后；换到调用之前，就会变成原顺序输出。</a:t>
              </a:r>
            </a:p>
          </p:txBody>
        </p:sp>
      </p:grpSp>
      <p:sp>
        <p:nvSpPr>
          <p:cNvPr id="21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7"/>
          <p:cNvSpPr/>
          <p:nvPr/>
        </p:nvSpPr>
        <p:spPr>
          <a:xfrm>
            <a:off x="914019" y="2037398"/>
            <a:ext cx="9525" cy="3478530"/>
          </a:xfrm>
          <a:custGeom>
            <a:avLst/>
            <a:gdLst/>
            <a:ahLst/>
            <a:cxnLst/>
            <a:rect l="l" t="t" r="r" b="b"/>
            <a:pathLst>
              <a:path w="9525" h="3478530">
                <a:moveTo>
                  <a:pt x="0" y="0"/>
                </a:moveTo>
                <a:lnTo>
                  <a:pt x="0" y="3478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8"/>
          <p:cNvSpPr/>
          <p:nvPr/>
        </p:nvSpPr>
        <p:spPr>
          <a:xfrm>
            <a:off x="838200" y="5689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递归逆序的代价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每一层都留着一个数，这些数放在哪里？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457908" cy="381381"/>
            <a:chOff x="990219" y="2056448"/>
            <a:chExt cx="745790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输入n个非零数，每层都要保留一个x，直到后续读完才能输出。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432548" cy="1371981"/>
            <a:chOff x="990219" y="3027998"/>
            <a:chExt cx="7432548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4551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时间O(n)：每个数读一次、输出一次。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63888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额外空间O(n)：同时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的调用层数随数据个数增加。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输入数量过大时，递归深度可能超过环境限制；不能无限增加。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672084"/>
            <a:chOff x="990219" y="5406771"/>
            <a:chExt cx="10296906" cy="672084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6720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等待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中的记录由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调用栈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保存。输入越多，留下的层数越多，不能只看代码没有数组就认为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不占空间。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两根绳子，要剪成一样长，最长能剪多长？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87537" cy="762381"/>
            <a:chOff x="990219" y="2056448"/>
            <a:chExt cx="848753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有两根绳子，长度分别为48和18。想把它们都剪成同样长的整段。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每段长度取正整数，两根绳子都不能剩下一截；在这些段长里找最长的。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047875" cy="571500"/>
              <a:chOff x="1047750" y="3057525"/>
              <a:chExt cx="2047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047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试用的段长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625" y="3057525"/>
              <a:ext cx="3286125" cy="571500"/>
              <a:chOff x="3095625" y="3057525"/>
              <a:chExt cx="3286125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095625" y="3057525"/>
                <a:ext cx="3286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14675" y="3086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48能否恰好分完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81750" y="3057525"/>
              <a:ext cx="2143125" cy="571500"/>
              <a:chOff x="6381750" y="3057525"/>
              <a:chExt cx="214312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381750" y="3057525"/>
                <a:ext cx="2143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400800" y="3086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18能否恰好分完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24875" y="3057525"/>
              <a:ext cx="2619375" cy="571500"/>
              <a:chOff x="8524875" y="3057525"/>
              <a:chExt cx="26193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524875" y="3057525"/>
                <a:ext cx="26193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543925" y="3086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是否可用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629025"/>
              <a:ext cx="2047875" cy="571500"/>
              <a:chOff x="1047750" y="3629025"/>
              <a:chExt cx="2047875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629025"/>
                <a:ext cx="2047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6576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95625" y="3629025"/>
              <a:ext cx="3286125" cy="571500"/>
              <a:chOff x="3095625" y="3629025"/>
              <a:chExt cx="328612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095625" y="3629025"/>
                <a:ext cx="3286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114675" y="36576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能，8段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381750" y="3629025"/>
              <a:ext cx="2143125" cy="571500"/>
              <a:chOff x="6381750" y="3629025"/>
              <a:chExt cx="214312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381750" y="3629025"/>
                <a:ext cx="2143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400800" y="36576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能，3段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524875" y="3629025"/>
              <a:ext cx="2619375" cy="571500"/>
              <a:chOff x="8524875" y="3629025"/>
              <a:chExt cx="2619375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524875" y="3629025"/>
                <a:ext cx="26193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543925" y="36576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可用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200525"/>
              <a:ext cx="2047875" cy="571500"/>
              <a:chOff x="1047750" y="4200525"/>
              <a:chExt cx="2047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200525"/>
                <a:ext cx="2047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229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95625" y="4200525"/>
              <a:ext cx="3286125" cy="571500"/>
              <a:chOff x="3095625" y="4200525"/>
              <a:chExt cx="328612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95625" y="4200525"/>
                <a:ext cx="3286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114675" y="4229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能，6段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381750" y="4200525"/>
              <a:ext cx="2143125" cy="571500"/>
              <a:chOff x="6381750" y="4200525"/>
              <a:chExt cx="2143125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381750" y="4200525"/>
                <a:ext cx="2143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400800" y="4229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不能，会有剩余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24875" y="4200525"/>
              <a:ext cx="2619375" cy="571500"/>
              <a:chOff x="8524875" y="4200525"/>
              <a:chExt cx="26193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524875" y="4200525"/>
                <a:ext cx="26193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543925" y="4229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不可用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这组数据最长可用的段长是6。题目要求输出段长，不是段数。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两种绳子都能整段剪完的最长段长，就是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最大公约数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。可以先看看长绳比短绳多出多少。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习题：欧几里得算法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最大公约数：把两种长度切成同样长的小段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040392" cy="381381"/>
            <a:chOff x="990219" y="2056448"/>
            <a:chExt cx="904039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403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两根长度分别为a和b的绳子，都要切成等长小段，不能有剩余。求最长段长。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703903" cy="1276731"/>
            <a:chOff x="990219" y="2932748"/>
            <a:chExt cx="7703903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数学上，这个值是a和b的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，记为gcd(a,b)。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课堂输入：两个非负整数，均不超过1000000000，不能同时为0。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。教材要求用递归实现。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8827365" cy="762381"/>
            <a:chOff x="990219" y="5056822"/>
            <a:chExt cx="8827365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88273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教学样例：输入48 18。两根绳子都能按6分段，不能再用更长的共同段长。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39181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输出6；输入18 0时，结果为18。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337793" cy="1104519"/>
            <a:chOff x="825246" y="814388"/>
            <a:chExt cx="733779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最大公约数的转化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33779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把48拆成两个18，还剩12，这个余数说明什么？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50591" cy="762381"/>
            <a:chOff x="990219" y="2056448"/>
            <a:chExt cx="835059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61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若一种段长能整分48与18，那么减去两个18后，也能整分剩余的12。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3505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反过来，能整分18与12的段长，也能整分两个18加一个12，也就是48。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0" name="Group 10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075021" y="3707511"/>
                <a:ext cx="20411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48 = 2×18 + 12</a:t>
                </a:r>
              </a:p>
            </p:txBody>
          </p:sp>
        </p:grpSp>
        <p:sp>
          <p:nvSpPr>
            <p:cNvPr id="11" name="Line 11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2" name="Polygon 12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036058" y="3707511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共同段长保持不变</a:t>
                </a:r>
              </a:p>
            </p:txBody>
          </p:sp>
        </p:grpSp>
        <p:sp>
          <p:nvSpPr>
            <p:cNvPr id="16" name="Line 16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7" name="Polygon 17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8403908" y="3707511"/>
                <a:ext cx="138484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改求18与12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990219" y="5409248"/>
            <a:ext cx="6377559" cy="752855"/>
            <a:chOff x="990219" y="5409248"/>
            <a:chExt cx="6377559" cy="752855"/>
          </a:xfrm>
        </p:grpSpPr>
        <p:sp>
          <p:nvSpPr>
            <p:cNvPr id="22" name="TextBox 22"/>
            <p:cNvSpPr/>
            <p:nvPr/>
          </p:nvSpPr>
          <p:spPr>
            <a:xfrm>
              <a:off x="990219" y="54092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两组数的共同约数完全相同，所以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也相同。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90219" y="57807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把较大的问题变成“除数和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余数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”，下一步继续重复。</a:t>
              </a:r>
            </a:p>
          </p:txBody>
        </p:sp>
      </p:grpSp>
      <p:sp>
        <p:nvSpPr>
          <p:cNvPr id="38" name="Line 3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616903" cy="1104519"/>
            <a:chOff x="825246" y="814388"/>
            <a:chExt cx="661690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欧几里得递归规则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61690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12正好分成两个6以后，为什么答案就是6？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27822" cy="762381"/>
            <a:chOff x="990219" y="2056448"/>
            <a:chExt cx="762782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前面的转化把48与18变成18与12，又变成12与6。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627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现在12可以切成两段6，6可以切成一段6。还有剩余需要处理吗？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333750" cy="571500"/>
              <a:chOff x="1047750" y="30956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要处理的长度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95625"/>
              <a:ext cx="3905250" cy="571500"/>
              <a:chOff x="4381500" y="3095625"/>
              <a:chExt cx="39052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95625"/>
                <a:ext cx="3905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124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按6切分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286750" y="3095625"/>
              <a:ext cx="2857500" cy="571500"/>
              <a:chOff x="8286750" y="3095625"/>
              <a:chExt cx="2857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86750" y="3095625"/>
                <a:ext cx="2857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305800" y="31242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剩余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333750" cy="571500"/>
              <a:chOff x="1047750" y="36671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67125"/>
              <a:ext cx="3905250" cy="571500"/>
              <a:chOff x="4381500" y="3667125"/>
              <a:chExt cx="3905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67125"/>
                <a:ext cx="3905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957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两段6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286750" y="3667125"/>
              <a:ext cx="2857500" cy="571500"/>
              <a:chOff x="8286750" y="3667125"/>
              <a:chExt cx="2857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286750" y="3667125"/>
                <a:ext cx="2857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305800" y="36957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333750" cy="571500"/>
              <a:chOff x="1047750" y="42386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38625"/>
              <a:ext cx="3905250" cy="571500"/>
              <a:chOff x="4381500" y="4238625"/>
              <a:chExt cx="3905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38625"/>
                <a:ext cx="3905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67200"/>
                <a:ext cx="3867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一段6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286750" y="4238625"/>
              <a:ext cx="2857500" cy="571500"/>
              <a:chOff x="8286750" y="4238625"/>
              <a:chExt cx="2857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286750" y="4238625"/>
                <a:ext cx="2857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305800" y="42672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长度6的绳子本身限制了最大段长，而6又能整分两根绳子。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没有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余数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时，当前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6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就是答案。继续拿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作除数，反而会出错。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363928" cy="1104519"/>
            <a:chOff x="825246" y="814388"/>
            <a:chExt cx="53639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欧几里得递归规则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3639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余数不断变小，等到余数为0就停止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227129" cy="762381"/>
            <a:chOff x="990219" y="2056448"/>
            <a:chExt cx="722712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271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b不为0时，把(a,b)换成(b,a%b)。新的第二个数比旧的b小。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3732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b=0时，a本身就是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最大公约数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，不再做取余。</a:t>
              </a:r>
            </a:p>
          </p:txBody>
        </p:sp>
      </p:grpSp>
      <mc:AlternateContent>
        <mc:Choice Requires="a14">
          <p:sp>
            <p:nvSpPr>
              <p:cNvPr id="8" name="p08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476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en-US" sz="24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en-US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  <m:e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en-US" sz="240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b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40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240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  <m:func>
                                        <m:funcPr/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mod</m:t>
                                          </m:r>
                                        </m:fName>
                                        <m:e>
                                          <m:r>
                                            <a:rPr lang="en-US" sz="24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b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&gt;</m:t>
                              </m:r>
                              <m:r>
                                <a:rPr lang="en-US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0" name="Group 10"/>
          <p:cNvGrpSpPr/>
          <p:nvPr/>
        </p:nvGrpSpPr>
        <p:grpSpPr>
          <a:xfrm>
            <a:off x="990219" y="5409248"/>
            <a:ext cx="7772376" cy="381381"/>
            <a:chOff x="990219" y="5409248"/>
            <a:chExt cx="7772376" cy="381381"/>
          </a:xfrm>
        </p:grpSpPr>
        <p:sp>
          <p:nvSpPr>
            <p:cNvPr id="9" name="TextBox 9"/>
            <p:cNvSpPr/>
            <p:nvPr/>
          </p:nvSpPr>
          <p:spPr>
            <a:xfrm>
              <a:off x="990219" y="540924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先判断b是否为0，再计算a%b。把顺序写反，会发生除以0的问题。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6711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1538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248264" cy="1104519"/>
            <a:chOff x="825246" y="814388"/>
            <a:chExt cx="424826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欧几里得执行过程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24826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48与18，一步步缩小为6与0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12897" cy="381381"/>
            <a:chOff x="990219" y="2056448"/>
            <a:chExt cx="851289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每一行表示一次调用。参数角色随调用改变，不是始终拿最初的48求余。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095500" cy="419100"/>
              <a:chOff x="1047750" y="3095625"/>
              <a:chExt cx="20955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43250" y="3095625"/>
              <a:ext cx="2095500" cy="419100"/>
              <a:chOff x="3143250" y="3095625"/>
              <a:chExt cx="209550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1432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1623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238750" y="3095625"/>
              <a:ext cx="2476500" cy="419100"/>
              <a:chOff x="5238750" y="3095625"/>
              <a:chExt cx="247650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238750" y="3095625"/>
                <a:ext cx="2476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257800" y="31242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a%b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715250" y="3095625"/>
              <a:ext cx="3429000" cy="419100"/>
              <a:chOff x="7715250" y="3095625"/>
              <a:chExt cx="342900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715250" y="3095625"/>
                <a:ext cx="3429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734300" y="31242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下一次调用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14725"/>
              <a:ext cx="2095500" cy="419100"/>
              <a:chOff x="1047750" y="3514725"/>
              <a:chExt cx="209550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43250" y="3514725"/>
              <a:ext cx="2095500" cy="419100"/>
              <a:chOff x="3143250" y="3514725"/>
              <a:chExt cx="20955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1432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1623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18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238750" y="3514725"/>
              <a:ext cx="2476500" cy="419100"/>
              <a:chOff x="5238750" y="3514725"/>
              <a:chExt cx="247650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238750" y="35147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257800" y="35433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715250" y="3514725"/>
              <a:ext cx="3429000" cy="419100"/>
              <a:chOff x="7715250" y="3514725"/>
              <a:chExt cx="342900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7715250" y="3514725"/>
                <a:ext cx="3429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7734300" y="35433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gcd(18,12)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3933825"/>
              <a:ext cx="2095500" cy="419100"/>
              <a:chOff x="1047750" y="3933825"/>
              <a:chExt cx="209550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18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143250" y="3933825"/>
              <a:ext cx="2095500" cy="419100"/>
              <a:chOff x="3143250" y="3933825"/>
              <a:chExt cx="209550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1432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1623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238750" y="3933825"/>
              <a:ext cx="2476500" cy="419100"/>
              <a:chOff x="5238750" y="3933825"/>
              <a:chExt cx="247650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238750" y="39338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5257800" y="39624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7715250" y="3933825"/>
              <a:ext cx="3429000" cy="419100"/>
              <a:chOff x="7715250" y="3933825"/>
              <a:chExt cx="342900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715250" y="3933825"/>
                <a:ext cx="3429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7734300" y="39624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gcd(12,6)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352925"/>
              <a:ext cx="2095500" cy="419100"/>
              <a:chOff x="1047750" y="4352925"/>
              <a:chExt cx="2095500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143250" y="4352925"/>
              <a:ext cx="2095500" cy="419100"/>
              <a:chOff x="3143250" y="4352925"/>
              <a:chExt cx="2095500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1432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1623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238750" y="4352925"/>
              <a:ext cx="2476500" cy="419100"/>
              <a:chOff x="5238750" y="4352925"/>
              <a:chExt cx="2476500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238750" y="43529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257800" y="43815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715250" y="4352925"/>
              <a:ext cx="3429000" cy="419100"/>
              <a:chOff x="7715250" y="4352925"/>
              <a:chExt cx="3429000" cy="4191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7715250" y="4352925"/>
                <a:ext cx="3429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734300" y="43815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gcd(6,0)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47750" y="4772025"/>
              <a:ext cx="2095500" cy="419100"/>
              <a:chOff x="1047750" y="4772025"/>
              <a:chExt cx="2095500" cy="4191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477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0668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3143250" y="4772025"/>
              <a:ext cx="2095500" cy="419100"/>
              <a:chOff x="3143250" y="4772025"/>
              <a:chExt cx="2095500" cy="4191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31432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31623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238750" y="4772025"/>
              <a:ext cx="2476500" cy="419100"/>
              <a:chOff x="5238750" y="4772025"/>
              <a:chExt cx="2476500" cy="4191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238750" y="47720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257800" y="48006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不再计算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7715250" y="4772025"/>
              <a:ext cx="3429000" cy="419100"/>
              <a:chOff x="7715250" y="4772025"/>
              <a:chExt cx="3429000" cy="41910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7715250" y="4772025"/>
                <a:ext cx="3429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7734300" y="48006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直接返回6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990219" y="5409248"/>
            <a:ext cx="6045339" cy="381381"/>
            <a:chOff x="990219" y="5409248"/>
            <a:chExt cx="6045339" cy="381381"/>
          </a:xfrm>
        </p:grpSpPr>
        <p:sp>
          <p:nvSpPr>
            <p:cNvPr id="68" name="TextBox 68"/>
            <p:cNvSpPr/>
            <p:nvPr/>
          </p:nvSpPr>
          <p:spPr>
            <a:xfrm>
              <a:off x="990219" y="54092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每层直接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下层的结果，因此最终main也得到6。</a:t>
              </a:r>
            </a:p>
          </p:txBody>
        </p:sp>
      </p:grpSp>
      <p:sp>
        <p:nvSpPr>
          <p:cNvPr id="91" name="Line 9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2" name="Line 9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677366" cy="1104519"/>
            <a:chOff x="825246" y="814388"/>
            <a:chExt cx="46773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习题：最大公约数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6773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完整程序：余数为0时返回答案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4206831" cy="3048381"/>
            <a:chOff x="1037844" y="2027872"/>
            <a:chExt cx="4206831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gcd(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b)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(b==0)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gcd(b,a%b);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a,b; cin &gt;&gt; a &gt;&gt;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gcd(a,b)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7788783" cy="366712"/>
            <a:chOff x="990600" y="5855494"/>
            <a:chExt cx="7788783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77887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即使a&lt;b，第一次取余会交换两数的角色；例如gcd(18,48)仍得到6。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模拟练习：递归负责保存顺序，也能缩小数值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5424011" cy="1429131"/>
            <a:chOff x="990219" y="2742248"/>
            <a:chExt cx="5424011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4240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①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逆序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程序输入4 7 0，各层何时输出4与7？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06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gcd(27,18)依次调用什么，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06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gcd中b==0的判断，能放在a%b之后吗？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5611678" cy="1181481"/>
            <a:chOff x="990219" y="4599622"/>
            <a:chExt cx="5611678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45820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读到0后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，先输出7，再输出4。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376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gcd(18,9)→gcd(9,0)，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56116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不能。必须在取余之前排除除数为0的情况。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给出第几项，程序要找的是哪一个数？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40849" cy="762381"/>
            <a:chOff x="990219" y="2056448"/>
            <a:chExt cx="784084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有这样一列数：前两项都是1，后面的每一项等于它前面两项的和。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题目给出项数n，要我们求这一列数的第n项，而不是输出整列。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47750" y="3057525"/>
            <a:ext cx="10096500" cy="1143000"/>
            <a:chOff x="1047750" y="3057525"/>
            <a:chExt cx="10096500" cy="1143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1442371" cy="571500"/>
              <a:chOff x="1047750" y="3057525"/>
              <a:chExt cx="1442371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第几项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90121" y="3057525"/>
              <a:ext cx="1442371" cy="571500"/>
              <a:chOff x="2490121" y="3057525"/>
              <a:chExt cx="1442371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490121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09171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932492" y="3057525"/>
              <a:ext cx="1442371" cy="571500"/>
              <a:chOff x="3932492" y="3057525"/>
              <a:chExt cx="1442371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3249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95154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374862" y="3057525"/>
              <a:ext cx="1442371" cy="571500"/>
              <a:chOff x="5374862" y="3057525"/>
              <a:chExt cx="1442371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37486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39391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817138" y="3057525"/>
              <a:ext cx="1442371" cy="571500"/>
              <a:chOff x="6817138" y="3057525"/>
              <a:chExt cx="1442371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81713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683618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259508" y="3057525"/>
              <a:ext cx="1442371" cy="571500"/>
              <a:chOff x="8259508" y="3057525"/>
              <a:chExt cx="1442371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25950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7855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701879" y="3057525"/>
              <a:ext cx="1442371" cy="571500"/>
              <a:chOff x="9701879" y="3057525"/>
              <a:chExt cx="1442371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701879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720929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047750" y="3629025"/>
              <a:ext cx="1442371" cy="571500"/>
              <a:chOff x="1047750" y="3629025"/>
              <a:chExt cx="1442371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047750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066800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这一项的值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490121" y="3629025"/>
              <a:ext cx="1442371" cy="571500"/>
              <a:chOff x="2490121" y="3629025"/>
              <a:chExt cx="1442371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490121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509171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932492" y="3629025"/>
              <a:ext cx="1442371" cy="571500"/>
              <a:chOff x="3932492" y="3629025"/>
              <a:chExt cx="1442371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93249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95154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374862" y="3629025"/>
              <a:ext cx="1442371" cy="571500"/>
              <a:chOff x="5374862" y="3629025"/>
              <a:chExt cx="1442371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37486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39391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817138" y="3629025"/>
              <a:ext cx="1442371" cy="571500"/>
              <a:chOff x="6817138" y="3629025"/>
              <a:chExt cx="1442371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81713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83618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259508" y="3629025"/>
              <a:ext cx="1442371" cy="571500"/>
              <a:chOff x="8259508" y="3629025"/>
              <a:chExt cx="1442371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25950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827855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01879" y="3629025"/>
              <a:ext cx="1442371" cy="571500"/>
              <a:chOff x="9701879" y="3629025"/>
              <a:chExt cx="1442371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701879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720929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</p:grpSp>
      <p:grpSp>
        <p:nvGrpSpPr>
          <p:cNvPr id="53" name="Group 53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1" name="TextBox 51"/>
            <p:cNvSpPr/>
            <p:nvPr/>
          </p:nvSpPr>
          <p:spPr>
            <a:xfrm>
              <a:off x="990219" y="54092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例如输入6，应该输出8。“第6项”和“数值6”不是同一个意思。</a:t>
              </a:r>
            </a:p>
          </p:txBody>
        </p:sp>
        <p:sp>
          <p:nvSpPr>
            <p:cNvPr id="52" name="TextBox 52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每项由前两项得到，函数也可以按这个规则调用自己。先用较小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试算。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4803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578090" cy="1104519"/>
            <a:chOff x="825246" y="814388"/>
            <a:chExt cx="757809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习题：递归与记忆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57809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斐波那契数列：前两项之后，每项等于前两项之和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598194" cy="381381"/>
            <a:chOff x="990219" y="2056448"/>
            <a:chExt cx="659819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598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教材7-7（3）要求用递归求第n项，前两项规定为1、1。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6905053" cy="1276731"/>
            <a:chOff x="990219" y="2932748"/>
            <a:chExt cx="6905053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6717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数列依次为1、1、2、3、5、8、13……；n从1开始计数。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2659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先计算n≤10的情况，再观察计算n=20时的重复调用。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改进目标：已经算过的项保存起来，下次需要时直接使用。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525452" cy="762381"/>
            <a:chOff x="990219" y="5056822"/>
            <a:chExt cx="5525452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5254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课堂扩展范围：1≤n≤40。输入n，输出第n项。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4928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教学样例：n=10输出55，n=20输出6765。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普通递归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按照定义直接递归，代码短，但会重复计算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309086" cy="381381"/>
            <a:chOff x="990219" y="2056448"/>
            <a:chExt cx="630908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教学片段：n=1或2直接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1，其余情况拆成前两项。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2885122"/>
            <a:ext cx="4495590" cy="1295781"/>
            <a:chOff x="1037844" y="2885122"/>
            <a:chExt cx="4495590" cy="12957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fib(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(n &lt;= 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fib(n-1) + fib(n-2);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7238810" cy="752855"/>
            <a:chOff x="990219" y="5409248"/>
            <a:chExt cx="7238810" cy="752855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7238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fib(5)需要fib(4)和fib(3)，而fib(4)又要重新求fib(3)。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807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同一个参数对应同一个结果，重复计算并没有带来新信息。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94648"/>
            <a:ext cx="9525" cy="1192530"/>
          </a:xfrm>
          <a:custGeom>
            <a:avLst/>
            <a:gdLst/>
            <a:ahLst/>
            <a:cxnLst/>
            <a:rect l="l" t="t" r="r" b="b"/>
            <a:pathLst>
              <a:path w="9525" h="1192530">
                <a:moveTo>
                  <a:pt x="0" y="0"/>
                </a:moveTo>
                <a:lnTo>
                  <a:pt x="0" y="11925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7517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278107" cy="1104519"/>
            <a:chOff x="825246" y="814388"/>
            <a:chExt cx="527810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重复子问题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2781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两次fib(3)，请求的是同一个答案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69092" cy="762381"/>
            <a:chOff x="990219" y="2056448"/>
            <a:chExt cx="806909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425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fib(5)分成fib(4)与fib(3)，而fib(4)又分成fib(3)与fib(2)。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069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下面把两处fib(3)都展开，它们各自都要再次计算fib(2)+fib(1)。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91125" y="2876550"/>
            <a:ext cx="1714500" cy="483393"/>
            <a:chOff x="5191125" y="2876550"/>
            <a:chExt cx="1714500" cy="483393"/>
          </a:xfrm>
        </p:grpSpPr>
        <p:grpSp>
          <p:nvGrpSpPr>
            <p:cNvPr id="10" name="Group 10"/>
            <p:cNvGrpSpPr/>
            <p:nvPr/>
          </p:nvGrpSpPr>
          <p:grpSpPr>
            <a:xfrm>
              <a:off x="5191125" y="2876550"/>
              <a:ext cx="1714500" cy="483393"/>
              <a:chOff x="5191125" y="2876550"/>
              <a:chExt cx="1714500" cy="483393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5191125" y="2876550"/>
                <a:ext cx="1714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5621274" y="2993231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fib(5)</a:t>
                </a: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2762250" y="3400425"/>
            <a:ext cx="7191375" cy="654843"/>
            <a:chOff x="2762250" y="3400425"/>
            <a:chExt cx="7191375" cy="654843"/>
          </a:xfrm>
        </p:grpSpPr>
        <p:grpSp>
          <p:nvGrpSpPr>
            <p:cNvPr id="14" name="Group 14"/>
            <p:cNvGrpSpPr/>
            <p:nvPr/>
          </p:nvGrpSpPr>
          <p:grpSpPr>
            <a:xfrm>
              <a:off x="2762250" y="3571875"/>
              <a:ext cx="1714500" cy="483393"/>
              <a:chOff x="2762250" y="3571875"/>
              <a:chExt cx="1714500" cy="48339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2762250" y="3571875"/>
                <a:ext cx="1714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3192399" y="3688556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fib(4)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239125" y="3571875"/>
              <a:ext cx="1714500" cy="483393"/>
              <a:chOff x="8239125" y="3571875"/>
              <a:chExt cx="1714500" cy="483393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8239125" y="3571875"/>
                <a:ext cx="1714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FF2CC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669274" y="3688556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fib(3)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3714750" y="3400425"/>
              <a:ext cx="1762125" cy="104775"/>
            </a:xfrm>
            <a:custGeom>
              <a:avLst/>
              <a:gdLst/>
              <a:ahLst/>
              <a:cxnLst/>
              <a:rect l="l" t="t" r="r" b="b"/>
              <a:pathLst>
                <a:path w="1762125" h="104775">
                  <a:moveTo>
                    <a:pt x="1762125" y="0"/>
                  </a:moveTo>
                  <a:lnTo>
                    <a:pt x="0" y="1047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3714750" y="3454654"/>
              <a:ext cx="86153" cy="91170"/>
            </a:xfrm>
            <a:custGeom>
              <a:avLst/>
              <a:gdLst/>
              <a:ahLst/>
              <a:cxnLst/>
              <a:rect l="l" t="t" r="r" b="b"/>
              <a:pathLst>
                <a:path w="86153" h="91170">
                  <a:moveTo>
                    <a:pt x="0" y="50546"/>
                  </a:moveTo>
                  <a:lnTo>
                    <a:pt x="80732" y="0"/>
                  </a:lnTo>
                  <a:lnTo>
                    <a:pt x="86153" y="9117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0" name="Line 20"/>
            <p:cNvSpPr/>
            <p:nvPr/>
          </p:nvSpPr>
          <p:spPr>
            <a:xfrm>
              <a:off x="6619875" y="3400425"/>
              <a:ext cx="2381250" cy="104775"/>
            </a:xfrm>
            <a:custGeom>
              <a:avLst/>
              <a:gdLst/>
              <a:ahLst/>
              <a:cxnLst/>
              <a:rect l="l" t="t" r="r" b="b"/>
              <a:pathLst>
                <a:path w="2381250" h="104775">
                  <a:moveTo>
                    <a:pt x="0" y="0"/>
                  </a:moveTo>
                  <a:lnTo>
                    <a:pt x="2381250" y="1047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1" name="Polygon 21"/>
            <p:cNvSpPr/>
            <p:nvPr/>
          </p:nvSpPr>
          <p:spPr>
            <a:xfrm>
              <a:off x="8915609" y="3455904"/>
              <a:ext cx="85516" cy="91242"/>
            </a:xfrm>
            <a:custGeom>
              <a:avLst/>
              <a:gdLst/>
              <a:ahLst/>
              <a:cxnLst/>
              <a:rect l="l" t="t" r="r" b="b"/>
              <a:pathLst>
                <a:path w="85516" h="91242">
                  <a:moveTo>
                    <a:pt x="85516" y="49296"/>
                  </a:moveTo>
                  <a:lnTo>
                    <a:pt x="0" y="91242"/>
                  </a:lnTo>
                  <a:lnTo>
                    <a:pt x="4015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1419320" y="4095750"/>
            <a:ext cx="8591360" cy="1250156"/>
            <a:chOff x="1419320" y="4095750"/>
            <a:chExt cx="8591360" cy="1250156"/>
          </a:xfrm>
        </p:grpSpPr>
        <p:grpSp>
          <p:nvGrpSpPr>
            <p:cNvPr id="25" name="Group 25"/>
            <p:cNvGrpSpPr/>
            <p:nvPr/>
          </p:nvGrpSpPr>
          <p:grpSpPr>
            <a:xfrm>
              <a:off x="1524000" y="4267200"/>
              <a:ext cx="1619250" cy="483393"/>
              <a:chOff x="1524000" y="4267200"/>
              <a:chExt cx="1619250" cy="483393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524000" y="4267200"/>
                <a:ext cx="161925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FF2CC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906524" y="4383881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fib(3)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429125" y="4267200"/>
              <a:ext cx="1619250" cy="483393"/>
              <a:chOff x="4429125" y="4267200"/>
              <a:chExt cx="1619250" cy="483393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429125" y="4267200"/>
                <a:ext cx="161925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811649" y="4383881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fib(2)</a:t>
                </a:r>
              </a:p>
            </p:txBody>
          </p:sp>
        </p:grpSp>
        <p:sp>
          <p:nvSpPr>
            <p:cNvPr id="29" name="Line 29"/>
            <p:cNvSpPr/>
            <p:nvPr/>
          </p:nvSpPr>
          <p:spPr>
            <a:xfrm>
              <a:off x="2333625" y="4095750"/>
              <a:ext cx="857250" cy="123825"/>
            </a:xfrm>
            <a:custGeom>
              <a:avLst/>
              <a:gdLst/>
              <a:ahLst/>
              <a:cxnLst/>
              <a:rect l="l" t="t" r="r" b="b"/>
              <a:pathLst>
                <a:path w="857250" h="123825">
                  <a:moveTo>
                    <a:pt x="857250" y="0"/>
                  </a:moveTo>
                  <a:lnTo>
                    <a:pt x="0" y="1238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0" name="Polygon 30"/>
            <p:cNvSpPr/>
            <p:nvPr/>
          </p:nvSpPr>
          <p:spPr>
            <a:xfrm>
              <a:off x="2333625" y="4162429"/>
              <a:ext cx="89259" cy="90392"/>
            </a:xfrm>
            <a:custGeom>
              <a:avLst/>
              <a:gdLst/>
              <a:ahLst/>
              <a:cxnLst/>
              <a:rect l="l" t="t" r="r" b="b"/>
              <a:pathLst>
                <a:path w="89259" h="90392">
                  <a:moveTo>
                    <a:pt x="0" y="57146"/>
                  </a:moveTo>
                  <a:lnTo>
                    <a:pt x="76203" y="0"/>
                  </a:lnTo>
                  <a:lnTo>
                    <a:pt x="89259" y="90392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4048125" y="4095750"/>
              <a:ext cx="1143000" cy="123825"/>
            </a:xfrm>
            <a:custGeom>
              <a:avLst/>
              <a:gdLst/>
              <a:ahLst/>
              <a:cxnLst/>
              <a:rect l="l" t="t" r="r" b="b"/>
              <a:pathLst>
                <a:path w="1143000" h="123825">
                  <a:moveTo>
                    <a:pt x="0" y="0"/>
                  </a:moveTo>
                  <a:lnTo>
                    <a:pt x="1143000" y="1238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2" name="Polygon 32"/>
            <p:cNvSpPr/>
            <p:nvPr/>
          </p:nvSpPr>
          <p:spPr>
            <a:xfrm>
              <a:off x="5103103" y="4165172"/>
              <a:ext cx="88022" cy="90799"/>
            </a:xfrm>
            <a:custGeom>
              <a:avLst/>
              <a:gdLst/>
              <a:ahLst/>
              <a:cxnLst/>
              <a:rect l="l" t="t" r="r" b="b"/>
              <a:pathLst>
                <a:path w="88022" h="90799">
                  <a:moveTo>
                    <a:pt x="88022" y="54403"/>
                  </a:moveTo>
                  <a:lnTo>
                    <a:pt x="0" y="90799"/>
                  </a:lnTo>
                  <a:lnTo>
                    <a:pt x="9837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33" name="TextBox 33"/>
            <p:cNvSpPr/>
            <p:nvPr/>
          </p:nvSpPr>
          <p:spPr>
            <a:xfrm>
              <a:off x="8182070" y="4350544"/>
              <a:ext cx="182861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fib(2)+fib(1)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9096375" y="411480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5" name="Polygon 35"/>
            <p:cNvSpPr/>
            <p:nvPr/>
          </p:nvSpPr>
          <p:spPr>
            <a:xfrm>
              <a:off x="9050710" y="4221710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36" name="TextBox 36"/>
            <p:cNvSpPr/>
            <p:nvPr/>
          </p:nvSpPr>
          <p:spPr>
            <a:xfrm>
              <a:off x="1419320" y="4979194"/>
              <a:ext cx="182861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fib(2)+fib(1)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2333625" y="480060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8" name="Polygon 38"/>
            <p:cNvSpPr/>
            <p:nvPr/>
          </p:nvSpPr>
          <p:spPr>
            <a:xfrm>
              <a:off x="2287960" y="4869410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40" name="TextBox 40"/>
            <p:cNvSpPr/>
            <p:nvPr/>
          </p:nvSpPr>
          <p:spPr>
            <a:xfrm>
              <a:off x="990219" y="5418772"/>
              <a:ext cx="90403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两处黄色请求都要得到第3项的2。可以为每个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保存一次已经算出的答案。</a:t>
              </a:r>
            </a:p>
          </p:txBody>
        </p:sp>
        <p:sp>
          <p:nvSpPr>
            <p:cNvPr id="41" name="TextBox 41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第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项刚算过，再拆一遍很可惜。像记下查过的价格，按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保留答案。</a:t>
              </a:r>
            </a:p>
          </p:txBody>
        </p:sp>
      </p:grpSp>
      <p:sp>
        <p:nvSpPr>
          <p:cNvPr id="70" name="Line 7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记忆数组的定义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同样再问一次第3项，能不能直接翻记录？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40849" cy="762381"/>
            <a:chOff x="990219" y="2056448"/>
            <a:chExt cx="784084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刚才的调用图里，第3项被求了两次。第一次已经由1与1得到2。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第二次请求的仍是第3项，没有任何条件改变，还要重新拆一遍吗？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333750" cy="571500"/>
              <a:chOff x="1047750" y="30956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请求发生的时间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95625"/>
              <a:ext cx="3048000" cy="571500"/>
              <a:chOff x="4381500" y="3095625"/>
              <a:chExt cx="304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95625"/>
                <a:ext cx="304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1242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记录中有什么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429500" y="3095625"/>
              <a:ext cx="3714750" cy="571500"/>
              <a:chOff x="7429500" y="3095625"/>
              <a:chExt cx="37147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429500" y="3095625"/>
                <a:ext cx="3714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448550" y="3124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应该做什么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3333750" cy="571500"/>
              <a:chOff x="1047750" y="36671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第一次求第3项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67125"/>
              <a:ext cx="3048000" cy="571500"/>
              <a:chOff x="4381500" y="3667125"/>
              <a:chExt cx="3048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67125"/>
                <a:ext cx="304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957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尚未算出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429500" y="3667125"/>
              <a:ext cx="3714750" cy="571500"/>
              <a:chOff x="7429500" y="3667125"/>
              <a:chExt cx="37147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429500" y="3667125"/>
                <a:ext cx="3714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448550" y="36957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计算，记下第3项为2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3333750" cy="571500"/>
              <a:chOff x="1047750" y="42386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第二次求第3项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38625"/>
              <a:ext cx="3048000" cy="571500"/>
              <a:chOff x="4381500" y="4238625"/>
              <a:chExt cx="3048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38625"/>
                <a:ext cx="304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672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已经记下2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429500" y="4238625"/>
              <a:ext cx="3714750" cy="571500"/>
              <a:chOff x="7429500" y="4238625"/>
              <a:chExt cx="37147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429500" y="4238625"/>
                <a:ext cx="3714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448550" y="4267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直接交回2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要按“第几项”存放答案，还要区分“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没算过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”和“已经有答案”。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memo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先全设为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，表示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没算过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。这里答案全为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正数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，不会与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混淆。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616903" cy="1104519"/>
            <a:chOff x="825246" y="814388"/>
            <a:chExt cx="661690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记忆数组的定义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61690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memo的下标是第几项，格子里存这一项的值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600855" cy="381381"/>
            <a:chOff x="990219" y="2056448"/>
            <a:chExt cx="960085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6008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memo[n]保存fib(n)已经算出的答案。所有合法答案都大于0，可用0表示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没算过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952750" cy="571500"/>
              <a:chOff x="1047750" y="3095625"/>
              <a:chExt cx="2952750" cy="5715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952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914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下标n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000500" y="3095625"/>
              <a:ext cx="1428750" cy="571500"/>
              <a:chOff x="4000500" y="3095625"/>
              <a:chExt cx="1428750" cy="5715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000500" y="3095625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019550" y="3124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429250" y="3095625"/>
              <a:ext cx="1428750" cy="571500"/>
              <a:chOff x="5429250" y="3095625"/>
              <a:chExt cx="1428750" cy="5715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429250" y="3095625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448300" y="3124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858000" y="3095625"/>
              <a:ext cx="1428750" cy="571500"/>
              <a:chOff x="6858000" y="3095625"/>
              <a:chExt cx="1428750" cy="5715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858000" y="3095625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877050" y="3124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286750" y="3095625"/>
              <a:ext cx="1428750" cy="571500"/>
              <a:chOff x="8286750" y="3095625"/>
              <a:chExt cx="1428750" cy="5715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286750" y="3095625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305800" y="3124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715500" y="3095625"/>
              <a:ext cx="1428750" cy="571500"/>
              <a:chOff x="9715500" y="3095625"/>
              <a:chExt cx="1428750" cy="5715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715500" y="3095625"/>
                <a:ext cx="1428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734550" y="3124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3667125"/>
              <a:ext cx="2952750" cy="571500"/>
              <a:chOff x="1047750" y="3667125"/>
              <a:chExt cx="2952750" cy="5715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3667125"/>
                <a:ext cx="2952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3695700"/>
                <a:ext cx="2914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对应第n项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00500" y="3667125"/>
              <a:ext cx="1428750" cy="571500"/>
              <a:chOff x="4000500" y="3667125"/>
              <a:chExt cx="1428750" cy="5715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00500" y="3667125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019550" y="36957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429250" y="3667125"/>
              <a:ext cx="1428750" cy="571500"/>
              <a:chOff x="5429250" y="3667125"/>
              <a:chExt cx="1428750" cy="5715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429250" y="3667125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448300" y="36957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858000" y="3667125"/>
              <a:ext cx="1428750" cy="571500"/>
              <a:chOff x="6858000" y="3667125"/>
              <a:chExt cx="1428750" cy="5715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858000" y="3667125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6877050" y="36957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8286750" y="3667125"/>
              <a:ext cx="1428750" cy="571500"/>
              <a:chOff x="8286750" y="3667125"/>
              <a:chExt cx="1428750" cy="5715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286750" y="3667125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8305800" y="36957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715500" y="3667125"/>
              <a:ext cx="1428750" cy="571500"/>
              <a:chOff x="9715500" y="3667125"/>
              <a:chExt cx="1428750" cy="5715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715500" y="3667125"/>
                <a:ext cx="1428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734550" y="36957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238625"/>
              <a:ext cx="2952750" cy="571500"/>
              <a:chOff x="1047750" y="4238625"/>
              <a:chExt cx="2952750" cy="5715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238625"/>
                <a:ext cx="2952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267200"/>
                <a:ext cx="2914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初始memo[n]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000500" y="4238625"/>
              <a:ext cx="1428750" cy="571500"/>
              <a:chOff x="4000500" y="4238625"/>
              <a:chExt cx="1428750" cy="5715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000500" y="4238625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019550" y="4267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429250" y="4238625"/>
              <a:ext cx="1428750" cy="571500"/>
              <a:chOff x="5429250" y="4238625"/>
              <a:chExt cx="1428750" cy="5715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429250" y="4238625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448300" y="4267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858000" y="4238625"/>
              <a:ext cx="1428750" cy="571500"/>
              <a:chOff x="6858000" y="4238625"/>
              <a:chExt cx="1428750" cy="5715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858000" y="4238625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6877050" y="4267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8286750" y="4238625"/>
              <a:ext cx="1428750" cy="571500"/>
              <a:chOff x="8286750" y="4238625"/>
              <a:chExt cx="1428750" cy="5715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8286750" y="4238625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8305800" y="4267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9715500" y="4238625"/>
              <a:ext cx="1428750" cy="571500"/>
              <a:chOff x="9715500" y="4238625"/>
              <a:chExt cx="1428750" cy="5715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715500" y="4238625"/>
                <a:ext cx="1428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9734550" y="4267200"/>
                <a:ext cx="1390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64" name="Group 64"/>
          <p:cNvGrpSpPr/>
          <p:nvPr/>
        </p:nvGrpSpPr>
        <p:grpSpPr>
          <a:xfrm>
            <a:off x="990219" y="5409248"/>
            <a:ext cx="9159585" cy="752855"/>
            <a:chOff x="990219" y="5409248"/>
            <a:chExt cx="9159585" cy="752855"/>
          </a:xfrm>
        </p:grpSpPr>
        <p:sp>
          <p:nvSpPr>
            <p:cNvPr id="62" name="TextBox 62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收到请求时：有记录就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；没记录才递归计算，并把结果存下来。</a:t>
              </a:r>
            </a:p>
          </p:txBody>
        </p:sp>
        <p:sp>
          <p:nvSpPr>
            <p:cNvPr id="63" name="TextBox 63"/>
            <p:cNvSpPr/>
            <p:nvPr/>
          </p:nvSpPr>
          <p:spPr>
            <a:xfrm>
              <a:off x="990219" y="5780722"/>
              <a:ext cx="91595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“0表示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没算过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”依赖本题答案为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正数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；换一道题，要重新检查标记是否冲突。</a:t>
              </a:r>
            </a:p>
          </p:txBody>
        </p:sp>
      </p:grpSp>
      <p:sp>
        <p:nvSpPr>
          <p:cNvPr id="85" name="Line 8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6" name="Line 86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7" name="Line 87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习题：记忆化递归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完整程序：先查记录，再递归计算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5361870" cy="3848481"/>
            <a:chOff x="1037844" y="2027872"/>
            <a:chExt cx="5361870" cy="38484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4849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memo[41] = {};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fib(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(memo[n] != 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memo[n];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(n &lt;= 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memo[n] = 1;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memo[n] = fib(n-1) + fib(n-2);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memo[n];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 cin &gt;&gt; n;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fib(n)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7844" y="52282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844" y="54949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6700552" cy="366712"/>
            <a:chOff x="990600" y="5855494"/>
            <a:chExt cx="6700552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670055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每个不同的n只完整计算一次，重复请求直接读取memo[n]。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37398"/>
            <a:ext cx="9525" cy="3745230"/>
          </a:xfrm>
          <a:custGeom>
            <a:avLst/>
            <a:gdLst/>
            <a:ahLst/>
            <a:cxnLst/>
            <a:rect l="l" t="t" r="r" b="b"/>
            <a:pathLst>
              <a:path w="9525" h="3745230">
                <a:moveTo>
                  <a:pt x="0" y="0"/>
                </a:moveTo>
                <a:lnTo>
                  <a:pt x="0" y="37452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记忆化的执行过程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第一次计算与第二次读取，分别走哪条路？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10070" cy="762381"/>
            <a:chOff x="990219" y="2056448"/>
            <a:chExt cx="761007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100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为了明确展示先后，依次执行两次独立语句fib(3);、fib(3);。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初始memo全为0；计算完成才把结果写入相应位置。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76575"/>
            <a:ext cx="10096500" cy="2209800"/>
            <a:chOff x="1047750" y="3076575"/>
            <a:chExt cx="10096500" cy="2209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76575"/>
              <a:ext cx="2571750" cy="552450"/>
              <a:chOff x="1047750" y="3076575"/>
              <a:chExt cx="2571750" cy="5524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76575"/>
                <a:ext cx="25717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05150"/>
                <a:ext cx="2533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时刻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619500" y="3076575"/>
              <a:ext cx="2857500" cy="552450"/>
              <a:chOff x="3619500" y="3076575"/>
              <a:chExt cx="2857500" cy="5524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619500" y="3076575"/>
                <a:ext cx="28575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638550" y="310515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memo[3]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477000" y="3076575"/>
              <a:ext cx="4667250" cy="552450"/>
              <a:chOff x="6477000" y="3076575"/>
              <a:chExt cx="4667250" cy="5524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477000" y="3076575"/>
                <a:ext cx="4667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496050" y="3105150"/>
                <a:ext cx="4629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函数执行到哪里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571750" cy="552450"/>
              <a:chOff x="1047750" y="3629025"/>
              <a:chExt cx="2571750" cy="5524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571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533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第一次请求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19500" y="3629025"/>
              <a:ext cx="2857500" cy="552450"/>
              <a:chOff x="3619500" y="3629025"/>
              <a:chExt cx="2857500" cy="5524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19500" y="3629025"/>
                <a:ext cx="2857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638550" y="36576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0：没有记录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477000" y="3629025"/>
              <a:ext cx="4667250" cy="552450"/>
              <a:chOff x="6477000" y="3629025"/>
              <a:chExt cx="4667250" cy="5524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477000" y="3629025"/>
                <a:ext cx="4667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496050" y="3657600"/>
                <a:ext cx="4629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继续求前两项，得到1+1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81475"/>
              <a:ext cx="2571750" cy="552450"/>
              <a:chOff x="1047750" y="4181475"/>
              <a:chExt cx="2571750" cy="5524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81475"/>
                <a:ext cx="25717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10050"/>
                <a:ext cx="2533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第一次结束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619500" y="4181475"/>
              <a:ext cx="2857500" cy="552450"/>
              <a:chOff x="3619500" y="4181475"/>
              <a:chExt cx="2857500" cy="552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619500" y="4181475"/>
                <a:ext cx="28575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638550" y="421005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2：结果已保存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477000" y="4181475"/>
              <a:ext cx="4667250" cy="552450"/>
              <a:chOff x="6477000" y="4181475"/>
              <a:chExt cx="4667250" cy="5524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477000" y="4181475"/>
                <a:ext cx="4667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496050" y="4210050"/>
                <a:ext cx="4629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return memo[3]，交回2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33925"/>
              <a:ext cx="2571750" cy="552450"/>
              <a:chOff x="1047750" y="4733925"/>
              <a:chExt cx="2571750" cy="5524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33925"/>
                <a:ext cx="2571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762500"/>
                <a:ext cx="2533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第二次请求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619500" y="4733925"/>
              <a:ext cx="2857500" cy="552450"/>
              <a:chOff x="3619500" y="4733925"/>
              <a:chExt cx="2857500" cy="5524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619500" y="4733925"/>
                <a:ext cx="2857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638550" y="4762500"/>
                <a:ext cx="2819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2：已有记录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477000" y="4733925"/>
              <a:ext cx="4667250" cy="552450"/>
              <a:chOff x="6477000" y="4733925"/>
              <a:chExt cx="4667250" cy="5524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477000" y="4733925"/>
                <a:ext cx="4667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496050" y="4762500"/>
                <a:ext cx="4629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第一个if成立，直接交回2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18772"/>
            <a:ext cx="7320963" cy="762381"/>
            <a:chOff x="990219" y="5418772"/>
            <a:chExt cx="7320963" cy="762381"/>
          </a:xfrm>
        </p:grpSpPr>
        <p:sp>
          <p:nvSpPr>
            <p:cNvPr id="45" name="TextBox 45"/>
            <p:cNvSpPr/>
            <p:nvPr/>
          </p:nvSpPr>
          <p:spPr>
            <a:xfrm>
              <a:off x="990219" y="5418772"/>
              <a:ext cx="73209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第二次仍然调用了函数，但不会再递归展开fib(2)与fib(1)。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9977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据此再统计计算次数：每个不同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至多完整展开一次。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919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记忆化的依据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保存结果以后，为什么计算次数降下来了？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21656" cy="381381"/>
            <a:chOff x="990219" y="2056448"/>
            <a:chExt cx="772165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n以内只有n种不同的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，每一种至多进行一次真正的递归展开。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5521"/>
            <a:ext cx="10296906" cy="1374458"/>
            <a:chOff x="990219" y="3025521"/>
            <a:chExt cx="10296906" cy="1374458"/>
          </a:xfrm>
        </p:grpSpPr>
        <p:sp>
          <p:nvSpPr>
            <p:cNvPr id="7" name="TextBox 7"/>
            <p:cNvSpPr/>
            <p:nvPr/>
          </p:nvSpPr>
          <p:spPr>
            <a:xfrm>
              <a:off x="990219" y="30255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重复请求直接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已存结果，不再继续计算它下面的子问题。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6520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计算n以内各项，时间O(n)；记忆数组与递归调用都需O(n)空间。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使用记忆化必须确认：同一个参数对应的答案固定，不受别的隐藏条件影响。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9248"/>
            <a:ext cx="9015032" cy="381381"/>
            <a:chOff x="990219" y="5409248"/>
            <a:chExt cx="9015032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这里只缓存数列项的结果；不能把“调用同一个函数”误认为答案一定相同。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只知道最后剩一个桃子，怎样理解这道题？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129957" cy="762381"/>
            <a:chOff x="990219" y="2056448"/>
            <a:chExt cx="812995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猴子每天吃桃子：吃掉当天已有的一半，还要再吃一个。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题目告诉我们，第n天早晨只剩1个。要找回第1天早晨原本有多少个。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最后一天是第3天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早晨的数量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当天发生什么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第1天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暂时不知道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吃一半，再吃一个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第2天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暂时不知道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照同样规则吃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2809875" cy="571500"/>
              <a:chOff x="1047750" y="4772025"/>
              <a:chExt cx="280987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第3天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57625" y="4772025"/>
              <a:ext cx="3333750" cy="571500"/>
              <a:chOff x="3857625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857625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876675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已经知道是1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191375" y="4772025"/>
              <a:ext cx="3952875" cy="571500"/>
              <a:chOff x="7191375" y="4772025"/>
              <a:chExt cx="39528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191375" y="4772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210425" y="4800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这就是题目给出的终点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要求的是最初的数量，不是最后一天再吃完以后剩多少。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像倒着查一天一天的账，已知最后一天早晨只剩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个，就从吃掉的步骤往回还原。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习题：猴子吃桃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猴子吃桃：知道最后剩多少，求最初有多少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895838" cy="381381"/>
            <a:chOff x="990219" y="2056448"/>
            <a:chExt cx="889583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895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猴子每天吃掉现有桃子的一半，再多吃一个。到第n天早晨，只剩一个桃子。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6981134" cy="1276731"/>
            <a:chOff x="990219" y="2932748"/>
            <a:chExt cx="6981134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844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输入：整数n，1≤n≤20，表示最后只剩1个桃子的那一天。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第1天至第n-1天按规则吃；第n天早晨的1个作为已知条件。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41018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输出：第1天早晨共有多少个桃子。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6334446" cy="762381"/>
            <a:chOff x="990219" y="5056822"/>
            <a:chExt cx="6334446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教学样例：n=3，三天早晨的桃子数依次为10、4、1。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n=1时，一开始就是最后一天，答案为1。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37052" cy="1104519"/>
            <a:chOff x="825246" y="814388"/>
            <a:chExt cx="673705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从结果反推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3705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最后剩1个，怎样把昨天吃掉的步骤倒回来？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811220" cy="762381"/>
            <a:chOff x="990219" y="2056448"/>
            <a:chExt cx="681122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已知第3天早晨剩1个。昨天是“吃掉一半，再多吃1个”。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倒着找昨天的数量，要先恢复最后吃掉的哪一步？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0" name="Group 10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88502" y="3802761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现在剩1个</a:t>
                </a:r>
              </a:p>
            </p:txBody>
          </p:sp>
        </p:grpSp>
        <p:sp>
          <p:nvSpPr>
            <p:cNvPr id="11" name="Line 11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2" name="Polygon 12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226368" y="3626548"/>
                <a:ext cx="173926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补回多吃的1个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4963858" y="3978974"/>
                <a:ext cx="22642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刚吃完一半时剩2个</a:t>
                </a:r>
              </a:p>
            </p:txBody>
          </p:sp>
        </p:grpSp>
        <p:sp>
          <p:nvSpPr>
            <p:cNvPr id="17" name="Line 17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8" name="Polygon 18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357997" y="3626548"/>
                <a:ext cx="14767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这一半是2个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8357997" y="3978974"/>
                <a:ext cx="14767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原来共有4个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4" name="TextBox 24"/>
            <p:cNvSpPr/>
            <p:nvPr/>
          </p:nvSpPr>
          <p:spPr>
            <a:xfrm>
              <a:off x="990219" y="54092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要先加回1，再恢复成两倍；顺序反过来，结果就会不同。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明天剩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y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个，今天吃完一半时就有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y+1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个。先补回多吃的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个，再乘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还原。</a:t>
              </a:r>
            </a:p>
          </p:txBody>
        </p:sp>
      </p:grpSp>
      <p:sp>
        <p:nvSpPr>
          <p:cNvPr id="42" name="Line 4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4" name="Line 44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从结果反推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从明天剩下的桃子，倒推今天早晨的数量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747016" cy="762381"/>
            <a:chOff x="990219" y="2056448"/>
            <a:chExt cx="774701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如果明天早晨有y个，说明今天吃完“一半”后，原本还剩y+1个。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3463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这y+1个正好是今天早晨的一半，所以今天早晨有2×(y+1)个。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88502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第3天早晨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882265" y="3883724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1个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88876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第2天早晨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436394" y="3883724"/>
                <a:ext cx="13192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2×(1+1)=4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89252" y="3531298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第1天早晨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364569" y="3883724"/>
                <a:ext cx="14636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2×(4+1)=10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7176409" cy="752855"/>
            <a:chOff x="990219" y="5409248"/>
            <a:chExt cx="7176409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1764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倒推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得到10，再正向检查：10吃掉5和1剩4，4吃掉2和1剩1。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倒推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后的验证要使用原题规则，不能只检查自己的公式。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934826" cy="1104519"/>
            <a:chOff x="825246" y="814388"/>
            <a:chExt cx="493482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递归子问题的含义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93482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f(day)记录某一天早晨的桃子数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240613" cy="762381"/>
            <a:chOff x="990219" y="2056448"/>
            <a:chExt cx="624061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406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n是最后一天；f(day)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第day天早晨有多少桃子。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day==n时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1；否则先求下一天，再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倒推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今天。</a:t>
              </a:r>
            </a:p>
          </p:txBody>
        </p:sp>
      </p:grpSp>
      <mc:AlternateContent>
        <mc:Choice Requires="a14">
          <p:sp>
            <p:nvSpPr>
              <p:cNvPr id="8" name="p20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4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4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day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4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{"/>
                          <m:sepChr m:val=""/>
                          <m:endChr m:val=""/>
                          <m:grow m:val="on"/>
                          <m:ctrlPr>
                            <a:rPr lang="en-US" sz="24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eqArr>
                            <m:eqArrPr>
                              <m:baseJc m:val="center"/>
                            </m:eqArrPr>
                            <m:e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day</m:t>
                              </m:r>
                              <m:r>
                                <m:rPr>
                                  <m:sty m:val="p"/>
                                </m:rP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e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4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en-US" sz="24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day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4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24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en-US" sz="24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en-US" sz="24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&amp;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day</m:t>
                              </m:r>
                              <m:r>
                                <m:rPr>
                                  <m:sty m:val="p"/>
                                </m:rP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en-US" sz="24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</m:eqAr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9" name="TextBox 9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day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虽然增加，却越来越接近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。判断能否停止，要看它是否走向边界。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5780722"/>
              <a:ext cx="72017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main需要第1天的数量，所以调用f(1)，不是直接调用f(n)。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661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1387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习题：猴子吃桃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完整程序：向最后一天询问，再逐层反推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4639970" cy="3315081"/>
            <a:chOff x="1037844" y="2027872"/>
            <a:chExt cx="46399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8860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f(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day)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(day == n)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2 * (f(day + 1) + 1);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f(1)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8718316" cy="366712"/>
            <a:chOff x="990600" y="5855494"/>
            <a:chExt cx="8718316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871831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n≤20时最大答案1572862，常见32位int可容纳；时间和递归空间均为O(n)。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模拟练习：缓存的含义与递归的方向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422404" cy="1429131"/>
            <a:chOff x="990219" y="2742248"/>
            <a:chExt cx="7422404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74224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fib(6)算完后，再求fib(6)，为什么可以直接读memo[6]？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3732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猴子吃桃n=4时，各天早晨的数量是多少？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递归参数每次增加，就一定是错误的递归吗？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577102" cy="1181481"/>
            <a:chOff x="990219" y="4599622"/>
            <a:chExt cx="7577102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同一个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项号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对应固定结果，记录没有变化。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06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第4天1，第3天4，第2天10，第1天22。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不一定。要检查是否逐步接近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停止条件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，而不是只看加减号。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培训一年后，学生名单里的哪些信息要更新？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55290" cy="762381"/>
            <a:chOff x="990219" y="2056448"/>
            <a:chExt cx="955529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55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一份名单记着学生姓名、年龄和去年的NOIP成绩。现在要模拟一年培训后的记录。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806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题目规定：年龄加1，成绩提高20%，但最高只能记600分；姓名不变。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姓名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培训前：年龄、成绩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培训后应得到的记录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12岁、500分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Amy 13 600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Bob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13岁、550分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Bob 14 600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6052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Bob按比例提高后会超过600，所以最终只能记600。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每位学生都按同一规则更新，可以让函数接收旧记录，交回一份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新记录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习题：培训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培训：返回一年之后的完整学生记录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57832" cy="381381"/>
            <a:chOff x="990219" y="2056448"/>
            <a:chExt cx="855783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578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给出姓名、年龄、去年NOIP成绩。培训一年后，年龄加1，成绩提高20%。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7457908" cy="1724405"/>
            <a:chOff x="990219" y="2932748"/>
            <a:chExt cx="7457908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输入：n及n行记录；每行姓名、年龄、成绩，姓名中不含空格。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6565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1≤n≤5，年龄0至100，成绩0至600，且成绩是5的倍数。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提高后的成绩最多为600；姓名保持原样。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输出：按输入顺序，每行输出更新后的姓名、年龄、成绩。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432548" cy="381381"/>
            <a:chOff x="990219" y="5056822"/>
            <a:chExt cx="7432548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要求定义结构体，并用函数接收一份记录，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培训后的记录。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398256" cy="1104519"/>
            <a:chOff x="825246" y="814388"/>
            <a:chExt cx="539825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培训的更新规则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39825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提高20%以后，再检查是否超过上限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768108" cy="381381"/>
            <a:chOff x="990219" y="2056448"/>
            <a:chExt cx="676810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68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先乘1.2，再把超过600的结果改为600；年龄无条件加1。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429000" cy="419100"/>
              <a:chOff x="1047750" y="3095625"/>
              <a:chExt cx="34290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429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培训前成绩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476750" y="3095625"/>
              <a:ext cx="3619500" cy="419100"/>
              <a:chOff x="4476750" y="3095625"/>
              <a:chExt cx="361950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476750" y="3095625"/>
                <a:ext cx="3619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495800" y="31242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提高20%后的计算值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096250" y="3095625"/>
              <a:ext cx="3048000" cy="419100"/>
              <a:chOff x="8096250" y="3095625"/>
              <a:chExt cx="304800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8096250" y="3095625"/>
                <a:ext cx="3048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8115300" y="31242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最终成绩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514725"/>
              <a:ext cx="3429000" cy="419100"/>
              <a:chOff x="1047750" y="3514725"/>
              <a:chExt cx="342900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514725"/>
                <a:ext cx="3429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5433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476750" y="3514725"/>
              <a:ext cx="3619500" cy="419100"/>
              <a:chOff x="4476750" y="3514725"/>
              <a:chExt cx="361950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476750" y="3514725"/>
                <a:ext cx="3619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495800" y="35433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096250" y="3514725"/>
              <a:ext cx="3048000" cy="419100"/>
              <a:chOff x="8096250" y="3514725"/>
              <a:chExt cx="30480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096250" y="3514725"/>
                <a:ext cx="3048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115300" y="35433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3933825"/>
              <a:ext cx="3429000" cy="419100"/>
              <a:chOff x="1047750" y="3933825"/>
              <a:chExt cx="342900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3933825"/>
                <a:ext cx="3429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39624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500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476750" y="3933825"/>
              <a:ext cx="3619500" cy="419100"/>
              <a:chOff x="4476750" y="3933825"/>
              <a:chExt cx="361950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476750" y="3933825"/>
                <a:ext cx="3619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495800" y="39624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600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096250" y="3933825"/>
              <a:ext cx="3048000" cy="419100"/>
              <a:chOff x="8096250" y="3933825"/>
              <a:chExt cx="304800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096250" y="3933825"/>
                <a:ext cx="3048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8115300" y="39624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600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352925"/>
              <a:ext cx="3429000" cy="419100"/>
              <a:chOff x="1047750" y="4352925"/>
              <a:chExt cx="342900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352925"/>
                <a:ext cx="3429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3815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590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476750" y="4352925"/>
              <a:ext cx="3619500" cy="419100"/>
              <a:chOff x="4476750" y="4352925"/>
              <a:chExt cx="361950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476750" y="4352925"/>
                <a:ext cx="3619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495800" y="43815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708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096250" y="4352925"/>
              <a:ext cx="3048000" cy="419100"/>
              <a:chOff x="8096250" y="4352925"/>
              <a:chExt cx="304800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096250" y="4352925"/>
                <a:ext cx="3048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115300" y="43815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600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772025"/>
              <a:ext cx="3429000" cy="419100"/>
              <a:chOff x="1047750" y="4772025"/>
              <a:chExt cx="3429000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772025"/>
                <a:ext cx="3429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800600"/>
                <a:ext cx="3390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476750" y="4772025"/>
              <a:ext cx="3619500" cy="419100"/>
              <a:chOff x="4476750" y="4772025"/>
              <a:chExt cx="3619500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476750" y="4772025"/>
                <a:ext cx="3619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495800" y="48006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8096250" y="4772025"/>
              <a:ext cx="3048000" cy="419100"/>
              <a:chOff x="8096250" y="4772025"/>
              <a:chExt cx="3048000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096250" y="4772025"/>
                <a:ext cx="3048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8115300" y="48006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990219" y="5409248"/>
            <a:ext cx="6504361" cy="752855"/>
            <a:chOff x="990219" y="5409248"/>
            <a:chExt cx="6504361" cy="752855"/>
          </a:xfrm>
        </p:grpSpPr>
        <p:sp>
          <p:nvSpPr>
            <p:cNvPr id="53" name="TextBox 53"/>
            <p:cNvSpPr/>
            <p:nvPr/>
          </p:nvSpPr>
          <p:spPr>
            <a:xfrm>
              <a:off x="990219" y="54092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成绩是5的倍数，可以用score*6/5进行精确整数计算。</a:t>
              </a:r>
            </a:p>
          </p:txBody>
        </p:sp>
        <p:sp>
          <p:nvSpPr>
            <p:cNvPr id="54" name="TextBox 54"/>
            <p:cNvSpPr/>
            <p:nvPr/>
          </p:nvSpPr>
          <p:spPr>
            <a:xfrm>
              <a:off x="990219" y="5780722"/>
              <a:ext cx="56116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先乘6再除5；姓名既不改拼写，也不重新排序。</a:t>
              </a:r>
            </a:p>
          </p:txBody>
        </p:sp>
      </p:grpSp>
      <p:sp>
        <p:nvSpPr>
          <p:cNvPr id="73" name="Line 7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4" name="Line 7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结构体传值与返回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培训名单已改好，原来的名单要怎样更新？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908923" cy="762381"/>
            <a:chOff x="990219" y="2056448"/>
            <a:chExt cx="890892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089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为Tom、12岁、500分。培训函数拿到副本，改成Tom、13岁、600分。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0107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如果函数结束时直接丢掉副本，main保存的那份名单会自己变化吗？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381500" cy="571500"/>
              <a:chOff x="1047750" y="3095625"/>
              <a:chExt cx="4381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381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记录的位置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429250" y="3095625"/>
              <a:ext cx="5715000" cy="571500"/>
              <a:chOff x="5429250" y="3095625"/>
              <a:chExt cx="5715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429250" y="3095625"/>
                <a:ext cx="5715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448300" y="3124200"/>
                <a:ext cx="5676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培训函数计算完成后的内容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4381500" cy="571500"/>
              <a:chOff x="1047750" y="3667125"/>
              <a:chExt cx="4381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4381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main的原记录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429250" y="3667125"/>
              <a:ext cx="5715000" cy="571500"/>
              <a:chOff x="5429250" y="3667125"/>
              <a:chExt cx="5715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429250" y="3667125"/>
                <a:ext cx="5715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448300" y="3695700"/>
                <a:ext cx="5676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Tom、12、500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4381500" cy="571500"/>
              <a:chOff x="1047750" y="4238625"/>
              <a:chExt cx="4381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4381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函数中的副本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429250" y="4238625"/>
              <a:ext cx="5715000" cy="571500"/>
              <a:chOff x="5429250" y="4238625"/>
              <a:chExt cx="5715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429250" y="4238625"/>
                <a:ext cx="5715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448300" y="4267200"/>
                <a:ext cx="5676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Tom、13、600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80107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不会自动更新。函数要交回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，main还要把它保存下来。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像交回修改稿再替换旧稿，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交回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新记录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main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中的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赋值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把它存好。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结构体传值与返回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返回新记录以后，还差一次赋值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58199" cy="762381"/>
            <a:chOff x="990219" y="2056448"/>
            <a:chExt cx="835819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581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原student保存Tom、12岁、500分；train的形参s是这份记录的副本。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063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函数把副本改成Tom、13岁、600分，再用return s交回来。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95375" y="3067050"/>
            <a:ext cx="9953625" cy="840867"/>
            <a:chOff x="1095375" y="3067050"/>
            <a:chExt cx="9953625" cy="840867"/>
          </a:xfrm>
        </p:grpSpPr>
        <p:grpSp>
          <p:nvGrpSpPr>
            <p:cNvPr id="11" name="Group 11"/>
            <p:cNvGrpSpPr/>
            <p:nvPr/>
          </p:nvGrpSpPr>
          <p:grpSpPr>
            <a:xfrm>
              <a:off x="1095375" y="3067050"/>
              <a:ext cx="2857500" cy="840867"/>
              <a:chOff x="1095375" y="3067050"/>
              <a:chExt cx="2857500" cy="840867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95375" y="3067050"/>
                <a:ext cx="2857500" cy="819150"/>
              </a:xfrm>
              <a:prstGeom prst="roundRect">
                <a:avLst>
                  <a:gd name="adj" fmla="val 9302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877663" y="3174111"/>
                <a:ext cx="129301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原student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1778698" y="3526536"/>
                <a:ext cx="149085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Tom 12 500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857750" y="3067050"/>
              <a:ext cx="2857500" cy="840867"/>
              <a:chOff x="4857750" y="3067050"/>
              <a:chExt cx="2857500" cy="840867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4857750" y="3067050"/>
                <a:ext cx="2857500" cy="819150"/>
              </a:xfrm>
              <a:prstGeom prst="roundRect">
                <a:avLst>
                  <a:gd name="adj" fmla="val 9302"/>
                </a:avLst>
              </a:prstGeom>
              <a:solidFill>
                <a:srgbClr val="FFF2CC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5679376" y="3174111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形参副本s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5541074" y="3526536"/>
                <a:ext cx="149085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Tom 13 600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72500" y="3067050"/>
              <a:ext cx="2476500" cy="840867"/>
              <a:chOff x="8572500" y="3067050"/>
              <a:chExt cx="2476500" cy="840867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572500" y="3067050"/>
                <a:ext cx="2476500" cy="819150"/>
              </a:xfrm>
              <a:prstGeom prst="roundRect">
                <a:avLst>
                  <a:gd name="adj" fmla="val 9302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9013317" y="3174111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返回的新记录</a:t>
                </a:r>
              </a:p>
            </p:txBody>
          </p:sp>
          <p:sp>
            <p:nvSpPr>
              <p:cNvPr id="18" name="TextBox 18"/>
              <p:cNvSpPr/>
              <p:nvPr/>
            </p:nvSpPr>
            <p:spPr>
              <a:xfrm>
                <a:off x="9065324" y="3526536"/>
                <a:ext cx="149085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Tom 13 600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4048125" y="3476625"/>
              <a:ext cx="714375" cy="9525"/>
            </a:xfrm>
            <a:custGeom>
              <a:avLst/>
              <a:gdLst/>
              <a:ahLst/>
              <a:cxnLst/>
              <a:rect l="l" t="t" r="r" b="b"/>
              <a:pathLst>
                <a:path w="714375" h="9525">
                  <a:moveTo>
                    <a:pt x="0" y="0"/>
                  </a:moveTo>
                  <a:lnTo>
                    <a:pt x="71437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1" name="Polygon 21"/>
            <p:cNvSpPr/>
            <p:nvPr/>
          </p:nvSpPr>
          <p:spPr>
            <a:xfrm>
              <a:off x="4678910" y="343096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2" name="Line 22"/>
            <p:cNvSpPr/>
            <p:nvPr/>
          </p:nvSpPr>
          <p:spPr>
            <a:xfrm>
              <a:off x="7810500" y="3476625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9525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3" name="Polygon 23"/>
            <p:cNvSpPr/>
            <p:nvPr/>
          </p:nvSpPr>
          <p:spPr>
            <a:xfrm>
              <a:off x="8393660" y="343096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33094" y="4228148"/>
            <a:ext cx="8470773" cy="381381"/>
            <a:chOff x="1133094" y="4228148"/>
            <a:chExt cx="8470773" cy="381381"/>
          </a:xfrm>
        </p:grpSpPr>
        <p:sp>
          <p:nvSpPr>
            <p:cNvPr id="25" name="TextBox 25"/>
            <p:cNvSpPr/>
            <p:nvPr/>
          </p:nvSpPr>
          <p:spPr>
            <a:xfrm>
              <a:off x="1133094" y="4228148"/>
              <a:ext cx="32355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方案一：train(student);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6800469" y="4228148"/>
              <a:ext cx="2803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仍是Tom 12 500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33094" y="4866322"/>
            <a:ext cx="8470773" cy="381381"/>
            <a:chOff x="1133094" y="4866322"/>
            <a:chExt cx="8470773" cy="381381"/>
          </a:xfrm>
        </p:grpSpPr>
        <p:sp>
          <p:nvSpPr>
            <p:cNvPr id="28" name="TextBox 28"/>
            <p:cNvSpPr/>
            <p:nvPr/>
          </p:nvSpPr>
          <p:spPr>
            <a:xfrm>
              <a:off x="1133094" y="4866322"/>
              <a:ext cx="43905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方案二：student=train(student);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800469" y="4866322"/>
              <a:ext cx="2803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变成Tom 13 600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1" name="TextBox 31"/>
            <p:cNvSpPr/>
            <p:nvPr/>
          </p:nvSpPr>
          <p:spPr>
            <a:xfrm>
              <a:off x="990219" y="54187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本题采用方案二，既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培训后的完整记录，也把它保存回原变量。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train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负责更新年龄和成绩；调用处负责把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新记录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保存下来。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4680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114661" cy="1104519"/>
            <a:chOff x="825246" y="814388"/>
            <a:chExt cx="71146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习题：培训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1146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完整程序：更新年龄与成绩并返回记录（1/2）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361870" cy="3315081"/>
            <a:chOff x="1037844" y="2027872"/>
            <a:chExt cx="53618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&lt;string&gt;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341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Learner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name;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age, score;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37949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Learner train(Learner s)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s.age++;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s.score = s.score * 6 / 5;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(s.score &gt; 600) s.score = 600;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075361" cy="366712"/>
            <a:chOff x="990600" y="5855494"/>
            <a:chExt cx="7075361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07536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类型是Learner，表示交回完整记录，而不是只返回成绩。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114661" cy="1104519"/>
            <a:chOff x="825246" y="814388"/>
            <a:chExt cx="71146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习题：培训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1146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完整程序：更新年龄与成绩并返回记录（2/2）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8682609" cy="3315081"/>
            <a:chOff x="1037844" y="2027872"/>
            <a:chExt cx="8682609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 cin &gt;&gt; n;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i=0; i&lt;n; i++)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7888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Learner student{};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86826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cin &gt;&gt; student.name &gt;&gt; student.age &gt;&gt; student.score;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student = train(student);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7238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cout &lt;&lt; student.name &lt;&lt; ' ' &lt;&lt; student.age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6516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&lt;&lt; ' ' &lt;&lt; student.score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760113" cy="366712"/>
            <a:chOff x="990600" y="5855494"/>
            <a:chExt cx="7760113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76011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每人计算一次，时间O(n)，额外空间O(1)。姓名始终由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复制。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模拟练习：返回记录与原地修改的区别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711511" cy="1429131"/>
            <a:chOff x="990219" y="2742248"/>
            <a:chExt cx="7711511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3598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Tom年龄12、成绩500，培训后的三项信息是什么？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711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只调用train(student)，不保存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值，student会更新吗？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2406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成绩先提高20%再封顶，590为什么不能输出708？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955774" cy="1181481"/>
            <a:chOff x="990219" y="4599622"/>
            <a:chExt cx="6955774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42498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Tom、13、600，姓名保持原样。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994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不会。本例传值，修改发生在函数里的副本中。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题目给出最高600分的限制，提高后的结果也必须满足。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章节回顾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写新函数前，把这四件事说清楚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278779" cy="381381"/>
            <a:chOff x="990219" y="2056448"/>
            <a:chExt cx="927877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函数、递归与结构体可以组合使用。检查接口与数据变化，比只记语法更重要。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4762500" cy="419100"/>
              <a:chOff x="1047750" y="3095625"/>
              <a:chExt cx="47625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4762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问题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5810250" y="3095625"/>
              <a:ext cx="5334000" cy="419100"/>
              <a:chOff x="5810250" y="3095625"/>
              <a:chExt cx="533400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5810250" y="3095625"/>
                <a:ext cx="5334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829300" y="3124200"/>
                <a:ext cx="5295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本章中的具体例子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514725"/>
              <a:ext cx="4762500" cy="419100"/>
              <a:chOff x="1047750" y="3514725"/>
              <a:chExt cx="476250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51472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54330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接收什么，交回什么？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810250" y="3514725"/>
              <a:ext cx="5334000" cy="419100"/>
              <a:chOff x="5810250" y="3514725"/>
              <a:chExt cx="533400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5810250" y="3514725"/>
                <a:ext cx="5334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829300" y="3543300"/>
                <a:ext cx="5295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距离函数接收坐标，返回double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933825"/>
              <a:ext cx="4762500" cy="419100"/>
              <a:chOff x="1047750" y="3933825"/>
              <a:chExt cx="476250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93382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96240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修改原值，还是处理副本？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5810250" y="3933825"/>
              <a:ext cx="5334000" cy="419100"/>
              <a:chOff x="5810250" y="3933825"/>
              <a:chExt cx="53340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810250" y="3933825"/>
                <a:ext cx="5334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829300" y="3962400"/>
                <a:ext cx="5295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引用交换原值；培训返回新记录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352925"/>
              <a:ext cx="4762500" cy="419100"/>
              <a:chOff x="1047750" y="4352925"/>
              <a:chExt cx="476250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352925"/>
                <a:ext cx="4762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38150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递归处理哪个更小的问题？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810250" y="4352925"/>
              <a:ext cx="5334000" cy="419100"/>
              <a:chOff x="5810250" y="4352925"/>
              <a:chExt cx="533400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5810250" y="4352925"/>
                <a:ext cx="5334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5829300" y="4381500"/>
                <a:ext cx="5295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阶乘减小参数；矩阵减小边长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772025"/>
              <a:ext cx="4762500" cy="419100"/>
              <a:chOff x="1047750" y="4772025"/>
              <a:chExt cx="476250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772025"/>
                <a:ext cx="4762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800600"/>
                <a:ext cx="4724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记录中的成员分别表示什么？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810250" y="4772025"/>
              <a:ext cx="5334000" cy="419100"/>
              <a:chOff x="5810250" y="4772025"/>
              <a:chExt cx="533400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810250" y="4772025"/>
                <a:ext cx="5334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829300" y="4800600"/>
                <a:ext cx="5295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姓名、年龄、成绩，类型与含义分别明确</a:t>
                </a: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38" name="TextBox 38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拿小数据跟踪调用、修改、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，说清每步改了谁，再检查边界。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43</ns0:Slides>
  <ns0:Notes>43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43</ns1:i4>
      </ns1:variant>
    </ns1:vector>
  </ns0:HeadingPairs>
  <ns0:TitlesOfParts>
    <ns1:vector size="43" baseType="lpstr">
      <ns1:lpstr>查一件事，要请下一位同学继续问时怎么办？</ns1:lpstr>
      <ns1:lpstr>答案知道了，前面等待的人怎样继续？</ns1:lpstr>
      <ns1:lpstr>先读到的数，怎样等到最后再输出？</ns1:lpstr>
      <ns1:lpstr>最深处停下来，输出顺序怎样反过来？</ns1:lpstr>
      <ns1:lpstr>读进来的几个数，怎样倒过来显示？</ns1:lpstr>
      <ns1:lpstr>逆序输出：读到0停止，再倒着输出之前的数</ns1:lpstr>
      <ns1:lpstr>读到第一个3时，为什么还不能马上输出？</ns1:lpstr>
      <ns1:lpstr>读完后面的数，再输出当前这个数</ns1:lpstr>
      <ns1:lpstr>完整程序：先递归读后续，再输出本层</ns1:lpstr>
      <ns1:lpstr>不用数组，不代表不占用额外空间</ns1:lpstr>
      <ns1:lpstr>两根绳子，要剪成一样长，最长能剪多长？</ns1:lpstr>
      <ns1:lpstr>最大公约数：把两种长度切成同样长的小段</ns1:lpstr>
      <ns1:lpstr>把48拆成两个18，还剩12，这个余数说明什么？</ns1:lpstr>
      <ns1:lpstr>12正好分成两个6以后，为什么答案就是6？</ns1:lpstr>
      <ns1:lpstr>余数不断变小，等到余数为0就停止</ns1:lpstr>
      <ns1:lpstr>48与18，一步步缩小为6与0</ns1:lpstr>
      <ns1:lpstr>完整程序：余数为0时返回答案</ns1:lpstr>
      <ns1:lpstr>模拟练习：递归负责保存顺序，也能缩小数值</ns1:lpstr>
      <ns1:lpstr>给出第几项，程序要找的是哪一个数？</ns1:lpstr>
      <ns1:lpstr>斐波那契数列：前两项之后，每项等于前两项之和</ns1:lpstr>
      <ns1:lpstr>按照定义直接递归，代码短，但会重复计算</ns1:lpstr>
      <ns1:lpstr>两次fib(3)，请求的是同一个答案</ns1:lpstr>
      <ns1:lpstr>同样再问一次第3项，能不能直接翻记录？</ns1:lpstr>
      <ns1:lpstr>memo的下标是第几项，格子里存这一项的值</ns1:lpstr>
      <ns1:lpstr>完整程序：先查记录，再递归计算</ns1:lpstr>
      <ns1:lpstr>第一次计算与第二次读取，分别走哪条路？</ns1:lpstr>
      <ns1:lpstr>保存结果以后，为什么计算次数降下来了？</ns1:lpstr>
      <ns1:lpstr>只知道最后剩一个桃子，怎样理解这道题？</ns1:lpstr>
      <ns1:lpstr>猴子吃桃：知道最后剩多少，求最初有多少</ns1:lpstr>
      <ns1:lpstr>最后剩1个，怎样把昨天吃掉的步骤倒回来？</ns1:lpstr>
      <ns1:lpstr>从明天剩下的桃子，倒推今天早晨的数量</ns1:lpstr>
      <ns1:lpstr>f(day)记录某一天早晨的桃子数</ns1:lpstr>
      <ns1:lpstr>完整程序：向最后一天询问，再逐层反推</ns1:lpstr>
      <ns1:lpstr>模拟练习：缓存的含义与递归的方向</ns1:lpstr>
      <ns1:lpstr>培训一年后，学生名单里的哪些信息要更新？</ns1:lpstr>
      <ns1:lpstr>培训：返回一年之后的完整学生记录</ns1:lpstr>
      <ns1:lpstr>提高20%以后，再检查是否超过上限</ns1:lpstr>
      <ns1:lpstr>培训名单已改好，原来的名单要怎样更新？</ns1:lpstr>
      <ns1:lpstr>返回新记录以后，还差一次赋值</ns1:lpstr>
      <ns1:lpstr>完整程序：更新年龄与成绩并返回记录（1/2）</ns1:lpstr>
      <ns1:lpstr>完整程序：更新年龄与成绩并返回记录（2/2）</ns1:lpstr>
      <ns1:lpstr>模拟练习：返回记录与原地修改的区别</ns1:lpstr>
      <ns1:lpstr>写新函数前，把这四件事说清楚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递归与结构体应用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2026-10-03T08:36:29Z</dcterms:modified>
  <cp:category/>
  <cp:contentStatus/>
  <dc:language>zh-CN</dc:language>
</cp:coreProperties>
</file>