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  <p:sldId id="310" r:id="rId81"/>
    <p:sldId id="311" r:id="rId82"/>
    <p:sldId id="312" r:id="rId83"/>
    <p:sldId id="313" r:id="rId84"/>
    <p:sldId id="314" r:id="rId85"/>
    <p:sldId id="315" r:id="rId86"/>
    <p:sldId id="316" r:id="rId87"/>
    <p:sldId id="317" r:id="rId88"/>
    <p:sldId id="318" r:id="rId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Relationship Id="rId74" Type="http://schemas.openxmlformats.org/officeDocument/2006/relationships/slide" Target="slides/slide48.xml" /><Relationship Id="rId75" Type="http://schemas.openxmlformats.org/officeDocument/2006/relationships/slide" Target="slides/slide49.xml" /><Relationship Id="rId76" Type="http://schemas.openxmlformats.org/officeDocument/2006/relationships/slide" Target="slides/slide50.xml" /><Relationship Id="rId77" Type="http://schemas.openxmlformats.org/officeDocument/2006/relationships/slide" Target="slides/slide51.xml" /><Relationship Id="rId78" Type="http://schemas.openxmlformats.org/officeDocument/2006/relationships/slide" Target="slides/slide52.xml" /><Relationship Id="rId79" Type="http://schemas.openxmlformats.org/officeDocument/2006/relationships/slide" Target="slides/slide53.xml" /><Relationship Id="rId80" Type="http://schemas.openxmlformats.org/officeDocument/2006/relationships/slide" Target="slides/slide54.xml" /><Relationship Id="rId81" Type="http://schemas.openxmlformats.org/officeDocument/2006/relationships/slide" Target="slides/slide55.xml" /><Relationship Id="rId82" Type="http://schemas.openxmlformats.org/officeDocument/2006/relationships/slide" Target="slides/slide56.xml" /><Relationship Id="rId83" Type="http://schemas.openxmlformats.org/officeDocument/2006/relationships/slide" Target="slides/slide57.xml" /><Relationship Id="rId84" Type="http://schemas.openxmlformats.org/officeDocument/2006/relationships/slide" Target="slides/slide58.xml" /><Relationship Id="rId85" Type="http://schemas.openxmlformats.org/officeDocument/2006/relationships/slide" Target="slides/slide59.xml" /><Relationship Id="rId86" Type="http://schemas.openxmlformats.org/officeDocument/2006/relationships/slide" Target="slides/slide60.xml" /><Relationship Id="rId87" Type="http://schemas.openxmlformats.org/officeDocument/2006/relationships/slide" Target="slides/slide61.xml" /><Relationship Id="rId88" Type="http://schemas.openxmlformats.org/officeDocument/2006/relationships/slide" Target="slides/slide62.xml" /><Relationship Id="rId89" Type="http://schemas.openxmlformats.org/officeDocument/2006/relationships/slide" Target="slides/slide6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这节课把函数、递归和结构体放到几道完整的题目里用一用。我们会从读懂题目开始，一步步把想法写成程序。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函数写出来以后，最重要的是能说清它负责什么。递归题还得想清楚，哪一步能够停下来，返回以后要做什么。这些都会跟着具体数据慢慢看。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读到3就打印，会得到原来的顺序。想让3最后出现，就把打印3的工作留到后面，当前这一层先请下一次调用处理剩下的输入。等后面的数都输出了，再回来打印这一层保存的3。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相反顺序说的是输入的位置。比如3、8、5倒过来是5、8、3，并不是把大小排成8、5、3。教材没有给具体的数据范围，这里沿用课件里的练习约定，方便检查程序和递归深度。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可以请学生在纸上圈出要输出的三个数，再从右往左读一遍。这样就把题目里的结束标记和真正的数据分开了。负数也按位置倒序，不影响处理方法。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图上的四个框是四次调用，不是同一个x不断变成别的值。当前层读到3后暂停，下一层用它自己的x读8。最后一层读到0，这一层不再往下调用。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沿着箭头从0开始看，返回到5这一层以后，它还有打印5的工作没做。5打印完，才返回8那层。这里返回的是执行的位置，函数本身没有要交回的数值，所以返回类型用void。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这两行放在reverse_read函数里。正常题目有0作为结束标记，额外检查读入失败，是为了没有读到数据时也能结束。学生不必把这一长句硬记下来，可以按读入失败和读到0两种情况分别理解。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读到3的那层执行第一行时，还不能执行第二行。它要等后面的调用全部完成，再打印自己的3。请学生把两行交换着想一遍，就能看清为什么要把输出放在调用后面。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前面的片段已经合到同一个函数里。每一层的任务相同，都是读一个数、处理后面的输入，再打印自己读到的数。下一页补上程序的入口。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这页接在上一页的函数后面。main只需要启动一次reverse_read，后面的读取由递归完成。第一个数就是0时，函数没有输出任何数据，main仍会输出一个换行。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让学生先写出三层各自读到的x，再沿着返回方向说输出顺序。只输入0这一组，用来检查是否真的把结束标记排除在数据之外。答案里的换行也属于输出规则。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没有写数组，也不代表程序不占存储空间。每一层都能找回自己的x，正是因为这些调用的数据被保存了下来。这道题帮助我们理解递归与返回，实际输入很长时还要考虑调用栈的容量。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这里要输出的是每小段的长度，不是剪了多少段。6厘米确实能剪完两根绳子，但还需要一种方法，确认它已经是可选长度中最大的。接下来的余数会帮助我们缩小问题。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这里补上非负数和不能同时为0的练习约定，避免把负数的处理混进来。一个数能整除0，所以18和0共同的最大正因数是18。这个情况也会成为递归的停止条件。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可以把48厘米的绳子看成18、18、12三段。若d能把48和18都分完，减去两个18以后，12也能分完；反过来，18和12都能分完，加回两个18就能分完48。这两个方向都成立，才说明共同因数没有丢。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每一行读成一次调用，a和b的含义始终不变。最后一行不是再计算一次除法，而是直接停下来。得到6以后，前面的调用把这个结果逐层返回，答案就回到main。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公式把刚才的表格归纳成了两种情况。读公式时仍然对应具体数据，比如gcd(12,6)要接着求gcd(6,0)，而gcd(6,0)直接得到6。名称放到这里，学生已经看过它实际怎么做。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不要为了背公式把这一行放到后面。程序一旦先算a % b，b为0时就已经出错了。边界判断同时完成了停止递归和保护求余运算两件事。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与阶乘相比，这里的返回后没有额外的乘法。当前问题和换数后的问题，答案本来就相同，所以把下一层的结果原样返回就行。两个实参的顺序也要对照表格看。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这个程序不要求输入时a一定大于b。输入18、48，第一轮会变成48、18，再按刚才的过程继续。a为0、b为正数也能处理，但两者同时为0不在本练习范围内。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请学生把每次调用中的两个实参写完整，特别留意新a来自旧b。第二题检查输入中有0时是否仍能按同一段代码理解，而不是另背一条处理规则。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有些学生会把第6项理解成数值6，这里用表格把两层意思分开。前两项都是1，从第3项起，才需要把前面的两个答案加起来。函数的参数和返回值也对应这两种不同的信息。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我们会先得到一个能正确计算的小程序，再看看它具体重复做了哪些工作。教材用小范围帮助理解递归，这里把保存答案后的练习范围扩到40。数列的定义没有变化。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图中中间这一格表示求和，左右两格提供它需要的答案。第1项和第2项不能再套前两项相加的规则，否则会跑到数列定义以外。已知答案的两项，就是这道题的递归边界。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这段函数先用于理解，配合教材的小范围运行。加号连接的是两个答案，并不规定C++一定先求左边还是右边。分析重复计算时，只需看它依赖了哪些调用。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请学生找出图上两个浅黄色的fib(3)，它们的参数相同，答案也都是2。普通递归没有记住前一次结果，所以碰到第二次时又重新算了一遍。问题出在重复的计算，不是递归算错了。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这里加数组有明确的用处，就是避免刚才看到的重复计算。要分清第3格这个位置和格子中的2：3告诉我们是哪道子问题，2是这道子问题的答案。这个对应关系不能放反。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数组长度写41，是因为要访问第40格，合法下标必须覆盖0到40。花括号把各格初始化为0。数组放在函数外，所有递归调用才能读写同一份记录，不会每层重新建一份空数组。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用n为1走一遍：第1格还是0，第一行不返回；第二行把第1格改为1，再把1交回去。以后再求fib(1)，第一行就能返回。这样小问题的答案也不会丢。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这一步可以对照第3项看：前两项分别得到1，和为2，把2存进第3格，再返回2。保存的是当前n这一项，不能误写到n减1或n减2的位置。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每次进入函数，沿着查记录、看边界、算新答案这条顺序往下读。只要某一行已经return，这次调用就结束了，不会继续执行下面的语句。下一页接main，读入项号后调用一次。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这一页接在上一页后面，就组成完整程序。main中的n是输入的项号，fib的形参n则在各次调用中取不同的值。这里一次运行只处理一个输入项号。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这两次调用是按前后顺序分别执行的，方便观察缓存从空到有的变化。不要在中间清空memo，否则又要重算。第二次虽然还调用了fib，但函数在查表后很快就返回了。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记忆化能用，是因为同一项号代表同一个问题。倒序输出虽然每次都调用reverse_read，但它每次读到的数据不同，不能把上次的结果当成下次的任务。写缓存前，要找准什么信息能够唯一确定答案。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第一题把下标和答案再对照一次，第6格保存的是8，不是6。第二题只需让学生看见标记的前提，不必在这里展开另一套程序。0这个标记适合当前题目，不是所有题目的通用写法。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把吃桃子的时间点讲清楚，才不会多算一天。我们要的是第1天早上的数量，已知的是第n天早上剩1个。题面依据洛谷P5743：https://www.luogu.com.cn/problem/P5743 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这张表先把未知留出来，不急着套公式。正着算需要知道第1天有多少，而这恰好是题目让我们求的。第3天已经知道，我们就从这一天往回推。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可以用4个桃子正着试：吃掉一半剩2个，再多吃1个，就剩1个。倒推时每一步都在撤销一次原来的操作，所以要从最后那次多吃1个开始撤销。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箭头指向更早的一天，表示从后一天的数量倒推前一天。先得到第2天的4，再拿4去还原第1天，得到10。这里日期的方向和接下来函数调用的方向要分开看。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这两行把倒推结果重新放回题目中。不要用同一个错误公式去验证自己，而是按每天吃一半再吃1个来检查。第3天早上达到1以后就停止，不需要再算它吃完会剩多少。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函数名不代表日期，参数day才指出当前在问哪一天。求今天时，先请下一次调用查明天，等明天的数量返回，再还原今天。到第n天就有现成答案1，递归能停下来。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学生可能已经习惯阶乘里n不断减1，这里特意对照距离最后一天还差几天。日期增加一，没弄清楚的后续天数就少一天。问题的大小要按实际含义判断，不能只看加号还是减号。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n在整个计算中保持不变，各层day才依次变成1、2、3。以n为1检查，f(1)进入函数马上返回1，这正好符合一开始就剩1个的情况。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当day为2、n为3时，里面的f(3)返回1，这层得到4。回到day为1的那层，里面的调用返回4，这层得到10。日期向后调用，数量在返回时向前还原。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调用f(1)是因为题目要第1天的数量；f(n)只会得到已知的1。题目的n最大为20，答案最大为1572862，在常用的32位int范围内。调用和返回各走一遍，时间与调用栈空间都是O(n)。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第一题检查是否在递归之前处理了边界。第二题可以让学生从右往左填四个格子，每填一个都说明先加1再乘2。得到22以后，也可以用正向的吃法检查它会不会走到1。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这里用到结构体，是因为任务本身就需要同时处理一个人的几项信息。年龄和成绩会变，姓名要跟着保留。函数处理完以后，也要把这一整份新记录交回来。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这道题有两类要求：输出数据要正确，程序也要用结构体参数和结构体返回值来组织。先把这两件事看清，才不会只在main里把数改完。题面依据洛谷P5744：https://www.luogu.com.cn/problem/P5744 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这组例子同时看看刚好达到上限、超过上限和原成绩为0三种情况。成绩提高20%是按原成绩计算，所以0分不会凭空增加20分。年龄的变化与成绩有没有达到上限无关。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增加的是原成绩的百分之二十，不是固定增加20分。590乘6再除5得到708，接着才按上限改成600。运算顺序要保留为先乘再除，说明它和把分数直接加20的区别。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图中两张记录卡要分开看：左边是调用处的student，右边是函数里的s。右边由左边复制而来，之后修改右边，不会连带改左边。这就是下一页两种写法结果不同的原因。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把两列看成从同一个起点出发的两种方案。第一种中，函数确实做了培训，只是返回的副本没有被保存；第二种把新记录赋回student。不能连着执行两次再比较，否则就混成了两次培训。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Learner是我们给类型取的名字，name、age、score是这份记录里的三个成员。它们属于同一个人，但不必属于同一种类型。结构体结尾的大括号后面还要有分号。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点号告诉我们，这里改的是s这份记录中的成员。用590走一遍，第二行得到708，第三行把它改成600。年龄独立增加一岁，不受成绩上限影响。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把函数头分成两处看，前面的Learner说明返回什么，括号里的Learner s说明接收什么。return s把修改后的副本完整交回。调用处是否更新student，还要看它有没有接住这个返回值。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这段代码放在main的循环里面。student每轮保存当前这个人的信息，不是全班数组。读取时按姓名、年龄、成绩的顺序，后面调用train就能一次把它们都传过去。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可以用Tom的记录把这一行赋值读完整：把培训后返回的Tom、13、600存回student。输出用的是赋值后的成员，每人一行。这里不需要再单独给年龄加1，否则就会多加一次。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这一页依次放头文件、结构体类型和train函数。函数体里先增加年龄，再提高成绩，最后限制到600并返回记录。main放到下一页，接在这段后面即可。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每一轮都完成读入、培训、保存、输出，上一名学员处理完以后就不再需要它的记录，所以不必建全班数组。循环处理n个人，时间为O(n)，只保存当前记录，额外记录空间为O(1)。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第一题让学生完整回答三项信息，不要只说一个600。第二题把成绩上限和传值副本放到一起检查，这也是本题最容易写对计算却输出旧数据的地方。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这张表回到各题的分工，不需要再背一串相同的写法。逆序打印和吃桃子都要等下一次调用返回，但返回后做的事情不同。train没有递归，它的重点是一整份记录怎样传入和传出。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让学生选一道刚做过的题，用这几条检查自己的代码。能讲清楚参数和返回值，就更容易发现把f(1)写成f(n)、或者丢掉结构体返回值这类错误。测试以后仍要对照题目条件，不能只看一组数据通过。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3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286000"/>
            <a:ext cx="10477500" cy="809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68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《深入浅出程序设计竞赛》</a:t>
            </a:r>
          </a:p>
        </p:txBody>
      </p:sp>
      <p:sp>
        <p:nvSpPr>
          <p:cNvPr id="6" name="Freeform 6"/>
          <p:cNvSpPr/>
          <p:nvPr/>
        </p:nvSpPr>
        <p:spPr>
          <a:xfrm>
            <a:off x="3333750" y="3343275"/>
            <a:ext cx="5524500" cy="9525"/>
          </a:xfrm>
          <a:custGeom>
            <a:avLst/>
            <a:gdLst/>
            <a:ahLst/>
            <a:cxnLst/>
            <a:rect l="l" t="t" r="r" b="b"/>
            <a:pathLst>
              <a:path w="5524500" h="9525">
                <a:moveTo>
                  <a:pt x="0" y="0"/>
                </a:moveTo>
                <a:lnTo>
                  <a:pt x="55245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047750" y="3829050"/>
            <a:ext cx="10096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9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课后习题：递归与结构体应用</a:t>
            </a:r>
          </a:p>
        </p:txBody>
      </p:sp>
      <p:sp>
        <p:nvSpPr>
          <p:cNvPr id="9" name="Freeform 9"/>
          <p:cNvSpPr/>
          <p:nvPr/>
        </p:nvSpPr>
        <p:spPr>
          <a:xfrm>
            <a:off x="2190750" y="4810125"/>
            <a:ext cx="78105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0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 xml:space="preserve">第7章  函数与结构体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428750" y="1809750"/>
            <a:ext cx="9334500" cy="4114800"/>
          </a:xfrm>
          <a:prstGeom prst="roundRect">
            <a:avLst>
              <a:gd name="adj" fmla="val 64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1724025" y="2238375"/>
            <a:ext cx="9525" cy="3362325"/>
          </a:xfrm>
          <a:custGeom>
            <a:avLst/>
            <a:gdLst/>
            <a:ahLst/>
            <a:cxnLst/>
            <a:rect l="l" t="t" r="r" b="b"/>
            <a:pathLst>
              <a:path w="9525" h="3362325">
                <a:moveTo>
                  <a:pt x="0" y="0"/>
                </a:moveTo>
                <a:lnTo>
                  <a:pt x="0" y="3362325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6" name="Freeform 6"/>
          <p:cNvSpPr/>
          <p:nvPr/>
        </p:nvSpPr>
        <p:spPr>
          <a:xfrm>
            <a:off x="1724025" y="5648325"/>
            <a:ext cx="2466975" cy="9525"/>
          </a:xfrm>
          <a:custGeom>
            <a:avLst/>
            <a:gdLst/>
            <a:ahLst/>
            <a:cxnLst/>
            <a:rect l="l" t="t" r="r" b="b"/>
            <a:pathLst>
              <a:path w="2466975" h="9525">
                <a:moveTo>
                  <a:pt x="0" y="0"/>
                </a:moveTo>
                <a:lnTo>
                  <a:pt x="2466975" y="0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2000250" y="2228850"/>
            <a:ext cx="8191500" cy="723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7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把学过的写法，用来解决具体问题</a:t>
            </a:r>
          </a:p>
        </p:txBody>
      </p:sp>
      <p:sp>
        <p:nvSpPr>
          <p:cNvPr id="9" name="Freeform 9"/>
          <p:cNvSpPr/>
          <p:nvPr/>
        </p:nvSpPr>
        <p:spPr>
          <a:xfrm>
            <a:off x="2057400" y="3181350"/>
            <a:ext cx="8153400" cy="2381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读进来的数，怎样倒着输出？两根绳子，怎样剪出同样长的小段？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这些问题都能用递归来处理。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我们还会看看，算过的答案为什么会重复计算，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能不能把它留下来；再用一份学员记录，把结构体的传入、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修改和返回连起来。</a:t>
            </a:r>
          </a:p>
        </p:txBody>
      </p: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倒序输出：读到前面的数，先别急着打印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例如，依次输入3、8、5，最后用0表示输入结束。我们希望程序输出5、8、3。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读到3时，后面还有多少个数，还不知道。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1125" y="3238500"/>
            <a:ext cx="2857500" cy="1238250"/>
            <a:chOff x="1381125" y="3238500"/>
            <a:chExt cx="2857500" cy="1238250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238500"/>
              <a:ext cx="2857500" cy="1238250"/>
              <a:chOff x="1381125" y="3238500"/>
              <a:chExt cx="2857500" cy="12382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当前读到3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把3留在这一层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4238625" y="3238500"/>
            <a:ext cx="3333750" cy="1238250"/>
            <a:chOff x="4238625" y="3238500"/>
            <a:chExt cx="3333750" cy="1238250"/>
          </a:xfrm>
        </p:grpSpPr>
        <p:grpSp>
          <p:nvGrpSpPr>
            <p:cNvPr id="17" name="Group 17"/>
            <p:cNvGrpSpPr/>
            <p:nvPr/>
          </p:nvGrpSpPr>
          <p:grpSpPr>
            <a:xfrm>
              <a:off x="4714875" y="3238500"/>
              <a:ext cx="2857500" cy="1238250"/>
              <a:chOff x="4714875" y="3238500"/>
              <a:chExt cx="2857500" cy="12382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71487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80060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继续读取后面的数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让它们先输出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38625" y="3820533"/>
              <a:ext cx="476250" cy="74184"/>
              <a:chOff x="4238625" y="3820533"/>
              <a:chExt cx="4762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3862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62714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7572375" y="3238500"/>
            <a:ext cx="3333750" cy="1238250"/>
            <a:chOff x="7572375" y="3238500"/>
            <a:chExt cx="3333750" cy="1238250"/>
          </a:xfrm>
        </p:grpSpPr>
        <p:grpSp>
          <p:nvGrpSpPr>
            <p:cNvPr id="25" name="Group 25"/>
            <p:cNvGrpSpPr/>
            <p:nvPr/>
          </p:nvGrpSpPr>
          <p:grpSpPr>
            <a:xfrm>
              <a:off x="8048625" y="3238500"/>
              <a:ext cx="2857500" cy="1238250"/>
              <a:chOff x="8048625" y="3238500"/>
              <a:chExt cx="2857500" cy="12382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0486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1343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后面的任务完成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再输出自己的3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572375" y="3820533"/>
              <a:ext cx="476250" cy="74184"/>
              <a:chOff x="7572375" y="3820533"/>
              <a:chExt cx="476250" cy="7418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757237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796089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0" name="Freeform 3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1" name="Freeform 3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读到3的这一层把打印的工作留着，等后面的数都输出了，再输出3。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每一层都要记住自己读到的数。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倒序输出：题目要我们完成什么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教材习题7-7（1）：读取一个以0结束的整数序列，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把0之前的数按输入的相反顺序输出。0只表示结束，不属于要输出的数据。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要求不用循环，也不用数组，用递归完成。练习中约定，非零整数不超过1000个，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每个数的绝对值不超过1000000。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757238"/>
            <a:chOff x="990600" y="4438650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输入的整数用空白分隔；输出的数之间用空格分隔，末尾允许有空格。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如果第一个数就是0，只输出一个换行。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倒序输出：3、8、5要怎样变成5、8、3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看这组输入。0前面有三个数，输出时，从最后读到的5开始，再输出8，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最后输出3。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143000" y="3005138"/>
            <a:ext cx="5667375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43000" y="3529012"/>
            <a:ext cx="56673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3 8 5 0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91375" y="3005138"/>
            <a:ext cx="9525" cy="2100262"/>
          </a:xfrm>
          <a:custGeom>
            <a:avLst/>
            <a:gdLst/>
            <a:ahLst/>
            <a:cxnLst/>
            <a:rect l="l" t="t" r="r" b="b"/>
            <a:pathLst>
              <a:path w="9525" h="2100262">
                <a:moveTo>
                  <a:pt x="0" y="0"/>
                </a:moveTo>
                <a:lnTo>
                  <a:pt x="0" y="2100262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7667625" y="3005138"/>
            <a:ext cx="352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67625" y="3529012"/>
            <a:ext cx="35718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5 8 3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9" name="Freeform 1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0负责告诉程序“后面不用再读了”。它不参加倒序，也不出现在结果中。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倒序输出：每读到一个数，就处理剩下的输入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每次调用只读一个数。读到非零整数，就把它留在当前调用里，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再调用同一个函数，继续读取后面的数。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95375" y="3133725"/>
            <a:ext cx="2000250" cy="1000125"/>
            <a:chOff x="1095375" y="3133725"/>
            <a:chExt cx="2000250" cy="1000125"/>
          </a:xfrm>
        </p:grpSpPr>
        <p:grpSp>
          <p:nvGrpSpPr>
            <p:cNvPr id="12" name="Group 12"/>
            <p:cNvGrpSpPr/>
            <p:nvPr/>
          </p:nvGrpSpPr>
          <p:grpSpPr>
            <a:xfrm>
              <a:off x="1095375" y="3133725"/>
              <a:ext cx="2000250" cy="1000125"/>
              <a:chOff x="1095375" y="3133725"/>
              <a:chExt cx="2000250" cy="100012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95375" y="3133725"/>
                <a:ext cx="20002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181100" y="3281362"/>
                <a:ext cx="18288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这一层的x = 3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等后面处理完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3095625" y="3133725"/>
            <a:ext cx="2571750" cy="1000125"/>
            <a:chOff x="3095625" y="3133725"/>
            <a:chExt cx="2571750" cy="1000125"/>
          </a:xfrm>
        </p:grpSpPr>
        <p:grpSp>
          <p:nvGrpSpPr>
            <p:cNvPr id="16" name="Group 16"/>
            <p:cNvGrpSpPr/>
            <p:nvPr/>
          </p:nvGrpSpPr>
          <p:grpSpPr>
            <a:xfrm>
              <a:off x="3095625" y="3591933"/>
              <a:ext cx="571500" cy="74184"/>
              <a:chOff x="3095625" y="3591933"/>
              <a:chExt cx="571500" cy="7418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3095625" y="3629025"/>
                <a:ext cx="571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9525">
                    <a:moveTo>
                      <a:pt x="0" y="0"/>
                    </a:moveTo>
                    <a:lnTo>
                      <a:pt x="5715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579394" y="35919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3667125" y="3133725"/>
              <a:ext cx="2000250" cy="1000125"/>
              <a:chOff x="3667125" y="3133725"/>
              <a:chExt cx="2000250" cy="100012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3667125" y="3133725"/>
                <a:ext cx="20002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3752850" y="3281362"/>
                <a:ext cx="18288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这一层的x = 8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等后面处理完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5667375" y="3133725"/>
            <a:ext cx="2571750" cy="1000125"/>
            <a:chOff x="5667375" y="3133725"/>
            <a:chExt cx="2571750" cy="1000125"/>
          </a:xfrm>
        </p:grpSpPr>
        <p:grpSp>
          <p:nvGrpSpPr>
            <p:cNvPr id="24" name="Group 24"/>
            <p:cNvGrpSpPr/>
            <p:nvPr/>
          </p:nvGrpSpPr>
          <p:grpSpPr>
            <a:xfrm>
              <a:off x="5667375" y="3591933"/>
              <a:ext cx="571500" cy="74184"/>
              <a:chOff x="5667375" y="3591933"/>
              <a:chExt cx="571500" cy="7418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667375" y="3629025"/>
                <a:ext cx="571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9525">
                    <a:moveTo>
                      <a:pt x="0" y="0"/>
                    </a:moveTo>
                    <a:lnTo>
                      <a:pt x="5715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151144" y="35919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6238875" y="3133725"/>
              <a:ext cx="2000250" cy="1000125"/>
              <a:chOff x="6238875" y="3133725"/>
              <a:chExt cx="2000250" cy="100012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238875" y="3133725"/>
                <a:ext cx="20002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6324600" y="3281362"/>
                <a:ext cx="18288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这一层的x = 5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等后面处理完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8239125" y="3133725"/>
            <a:ext cx="2571750" cy="1000125"/>
            <a:chOff x="8239125" y="3133725"/>
            <a:chExt cx="2571750" cy="1000125"/>
          </a:xfrm>
        </p:grpSpPr>
        <p:grpSp>
          <p:nvGrpSpPr>
            <p:cNvPr id="32" name="Group 32"/>
            <p:cNvGrpSpPr/>
            <p:nvPr/>
          </p:nvGrpSpPr>
          <p:grpSpPr>
            <a:xfrm>
              <a:off x="8239125" y="3591933"/>
              <a:ext cx="571500" cy="74184"/>
              <a:chOff x="8239125" y="3591933"/>
              <a:chExt cx="571500" cy="74184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8239125" y="3629025"/>
                <a:ext cx="571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9525">
                    <a:moveTo>
                      <a:pt x="0" y="0"/>
                    </a:moveTo>
                    <a:lnTo>
                      <a:pt x="5715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8722894" y="35919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6" name="Group 36"/>
            <p:cNvGrpSpPr/>
            <p:nvPr/>
          </p:nvGrpSpPr>
          <p:grpSpPr>
            <a:xfrm>
              <a:off x="8810625" y="3133725"/>
              <a:ext cx="2000250" cy="1000125"/>
              <a:chOff x="8810625" y="3133725"/>
              <a:chExt cx="2000250" cy="1000125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8810625" y="3133725"/>
                <a:ext cx="20002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8896350" y="3281362"/>
                <a:ext cx="18288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这一层的x = 0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读到0，返回</a:t>
                </a:r>
              </a:p>
            </p:txBody>
          </p:sp>
        </p:grpSp>
      </p:grpSp>
      <p:sp>
        <p:nvSpPr>
          <p:cNvPr id="38" name="Freeform 3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1" name="Group 4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9" name="Freeform 3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四次调用有各自的x。最里面读到0就结束，前面三层还在等，自己的x也还在。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倒序输出：调用返回以后，才轮到这一层打印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读到0的那层直接返回。于是，读到5的那层先恢复执行，再轮到8和3。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把打印放在递归调用后面，就得到这个顺序。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95375" y="3133725"/>
            <a:ext cx="2000250" cy="1000125"/>
            <a:chOff x="1095375" y="3133725"/>
            <a:chExt cx="2000250" cy="1000125"/>
          </a:xfrm>
        </p:grpSpPr>
        <p:sp>
          <p:nvSpPr>
            <p:cNvPr id="9" name="Freeform 9"/>
            <p:cNvSpPr/>
            <p:nvPr/>
          </p:nvSpPr>
          <p:spPr>
            <a:xfrm>
              <a:off x="1095375" y="3133725"/>
              <a:ext cx="2000250" cy="1000125"/>
            </a:xfrm>
            <a:prstGeom prst="roundRect">
              <a:avLst>
                <a:gd name="adj" fmla="val 761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81100" y="3281362"/>
              <a:ext cx="182880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这一层的x = 3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等后面处理完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5375" y="3591933"/>
            <a:ext cx="2571750" cy="1199142"/>
            <a:chOff x="1095375" y="3591933"/>
            <a:chExt cx="2571750" cy="1199142"/>
          </a:xfrm>
        </p:grpSpPr>
        <p:grpSp>
          <p:nvGrpSpPr>
            <p:cNvPr id="15" name="Group 15"/>
            <p:cNvGrpSpPr/>
            <p:nvPr/>
          </p:nvGrpSpPr>
          <p:grpSpPr>
            <a:xfrm>
              <a:off x="3095625" y="3591933"/>
              <a:ext cx="571500" cy="74184"/>
              <a:chOff x="3095625" y="3591933"/>
              <a:chExt cx="571500" cy="7418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3095625" y="3629025"/>
                <a:ext cx="571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9525">
                    <a:moveTo>
                      <a:pt x="57150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095625" y="35919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16" name="Freeform 16"/>
            <p:cNvSpPr/>
            <p:nvPr/>
          </p:nvSpPr>
          <p:spPr>
            <a:xfrm>
              <a:off x="1095375" y="4362450"/>
              <a:ext cx="21907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第3个打印：3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667125" y="3133725"/>
            <a:ext cx="2000250" cy="1000125"/>
            <a:chOff x="3667125" y="3133725"/>
            <a:chExt cx="2000250" cy="1000125"/>
          </a:xfrm>
        </p:grpSpPr>
        <p:sp>
          <p:nvSpPr>
            <p:cNvPr id="19" name="Freeform 19"/>
            <p:cNvSpPr/>
            <p:nvPr/>
          </p:nvSpPr>
          <p:spPr>
            <a:xfrm>
              <a:off x="3667125" y="3133725"/>
              <a:ext cx="2000250" cy="1000125"/>
            </a:xfrm>
            <a:prstGeom prst="roundRect">
              <a:avLst>
                <a:gd name="adj" fmla="val 761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752850" y="3281362"/>
              <a:ext cx="182880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这一层的x = 8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等后面处理完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667125" y="3591933"/>
            <a:ext cx="2571750" cy="1199142"/>
            <a:chOff x="3667125" y="3591933"/>
            <a:chExt cx="2571750" cy="1199142"/>
          </a:xfrm>
        </p:grpSpPr>
        <p:grpSp>
          <p:nvGrpSpPr>
            <p:cNvPr id="25" name="Group 25"/>
            <p:cNvGrpSpPr/>
            <p:nvPr/>
          </p:nvGrpSpPr>
          <p:grpSpPr>
            <a:xfrm>
              <a:off x="5667375" y="3591933"/>
              <a:ext cx="571500" cy="74184"/>
              <a:chOff x="5667375" y="3591933"/>
              <a:chExt cx="571500" cy="7418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5667375" y="3629025"/>
                <a:ext cx="571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9525">
                    <a:moveTo>
                      <a:pt x="57150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667375" y="35919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6" name="Freeform 26"/>
            <p:cNvSpPr/>
            <p:nvPr/>
          </p:nvSpPr>
          <p:spPr>
            <a:xfrm>
              <a:off x="3667125" y="4362450"/>
              <a:ext cx="21907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第2个打印：8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238875" y="3133725"/>
            <a:ext cx="2000250" cy="1000125"/>
            <a:chOff x="6238875" y="3133725"/>
            <a:chExt cx="2000250" cy="1000125"/>
          </a:xfrm>
        </p:grpSpPr>
        <p:sp>
          <p:nvSpPr>
            <p:cNvPr id="29" name="Freeform 29"/>
            <p:cNvSpPr/>
            <p:nvPr/>
          </p:nvSpPr>
          <p:spPr>
            <a:xfrm>
              <a:off x="6238875" y="3133725"/>
              <a:ext cx="2000250" cy="1000125"/>
            </a:xfrm>
            <a:prstGeom prst="roundRect">
              <a:avLst>
                <a:gd name="adj" fmla="val 761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6324600" y="3281362"/>
              <a:ext cx="182880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这一层的x = 5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等后面处理完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238875" y="3591933"/>
            <a:ext cx="2571750" cy="1199142"/>
            <a:chOff x="6238875" y="3591933"/>
            <a:chExt cx="2571750" cy="1199142"/>
          </a:xfrm>
        </p:grpSpPr>
        <p:grpSp>
          <p:nvGrpSpPr>
            <p:cNvPr id="35" name="Group 35"/>
            <p:cNvGrpSpPr/>
            <p:nvPr/>
          </p:nvGrpSpPr>
          <p:grpSpPr>
            <a:xfrm>
              <a:off x="8239125" y="3591933"/>
              <a:ext cx="571500" cy="74184"/>
              <a:chOff x="8239125" y="3591933"/>
              <a:chExt cx="571500" cy="74184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8239125" y="3629025"/>
                <a:ext cx="571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9525">
                    <a:moveTo>
                      <a:pt x="57150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8239125" y="35919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36" name="Freeform 36"/>
            <p:cNvSpPr/>
            <p:nvPr/>
          </p:nvSpPr>
          <p:spPr>
            <a:xfrm>
              <a:off x="6238875" y="4362450"/>
              <a:ext cx="21907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第1个打印：5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810625" y="3133725"/>
            <a:ext cx="2000250" cy="1000125"/>
            <a:chOff x="8810625" y="3133725"/>
            <a:chExt cx="2000250" cy="1000125"/>
          </a:xfrm>
        </p:grpSpPr>
        <p:sp>
          <p:nvSpPr>
            <p:cNvPr id="39" name="Freeform 39"/>
            <p:cNvSpPr/>
            <p:nvPr/>
          </p:nvSpPr>
          <p:spPr>
            <a:xfrm>
              <a:off x="8810625" y="3133725"/>
              <a:ext cx="2000250" cy="1000125"/>
            </a:xfrm>
            <a:prstGeom prst="roundRect">
              <a:avLst>
                <a:gd name="adj" fmla="val 761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8896350" y="3281362"/>
              <a:ext cx="182880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这一层的x = 0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读到0，返回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6" name="Group 46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4" name="Freeform 44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每一层都在等后面的数输出完。等到自己继续执行时，打印的仍是这一层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的x。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倒序输出：第一步，读数并检查是否结束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这一层要先拿到一个整数。如果输入已经结束，或者读到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结束标记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0，就立刻返回，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不再调用，也不打印。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x) || x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cin &gt;&gt; x尝试读入；前面的!检查读入是否失败。||表示两种情况有一种成立，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就结束当前调用。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倒序输出：第二步，后面的数先打印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非零整数已经留在x里。让下一次调用处理后面的输入，等它返回，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再输出当前的x。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reverse_read();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x &lt;&lt; ' ';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两行的先后顺序决定输出顺序。若把cout挪到调用前面，3会先打印，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倒序的要求就没有实现。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倒序输出：完整程序，递归函数放在前面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2609850"/>
            <a:chOff x="914400" y="2009775"/>
            <a:chExt cx="7077075" cy="26098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2609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reverse_read()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x) || x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reverse_read();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x &lt;&lt; ' 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529840"/>
            </a:xfrm>
            <a:custGeom>
              <a:avLst/>
              <a:gdLst/>
              <a:ahLst/>
              <a:cxnLst/>
              <a:rect l="l" t="t" r="r" b="b"/>
              <a:pathLst>
                <a:path w="9525" h="2529840">
                  <a:moveTo>
                    <a:pt x="0" y="0"/>
                  </a:moveTo>
                  <a:lnTo>
                    <a:pt x="0" y="25298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667000"/>
            <a:ext cx="2524125" cy="685800"/>
            <a:chOff x="8429625" y="2667000"/>
            <a:chExt cx="2524125" cy="685800"/>
          </a:xfrm>
        </p:grpSpPr>
        <p:sp>
          <p:nvSpPr>
            <p:cNvPr id="11" name="Freeform 11"/>
            <p:cNvSpPr/>
            <p:nvPr/>
          </p:nvSpPr>
          <p:spPr>
            <a:xfrm>
              <a:off x="8429625" y="26670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313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每次只读一个数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638550"/>
            <a:ext cx="2524125" cy="685800"/>
            <a:chOff x="8429625" y="3638550"/>
            <a:chExt cx="2524125" cy="685800"/>
          </a:xfrm>
        </p:grpSpPr>
        <p:sp>
          <p:nvSpPr>
            <p:cNvPr id="15" name="Freeform 15"/>
            <p:cNvSpPr/>
            <p:nvPr/>
          </p:nvSpPr>
          <p:spPr>
            <a:xfrm>
              <a:off x="8429625" y="363855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0285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读到0就结束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352800"/>
            <a:ext cx="74184" cy="285750"/>
            <a:chOff x="9649833" y="3352800"/>
            <a:chExt cx="74184" cy="285750"/>
          </a:xfrm>
        </p:grpSpPr>
        <p:sp>
          <p:nvSpPr>
            <p:cNvPr id="19" name="Freeform 19"/>
            <p:cNvSpPr/>
            <p:nvPr/>
          </p:nvSpPr>
          <p:spPr>
            <a:xfrm>
              <a:off x="9686925" y="335280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5508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610100"/>
            <a:ext cx="2524125" cy="685800"/>
            <a:chOff x="8429625" y="4610100"/>
            <a:chExt cx="2524125" cy="685800"/>
          </a:xfrm>
        </p:grpSpPr>
        <p:sp>
          <p:nvSpPr>
            <p:cNvPr id="22" name="Freeform 22"/>
            <p:cNvSpPr/>
            <p:nvPr/>
          </p:nvSpPr>
          <p:spPr>
            <a:xfrm>
              <a:off x="8429625" y="46101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7744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调用返回后输出x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324350"/>
            <a:ext cx="74184" cy="285750"/>
            <a:chOff x="9649833" y="4324350"/>
            <a:chExt cx="74184" cy="285750"/>
          </a:xfrm>
        </p:grpSpPr>
        <p:sp>
          <p:nvSpPr>
            <p:cNvPr id="26" name="Freeform 26"/>
            <p:cNvSpPr/>
            <p:nvPr/>
          </p:nvSpPr>
          <p:spPr>
            <a:xfrm>
              <a:off x="9686925" y="43243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52236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倒序输出：完整程序，从main启动一次调用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1504950"/>
            <a:chOff x="914400" y="2009775"/>
            <a:chExt cx="7077075" cy="15049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1504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reverse_read();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1424940"/>
            </a:xfrm>
            <a:custGeom>
              <a:avLst/>
              <a:gdLst/>
              <a:ahLst/>
              <a:cxnLst/>
              <a:rect l="l" t="t" r="r" b="b"/>
              <a:pathLst>
                <a:path w="9525" h="1424940">
                  <a:moveTo>
                    <a:pt x="0" y="0"/>
                  </a:moveTo>
                  <a:lnTo>
                    <a:pt x="0" y="14249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667000"/>
            <a:ext cx="2524125" cy="685800"/>
            <a:chOff x="8429625" y="2667000"/>
            <a:chExt cx="2524125" cy="685800"/>
          </a:xfrm>
        </p:grpSpPr>
        <p:sp>
          <p:nvSpPr>
            <p:cNvPr id="11" name="Freeform 11"/>
            <p:cNvSpPr/>
            <p:nvPr/>
          </p:nvSpPr>
          <p:spPr>
            <a:xfrm>
              <a:off x="8429625" y="26670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313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main调用一次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638550"/>
            <a:ext cx="2524125" cy="685800"/>
            <a:chOff x="8429625" y="3638550"/>
            <a:chExt cx="2524125" cy="685800"/>
          </a:xfrm>
        </p:grpSpPr>
        <p:sp>
          <p:nvSpPr>
            <p:cNvPr id="15" name="Freeform 15"/>
            <p:cNvSpPr/>
            <p:nvPr/>
          </p:nvSpPr>
          <p:spPr>
            <a:xfrm>
              <a:off x="8429625" y="363855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0285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递归自行读完序列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352800"/>
            <a:ext cx="74184" cy="285750"/>
            <a:chOff x="9649833" y="3352800"/>
            <a:chExt cx="74184" cy="285750"/>
          </a:xfrm>
        </p:grpSpPr>
        <p:sp>
          <p:nvSpPr>
            <p:cNvPr id="19" name="Freeform 19"/>
            <p:cNvSpPr/>
            <p:nvPr/>
          </p:nvSpPr>
          <p:spPr>
            <a:xfrm>
              <a:off x="9686925" y="335280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5508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610100"/>
            <a:ext cx="2524125" cy="685800"/>
            <a:chOff x="8429625" y="4610100"/>
            <a:chExt cx="2524125" cy="685800"/>
          </a:xfrm>
        </p:grpSpPr>
        <p:sp>
          <p:nvSpPr>
            <p:cNvPr id="22" name="Freeform 22"/>
            <p:cNvSpPr/>
            <p:nvPr/>
          </p:nvSpPr>
          <p:spPr>
            <a:xfrm>
              <a:off x="8429625" y="46101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7744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最后统一换行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324350"/>
            <a:ext cx="74184" cy="285750"/>
            <a:chOff x="9649833" y="4324350"/>
            <a:chExt cx="74184" cy="285750"/>
          </a:xfrm>
        </p:grpSpPr>
        <p:sp>
          <p:nvSpPr>
            <p:cNvPr id="26" name="Freeform 26"/>
            <p:cNvSpPr/>
            <p:nvPr/>
          </p:nvSpPr>
          <p:spPr>
            <a:xfrm>
              <a:off x="9686925" y="43243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52236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输入4 7 0，哪一层先打印？结果是什么？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如果输入只有0，会输出数字0吗？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读到7的那层先打印，结果为7 4。读到4的那层要等它返回。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不会。0触发结束条件，main最后只输出换行。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倒序输出：不用数组，数据保存在哪里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假设0前面有n个数，每个数都只读一次、打印一次。等待返回的各层，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也要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保存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自己的x和执行位置。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90600" y="2986088"/>
            <a:ext cx="10191750" cy="1419224"/>
            <a:chOff x="990600" y="2986088"/>
            <a:chExt cx="10191750" cy="14192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5238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501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程序做的事情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6229350" y="2986088"/>
              <a:ext cx="4953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6343650" y="3014662"/>
              <a:ext cx="4724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随输入数量怎样变化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5238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76625"/>
              <a:ext cx="501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读入并输出n个数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229350" y="3414712"/>
              <a:ext cx="4953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6343650" y="3476625"/>
              <a:ext cx="4724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时间为O(n)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0012"/>
              <a:ext cx="5238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71925"/>
              <a:ext cx="501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让尚未完成的调用等待返回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229350" y="3910012"/>
              <a:ext cx="4953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343650" y="3971925"/>
              <a:ext cx="4724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额外空间为O(n)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1" name="Group 3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9" name="Freeform 2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这些等待的调用会占用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空间。输入很长时，通常改用数组等方式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不能把递归层数无限加深。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最大公约数：两根绳子怎样剪成同样长的小段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例如，有两根长48厘米和18厘米的绳子。要全部剪成同样长的小段，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长度取整数厘米，两根都不能剩。每段最长能有多长？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143000" y="3124200"/>
            <a:ext cx="9258300" cy="628650"/>
            <a:chOff x="1143000" y="3124200"/>
            <a:chExt cx="9258300" cy="628650"/>
          </a:xfrm>
        </p:grpSpPr>
        <p:sp>
          <p:nvSpPr>
            <p:cNvPr id="9" name="Freeform 9"/>
            <p:cNvSpPr/>
            <p:nvPr/>
          </p:nvSpPr>
          <p:spPr>
            <a:xfrm>
              <a:off x="1143000" y="3267075"/>
              <a:ext cx="1381125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48厘米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2857500" y="312420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2857500" y="328612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800475" y="312420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3800475" y="328612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743450" y="312420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743450" y="328612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5686425" y="312420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686425" y="328612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6629400" y="312420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6629400" y="328612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572375" y="312420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7572375" y="328612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8515350" y="312420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8515350" y="328612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9458325" y="312420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9458325" y="328612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43000" y="4057650"/>
            <a:ext cx="4543425" cy="628650"/>
            <a:chOff x="1143000" y="4057650"/>
            <a:chExt cx="4543425" cy="628650"/>
          </a:xfrm>
        </p:grpSpPr>
        <p:sp>
          <p:nvSpPr>
            <p:cNvPr id="36" name="Freeform 36"/>
            <p:cNvSpPr/>
            <p:nvPr/>
          </p:nvSpPr>
          <p:spPr>
            <a:xfrm>
              <a:off x="1143000" y="4200525"/>
              <a:ext cx="1381125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18厘米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2857500" y="405765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39" name="Freeform 39"/>
            <p:cNvSpPr/>
            <p:nvPr/>
          </p:nvSpPr>
          <p:spPr>
            <a:xfrm>
              <a:off x="2857500" y="42195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3800475" y="405765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3800475" y="42195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4743450" y="4057650"/>
              <a:ext cx="942975" cy="628650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45" name="Freeform 45"/>
            <p:cNvSpPr/>
            <p:nvPr/>
          </p:nvSpPr>
          <p:spPr>
            <a:xfrm>
              <a:off x="4743450" y="42195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1" name="Group 5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9" name="Freeform 4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取6厘米，48厘米能剪8段，18厘米能剪3段。想知道有没有更长的共同长度，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就要找两个数的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最大公约数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最大公约数：输入两个数，输出共同的最大因数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教材习题7-7（2）：编写递归函数，用辗转相除法求两个整数的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最大公约数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也就是能同时整除它们的最大正整数。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本练习输入两个非负整数a、b，均不超过1000000000，且不能同时为0。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输出它们的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最大公约数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757238"/>
            <a:chOff x="990600" y="4438650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例如，输入48 18，输出6；输入18 0，输出18。正整数与0的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最大公约数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就是这个正整数。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最大公约数：48和18，为什么能换成18和12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48里面有两个完整的18，还剩12。假设每小段长度为d，我们比较一下，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这次换数会不会改变能选的d。</a:t>
            </a:r>
          </a:p>
        </p:txBody>
      </p:sp>
      <mc:AlternateContent>
        <mc:Choice Requires="a14">
          <p:sp>
            <p:nvSpPr>
              <p:cNvPr id="9" name="remainder-equation"/>
              <p:cNvSpPr txBox="1">
                <a:spLocks noGrp="1"/>
              </p:cNvSpPr>
              <p:nvPr/>
            </p:nvSpPr>
            <p:spPr>
              <a:xfrm>
                <a:off x="2381250" y="2886075"/>
                <a:ext cx="74295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48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18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12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90600" y="3838575"/>
            <a:ext cx="10191750" cy="385762"/>
            <a:chOff x="990600" y="3838575"/>
            <a:chExt cx="10191750" cy="385762"/>
          </a:xfrm>
        </p:grpSpPr>
        <p:sp>
          <p:nvSpPr>
            <p:cNvPr id="10" name="Freeform 10"/>
            <p:cNvSpPr/>
            <p:nvPr/>
          </p:nvSpPr>
          <p:spPr>
            <a:xfrm>
              <a:off x="990600" y="383857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d能整除48和18：从48减去两个18，剩下的12也能被d整除。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3862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191750" cy="385762"/>
            <a:chOff x="990600" y="4595812"/>
            <a:chExt cx="10191750" cy="385762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d能整除18和12：把两个18与12合起来，得到的48也能被d整除。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0" name="Group 20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8" name="Freeform 18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两边能选的小段长度完全相同，最大值也相同。把48和18换成18和12，答案不会变。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最大公约数：沿着余数，把问题继续缩小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每一轮把a、b换成b和a除以b的余数。除数不为0时，余数一定比除数小，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问题就会逐渐走到结束。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90600" y="2986088"/>
            <a:ext cx="10191750" cy="2219325"/>
            <a:chOff x="990600" y="2986088"/>
            <a:chExt cx="10191750" cy="22193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190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962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当前的a、b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181475" y="2986088"/>
              <a:ext cx="2952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295775" y="3014662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余数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134225" y="2986088"/>
              <a:ext cx="40481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248525" y="3014662"/>
              <a:ext cx="3819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下一次调用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19087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52812"/>
              <a:ext cx="2962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48，18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181475" y="3414712"/>
              <a:ext cx="2952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295775" y="3452812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134225" y="3414712"/>
              <a:ext cx="40481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248525" y="3452812"/>
              <a:ext cx="3819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gcd(18, 12)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862388"/>
              <a:ext cx="319087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900488"/>
              <a:ext cx="2962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18，12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181475" y="3862388"/>
              <a:ext cx="2952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295775" y="3900488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134225" y="3862388"/>
              <a:ext cx="40481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248525" y="3900488"/>
              <a:ext cx="3819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gcd(12, 6)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310062"/>
              <a:ext cx="319087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348162"/>
              <a:ext cx="2962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12，6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181475" y="4310062"/>
              <a:ext cx="2952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295775" y="4348162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134225" y="4310062"/>
              <a:ext cx="40481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248525" y="4348162"/>
              <a:ext cx="3819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gcd(6, 0)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757738"/>
              <a:ext cx="319087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795838"/>
              <a:ext cx="2962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6，0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4181475" y="4757738"/>
              <a:ext cx="2952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4295775" y="4795838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不再求余数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7134225" y="4757738"/>
              <a:ext cx="40481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7248525" y="4795838"/>
              <a:ext cx="38195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返回6</a:t>
              </a:r>
            </a:p>
          </p:txBody>
        </p:sp>
      </p:grpSp>
      <p:sp>
        <p:nvSpPr>
          <p:cNvPr id="55" name="Freeform 5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8" name="Group 58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56" name="Freeform 56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到b为0时，答案就是当前的a。要在求余数之前检查，不能计算a % 0。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最大公约数：把换数和停止条件写在一起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gcd(a, b)表示a和b的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最大公约数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。b不为0，就继续求gcd(b, a mod b)；b为0，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就已经得到答案a。</a:t>
            </a:r>
          </a:p>
        </p:txBody>
      </p:sp>
      <mc:AlternateContent>
        <mc:Choice Requires="a14">
          <p:sp>
            <p:nvSpPr>
              <p:cNvPr id="9" name="recurrence"/>
              <p:cNvSpPr txBox="1">
                <a:spLocks noGrp="1"/>
              </p:cNvSpPr>
              <p:nvPr/>
            </p:nvSpPr>
            <p:spPr>
              <a:xfrm>
                <a:off x="1143000" y="3219450"/>
                <a:ext cx="9906000" cy="1504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{"/>
                          <m:sepChr m:val=""/>
                          <m:endChr m:val=""/>
                          <m:grow m:val="on"/>
                          <m:ctrl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a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,</m:t>
                                </m:r>
                              </m:e>
                              <m:e>
                                <m: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b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=</m:t>
                                </m:r>
                                <m: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func>
                                  <m:funcPr/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620" dirty="0">
                                        <a:solidFill>
                                          <a:srgbClr val="244D87"/>
                                        </a:solidFill>
                                        <a:latin typeface="Cambria Math"/>
                                        <a:ea typeface="Cambria Math"/>
                                        <a:cs typeface="Cambria Math"/>
                                      </a:rPr>
                                      <m:t>gcd</m:t>
                                    </m:r>
                                  </m:fName>
                                  <m:e>
                                    <m:d>
                                      <m:dPr>
                                        <m:begChr m:val="("/>
                                        <m:sepChr m:val=""/>
                                        <m:endChr m:val=")"/>
                                        <m:grow m:val="on"/>
                                        <m:ctrlPr>
                                          <a:rPr lang="en-US" sz="2620" dirty="0">
                                            <a:solidFill>
                                              <a:srgbClr val="244D87"/>
                                            </a:solidFill>
                                            <a:latin typeface="Cambria Math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620" dirty="0">
                                            <a:solidFill>
                                              <a:srgbClr val="244D87"/>
                                            </a:solidFill>
                                            <a:latin typeface="Cambria Math"/>
                                            <a:ea typeface="Cambria Math"/>
                                            <a:cs typeface="Cambria Math"/>
                                          </a:rPr>
                                          <m:t>b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2620" dirty="0">
                                            <a:solidFill>
                                              <a:srgbClr val="244D87"/>
                                            </a:solidFill>
                                            <a:latin typeface="Cambria Math"/>
                                            <a:ea typeface="Cambria Math"/>
                                            <a:cs typeface="Cambria Math"/>
                                          </a:rPr>
                                          <m:t>,</m:t>
                                        </m:r>
                                        <m:r>
                                          <a:rPr lang="en-US" sz="2620" dirty="0">
                                            <a:solidFill>
                                              <a:srgbClr val="244D87"/>
                                            </a:solidFill>
                                            <a:latin typeface="Cambria Math"/>
                                            <a:ea typeface="Cambria Math"/>
                                            <a:cs typeface="Cambria Math"/>
                                          </a:rPr>
                                          <m:t>a</m:t>
                                        </m:r>
                                        <m:func>
                                          <m:funcPr/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620" dirty="0">
                                                <a:solidFill>
                                                  <a:srgbClr val="244D87"/>
                                                </a:solidFill>
                                                <a:latin typeface="Cambria Math"/>
                                                <a:ea typeface="Cambria Math"/>
                                                <a:cs typeface="Cambria Math"/>
                                              </a:rPr>
                                              <m:t>mod</m:t>
                                            </m:r>
                                          </m:fName>
                                          <m:e>
                                            <m:r>
                                              <a:rPr lang="en-US" sz="2620" dirty="0">
                                                <a:solidFill>
                                                  <a:srgbClr val="244D87"/>
                                                </a:solidFill>
                                                <a:latin typeface="Cambria Math"/>
                                                <a:ea typeface="Cambria Math"/>
                                                <a:cs typeface="Cambria Math"/>
                                              </a:rPr>
                                              <m:t>b</m:t>
                                            </m:r>
                                          </m:e>
                                        </m:func>
                                      </m:e>
                                    </m:d>
                                  </m:e>
                                </m:func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,</m:t>
                                </m:r>
                              </m:e>
                              <m:e>
                                <m: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b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&gt;</m:t>
                                </m:r>
                                <m: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0" name="Freeform 1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1" name="Freeform 1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数学里的mod表示取余，对应C++中的%。这个递归过程就叫辗转相除法，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也叫欧几里得算法。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最大公约数：第一步，挡住除数为0的情况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函数要交回一个整数答案。进入函数后，先检查b是否为0；如果是，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当前的a就是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最大公约数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(b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385762"/>
            <a:chOff x="990600" y="4048125"/>
            <a:chExt cx="10239375" cy="385762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例如gcd(6, 0)直接返回6。先处理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边界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，下面的a % b才有合法的除数。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最大公约数：第二步，把下一次的答案传回来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b不为0时，刚才已经说明：换成b和余数，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最大公约数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不变。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递归算出新问题的答案，当前函数直接返回它。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gcd(b, a % b);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385762"/>
            <a:chOff x="990600" y="4048125"/>
            <a:chExt cx="10239375" cy="385762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这里不需要再加、再乘。gcd(6, 0)得到6，前面每一层交回的也都是6。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最大公约数：把两步接成完整程序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438525"/>
            <a:chOff x="914400" y="2009775"/>
            <a:chExt cx="10220325" cy="343852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438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gcd(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(b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gcd(b, a % b);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b;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a &gt;&gt; b;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gcd(a, b)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358515"/>
            </a:xfrm>
            <a:custGeom>
              <a:avLst/>
              <a:gdLst/>
              <a:ahLst/>
              <a:cxnLst/>
              <a:rect l="l" t="t" r="r" b="b"/>
              <a:pathLst>
                <a:path w="9525" h="3358515">
                  <a:moveTo>
                    <a:pt x="0" y="0"/>
                  </a:moveTo>
                  <a:lnTo>
                    <a:pt x="0" y="33585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最大公约数：模拟练习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gcd(27, 18)会依次变成哪两次调用？最后返回多少？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gcd(0, 9)会怎样执行？能直接计算9 % 0吗？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gcd(18, 9) → gcd(9, 0)，再逐层返回9。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先到gcd(9, 0)，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边界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条件直接返回9，不会计算9 % 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斐波那契数列：输入的位置，与输出的值要分清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数列从1、1开始，后面每一项都等于前两项之和。例如，第6项的值是8。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我们要输入第几项，让程序算出这一项。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990600" y="2986088"/>
            <a:ext cx="10191750" cy="923924"/>
            <a:chOff x="990600" y="2986088"/>
            <a:chExt cx="10191750" cy="9239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476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项的位置n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467100" y="2986088"/>
              <a:ext cx="128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581400" y="3014662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4752975" y="2986088"/>
              <a:ext cx="128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4867275" y="3014662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038850" y="2986088"/>
              <a:ext cx="128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6153150" y="3014662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324725" y="2986088"/>
              <a:ext cx="128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7439025" y="3014662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610600" y="2986088"/>
              <a:ext cx="128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724900" y="3014662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896475" y="2986088"/>
              <a:ext cx="128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0010775" y="3014662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990600" y="3414712"/>
              <a:ext cx="2476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1104900" y="347662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这一项的值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3467100" y="3414712"/>
              <a:ext cx="128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3581400" y="3476625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4752975" y="3414712"/>
              <a:ext cx="128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4867275" y="3476625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6038850" y="3414712"/>
              <a:ext cx="128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6153150" y="3476625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324725" y="3414712"/>
              <a:ext cx="128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439025" y="3476625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8610600" y="3414712"/>
              <a:ext cx="128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8724900" y="3476625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9896475" y="3414712"/>
              <a:ext cx="128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10010775" y="3476625"/>
              <a:ext cx="105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</p:grpSp>
      <p:sp>
        <p:nvSpPr>
          <p:cNvPr id="52" name="Freeform 52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5" name="Group 55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53" name="Freeform 53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fib(6)表示求第6项，返回8。参数6是位置，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8才是这一项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的数。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斐波那契数列：先算出来，再处理重复计算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教材习题7-7（3）：用递归函数fib(n)求斐波那契数列第n项，前两项均为1。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教材先取n不超过10，再观察n变大时为什么变慢。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本节先写出直接递归的做法，再保留算过的答案。改进后的练习范围为1到40，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输入一个整数n，输出第n项的值。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385762"/>
            <a:chOff x="990600" y="4438650"/>
            <a:chExt cx="10191750" cy="385762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例如，输入10，输出55；输入20，输出6765。n为1或2时都输出1。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斐波那契数列：求第5项，要用到哪两个答案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第5项要把第4项和第3项相加。第4项和第3项又遵守同一条规则，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可以继续请fib函数分别去求。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1125" y="3238500"/>
            <a:ext cx="2857500" cy="1238250"/>
            <a:chOff x="1381125" y="3238500"/>
            <a:chExt cx="2857500" cy="1238250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238500"/>
              <a:ext cx="2857500" cy="1238250"/>
              <a:chOff x="1381125" y="3238500"/>
              <a:chExt cx="2857500" cy="12382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fib(4)得到3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第4项</a:t>
                </a:r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>
            <a:off x="4714875" y="3238500"/>
            <a:ext cx="2857500" cy="1238250"/>
            <a:chOff x="4714875" y="3238500"/>
            <a:chExt cx="2857500" cy="1238250"/>
          </a:xfrm>
        </p:grpSpPr>
        <p:grpSp>
          <p:nvGrpSpPr>
            <p:cNvPr id="17" name="Group 17"/>
            <p:cNvGrpSpPr/>
            <p:nvPr/>
          </p:nvGrpSpPr>
          <p:grpSpPr>
            <a:xfrm>
              <a:off x="4714875" y="3238500"/>
              <a:ext cx="2857500" cy="1238250"/>
              <a:chOff x="4714875" y="3238500"/>
              <a:chExt cx="2857500" cy="12382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71487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80060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把两个答案相加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 + 2</a:t>
                </a:r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8048625" y="3238500"/>
            <a:ext cx="2857500" cy="1238250"/>
            <a:chOff x="8048625" y="3238500"/>
            <a:chExt cx="2857500" cy="1238250"/>
          </a:xfrm>
        </p:grpSpPr>
        <p:grpSp>
          <p:nvGrpSpPr>
            <p:cNvPr id="22" name="Group 22"/>
            <p:cNvGrpSpPr/>
            <p:nvPr/>
          </p:nvGrpSpPr>
          <p:grpSpPr>
            <a:xfrm>
              <a:off x="8048625" y="3238500"/>
              <a:ext cx="2857500" cy="1238250"/>
              <a:chOff x="8048625" y="3238500"/>
              <a:chExt cx="2857500" cy="123825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80486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81343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fib(3)得到2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第3项</a:t>
                </a: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4238625" y="3820533"/>
            <a:ext cx="476250" cy="74184"/>
            <a:chOff x="4238625" y="3820533"/>
            <a:chExt cx="476250" cy="74184"/>
          </a:xfrm>
        </p:grpSpPr>
        <p:sp>
          <p:nvSpPr>
            <p:cNvPr id="24" name="Freeform 24"/>
            <p:cNvSpPr/>
            <p:nvPr/>
          </p:nvSpPr>
          <p:spPr>
            <a:xfrm>
              <a:off x="4238625" y="3857625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4627144" y="3820533"/>
              <a:ext cx="87731" cy="74184"/>
            </a:xfrm>
            <a:custGeom>
              <a:avLst/>
              <a:gdLst/>
              <a:ahLst/>
              <a:cxnLst/>
              <a:rect l="l" t="t" r="r" b="b"/>
              <a:pathLst>
                <a:path w="87731" h="74184">
                  <a:moveTo>
                    <a:pt x="87731" y="37092"/>
                  </a:moveTo>
                  <a:lnTo>
                    <a:pt x="0" y="74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7572375" y="3820533"/>
            <a:ext cx="476250" cy="74184"/>
            <a:chOff x="7572375" y="3820533"/>
            <a:chExt cx="476250" cy="74184"/>
          </a:xfrm>
        </p:grpSpPr>
        <p:sp>
          <p:nvSpPr>
            <p:cNvPr id="27" name="Freeform 27"/>
            <p:cNvSpPr/>
            <p:nvPr/>
          </p:nvSpPr>
          <p:spPr>
            <a:xfrm>
              <a:off x="7572375" y="3857625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476250" y="0"/>
                  </a:moveTo>
                  <a:lnTo>
                    <a:pt x="0" y="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7572375" y="3820533"/>
              <a:ext cx="87731" cy="74184"/>
            </a:xfrm>
            <a:custGeom>
              <a:avLst/>
              <a:gdLst/>
              <a:ahLst/>
              <a:cxnLst/>
              <a:rect l="l" t="t" r="r" b="b"/>
              <a:pathLst>
                <a:path w="87731" h="74184">
                  <a:moveTo>
                    <a:pt x="0" y="37092"/>
                  </a:moveTo>
                  <a:lnTo>
                    <a:pt x="87731" y="0"/>
                  </a:lnTo>
                  <a:lnTo>
                    <a:pt x="87731" y="74184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sp>
        <p:nvSpPr>
          <p:cNvPr id="30" name="Freeform 30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1" name="Freeform 31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参数变成更小的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项号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，最后走到第1项或第2项。这两项已知为1，不再往下拆。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斐波那契数列：把前两项之和写成递归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n为1或2，答案已经知道。n更大时，分别求前两项，把两个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返回值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相加。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52750"/>
            <a:ext cx="10220325" cy="1285875"/>
            <a:chOff x="914400" y="2952750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52750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fib(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(n &lt;= 2)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fib(n - 1) + fib(n - 2);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52750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0055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62475"/>
            <a:ext cx="10239375" cy="757238"/>
            <a:chOff x="990600" y="456247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6247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例如fib(5)需要fib(4)和fib(3)。写法很短，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但同一个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项号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可能在不同的调用中反复出现。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斐波那契数列：fib(3)为什么算了不止一次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求fib(5)需要fib(4)和fib(3)。而fib(4)往下拆，又会需要一次fib(3)。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这两次求的是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同一个答案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571875" y="3438525"/>
            <a:ext cx="2476500" cy="303363"/>
            <a:chOff x="3571875" y="3438525"/>
            <a:chExt cx="2476500" cy="303363"/>
          </a:xfrm>
        </p:grpSpPr>
        <p:sp>
          <p:nvSpPr>
            <p:cNvPr id="9" name="Freeform 9"/>
            <p:cNvSpPr/>
            <p:nvPr/>
          </p:nvSpPr>
          <p:spPr>
            <a:xfrm>
              <a:off x="3571875" y="3438525"/>
              <a:ext cx="2476500" cy="276225"/>
            </a:xfrm>
            <a:custGeom>
              <a:avLst/>
              <a:gdLst/>
              <a:ahLst/>
              <a:cxnLst/>
              <a:rect l="l" t="t" r="r" b="b"/>
              <a:pathLst>
                <a:path w="2476500" h="276225">
                  <a:moveTo>
                    <a:pt x="2476500" y="0"/>
                  </a:moveTo>
                  <a:lnTo>
                    <a:pt x="0" y="276225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3571875" y="3668161"/>
              <a:ext cx="91302" cy="73727"/>
            </a:xfrm>
            <a:custGeom>
              <a:avLst/>
              <a:gdLst/>
              <a:ahLst/>
              <a:cxnLst/>
              <a:rect l="l" t="t" r="r" b="b"/>
              <a:pathLst>
                <a:path w="91302" h="73727">
                  <a:moveTo>
                    <a:pt x="0" y="46589"/>
                  </a:moveTo>
                  <a:lnTo>
                    <a:pt x="83079" y="0"/>
                  </a:lnTo>
                  <a:lnTo>
                    <a:pt x="91302" y="73727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6048375" y="3438525"/>
            <a:ext cx="2524125" cy="303553"/>
            <a:chOff x="6048375" y="3438525"/>
            <a:chExt cx="2524125" cy="303553"/>
          </a:xfrm>
        </p:grpSpPr>
        <p:sp>
          <p:nvSpPr>
            <p:cNvPr id="12" name="Freeform 12"/>
            <p:cNvSpPr/>
            <p:nvPr/>
          </p:nvSpPr>
          <p:spPr>
            <a:xfrm>
              <a:off x="6048375" y="3438525"/>
              <a:ext cx="2524125" cy="276225"/>
            </a:xfrm>
            <a:custGeom>
              <a:avLst/>
              <a:gdLst/>
              <a:ahLst/>
              <a:cxnLst/>
              <a:rect l="l" t="t" r="r" b="b"/>
              <a:pathLst>
                <a:path w="2524125" h="276225">
                  <a:moveTo>
                    <a:pt x="0" y="0"/>
                  </a:moveTo>
                  <a:lnTo>
                    <a:pt x="2524125" y="276225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8481255" y="3668334"/>
              <a:ext cx="91245" cy="73744"/>
            </a:xfrm>
            <a:custGeom>
              <a:avLst/>
              <a:gdLst/>
              <a:ahLst/>
              <a:cxnLst/>
              <a:rect l="l" t="t" r="r" b="b"/>
              <a:pathLst>
                <a:path w="91245" h="73744">
                  <a:moveTo>
                    <a:pt x="91245" y="46416"/>
                  </a:moveTo>
                  <a:lnTo>
                    <a:pt x="0" y="73744"/>
                  </a:lnTo>
                  <a:lnTo>
                    <a:pt x="807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2524125" y="4210050"/>
            <a:ext cx="1047750" cy="403408"/>
            <a:chOff x="2524125" y="4210050"/>
            <a:chExt cx="1047750" cy="403408"/>
          </a:xfrm>
        </p:grpSpPr>
        <p:sp>
          <p:nvSpPr>
            <p:cNvPr id="15" name="Freeform 15"/>
            <p:cNvSpPr/>
            <p:nvPr/>
          </p:nvSpPr>
          <p:spPr>
            <a:xfrm>
              <a:off x="2524125" y="4210050"/>
              <a:ext cx="1047750" cy="400050"/>
            </a:xfrm>
            <a:custGeom>
              <a:avLst/>
              <a:gdLst/>
              <a:ahLst/>
              <a:cxnLst/>
              <a:rect l="l" t="t" r="r" b="b"/>
              <a:pathLst>
                <a:path w="1047750" h="400050">
                  <a:moveTo>
                    <a:pt x="1047750" y="0"/>
                  </a:moveTo>
                  <a:lnTo>
                    <a:pt x="0" y="4000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2524125" y="4544154"/>
              <a:ext cx="95191" cy="69304"/>
            </a:xfrm>
            <a:custGeom>
              <a:avLst/>
              <a:gdLst/>
              <a:ahLst/>
              <a:cxnLst/>
              <a:rect l="l" t="t" r="r" b="b"/>
              <a:pathLst>
                <a:path w="95191" h="69304">
                  <a:moveTo>
                    <a:pt x="0" y="65946"/>
                  </a:moveTo>
                  <a:lnTo>
                    <a:pt x="68729" y="0"/>
                  </a:lnTo>
                  <a:lnTo>
                    <a:pt x="95191" y="69304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3571875" y="4210050"/>
            <a:ext cx="1619250" cy="415018"/>
            <a:chOff x="3571875" y="4210050"/>
            <a:chExt cx="1619250" cy="415018"/>
          </a:xfrm>
        </p:grpSpPr>
        <p:sp>
          <p:nvSpPr>
            <p:cNvPr id="18" name="Freeform 18"/>
            <p:cNvSpPr/>
            <p:nvPr/>
          </p:nvSpPr>
          <p:spPr>
            <a:xfrm>
              <a:off x="3571875" y="4210050"/>
              <a:ext cx="1619250" cy="400050"/>
            </a:xfrm>
            <a:custGeom>
              <a:avLst/>
              <a:gdLst/>
              <a:ahLst/>
              <a:cxnLst/>
              <a:rect l="l" t="t" r="r" b="b"/>
              <a:pathLst>
                <a:path w="1619250" h="400050">
                  <a:moveTo>
                    <a:pt x="0" y="0"/>
                  </a:moveTo>
                  <a:lnTo>
                    <a:pt x="1619250" y="4000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097058" y="4553049"/>
              <a:ext cx="94067" cy="72019"/>
            </a:xfrm>
            <a:custGeom>
              <a:avLst/>
              <a:gdLst/>
              <a:ahLst/>
              <a:cxnLst/>
              <a:rect l="l" t="t" r="r" b="b"/>
              <a:pathLst>
                <a:path w="94067" h="72019">
                  <a:moveTo>
                    <a:pt x="94067" y="57051"/>
                  </a:moveTo>
                  <a:lnTo>
                    <a:pt x="0" y="72019"/>
                  </a:lnTo>
                  <a:lnTo>
                    <a:pt x="17793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7953375" y="4210050"/>
            <a:ext cx="619125" cy="400050"/>
            <a:chOff x="7953375" y="4210050"/>
            <a:chExt cx="619125" cy="400050"/>
          </a:xfrm>
        </p:grpSpPr>
        <p:sp>
          <p:nvSpPr>
            <p:cNvPr id="21" name="Freeform 21"/>
            <p:cNvSpPr/>
            <p:nvPr/>
          </p:nvSpPr>
          <p:spPr>
            <a:xfrm>
              <a:off x="7953375" y="4210050"/>
              <a:ext cx="619125" cy="400050"/>
            </a:xfrm>
            <a:custGeom>
              <a:avLst/>
              <a:gdLst/>
              <a:ahLst/>
              <a:cxnLst/>
              <a:rect l="l" t="t" r="r" b="b"/>
              <a:pathLst>
                <a:path w="619125" h="400050">
                  <a:moveTo>
                    <a:pt x="619125" y="0"/>
                  </a:moveTo>
                  <a:lnTo>
                    <a:pt x="0" y="4000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7953375" y="4531333"/>
              <a:ext cx="93817" cy="78767"/>
            </a:xfrm>
            <a:custGeom>
              <a:avLst/>
              <a:gdLst/>
              <a:ahLst/>
              <a:cxnLst/>
              <a:rect l="l" t="t" r="r" b="b"/>
              <a:pathLst>
                <a:path w="93817" h="78767">
                  <a:moveTo>
                    <a:pt x="0" y="78767"/>
                  </a:moveTo>
                  <a:lnTo>
                    <a:pt x="53556" y="0"/>
                  </a:lnTo>
                  <a:lnTo>
                    <a:pt x="93817" y="62309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572500" y="4210050"/>
            <a:ext cx="1762125" cy="416798"/>
            <a:chOff x="8572500" y="4210050"/>
            <a:chExt cx="1762125" cy="416798"/>
          </a:xfrm>
        </p:grpSpPr>
        <p:sp>
          <p:nvSpPr>
            <p:cNvPr id="24" name="Freeform 24"/>
            <p:cNvSpPr/>
            <p:nvPr/>
          </p:nvSpPr>
          <p:spPr>
            <a:xfrm>
              <a:off x="8572500" y="4210050"/>
              <a:ext cx="1762125" cy="400050"/>
            </a:xfrm>
            <a:custGeom>
              <a:avLst/>
              <a:gdLst/>
              <a:ahLst/>
              <a:cxnLst/>
              <a:rect l="l" t="t" r="r" b="b"/>
              <a:pathLst>
                <a:path w="1762125" h="400050">
                  <a:moveTo>
                    <a:pt x="0" y="0"/>
                  </a:moveTo>
                  <a:lnTo>
                    <a:pt x="1762125" y="4000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0240859" y="4554505"/>
              <a:ext cx="93766" cy="72343"/>
            </a:xfrm>
            <a:custGeom>
              <a:avLst/>
              <a:gdLst/>
              <a:ahLst/>
              <a:cxnLst/>
              <a:rect l="l" t="t" r="r" b="b"/>
              <a:pathLst>
                <a:path w="93766" h="72343">
                  <a:moveTo>
                    <a:pt x="93766" y="55595"/>
                  </a:moveTo>
                  <a:lnTo>
                    <a:pt x="0" y="72343"/>
                  </a:lnTo>
                  <a:lnTo>
                    <a:pt x="1642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5334000" y="2943225"/>
            <a:ext cx="1428750" cy="495300"/>
            <a:chOff x="5334000" y="2943225"/>
            <a:chExt cx="1428750" cy="495300"/>
          </a:xfrm>
        </p:grpSpPr>
        <p:sp>
          <p:nvSpPr>
            <p:cNvPr id="27" name="Freeform 27"/>
            <p:cNvSpPr/>
            <p:nvPr/>
          </p:nvSpPr>
          <p:spPr>
            <a:xfrm>
              <a:off x="5334000" y="2943225"/>
              <a:ext cx="1428750" cy="495300"/>
            </a:xfrm>
            <a:prstGeom prst="roundRect">
              <a:avLst>
                <a:gd name="adj" fmla="val 15385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5419725" y="2997994"/>
              <a:ext cx="1257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fib(5)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57500" y="3714750"/>
            <a:ext cx="1428750" cy="495300"/>
            <a:chOff x="2857500" y="3714750"/>
            <a:chExt cx="1428750" cy="495300"/>
          </a:xfrm>
        </p:grpSpPr>
        <p:sp>
          <p:nvSpPr>
            <p:cNvPr id="31" name="Freeform 31"/>
            <p:cNvSpPr/>
            <p:nvPr/>
          </p:nvSpPr>
          <p:spPr>
            <a:xfrm>
              <a:off x="2857500" y="3714750"/>
              <a:ext cx="1428750" cy="495300"/>
            </a:xfrm>
            <a:prstGeom prst="roundRect">
              <a:avLst>
                <a:gd name="adj" fmla="val 15385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2943225" y="3769519"/>
              <a:ext cx="1257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fib(4)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858125" y="3714750"/>
            <a:ext cx="1428750" cy="495300"/>
            <a:chOff x="7858125" y="3714750"/>
            <a:chExt cx="1428750" cy="495300"/>
          </a:xfrm>
        </p:grpSpPr>
        <p:sp>
          <p:nvSpPr>
            <p:cNvPr id="35" name="Freeform 35"/>
            <p:cNvSpPr/>
            <p:nvPr/>
          </p:nvSpPr>
          <p:spPr>
            <a:xfrm>
              <a:off x="7858125" y="3714750"/>
              <a:ext cx="1428750" cy="495300"/>
            </a:xfrm>
            <a:prstGeom prst="roundRect">
              <a:avLst>
                <a:gd name="adj" fmla="val 15385"/>
              </a:avLst>
            </a:prstGeom>
            <a:solidFill>
              <a:srgbClr val="FFF2CC"/>
            </a:solidFill>
            <a:ln w="11430">
              <a:solidFill>
                <a:srgbClr val="244D87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7943850" y="3769519"/>
              <a:ext cx="1257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fib(3)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809750" y="4610100"/>
            <a:ext cx="1428750" cy="495300"/>
            <a:chOff x="1809750" y="4610100"/>
            <a:chExt cx="1428750" cy="495300"/>
          </a:xfrm>
        </p:grpSpPr>
        <p:sp>
          <p:nvSpPr>
            <p:cNvPr id="39" name="Freeform 39"/>
            <p:cNvSpPr/>
            <p:nvPr/>
          </p:nvSpPr>
          <p:spPr>
            <a:xfrm>
              <a:off x="1809750" y="4610100"/>
              <a:ext cx="1428750" cy="495300"/>
            </a:xfrm>
            <a:prstGeom prst="roundRect">
              <a:avLst>
                <a:gd name="adj" fmla="val 15385"/>
              </a:avLst>
            </a:prstGeom>
            <a:solidFill>
              <a:srgbClr val="FFF2CC"/>
            </a:solidFill>
            <a:ln w="11430">
              <a:solidFill>
                <a:srgbClr val="244D8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1895475" y="4664869"/>
              <a:ext cx="1257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fib(3)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476750" y="4610100"/>
            <a:ext cx="1428750" cy="495300"/>
            <a:chOff x="4476750" y="4610100"/>
            <a:chExt cx="1428750" cy="495300"/>
          </a:xfrm>
        </p:grpSpPr>
        <p:sp>
          <p:nvSpPr>
            <p:cNvPr id="43" name="Freeform 43"/>
            <p:cNvSpPr/>
            <p:nvPr/>
          </p:nvSpPr>
          <p:spPr>
            <a:xfrm>
              <a:off x="4476750" y="4610100"/>
              <a:ext cx="1428750" cy="495300"/>
            </a:xfrm>
            <a:prstGeom prst="roundRect">
              <a:avLst>
                <a:gd name="adj" fmla="val 15385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4562475" y="4664869"/>
              <a:ext cx="1257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fib(2)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239000" y="4610100"/>
            <a:ext cx="1428750" cy="495300"/>
            <a:chOff x="7239000" y="4610100"/>
            <a:chExt cx="1428750" cy="495300"/>
          </a:xfrm>
        </p:grpSpPr>
        <p:sp>
          <p:nvSpPr>
            <p:cNvPr id="47" name="Freeform 47"/>
            <p:cNvSpPr/>
            <p:nvPr/>
          </p:nvSpPr>
          <p:spPr>
            <a:xfrm>
              <a:off x="7239000" y="4610100"/>
              <a:ext cx="1428750" cy="495300"/>
            </a:xfrm>
            <a:prstGeom prst="roundRect">
              <a:avLst>
                <a:gd name="adj" fmla="val 15385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48" name="Freeform 48"/>
            <p:cNvSpPr/>
            <p:nvPr/>
          </p:nvSpPr>
          <p:spPr>
            <a:xfrm>
              <a:off x="7324725" y="4664869"/>
              <a:ext cx="1257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fib(2)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620250" y="4610100"/>
            <a:ext cx="1428750" cy="495300"/>
            <a:chOff x="9620250" y="4610100"/>
            <a:chExt cx="1428750" cy="495300"/>
          </a:xfrm>
        </p:grpSpPr>
        <p:sp>
          <p:nvSpPr>
            <p:cNvPr id="51" name="Freeform 51"/>
            <p:cNvSpPr/>
            <p:nvPr/>
          </p:nvSpPr>
          <p:spPr>
            <a:xfrm>
              <a:off x="9620250" y="4610100"/>
              <a:ext cx="1428750" cy="495300"/>
            </a:xfrm>
            <a:prstGeom prst="roundRect">
              <a:avLst>
                <a:gd name="adj" fmla="val 15385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9705975" y="4664869"/>
              <a:ext cx="12573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fib(1)</a:t>
              </a:r>
            </a:p>
          </p:txBody>
        </p:sp>
      </p:grpSp>
      <p:sp>
        <p:nvSpPr>
          <p:cNvPr id="55" name="Freeform 55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8" name="Group 58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6" name="Freeform 56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两处fib(3)都会重新求fib(2)和fib(1)。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项号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再增大，重复的调用会更多。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图中箭头表示计算依赖，不表示左右求值的先后。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斐波那契数列：算过的答案，能不能留下来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第一次求出fib(3)为2，就把2记在第3格。以后再求fib(3)，读取第3格即可，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不必重新调用fib(2)和fib(1)。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990600" y="3124200"/>
            <a:ext cx="10191750" cy="1685925"/>
            <a:chOff x="990600" y="3124200"/>
            <a:chExt cx="10191750" cy="1685925"/>
          </a:xfrm>
        </p:grpSpPr>
        <p:sp>
          <p:nvSpPr>
            <p:cNvPr id="9" name="Freeform 9"/>
            <p:cNvSpPr/>
            <p:nvPr/>
          </p:nvSpPr>
          <p:spPr>
            <a:xfrm>
              <a:off x="990600" y="3124200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152775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项号n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562350" y="3124200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676650" y="315277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086350" y="3124200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200650" y="315277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610350" y="3124200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6724650" y="315277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8134350" y="3124200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8248650" y="315277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9658350" y="3124200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9772650" y="315277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552825"/>
              <a:ext cx="2571750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68141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初始memo[n]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562350" y="3552825"/>
              <a:ext cx="1524000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676650" y="36814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5086350" y="3552825"/>
              <a:ext cx="1524000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5200650" y="36814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6610350" y="3552825"/>
              <a:ext cx="1524000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6724650" y="36814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8134350" y="3552825"/>
              <a:ext cx="1524000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8248650" y="36814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9658350" y="3552825"/>
              <a:ext cx="1524000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9772650" y="36814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181475"/>
              <a:ext cx="2571750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31006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求出fib(3)后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562350" y="4181475"/>
              <a:ext cx="1524000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676650" y="43100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5086350" y="4181475"/>
              <a:ext cx="1524000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5200650" y="43100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6610350" y="4181475"/>
              <a:ext cx="1524000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6724650" y="43100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8134350" y="4181475"/>
              <a:ext cx="1524000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8248650" y="43100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9658350" y="4181475"/>
              <a:ext cx="1524000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9772650" y="43100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7" name="Group 6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65" name="Freeform 6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数组memo的下标是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项号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，格子里的值是这一项的答案。把算过的答案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起来复用，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记忆化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斐波那契数列：第一步，准备保存答案的数组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n最大为40，就准备能使用下标1到40的数组。所有格子初始为0，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表示这一项还没有算过；下标0留着不用。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memo[41] = {};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本题每一项都大于0，所以0能区分“没算过”和“已有答案”。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如果某道题的正确答案也可能是0，就得换一种标记办法。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斐波那契数列：第二步，有现成答案就直接返回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进入fib后先查memo[n]。已有答案就取走；没有答案，再判断是不是前两项，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把已知的1也记下来。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(memo[n] !=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memo[n];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(n &lt;= 2)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memo[n] = 1;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第二行先把1存进memo[n]，再返回这个1。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它同时完成了记录答案和交回答案两件事。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斐波那契数列：第三步，新答案算完就存好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当前项还没算过，又不属于前两项，就求出前两项相加。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得到的结果写入memo[n]，再从这一格返回。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memo[n] = fib(n - 1) + fib(n - 2);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memo[n];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存好以后，后面的调用才有答案可用。只返回两项之和，却没有写入memo[n]，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就没有留下这次计算的成果。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斐波那契数列：完整程序，数组和fib放在前面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2886075"/>
            <a:chOff x="914400" y="2009775"/>
            <a:chExt cx="7077075" cy="28860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28860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memo[41] = {};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fib(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(memo[n] !=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memo[n];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(n &lt;= 2)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memo[n] = 1;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memo[n] = fib(n - 1) + fib(n - 2);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memo[n];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806065"/>
            </a:xfrm>
            <a:custGeom>
              <a:avLst/>
              <a:gdLst/>
              <a:ahLst/>
              <a:cxnLst/>
              <a:rect l="l" t="t" r="r" b="b"/>
              <a:pathLst>
                <a:path w="9525" h="2806065">
                  <a:moveTo>
                    <a:pt x="0" y="0"/>
                  </a:moveTo>
                  <a:lnTo>
                    <a:pt x="0" y="28060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667000"/>
            <a:ext cx="2524125" cy="685800"/>
            <a:chOff x="8429625" y="2667000"/>
            <a:chExt cx="2524125" cy="685800"/>
          </a:xfrm>
        </p:grpSpPr>
        <p:sp>
          <p:nvSpPr>
            <p:cNvPr id="11" name="Freeform 11"/>
            <p:cNvSpPr/>
            <p:nvPr/>
          </p:nvSpPr>
          <p:spPr>
            <a:xfrm>
              <a:off x="8429625" y="26670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313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所有调用共享memo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638550"/>
            <a:ext cx="2524125" cy="685800"/>
            <a:chOff x="8429625" y="3638550"/>
            <a:chExt cx="2524125" cy="685800"/>
          </a:xfrm>
        </p:grpSpPr>
        <p:sp>
          <p:nvSpPr>
            <p:cNvPr id="15" name="Freeform 15"/>
            <p:cNvSpPr/>
            <p:nvPr/>
          </p:nvSpPr>
          <p:spPr>
            <a:xfrm>
              <a:off x="8429625" y="363855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0285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已有答案就返回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352800"/>
            <a:ext cx="74184" cy="285750"/>
            <a:chOff x="9649833" y="3352800"/>
            <a:chExt cx="74184" cy="285750"/>
          </a:xfrm>
        </p:grpSpPr>
        <p:sp>
          <p:nvSpPr>
            <p:cNvPr id="19" name="Freeform 19"/>
            <p:cNvSpPr/>
            <p:nvPr/>
          </p:nvSpPr>
          <p:spPr>
            <a:xfrm>
              <a:off x="9686925" y="335280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5508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610100"/>
            <a:ext cx="2524125" cy="685800"/>
            <a:chOff x="8429625" y="4610100"/>
            <a:chExt cx="2524125" cy="685800"/>
          </a:xfrm>
        </p:grpSpPr>
        <p:sp>
          <p:nvSpPr>
            <p:cNvPr id="22" name="Freeform 22"/>
            <p:cNvSpPr/>
            <p:nvPr/>
          </p:nvSpPr>
          <p:spPr>
            <a:xfrm>
              <a:off x="8429625" y="46101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7744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新答案算完并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324350"/>
            <a:ext cx="74184" cy="285750"/>
            <a:chOff x="9649833" y="4324350"/>
            <a:chExt cx="74184" cy="285750"/>
          </a:xfrm>
        </p:grpSpPr>
        <p:sp>
          <p:nvSpPr>
            <p:cNvPr id="26" name="Freeform 26"/>
            <p:cNvSpPr/>
            <p:nvPr/>
          </p:nvSpPr>
          <p:spPr>
            <a:xfrm>
              <a:off x="9686925" y="43243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52236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斐波那契数列：完整程序，main只读入项号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1781175"/>
            <a:chOff x="914400" y="2009775"/>
            <a:chExt cx="7077075" cy="17811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1781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fib(n)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1701165"/>
            </a:xfrm>
            <a:custGeom>
              <a:avLst/>
              <a:gdLst/>
              <a:ahLst/>
              <a:cxnLst/>
              <a:rect l="l" t="t" r="r" b="b"/>
              <a:pathLst>
                <a:path w="9525" h="1701165">
                  <a:moveTo>
                    <a:pt x="0" y="0"/>
                  </a:moveTo>
                  <a:lnTo>
                    <a:pt x="0" y="17011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667000"/>
            <a:ext cx="2524125" cy="685800"/>
            <a:chOff x="8429625" y="2667000"/>
            <a:chExt cx="2524125" cy="685800"/>
          </a:xfrm>
        </p:grpSpPr>
        <p:sp>
          <p:nvSpPr>
            <p:cNvPr id="11" name="Freeform 11"/>
            <p:cNvSpPr/>
            <p:nvPr/>
          </p:nvSpPr>
          <p:spPr>
            <a:xfrm>
              <a:off x="8429625" y="26670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313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输入要查的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项号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638550"/>
            <a:ext cx="2524125" cy="685800"/>
            <a:chOff x="8429625" y="3638550"/>
            <a:chExt cx="2524125" cy="685800"/>
          </a:xfrm>
        </p:grpSpPr>
        <p:sp>
          <p:nvSpPr>
            <p:cNvPr id="15" name="Freeform 15"/>
            <p:cNvSpPr/>
            <p:nvPr/>
          </p:nvSpPr>
          <p:spPr>
            <a:xfrm>
              <a:off x="8429625" y="363855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0285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调用fib(n)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352800"/>
            <a:ext cx="74184" cy="285750"/>
            <a:chOff x="9649833" y="3352800"/>
            <a:chExt cx="74184" cy="285750"/>
          </a:xfrm>
        </p:grpSpPr>
        <p:sp>
          <p:nvSpPr>
            <p:cNvPr id="19" name="Freeform 19"/>
            <p:cNvSpPr/>
            <p:nvPr/>
          </p:nvSpPr>
          <p:spPr>
            <a:xfrm>
              <a:off x="9686925" y="335280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5508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610100"/>
            <a:ext cx="2524125" cy="685800"/>
            <a:chOff x="8429625" y="4610100"/>
            <a:chExt cx="2524125" cy="685800"/>
          </a:xfrm>
        </p:grpSpPr>
        <p:sp>
          <p:nvSpPr>
            <p:cNvPr id="22" name="Freeform 22"/>
            <p:cNvSpPr/>
            <p:nvPr/>
          </p:nvSpPr>
          <p:spPr>
            <a:xfrm>
              <a:off x="8429625" y="46101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7744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输出这一项的值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324350"/>
            <a:ext cx="74184" cy="285750"/>
            <a:chOff x="9649833" y="4324350"/>
            <a:chExt cx="74184" cy="285750"/>
          </a:xfrm>
        </p:grpSpPr>
        <p:sp>
          <p:nvSpPr>
            <p:cNvPr id="26" name="Freeform 26"/>
            <p:cNvSpPr/>
            <p:nvPr/>
          </p:nvSpPr>
          <p:spPr>
            <a:xfrm>
              <a:off x="9686925" y="43243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52236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斐波那契数列：连续求两次fib(3)，第二次做什么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单独做个观察：在同一次运行中，先执行一次fib(3)，等它结束后，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再执行一次fib(3)。memo不重新清零。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90600" y="2986088"/>
            <a:ext cx="10191750" cy="1685924"/>
            <a:chOff x="990600" y="2986088"/>
            <a:chExt cx="10191750" cy="16859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714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调用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05225" y="2986088"/>
              <a:ext cx="2952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819525" y="3014662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进入时的第3格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6657975" y="2986088"/>
              <a:ext cx="45243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772275" y="3014662"/>
              <a:ext cx="4295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本次怎样得到结果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2714625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43300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第一次fib(3)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705225" y="3414712"/>
              <a:ext cx="2952750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819525" y="3543300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0，还没有答案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657975" y="3414712"/>
              <a:ext cx="4524375" cy="6286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772275" y="3543300"/>
              <a:ext cx="4295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求出1 + 1，保存2，再返回2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043362"/>
              <a:ext cx="2714625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171950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第二次fib(3)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705225" y="4043362"/>
              <a:ext cx="2952750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819525" y="4171950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2，已有答案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6657975" y="4043362"/>
              <a:ext cx="4524375" cy="6286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6772275" y="4171950"/>
              <a:ext cx="4295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第一条if直接返回2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0" name="Group 40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8" name="Freeform 38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第二次不再进入两个更小的调用。它省掉的，正是刚才那棵依赖图里重复计算的部分。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斐波那契数列：什么答案适合保存后复用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fib的定义固定后，同一个n总能得到同一个数值。因此，一个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项号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算出答案，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就能让其他调用继续使用。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2057399"/>
            <a:chOff x="990600" y="2986088"/>
            <a:chExt cx="10191750" cy="2057399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572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343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需要考虑的事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562600" y="2986088"/>
              <a:ext cx="5619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676900" y="3014662"/>
              <a:ext cx="539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在这道题中怎样理解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57200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500438"/>
              <a:ext cx="4343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同样的参数，答案是否固定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562600" y="3414712"/>
              <a:ext cx="561975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676900" y="3500438"/>
              <a:ext cx="539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fib(3)始终为2，记录可以复用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57638"/>
              <a:ext cx="4572000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4043362"/>
              <a:ext cx="4343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每个项号要完整计算几次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562600" y="3957638"/>
              <a:ext cx="5619750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676900" y="4043362"/>
              <a:ext cx="539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至多一次，后面查表即可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500562"/>
              <a:ext cx="457200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586288"/>
              <a:ext cx="4343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时间与存储怎样增长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562600" y="4500562"/>
              <a:ext cx="561975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676900" y="4586288"/>
              <a:ext cx="539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时间O(n)，数组和调用栈空间均为O(n)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5" name="Freeform 3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像倒序读数那样，每次调用还要读取新的输入，任务会随输入位置变化，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就不能只按函数名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一个答案。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斐波那契数列：模拟练习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已知memo[4]为3、memo[5]为5。求fib(6)后，第6格是什么？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某道题的答案可能为0，还能用0表示“没算过”吗？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第6格存8。两次较小调用分别读取第5格和第4格，得到5 + 3。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不能，这两种情况分不清。可以另用一个数组，记录哪些格子已经算过。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猴子吃桃：已知最后剩1个，求最初有多少个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1128712"/>
            <a:chOff x="990600" y="2181225"/>
            <a:chExt cx="10191750" cy="1128712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1128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教材习题7-8，洛谷P5743：小猴买了一些桃子。从第1天开始，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每天吃掉当时桃子的一半，还要多吃1个。第n天早上，只剩1个桃子。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求最初买了多少个。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4718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681412"/>
            <a:ext cx="10191750" cy="757238"/>
            <a:chOff x="990600" y="3681412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6814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输入一个正整数n，范围为1到20。输出一个整数，表示第1天早上，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也就是还没吃之前的桃子数量。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6005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810125"/>
            <a:ext cx="10191750" cy="757238"/>
            <a:chOff x="990600" y="48101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8101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第n天早上已经到达题目给出的状态，不再继续吃。n为1时，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一开始就只有1个桃子。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猴子吃桃：把每天早上的数量列出来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例如，输入n为3。第3天早上的1个已知，但第1天和第2天有多少，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题目没有告诉我们。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2986088"/>
            <a:ext cx="10191750" cy="2085974"/>
            <a:chOff x="990600" y="2986088"/>
            <a:chExt cx="10191750" cy="208597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714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时间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05225" y="2986088"/>
              <a:ext cx="3095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819525" y="3014662"/>
              <a:ext cx="2867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早上的桃子数量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6800850" y="2986088"/>
              <a:ext cx="4381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915150" y="3014662"/>
              <a:ext cx="4152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接下来发生什么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2714625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05200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第1天早上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705225" y="3414712"/>
              <a:ext cx="3095625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819525" y="3505200"/>
              <a:ext cx="2867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待求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800850" y="3414712"/>
              <a:ext cx="438150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915150" y="3505200"/>
              <a:ext cx="4152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吃掉一半，再多吃1个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67162"/>
              <a:ext cx="2714625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057650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第2天早上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705225" y="3967162"/>
              <a:ext cx="3095625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819525" y="4057650"/>
              <a:ext cx="2867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待求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6800850" y="3967162"/>
              <a:ext cx="438150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6915150" y="4057650"/>
              <a:ext cx="4152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吃掉一半，再多吃1个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519612"/>
              <a:ext cx="2714625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610100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第3天早上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705225" y="4519612"/>
              <a:ext cx="3095625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819525" y="4610100"/>
              <a:ext cx="2867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6800850" y="4519612"/>
              <a:ext cx="438150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6915150" y="4610100"/>
              <a:ext cx="4152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已经到达题目给出的状态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7" name="Freeform 47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从已知的第3天往前找。只要知道明天剩几个，就有机会倒推出今天早上有几个。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猴子吃桃：明天剩1个，今天原来有几个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今天吃掉一半后，又多吃了1个，明天才剩1个。倒着想，要先把多吃的1个补回来，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再把剩下的一半还原成全部。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1125" y="3162300"/>
            <a:ext cx="2857500" cy="1285875"/>
            <a:chOff x="1381125" y="3162300"/>
            <a:chExt cx="2857500" cy="1285875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162300"/>
              <a:ext cx="2857500" cy="1285875"/>
              <a:chOff x="1381125" y="3162300"/>
              <a:chExt cx="2857500" cy="128587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162300"/>
                <a:ext cx="2857500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438525"/>
                <a:ext cx="268605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明天剩下的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1个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4238625" y="3162300"/>
            <a:ext cx="3333750" cy="1285875"/>
            <a:chOff x="4238625" y="3162300"/>
            <a:chExt cx="3333750" cy="1285875"/>
          </a:xfrm>
        </p:grpSpPr>
        <p:grpSp>
          <p:nvGrpSpPr>
            <p:cNvPr id="17" name="Group 17"/>
            <p:cNvGrpSpPr/>
            <p:nvPr/>
          </p:nvGrpSpPr>
          <p:grpSpPr>
            <a:xfrm>
              <a:off x="4714875" y="3162300"/>
              <a:ext cx="2857500" cy="1285875"/>
              <a:chOff x="4714875" y="3162300"/>
              <a:chExt cx="2857500" cy="12858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714875" y="3162300"/>
                <a:ext cx="2857500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800600" y="3438525"/>
                <a:ext cx="268605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补回多吃的1个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2个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38625" y="3763383"/>
              <a:ext cx="476250" cy="74184"/>
              <a:chOff x="4238625" y="3763383"/>
              <a:chExt cx="4762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38625" y="380047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627144" y="37633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7572375" y="3162300"/>
            <a:ext cx="3333750" cy="1285875"/>
            <a:chOff x="7572375" y="3162300"/>
            <a:chExt cx="3333750" cy="1285875"/>
          </a:xfrm>
        </p:grpSpPr>
        <p:grpSp>
          <p:nvGrpSpPr>
            <p:cNvPr id="25" name="Group 25"/>
            <p:cNvGrpSpPr/>
            <p:nvPr/>
          </p:nvGrpSpPr>
          <p:grpSpPr>
            <a:xfrm>
              <a:off x="8048625" y="3162300"/>
              <a:ext cx="2857500" cy="1285875"/>
              <a:chOff x="8048625" y="3162300"/>
              <a:chExt cx="2857500" cy="128587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048625" y="3162300"/>
                <a:ext cx="2857500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134350" y="3438525"/>
                <a:ext cx="268605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还原成今天全部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4个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572375" y="3763383"/>
              <a:ext cx="476250" cy="74184"/>
              <a:chOff x="7572375" y="3763383"/>
              <a:chExt cx="476250" cy="7418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7572375" y="380047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7960894" y="37633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0" name="Freeform 3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1" name="Freeform 3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明天剩1个，补回1个得到2个，这只是今天原来的一半；再乘2，今天原来有4个。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顺序是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先加1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，再乘2。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猴子吃桃：从第3天的1个，倒推回第1天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同样的办法，每向前还原一天，就把已知的数量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先加1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，再乘2。第3天已知为1，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便能逐天找回第2天和第1天。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1125" y="3133725"/>
            <a:ext cx="2857500" cy="952500"/>
            <a:chOff x="1381125" y="3133725"/>
            <a:chExt cx="2857500" cy="952500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133725"/>
              <a:ext cx="2857500" cy="952500"/>
              <a:chOff x="1381125" y="3133725"/>
              <a:chExt cx="2857500" cy="9525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133725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236119"/>
                <a:ext cx="2686050" cy="747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第3天早上</a:t>
                </a:r>
                <a:br/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1个</a:t>
                </a:r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4238625" y="3133725"/>
            <a:ext cx="3333750" cy="1685925"/>
            <a:chOff x="4238625" y="3133725"/>
            <a:chExt cx="3333750" cy="1685925"/>
          </a:xfrm>
        </p:grpSpPr>
        <p:grpSp>
          <p:nvGrpSpPr>
            <p:cNvPr id="17" name="Group 17"/>
            <p:cNvGrpSpPr/>
            <p:nvPr/>
          </p:nvGrpSpPr>
          <p:grpSpPr>
            <a:xfrm>
              <a:off x="4714875" y="3133725"/>
              <a:ext cx="2857500" cy="952500"/>
              <a:chOff x="4714875" y="3133725"/>
              <a:chExt cx="28575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714875" y="3133725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800600" y="3236119"/>
                <a:ext cx="2686050" cy="747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第2天早上</a:t>
                </a:r>
                <a:br/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4个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38625" y="3572883"/>
              <a:ext cx="476250" cy="74184"/>
              <a:chOff x="4238625" y="3572883"/>
              <a:chExt cx="4762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38625" y="360997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627144" y="35728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mc:AlternateContent>
          <mc:Choice Requires="a14">
            <p:sp>
              <p:nvSpPr>
                <p:cNvPr id="21" name="day-calculation-1"/>
                <p:cNvSpPr txBox="1">
                  <a:spLocks noGrp="1"/>
                </p:cNvSpPr>
                <p:nvPr/>
              </p:nvSpPr>
              <p:spPr>
                <a:xfrm>
                  <a:off x="4714875" y="4200525"/>
                  <a:ext cx="2857500" cy="6191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0" tIns="0" rIns="0" bIns="0" wrap="square" anchor="ctr">
                  <a:noAutofit/>
                </a:bodyPr>
                <a:lstStyle/>
                <a:p>
                  <a:pPr algn="ctr"/>
                  <a14:m>
                    <m:oMathPara>
                      <m:oMathParaPr>
                        <m:jc m:val="center"/>
                      </m:oMathParaPr>
                      <m:oMath>
                        <m:r>
                          <a:rPr lang="en-US" sz="2250" dirty="0">
                            <a:solidFill>
                              <a:srgbClr val="244D87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250" dirty="0">
                            <a:solidFill>
                              <a:srgbClr val="244D87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×</m:t>
                        </m:r>
                        <m:d>
                          <m:dPr>
                            <m:begChr m:val="("/>
                            <m:sepChr m:val=""/>
                            <m:endChr m:val=")"/>
                            <m:grow m:val="on"/>
                            <m:ctrlPr>
                              <a:rPr lang="en-US" sz="2250" dirty="0">
                                <a:solidFill>
                                  <a:srgbClr val="244D87"/>
                                </a:solidFill>
                                <a:latin typeface="Cambria Math"/>
                                <a:ea typeface="Cambria Math"/>
                                <a:cs typeface="Cambria Math"/>
                              </a:rPr>
                            </m:ctrlPr>
                          </m:dPr>
                          <m:e>
                            <m:r>
                              <a:rPr lang="en-US" sz="2250" dirty="0">
                                <a:solidFill>
                                  <a:srgbClr val="244D87"/>
                                </a:solidFill>
                                <a:latin typeface="Cambria Math"/>
                                <a:ea typeface="Cambria Math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US" sz="2250" dirty="0">
                                <a:solidFill>
                                  <a:srgbClr val="244D87"/>
                                </a:solidFill>
                                <a:latin typeface="Cambria Math"/>
                                <a:ea typeface="Cambria Math"/>
                                <a:cs typeface="Cambria Math"/>
                              </a:rPr>
                              <m:t>+</m:t>
                            </m:r>
                            <m:r>
                              <a:rPr lang="en-US" sz="2250" dirty="0">
                                <a:solidFill>
                                  <a:srgbClr val="244D87"/>
                                </a:solidFill>
                                <a:latin typeface="Cambria Math"/>
                                <a:ea typeface="Cambria Math"/>
                                <a:cs typeface="Cambria Math"/>
                              </a:rPr>
                              <m:t>1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sz="2250" dirty="0">
                            <a:solidFill>
                              <a:srgbClr val="244D87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=</m:t>
                        </m:r>
                        <m:r>
                          <a:rPr lang="en-US" sz="2250" dirty="0">
                            <a:solidFill>
                              <a:srgbClr val="244D87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4</m:t>
                        </m:r>
                      </m:oMath>
                    </m:oMathPara>
                  </a14:m>
                </a:p>
              </p:txBody>
            </p:sp>
          </mc:Choice>
        </mc:AlternateContent>
      </p:grpSp>
      <p:grpSp>
        <p:nvGrpSpPr>
          <p:cNvPr id="31" name="Group 31"/>
          <p:cNvGrpSpPr/>
          <p:nvPr/>
        </p:nvGrpSpPr>
        <p:grpSpPr>
          <a:xfrm>
            <a:off x="7572375" y="3133725"/>
            <a:ext cx="3333750" cy="1685925"/>
            <a:chOff x="7572375" y="3133725"/>
            <a:chExt cx="3333750" cy="1685925"/>
          </a:xfrm>
        </p:grpSpPr>
        <p:grpSp>
          <p:nvGrpSpPr>
            <p:cNvPr id="26" name="Group 26"/>
            <p:cNvGrpSpPr/>
            <p:nvPr/>
          </p:nvGrpSpPr>
          <p:grpSpPr>
            <a:xfrm>
              <a:off x="8048625" y="3133725"/>
              <a:ext cx="2857500" cy="952500"/>
              <a:chOff x="8048625" y="3133725"/>
              <a:chExt cx="2857500" cy="9525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8048625" y="3133725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8134350" y="3236119"/>
                <a:ext cx="2686050" cy="747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第1天早上</a:t>
                </a:r>
                <a:br/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10个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7572375" y="3572883"/>
              <a:ext cx="476250" cy="74184"/>
              <a:chOff x="7572375" y="3572883"/>
              <a:chExt cx="476250" cy="7418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7572375" y="360997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7960894" y="35728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mc:AlternateContent>
          <mc:Choice Requires="a14">
            <p:sp>
              <p:nvSpPr>
                <p:cNvPr id="30" name="day-calculation-2"/>
                <p:cNvSpPr txBox="1">
                  <a:spLocks noGrp="1"/>
                </p:cNvSpPr>
                <p:nvPr/>
              </p:nvSpPr>
              <p:spPr>
                <a:xfrm>
                  <a:off x="8048625" y="4200525"/>
                  <a:ext cx="2857500" cy="6191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0" tIns="0" rIns="0" bIns="0" wrap="square" anchor="ctr">
                  <a:noAutofit/>
                </a:bodyPr>
                <a:lstStyle/>
                <a:p>
                  <a:pPr algn="ctr"/>
                  <a14:m>
                    <m:oMathPara>
                      <m:oMathParaPr>
                        <m:jc m:val="center"/>
                      </m:oMathParaPr>
                      <m:oMath>
                        <m:r>
                          <a:rPr lang="en-US" sz="2250" dirty="0">
                            <a:solidFill>
                              <a:srgbClr val="244D87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250" dirty="0">
                            <a:solidFill>
                              <a:srgbClr val="244D87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×</m:t>
                        </m:r>
                        <m:d>
                          <m:dPr>
                            <m:begChr m:val="("/>
                            <m:sepChr m:val=""/>
                            <m:endChr m:val=")"/>
                            <m:grow m:val="on"/>
                            <m:ctrlPr>
                              <a:rPr lang="en-US" sz="2250" dirty="0">
                                <a:solidFill>
                                  <a:srgbClr val="244D87"/>
                                </a:solidFill>
                                <a:latin typeface="Cambria Math"/>
                                <a:ea typeface="Cambria Math"/>
                                <a:cs typeface="Cambria Math"/>
                              </a:rPr>
                            </m:ctrlPr>
                          </m:dPr>
                          <m:e>
                            <m:r>
                              <a:rPr lang="en-US" sz="2250" dirty="0">
                                <a:solidFill>
                                  <a:srgbClr val="244D87"/>
                                </a:solidFill>
                                <a:latin typeface="Cambria Math"/>
                                <a:ea typeface="Cambria Math"/>
                                <a:cs typeface="Cambria Math"/>
                              </a:rPr>
                              <m:t>4</m:t>
                            </m:r>
                            <m:r>
                              <m:rPr>
                                <m:sty m:val="p"/>
                              </m:rPr>
                              <a:rPr lang="en-US" sz="2250" dirty="0">
                                <a:solidFill>
                                  <a:srgbClr val="244D87"/>
                                </a:solidFill>
                                <a:latin typeface="Cambria Math"/>
                                <a:ea typeface="Cambria Math"/>
                                <a:cs typeface="Cambria Math"/>
                              </a:rPr>
                              <m:t>+</m:t>
                            </m:r>
                            <m:r>
                              <a:rPr lang="en-US" sz="2250" dirty="0">
                                <a:solidFill>
                                  <a:srgbClr val="244D87"/>
                                </a:solidFill>
                                <a:latin typeface="Cambria Math"/>
                                <a:ea typeface="Cambria Math"/>
                                <a:cs typeface="Cambria Math"/>
                              </a:rPr>
                              <m:t>1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sz="2250" dirty="0">
                            <a:solidFill>
                              <a:srgbClr val="244D87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=</m:t>
                        </m:r>
                        <m:r>
                          <a:rPr lang="en-US" sz="2250" dirty="0">
                            <a:solidFill>
                              <a:srgbClr val="244D87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10</m:t>
                        </m:r>
                      </m:oMath>
                    </m:oMathPara>
                  </a14:m>
                </a:p>
              </p:txBody>
            </p:sp>
          </mc:Choice>
        </mc:AlternateContent>
      </p:grpSp>
      <p:sp>
        <p:nvSpPr>
          <p:cNvPr id="32" name="Freeform 32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5" name="Group 35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3" name="Freeform 33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于是，n为3时输出10。把这三个数放回原来的吃桃规则，还要再检查一遍。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猴子吃桃：用原来的规则检查10、4、1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倒推得到了答案，再正着吃一遍。如果算完能回到第3天早上的1，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才和题目的条件对得上。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90600" y="2986088"/>
            <a:ext cx="10191750" cy="1704975"/>
            <a:chOff x="990600" y="2986088"/>
            <a:chExt cx="10191750" cy="170497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今天早上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324350" y="2986088"/>
              <a:ext cx="2857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438650" y="301466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吃一半后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181850" y="2986088"/>
              <a:ext cx="4000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296150" y="30146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再吃1个后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333750" cy="6381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480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第1天：10个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324350" y="3414712"/>
              <a:ext cx="2857500" cy="6381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438650" y="354806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5个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181850" y="3414712"/>
              <a:ext cx="4000500" cy="6381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296150" y="35480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4个，留到第2天早上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052888"/>
              <a:ext cx="3333750" cy="6381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186238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第2天：4个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324350" y="4052888"/>
              <a:ext cx="2857500" cy="6381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438650" y="4186238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2个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181850" y="4052888"/>
              <a:ext cx="4000500" cy="6381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296150" y="4186238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1个，留到第3天早上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0" name="Group 4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8" name="Freeform 3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输入3，输出10。验证用的是题目原来的操作，能帮助我们检查倒推时有没有把加1、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乘2的顺序弄反。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猴子吃桃：f(day)表示哪一天的数量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设f(day)表示第day天早上的桃子数。要知道今天有多少，先求明天有多少，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再用刚才的倒推方法还原。</a:t>
            </a:r>
          </a:p>
        </p:txBody>
      </p:sp>
      <mc:AlternateContent>
        <mc:Choice Requires="a14">
          <p:sp>
            <p:nvSpPr>
              <p:cNvPr id="9" name="recurrence"/>
              <p:cNvSpPr txBox="1">
                <a:spLocks noGrp="1"/>
              </p:cNvSpPr>
              <p:nvPr/>
            </p:nvSpPr>
            <p:spPr>
              <a:xfrm>
                <a:off x="1143000" y="3219450"/>
                <a:ext cx="9906000" cy="1504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day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{"/>
                          <m:sepChr m:val=""/>
                          <m:endChr m:val=""/>
                          <m:grow m:val="on"/>
                          <m:ctrl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,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day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=</m:t>
                                </m:r>
                                <m: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n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2</m:t>
                                </m:r>
                                <m:d>
                                  <m:dPr>
                                    <m:begChr m:val="("/>
                                    <m:sepChr m:val=""/>
                                    <m:endChr m:val=")"/>
                                    <m:grow m:val="on"/>
                                    <m:ctrlPr>
                                      <a:rPr lang="en-US" sz="2620" dirty="0">
                                        <a:solidFill>
                                          <a:srgbClr val="244D87"/>
                                        </a:solidFill>
                                        <a:latin typeface="Cambria Math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620" dirty="0">
                                        <a:solidFill>
                                          <a:srgbClr val="244D87"/>
                                        </a:solidFill>
                                        <a:latin typeface="Cambria Math"/>
                                        <a:ea typeface="Cambria Math"/>
                                        <a:cs typeface="Cambria Math"/>
                                      </a:rPr>
                                      <m:t>f</m:t>
                                    </m:r>
                                    <m:d>
                                      <m:dPr>
                                        <m:begChr m:val="("/>
                                        <m:sepChr m:val=""/>
                                        <m:endChr m:val=")"/>
                                        <m:grow m:val="on"/>
                                        <m:ctrlPr>
                                          <a:rPr lang="en-US" sz="2620" dirty="0">
                                            <a:solidFill>
                                              <a:srgbClr val="244D87"/>
                                            </a:solidFill>
                                            <a:latin typeface="Cambria Math"/>
                                            <a:ea typeface="Cambria Math"/>
                                            <a:cs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620" dirty="0">
                                            <a:solidFill>
                                              <a:srgbClr val="244D87"/>
                                            </a:solidFill>
                                            <a:latin typeface="Cambria Math"/>
                                            <a:ea typeface="Cambria Math"/>
                                            <a:cs typeface="Cambria Math"/>
                                          </a:rPr>
                                          <m:t>day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2620" dirty="0">
                                            <a:solidFill>
                                              <a:srgbClr val="244D87"/>
                                            </a:solidFill>
                                            <a:latin typeface="Cambria Math"/>
                                            <a:ea typeface="Cambria Math"/>
                                            <a:cs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sz="2620" dirty="0">
                                            <a:solidFill>
                                              <a:srgbClr val="244D87"/>
                                            </a:solidFill>
                                            <a:latin typeface="Cambria Math"/>
                                            <a:ea typeface="Cambria Math"/>
                                            <a:cs typeface="Cambria Math"/>
                                          </a:rPr>
                                          <m:t>1</m:t>
                                        </m:r>
                                      </m:e>
                                    </m:d>
                                    <m:r>
                                      <m:rPr>
                                        <m:sty m:val="p"/>
                                      </m:rPr>
                                      <a:rPr lang="en-US" sz="2620" dirty="0">
                                        <a:solidFill>
                                          <a:srgbClr val="244D87"/>
                                        </a:solidFill>
                                        <a:latin typeface="Cambria Math"/>
                                        <a:ea typeface="Cambria Math"/>
                                        <a:cs typeface="Cambria Math"/>
                                      </a:rPr>
                                      <m:t>+</m:t>
                                    </m:r>
                                    <m:r>
                                      <a:rPr lang="en-US" sz="2620" dirty="0">
                                        <a:solidFill>
                                          <a:srgbClr val="244D87"/>
                                        </a:solidFill>
                                        <a:latin typeface="Cambria Math"/>
                                        <a:ea typeface="Cambria Math"/>
                                        <a:cs typeface="Cambria Math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,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day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&lt;</m:t>
                                </m:r>
                                <m:r>
                                  <a:rPr lang="en-US" sz="2620" dirty="0">
                                    <a:solidFill>
                                      <a:srgbClr val="244D87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n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0" name="Freeform 1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1" name="Freeform 1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n是题目给出的最后一天，day是当前正在求的日期。最终要求第1天早上的数量，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所以调用f(1)。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猴子吃桃：day变大，为什么仍然能停下来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仍以n为3为例。求f(1)时会调用f(2)，再调用f(3)。day虽然增加，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但离第n天还差的天数在减少。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2986088"/>
            <a:ext cx="10191750" cy="2000249"/>
            <a:chOff x="990600" y="2986088"/>
            <a:chExt cx="10191750" cy="2000249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762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当前调用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52850" y="2986088"/>
              <a:ext cx="3810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867150" y="30146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距离最后一天还差几天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562850" y="2986088"/>
              <a:ext cx="3619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677150" y="301466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这一层要做什么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2762250" cy="5238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90912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f(1)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752850" y="3414712"/>
              <a:ext cx="3810000" cy="5238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867150" y="349091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562850" y="3414712"/>
              <a:ext cx="3619500" cy="5238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677150" y="349091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等待第2天的数量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38588"/>
              <a:ext cx="2762250" cy="5238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014788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f(2)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752850" y="3938588"/>
              <a:ext cx="3810000" cy="5238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867150" y="401478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562850" y="3938588"/>
              <a:ext cx="3619500" cy="5238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677150" y="4014788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等待第3天的数量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462462"/>
              <a:ext cx="2762250" cy="5238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538662"/>
              <a:ext cx="2533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f(3)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752850" y="4462462"/>
              <a:ext cx="3810000" cy="5238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867150" y="45386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562850" y="4462462"/>
              <a:ext cx="3619500" cy="5238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677150" y="453866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直接返回1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7" name="Freeform 47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递归要越来越接近结束条件。并不是只有参数递减，才算在缩小问题。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猴子吃桃：第一步，到了最后一天就返回1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n在函数外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保存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输入的最后一天。函数内的day表示正在求哪一天；到day等于n时，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答案已经由题目给出。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(day == n)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先检查这一层是不是最后一天。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边界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成立就返回，不会再调用f(day + 1)，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也不会多还原一天。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猴子吃桃：第二步，拿明天的答案还原今天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今天还没到第n天，就先求f(day + 1)。它返回明天的数量，当前这层再加1、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乘2，算出今天早上的数量。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2 * (f(day + 1) + 1);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括号里的+1把多吃的那个补回来，外面的乘2把一半还原成全部。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的单位始终是“个桃子”。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猴子吃桃：把输入、边界和倒推接起来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438525"/>
            <a:chOff x="914400" y="2009775"/>
            <a:chExt cx="10220325" cy="343852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438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day)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(day == n)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2 * (f(day + 1) + 1);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f(1)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358515"/>
            </a:xfrm>
            <a:custGeom>
              <a:avLst/>
              <a:gdLst/>
              <a:ahLst/>
              <a:cxnLst/>
              <a:rect l="l" t="t" r="r" b="b"/>
              <a:pathLst>
                <a:path w="9525" h="3358515">
                  <a:moveTo>
                    <a:pt x="0" y="0"/>
                  </a:moveTo>
                  <a:lnTo>
                    <a:pt x="0" y="33585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猴子吃桃：模拟练习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n为1时，f(1)会继续调用f(2)吗？输出多少？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n为4时，从最后一天往前推，各天早上分别有多少个？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不会。已经满足day == n，直接输出1。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第4天1个，第3天4个，第2天10个，第1天22个，所以输出22。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培训：一年后，一整份学员记录要怎样修改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例如，Tom今年12岁，成绩500分。培训一年后，年龄加1，成绩提高20%，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但最高只能到600分。姓名、年龄和成绩都属于同一个人。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28750" y="3095625"/>
            <a:ext cx="3810000" cy="1647825"/>
            <a:chOff x="1428750" y="3095625"/>
            <a:chExt cx="3810000" cy="1647825"/>
          </a:xfrm>
        </p:grpSpPr>
        <p:sp>
          <p:nvSpPr>
            <p:cNvPr id="9" name="Freeform 9"/>
            <p:cNvSpPr/>
            <p:nvPr/>
          </p:nvSpPr>
          <p:spPr>
            <a:xfrm>
              <a:off x="1428750" y="3095625"/>
              <a:ext cx="3810000" cy="1647825"/>
            </a:xfrm>
            <a:prstGeom prst="roundRect">
              <a:avLst>
                <a:gd name="adj" fmla="val 578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543050" y="3190875"/>
              <a:ext cx="35814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培训前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1543050" y="3629025"/>
              <a:ext cx="3581400" cy="9525"/>
            </a:xfrm>
            <a:custGeom>
              <a:avLst/>
              <a:gdLst/>
              <a:ahLst/>
              <a:cxnLst/>
              <a:rect l="l" t="t" r="r" b="b"/>
              <a:pathLst>
                <a:path w="3581400" h="9525">
                  <a:moveTo>
                    <a:pt x="0" y="0"/>
                  </a:moveTo>
                  <a:lnTo>
                    <a:pt x="35814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619250" y="3781425"/>
              <a:ext cx="3429000" cy="895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850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Tom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12岁，500分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238750" y="3095625"/>
            <a:ext cx="5524500" cy="1647825"/>
            <a:chOff x="5238750" y="3095625"/>
            <a:chExt cx="5524500" cy="1647825"/>
          </a:xfrm>
        </p:grpSpPr>
        <p:grpSp>
          <p:nvGrpSpPr>
            <p:cNvPr id="18" name="Group 18"/>
            <p:cNvGrpSpPr/>
            <p:nvPr/>
          </p:nvGrpSpPr>
          <p:grpSpPr>
            <a:xfrm>
              <a:off x="5238750" y="3868158"/>
              <a:ext cx="1714500" cy="74184"/>
              <a:chOff x="5238750" y="3868158"/>
              <a:chExt cx="1714500" cy="7418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5238750" y="3905250"/>
                <a:ext cx="171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9525">
                    <a:moveTo>
                      <a:pt x="0" y="0"/>
                    </a:moveTo>
                    <a:lnTo>
                      <a:pt x="17145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6865519" y="38681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6953250" y="3095625"/>
              <a:ext cx="3810000" cy="1647825"/>
              <a:chOff x="6953250" y="3095625"/>
              <a:chExt cx="3810000" cy="164782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953250" y="3095625"/>
                <a:ext cx="3810000" cy="1647825"/>
              </a:xfrm>
              <a:prstGeom prst="roundRect">
                <a:avLst>
                  <a:gd name="adj" fmla="val 578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67550" y="3190875"/>
                <a:ext cx="3581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培训一年后</a:t>
                </a:r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7067550" y="3629025"/>
                <a:ext cx="3581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81400" h="9525">
                    <a:moveTo>
                      <a:pt x="0" y="0"/>
                    </a:moveTo>
                    <a:lnTo>
                      <a:pt x="3581400" y="0"/>
                    </a:lnTo>
                  </a:path>
                </a:pathLst>
              </a:custGeom>
              <a:noFill/>
              <a:ln w="7620">
                <a:solidFill>
                  <a:srgbClr val="CED8E4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143750" y="3781425"/>
                <a:ext cx="3429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850"/>
                  </a:lnSpc>
                </a:pP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Tom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13岁，600分</a:t>
                </a:r>
              </a:p>
            </p:txBody>
          </p:sp>
        </p:grpSp>
      </p:grpSp>
      <p:sp>
        <p:nvSpPr>
          <p:cNvPr id="27" name="Freeform 2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0" name="Group 3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8" name="Freeform 2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我们要传给函数的是一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学员信息。只传姓名，没法计算新成绩；只传成绩，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又带不回同一个人的姓名和年龄。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培训：用结构体接收记录，也返回结构体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教材习题7-9，洛谷P5744：每名学员有姓名、年龄、去年的NOIP成绩。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培训一年后，年龄加1，成绩提高20%，超过600分按600分记录，姓名不变。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输入第一行是人数n，范围为1到5；随后n行，每行依次是姓名、年龄、成绩。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姓名不含空格，年龄为0到100，成绩为0到600且是5的倍数。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757238"/>
            <a:chOff x="990600" y="4438650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按输入顺序输出n行，每行是姓名、新年龄、新成绩，用空格分隔。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要求定义结构体，并编写一个接收、返回这种结构体的函数，模拟培训。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培训：每人输入一行，也输出一行新记录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例如，读入下面三人的信息。Tom的500分提高后刚好到600；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Mia的590分提高后超过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上限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；Ann的0分提高20%后仍为0。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143000" y="3005138"/>
            <a:ext cx="5667375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43000" y="3529012"/>
            <a:ext cx="5667375" cy="14001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3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Tom 12 500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Mia 13 590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Ann 14 0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91375" y="3005138"/>
            <a:ext cx="9525" cy="2100262"/>
          </a:xfrm>
          <a:custGeom>
            <a:avLst/>
            <a:gdLst/>
            <a:ahLst/>
            <a:cxnLst/>
            <a:rect l="l" t="t" r="r" b="b"/>
            <a:pathLst>
              <a:path w="9525" h="2100262">
                <a:moveTo>
                  <a:pt x="0" y="0"/>
                </a:moveTo>
                <a:lnTo>
                  <a:pt x="0" y="2100262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7667625" y="3005138"/>
            <a:ext cx="352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67625" y="3529012"/>
            <a:ext cx="3571875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Tom 13 600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Mia 14 600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Ann 15 0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9" name="Freeform 1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三个人都过了一年，年龄都加1。输出仍然按Tom、Mia、Ann的顺序，姓名保持原样。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培训：成绩提高20%，为什么不能直接加20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提高20%表示增加原成绩的五分之一。比如100分增加20分，而500分要增加100分。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算完提高后的成绩，还要检查600分的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上限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90600" y="2986088"/>
            <a:ext cx="10191750" cy="2219325"/>
            <a:chOff x="990600" y="2986088"/>
            <a:chExt cx="10191750" cy="22193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048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原成绩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038600" y="2986088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152900" y="30146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提高20%后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372350" y="2986088"/>
              <a:ext cx="3810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486650" y="30146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实际保存的成绩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048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5281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038600" y="3414712"/>
              <a:ext cx="3333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152900" y="345281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120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372350" y="3414712"/>
              <a:ext cx="3810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486650" y="345281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862388"/>
              <a:ext cx="3048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900488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500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038600" y="3862388"/>
              <a:ext cx="3333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152900" y="3900488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600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372350" y="3862388"/>
              <a:ext cx="3810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486650" y="390048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600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310062"/>
              <a:ext cx="3048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34816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590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038600" y="4310062"/>
              <a:ext cx="33337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152900" y="43481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708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372350" y="4310062"/>
              <a:ext cx="3810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486650" y="43481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600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757738"/>
              <a:ext cx="3048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795838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4038600" y="4757738"/>
              <a:ext cx="33337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4152900" y="4795838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7372350" y="4757738"/>
              <a:ext cx="3810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7486650" y="479583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sp>
        <p:nvSpPr>
          <p:cNvPr id="55" name="Freeform 55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8" name="Group 58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6" name="Freeform 56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代码可以写score * 6 / 5。题目保证原成绩是5的倍数，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这里的整数除法能得到精确结果。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培训：传值给函数，函数里拿到的是一份副本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把student传给train(Learner s)，s会得到student的一份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副本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函数修改s中的年龄和成绩，调用处原来的student不会跟着自动改变。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28750" y="3114675"/>
            <a:ext cx="3810000" cy="1647825"/>
            <a:chOff x="1428750" y="3114675"/>
            <a:chExt cx="3810000" cy="1647825"/>
          </a:xfrm>
        </p:grpSpPr>
        <p:sp>
          <p:nvSpPr>
            <p:cNvPr id="9" name="Freeform 9"/>
            <p:cNvSpPr/>
            <p:nvPr/>
          </p:nvSpPr>
          <p:spPr>
            <a:xfrm>
              <a:off x="1428750" y="3114675"/>
              <a:ext cx="3810000" cy="1647825"/>
            </a:xfrm>
            <a:prstGeom prst="roundRect">
              <a:avLst>
                <a:gd name="adj" fmla="val 578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543050" y="3209925"/>
              <a:ext cx="35814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调用处的student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1543050" y="3648075"/>
              <a:ext cx="3581400" cy="9525"/>
            </a:xfrm>
            <a:custGeom>
              <a:avLst/>
              <a:gdLst/>
              <a:ahLst/>
              <a:cxnLst/>
              <a:rect l="l" t="t" r="r" b="b"/>
              <a:pathLst>
                <a:path w="3581400" h="9525">
                  <a:moveTo>
                    <a:pt x="0" y="0"/>
                  </a:moveTo>
                  <a:lnTo>
                    <a:pt x="35814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619250" y="3800475"/>
              <a:ext cx="3429000" cy="895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850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Tom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12岁，500分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238750" y="3114675"/>
            <a:ext cx="5524500" cy="1647825"/>
            <a:chOff x="5238750" y="3114675"/>
            <a:chExt cx="5524500" cy="1647825"/>
          </a:xfrm>
        </p:grpSpPr>
        <p:grpSp>
          <p:nvGrpSpPr>
            <p:cNvPr id="18" name="Group 18"/>
            <p:cNvGrpSpPr/>
            <p:nvPr/>
          </p:nvGrpSpPr>
          <p:grpSpPr>
            <a:xfrm>
              <a:off x="5238750" y="3887208"/>
              <a:ext cx="1714500" cy="74184"/>
              <a:chOff x="5238750" y="3887208"/>
              <a:chExt cx="1714500" cy="7418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5238750" y="3924300"/>
                <a:ext cx="171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9525">
                    <a:moveTo>
                      <a:pt x="0" y="0"/>
                    </a:moveTo>
                    <a:lnTo>
                      <a:pt x="17145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6865519" y="38872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6953250" y="3114675"/>
              <a:ext cx="3810000" cy="1647825"/>
              <a:chOff x="6953250" y="3114675"/>
              <a:chExt cx="3810000" cy="164782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953250" y="3114675"/>
                <a:ext cx="3810000" cy="1647825"/>
              </a:xfrm>
              <a:prstGeom prst="roundRect">
                <a:avLst>
                  <a:gd name="adj" fmla="val 578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067550" y="3209925"/>
                <a:ext cx="3581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函数里的s（修改后）</a:t>
                </a:r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7067550" y="3648075"/>
                <a:ext cx="3581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81400" h="9525">
                    <a:moveTo>
                      <a:pt x="0" y="0"/>
                    </a:moveTo>
                    <a:lnTo>
                      <a:pt x="3581400" y="0"/>
                    </a:lnTo>
                  </a:path>
                </a:pathLst>
              </a:custGeom>
              <a:noFill/>
              <a:ln w="7620">
                <a:solidFill>
                  <a:srgbClr val="CED8E4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143750" y="3800475"/>
                <a:ext cx="3429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850"/>
                  </a:lnSpc>
                </a:pP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Tom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13岁，600分</a:t>
                </a:r>
              </a:p>
            </p:txBody>
          </p:sp>
        </p:grpSp>
      </p:grpSp>
      <p:sp>
        <p:nvSpPr>
          <p:cNvPr id="27" name="Freeform 2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0" name="Group 3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8" name="Freeform 2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函数要return s，把修改后的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记录交回来。调用处再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这个返回值，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原来的记录才能换成新记录。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培训：只调用函数，和保存返回值有什么不同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比较两种独立的写法，它们都从Tom、12岁、500分这份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原记录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开始。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不要把两种写法连着执行。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85850" y="3105150"/>
            <a:ext cx="5010150" cy="1981200"/>
            <a:chOff x="1085850" y="3105150"/>
            <a:chExt cx="5010150" cy="1981200"/>
          </a:xfrm>
        </p:grpSpPr>
        <p:sp>
          <p:nvSpPr>
            <p:cNvPr id="9" name="Freeform 9"/>
            <p:cNvSpPr/>
            <p:nvPr/>
          </p:nvSpPr>
          <p:spPr>
            <a:xfrm>
              <a:off x="1095375" y="3105150"/>
              <a:ext cx="500062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调用后不保存返回值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085850" y="3705225"/>
              <a:ext cx="4933950" cy="385762"/>
              <a:chOff x="1085850" y="3705225"/>
              <a:chExt cx="4933950" cy="38576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209675" y="3705225"/>
                <a:ext cx="48101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train(student);</a:t>
                </a:r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1085850" y="3705225"/>
                <a:ext cx="9525" cy="30861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8610">
                    <a:moveTo>
                      <a:pt x="0" y="0"/>
                    </a:moveTo>
                    <a:lnTo>
                      <a:pt x="0" y="308610"/>
                    </a:lnTo>
                  </a:path>
                </a:pathLst>
              </a:custGeom>
              <a:noFill/>
              <a:ln w="19050">
                <a:solidFill>
                  <a:srgbClr val="244D87"/>
                </a:solidFill>
              </a:ln>
            </p:spPr>
          </p:sp>
        </p:grpSp>
        <p:sp>
          <p:nvSpPr>
            <p:cNvPr id="15" name="Freeform 15"/>
            <p:cNvSpPr/>
            <p:nvPr/>
          </p:nvSpPr>
          <p:spPr>
            <a:xfrm>
              <a:off x="1095375" y="4324350"/>
              <a:ext cx="5000625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student仍为：Tom，12岁，500分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372225" y="3105150"/>
            <a:ext cx="5010150" cy="1981200"/>
            <a:chOff x="6372225" y="3105150"/>
            <a:chExt cx="5010150" cy="1981200"/>
          </a:xfrm>
        </p:grpSpPr>
        <p:sp>
          <p:nvSpPr>
            <p:cNvPr id="18" name="Freeform 18"/>
            <p:cNvSpPr/>
            <p:nvPr/>
          </p:nvSpPr>
          <p:spPr>
            <a:xfrm>
              <a:off x="6381750" y="3105150"/>
              <a:ext cx="500062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把返回的新记录赋回student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6372225" y="3705225"/>
              <a:ext cx="4933950" cy="385762"/>
              <a:chOff x="6372225" y="3705225"/>
              <a:chExt cx="4933950" cy="38576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6496050" y="3705225"/>
                <a:ext cx="48101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student = train(student);</a:t>
                </a:r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6372225" y="3705225"/>
                <a:ext cx="9525" cy="30861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8610">
                    <a:moveTo>
                      <a:pt x="0" y="0"/>
                    </a:moveTo>
                    <a:lnTo>
                      <a:pt x="0" y="308610"/>
                    </a:lnTo>
                  </a:path>
                </a:pathLst>
              </a:custGeom>
              <a:noFill/>
              <a:ln w="19050">
                <a:solidFill>
                  <a:srgbClr val="244D87"/>
                </a:solidFill>
              </a:ln>
            </p:spPr>
          </p:sp>
        </p:grpSp>
        <p:sp>
          <p:nvSpPr>
            <p:cNvPr id="24" name="Freeform 24"/>
            <p:cNvSpPr/>
            <p:nvPr/>
          </p:nvSpPr>
          <p:spPr>
            <a:xfrm>
              <a:off x="6381750" y="4324350"/>
              <a:ext cx="5000625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student改为：Tom，13岁，600分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6057900" y="3105150"/>
            <a:ext cx="9525" cy="1933575"/>
          </a:xfrm>
          <a:custGeom>
            <a:avLst/>
            <a:gdLst/>
            <a:ahLst/>
            <a:cxnLst/>
            <a:rect l="l" t="t" r="r" b="b"/>
            <a:pathLst>
              <a:path w="9525" h="1933575">
                <a:moveTo>
                  <a:pt x="0" y="0"/>
                </a:moveTo>
                <a:lnTo>
                  <a:pt x="0" y="1933575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Freeform 2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1" name="Group 3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9" name="Freeform 2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函数会计算出新记录，但调用处还得决定把它放在哪里。左边丢掉了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右边用它更新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原记录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培训：第一步，规定一名学员有哪些信息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定义Learner类型，把姓名、年龄、成绩放在同一份记录里。姓名用string，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年龄和成绩用int，各成员仍保留合适的类型。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struct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Learner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name;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age, score;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这里定义的是记录的格式。等到创建Learner对象时，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才会准备某一名学员的具体记录。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培训：第二步，修改副本中的年龄和成绩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在train函数里，形参s就是当前学员的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副本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。姓名保持原样，年龄加1，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成绩先提高，再检查是否超过600。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s.age++;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s.score = s.score * 6 / 5;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(s.score &gt; 600) s.score = 600;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成绩的两步要按顺序写。若在提高成绩之前就检查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上限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590提高后得到的708仍然会留在记录中。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培训：第三步，把整份新记录返回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函数的参数类型和返回类型都是Learner。三项信息作为一个整体进入，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完成修改后，再作为一个整体返回。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876425"/>
            <a:chOff x="914400" y="2986088"/>
            <a:chExt cx="10220325" cy="18764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876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Learner train(Learner s)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s.age++;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s.score = s.score * 6 / 5;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(s.score &gt; 600) s.score = 600;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796415"/>
            </a:xfrm>
            <a:custGeom>
              <a:avLst/>
              <a:gdLst/>
              <a:ahLst/>
              <a:cxnLst/>
              <a:rect l="l" t="t" r="r" b="b"/>
              <a:pathLst>
                <a:path w="9525" h="1796415">
                  <a:moveTo>
                    <a:pt x="0" y="0"/>
                  </a:moveTo>
                  <a:lnTo>
                    <a:pt x="0" y="17964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返回类型写Learner，最后就要返回一份Learner记录。return s会带回姓名、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新年龄和新成绩，不是只返回成绩。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培训：第四步，读入当前学员的完整记录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在循环内创建当前学员student，依次填入姓名、年龄、成绩。一次处理一个人，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处理完再读下一个人。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Learner student{};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student.name &gt;&gt; student.age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&gt;&gt; student.score;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花括号让成员完成初始化，随后输入把三项实际信息填进去。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字段和题目每行的输入顺序一一对应。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培训：第五步，保存新记录，再输出它的成员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把student交给train，接住返回的新记录，赋回student。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此时里面已经是新年龄和新成绩，再按题目顺序输出。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= train(student);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student.name &lt;&lt; ' ' &lt;&lt; student.age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&lt;&lt; ' ' &lt;&lt; student.score &lt;&lt; '\n';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输出发生在赋值之后。若忘了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保存返回值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就会把原来的年龄和成绩再次打印出来。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培训：完整程序，类型和处理函数放在前面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714750"/>
            <a:chOff x="914400" y="2009775"/>
            <a:chExt cx="1022032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struct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Learner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name;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age, score;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Learner train(Learner s)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s.age++;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s.score = s.score * 6 / 5;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(s.score &gt; 600) s.score = 600;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634740"/>
            </a:xfrm>
            <a:custGeom>
              <a:avLst/>
              <a:gdLst/>
              <a:ahLst/>
              <a:cxnLst/>
              <a:rect l="l" t="t" r="r" b="b"/>
              <a:pathLst>
                <a:path w="9525" h="3634740">
                  <a:moveTo>
                    <a:pt x="0" y="0"/>
                  </a:moveTo>
                  <a:lnTo>
                    <a:pt x="0" y="36347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培训：完整程序，main逐人读入和输出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714750"/>
            <a:chOff x="914400" y="2009775"/>
            <a:chExt cx="1022032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Learner student{};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student.name &gt;&gt; student.age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&gt;&gt; student.score;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student = train(student);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student.name &lt;&lt; ' ' &lt;&lt; student.age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&lt;&lt; ' ' &lt;&lt; student.score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634740"/>
            </a:xfrm>
            <a:custGeom>
              <a:avLst/>
              <a:gdLst/>
              <a:ahLst/>
              <a:cxnLst/>
              <a:rect l="l" t="t" r="r" b="b"/>
              <a:pathLst>
                <a:path w="9525" h="3634740">
                  <a:moveTo>
                    <a:pt x="0" y="0"/>
                  </a:moveTo>
                  <a:lnTo>
                    <a:pt x="0" y="36347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培训：模拟练习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Tom原来12岁、500分，执行student = train(student)后是什么？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若原成绩为590分，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708分对吗？只调用train(student)能更新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原记录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Tom、13岁、600分；姓名保留，年龄增加，成绩刚好到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上限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成绩应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600分。只调用而不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返回值，原记录仍然不变。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把五道题放在一起，看看每个函数负责什么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题目换了，函数仍要交代清楚自己的任务。递归题还要知道什么时候停，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以及下一次调用回来以后做什么。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990600" y="2986088"/>
            <a:ext cx="10191750" cy="2666999"/>
            <a:chOff x="990600" y="2986088"/>
            <a:chExt cx="10191750" cy="2666999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714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05225" y="2986088"/>
              <a:ext cx="3857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819525" y="3014662"/>
              <a:ext cx="3629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停下来或完成任务的依据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562850" y="2986088"/>
              <a:ext cx="3619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677150" y="301466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接着怎样处理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27146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5281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reverse_read()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705225" y="3414712"/>
              <a:ext cx="38576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819525" y="3452812"/>
              <a:ext cx="3629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读到0或输入结束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562850" y="3414712"/>
              <a:ext cx="36195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677150" y="345281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返回后打印当前x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862388"/>
              <a:ext cx="27146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900488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gcd(a, b)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705225" y="3862388"/>
              <a:ext cx="38576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819525" y="3900488"/>
              <a:ext cx="3629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b为0，答案是a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562850" y="3862388"/>
              <a:ext cx="36195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677150" y="3900488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直接交回下一次的答案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310062"/>
              <a:ext cx="27146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3481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fib(n)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705225" y="4310062"/>
              <a:ext cx="38576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819525" y="4348162"/>
              <a:ext cx="3629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前两项为1；已有记录可复用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562850" y="4310062"/>
              <a:ext cx="36195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677150" y="434816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相加，保存，再返回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757738"/>
              <a:ext cx="27146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795838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f(day)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705225" y="4757738"/>
              <a:ext cx="3857625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819525" y="4795838"/>
              <a:ext cx="3629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day为n，数量是1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7562850" y="4757738"/>
              <a:ext cx="36195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7677150" y="4795838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用明天的数量还原今天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990600" y="5205412"/>
              <a:ext cx="27146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1104900" y="524351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train(s)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3705225" y="5205412"/>
              <a:ext cx="3857625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3819525" y="5243512"/>
              <a:ext cx="3629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按培训规则修改完记录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7562850" y="5205412"/>
              <a:ext cx="36195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7677150" y="524351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返回整份新记录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递归与结构体应用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写完函数以后，用这些问题检查自己的程序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191750" cy="757238"/>
            <a:chOff x="990600" y="2057400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参数表示什么，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又表示什么？把单位、位置和记录的含义说清楚，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再看main有没有用对。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29765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186112"/>
            <a:ext cx="10191750" cy="757238"/>
            <a:chOff x="990600" y="3186112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1861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递归是否越来越接近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边界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？遇到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边界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能不能立即返回？返回后还有没有打印、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运算或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的工作？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1052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314825"/>
            <a:ext cx="10191750" cy="757238"/>
            <a:chOff x="990600" y="4314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314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同样的参数能否复用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同一个答案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？数组下标和记录内容有没有对应？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改的是原数据，还是函数里的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2339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443538"/>
            <a:ext cx="10191750" cy="757238"/>
            <a:chOff x="990600" y="5443538"/>
            <a:chExt cx="10191750" cy="757238"/>
          </a:xfrm>
        </p:grpSpPr>
        <p:sp>
          <p:nvSpPr>
            <p:cNvPr id="19" name="Freeform 19"/>
            <p:cNvSpPr/>
            <p:nvPr/>
          </p:nvSpPr>
          <p:spPr>
            <a:xfrm>
              <a:off x="990600" y="54435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拿正常输入和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边界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输入各试一遍。结果对了，还要回到题目，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确认没有漏掉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上限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或输出顺序。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63</ns0:Slides>
  <ns0:Notes>43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43</ns1:i4>
      </ns1:variant>
    </ns1:vector>
  </ns0:HeadingPairs>
  <ns0:TitlesOfParts>
    <ns1:vector size="43" baseType="lpstr">
      <ns1:lpstr>查一件事，要请下一位同学继续问时怎么办？</ns1:lpstr>
      <ns1:lpstr>答案知道了，前面等待的人怎样继续？</ns1:lpstr>
      <ns1:lpstr>先读到的数，怎样等到最后再输出？</ns1:lpstr>
      <ns1:lpstr>最深处停下来，输出顺序怎样反过来？</ns1:lpstr>
      <ns1:lpstr>读进来的几个数，怎样倒过来显示？</ns1:lpstr>
      <ns1:lpstr>逆序输出：读到0停止，再倒着输出之前的数</ns1:lpstr>
      <ns1:lpstr>读到第一个3时，为什么还不能马上输出？</ns1:lpstr>
      <ns1:lpstr>读完后面的数，再输出当前这个数</ns1:lpstr>
      <ns1:lpstr>完整程序：先递归读后续，再输出本层</ns1:lpstr>
      <ns1:lpstr>不用数组，不代表不占用额外空间</ns1:lpstr>
      <ns1:lpstr>两根绳子，要剪成一样长，最长能剪多长？</ns1:lpstr>
      <ns1:lpstr>最大公约数：把两种长度切成同样长的小段</ns1:lpstr>
      <ns1:lpstr>把48拆成两个18，还剩12，这个余数说明什么？</ns1:lpstr>
      <ns1:lpstr>12正好分成两个6以后，为什么答案就是6？</ns1:lpstr>
      <ns1:lpstr>余数不断变小，等到余数为0就停止</ns1:lpstr>
      <ns1:lpstr>48与18，一步步缩小为6与0</ns1:lpstr>
      <ns1:lpstr>完整程序：余数为0时返回答案</ns1:lpstr>
      <ns1:lpstr>模拟练习：递归负责保存顺序，也能缩小数值</ns1:lpstr>
      <ns1:lpstr>给出第几项，程序要找的是哪一个数？</ns1:lpstr>
      <ns1:lpstr>斐波那契数列：前两项之后，每项等于前两项之和</ns1:lpstr>
      <ns1:lpstr>按照定义直接递归，代码短，但会重复计算</ns1:lpstr>
      <ns1:lpstr>两次fib(3)，请求的是同一个答案</ns1:lpstr>
      <ns1:lpstr>同样再问一次第3项，能不能直接翻记录？</ns1:lpstr>
      <ns1:lpstr>memo的下标是第几项，格子里存这一项的值</ns1:lpstr>
      <ns1:lpstr>完整程序：先查记录，再递归计算</ns1:lpstr>
      <ns1:lpstr>第一次计算与第二次读取，分别走哪条路？</ns1:lpstr>
      <ns1:lpstr>保存结果以后，为什么计算次数降下来了？</ns1:lpstr>
      <ns1:lpstr>只知道最后剩一个桃子，怎样理解这道题？</ns1:lpstr>
      <ns1:lpstr>猴子吃桃：知道最后剩多少，求最初有多少</ns1:lpstr>
      <ns1:lpstr>最后剩1个，怎样把昨天吃掉的步骤倒回来？</ns1:lpstr>
      <ns1:lpstr>从明天剩下的桃子，倒推今天早晨的数量</ns1:lpstr>
      <ns1:lpstr>f(day)记录某一天早晨的桃子数</ns1:lpstr>
      <ns1:lpstr>完整程序：向最后一天询问，再逐层反推</ns1:lpstr>
      <ns1:lpstr>模拟练习：缓存的含义与递归的方向</ns1:lpstr>
      <ns1:lpstr>培训一年后，学生名单里的哪些信息要更新？</ns1:lpstr>
      <ns1:lpstr>培训：返回一年之后的完整学生记录</ns1:lpstr>
      <ns1:lpstr>提高20%以后，再检查是否超过上限</ns1:lpstr>
      <ns1:lpstr>培训名单已改好，原来的名单要怎样更新？</ns1:lpstr>
      <ns1:lpstr>返回新记录以后，还差一次赋值</ns1:lpstr>
      <ns1:lpstr>完整程序：更新年龄与成绩并返回记录（1/2）</ns1:lpstr>
      <ns1:lpstr>完整程序：更新年龄与成绩并返回记录（2/2）</ns1:lpstr>
      <ns1:lpstr>模拟练习：返回记录与原地修改的区别</ns1:lpstr>
      <ns1:lpstr>写新函数前，把这四件事说清楚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7.5 课后习题 递归与结构体应用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2026-10-03T08:36:29Z</dcterms:modified>
  <cp:category/>
  <cp:contentStatus/>
  <dc:language>zh-CN</dc:language>
</cp:coreProperties>
</file>