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7"/>
  </p:notesMasterIdLst>
  <p:sldIdLst>
    <p:sldId id="256" r:id="rId2"/>
    <p:sldId id="257" r:id="rId3"/>
    <p:sldId id="258" r:id="rId4"/>
    <p:sldId id="259" r:id="rId5"/>
    <p:sldId id="277" r:id="rId6"/>
    <p:sldId id="260" r:id="rId7"/>
    <p:sldId id="261" r:id="rId8"/>
    <p:sldId id="278" r:id="rId9"/>
    <p:sldId id="279" r:id="rId10"/>
    <p:sldId id="280" r:id="rId11"/>
    <p:sldId id="281" r:id="rId12"/>
    <p:sldId id="284" r:id="rId13"/>
    <p:sldId id="283" r:id="rId14"/>
    <p:sldId id="285" r:id="rId15"/>
    <p:sldId id="262" r:id="rId16"/>
    <p:sldId id="286" r:id="rId17"/>
    <p:sldId id="287" r:id="rId18"/>
    <p:sldId id="288" r:id="rId19"/>
    <p:sldId id="263" r:id="rId20"/>
    <p:sldId id="264" r:id="rId21"/>
    <p:sldId id="319" r:id="rId22"/>
    <p:sldId id="289" r:id="rId23"/>
    <p:sldId id="290" r:id="rId24"/>
    <p:sldId id="291" r:id="rId25"/>
    <p:sldId id="292" r:id="rId26"/>
    <p:sldId id="293" r:id="rId27"/>
    <p:sldId id="294" r:id="rId28"/>
    <p:sldId id="321" r:id="rId29"/>
    <p:sldId id="296" r:id="rId30"/>
    <p:sldId id="299" r:id="rId31"/>
    <p:sldId id="322" r:id="rId32"/>
    <p:sldId id="323" r:id="rId33"/>
    <p:sldId id="300" r:id="rId34"/>
    <p:sldId id="307" r:id="rId35"/>
    <p:sldId id="303" r:id="rId36"/>
    <p:sldId id="304" r:id="rId37"/>
    <p:sldId id="305" r:id="rId38"/>
    <p:sldId id="306" r:id="rId39"/>
    <p:sldId id="302" r:id="rId40"/>
    <p:sldId id="309" r:id="rId41"/>
    <p:sldId id="310" r:id="rId42"/>
    <p:sldId id="311" r:id="rId43"/>
    <p:sldId id="312" r:id="rId44"/>
    <p:sldId id="313" r:id="rId45"/>
    <p:sldId id="314" r:id="rId46"/>
    <p:sldId id="315" r:id="rId47"/>
    <p:sldId id="316" r:id="rId48"/>
    <p:sldId id="317" r:id="rId49"/>
    <p:sldId id="318" r:id="rId50"/>
    <p:sldId id="298" r:id="rId51"/>
    <p:sldId id="320" r:id="rId52"/>
    <p:sldId id="268" r:id="rId53"/>
    <p:sldId id="271" r:id="rId54"/>
    <p:sldId id="324" r:id="rId55"/>
    <p:sldId id="326" r:id="rId56"/>
    <p:sldId id="327" r:id="rId57"/>
    <p:sldId id="328" r:id="rId58"/>
    <p:sldId id="329" r:id="rId59"/>
    <p:sldId id="270" r:id="rId60"/>
    <p:sldId id="330" r:id="rId61"/>
    <p:sldId id="331" r:id="rId62"/>
    <p:sldId id="343" r:id="rId63"/>
    <p:sldId id="345" r:id="rId64"/>
    <p:sldId id="346" r:id="rId65"/>
    <p:sldId id="332" r:id="rId66"/>
    <p:sldId id="333" r:id="rId67"/>
    <p:sldId id="334" r:id="rId68"/>
    <p:sldId id="335" r:id="rId69"/>
    <p:sldId id="336" r:id="rId70"/>
    <p:sldId id="337" r:id="rId71"/>
    <p:sldId id="338" r:id="rId72"/>
    <p:sldId id="339" r:id="rId73"/>
    <p:sldId id="340" r:id="rId74"/>
    <p:sldId id="341" r:id="rId75"/>
    <p:sldId id="342" r:id="rId7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7D31"/>
    <a:srgbClr val="5B9BD5"/>
    <a:srgbClr val="DAE3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515" autoAdjust="0"/>
  </p:normalViewPr>
  <p:slideViewPr>
    <p:cSldViewPr snapToGrid="0">
      <p:cViewPr varScale="1">
        <p:scale>
          <a:sx n="119" d="100"/>
          <a:sy n="119" d="100"/>
        </p:scale>
        <p:origin x="279" y="6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presProps" Target="presProps.xml"/><Relationship Id="rId8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F2F53-7CB2-401E-9518-7FABB213D2D6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319D8E-87E1-4570-A23C-C7AA768AE58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36577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94412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51879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33775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80748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03582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848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9012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96953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66010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09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40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94910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41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7139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938762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67199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144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49334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553549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放的位置应该是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j 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位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– 1</a:t>
            </a:r>
          </a:p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如果是数组中，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因为下标从 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开始直接放在</a:t>
            </a:r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b="1" dirty="0" err="1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</a:t>
            </a:r>
            <a:r>
              <a:rPr lang="en-US" altLang="zh-CN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+ j </a:t>
            </a: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即可</a:t>
            </a:r>
            <a:endParaRPr lang="zh-CN" altLang="en-US" b="1" dirty="0"/>
          </a:p>
          <a:p>
            <a:br>
              <a:rPr lang="en-US" altLang="zh-CN" dirty="0"/>
            </a:br>
            <a:r>
              <a:rPr lang="zh-CN" altLang="en-US" dirty="0"/>
              <a:t>因为如果转为</a:t>
            </a:r>
            <a:r>
              <a:rPr lang="en-US" altLang="zh-CN" dirty="0"/>
              <a:t>1-base</a:t>
            </a:r>
            <a:r>
              <a:rPr lang="zh-CN" altLang="en-US" dirty="0"/>
              <a:t>的话</a:t>
            </a:r>
            <a:r>
              <a:rPr lang="en-US" altLang="zh-CN" dirty="0"/>
              <a:t>,</a:t>
            </a:r>
            <a:r>
              <a:rPr lang="zh-CN" altLang="en-US" dirty="0"/>
              <a:t>应该是</a:t>
            </a:r>
            <a:r>
              <a:rPr lang="en-US" altLang="zh-CN" dirty="0"/>
              <a:t>(</a:t>
            </a:r>
            <a:r>
              <a:rPr lang="en-US" altLang="zh-CN" dirty="0" err="1"/>
              <a:t>i</a:t>
            </a:r>
            <a:r>
              <a:rPr lang="en-US" altLang="zh-CN" dirty="0"/>
              <a:t> +</a:t>
            </a:r>
            <a:r>
              <a:rPr lang="en-US" altLang="zh-CN" baseline="0" dirty="0"/>
              <a:t> 1) + (j + 1) – 1 </a:t>
            </a:r>
            <a:r>
              <a:rPr lang="zh-CN" altLang="en-US" baseline="0" dirty="0"/>
              <a:t>然后还需要转为数组形式</a:t>
            </a:r>
            <a:r>
              <a:rPr lang="en-US" altLang="zh-CN" baseline="0" dirty="0"/>
              <a:t>,</a:t>
            </a:r>
            <a:r>
              <a:rPr lang="zh-CN" altLang="en-US" baseline="0" dirty="0"/>
              <a:t>还需</a:t>
            </a:r>
            <a:r>
              <a:rPr lang="en-US" altLang="zh-CN" baseline="0" dirty="0"/>
              <a:t>-1,</a:t>
            </a:r>
            <a:r>
              <a:rPr lang="zh-CN" altLang="en-US" baseline="0" dirty="0"/>
              <a:t>就变成了</a:t>
            </a:r>
            <a:r>
              <a:rPr lang="en-US" altLang="zh-CN" baseline="0" dirty="0" err="1"/>
              <a:t>i</a:t>
            </a:r>
            <a:r>
              <a:rPr lang="en-US" altLang="zh-CN" baseline="0" dirty="0"/>
              <a:t> + j</a:t>
            </a:r>
            <a:br>
              <a:rPr lang="en-US" altLang="zh-CN" baseline="0" dirty="0"/>
            </a:br>
            <a:br>
              <a:rPr lang="en-US" altLang="zh-CN" baseline="0" dirty="0"/>
            </a:b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num1[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的位权是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10^i</a:t>
            </a:r>
          </a:p>
          <a:p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num2[j]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的位权是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10^j</a:t>
            </a:r>
          </a:p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所以它们乘积的位权是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10^(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i+j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num1[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] * num2[j] 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的值就是有多少个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10^(</a:t>
            </a:r>
            <a:r>
              <a:rPr lang="en-US" altLang="zh-CN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i+j</a:t>
            </a:r>
            <a:r>
              <a:rPr lang="en-US" altLang="zh-CN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319D8E-87E1-4570-A23C-C7AA768AE58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56650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80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093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54211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39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498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2674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61616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4621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5052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55587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308299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101758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C0623-2332-475B-80E0-4C32EBF7F7F7}" type="datetimeFigureOut">
              <a:rPr lang="zh-CN" altLang="en-US" smtClean="0"/>
              <a:t>2026/10/23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6DC5B6-92CB-4114-B569-DA439BD9682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9154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0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1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png"/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15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160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29.png"/><Relationship Id="rId4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34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3.png"/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38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19" Type="http://schemas.openxmlformats.org/officeDocument/2006/relationships/image" Target="../media/image40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14.png"/><Relationship Id="rId3" Type="http://schemas.openxmlformats.org/officeDocument/2006/relationships/image" Target="../media/image10.png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.png"/><Relationship Id="rId11" Type="http://schemas.openxmlformats.org/officeDocument/2006/relationships/image" Target="../media/image39.png"/><Relationship Id="rId5" Type="http://schemas.openxmlformats.org/officeDocument/2006/relationships/image" Target="../media/image38.png"/><Relationship Id="rId10" Type="http://schemas.openxmlformats.org/officeDocument/2006/relationships/image" Target="../media/image46.png"/><Relationship Id="rId4" Type="http://schemas.openxmlformats.org/officeDocument/2006/relationships/image" Target="../media/image41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4.png"/><Relationship Id="rId3" Type="http://schemas.openxmlformats.org/officeDocument/2006/relationships/image" Target="../media/image10.png"/><Relationship Id="rId12" Type="http://schemas.openxmlformats.org/officeDocument/2006/relationships/image" Target="../media/image45.png"/><Relationship Id="rId17" Type="http://schemas.openxmlformats.org/officeDocument/2006/relationships/image" Target="../media/image37.png"/><Relationship Id="rId2" Type="http://schemas.openxmlformats.org/officeDocument/2006/relationships/image" Target="../media/image9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38.pn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0.png"/><Relationship Id="rId3" Type="http://schemas.openxmlformats.org/officeDocument/2006/relationships/image" Target="../media/image10.png"/><Relationship Id="rId7" Type="http://schemas.openxmlformats.org/officeDocument/2006/relationships/image" Target="../media/image430.png"/><Relationship Id="rId12" Type="http://schemas.openxmlformats.org/officeDocument/2006/relationships/image" Target="../media/image48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20.png"/><Relationship Id="rId11" Type="http://schemas.openxmlformats.org/officeDocument/2006/relationships/image" Target="../media/image470.png"/><Relationship Id="rId5" Type="http://schemas.openxmlformats.org/officeDocument/2006/relationships/image" Target="../media/image410.png"/><Relationship Id="rId10" Type="http://schemas.openxmlformats.org/officeDocument/2006/relationships/image" Target="../media/image48.png"/><Relationship Id="rId4" Type="http://schemas.openxmlformats.org/officeDocument/2006/relationships/image" Target="../media/image400.png"/><Relationship Id="rId9" Type="http://schemas.openxmlformats.org/officeDocument/2006/relationships/image" Target="../media/image45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9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.png"/><Relationship Id="rId11" Type="http://schemas.openxmlformats.org/officeDocument/2006/relationships/image" Target="../media/image55.png"/><Relationship Id="rId5" Type="http://schemas.openxmlformats.org/officeDocument/2006/relationships/image" Target="../media/image49.png"/><Relationship Id="rId10" Type="http://schemas.openxmlformats.org/officeDocument/2006/relationships/image" Target="../media/image54.png"/><Relationship Id="rId4" Type="http://schemas.openxmlformats.org/officeDocument/2006/relationships/image" Target="../media/image10.png"/><Relationship Id="rId9" Type="http://schemas.openxmlformats.org/officeDocument/2006/relationships/image" Target="../media/image5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7.png"/><Relationship Id="rId3" Type="http://schemas.openxmlformats.org/officeDocument/2006/relationships/image" Target="../media/image9.png"/><Relationship Id="rId7" Type="http://schemas.openxmlformats.org/officeDocument/2006/relationships/image" Target="../media/image510.png"/><Relationship Id="rId12" Type="http://schemas.openxmlformats.org/officeDocument/2006/relationships/image" Target="../media/image5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00.png"/><Relationship Id="rId11" Type="http://schemas.openxmlformats.org/officeDocument/2006/relationships/image" Target="../media/image550.png"/><Relationship Id="rId5" Type="http://schemas.openxmlformats.org/officeDocument/2006/relationships/image" Target="../media/image490.png"/><Relationship Id="rId15" Type="http://schemas.openxmlformats.org/officeDocument/2006/relationships/image" Target="../media/image59.png"/><Relationship Id="rId10" Type="http://schemas.openxmlformats.org/officeDocument/2006/relationships/image" Target="../media/image540.png"/><Relationship Id="rId4" Type="http://schemas.openxmlformats.org/officeDocument/2006/relationships/image" Target="../media/image10.png"/><Relationship Id="rId9" Type="http://schemas.openxmlformats.org/officeDocument/2006/relationships/image" Target="../media/image530.png"/><Relationship Id="rId14" Type="http://schemas.openxmlformats.org/officeDocument/2006/relationships/image" Target="../media/image5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61.png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3.png"/><Relationship Id="rId5" Type="http://schemas.openxmlformats.org/officeDocument/2006/relationships/image" Target="../media/image62.png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9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7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5" Type="http://schemas.openxmlformats.org/officeDocument/2006/relationships/image" Target="../media/image75.png"/><Relationship Id="rId10" Type="http://schemas.openxmlformats.org/officeDocument/2006/relationships/image" Target="../media/image70.png"/><Relationship Id="rId4" Type="http://schemas.openxmlformats.org/officeDocument/2006/relationships/image" Target="../media/image10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6.png"/><Relationship Id="rId18" Type="http://schemas.openxmlformats.org/officeDocument/2006/relationships/image" Target="../media/image99.png"/><Relationship Id="rId3" Type="http://schemas.openxmlformats.org/officeDocument/2006/relationships/image" Target="../media/image9.png"/><Relationship Id="rId17" Type="http://schemas.openxmlformats.org/officeDocument/2006/relationships/image" Target="../media/image98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97.png"/><Relationship Id="rId20" Type="http://schemas.openxmlformats.org/officeDocument/2006/relationships/image" Target="../media/image101.png"/><Relationship Id="rId1" Type="http://schemas.openxmlformats.org/officeDocument/2006/relationships/slideLayout" Target="../slideLayouts/slideLayout12.xml"/><Relationship Id="rId15" Type="http://schemas.openxmlformats.org/officeDocument/2006/relationships/image" Target="../media/image96.png"/><Relationship Id="rId19" Type="http://schemas.openxmlformats.org/officeDocument/2006/relationships/image" Target="../media/image100.png"/><Relationship Id="rId4" Type="http://schemas.openxmlformats.org/officeDocument/2006/relationships/image" Target="../media/image10.png"/><Relationship Id="rId14" Type="http://schemas.openxmlformats.org/officeDocument/2006/relationships/image" Target="../media/image9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12" Type="http://schemas.openxmlformats.org/officeDocument/2006/relationships/image" Target="../media/image1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11" Type="http://schemas.openxmlformats.org/officeDocument/2006/relationships/image" Target="../media/image111.png"/><Relationship Id="rId10" Type="http://schemas.openxmlformats.org/officeDocument/2006/relationships/image" Target="../media/image110.png"/><Relationship Id="rId4" Type="http://schemas.openxmlformats.org/officeDocument/2006/relationships/image" Target="../media/image10.png"/><Relationship Id="rId9" Type="http://schemas.openxmlformats.org/officeDocument/2006/relationships/image" Target="../media/image10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14.png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8" Type="http://schemas.openxmlformats.org/officeDocument/2006/relationships/image" Target="../media/image116.png"/><Relationship Id="rId3" Type="http://schemas.openxmlformats.org/officeDocument/2006/relationships/image" Target="../media/image9.png"/><Relationship Id="rId21" Type="http://schemas.openxmlformats.org/officeDocument/2006/relationships/image" Target="../media/image119.png"/><Relationship Id="rId17" Type="http://schemas.openxmlformats.org/officeDocument/2006/relationships/image" Target="../media/image115.png"/><Relationship Id="rId2" Type="http://schemas.openxmlformats.org/officeDocument/2006/relationships/notesSlide" Target="../notesSlides/notesSlide9.xml"/><Relationship Id="rId20" Type="http://schemas.openxmlformats.org/officeDocument/2006/relationships/image" Target="../media/image118.png"/><Relationship Id="rId1" Type="http://schemas.openxmlformats.org/officeDocument/2006/relationships/slideLayout" Target="../slideLayouts/slideLayout12.xml"/><Relationship Id="rId19" Type="http://schemas.openxmlformats.org/officeDocument/2006/relationships/image" Target="../media/image117.png"/><Relationship Id="rId4" Type="http://schemas.openxmlformats.org/officeDocument/2006/relationships/image" Target="../media/image10.png"/><Relationship Id="rId22" Type="http://schemas.openxmlformats.org/officeDocument/2006/relationships/image" Target="../media/image12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9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6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高精度计算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( </a:t>
            </a: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一 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)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714531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84339" y="2308117"/>
            <a:ext cx="5203984" cy="24493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高精度计算</a:t>
            </a:r>
            <a:endParaRPr lang="en-US" sz="1400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latin typeface="微软雅黑"/>
                <a:cs typeface="微软雅黑"/>
              </a:rPr>
              <a:t>如果你需要储存阿伏伽德罗常数或者光年的数据，普通的</a:t>
            </a:r>
            <a:r>
              <a:rPr lang="en-US" altLang="zh-CN" sz="1400" b="1" dirty="0">
                <a:latin typeface="微软雅黑"/>
                <a:cs typeface="微软雅黑"/>
              </a:rPr>
              <a:t>long </a:t>
            </a:r>
            <a:r>
              <a:rPr lang="en-US" altLang="zh-CN" sz="1400" b="1" dirty="0" err="1">
                <a:latin typeface="微软雅黑"/>
                <a:cs typeface="微软雅黑"/>
              </a:rPr>
              <a:t>long</a:t>
            </a:r>
            <a:r>
              <a:rPr lang="zh-CN" altLang="en-US" sz="1400" b="1" dirty="0">
                <a:latin typeface="微软雅黑"/>
                <a:cs typeface="微软雅黑"/>
              </a:rPr>
              <a:t>是存不下的</a:t>
            </a:r>
            <a:r>
              <a:rPr lang="zh-CN" altLang="en-US" sz="1400" b="1" dirty="0">
                <a:solidFill>
                  <a:schemeClr val="tx1"/>
                </a:solidFill>
                <a:latin typeface="微软雅黑"/>
                <a:cs typeface="微软雅黑"/>
              </a:rPr>
              <a:t>。因此在进行更大范围的数值计算中，往往要采取模拟手段。通常通过分离字符的方法通过数字数组进行输入、通过数组倒序输出、通过模拟竖式进行计算。</a:t>
            </a:r>
            <a:endParaRPr lang="zh-CN" altLang="en-US" sz="1400" dirty="0">
              <a:solidFill>
                <a:schemeClr val="tx1"/>
              </a:solidFill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611082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数据类型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0058235"/>
              </p:ext>
            </p:extLst>
          </p:nvPr>
        </p:nvGraphicFramePr>
        <p:xfrm>
          <a:off x="1884490" y="1452614"/>
          <a:ext cx="8143130" cy="1905532"/>
        </p:xfrm>
        <a:graphic>
          <a:graphicData uri="http://schemas.openxmlformats.org/drawingml/2006/table">
            <a:tbl>
              <a:tblPr/>
              <a:tblGrid>
                <a:gridCol w="1742723">
                  <a:extLst>
                    <a:ext uri="{9D8B030D-6E8A-4147-A177-3AD203B41FA5}">
                      <a16:colId xmlns:a16="http://schemas.microsoft.com/office/drawing/2014/main" val="925208583"/>
                    </a:ext>
                  </a:extLst>
                </a:gridCol>
                <a:gridCol w="975850">
                  <a:extLst>
                    <a:ext uri="{9D8B030D-6E8A-4147-A177-3AD203B41FA5}">
                      <a16:colId xmlns:a16="http://schemas.microsoft.com/office/drawing/2014/main" val="1451718711"/>
                    </a:ext>
                  </a:extLst>
                </a:gridCol>
                <a:gridCol w="5424557">
                  <a:extLst>
                    <a:ext uri="{9D8B030D-6E8A-4147-A177-3AD203B41FA5}">
                      <a16:colId xmlns:a16="http://schemas.microsoft.com/office/drawing/2014/main" val="292537108"/>
                    </a:ext>
                  </a:extLst>
                </a:gridCol>
              </a:tblGrid>
              <a:tr h="19556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333333"/>
                          </a:solidFill>
                          <a:effectLst/>
                        </a:rPr>
                        <a:t>数据类型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333333"/>
                          </a:solidFill>
                          <a:effectLst/>
                        </a:rPr>
                        <a:t>字节数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solidFill>
                            <a:srgbClr val="333333"/>
                          </a:solidFill>
                          <a:effectLst/>
                        </a:rPr>
                        <a:t>取值范围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680553"/>
                  </a:ext>
                </a:extLst>
              </a:tr>
              <a:tr h="195566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bool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00B0F0"/>
                          </a:solidFill>
                          <a:effectLst/>
                        </a:rPr>
                        <a:t>1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effectLst/>
                        </a:rPr>
                        <a:t>true </a:t>
                      </a:r>
                      <a:r>
                        <a:rPr lang="zh-CN" altLang="en-US" sz="1600" b="1" dirty="0">
                          <a:effectLst/>
                        </a:rPr>
                        <a:t>或 </a:t>
                      </a:r>
                      <a:r>
                        <a:rPr lang="en-US" sz="1600" b="1" dirty="0">
                          <a:effectLst/>
                        </a:rPr>
                        <a:t>false（</a:t>
                      </a:r>
                      <a:r>
                        <a:rPr lang="en-US" altLang="zh-CN" sz="1600" b="1" dirty="0">
                          <a:effectLst/>
                        </a:rPr>
                        <a:t>1</a:t>
                      </a:r>
                      <a:r>
                        <a:rPr lang="zh-CN" altLang="en-US" sz="1600" b="1" dirty="0">
                          <a:effectLst/>
                        </a:rPr>
                        <a:t>或</a:t>
                      </a:r>
                      <a:r>
                        <a:rPr lang="en-US" altLang="zh-CN" sz="1600" b="1" dirty="0">
                          <a:effectLst/>
                        </a:rPr>
                        <a:t>0</a:t>
                      </a:r>
                      <a:r>
                        <a:rPr lang="zh-CN" altLang="en-US" sz="1600" b="1" dirty="0">
                          <a:effectLst/>
                        </a:rPr>
                        <a:t>）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8986699"/>
                  </a:ext>
                </a:extLst>
              </a:tr>
              <a:tr h="48891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err="1">
                          <a:solidFill>
                            <a:srgbClr val="FF0000"/>
                          </a:solidFill>
                          <a:effectLst/>
                        </a:rPr>
                        <a:t>int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00B0F0"/>
                          </a:solidFill>
                          <a:effectLst/>
                        </a:rPr>
                        <a:t>4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400" b="1" dirty="0">
                          <a:effectLst/>
                        </a:rPr>
                        <a:t>-2,147,483,648 </a:t>
                      </a:r>
                      <a:r>
                        <a:rPr lang="zh-CN" altLang="en-US" sz="1400" b="1" dirty="0">
                          <a:effectLst/>
                        </a:rPr>
                        <a:t>到 </a:t>
                      </a:r>
                      <a:r>
                        <a:rPr lang="en-US" altLang="zh-CN" sz="1400" b="1" dirty="0">
                          <a:effectLst/>
                        </a:rPr>
                        <a:t>2,147,483,647</a:t>
                      </a:r>
                      <a:endParaRPr lang="en-US" sz="1400" b="1" dirty="0">
                        <a:effectLst/>
                      </a:endParaRP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872480"/>
                  </a:ext>
                </a:extLst>
              </a:tr>
              <a:tr h="488914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long </a:t>
                      </a:r>
                      <a:r>
                        <a:rPr lang="en-US" sz="1600" b="1" dirty="0" err="1">
                          <a:solidFill>
                            <a:srgbClr val="FF0000"/>
                          </a:solidFill>
                          <a:effectLst/>
                        </a:rPr>
                        <a:t>long</a:t>
                      </a:r>
                      <a:endParaRPr lang="en-US" sz="1600" b="1" dirty="0">
                        <a:solidFill>
                          <a:srgbClr val="FF0000"/>
                        </a:solidFill>
                        <a:effectLst/>
                      </a:endParaRP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>
                          <a:effectLst/>
                        </a:rPr>
                        <a:t>-9,223,372,036,854,775,808 到 9,223,372,036,854,775,807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5659762"/>
                  </a:ext>
                </a:extLst>
              </a:tr>
              <a:tr h="3422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solidFill>
                            <a:srgbClr val="FF0000"/>
                          </a:solidFill>
                          <a:effectLst/>
                        </a:rPr>
                        <a:t>double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600" b="1" dirty="0">
                          <a:solidFill>
                            <a:srgbClr val="00B0F0"/>
                          </a:solidFill>
                          <a:effectLst/>
                        </a:rPr>
                        <a:t>8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b="1" dirty="0">
                          <a:effectLst/>
                        </a:rPr>
                        <a:t>约 </a:t>
                      </a:r>
                      <a:r>
                        <a:rPr lang="en-US" altLang="zh-CN" sz="1600" b="1" dirty="0">
                          <a:effectLst/>
                        </a:rPr>
                        <a:t>±1.7 × 10E308</a:t>
                      </a:r>
                      <a:r>
                        <a:rPr lang="zh-CN" altLang="en-US" sz="1600" b="1" dirty="0">
                          <a:effectLst/>
                        </a:rPr>
                        <a:t>，精度约为</a:t>
                      </a:r>
                      <a:r>
                        <a:rPr lang="en-US" altLang="zh-CN" sz="1600" b="1" dirty="0">
                          <a:effectLst/>
                        </a:rPr>
                        <a:t>15</a:t>
                      </a:r>
                      <a:r>
                        <a:rPr lang="zh-CN" altLang="en-US" sz="1600" b="1" dirty="0">
                          <a:effectLst/>
                        </a:rPr>
                        <a:t>位有效数字</a:t>
                      </a:r>
                    </a:p>
                  </a:txBody>
                  <a:tcPr marL="48891" marR="48891" marT="24446" marB="24446"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36578548"/>
                  </a:ext>
                </a:extLst>
              </a:tr>
            </a:tbl>
          </a:graphicData>
        </a:graphic>
      </p:graphicFrame>
      <p:sp>
        <p:nvSpPr>
          <p:cNvPr id="7" name="矩形 6"/>
          <p:cNvSpPr/>
          <p:nvPr/>
        </p:nvSpPr>
        <p:spPr>
          <a:xfrm>
            <a:off x="1086514" y="3487366"/>
            <a:ext cx="9981365" cy="286232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我们都知道在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C++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里，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类型能表示的整数范围大概是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-21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亿到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+21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亿，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long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long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能表示的范围更大，大概是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±9 x 10¹⁸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。这在大多数情况下都够用了。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但如果我问你，像光速一年的行程乘以阿伏伽德罗常数等于多少？结果会是一个非常非常大的数，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long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long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也存不下。怎么办呢？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讨论一下可能会有什么解决方案。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791992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228035" y="1490630"/>
            <a:ext cx="9516165" cy="12966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当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</a:rPr>
              <a:t>C++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内置的数据类型无法表示一个巨大的整数时，我们就需要自己‘创造’一种方法来存储和计算它：</a:t>
            </a:r>
            <a:endParaRPr lang="en-US" altLang="zh-CN" b="1" dirty="0">
              <a:solidFill>
                <a:schemeClr val="accent2">
                  <a:lumMod val="7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FF0000"/>
                </a:solidFill>
              </a:rPr>
              <a:t>高精度计算(Arbitrary-Precision Arithmetic)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28035" y="3802225"/>
            <a:ext cx="9357139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高精度数字利用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</a:rPr>
              <a:t>字符串</a:t>
            </a:r>
            <a:r>
              <a:rPr lang="zh-CN" altLang="en-US" dirty="0"/>
              <a:t>表示，</a:t>
            </a:r>
            <a:r>
              <a:rPr lang="zh-CN" altLang="en-US" b="1" dirty="0"/>
              <a:t>每一个字符表示数字的一个十进制位</a:t>
            </a:r>
            <a:r>
              <a:rPr lang="zh-CN" altLang="en-US" dirty="0"/>
              <a:t>。因此可以说，高精度数值计算实际上是一种特别的字符串处理。</a:t>
            </a:r>
          </a:p>
        </p:txBody>
      </p:sp>
      <p:sp>
        <p:nvSpPr>
          <p:cNvPr id="10" name="矩形 9"/>
          <p:cNvSpPr/>
          <p:nvPr/>
        </p:nvSpPr>
        <p:spPr>
          <a:xfrm>
            <a:off x="1228035" y="3192494"/>
            <a:ext cx="2954655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如何储存一个很大的数字？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523801" y="5248070"/>
                <a:ext cx="893071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𝑠𝑡𝑟𝑖𝑛𝑔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𝑠𝑡𝑟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="12345678912346678992456884532113"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3801" y="5248070"/>
                <a:ext cx="8930715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6249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0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247490" y="1769606"/>
            <a:ext cx="9357139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/>
              <a:t>已经知道如何储存一个很大的数字，那么如何</a:t>
            </a:r>
            <a:r>
              <a:rPr lang="zh-CN" altLang="en-US" sz="2400" b="1" dirty="0">
                <a:solidFill>
                  <a:srgbClr val="FF0000"/>
                </a:solidFill>
              </a:rPr>
              <a:t>进行计算</a:t>
            </a:r>
            <a:r>
              <a:rPr lang="zh-CN" altLang="en-US" sz="2400" b="1" dirty="0"/>
              <a:t>呢？</a:t>
            </a:r>
          </a:p>
        </p:txBody>
      </p:sp>
      <p:sp>
        <p:nvSpPr>
          <p:cNvPr id="9" name="矩形 8"/>
          <p:cNvSpPr/>
          <p:nvPr/>
        </p:nvSpPr>
        <p:spPr>
          <a:xfrm>
            <a:off x="1247489" y="3059350"/>
            <a:ext cx="9357139" cy="193899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计算的核心思想其实我们小学就学过了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模拟竖式计算！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我们是怎么手算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 + 89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的？是不是把个位对齐，个位相加，有进位就加到十位上？高精度算法就是把这个过程用代码实现出来。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8378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5022845" y="1216853"/>
            <a:ext cx="2020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大整数加法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1617797" y="4108172"/>
                <a:ext cx="4073231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12345678912346678993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7797" y="4108172"/>
                <a:ext cx="4073231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3009204" y="4679335"/>
                <a:ext cx="268182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2456884532113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9204" y="4679335"/>
                <a:ext cx="2681824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217733" y="4679335"/>
                <a:ext cx="314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7733" y="4679335"/>
                <a:ext cx="314189" cy="369332"/>
              </a:xfrm>
              <a:prstGeom prst="rect">
                <a:avLst/>
              </a:prstGeom>
              <a:blipFill>
                <a:blip r:embed="rId6"/>
                <a:stretch>
                  <a:fillRect l="-17647" r="-17647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3712664" y="1807012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193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664" y="1807012"/>
                <a:ext cx="891270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3967542" y="2224287"/>
                <a:ext cx="636392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13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7542" y="2224287"/>
                <a:ext cx="636392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3143942" y="2257685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3942" y="2257685"/>
                <a:ext cx="418383" cy="49244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 flipV="1">
            <a:off x="3018039" y="2749425"/>
            <a:ext cx="1519272" cy="703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3712664" y="2750128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206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2664" y="2750128"/>
                <a:ext cx="891270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直接连接符 35"/>
          <p:cNvCxnSpPr/>
          <p:nvPr/>
        </p:nvCxnSpPr>
        <p:spPr>
          <a:xfrm>
            <a:off x="1125210" y="5110222"/>
            <a:ext cx="4565818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矩形 43"/>
          <p:cNvSpPr/>
          <p:nvPr/>
        </p:nvSpPr>
        <p:spPr>
          <a:xfrm>
            <a:off x="4352200" y="5166371"/>
            <a:ext cx="1338828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如何计算？</a:t>
            </a:r>
            <a:endParaRPr lang="zh-CN" altLang="en-US" dirty="0"/>
          </a:p>
        </p:txBody>
      </p:sp>
      <p:sp>
        <p:nvSpPr>
          <p:cNvPr id="45" name="矩形 44"/>
          <p:cNvSpPr/>
          <p:nvPr/>
        </p:nvSpPr>
        <p:spPr>
          <a:xfrm>
            <a:off x="1701437" y="5828611"/>
            <a:ext cx="3897221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是不是只需要一一列出竖式计算即可</a:t>
            </a:r>
            <a:endParaRPr lang="zh-CN" altLang="en-US" dirty="0"/>
          </a:p>
        </p:txBody>
      </p:sp>
      <p:sp>
        <p:nvSpPr>
          <p:cNvPr id="46" name="矩形 45"/>
          <p:cNvSpPr/>
          <p:nvPr/>
        </p:nvSpPr>
        <p:spPr>
          <a:xfrm>
            <a:off x="6564717" y="1807012"/>
            <a:ext cx="410881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如何储存数据？</a:t>
            </a:r>
            <a:endParaRPr lang="zh-CN" altLang="en-US" dirty="0"/>
          </a:p>
        </p:txBody>
      </p:sp>
      <p:sp>
        <p:nvSpPr>
          <p:cNvPr id="47" name="矩形 46"/>
          <p:cNvSpPr/>
          <p:nvPr/>
        </p:nvSpPr>
        <p:spPr>
          <a:xfrm>
            <a:off x="8873040" y="2361010"/>
            <a:ext cx="1800493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使用字符串储存</a:t>
            </a:r>
            <a:endParaRPr lang="zh-CN" altLang="en-US" dirty="0"/>
          </a:p>
        </p:txBody>
      </p:sp>
      <p:sp>
        <p:nvSpPr>
          <p:cNvPr id="48" name="矩形 47"/>
          <p:cNvSpPr/>
          <p:nvPr/>
        </p:nvSpPr>
        <p:spPr>
          <a:xfrm>
            <a:off x="6564716" y="3119460"/>
            <a:ext cx="4108817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b="1" dirty="0"/>
              <a:t>如何确定数字的位数与字符串的顺序？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8873040" y="3738840"/>
            <a:ext cx="1800492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反向储存即可</a:t>
            </a:r>
            <a:endParaRPr lang="zh-CN" altLang="en-US" dirty="0"/>
          </a:p>
        </p:txBody>
      </p:sp>
      <p:graphicFrame>
        <p:nvGraphicFramePr>
          <p:cNvPr id="50" name="表格 4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9461650"/>
              </p:ext>
            </p:extLst>
          </p:nvPr>
        </p:nvGraphicFramePr>
        <p:xfrm>
          <a:off x="7175562" y="4794760"/>
          <a:ext cx="2828784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3598">
                  <a:extLst>
                    <a:ext uri="{9D8B030D-6E8A-4147-A177-3AD203B41FA5}">
                      <a16:colId xmlns:a16="http://schemas.microsoft.com/office/drawing/2014/main" val="3511652095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1636385016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967788699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887815487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197666977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2854193477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3974849077"/>
                    </a:ext>
                  </a:extLst>
                </a:gridCol>
                <a:gridCol w="353598">
                  <a:extLst>
                    <a:ext uri="{9D8B030D-6E8A-4147-A177-3AD203B41FA5}">
                      <a16:colId xmlns:a16="http://schemas.microsoft.com/office/drawing/2014/main" val="37780478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6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8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4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5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</a:t>
                      </a:r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06995"/>
                  </a:ext>
                </a:extLst>
              </a:tr>
            </a:tbl>
          </a:graphicData>
        </a:graphic>
      </p:graphicFrame>
      <p:sp>
        <p:nvSpPr>
          <p:cNvPr id="51" name="矩形 50"/>
          <p:cNvSpPr/>
          <p:nvPr/>
        </p:nvSpPr>
        <p:spPr>
          <a:xfrm>
            <a:off x="6578230" y="5251204"/>
            <a:ext cx="4108816" cy="92333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我们计算是从低位往高位进行计算，</a:t>
            </a:r>
            <a:endParaRPr lang="en-US" altLang="zh-CN" b="1" dirty="0"/>
          </a:p>
          <a:p>
            <a:r>
              <a:rPr lang="zh-CN" altLang="en-US" b="1" dirty="0"/>
              <a:t>可在数组中，最低位是放在最后面的</a:t>
            </a:r>
            <a:endParaRPr lang="en-US" altLang="zh-CN" b="1" dirty="0"/>
          </a:p>
          <a:p>
            <a:r>
              <a:rPr lang="zh-CN" altLang="en-US" b="1" dirty="0"/>
              <a:t>所以需要对字符串进行进行倒序</a:t>
            </a:r>
          </a:p>
        </p:txBody>
      </p:sp>
    </p:spTree>
    <p:extLst>
      <p:ext uri="{BB962C8B-B14F-4D97-AF65-F5344CB8AC3E}">
        <p14:creationId xmlns:p14="http://schemas.microsoft.com/office/powerpoint/2010/main" val="29223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/>
      <p:bldP spid="16" grpId="0"/>
      <p:bldP spid="17" grpId="0"/>
      <p:bldP spid="18" grpId="0"/>
      <p:bldP spid="33" grpId="0"/>
      <p:bldP spid="44" grpId="0" animBg="1"/>
      <p:bldP spid="45" grpId="0" animBg="1"/>
      <p:bldP spid="48" grpId="0" animBg="1"/>
      <p:bldP spid="49" grpId="0" animBg="1"/>
      <p:bldP spid="5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07313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766195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7288964" y="3811061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19407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4" y="3811061"/>
                <a:ext cx="1401025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7288965" y="321219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3212197"/>
                <a:ext cx="1401025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/>
          <p:cNvSpPr txBox="1"/>
          <p:nvPr/>
        </p:nvSpPr>
        <p:spPr>
          <a:xfrm>
            <a:off x="6539330" y="325706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进位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矩形 23"/>
              <p:cNvSpPr/>
              <p:nvPr/>
            </p:nvSpPr>
            <p:spPr>
              <a:xfrm>
                <a:off x="1884490" y="5652759"/>
                <a:ext cx="7989086" cy="646331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3600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（"/>
                          <m:endChr m:val="）"/>
                          <m:ctrlPr>
                            <a:rPr lang="zh-CN" altLang="en-US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3600" b="0" i="0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600" b="0" i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altLang="zh-CN" sz="3600" b="0" i="0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600" b="0" i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altLang="zh-CN" sz="3600" b="0" i="0" smtClean="0">
                          <a:latin typeface="Cambria Math" panose="02040503050406030204" pitchFamily="18" charset="0"/>
                        </a:rPr>
                        <m:t>/10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4" name="矩形 2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84490" y="5652759"/>
                <a:ext cx="7989086" cy="646331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31370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884490" y="4614645"/>
            <a:ext cx="7989087" cy="861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</a:rPr>
              <a:t>什么时候需要进位？应该进位多少？</a:t>
            </a:r>
            <a:endParaRPr lang="en-US" altLang="zh-CN" sz="2000" b="1" dirty="0">
              <a:solidFill>
                <a:srgbClr val="C00000"/>
              </a:solidFill>
            </a:endParaRPr>
          </a:p>
          <a:p>
            <a:r>
              <a:rPr lang="zh-CN" altLang="en-US" sz="2000" b="1" dirty="0">
                <a:solidFill>
                  <a:prstClr val="black"/>
                </a:solidFill>
              </a:rPr>
              <a:t>如果前一位相加的和</a:t>
            </a:r>
            <a:r>
              <a:rPr lang="zh-CN" altLang="en-US" sz="2000" b="1" dirty="0"/>
              <a:t>超过了</a:t>
            </a:r>
            <a:r>
              <a:rPr lang="en-US" altLang="zh-CN" sz="2000" b="1" dirty="0"/>
              <a:t>10</a:t>
            </a:r>
            <a:r>
              <a:rPr lang="zh-CN" altLang="en-US" sz="2000" b="1" dirty="0"/>
              <a:t>就应该进位，有几个</a:t>
            </a:r>
            <a:r>
              <a:rPr lang="en-US" altLang="zh-CN" sz="2000" b="1" dirty="0"/>
              <a:t>10</a:t>
            </a:r>
            <a:r>
              <a:rPr lang="zh-CN" altLang="en-US" sz="2000" b="1" dirty="0"/>
              <a:t>就要进位几个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05177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33" grpId="0"/>
      <p:bldP spid="26" grpId="0"/>
      <p:bldP spid="19" grpId="0"/>
      <p:bldP spid="21" grpId="0"/>
      <p:bldP spid="35" grpId="0"/>
      <p:bldP spid="37" grpId="0"/>
      <p:bldP spid="23" grpId="0"/>
      <p:bldP spid="24" grpId="0" animBg="1"/>
      <p:bldP spid="43" grpId="0"/>
      <p:bldP spid="52" grpId="0"/>
      <p:bldP spid="53" grpId="0"/>
      <p:bldP spid="25" grpId="0" animBg="1"/>
      <p:bldP spid="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07313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766195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7288964" y="3811061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19407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4" y="3811061"/>
                <a:ext cx="1401025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7288965" y="321219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3212197"/>
                <a:ext cx="1401025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/>
          <p:cNvSpPr txBox="1"/>
          <p:nvPr/>
        </p:nvSpPr>
        <p:spPr>
          <a:xfrm>
            <a:off x="6539330" y="325706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进位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文本框 31"/>
              <p:cNvSpPr txBox="1"/>
              <p:nvPr/>
            </p:nvSpPr>
            <p:spPr>
              <a:xfrm>
                <a:off x="2536107" y="5644608"/>
                <a:ext cx="6467476" cy="5539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3600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]</m:t>
                          </m:r>
                          <m:r>
                            <m:rPr>
                              <m:nor/>
                            </m:rPr>
                            <a:rPr lang="zh-CN" altLang="en-US" sz="3600" dirty="0"/>
                            <m:t> 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/10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2" name="文本框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107" y="5644608"/>
                <a:ext cx="6467476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31370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2536107" y="4958891"/>
            <a:ext cx="53174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那</a:t>
            </a:r>
            <a:r>
              <a:rPr lang="en-US" altLang="zh-CN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res[</a:t>
            </a:r>
            <a:r>
              <a:rPr lang="en-US" altLang="zh-CN" sz="2800" b="1" dirty="0" err="1">
                <a:solidFill>
                  <a:prstClr val="black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]</a:t>
            </a: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的值应该如何确定呢？</a:t>
            </a:r>
            <a:endParaRPr lang="en-US" sz="2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0178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07313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766195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7288964" y="3811061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19407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4" y="3811061"/>
                <a:ext cx="1401025" cy="553998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7288965" y="321219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001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3212197"/>
                <a:ext cx="1401025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本框 18"/>
          <p:cNvSpPr txBox="1"/>
          <p:nvPr/>
        </p:nvSpPr>
        <p:spPr>
          <a:xfrm>
            <a:off x="6539330" y="325706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进位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31370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2809651" y="5328586"/>
            <a:ext cx="628890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还有什么我们目前没考虑到的情况呢？</a:t>
            </a:r>
            <a:endParaRPr lang="en-US" sz="28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8539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314457" y="2733855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073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4457" y="2733855"/>
                <a:ext cx="89127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333060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524700" y="2945695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370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700" y="2945695"/>
                <a:ext cx="891270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984585" y="4247108"/>
            <a:ext cx="8084264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如果两个加数不等长的情况下会导致什么错误呢？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2012393" y="4918670"/>
                <a:ext cx="8102884" cy="5539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3600" i="1" smtClean="0">
                              <a:latin typeface="Cambria Math" panose="02040503050406030204" pitchFamily="18" charset="0"/>
                            </a:rPr>
                            <m:t>a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6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6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𝑐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]</m:t>
                          </m:r>
                          <m:r>
                            <m:rPr>
                              <m:nor/>
                            </m:rPr>
                            <a:rPr lang="zh-CN" altLang="en-US" sz="3600" dirty="0"/>
                            <m:t> </m:t>
                          </m:r>
                        </m:e>
                      </m:d>
                      <m:r>
                        <a:rPr lang="en-US" altLang="zh-CN" sz="3600" b="0" i="1" smtClean="0">
                          <a:latin typeface="Cambria Math" panose="02040503050406030204" pitchFamily="18" charset="0"/>
                        </a:rPr>
                        <m:t>/10</m:t>
                      </m:r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3" y="4918670"/>
                <a:ext cx="8102884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2739848" y="5737013"/>
            <a:ext cx="664797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导致数组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访问越界</a:t>
            </a: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！有什么解决办法呢？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7704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314457" y="273385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07300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14457" y="2733855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333060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524700" y="2945695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370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4700" y="2945695"/>
                <a:ext cx="891270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2143705" y="3827189"/>
            <a:ext cx="8084264" cy="138499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解决办法：往较短的那个数组后</a:t>
            </a:r>
            <a:r>
              <a:rPr lang="zh-CN" alt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补</a:t>
            </a:r>
            <a:r>
              <a:rPr lang="en-US" altLang="zh-CN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即可</a:t>
            </a:r>
            <a:endParaRPr lang="en-US" altLang="zh-CN" sz="2800" b="1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那么怎么判断谁比较短呢？以及需要补多少个呢？</a:t>
            </a:r>
            <a:endParaRPr 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2143705" y="5381749"/>
            <a:ext cx="808426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如果</a:t>
            </a:r>
            <a:r>
              <a:rPr lang="en-US" altLang="zh-CN" sz="2400" b="1" dirty="0" err="1">
                <a:solidFill>
                  <a:prstClr val="black"/>
                </a:solidFill>
                <a:latin typeface="Consolas" panose="020B0609020204030204" pitchFamily="49" charset="0"/>
              </a:rPr>
              <a:t>a.size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() &lt; </a:t>
            </a:r>
            <a:r>
              <a:rPr lang="en-US" altLang="zh-CN" sz="2400" b="1" dirty="0" err="1">
                <a:solidFill>
                  <a:prstClr val="black"/>
                </a:solidFill>
                <a:latin typeface="Consolas" panose="020B0609020204030204" pitchFamily="49" charset="0"/>
              </a:rPr>
              <a:t>b.size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()</a:t>
            </a:r>
            <a:r>
              <a:rPr lang="zh-CN" altLang="en-US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，那么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a</a:t>
            </a:r>
            <a:r>
              <a:rPr lang="zh-CN" altLang="en-US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需要补</a:t>
            </a:r>
            <a:r>
              <a:rPr lang="en-US" altLang="zh-CN" sz="2400" b="1" dirty="0" err="1">
                <a:solidFill>
                  <a:prstClr val="black"/>
                </a:solidFill>
                <a:latin typeface="Consolas" panose="020B0609020204030204" pitchFamily="49" charset="0"/>
              </a:rPr>
              <a:t>b.size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()-</a:t>
            </a:r>
            <a:r>
              <a:rPr lang="en-US" altLang="zh-CN" sz="2400" b="1" dirty="0" err="1">
                <a:solidFill>
                  <a:prstClr val="black"/>
                </a:solidFill>
                <a:latin typeface="Consolas" panose="020B0609020204030204" pitchFamily="49" charset="0"/>
              </a:rPr>
              <a:t>a.size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()</a:t>
            </a:r>
            <a:r>
              <a:rPr lang="zh-CN" altLang="en-US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个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，让它们的</a:t>
            </a:r>
            <a:r>
              <a:rPr lang="en-US" altLang="zh-CN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size()</a:t>
            </a:r>
            <a:r>
              <a:rPr lang="zh-CN" altLang="en-US" sz="2400" b="1" dirty="0">
                <a:solidFill>
                  <a:prstClr val="black"/>
                </a:solidFill>
                <a:latin typeface="Consolas" panose="020B0609020204030204" pitchFamily="49" charset="0"/>
              </a:rPr>
              <a:t>相等，反之亦然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795244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09319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766195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/>
              <p:cNvSpPr/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矩形 3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3234627"/>
                <a:ext cx="908261" cy="58477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031" y="3749152"/>
                <a:ext cx="1466684" cy="646331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1390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1826426" y="5120453"/>
            <a:ext cx="8999580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如果</a:t>
            </a:r>
            <a:r>
              <a:rPr lang="zh-CN" altLang="en-US" sz="2800" b="1" dirty="0">
                <a:solidFill>
                  <a:srgbClr val="FF0000"/>
                </a:solidFill>
                <a:latin typeface="Consolas" panose="020B0609020204030204" pitchFamily="49" charset="0"/>
              </a:rPr>
              <a:t>最高位有进位</a:t>
            </a: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怎么办？</a:t>
            </a:r>
            <a:endParaRPr lang="en-US" altLang="zh-CN" sz="2800" b="1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将进位数组开多一位，最后如果不为</a:t>
            </a:r>
            <a:r>
              <a:rPr lang="en-US" altLang="zh-CN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，加到结果里就好</a:t>
            </a:r>
            <a:endParaRPr 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7299175" y="3234627"/>
                <a:ext cx="1655903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1011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9175" y="3234627"/>
                <a:ext cx="1655903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/>
          <p:cNvSpPr txBox="1"/>
          <p:nvPr/>
        </p:nvSpPr>
        <p:spPr>
          <a:xfrm>
            <a:off x="6549540" y="327949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进位</a:t>
            </a:r>
          </a:p>
        </p:txBody>
      </p:sp>
    </p:spTree>
    <p:extLst>
      <p:ext uri="{BB962C8B-B14F-4D97-AF65-F5344CB8AC3E}">
        <p14:creationId xmlns:p14="http://schemas.microsoft.com/office/powerpoint/2010/main" val="19575550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矩形 10"/>
          <p:cNvSpPr/>
          <p:nvPr/>
        </p:nvSpPr>
        <p:spPr>
          <a:xfrm>
            <a:off x="2254322" y="5037759"/>
            <a:ext cx="7366119" cy="95410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但是有一个更加简单的办法</a:t>
            </a:r>
            <a:endParaRPr lang="en-US" altLang="zh-CN" sz="2800" b="1" dirty="0">
              <a:solidFill>
                <a:prstClr val="black"/>
              </a:solidFill>
              <a:latin typeface="Consolas" panose="020B0609020204030204" pitchFamily="49" charset="0"/>
            </a:endParaRPr>
          </a:p>
          <a:p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我们可以用一个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进位变量</a:t>
            </a:r>
            <a:r>
              <a:rPr lang="zh-CN" altLang="en-US" sz="2800" b="1" dirty="0">
                <a:solidFill>
                  <a:prstClr val="black"/>
                </a:solidFill>
                <a:latin typeface="Consolas" panose="020B0609020204030204" pitchFamily="49" charset="0"/>
              </a:rPr>
              <a:t>来代替整个</a:t>
            </a: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</a:rPr>
              <a:t>进位数组</a:t>
            </a:r>
            <a:endParaRPr lang="en-US" altLang="zh-CN" sz="28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09319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/>
          <p:cNvCxnSpPr/>
          <p:nvPr/>
        </p:nvCxnSpPr>
        <p:spPr>
          <a:xfrm>
            <a:off x="6773328" y="3359313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5347031" y="3342270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031" y="3342270"/>
                <a:ext cx="1466684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/>
              <p:cNvSpPr txBox="1"/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1390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文本框 38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9" name="文本框 3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0" name="直接连接符 39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1" name="右箭头 40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矩形 41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42" name="矩形 4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3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27379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12193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88965" y="2233119"/>
                <a:ext cx="1401025" cy="553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09319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70" y="2718466"/>
                <a:ext cx="1401025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3715" y="2733842"/>
                <a:ext cx="418383" cy="49244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直接连接符 21"/>
          <p:cNvCxnSpPr/>
          <p:nvPr/>
        </p:nvCxnSpPr>
        <p:spPr>
          <a:xfrm>
            <a:off x="6773328" y="3359313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矩形 20"/>
              <p:cNvSpPr/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1" name="矩形 2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69886" y="2180196"/>
                <a:ext cx="927498" cy="58477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50946" y="2703078"/>
                <a:ext cx="951543" cy="584775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矩形 22"/>
              <p:cNvSpPr/>
              <p:nvPr/>
            </p:nvSpPr>
            <p:spPr>
              <a:xfrm>
                <a:off x="5347031" y="3342270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23" name="矩形 2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7031" y="3342270"/>
                <a:ext cx="1466684" cy="646331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39121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12392" y="2389105"/>
                <a:ext cx="1401025" cy="553998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文本框 51"/>
              <p:cNvSpPr txBox="1"/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1390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52" name="文本框 5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8148" y="2901077"/>
                <a:ext cx="1401025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文本框 52"/>
              <p:cNvSpPr txBox="1"/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53" name="文本框 5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7142" y="2889828"/>
                <a:ext cx="418383" cy="49244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4" name="直接连接符 53"/>
          <p:cNvCxnSpPr/>
          <p:nvPr/>
        </p:nvCxnSpPr>
        <p:spPr>
          <a:xfrm>
            <a:off x="1492512" y="354476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5" name="右箭头 24"/>
          <p:cNvSpPr/>
          <p:nvPr/>
        </p:nvSpPr>
        <p:spPr>
          <a:xfrm>
            <a:off x="3802985" y="2821854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sz="3600" dirty="0">
                    <a:solidFill>
                      <a:srgbClr val="7030A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下标</a:t>
                </a:r>
                <a14:m>
                  <m:oMath xmlns:m="http://schemas.openxmlformats.org/officeDocument/2006/math">
                    <m:r>
                      <a:rPr lang="zh-CN" altLang="en-US" sz="3600" i="1" dirty="0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600" i="1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altLang="zh-CN" sz="3600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1234</m:t>
                    </m:r>
                  </m:oMath>
                </a14:m>
                <a:endParaRPr lang="en-US" sz="3600" dirty="0">
                  <a:solidFill>
                    <a:srgbClr val="7030A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3485" y="1636108"/>
                <a:ext cx="2483372" cy="646331"/>
              </a:xfrm>
              <a:prstGeom prst="rect">
                <a:avLst/>
              </a:prstGeom>
              <a:blipFill>
                <a:blip r:embed="rId18"/>
                <a:stretch>
                  <a:fillRect l="-7353" t="-14151" b="-349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矩形 10"/>
          <p:cNvSpPr/>
          <p:nvPr/>
        </p:nvSpPr>
        <p:spPr>
          <a:xfrm>
            <a:off x="989972" y="4272701"/>
            <a:ext cx="10281531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当我们在计算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千位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的时候，我们只需要知道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百位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给我们的那一个进位就行了。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我们完全不关心十位、个位会产生什么进位。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至于千位产生的进位，那是等千位自己算完之后，再告诉万位。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所以循环需要的是上一位产生的进位，而不需要整个进位数组。我们可以来手动模拟一下</a:t>
            </a:r>
            <a:endParaRPr lang="en-US" altLang="zh-CN" sz="3200" b="1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28550" y="2612829"/>
            <a:ext cx="2361709" cy="55399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当前进位变量：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5444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代码讲解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我们将编写一个函数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add(string a, string b)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预处理：反转与补零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1552956" y="3637237"/>
            <a:ext cx="9191244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string add(string a, string b)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1: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将两个输入字符串都反转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reverse(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a.begin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reverse(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b.begin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b.end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2: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在较短的字符串末尾补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'0'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，使其与较长的等长</a:t>
            </a:r>
          </a:p>
          <a:p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    while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a.size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 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b.size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()) a +=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b.size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 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a.size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()) b +=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403343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代码讲解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和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已经等长且倒序，计算过程就变得极其简单了。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2895110"/>
            <a:ext cx="9191244" cy="3452227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string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存放倒序的结果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carry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进位</a:t>
            </a:r>
          </a:p>
          <a:p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3: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从左到右逐位相加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a.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计算当前第 </a:t>
            </a:r>
            <a:r>
              <a:rPr lang="en-US" altLang="zh-CN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位的总和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sum = (a[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+ (b[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+ carry;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将结果的个位数（字符形式）拼接到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的末尾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(sum %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3.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更新进位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carry = sum /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773645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代码讲解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处理最后的进位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2956" y="3724443"/>
            <a:ext cx="9191244" cy="16055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4: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如果循环结束后仍有进位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则追加到 </a:t>
            </a:r>
            <a:r>
              <a:rPr lang="en-US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末尾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(carry &gt; 0) {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(carry);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214493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高精度加法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代码讲解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收尾：反转结果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3448810"/>
            <a:ext cx="9191244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5: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将倒序的结果 </a:t>
            </a:r>
            <a:r>
              <a:rPr lang="en-US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再次反转，得到最终答案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endParaRPr 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15146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5022845" y="1216853"/>
            <a:ext cx="202040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</a:rPr>
              <a:t>高精度减法</a:t>
            </a:r>
            <a:endParaRPr lang="zh-CN" altLang="en-US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2002031" y="1803522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632134221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031" y="1803522"/>
                <a:ext cx="1886735" cy="43088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2002032" y="2192640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631235431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02032" y="2192640"/>
                <a:ext cx="188673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1530360" y="2220462"/>
                <a:ext cx="314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30360" y="2220462"/>
                <a:ext cx="314189" cy="369332"/>
              </a:xfrm>
              <a:prstGeom prst="rect">
                <a:avLst/>
              </a:prstGeom>
              <a:blipFill>
                <a:blip r:embed="rId6"/>
                <a:stretch>
                  <a:fillRect l="-1923" r="-1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直接连接符 35"/>
          <p:cNvCxnSpPr/>
          <p:nvPr/>
        </p:nvCxnSpPr>
        <p:spPr>
          <a:xfrm>
            <a:off x="1378219" y="2589794"/>
            <a:ext cx="25753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51" name="矩形 50"/>
          <p:cNvSpPr/>
          <p:nvPr/>
        </p:nvSpPr>
        <p:spPr>
          <a:xfrm>
            <a:off x="1378219" y="2945179"/>
            <a:ext cx="3025917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减法也需要从低位往高位进行计算，所以需要对字符串进行进行倒序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2086018" y="4546809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122431236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018" y="4546809"/>
                <a:ext cx="1886735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2086019" y="4980944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134532136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019" y="4980944"/>
                <a:ext cx="18867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1799826" y="5042499"/>
                <a:ext cx="314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99826" y="5042499"/>
                <a:ext cx="314189" cy="369332"/>
              </a:xfrm>
              <a:prstGeom prst="rect">
                <a:avLst/>
              </a:prstGeom>
              <a:blipFill>
                <a:blip r:embed="rId9"/>
                <a:stretch>
                  <a:fillRect l="-1923" r="-192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/>
          <p:cNvCxnSpPr/>
          <p:nvPr/>
        </p:nvCxnSpPr>
        <p:spPr>
          <a:xfrm>
            <a:off x="1602596" y="5434444"/>
            <a:ext cx="25753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2086017" y="4174583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1111100</m:t>
                      </m:r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017" y="4174583"/>
                <a:ext cx="1886735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/>
              <p:cNvSpPr txBox="1"/>
              <p:nvPr/>
            </p:nvSpPr>
            <p:spPr>
              <a:xfrm>
                <a:off x="2086018" y="5516404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97898000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018" y="5516404"/>
                <a:ext cx="1886735" cy="43088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下箭头 38"/>
          <p:cNvSpPr/>
          <p:nvPr/>
        </p:nvSpPr>
        <p:spPr>
          <a:xfrm rot="16200000">
            <a:off x="4348902" y="5437474"/>
            <a:ext cx="246814" cy="588745"/>
          </a:xfrm>
          <a:prstGeom prst="downArrow">
            <a:avLst>
              <a:gd name="adj1" fmla="val 5658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5104038" y="5516404"/>
                <a:ext cx="12904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98790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4038" y="5516404"/>
                <a:ext cx="1290418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1300166" y="4207267"/>
            <a:ext cx="719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借位：</a:t>
            </a:r>
          </a:p>
        </p:txBody>
      </p:sp>
      <p:sp>
        <p:nvSpPr>
          <p:cNvPr id="23" name="矩形 22"/>
          <p:cNvSpPr/>
          <p:nvPr/>
        </p:nvSpPr>
        <p:spPr>
          <a:xfrm>
            <a:off x="3890886" y="5922958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/>
              <a:t>进行倒序</a:t>
            </a:r>
          </a:p>
        </p:txBody>
      </p:sp>
      <p:sp>
        <p:nvSpPr>
          <p:cNvPr id="42" name="矩形 41"/>
          <p:cNvSpPr/>
          <p:nvPr/>
        </p:nvSpPr>
        <p:spPr>
          <a:xfrm>
            <a:off x="6913691" y="2827465"/>
            <a:ext cx="410881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如果是小数减大数怎么办？</a:t>
            </a:r>
          </a:p>
        </p:txBody>
      </p:sp>
      <p:sp>
        <p:nvSpPr>
          <p:cNvPr id="24" name="矩形 23"/>
          <p:cNvSpPr/>
          <p:nvPr/>
        </p:nvSpPr>
        <p:spPr>
          <a:xfrm>
            <a:off x="7712764" y="3333660"/>
            <a:ext cx="3309743" cy="300082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先对字符串大小进行比较，如果是小数减大数，则交换顺序后，将得到的结果前加负号</a:t>
            </a:r>
            <a:endParaRPr lang="en-US" altLang="zh-CN" b="1" dirty="0"/>
          </a:p>
          <a:p>
            <a:pPr>
              <a:lnSpc>
                <a:spcPct val="150000"/>
              </a:lnSpc>
            </a:pP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zh-CN" altLang="en-US" b="1" dirty="0"/>
              <a:t>因为对于 </a:t>
            </a:r>
            <a:r>
              <a:rPr lang="en-US" altLang="zh-CN" b="1" dirty="0">
                <a:solidFill>
                  <a:srgbClr val="FF0000"/>
                </a:solidFill>
              </a:rPr>
              <a:t>a – b = </a:t>
            </a:r>
            <a:r>
              <a:rPr lang="zh-CN" altLang="en-US" b="1" dirty="0">
                <a:solidFill>
                  <a:srgbClr val="FF0000"/>
                </a:solidFill>
              </a:rPr>
              <a:t>答案</a:t>
            </a:r>
            <a:r>
              <a:rPr lang="en-US" altLang="zh-CN" b="1" dirty="0">
                <a:solidFill>
                  <a:srgbClr val="FF0000"/>
                </a:solidFill>
              </a:rPr>
              <a:t> </a:t>
            </a:r>
            <a:r>
              <a:rPr lang="zh-CN" altLang="en-US" b="1" dirty="0"/>
              <a:t>有：</a:t>
            </a:r>
            <a:endParaRPr lang="en-US" altLang="zh-CN" b="1" dirty="0"/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-(a-b) = -</a:t>
            </a:r>
            <a:r>
              <a:rPr lang="zh-CN" altLang="en-US" b="1" dirty="0">
                <a:solidFill>
                  <a:srgbClr val="FF0000"/>
                </a:solidFill>
              </a:rPr>
              <a:t>答案</a:t>
            </a:r>
            <a:endParaRPr lang="en-US" altLang="zh-CN" b="1" dirty="0">
              <a:solidFill>
                <a:srgbClr val="FF0000"/>
              </a:solidFill>
            </a:endParaRP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b – a = -</a:t>
            </a:r>
            <a:r>
              <a:rPr lang="zh-CN" altLang="en-US" b="1" dirty="0">
                <a:solidFill>
                  <a:srgbClr val="FF0000"/>
                </a:solidFill>
              </a:rPr>
              <a:t>答案</a:t>
            </a:r>
          </a:p>
        </p:txBody>
      </p:sp>
      <p:sp>
        <p:nvSpPr>
          <p:cNvPr id="52" name="矩形 51"/>
          <p:cNvSpPr/>
          <p:nvPr/>
        </p:nvSpPr>
        <p:spPr>
          <a:xfrm>
            <a:off x="6913691" y="1888353"/>
            <a:ext cx="410881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如何储存数据？</a:t>
            </a:r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8194261" y="2316620"/>
            <a:ext cx="2828246" cy="36933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使用字符串储存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6598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  <p:bldP spid="12" grpId="0"/>
      <p:bldP spid="51" grpId="0" animBg="1"/>
      <p:bldP spid="27" grpId="0"/>
      <p:bldP spid="28" grpId="0"/>
      <p:bldP spid="29" grpId="0"/>
      <p:bldP spid="37" grpId="0"/>
      <p:bldP spid="38" grpId="0"/>
      <p:bldP spid="39" grpId="0" animBg="1"/>
      <p:bldP spid="40" grpId="0"/>
      <p:bldP spid="21" grpId="0"/>
      <p:bldP spid="23" grpId="0"/>
      <p:bldP spid="42" grpId="0" animBg="1"/>
      <p:bldP spid="24" grpId="0" animBg="1"/>
      <p:bldP spid="52" grpId="0" animBg="1"/>
      <p:bldP spid="5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矩形 51"/>
          <p:cNvSpPr/>
          <p:nvPr/>
        </p:nvSpPr>
        <p:spPr>
          <a:xfrm>
            <a:off x="792334" y="1454157"/>
            <a:ext cx="410881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如何对字符串大小进行比较？</a:t>
            </a:r>
            <a:endParaRPr lang="zh-CN" altLang="en-US" dirty="0"/>
          </a:p>
        </p:txBody>
      </p:sp>
      <p:sp>
        <p:nvSpPr>
          <p:cNvPr id="25" name="Rectangle 1"/>
          <p:cNvSpPr>
            <a:spLocks noChangeArrowheads="1"/>
          </p:cNvSpPr>
          <p:nvPr/>
        </p:nvSpPr>
        <p:spPr bwMode="auto">
          <a:xfrm>
            <a:off x="775716" y="1912840"/>
            <a:ext cx="6578133" cy="443198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步骤1：比较长度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</a:t>
            </a:r>
            <a:r>
              <a:rPr kumimoji="0" lang="en-US" altLang="zh-CN" sz="1600" b="1" i="0" u="none" strike="noStrike" cap="none" normalizeH="0" baseline="0" dirty="0" err="1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a.size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 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 b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.size()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，则 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 &gt; b</a:t>
            </a:r>
            <a:endParaRPr kumimoji="0" lang="en-US" altLang="zh-CN" sz="1600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如果长度相同，继续进行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逐位比较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kumimoji="0" lang="zh-CN" altLang="zh-CN" sz="16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步骤2：逐位比较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当两个字符串的长度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相同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时，从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高位（字符串的开始）到低位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逐位比较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找到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第一个不同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的字符时：</a:t>
            </a:r>
          </a:p>
          <a:p>
            <a:pPr marL="457200" marR="0" lvl="1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 a[i] &gt; b[i]，则 a &gt; b。</a:t>
            </a:r>
          </a:p>
          <a:p>
            <a:pPr marL="457200" marR="0" lvl="1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 a[i] &lt; b[i]，则 a &lt; b。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如果所有对应位都相同，则 a == b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，其实就是比较的字典序。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5203201"/>
              </p:ext>
            </p:extLst>
          </p:nvPr>
        </p:nvGraphicFramePr>
        <p:xfrm>
          <a:off x="7858534" y="2062920"/>
          <a:ext cx="3715032" cy="469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79">
                  <a:extLst>
                    <a:ext uri="{9D8B030D-6E8A-4147-A177-3AD203B41FA5}">
                      <a16:colId xmlns:a16="http://schemas.microsoft.com/office/drawing/2014/main" val="3511652095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1636385016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967788699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88781548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1976669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8541934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39748490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3778047860"/>
                    </a:ext>
                  </a:extLst>
                </a:gridCol>
              </a:tblGrid>
              <a:tr h="4699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6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8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4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3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06995"/>
                  </a:ext>
                </a:extLst>
              </a:tr>
            </a:tbl>
          </a:graphicData>
        </a:graphic>
      </p:graphicFrame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5250163"/>
              </p:ext>
            </p:extLst>
          </p:nvPr>
        </p:nvGraphicFramePr>
        <p:xfrm>
          <a:off x="7858534" y="4920972"/>
          <a:ext cx="3715032" cy="469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79">
                  <a:extLst>
                    <a:ext uri="{9D8B030D-6E8A-4147-A177-3AD203B41FA5}">
                      <a16:colId xmlns:a16="http://schemas.microsoft.com/office/drawing/2014/main" val="3511652095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1636385016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967788699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88781548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1976669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8541934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39748490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3778047860"/>
                    </a:ext>
                  </a:extLst>
                </a:gridCol>
              </a:tblGrid>
              <a:tr h="4699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9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06995"/>
                  </a:ext>
                </a:extLst>
              </a:tr>
            </a:tbl>
          </a:graphicData>
        </a:graphic>
      </p:graphicFrame>
      <p:graphicFrame>
        <p:nvGraphicFramePr>
          <p:cNvPr id="41" name="表格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0122848"/>
              </p:ext>
            </p:extLst>
          </p:nvPr>
        </p:nvGraphicFramePr>
        <p:xfrm>
          <a:off x="7425637" y="2900016"/>
          <a:ext cx="4147929" cy="469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881">
                  <a:extLst>
                    <a:ext uri="{9D8B030D-6E8A-4147-A177-3AD203B41FA5}">
                      <a16:colId xmlns:a16="http://schemas.microsoft.com/office/drawing/2014/main" val="1603505321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3511652095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1636385016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2967788699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2887815487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2197666977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2854193477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3974849077"/>
                    </a:ext>
                  </a:extLst>
                </a:gridCol>
                <a:gridCol w="460881">
                  <a:extLst>
                    <a:ext uri="{9D8B030D-6E8A-4147-A177-3AD203B41FA5}">
                      <a16:colId xmlns:a16="http://schemas.microsoft.com/office/drawing/2014/main" val="3778047860"/>
                    </a:ext>
                  </a:extLst>
                </a:gridCol>
              </a:tblGrid>
              <a:tr h="46991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9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1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06995"/>
                  </a:ext>
                </a:extLst>
              </a:tr>
            </a:tbl>
          </a:graphicData>
        </a:graphic>
      </p:graphicFrame>
      <p:graphicFrame>
        <p:nvGraphicFramePr>
          <p:cNvPr id="43" name="表格 4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005376"/>
              </p:ext>
            </p:extLst>
          </p:nvPr>
        </p:nvGraphicFramePr>
        <p:xfrm>
          <a:off x="7858534" y="5576954"/>
          <a:ext cx="3715032" cy="4699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379">
                  <a:extLst>
                    <a:ext uri="{9D8B030D-6E8A-4147-A177-3AD203B41FA5}">
                      <a16:colId xmlns:a16="http://schemas.microsoft.com/office/drawing/2014/main" val="3511652095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1636385016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967788699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88781548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1976669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28541934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3974849077"/>
                    </a:ext>
                  </a:extLst>
                </a:gridCol>
                <a:gridCol w="464379">
                  <a:extLst>
                    <a:ext uri="{9D8B030D-6E8A-4147-A177-3AD203B41FA5}">
                      <a16:colId xmlns:a16="http://schemas.microsoft.com/office/drawing/2014/main" val="3778047860"/>
                    </a:ext>
                  </a:extLst>
                </a:gridCol>
              </a:tblGrid>
              <a:tr h="46991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6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8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4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5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3</a:t>
                      </a:r>
                      <a:endParaRPr lang="zh-CN" alt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dirty="0"/>
                        <a:t>2</a:t>
                      </a:r>
                      <a:endParaRPr lang="zh-CN" alt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88069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39290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5633342" y="2435312"/>
                <a:ext cx="242053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122431236</m:t>
                      </m:r>
                    </m:oMath>
                  </m:oMathPara>
                </a14:m>
                <a:endParaRPr lang="zh-CN" altLang="en-US" sz="36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342" y="2435312"/>
                <a:ext cx="2420534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5637499" y="2898539"/>
                <a:ext cx="242053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134532136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7499" y="2898539"/>
                <a:ext cx="2420534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5351306" y="2960094"/>
                <a:ext cx="418383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51306" y="2960094"/>
                <a:ext cx="418383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/>
          <p:cNvCxnSpPr/>
          <p:nvPr/>
        </p:nvCxnSpPr>
        <p:spPr>
          <a:xfrm>
            <a:off x="5432550" y="3485041"/>
            <a:ext cx="25753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5633341" y="2021523"/>
                <a:ext cx="2420534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1111100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33341" y="2021523"/>
                <a:ext cx="2420534" cy="55399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3404061" y="2076228"/>
            <a:ext cx="102689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借位：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4338152" y="1984606"/>
                <a:ext cx="998735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8152" y="1984606"/>
                <a:ext cx="998735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4326931" y="2438274"/>
                <a:ext cx="1021177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6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26931" y="2438274"/>
                <a:ext cx="1021177" cy="646331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4350323" y="2889841"/>
                <a:ext cx="1048429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0323" y="2889841"/>
                <a:ext cx="1048429" cy="646331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矩形 43"/>
          <p:cNvSpPr/>
          <p:nvPr/>
        </p:nvSpPr>
        <p:spPr>
          <a:xfrm>
            <a:off x="1434500" y="4060954"/>
            <a:ext cx="9721172" cy="20313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</a:rPr>
              <a:t>减法与加法不同的一点在于，做减法的时候如果不够减，需要借位</a:t>
            </a:r>
            <a:r>
              <a:rPr lang="en-US" altLang="zh-CN" sz="2800" dirty="0"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latin typeface="Consolas" panose="020B0609020204030204" pitchFamily="49" charset="0"/>
              </a:rPr>
              <a:t>所以也需要一个类似于进位数组一样的借位数组。</a:t>
            </a:r>
            <a:endParaRPr lang="en-US" altLang="zh-CN" sz="28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latin typeface="Consolas" panose="020B0609020204030204" pitchFamily="49" charset="0"/>
              </a:rPr>
              <a:t>有了这个借位数组，我们一列一列的算最终就能得到结果！</a:t>
            </a:r>
            <a:endParaRPr lang="zh-CN" altLang="en-US" sz="32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4161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4868572" y="1700770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rgbClr val="00B0F0"/>
                          </a:solidFill>
                          <a:latin typeface="Cambria Math" panose="02040503050406030204" pitchFamily="18" charset="0"/>
                        </a:rPr>
                        <m:t>122431236</m:t>
                      </m:r>
                    </m:oMath>
                  </m:oMathPara>
                </a14:m>
                <a:endParaRPr lang="zh-CN" altLang="en-US" sz="2800" dirty="0">
                  <a:solidFill>
                    <a:srgbClr val="00B0F0"/>
                  </a:solidFill>
                </a:endParaRP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572" y="1700770"/>
                <a:ext cx="1886735" cy="43088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4868573" y="2134905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134532136</m:t>
                      </m:r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573" y="2134905"/>
                <a:ext cx="1886735" cy="43088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4582380" y="2196460"/>
                <a:ext cx="31418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−</m:t>
                      </m:r>
                    </m:oMath>
                  </m:oMathPara>
                </a14:m>
                <a:endParaRPr lang="zh-CN" altLang="en-US" sz="2400" dirty="0"/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380" y="2196460"/>
                <a:ext cx="314189" cy="369332"/>
              </a:xfrm>
              <a:prstGeom prst="rect">
                <a:avLst/>
              </a:prstGeom>
              <a:blipFill>
                <a:blip r:embed="rId7"/>
                <a:stretch>
                  <a:fillRect l="-3922" r="-196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0" name="直接连接符 29"/>
          <p:cNvCxnSpPr/>
          <p:nvPr/>
        </p:nvCxnSpPr>
        <p:spPr>
          <a:xfrm>
            <a:off x="4385150" y="2588405"/>
            <a:ext cx="2575340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文本框 36"/>
              <p:cNvSpPr txBox="1"/>
              <p:nvPr/>
            </p:nvSpPr>
            <p:spPr>
              <a:xfrm>
                <a:off x="4868571" y="1328544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en-US" altLang="zh-CN" sz="28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1111100</m:t>
                      </m:r>
                    </m:oMath>
                  </m:oMathPara>
                </a14:m>
                <a:endParaRPr lang="zh-CN" altLang="en-US" sz="28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37" name="文本框 3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571" y="1328544"/>
                <a:ext cx="1886735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文本框 37"/>
              <p:cNvSpPr txBox="1"/>
              <p:nvPr/>
            </p:nvSpPr>
            <p:spPr>
              <a:xfrm>
                <a:off x="4868572" y="2670365"/>
                <a:ext cx="1886735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97898000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8" name="文本框 3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8572" y="2670365"/>
                <a:ext cx="1886735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9" name="下箭头 38"/>
          <p:cNvSpPr/>
          <p:nvPr/>
        </p:nvSpPr>
        <p:spPr>
          <a:xfrm rot="16200000">
            <a:off x="7521871" y="2339486"/>
            <a:ext cx="246814" cy="1009449"/>
          </a:xfrm>
          <a:prstGeom prst="downArrow">
            <a:avLst>
              <a:gd name="adj1" fmla="val 56587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文本框 39"/>
              <p:cNvSpPr txBox="1"/>
              <p:nvPr/>
            </p:nvSpPr>
            <p:spPr>
              <a:xfrm>
                <a:off x="8332748" y="2670365"/>
                <a:ext cx="1290418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800" i="1" smtClean="0"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altLang="zh-CN" sz="2800" b="0" i="1" smtClean="0">
                          <a:latin typeface="Cambria Math" panose="02040503050406030204" pitchFamily="18" charset="0"/>
                        </a:rPr>
                        <m:t>98790</m:t>
                      </m:r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0" name="文本框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32748" y="2670365"/>
                <a:ext cx="1290418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矩形 20"/>
          <p:cNvSpPr/>
          <p:nvPr/>
        </p:nvSpPr>
        <p:spPr>
          <a:xfrm>
            <a:off x="2971894" y="1378846"/>
            <a:ext cx="71922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借位：</a:t>
            </a:r>
          </a:p>
        </p:txBody>
      </p:sp>
      <p:sp>
        <p:nvSpPr>
          <p:cNvPr id="23" name="矩形 22"/>
          <p:cNvSpPr/>
          <p:nvPr/>
        </p:nvSpPr>
        <p:spPr>
          <a:xfrm>
            <a:off x="7186159" y="2249783"/>
            <a:ext cx="30828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accent5"/>
                </a:solidFill>
              </a:rPr>
              <a:t>对结果进行倒序并去除前导</a:t>
            </a:r>
            <a:r>
              <a:rPr lang="en-US" altLang="zh-CN" b="1" dirty="0">
                <a:solidFill>
                  <a:schemeClr val="accent5"/>
                </a:solidFill>
              </a:rPr>
              <a:t>0</a:t>
            </a:r>
            <a:endParaRPr lang="zh-CN" altLang="en-US" b="1" dirty="0">
              <a:solidFill>
                <a:schemeClr val="accent5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3573382" y="1291627"/>
                <a:ext cx="81785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3382" y="1291627"/>
                <a:ext cx="817853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3562161" y="1703732"/>
                <a:ext cx="83388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161" y="1703732"/>
                <a:ext cx="833883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矩形 34"/>
              <p:cNvSpPr/>
              <p:nvPr/>
            </p:nvSpPr>
            <p:spPr>
              <a:xfrm>
                <a:off x="3581397" y="2126207"/>
                <a:ext cx="856325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28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5" name="矩形 3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1397" y="2126207"/>
                <a:ext cx="856325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矩形 40"/>
              <p:cNvSpPr/>
              <p:nvPr/>
            </p:nvSpPr>
            <p:spPr>
              <a:xfrm>
                <a:off x="3415650" y="2627347"/>
                <a:ext cx="1323824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41" name="矩形 4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5650" y="2627347"/>
                <a:ext cx="1323824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文本框 42"/>
              <p:cNvSpPr txBox="1"/>
              <p:nvPr/>
            </p:nvSpPr>
            <p:spPr>
              <a:xfrm>
                <a:off x="673892" y="4756795"/>
                <a:ext cx="10849113" cy="1466555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zh-CN" altLang="en-US" sz="2800" dirty="0">
                    <a:latin typeface="Consolas" panose="020B0609020204030204" pitchFamily="49" charset="0"/>
                  </a:rPr>
                  <a:t>那又如何获取</a:t>
                </a:r>
                <a:r>
                  <a:rPr lang="en-US" altLang="zh-CN" sz="2800" dirty="0">
                    <a:latin typeface="Consolas" panose="020B0609020204030204" pitchFamily="49" charset="0"/>
                  </a:rPr>
                  <a:t>res[</a:t>
                </a:r>
                <a:r>
                  <a:rPr lang="en-US" altLang="zh-CN" sz="2800" dirty="0" err="1">
                    <a:latin typeface="Consolas" panose="020B0609020204030204" pitchFamily="49" charset="0"/>
                  </a:rPr>
                  <a:t>i</a:t>
                </a:r>
                <a:r>
                  <a:rPr lang="en-US" altLang="zh-CN" sz="2800" dirty="0">
                    <a:latin typeface="Consolas" panose="020B0609020204030204" pitchFamily="49" charset="0"/>
                  </a:rPr>
                  <a:t>]</a:t>
                </a:r>
                <a:r>
                  <a:rPr lang="zh-CN" altLang="en-US" sz="2800" dirty="0">
                    <a:latin typeface="Consolas" panose="020B0609020204030204" pitchFamily="49" charset="0"/>
                  </a:rPr>
                  <a:t>呢</a:t>
                </a:r>
                <a:r>
                  <a:rPr lang="en-US" altLang="zh-CN" sz="2800" dirty="0">
                    <a:latin typeface="Consolas" panose="020B0609020204030204" pitchFamily="49" charset="0"/>
                  </a:rPr>
                  <a:t>? </a:t>
                </a:r>
                <a:endParaRPr lang="en-US" altLang="zh-CN" sz="32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d>
                        <m:dPr>
                          <m:ctrlP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]−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</m:d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≥0  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𝑡h𝑒𝑛</m:t>
                      </m:r>
                      <m:r>
                        <a:rPr lang="en-US" altLang="zh-CN" sz="3200" b="1" i="1" smtClean="0"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𝒂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𝒃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3200" b="1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𝒄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1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𝒊</m:t>
                          </m:r>
                        </m:e>
                      </m:d>
                    </m:oMath>
                  </m:oMathPara>
                </a14:m>
                <a:endParaRPr lang="en-US" altLang="zh-CN" sz="3200" b="1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altLang="zh-CN" sz="32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200" b="0" i="1" smtClean="0">
                        <a:latin typeface="Cambria Math" panose="02040503050406030204" pitchFamily="18" charset="0"/>
                      </a:rPr>
                      <m:t>𝑒𝑙𝑠𝑒</m:t>
                    </m:r>
                  </m:oMath>
                </a14:m>
                <a:r>
                  <a:rPr lang="zh-CN" altLang="en-US" sz="3200" dirty="0"/>
                  <a:t> </a:t>
                </a:r>
                <a14:m>
                  <m:oMath xmlns:m="http://schemas.openxmlformats.org/officeDocument/2006/math">
                    <m:r>
                      <a:rPr lang="en-US" altLang="zh-CN" sz="3200" b="0" i="0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𝒂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2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2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d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𝒃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2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2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d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𝒄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32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CN" sz="3200" b="1" i="1" smtClean="0">
                            <a:solidFill>
                              <a:schemeClr val="accent1"/>
                            </a:solidFill>
                            <a:latin typeface="Cambria Math" panose="02040503050406030204" pitchFamily="18" charset="0"/>
                          </a:rPr>
                          <m:t>𝒊</m:t>
                        </m:r>
                      </m:e>
                    </m:d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3200" b="1" i="1" smtClean="0">
                        <a:solidFill>
                          <a:schemeClr val="accent1"/>
                        </a:solidFill>
                        <a:latin typeface="Cambria Math" panose="02040503050406030204" pitchFamily="18" charset="0"/>
                      </a:rPr>
                      <m:t>𝟏𝟎</m:t>
                    </m:r>
                  </m:oMath>
                </a14:m>
                <a:endParaRPr lang="zh-CN" altLang="en-US" sz="3200" b="1" dirty="0">
                  <a:solidFill>
                    <a:schemeClr val="accent1"/>
                  </a:solidFill>
                </a:endParaRPr>
              </a:p>
            </p:txBody>
          </p:sp>
        </mc:Choice>
        <mc:Fallback xmlns="">
          <p:sp>
            <p:nvSpPr>
              <p:cNvPr id="43" name="文本框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92" y="4756795"/>
                <a:ext cx="10849113" cy="1466555"/>
              </a:xfrm>
              <a:prstGeom prst="rect">
                <a:avLst/>
              </a:prstGeom>
              <a:blipFill>
                <a:blip r:embed="rId15"/>
                <a:stretch>
                  <a:fillRect l="-2024" t="-74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/>
              <p:cNvSpPr/>
              <p:nvPr/>
            </p:nvSpPr>
            <p:spPr>
              <a:xfrm>
                <a:off x="673893" y="3425987"/>
                <a:ext cx="10849113" cy="1015663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r>
                  <a:rPr lang="zh-CN" altLang="en-US" sz="2800" dirty="0">
                    <a:latin typeface="Consolas" panose="020B0609020204030204" pitchFamily="49" charset="0"/>
                  </a:rPr>
                  <a:t>如何获取</a:t>
                </a:r>
                <a:r>
                  <a:rPr lang="en-US" altLang="zh-CN" sz="2800" dirty="0">
                    <a:latin typeface="Consolas" panose="020B0609020204030204" pitchFamily="49" charset="0"/>
                  </a:rPr>
                  <a:t>c[</a:t>
                </a:r>
                <a:r>
                  <a:rPr lang="en-US" altLang="zh-CN" sz="2800" dirty="0" err="1">
                    <a:latin typeface="Consolas" panose="020B0609020204030204" pitchFamily="49" charset="0"/>
                  </a:rPr>
                  <a:t>i</a:t>
                </a:r>
                <a:r>
                  <a:rPr lang="en-US" altLang="zh-CN" sz="2800" dirty="0">
                    <a:latin typeface="Consolas" panose="020B0609020204030204" pitchFamily="49" charset="0"/>
                  </a:rPr>
                  <a:t>]? </a:t>
                </a:r>
                <a:r>
                  <a:rPr lang="zh-CN" altLang="en-US" sz="2800" dirty="0">
                    <a:latin typeface="Consolas" panose="020B0609020204030204" pitchFamily="49" charset="0"/>
                  </a:rPr>
                  <a:t>如何判断第 </a:t>
                </a:r>
                <a:r>
                  <a:rPr lang="en-US" altLang="zh-CN" sz="2800" dirty="0" err="1">
                    <a:latin typeface="Consolas" panose="020B0609020204030204" pitchFamily="49" charset="0"/>
                  </a:rPr>
                  <a:t>i</a:t>
                </a:r>
                <a:r>
                  <a:rPr lang="en-US" altLang="zh-CN" sz="2800" dirty="0">
                    <a:latin typeface="Consolas" panose="020B0609020204030204" pitchFamily="49" charset="0"/>
                  </a:rPr>
                  <a:t> </a:t>
                </a:r>
                <a:r>
                  <a:rPr lang="zh-CN" altLang="en-US" sz="2800" dirty="0">
                    <a:latin typeface="Consolas" panose="020B0609020204030204" pitchFamily="49" charset="0"/>
                  </a:rPr>
                  <a:t>位需要借位呢？</a:t>
                </a:r>
                <a:endParaRPr lang="en-US" altLang="zh-CN" sz="2800" b="0" dirty="0">
                  <a:latin typeface="Consolas" panose="020B0609020204030204" pitchFamily="49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𝑐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r>
                        <a:rPr lang="en-US" altLang="zh-CN" sz="3200" b="0" i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𝑖𝑓</m:t>
                      </m:r>
                      <m:d>
                        <m:dPr>
                          <m:begChr m:val="（"/>
                          <m:endChr m:val="）"/>
                          <m:ctrlPr>
                            <a:rPr lang="zh-CN" alt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200" b="0" i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altLang="zh-CN" sz="3200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32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zh-CN" sz="3200" b="0" i="0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</m:d>
                      <m:r>
                        <a:rPr lang="en-US" altLang="zh-CN" sz="3200" b="0" i="0" smtClean="0">
                          <a:latin typeface="Cambria Math" panose="02040503050406030204" pitchFamily="18" charset="0"/>
                        </a:rPr>
                        <m:t>&lt;0 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𝑡h𝑒𝑛</m:t>
                      </m:r>
                      <m:r>
                        <a:rPr lang="en-US" altLang="zh-CN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3200" b="1" i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𝟏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3200" b="0" i="1" smtClean="0">
                          <a:latin typeface="Cambria Math" panose="02040503050406030204" pitchFamily="18" charset="0"/>
                        </a:rPr>
                        <m:t>𝑒𝑙𝑠𝑒</m:t>
                      </m:r>
                      <m:r>
                        <a:rPr lang="en-US" altLang="zh-CN" sz="32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zh-CN" sz="3200" b="1" i="0" smtClean="0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𝟎</m:t>
                      </m:r>
                    </m:oMath>
                  </m:oMathPara>
                </a14:m>
                <a:endParaRPr lang="zh-CN" altLang="en-US" sz="3200" b="1" dirty="0">
                  <a:latin typeface="Consolas" panose="020B0609020204030204" pitchFamily="49" charset="0"/>
                </a:endParaRPr>
              </a:p>
            </p:txBody>
          </p:sp>
        </mc:Choice>
        <mc:Fallback xmlns="">
          <p:sp>
            <p:nvSpPr>
              <p:cNvPr id="44" name="矩形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893" y="3425987"/>
                <a:ext cx="10849113" cy="1015663"/>
              </a:xfrm>
              <a:prstGeom prst="rect">
                <a:avLst/>
              </a:prstGeom>
              <a:blipFill>
                <a:blip r:embed="rId16"/>
                <a:stretch>
                  <a:fillRect l="-1180" t="-59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27449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 animBg="1"/>
      <p:bldP spid="40" grpId="0"/>
      <p:bldP spid="23" grpId="0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339871"/>
            <a:ext cx="9191244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代码讲解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我们将编写一个函数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sub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(string a, string b)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预处理：反转与补零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3232860"/>
            <a:ext cx="9191244" cy="308289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string sub(string a, string b) {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判断符号，并确保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a &gt;= b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bool negative = false;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isGreater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(b, a)) {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这个函数自行编写</a:t>
            </a:r>
            <a:endParaRPr lang="en-US" sz="16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negative = true;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    swap(a, b);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1: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将两个输入字符串都反转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a.begin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a.end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reverse(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b.begin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altLang="zh-CN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.end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2: 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在较短的字符串末尾补 </a:t>
            </a:r>
            <a:r>
              <a:rPr lang="en-US" altLang="zh-CN" sz="1600" dirty="0">
                <a:solidFill>
                  <a:srgbClr val="008000"/>
                </a:solidFill>
                <a:latin typeface="Consolas" panose="020B0609020204030204" pitchFamily="49" charset="0"/>
              </a:rPr>
              <a:t>'0'</a:t>
            </a:r>
            <a:r>
              <a:rPr lang="zh-CN" altLang="en-US" sz="1600" dirty="0">
                <a:solidFill>
                  <a:srgbClr val="008000"/>
                </a:solidFill>
                <a:latin typeface="Consolas" panose="020B0609020204030204" pitchFamily="49" charset="0"/>
              </a:rPr>
              <a:t>，使其与较长的等长</a:t>
            </a:r>
          </a:p>
          <a:p>
            <a:r>
              <a:rPr lang="zh-CN" alt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6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b.size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 &lt; </a:t>
            </a:r>
            <a:r>
              <a:rPr lang="en-US" sz="1600" dirty="0" err="1">
                <a:solidFill>
                  <a:srgbClr val="000000"/>
                </a:solidFill>
                <a:latin typeface="Consolas" panose="020B0609020204030204" pitchFamily="49" charset="0"/>
              </a:rPr>
              <a:t>a.size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())  b += </a:t>
            </a:r>
            <a:r>
              <a:rPr lang="en-US" sz="16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16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3824768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858329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引入借位，进行计算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2956" y="2926199"/>
            <a:ext cx="9191244" cy="2848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string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borrow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借位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3: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从左到右逐位相减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pPr>
              <a:lnSpc>
                <a:spcPct val="150000"/>
              </a:lnSpc>
            </a:pP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计算当前位的差值（被减数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-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减数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-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上一位的借位）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diff = (a[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- (b[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- borrow;</a:t>
            </a:r>
          </a:p>
        </p:txBody>
      </p:sp>
    </p:spTree>
    <p:extLst>
      <p:ext uri="{BB962C8B-B14F-4D97-AF65-F5344CB8AC3E}">
        <p14:creationId xmlns:p14="http://schemas.microsoft.com/office/powerpoint/2010/main" val="369220252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56452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判断是否需要向更高位借位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2460040"/>
            <a:ext cx="9191244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// 2.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判断是否需要向更高位借位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(diff &lt;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当前位不够减，需要借位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diff +=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借来的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在本位变成了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borrow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产生了借位，标记下一轮计算要被借走</a:t>
            </a:r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当前位够减，无需借位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borrow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重置借位标记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// 3.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将当前位的结果拼接到 </a:t>
            </a:r>
            <a:r>
              <a:rPr lang="en-US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末尾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(diff);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9541699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高精度减法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36840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收尾：处理前导零并反转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1552956" y="2343769"/>
            <a:ext cx="9191244" cy="372922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此时 </a:t>
            </a:r>
            <a:r>
              <a:rPr lang="en-US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可能为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600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反转后就变成了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006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4: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我们需要在反转前，把倒序结果末尾的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去掉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ans.size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&gt;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ans.back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==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ans.pop_back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5: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将最终结果反转回来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ans.begin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ans.end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步骤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6: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如果结果为负，添加负号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(negative)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"-" +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70487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1552956" y="1836390"/>
                <a:ext cx="8980942" cy="3802323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solidFill>
                      <a:srgbClr val="FF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高精度乘法有两种情况：</a:t>
                </a:r>
                <a:endParaRPr lang="en-US" altLang="zh-CN" sz="2400" b="1" dirty="0">
                  <a:solidFill>
                    <a:srgbClr val="FF0000"/>
                  </a:solidFill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altLang="zh-CN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4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 大数 </a:t>
                </a:r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×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小数 </a:t>
                </a:r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高精度 </a:t>
                </a:r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×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单精度</a:t>
                </a:r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例：</a:t>
                </a:r>
                <a:r>
                  <a:rPr lang="en-US" altLang="zh-CN" sz="24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(6.02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C0000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𝟐𝟑</m:t>
                        </m:r>
                      </m:sup>
                    </m:sSup>
                    <m:r>
                      <a:rPr lang="zh-CN" altLang="en-US" sz="2400" b="1" i="1">
                        <a:solidFill>
                          <a:srgbClr val="C0000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）</m:t>
                    </m:r>
                  </m:oMath>
                </a14:m>
                <a:r>
                  <a:rPr lang="en-US" altLang="zh-CN" sz="2400" b="1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× 12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altLang="zh-CN" sz="2400" b="1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2</a:t>
                </a:r>
                <a:r>
                  <a:rPr lang="zh-CN" altLang="en-US" sz="2400" b="1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：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 大数 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×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大数 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(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高精度 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× </a:t>
                </a:r>
                <a:r>
                  <a:rPr lang="zh-CN" altLang="en-US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高精度</a:t>
                </a:r>
                <a:r>
                  <a:rPr lang="en-US" altLang="zh-CN" sz="2400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)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例：</a:t>
                </a:r>
                <a:r>
                  <a:rPr lang="en-US" altLang="zh-CN" sz="2400" b="1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(6.02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𝟐𝟑</m:t>
                        </m:r>
                      </m:sup>
                    </m:sSup>
                    <m:r>
                      <a:rPr lang="zh-CN" alt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）</m:t>
                    </m:r>
                  </m:oMath>
                </a14:m>
                <a:r>
                  <a:rPr lang="en-US" altLang="zh-CN" sz="2400" b="1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× (5.62 ×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𝟏𝟎</m:t>
                        </m:r>
                      </m:e>
                      <m:sup>
                        <m:r>
                          <a:rPr lang="en-US" altLang="zh-CN" sz="2400" b="1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𝟑</m:t>
                        </m:r>
                        <m:r>
                          <a:rPr lang="en-US" altLang="zh-CN" sz="2400" b="1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𝟒</m:t>
                        </m:r>
                      </m:sup>
                    </m:sSup>
                    <m:r>
                      <a:rPr lang="zh-CN" altLang="en-US" sz="24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）</m:t>
                    </m:r>
                  </m:oMath>
                </a14:m>
                <a:r>
                  <a:rPr lang="en-US" altLang="zh-CN" sz="2400" b="1" dirty="0">
                    <a:solidFill>
                      <a:srgbClr val="0070C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6" y="1836390"/>
                <a:ext cx="8980942" cy="3802323"/>
              </a:xfrm>
              <a:prstGeom prst="rect">
                <a:avLst/>
              </a:prstGeom>
              <a:blipFill>
                <a:blip r:embed="rId5"/>
                <a:stretch>
                  <a:fillRect l="-1086" b="-3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0704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2201481" y="1653934"/>
            <a:ext cx="6234399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 大数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小数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a[]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单精度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b)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4247748" y="4602571"/>
                <a:ext cx="2405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𝑠𝑡𝑟𝑖𝑛𝑔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:122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47748" y="4602571"/>
                <a:ext cx="2405980" cy="5539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5065088" y="5175696"/>
                <a:ext cx="158864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𝑖𝑛𝑡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    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5088" y="5175696"/>
                <a:ext cx="1588640" cy="55399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4465752" y="5121997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65752" y="5121997"/>
                <a:ext cx="405560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/>
          <p:cNvCxnSpPr/>
          <p:nvPr/>
        </p:nvCxnSpPr>
        <p:spPr>
          <a:xfrm>
            <a:off x="4668532" y="5759009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2" name="矩形 31"/>
          <p:cNvSpPr/>
          <p:nvPr/>
        </p:nvSpPr>
        <p:spPr>
          <a:xfrm>
            <a:off x="1119764" y="2892802"/>
            <a:ext cx="988808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既然是高精度的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a[]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单精度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相乘，那么自然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被乘数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应该使用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来储存，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乘数 </a:t>
            </a:r>
            <a:r>
              <a:rPr lang="en-US" altLang="zh-CN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用 </a:t>
            </a:r>
            <a:r>
              <a:rPr lang="en-US" altLang="zh-CN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来储存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8205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3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884490" y="1393509"/>
            <a:ext cx="8145178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高精度乘法依然需要反转，便于我们编程的计算</a:t>
            </a:r>
            <a:endParaRPr lang="en-US" altLang="zh-CN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然后我们通过模拟竖式乘法来完成高精度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单精度的乘法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066060" y="4315877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5096739" y="2729878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739" y="2729878"/>
                <a:ext cx="927498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5272560" y="3238717"/>
                <a:ext cx="52129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2560" y="3238717"/>
                <a:ext cx="521297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4862618" y="3784309"/>
                <a:ext cx="90826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2618" y="3784309"/>
                <a:ext cx="908261" cy="5847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5060515" y="4356046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0515" y="4356046"/>
                <a:ext cx="1466684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/>
              <p:cNvSpPr txBox="1"/>
              <p:nvPr/>
            </p:nvSpPr>
            <p:spPr>
              <a:xfrm>
                <a:off x="921797" y="2920084"/>
                <a:ext cx="2405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𝑠𝑡𝑟𝑖𝑛𝑔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:122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16" name="文本框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797" y="2920084"/>
                <a:ext cx="2405980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1739137" y="3493209"/>
                <a:ext cx="158864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𝑖𝑛𝑡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    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9137" y="3493209"/>
                <a:ext cx="1588640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本框 17"/>
              <p:cNvSpPr txBox="1"/>
              <p:nvPr/>
            </p:nvSpPr>
            <p:spPr>
              <a:xfrm>
                <a:off x="1139801" y="3439510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8" name="文本框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9801" y="3439510"/>
                <a:ext cx="405560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直接连接符 18"/>
          <p:cNvCxnSpPr/>
          <p:nvPr/>
        </p:nvCxnSpPr>
        <p:spPr>
          <a:xfrm>
            <a:off x="1342581" y="4076522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0" name="右箭头 19"/>
          <p:cNvSpPr/>
          <p:nvPr/>
        </p:nvSpPr>
        <p:spPr>
          <a:xfrm>
            <a:off x="3405644" y="3371536"/>
            <a:ext cx="154167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反转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本框 21"/>
              <p:cNvSpPr txBox="1"/>
              <p:nvPr/>
            </p:nvSpPr>
            <p:spPr>
              <a:xfrm>
                <a:off x="6870039" y="3783008"/>
                <a:ext cx="114614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  <m: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文本框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039" y="3783008"/>
                <a:ext cx="1146148" cy="55399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6862561" y="2767148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561" y="2767148"/>
                <a:ext cx="891270" cy="553998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6870039" y="3314653"/>
                <a:ext cx="38151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70039" y="3314653"/>
                <a:ext cx="381515" cy="553998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6190472" y="3286574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90472" y="3286574"/>
                <a:ext cx="405560" cy="492443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6862561" y="4384624"/>
                <a:ext cx="114614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</m:t>
                      </m:r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901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62561" y="4384624"/>
                <a:ext cx="1146148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矩形 31"/>
          <p:cNvSpPr/>
          <p:nvPr/>
        </p:nvSpPr>
        <p:spPr>
          <a:xfrm>
            <a:off x="1252563" y="5092658"/>
            <a:ext cx="9888087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可以看到，这个过程和高精度加法极其相似，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只是把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+ B[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换成了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* b</a:t>
            </a:r>
            <a:r>
              <a:rPr 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并且进位可能不止是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，可以是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任意大小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的数字</a:t>
            </a:r>
            <a:endParaRPr 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5623470" y="3845690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进位</a:t>
            </a:r>
          </a:p>
        </p:txBody>
      </p:sp>
      <p:sp>
        <p:nvSpPr>
          <p:cNvPr id="8" name="矩形 7"/>
          <p:cNvSpPr/>
          <p:nvPr/>
        </p:nvSpPr>
        <p:spPr>
          <a:xfrm>
            <a:off x="8238866" y="3445431"/>
            <a:ext cx="3345113" cy="861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小学数学的竖式乘法计算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让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*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，然后结果相加</a:t>
            </a:r>
            <a:endParaRPr lang="en-US" sz="2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58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20" grpId="0" animBg="1"/>
      <p:bldP spid="22" grpId="0"/>
      <p:bldP spid="24" grpId="0"/>
      <p:bldP spid="25" grpId="0"/>
      <p:bldP spid="26" grpId="0"/>
      <p:bldP spid="28" grpId="0"/>
      <p:bldP spid="48" grpId="0"/>
      <p:bldP spid="8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cxnSp>
        <p:nvCxnSpPr>
          <p:cNvPr id="11" name="直接连接符 10"/>
          <p:cNvCxnSpPr/>
          <p:nvPr/>
        </p:nvCxnSpPr>
        <p:spPr>
          <a:xfrm>
            <a:off x="5028670" y="3793425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矩形 11"/>
              <p:cNvSpPr/>
              <p:nvPr/>
            </p:nvSpPr>
            <p:spPr>
              <a:xfrm>
                <a:off x="4059349" y="2800138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2" name="矩形 1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59349" y="2800138"/>
                <a:ext cx="927498" cy="58477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4235170" y="3271073"/>
                <a:ext cx="52129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zh-CN" altLang="en-US" sz="32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170" y="3271073"/>
                <a:ext cx="521297" cy="58477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3836494" y="3999818"/>
                <a:ext cx="1466684" cy="64633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latin typeface="Cambria Math" panose="02040503050406030204" pitchFamily="18" charset="0"/>
                        </a:rPr>
                        <m:t>𝑟𝑒𝑠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6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6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36494" y="3999818"/>
                <a:ext cx="1466684" cy="646331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/>
          <p:cNvSpPr txBox="1"/>
          <p:nvPr/>
        </p:nvSpPr>
        <p:spPr>
          <a:xfrm>
            <a:off x="2522685" y="4130323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</a:rPr>
              <a:t>逐位相乘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6143222" y="2837408"/>
                <a:ext cx="89127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43222" y="2837408"/>
                <a:ext cx="891270" cy="55399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/>
              <p:cNvSpPr txBox="1"/>
              <p:nvPr/>
            </p:nvSpPr>
            <p:spPr>
              <a:xfrm>
                <a:off x="6150700" y="3347009"/>
                <a:ext cx="381515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9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5" name="文本框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0700" y="3347009"/>
                <a:ext cx="381515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文本框 25"/>
              <p:cNvSpPr txBox="1"/>
              <p:nvPr/>
            </p:nvSpPr>
            <p:spPr>
              <a:xfrm>
                <a:off x="5153082" y="3318930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26" name="文本框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3082" y="3318930"/>
                <a:ext cx="405560" cy="492443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5440101" y="4111239"/>
                <a:ext cx="1744067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18, 18, 9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0101" y="4111239"/>
                <a:ext cx="1744067" cy="553998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矩形 31"/>
          <p:cNvSpPr/>
          <p:nvPr/>
        </p:nvSpPr>
        <p:spPr>
          <a:xfrm>
            <a:off x="2081264" y="1540312"/>
            <a:ext cx="7560954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我们刚刚的办法是在运算的同时进行了进位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也可以在运算的时候先不考虑进位，在最后统一进位</a:t>
            </a:r>
            <a:endParaRPr 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7" name="右箭头 26"/>
          <p:cNvSpPr/>
          <p:nvPr/>
        </p:nvSpPr>
        <p:spPr>
          <a:xfrm>
            <a:off x="7473052" y="4144478"/>
            <a:ext cx="711148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进位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8389901" y="4084156"/>
                <a:ext cx="1146148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8901</m:t>
                      </m:r>
                    </m:oMath>
                  </m:oMathPara>
                </a14:m>
                <a:endParaRPr lang="zh-CN" altLang="en-US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9901" y="4084156"/>
                <a:ext cx="1146148" cy="553998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1552956" y="4620840"/>
            <a:ext cx="9127049" cy="1754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本来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2 * 9 = 18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 需要向前进位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，而本位应该留下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但是我们可以暂时先不进位，直接在本位上写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18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然后在最后统一去进位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604911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5" grpId="0"/>
      <p:bldP spid="23" grpId="0"/>
      <p:bldP spid="24" grpId="0"/>
      <p:bldP spid="25" grpId="0"/>
      <p:bldP spid="26" grpId="0"/>
      <p:bldP spid="28" grpId="0"/>
      <p:bldP spid="32" grpId="0" animBg="1"/>
      <p:bldP spid="27" grpId="0" animBg="1"/>
      <p:bldP spid="3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234323" y="1584831"/>
            <a:ext cx="9897314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那在我们刚刚的例子中，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只有一位数，那如果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为多位数的话情况会发生变化吗？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1067554" y="4039090"/>
                <a:ext cx="2405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𝑠𝑡𝑟𝑖𝑛𝑔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:321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7554" y="4039090"/>
                <a:ext cx="2405980" cy="55399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2033973" y="4603221"/>
                <a:ext cx="143956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𝑖𝑛𝑡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:54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33973" y="4603221"/>
                <a:ext cx="1439561" cy="55399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1550192" y="4566403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0192" y="4566403"/>
                <a:ext cx="405560" cy="492443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连接符 30"/>
          <p:cNvCxnSpPr/>
          <p:nvPr/>
        </p:nvCxnSpPr>
        <p:spPr>
          <a:xfrm>
            <a:off x="1505562" y="5221342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4043633" y="3056868"/>
                <a:ext cx="7088004" cy="317009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solidFill>
                      <a:srgbClr val="C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有同学可能会说：有问题！因为多位数是不能直接乘的！</a:t>
                </a:r>
                <a:endParaRPr lang="en-US" altLang="zh-CN" sz="2000" b="1" dirty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在小学竖式里，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例如我们计算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𝟐𝟑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𝟏𝟐</m:t>
                    </m:r>
                  </m:oMath>
                </a14:m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，必须要把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𝟏𝟐</m:t>
                    </m:r>
                  </m:oMath>
                </a14:m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拆成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</m:oMath>
                </a14:m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和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𝟏𝟎</m:t>
                    </m:r>
                  </m:oMath>
                </a14:m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分别去乘。</a:t>
                </a:r>
                <a:endParaRPr lang="en-US" altLang="zh-CN" sz="20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其实原因是因为我们背不出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99 ×99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的乘法表，我们只能处理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0−9</m:t>
                    </m:r>
                  </m:oMath>
                </a14:m>
                <a:r>
                  <a:rPr lang="en-US" altLang="zh-CN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的运算。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43633" y="3056868"/>
                <a:ext cx="7088004" cy="3170099"/>
              </a:xfrm>
              <a:prstGeom prst="rect">
                <a:avLst/>
              </a:prstGeom>
              <a:blipFill>
                <a:blip r:embed="rId12"/>
                <a:stretch>
                  <a:fillRect l="-8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903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9" grpId="0"/>
      <p:bldP spid="3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1303620" y="1538609"/>
                <a:ext cx="9803726" cy="4401205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乘法的本质是“翻倍”。而对于计算机来说，翻 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倍和翻 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12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倍，动作是一模一样的。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假设有一箱苹果。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如果我们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×2</m:t>
                    </m:r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： 就是把箱子里苹果的数量翻倍。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如果我们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×12</m:t>
                    </m:r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： 依然是把箱子里苹果的数量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×12</m:t>
                    </m:r>
                  </m:oMath>
                </a14:m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！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假设原来有 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36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个苹果，我们就可以直接计算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3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6</m:t>
                    </m:r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×12 =</m:t>
                    </m:r>
                    <m:r>
                      <a:rPr lang="en-US" altLang="zh-CN" sz="2000" b="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432</m:t>
                    </m:r>
                  </m:oMath>
                </a14:m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个苹果。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我们不需要把 </a:t>
                </a:r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12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拆开，因为对于计算机来说，它算出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𝟑𝟔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𝟏𝟐</m:t>
                    </m:r>
                  </m:oMath>
                </a14:m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和算出 </a:t>
                </a:r>
                <a14:m>
                  <m:oMath xmlns:m="http://schemas.openxmlformats.org/officeDocument/2006/math"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𝟑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×</m:t>
                    </m:r>
                    <m:r>
                      <a:rPr lang="en-US" altLang="zh-CN" sz="2000" b="1" i="1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𝟐</m:t>
                    </m:r>
                  </m:oMath>
                </a14:m>
                <a:r>
                  <a:rPr lang="en-US" altLang="zh-CN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一样简单，只要那个箱子（</a:t>
                </a:r>
                <a:r>
                  <a:rPr lang="en-US" altLang="zh-CN" sz="2000" b="1" dirty="0" err="1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int</a:t>
                </a:r>
                <a:r>
                  <a:rPr lang="zh-CN" altLang="en-US" sz="2000" b="1" dirty="0">
                    <a:solidFill>
                      <a:schemeClr val="accent2">
                        <a:lumMod val="75000"/>
                      </a:schemeClr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）装得下就行！”</a:t>
                </a:r>
                <a:endParaRPr lang="zh-CN" altLang="en-US" sz="2000" b="1" dirty="0">
                  <a:solidFill>
                    <a:schemeClr val="accent2">
                      <a:lumMod val="75000"/>
                    </a:schemeClr>
                  </a:solidFill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3620" y="1538609"/>
                <a:ext cx="9803726" cy="4401205"/>
              </a:xfrm>
              <a:prstGeom prst="rect">
                <a:avLst/>
              </a:prstGeom>
              <a:blipFill>
                <a:blip r:embed="rId6"/>
                <a:stretch>
                  <a:fillRect l="-684" r="-31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3319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文本框 26"/>
              <p:cNvSpPr txBox="1"/>
              <p:nvPr/>
            </p:nvSpPr>
            <p:spPr>
              <a:xfrm>
                <a:off x="1270876" y="2478013"/>
                <a:ext cx="2405980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𝑠𝑡𝑟𝑖𝑛𝑔</m:t>
                      </m:r>
                      <m:r>
                        <a:rPr lang="en-US" altLang="zh-CN" sz="3600" b="0" i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ambria Math" panose="02040503050406030204" pitchFamily="18" charset="0"/>
                        </a:rPr>
                        <m:t>:321</m:t>
                      </m:r>
                    </m:oMath>
                  </m:oMathPara>
                </a14:m>
                <a:endParaRPr lang="zh-CN" altLang="en-US" sz="3600" dirty="0">
                  <a:solidFill>
                    <a:schemeClr val="accent2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文本框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70876" y="2478013"/>
                <a:ext cx="2405980" cy="55399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本框 28"/>
              <p:cNvSpPr txBox="1"/>
              <p:nvPr/>
            </p:nvSpPr>
            <p:spPr>
              <a:xfrm>
                <a:off x="2237295" y="3042144"/>
                <a:ext cx="1439561" cy="55399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𝑖𝑛𝑡</m:t>
                      </m:r>
                      <m:r>
                        <a:rPr lang="en-US" altLang="zh-CN" sz="36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:54</m:t>
                      </m:r>
                    </m:oMath>
                  </m:oMathPara>
                </a14:m>
                <a:endParaRPr lang="zh-CN" altLang="en-US" sz="36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29" name="文本框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37295" y="3042144"/>
                <a:ext cx="1439561" cy="55399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文本框 29"/>
              <p:cNvSpPr txBox="1"/>
              <p:nvPr/>
            </p:nvSpPr>
            <p:spPr>
              <a:xfrm>
                <a:off x="1753514" y="3005326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0" name="文本框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53514" y="3005326"/>
                <a:ext cx="405560" cy="492443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连接符 30"/>
          <p:cNvCxnSpPr/>
          <p:nvPr/>
        </p:nvCxnSpPr>
        <p:spPr>
          <a:xfrm>
            <a:off x="1708884" y="3660265"/>
            <a:ext cx="1973529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33" name="右箭头 32"/>
          <p:cNvSpPr/>
          <p:nvPr/>
        </p:nvSpPr>
        <p:spPr>
          <a:xfrm>
            <a:off x="4159494" y="2871633"/>
            <a:ext cx="1111150" cy="44751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34" name="表格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779377"/>
              </p:ext>
            </p:extLst>
          </p:nvPr>
        </p:nvGraphicFramePr>
        <p:xfrm>
          <a:off x="7355629" y="1894142"/>
          <a:ext cx="1835202" cy="58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graphicFrame>
        <p:nvGraphicFramePr>
          <p:cNvPr id="35" name="表格 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0942621"/>
              </p:ext>
            </p:extLst>
          </p:nvPr>
        </p:nvGraphicFramePr>
        <p:xfrm>
          <a:off x="7355629" y="2637193"/>
          <a:ext cx="626299" cy="58958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26299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54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6" name="文本框 35"/>
              <p:cNvSpPr txBox="1"/>
              <p:nvPr/>
            </p:nvSpPr>
            <p:spPr>
              <a:xfrm>
                <a:off x="6214358" y="2708930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36" name="文本框 3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4358" y="2708930"/>
                <a:ext cx="405560" cy="492443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7" name="直接连接符 36"/>
          <p:cNvCxnSpPr/>
          <p:nvPr/>
        </p:nvCxnSpPr>
        <p:spPr>
          <a:xfrm>
            <a:off x="6182980" y="3386481"/>
            <a:ext cx="3237521" cy="320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8" name="表格 3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609496"/>
              </p:ext>
            </p:extLst>
          </p:nvPr>
        </p:nvGraphicFramePr>
        <p:xfrm>
          <a:off x="7355629" y="3491148"/>
          <a:ext cx="1835202" cy="5895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108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162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cxnSp>
        <p:nvCxnSpPr>
          <p:cNvPr id="40" name="直接连接符 39"/>
          <p:cNvCxnSpPr/>
          <p:nvPr/>
        </p:nvCxnSpPr>
        <p:spPr>
          <a:xfrm>
            <a:off x="5891598" y="4146445"/>
            <a:ext cx="367567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1" name="表格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3465853"/>
              </p:ext>
            </p:extLst>
          </p:nvPr>
        </p:nvGraphicFramePr>
        <p:xfrm>
          <a:off x="7355629" y="4267476"/>
          <a:ext cx="1835202" cy="5895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173</a:t>
                      </a:r>
                      <a:endParaRPr lang="en-US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44" name="矩形 43"/>
              <p:cNvSpPr/>
              <p:nvPr/>
            </p:nvSpPr>
            <p:spPr>
              <a:xfrm>
                <a:off x="6417138" y="1891686"/>
                <a:ext cx="927498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5B9BD5"/>
                          </a:solidFill>
                          <a:latin typeface="Cambria Math" panose="02040503050406030204" pitchFamily="18" charset="0"/>
                        </a:rPr>
                        <m:t>a</m:t>
                      </m:r>
                      <m:d>
                        <m:dPr>
                          <m:begChr m:val="["/>
                          <m:endChr m:val="]"/>
                          <m:ctrlPr>
                            <a:rPr lang="en-US" altLang="zh-CN" sz="3200" i="1">
                              <a:solidFill>
                                <a:srgbClr val="5B9BD5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3200" i="1">
                              <a:solidFill>
                                <a:srgbClr val="5B9BD5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</m:oMath>
                  </m:oMathPara>
                </a14:m>
                <a:endParaRPr lang="zh-CN" altLang="en-US" sz="3200" dirty="0">
                  <a:solidFill>
                    <a:srgbClr val="5B9BD5"/>
                  </a:solidFill>
                </a:endParaRPr>
              </a:p>
            </p:txBody>
          </p:sp>
        </mc:Choice>
        <mc:Fallback xmlns="">
          <p:sp>
            <p:nvSpPr>
              <p:cNvPr id="44" name="矩形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7138" y="1891686"/>
                <a:ext cx="927498" cy="584775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矩形 44"/>
              <p:cNvSpPr/>
              <p:nvPr/>
            </p:nvSpPr>
            <p:spPr>
              <a:xfrm>
                <a:off x="6620238" y="2630360"/>
                <a:ext cx="521297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 sz="3200" i="1" smtClean="0">
                          <a:solidFill>
                            <a:srgbClr val="ED7D31"/>
                          </a:solidFill>
                          <a:latin typeface="Cambria Math" panose="02040503050406030204" pitchFamily="18" charset="0"/>
                        </a:rPr>
                        <m:t>b</m:t>
                      </m:r>
                    </m:oMath>
                  </m:oMathPara>
                </a14:m>
                <a:endParaRPr lang="zh-CN" altLang="en-US" sz="3200" dirty="0">
                  <a:solidFill>
                    <a:srgbClr val="ED7D31"/>
                  </a:solidFill>
                </a:endParaRPr>
              </a:p>
            </p:txBody>
          </p:sp>
        </mc:Choice>
        <mc:Fallback xmlns="">
          <p:sp>
            <p:nvSpPr>
              <p:cNvPr id="45" name="矩形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0238" y="2630360"/>
                <a:ext cx="521297" cy="584775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46" name="表格 4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17153"/>
              </p:ext>
            </p:extLst>
          </p:nvPr>
        </p:nvGraphicFramePr>
        <p:xfrm>
          <a:off x="9261402" y="4922773"/>
          <a:ext cx="611734" cy="5895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graphicFrame>
        <p:nvGraphicFramePr>
          <p:cNvPr id="47" name="表格 4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38705277"/>
              </p:ext>
            </p:extLst>
          </p:nvPr>
        </p:nvGraphicFramePr>
        <p:xfrm>
          <a:off x="8579097" y="4922773"/>
          <a:ext cx="611734" cy="5895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graphicFrame>
        <p:nvGraphicFramePr>
          <p:cNvPr id="49" name="表格 4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5685712"/>
              </p:ext>
            </p:extLst>
          </p:nvPr>
        </p:nvGraphicFramePr>
        <p:xfrm>
          <a:off x="9943707" y="4922773"/>
          <a:ext cx="611734" cy="589586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775716" y="5217566"/>
            <a:ext cx="7239664" cy="101566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我们可以把这个多位数当成一个整体，因为乘法的本质是翻倍。对于计算机来说，翻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倍和翻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12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倍，动作是一模一样的。</a:t>
            </a:r>
            <a:endParaRPr 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4463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4" grpId="0"/>
      <p:bldP spid="4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51909"/>
            <a:ext cx="9191244" cy="5870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过程总结</a:t>
            </a:r>
          </a:p>
        </p:txBody>
      </p:sp>
      <p:sp>
        <p:nvSpPr>
          <p:cNvPr id="7" name="矩形 6"/>
          <p:cNvSpPr/>
          <p:nvPr/>
        </p:nvSpPr>
        <p:spPr>
          <a:xfrm>
            <a:off x="1552956" y="2742462"/>
            <a:ext cx="9191244" cy="286232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*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低精度乘法的这个过程和高精度加法极其相似，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只是把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+ B[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换成了 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sz="2400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4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* b</a:t>
            </a:r>
            <a:r>
              <a:rPr 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并且进位可能不止是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，可以是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任意大小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的数字。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故我们可以就可以书写高精度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*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低精度乘法的代码了</a:t>
            </a:r>
            <a:endParaRPr 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46063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代码讲解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*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低精度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我们将编写一个函数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</a:t>
            </a:r>
            <a:r>
              <a:rPr lang="en-US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mul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(string a, </a:t>
            </a:r>
            <a:r>
              <a:rPr lang="en-US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b)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预处理与反转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2956" y="3703439"/>
            <a:ext cx="9191244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mul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(string a,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b) {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特殊情况：如果乘数是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，结果直接是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(b == 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0 </a:t>
            </a:r>
            <a:r>
              <a:rPr lang="en-US" sz="2400" dirty="0">
                <a:latin typeface="Consolas" panose="020B0609020204030204" pitchFamily="49" charset="0"/>
              </a:rPr>
              <a:t>||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</a:rPr>
              <a:t>a ==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反转大数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a，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方便从个位开始处理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</p:txBody>
      </p:sp>
    </p:spTree>
    <p:extLst>
      <p:ext uri="{BB962C8B-B14F-4D97-AF65-F5344CB8AC3E}">
        <p14:creationId xmlns:p14="http://schemas.microsoft.com/office/powerpoint/2010/main" val="49081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481230"/>
            <a:ext cx="9191244" cy="5870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进行计算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2211140"/>
            <a:ext cx="9191244" cy="409855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string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carry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进位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逐位与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b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相乘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a.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计算当前位的乘积，并加上上一位的进位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res = (a[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* b + carry;</a:t>
            </a:r>
          </a:p>
          <a:p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将乘积的个位数拼接到 </a:t>
            </a:r>
            <a:r>
              <a:rPr lang="en-US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末尾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(res %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3.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更新进位（进位是乘积整除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）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carry = res /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143158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481230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处理最后的进位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2956" y="2261621"/>
            <a:ext cx="9191244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循环结束后，如果还有进位，需要全部追加到 </a:t>
            </a:r>
            <a:r>
              <a:rPr lang="en-US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末尾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(carry) {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(carry % 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   carry /= 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  <p:sp>
        <p:nvSpPr>
          <p:cNvPr id="9" name="矩形 8"/>
          <p:cNvSpPr/>
          <p:nvPr/>
        </p:nvSpPr>
        <p:spPr>
          <a:xfrm>
            <a:off x="1552956" y="4506848"/>
            <a:ext cx="9191244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关键区别：与加减法不同，乘法的最后进位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carry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自身可能是一个多位数（例如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999 * 99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，最后进位会很大）。</a:t>
            </a:r>
            <a:endParaRPr lang="en-US" alt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所以不能简单地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if (carry) </a:t>
            </a: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ans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+= ...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而要用一个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while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循环，把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carry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的每一位都“压”入结果字符串中。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0065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794864"/>
            <a:ext cx="9191244" cy="5870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反转结果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3120887"/>
            <a:ext cx="9191244" cy="160556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反转得到最终结果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634544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矩形 43"/>
          <p:cNvSpPr/>
          <p:nvPr/>
        </p:nvSpPr>
        <p:spPr>
          <a:xfrm>
            <a:off x="1729740" y="1706925"/>
            <a:ext cx="873608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 大数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大数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例如：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321 × 45 (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为了方便演示，这里使用了两个较小的数字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14" name="矩形 13"/>
          <p:cNvSpPr/>
          <p:nvPr/>
        </p:nvSpPr>
        <p:spPr>
          <a:xfrm>
            <a:off x="1080096" y="4037097"/>
            <a:ext cx="9927755" cy="14582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我们前面学习了高精度与单精度的乘法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有没有什么办法能把一个</a:t>
            </a:r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高精度数转化为单精度数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的来计算呢？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540395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1292928" y="1538196"/>
            <a:ext cx="9927755" cy="26776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根据小学学习过的乘法的分配律我们能知道：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45 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(</a:t>
            </a:r>
            <a:r>
              <a:rPr lang="en-US" altLang="zh-CN" sz="2800" b="1" dirty="0">
                <a:solidFill>
                  <a:schemeClr val="accent5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</a:t>
            </a:r>
            <a:r>
              <a:rPr lang="en-US" altLang="zh-CN" sz="2800" b="1" dirty="0">
                <a:solidFill>
                  <a:srgbClr val="0070C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5 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8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40       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红代表高精度，蓝代表低精度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</p:txBody>
      </p:sp>
      <p:sp>
        <p:nvSpPr>
          <p:cNvPr id="7" name="矩形 6"/>
          <p:cNvSpPr/>
          <p:nvPr/>
        </p:nvSpPr>
        <p:spPr>
          <a:xfrm>
            <a:off x="1292927" y="4545348"/>
            <a:ext cx="9927755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321 × 5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这是一个高精度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*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低精度的运算，可是后面的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 × 40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仍然还是高精度乘以高精度，应该如何转化呢？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555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998332" y="2511020"/>
            <a:ext cx="10427780" cy="378565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其实我们可以看作是向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 × 4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的结果后再添加一个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！</a:t>
            </a:r>
            <a:endParaRPr lang="en-US" altLang="zh-CN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因为乘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10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的作用不就是往数字后添加一个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吗？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而又因为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高精度与单精度相乘的结果是一个字符串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，我们能很方便在结果后面添加一个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这个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在十位上，代表着有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，即为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343747" y="1607963"/>
            <a:ext cx="9927755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40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如何转化？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1219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矩形 13"/>
          <p:cNvSpPr/>
          <p:nvPr/>
        </p:nvSpPr>
        <p:spPr>
          <a:xfrm>
            <a:off x="1270842" y="1987906"/>
            <a:ext cx="9927755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最后的问题就是相加得到结果了：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</a:t>
            </a:r>
            <a:r>
              <a:rPr lang="en-US" altLang="zh-CN" sz="2400" b="1" dirty="0">
                <a:solidFill>
                  <a:srgbClr val="0070C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+ {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321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（在结果后加一个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} 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高精度数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高精度数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270842" y="4322700"/>
            <a:ext cx="1005005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高精度数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高精度数如何算？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仅需调用我们之前写的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计算高精度数之和的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add()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函数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就能得到最终的结果了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0609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矩形 43"/>
          <p:cNvSpPr/>
          <p:nvPr/>
        </p:nvSpPr>
        <p:spPr>
          <a:xfrm>
            <a:off x="1552956" y="1748964"/>
            <a:ext cx="8736082" cy="120032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那么对于一个稍微复杂一些的例子：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计算：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× 6789</a:t>
            </a:r>
          </a:p>
        </p:txBody>
      </p:sp>
      <p:sp>
        <p:nvSpPr>
          <p:cNvPr id="16" name="矩形 15"/>
          <p:cNvSpPr/>
          <p:nvPr/>
        </p:nvSpPr>
        <p:spPr>
          <a:xfrm>
            <a:off x="1552956" y="4045070"/>
            <a:ext cx="873608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× 6789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可以看做：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9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+ 8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（加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+ 7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（加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+ 6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（加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512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矩形 17"/>
          <p:cNvSpPr/>
          <p:nvPr/>
        </p:nvSpPr>
        <p:spPr>
          <a:xfrm>
            <a:off x="1884490" y="4241644"/>
            <a:ext cx="8736082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验算一下：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12345 × 6789 = 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我们提取公因式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= 12345 × (9 + 80 + 700 + 6000)</a:t>
            </a: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两者等价，故成立，可以开始编写代码了</a:t>
            </a:r>
            <a:endParaRPr lang="en-US" altLang="zh-CN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884490" y="1911535"/>
            <a:ext cx="8736082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× 6789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可以看做：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9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+ 8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（加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+ 7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（加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+ 6 ×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12345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（加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个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4166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代码讲解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高精乘以高精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我们将编写一个函数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</a:t>
            </a:r>
            <a:r>
              <a:rPr lang="en-US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mul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(string a,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b)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预处理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2956" y="3703439"/>
            <a:ext cx="9191244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mul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(string a,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b) {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特殊情况：如果乘数是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，结果直接是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(b ==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</a:rPr>
              <a:t>||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</a:rPr>
              <a:t>a ==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反转大数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b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方便从个位开始处理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</p:txBody>
      </p:sp>
    </p:spTree>
    <p:extLst>
      <p:ext uri="{BB962C8B-B14F-4D97-AF65-F5344CB8AC3E}">
        <p14:creationId xmlns:p14="http://schemas.microsoft.com/office/powerpoint/2010/main" val="244342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462528"/>
            <a:ext cx="9191244" cy="66794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2.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初始化与循环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2312536"/>
            <a:ext cx="9191244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初始化最终结果</a:t>
            </a:r>
            <a:endParaRPr lang="en-US" altLang="zh-CN" sz="28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string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total_ans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循环：遍历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B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的每一位，去与大数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相乘</a:t>
            </a:r>
          </a:p>
          <a:p>
            <a:r>
              <a:rPr lang="zh-CN" alt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b.size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循环体内部是算法的核心部分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返回最终结果</a:t>
            </a:r>
          </a:p>
          <a:p>
            <a:r>
              <a:rPr lang="zh-CN" alt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total_ans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245369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450368" y="1569575"/>
            <a:ext cx="9191244" cy="13142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3. for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循环内部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第一步：计算当前位数字的部分乘积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450368" y="3262811"/>
            <a:ext cx="9191244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32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= 0;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b.size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altLang="zh-CN" sz="32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取出大数 </a:t>
            </a:r>
            <a:r>
              <a:rPr 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B </a:t>
            </a:r>
            <a:r>
              <a:rPr lang="zh-CN" alt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的当前位数字</a:t>
            </a:r>
          </a:p>
          <a:p>
            <a:r>
              <a:rPr lang="en-US" altLang="zh-CN" sz="32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digit_b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= b[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sz="32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altLang="zh-CN" sz="3200" dirty="0">
                <a:solidFill>
                  <a:srgbClr val="008000"/>
                </a:solidFill>
                <a:latin typeface="Consolas" panose="020B0609020204030204" pitchFamily="49" charset="0"/>
              </a:rPr>
              <a:t>    </a:t>
            </a:r>
            <a:r>
              <a:rPr 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调用我们写好的“大数</a:t>
            </a:r>
            <a:r>
              <a:rPr lang="en-US" altLang="zh-CN" sz="3200" dirty="0">
                <a:solidFill>
                  <a:srgbClr val="008000"/>
                </a:solidFill>
                <a:latin typeface="Consolas" panose="020B0609020204030204" pitchFamily="49" charset="0"/>
              </a:rPr>
              <a:t>×</a:t>
            </a:r>
            <a:r>
              <a:rPr lang="zh-CN" alt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小数”函数</a:t>
            </a:r>
          </a:p>
          <a:p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   string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part_ans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mul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(a,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digit_b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</p:txBody>
      </p:sp>
    </p:spTree>
    <p:extLst>
      <p:ext uri="{BB962C8B-B14F-4D97-AF65-F5344CB8AC3E}">
        <p14:creationId xmlns:p14="http://schemas.microsoft.com/office/powerpoint/2010/main" val="463114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377436"/>
            <a:ext cx="9191244" cy="131427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3. for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循环内部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第二步：补 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endParaRPr lang="zh-CN" altLang="en-US" sz="28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52956" y="3006514"/>
            <a:ext cx="9191244" cy="314445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en-US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是从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递增到 </a:t>
            </a:r>
            <a:r>
              <a:rPr lang="en-US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b.</a:t>
            </a:r>
            <a:r>
              <a:rPr lang="en-US" altLang="zh-CN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size</a:t>
            </a:r>
            <a:r>
              <a:rPr 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()-1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的</a:t>
            </a:r>
          </a:p>
          <a:p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所以要补的 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的数量是 </a:t>
            </a:r>
            <a:r>
              <a:rPr lang="en-US" altLang="zh-CN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=0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的时候是个位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补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个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0, </a:t>
            </a:r>
            <a:r>
              <a:rPr lang="en-US" altLang="zh-CN" sz="28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=1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的时候是十位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补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1</a:t>
            </a:r>
            <a:r>
              <a:rPr lang="zh-CN" altLang="en-US" sz="2800" dirty="0">
                <a:solidFill>
                  <a:srgbClr val="008000"/>
                </a:solidFill>
                <a:latin typeface="Consolas" panose="020B0609020204030204" pitchFamily="49" charset="0"/>
              </a:rPr>
              <a:t>个</a:t>
            </a:r>
            <a:r>
              <a:rPr lang="en-US" altLang="zh-CN" sz="28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endParaRPr lang="en-US" sz="28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endParaRPr lang="en-US" sz="28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8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j =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 j &lt;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part_ans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sz="28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71613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04150"/>
            <a:ext cx="9191244" cy="12003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3. for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循环内部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: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第三步：已经计算好了当前位数字的部分乘积，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将结果累加到总和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9982" y="2968759"/>
            <a:ext cx="9191244" cy="11131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32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调用我们写好的“大数</a:t>
            </a:r>
            <a:r>
              <a:rPr lang="en-US" altLang="zh-CN" sz="3200" dirty="0">
                <a:solidFill>
                  <a:srgbClr val="008000"/>
                </a:solidFill>
                <a:latin typeface="Consolas" panose="020B0609020204030204" pitchFamily="49" charset="0"/>
              </a:rPr>
              <a:t>+</a:t>
            </a:r>
            <a:r>
              <a:rPr lang="zh-CN" altLang="en-US" sz="3200" dirty="0">
                <a:solidFill>
                  <a:srgbClr val="008000"/>
                </a:solidFill>
                <a:latin typeface="Consolas" panose="020B0609020204030204" pitchFamily="49" charset="0"/>
              </a:rPr>
              <a:t>大数”函数</a:t>
            </a:r>
          </a:p>
          <a:p>
            <a:r>
              <a:rPr lang="en-US" altLang="zh-CN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t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otal_ans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 = add(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total_ans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3200" dirty="0" err="1">
                <a:solidFill>
                  <a:srgbClr val="000000"/>
                </a:solidFill>
                <a:latin typeface="Consolas" panose="020B0609020204030204" pitchFamily="49" charset="0"/>
              </a:rPr>
              <a:t>part_ans</a:t>
            </a:r>
            <a:r>
              <a:rPr lang="en-US" sz="32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11" name="矩形 10"/>
          <p:cNvSpPr/>
          <p:nvPr/>
        </p:nvSpPr>
        <p:spPr>
          <a:xfrm>
            <a:off x="1552956" y="4279643"/>
            <a:ext cx="9191244" cy="19606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4.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当 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for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循环处理完 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B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的所有位数后，</a:t>
            </a:r>
            <a:r>
              <a:rPr lang="en-US" altLang="zh-CN" sz="28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total_ans</a:t>
            </a:r>
            <a:r>
              <a:rPr lang="en-US" altLang="zh-CN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800" dirty="0">
                <a:latin typeface="Consolas" panose="020B0609020204030204" pitchFamily="49" charset="0"/>
                <a:ea typeface="微软雅黑" panose="020B0503020204020204" pitchFamily="34" charset="-122"/>
              </a:rPr>
              <a:t>中就保存了最终的乘积。</a:t>
            </a:r>
            <a:endParaRPr lang="en-US" altLang="zh-CN" sz="28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最终返回结果即可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return </a:t>
            </a:r>
            <a:r>
              <a:rPr lang="en-US" altLang="zh-CN" sz="2800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total_ans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800" b="1" dirty="0">
              <a:solidFill>
                <a:srgbClr val="C0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8204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矩形 51"/>
          <p:cNvSpPr/>
          <p:nvPr/>
        </p:nvSpPr>
        <p:spPr>
          <a:xfrm>
            <a:off x="1729740" y="1429156"/>
            <a:ext cx="8736082" cy="58573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 大数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大数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×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高精度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方法二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971310" y="2211100"/>
            <a:ext cx="10252941" cy="40934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让我们来分解竖式乘法的步骤：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存储：可以用一个数组</a:t>
            </a:r>
            <a:r>
              <a:rPr lang="zh-CN" alt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或字符串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，每个元素存一位数，比如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可以存为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{1, 2, 3}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lvl="1"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并且为了方便进位计算，我们通常倒序存储。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存为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{3, 2, 1}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。这样做的好处是，数组的第 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位，正好对应数字的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10^i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位，方便处理。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计算：竖式乘法的本质是，用乘数的每一位去乘以被乘数的每一位。</a:t>
            </a:r>
          </a:p>
          <a:p>
            <a:pPr marL="800100" lvl="1" indent="-34290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 * 5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3*5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2*5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1*5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123 * 4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-&gt;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3*4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2*4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1*4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16793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607283" y="1414715"/>
            <a:ext cx="7345262" cy="38318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乘积结果放置的位置：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 * 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的结果影响的是个位；而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3 * 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的结果影响的是十位。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规律发现：设被乘数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的第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位和乘数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的第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j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位相乘（从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开始），其结果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* B[j]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应该累加到结果数组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的第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i+j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位上！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验证：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A[0]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*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B[1]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结果在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C[1]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lvl="1"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验证：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A[1]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*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B[1]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十位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 -&gt;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结果在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C[2]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百位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进位：我们手算时，是边算边进位。但对计算机来说，更简单的做法是：先不管进位，把所有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A[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 * B[j]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的结果累加到对应的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C[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i+j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位置上。最后，再统一处理所有进位。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7302972"/>
              </p:ext>
            </p:extLst>
          </p:nvPr>
        </p:nvGraphicFramePr>
        <p:xfrm>
          <a:off x="8786748" y="1452916"/>
          <a:ext cx="1835202" cy="58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367050"/>
              </p:ext>
            </p:extLst>
          </p:nvPr>
        </p:nvGraphicFramePr>
        <p:xfrm>
          <a:off x="9398482" y="2153427"/>
          <a:ext cx="1223468" cy="58958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8290417" y="2225857"/>
                <a:ext cx="405560" cy="49244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3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</m:oMath>
                  </m:oMathPara>
                </a14:m>
                <a:endParaRPr lang="zh-CN" altLang="en-US" sz="32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90417" y="2225857"/>
                <a:ext cx="405560" cy="492443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直接连接符 11"/>
          <p:cNvCxnSpPr/>
          <p:nvPr/>
        </p:nvCxnSpPr>
        <p:spPr>
          <a:xfrm>
            <a:off x="8245787" y="2880796"/>
            <a:ext cx="3237521" cy="320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698656"/>
              </p:ext>
            </p:extLst>
          </p:nvPr>
        </p:nvGraphicFramePr>
        <p:xfrm>
          <a:off x="8786748" y="3126521"/>
          <a:ext cx="1835202" cy="5895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graphicFrame>
        <p:nvGraphicFramePr>
          <p:cNvPr id="14" name="表格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6531251"/>
              </p:ext>
            </p:extLst>
          </p:nvPr>
        </p:nvGraphicFramePr>
        <p:xfrm>
          <a:off x="8175014" y="3819941"/>
          <a:ext cx="1835202" cy="589586"/>
        </p:xfrm>
        <a:graphic>
          <a:graphicData uri="http://schemas.openxmlformats.org/drawingml/2006/table">
            <a:tbl>
              <a:tblPr firstRow="1" bandRow="1">
                <a:tableStyleId>{00A15C55-8517-42AA-B614-E9B94910E393}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cxnSp>
        <p:nvCxnSpPr>
          <p:cNvPr id="15" name="直接连接符 14"/>
          <p:cNvCxnSpPr/>
          <p:nvPr/>
        </p:nvCxnSpPr>
        <p:spPr>
          <a:xfrm>
            <a:off x="7967657" y="4652045"/>
            <a:ext cx="367567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6" name="表格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8217805"/>
              </p:ext>
            </p:extLst>
          </p:nvPr>
        </p:nvGraphicFramePr>
        <p:xfrm>
          <a:off x="8175014" y="4865473"/>
          <a:ext cx="2446936" cy="58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797093009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7967657" y="5585495"/>
            <a:ext cx="3675671" cy="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8" name="表格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5295997"/>
              </p:ext>
            </p:extLst>
          </p:nvPr>
        </p:nvGraphicFramePr>
        <p:xfrm>
          <a:off x="8175014" y="5716134"/>
          <a:ext cx="2446936" cy="5895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797093009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p:graphicFrame>
        <p:nvGraphicFramePr>
          <p:cNvPr id="19" name="表格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5880671"/>
              </p:ext>
            </p:extLst>
          </p:nvPr>
        </p:nvGraphicFramePr>
        <p:xfrm>
          <a:off x="8175014" y="625643"/>
          <a:ext cx="2446936" cy="58958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611734">
                  <a:extLst>
                    <a:ext uri="{9D8B030D-6E8A-4147-A177-3AD203B41FA5}">
                      <a16:colId xmlns:a16="http://schemas.microsoft.com/office/drawing/2014/main" val="4113872238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832284623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659550286"/>
                    </a:ext>
                  </a:extLst>
                </a:gridCol>
                <a:gridCol w="611734">
                  <a:extLst>
                    <a:ext uri="{9D8B030D-6E8A-4147-A177-3AD203B41FA5}">
                      <a16:colId xmlns:a16="http://schemas.microsoft.com/office/drawing/2014/main" val="3797093009"/>
                    </a:ext>
                  </a:extLst>
                </a:gridCol>
              </a:tblGrid>
              <a:tr h="5895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85374079"/>
                  </a:ext>
                </a:extLst>
              </a:tr>
            </a:tbl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0" name="文本框 19"/>
              <p:cNvSpPr txBox="1"/>
              <p:nvPr/>
            </p:nvSpPr>
            <p:spPr>
              <a:xfrm>
                <a:off x="5888684" y="729761"/>
                <a:ext cx="218809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zh-CN" alt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下标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zh-CN" altLang="en-US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倒序</m:t>
                      </m:r>
                      <m:r>
                        <a:rPr lang="zh-CN" altLang="en-US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储存</m:t>
                      </m:r>
                      <m:r>
                        <a:rPr lang="en-US" altLang="zh-CN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sz="2400" b="1" dirty="0"/>
              </a:p>
            </p:txBody>
          </p:sp>
        </mc:Choice>
        <mc:Fallback xmlns="">
          <p:sp>
            <p:nvSpPr>
              <p:cNvPr id="20" name="文本框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8684" y="729761"/>
                <a:ext cx="2188098" cy="369332"/>
              </a:xfrm>
              <a:prstGeom prst="rect">
                <a:avLst/>
              </a:prstGeom>
              <a:blipFill>
                <a:blip r:embed="rId8"/>
                <a:stretch>
                  <a:fillRect l="-4178" t="-10000" r="-4178" b="-3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1164336" y="5455059"/>
            <a:ext cx="6405994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观察右侧的这个乘法例子，第 </a:t>
            </a:r>
            <a:r>
              <a:rPr lang="en-US" altLang="zh-CN" sz="24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位乘以第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j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位的结果是放在什么地方的？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有什么规律？</a:t>
            </a:r>
            <a:endParaRPr lang="en-US" sz="24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434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8277536"/>
              </p:ext>
            </p:extLst>
          </p:nvPr>
        </p:nvGraphicFramePr>
        <p:xfrm>
          <a:off x="1001045" y="1409800"/>
          <a:ext cx="10270458" cy="4090504"/>
        </p:xfrm>
        <a:graphic>
          <a:graphicData uri="http://schemas.openxmlformats.org/drawingml/2006/table">
            <a:tbl>
              <a:tblPr/>
              <a:tblGrid>
                <a:gridCol w="1711743">
                  <a:extLst>
                    <a:ext uri="{9D8B030D-6E8A-4147-A177-3AD203B41FA5}">
                      <a16:colId xmlns:a16="http://schemas.microsoft.com/office/drawing/2014/main" val="880385236"/>
                    </a:ext>
                  </a:extLst>
                </a:gridCol>
                <a:gridCol w="1711743">
                  <a:extLst>
                    <a:ext uri="{9D8B030D-6E8A-4147-A177-3AD203B41FA5}">
                      <a16:colId xmlns:a16="http://schemas.microsoft.com/office/drawing/2014/main" val="3705178305"/>
                    </a:ext>
                  </a:extLst>
                </a:gridCol>
                <a:gridCol w="1711743">
                  <a:extLst>
                    <a:ext uri="{9D8B030D-6E8A-4147-A177-3AD203B41FA5}">
                      <a16:colId xmlns:a16="http://schemas.microsoft.com/office/drawing/2014/main" val="4248356845"/>
                    </a:ext>
                  </a:extLst>
                </a:gridCol>
                <a:gridCol w="1711743">
                  <a:extLst>
                    <a:ext uri="{9D8B030D-6E8A-4147-A177-3AD203B41FA5}">
                      <a16:colId xmlns:a16="http://schemas.microsoft.com/office/drawing/2014/main" val="2244293959"/>
                    </a:ext>
                  </a:extLst>
                </a:gridCol>
                <a:gridCol w="1711743">
                  <a:extLst>
                    <a:ext uri="{9D8B030D-6E8A-4147-A177-3AD203B41FA5}">
                      <a16:colId xmlns:a16="http://schemas.microsoft.com/office/drawing/2014/main" val="3329896976"/>
                    </a:ext>
                  </a:extLst>
                </a:gridCol>
                <a:gridCol w="1711743">
                  <a:extLst>
                    <a:ext uri="{9D8B030D-6E8A-4147-A177-3AD203B41FA5}">
                      <a16:colId xmlns:a16="http://schemas.microsoft.com/office/drawing/2014/main" val="3715119633"/>
                    </a:ext>
                  </a:extLst>
                </a:gridCol>
              </a:tblGrid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数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下标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4)</a:t>
                      </a:r>
                      <a:endParaRPr lang="zh-CN" altLang="en-US" sz="2000" b="1" dirty="0">
                        <a:solidFill>
                          <a:srgbClr val="333333"/>
                        </a:solidFill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4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下标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3)</a:t>
                      </a:r>
                      <a:endParaRPr lang="zh-CN" altLang="en-US" sz="2000" b="1" dirty="0">
                        <a:solidFill>
                          <a:srgbClr val="333333"/>
                        </a:solidFill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下标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2)</a:t>
                      </a:r>
                      <a:endParaRPr lang="zh-CN" altLang="en-US" sz="2000" b="1" dirty="0">
                        <a:solidFill>
                          <a:srgbClr val="333333"/>
                        </a:solidFill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2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下标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1)</a:t>
                      </a:r>
                      <a:endParaRPr lang="zh-CN" altLang="en-US" sz="2000" b="1" dirty="0">
                        <a:solidFill>
                          <a:srgbClr val="333333"/>
                        </a:solidFill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第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位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(</a:t>
                      </a:r>
                      <a:r>
                        <a:rPr lang="zh-CN" altLang="en-US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下标</a:t>
                      </a:r>
                      <a:r>
                        <a:rPr lang="en-US" altLang="zh-CN" sz="20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0)</a:t>
                      </a:r>
                      <a:endParaRPr lang="zh-CN" altLang="en-US" sz="2000" b="1" dirty="0">
                        <a:solidFill>
                          <a:srgbClr val="333333"/>
                        </a:solidFill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4176473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a[]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2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00B0F0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0026746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B[]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solidFill>
                            <a:srgbClr val="FF0000"/>
                          </a:solidFill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0192295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b[1]*</a:t>
                      </a:r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a</a:t>
                      </a:r>
                      <a:endParaRPr lang="en-US" sz="2000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1*5=5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2*5=10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3*5=15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6265832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b[2]*a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1*4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2*4=8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3*4=12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7257551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中间产物</a:t>
                      </a:r>
                      <a:r>
                        <a:rPr lang="en-US" altLang="zh-CN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c[]</a:t>
                      </a:r>
                      <a:endParaRPr lang="zh-CN" altLang="en-US" sz="2000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4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13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22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15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707609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进位后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0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3284671"/>
                  </a:ext>
                </a:extLst>
              </a:tr>
              <a:tr h="511313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000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结果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CN" altLang="en-US" sz="2000" b="1" dirty="0">
                        <a:effectLst/>
                        <a:latin typeface="Consolas" panose="020B0609020204030204" pitchFamily="49" charset="0"/>
                        <a:ea typeface="微软雅黑" panose="020B0503020204020204" pitchFamily="34" charset="-122"/>
                      </a:endParaRP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3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000" b="1" dirty="0">
                          <a:effectLst/>
                          <a:latin typeface="Consolas" panose="020B0609020204030204" pitchFamily="49" charset="0"/>
                          <a:ea typeface="微软雅黑" panose="020B0503020204020204" pitchFamily="34" charset="-122"/>
                        </a:rPr>
                        <a:t>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674101"/>
                  </a:ext>
                </a:extLst>
              </a:tr>
            </a:tbl>
          </a:graphicData>
        </a:graphic>
      </p:graphicFrame>
      <p:sp>
        <p:nvSpPr>
          <p:cNvPr id="15" name="矩形 14"/>
          <p:cNvSpPr/>
          <p:nvPr/>
        </p:nvSpPr>
        <p:spPr>
          <a:xfrm>
            <a:off x="2568031" y="5653866"/>
            <a:ext cx="7307487" cy="70788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放的位置应该是 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第 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位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第 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j 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位 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– 1</a:t>
            </a:r>
          </a:p>
          <a:p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如果是数组中，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因为下标从 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开始直接放在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+ j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即可</a:t>
            </a:r>
            <a:endParaRPr lang="zh-CN" altLang="en-US" sz="20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91298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357187" y="1414715"/>
            <a:ext cx="9387013" cy="480131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算法步骤：</a:t>
            </a:r>
            <a:endParaRPr lang="en-US" altLang="zh-CN" sz="2400" b="1" i="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逐位乘法</a:t>
            </a: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将两个大整数以字符串形式表示，每个字符代表一位数字</a:t>
            </a: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类似于手工乘法，从一个数的</a:t>
            </a:r>
            <a:r>
              <a:rPr lang="zh-CN" altLang="en-US" sz="2000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最低位</a:t>
            </a: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开始，与另一个数的</a:t>
            </a:r>
            <a:r>
              <a:rPr lang="zh-CN" altLang="en-US" sz="2000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每一位相乘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得出结果</a:t>
            </a: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lvl="1">
              <a:lnSpc>
                <a:spcPct val="150000"/>
              </a:lnSpc>
            </a:pP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每次乘法操作都会产生一个结果。需要记录结果并放在</a:t>
            </a:r>
            <a:r>
              <a:rPr lang="zh-CN" altLang="en-US" sz="2000" b="1" i="0" dirty="0"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对应的结果数组位置</a:t>
            </a: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上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结果累加</a:t>
            </a: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lvl="1">
              <a:lnSpc>
                <a:spcPct val="150000"/>
              </a:lnSpc>
            </a:pP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将每次乘积（不考虑进位）直接累加到结果数组的适当位置上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zh-CN" altLang="en-US" sz="2000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结果组合</a:t>
            </a: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lvl="1">
              <a:lnSpc>
                <a:spcPct val="150000"/>
              </a:lnSpc>
            </a:pPr>
            <a:r>
              <a:rPr lang="zh-CN" altLang="en-US" sz="2000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所有位的计算完成后，组合结果并计算进位，就能得到最终的结果</a:t>
            </a:r>
          </a:p>
        </p:txBody>
      </p:sp>
    </p:spTree>
    <p:extLst>
      <p:ext uri="{BB962C8B-B14F-4D97-AF65-F5344CB8AC3E}">
        <p14:creationId xmlns:p14="http://schemas.microsoft.com/office/powerpoint/2010/main" val="27517476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69575"/>
            <a:ext cx="9191244" cy="1754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代码讲解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高精乘以高精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方法二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我们将编写一个函数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mul_2(string a,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b)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预处理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1552956" y="3507177"/>
            <a:ext cx="9191244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 mul_2(string a, 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b) {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特殊情况：如果乘数是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，结果直接是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(b ==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</a:rPr>
              <a:t>||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latin typeface="Consolas" panose="020B0609020204030204" pitchFamily="49" charset="0"/>
              </a:rPr>
              <a:t>a ==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反转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,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让下标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对应个位，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1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对应十位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...</a:t>
            </a:r>
            <a:endParaRPr lang="zh-CN" altLang="en-US" sz="24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b.end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</p:txBody>
      </p:sp>
    </p:spTree>
    <p:extLst>
      <p:ext uri="{BB962C8B-B14F-4D97-AF65-F5344CB8AC3E}">
        <p14:creationId xmlns:p14="http://schemas.microsoft.com/office/powerpoint/2010/main" val="38841214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547165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2.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创建结果数组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552956" y="2484422"/>
            <a:ext cx="9191244" cy="209801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创建结果数组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不处理进位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 // n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位乘以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m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位，积最多是 </a:t>
            </a:r>
            <a:r>
              <a:rPr lang="en-US" sz="2400" dirty="0" err="1">
                <a:solidFill>
                  <a:srgbClr val="008000"/>
                </a:solidFill>
                <a:latin typeface="Consolas" panose="020B0609020204030204" pitchFamily="49" charset="0"/>
              </a:rPr>
              <a:t>n+m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位</a:t>
            </a:r>
          </a:p>
          <a:p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初始全部填充为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n =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a.size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(), m = </a:t>
            </a:r>
            <a:r>
              <a:rPr lang="en-US" sz="2800" dirty="0" err="1">
                <a:solidFill>
                  <a:srgbClr val="000000"/>
                </a:solidFill>
                <a:latin typeface="Consolas" panose="020B0609020204030204" pitchFamily="49" charset="0"/>
              </a:rPr>
              <a:t>b.size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vector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res(n + m, </a:t>
            </a:r>
            <a:r>
              <a:rPr lang="en-US" sz="28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1552957" y="4873358"/>
                <a:ext cx="9191244" cy="1200329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空间分配：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比如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99 ×99</m:t>
                    </m:r>
                  </m:oMath>
                </a14:m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（两位乘两位），结果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9801</m:t>
                    </m:r>
                  </m:oMath>
                </a14:m>
                <a:r>
                  <a:rPr lang="en-US" altLang="zh-CN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是四位。所以 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n + m</a:t>
                </a: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的长度足以容纳任何乘积。</a:t>
                </a:r>
                <a:endParaRPr lang="zh-CN" altLang="en-US" sz="24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7" y="4873358"/>
                <a:ext cx="9191244" cy="1200329"/>
              </a:xfrm>
              <a:prstGeom prst="rect">
                <a:avLst/>
              </a:prstGeom>
              <a:blipFill>
                <a:blip r:embed="rId5"/>
                <a:stretch>
                  <a:fillRect l="-1061" b="-60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6485431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1552956" y="1475800"/>
                <a:ext cx="9191244" cy="646331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3.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不进位的逐位相乘</a:t>
                </a:r>
                <a:r>
                  <a:rPr lang="en-US" altLang="zh-CN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公式：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𝑟𝑒𝑠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+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+= </m:t>
                    </m:r>
                    <m:r>
                      <a:rPr 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𝑎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𝑖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𝑏</m:t>
                    </m:r>
                    <m:d>
                      <m:dPr>
                        <m:begChr m:val="["/>
                        <m:endChr m:val="]"/>
                        <m:ctrlP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𝑗</m:t>
                        </m:r>
                      </m:e>
                    </m:d>
                  </m:oMath>
                </a14:m>
                <a:endParaRPr lang="en-US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6" y="1475800"/>
                <a:ext cx="9191244" cy="646331"/>
              </a:xfrm>
              <a:prstGeom prst="rect">
                <a:avLst/>
              </a:prstGeom>
              <a:blipFill>
                <a:blip r:embed="rId6"/>
                <a:stretch>
                  <a:fillRect l="-1061" b="-122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/>
        </p:nvSpPr>
        <p:spPr>
          <a:xfrm>
            <a:off x="1552956" y="2254384"/>
            <a:ext cx="9191244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逐位相乘并累加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n;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j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j &lt; m;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j++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digitA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a[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] -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将字符转换为数字进行乘法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digitB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= b[j] -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    // 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的第</a:t>
            </a:r>
            <a:r>
              <a:rPr lang="en-US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位与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b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的第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j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位相乘，放在结果数组的第 </a:t>
            </a:r>
            <a:r>
              <a:rPr lang="en-US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i+j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位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res[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+ j] +=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digitA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*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digitB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1552956" y="5343621"/>
                <a:ext cx="9191244" cy="101566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此时 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res[</a:t>
                </a:r>
                <a:r>
                  <a:rPr lang="en-US" altLang="zh-CN" sz="2000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i+j</a:t>
                </a:r>
                <a:r>
                  <a:rPr lang="en-US" altLang="zh-CN" sz="20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]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里的值可能会变得很大（比如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81</m:t>
                    </m:r>
                  </m:oMath>
                </a14:m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），但由于它是 </a:t>
                </a:r>
                <a:r>
                  <a:rPr lang="en-US" altLang="zh-CN" sz="2000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int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类型，足以暂时存储这些中间值。</a:t>
                </a:r>
                <a:endParaRPr lang="zh-CN" altLang="en-US" sz="2000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2956" y="5343621"/>
                <a:ext cx="9191244" cy="1015663"/>
              </a:xfrm>
              <a:prstGeom prst="rect">
                <a:avLst/>
              </a:prstGeom>
              <a:blipFill>
                <a:blip r:embed="rId7"/>
                <a:stretch>
                  <a:fillRect l="-729" b="-48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2825382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52956" y="1345282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后处理：统一处理进位，并构造最终结果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552956" y="2132941"/>
            <a:ext cx="9191244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string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最终的结果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carry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储存进位，初始化为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 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res.size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计算当前位的数值，开始处理进位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res[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 + carry;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计算下一位的进位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carry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/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当前位只保留个位数添加到结果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num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%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(carry){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处理最后的进位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(carry %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carry /=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90807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584179" y="1553696"/>
            <a:ext cx="9191244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5.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去除前导零，并翻转回来得到最终结果</a:t>
            </a:r>
            <a:endParaRPr 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552956" y="2456490"/>
            <a:ext cx="9191244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去除末尾多余的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（即原数的前导零）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ans.size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 &gt; </a:t>
            </a:r>
            <a:r>
              <a:rPr lang="en-US" sz="2400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ans.back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 ==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) {
       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ans.pop_back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();
    }
    </a:t>
            </a:r>
            <a:r>
              <a:rPr 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翻转回来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reverse(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ans.begin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(), </a:t>
            </a:r>
            <a:r>
              <a:rPr lang="en-US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ans.end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());
    </a:t>
            </a:r>
            <a:r>
              <a:rPr lang="en-US" sz="24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ans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
}</a:t>
            </a:r>
          </a:p>
        </p:txBody>
      </p:sp>
    </p:spTree>
    <p:extLst>
      <p:ext uri="{BB962C8B-B14F-4D97-AF65-F5344CB8AC3E}">
        <p14:creationId xmlns:p14="http://schemas.microsoft.com/office/powerpoint/2010/main" val="2198601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文本框 15"/>
          <p:cNvSpPr txBox="1"/>
          <p:nvPr/>
        </p:nvSpPr>
        <p:spPr>
          <a:xfrm>
            <a:off x="638301" y="2359103"/>
            <a:ext cx="4370692" cy="28982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4  0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商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______
21 ) 8 5 9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被除数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8 4     &lt;-- 21 * 4
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——————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1 9   &lt;-- 85-84，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落下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9
       0 0   &lt;-- 19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不够除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取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0
     —————— 
       1 9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余数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5173579" y="1540987"/>
            <a:ext cx="6408821" cy="466281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步骤分解：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取位：从被除数的最高位开始，取出一个片段。先取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，不够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除。再往后取，得到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85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试商 ：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85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里面最多包含多少个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？我们通过估算，得出是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。这个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就是商的一位。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相减：从当前片段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85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中，减去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21 × 4 = 84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，得到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落位：将被除数的下一位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“落”下来，与上一步的余数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组合成新的片段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19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重复：回到步骤</a:t>
            </a:r>
            <a:r>
              <a:rPr lang="en-US" altLang="zh-CN" dirty="0"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，对新的片段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进行“试商”。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19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不够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21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 除，所以商的这一位是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结束：当所有位都已落下，最后剩下的就是余数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708762" y="1592000"/>
            <a:ext cx="428591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先来回忆一下手算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859 ÷ 21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75716" y="5803692"/>
            <a:ext cx="428835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有什么步骤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计算机无法直接完成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呢？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16673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276631" y="1511969"/>
            <a:ext cx="9557083" cy="4524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如何让计算机“试商”？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人类的“估算”对计算机来说太模糊了。要让计算机完成的过程必须是精确、机械的。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如何去解决呢？首先可以想一下，除法的本质是什么？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要计算 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当前片段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÷ 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除数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的商是几，计算机可以这样做：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用一个循环，不停地从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当前片段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中减去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除数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，同时计数。直到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当前片段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小于 </a:t>
            </a: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除数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 为止。那么这个计数，就是商的那一位数字。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7769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851916" y="1581061"/>
            <a:ext cx="5717326" cy="44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综合起来，高精度除法的算法思想就是：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从被除数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的最高位开始，逐位构建一个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当前余数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通过一个循环遍历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的每一位，每次循环都将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的新的一位数字拼到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的末尾，然后用一个内部循环，看这个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能减去多少次除数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减去的次数就是商的一位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，减完后剩下的就是新的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71840" y="2332548"/>
            <a:ext cx="4370692" cy="28982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4  0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商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______
21 ) 8 5 9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被除数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8 4     &lt;-- 21 * 4
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——————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1 9   &lt;-- 85-84，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落下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9
       0 0   &lt;-- 19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不够除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取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0
     —————— 
       1 9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余数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144012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57155754"/>
              </p:ext>
            </p:extLst>
          </p:nvPr>
        </p:nvGraphicFramePr>
        <p:xfrm>
          <a:off x="2159349" y="2126079"/>
          <a:ext cx="6910657" cy="1005840"/>
        </p:xfrm>
        <a:graphic>
          <a:graphicData uri="http://schemas.openxmlformats.org/drawingml/2006/table">
            <a:tbl>
              <a:tblPr/>
              <a:tblGrid>
                <a:gridCol w="1843907">
                  <a:extLst>
                    <a:ext uri="{9D8B030D-6E8A-4147-A177-3AD203B41FA5}">
                      <a16:colId xmlns:a16="http://schemas.microsoft.com/office/drawing/2014/main" val="674702716"/>
                    </a:ext>
                  </a:extLst>
                </a:gridCol>
                <a:gridCol w="1400313">
                  <a:extLst>
                    <a:ext uri="{9D8B030D-6E8A-4147-A177-3AD203B41FA5}">
                      <a16:colId xmlns:a16="http://schemas.microsoft.com/office/drawing/2014/main" val="1865639586"/>
                    </a:ext>
                  </a:extLst>
                </a:gridCol>
                <a:gridCol w="2126260">
                  <a:extLst>
                    <a:ext uri="{9D8B030D-6E8A-4147-A177-3AD203B41FA5}">
                      <a16:colId xmlns:a16="http://schemas.microsoft.com/office/drawing/2014/main" val="2270188777"/>
                    </a:ext>
                  </a:extLst>
                </a:gridCol>
                <a:gridCol w="1540177">
                  <a:extLst>
                    <a:ext uri="{9D8B030D-6E8A-4147-A177-3AD203B41FA5}">
                      <a16:colId xmlns:a16="http://schemas.microsoft.com/office/drawing/2014/main" val="2754889031"/>
                    </a:ext>
                  </a:extLst>
                </a:gridCol>
              </a:tblGrid>
              <a:tr h="5543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当前被除数部分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计算当前商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当前余数计算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新余数与下一位结合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05143"/>
                  </a:ext>
                </a:extLst>
              </a:tr>
              <a:tr h="3167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  <a:latin typeface="Consolas" panose="020B0609020204030204" pitchFamily="49" charset="0"/>
                        </a:rPr>
                        <a:t>8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8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85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458824"/>
                  </a:ext>
                </a:extLst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589282" y="1459439"/>
            <a:ext cx="2703443" cy="369332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考虑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859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 ÷ 2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1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268329" y="3577551"/>
            <a:ext cx="9345347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</a:t>
            </a:r>
            <a:r>
              <a:rPr lang="zh-CN" altLang="en-US" sz="16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被除数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部分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：初始处理的部分是从被除数 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ea typeface="source-code-pro"/>
              </a:rPr>
              <a:t> 859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的最高位开始，当前部分为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当前商计算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：计算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÷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21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不够除，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所以当前商位为 0。</a:t>
            </a: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4.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当前余数计算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 8</a:t>
            </a:r>
            <a:r>
              <a:rPr lang="zh-CN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 ÷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21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余数为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5.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新余数与下一位结合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落位</a:t>
            </a: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：将当前余数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与被除数的下一位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结合，形成新的被除数部分 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85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161539506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3224802"/>
              </p:ext>
            </p:extLst>
          </p:nvPr>
        </p:nvGraphicFramePr>
        <p:xfrm>
          <a:off x="2159349" y="2126079"/>
          <a:ext cx="6910657" cy="1005840"/>
        </p:xfrm>
        <a:graphic>
          <a:graphicData uri="http://schemas.openxmlformats.org/drawingml/2006/table">
            <a:tbl>
              <a:tblPr/>
              <a:tblGrid>
                <a:gridCol w="1843907">
                  <a:extLst>
                    <a:ext uri="{9D8B030D-6E8A-4147-A177-3AD203B41FA5}">
                      <a16:colId xmlns:a16="http://schemas.microsoft.com/office/drawing/2014/main" val="674702716"/>
                    </a:ext>
                  </a:extLst>
                </a:gridCol>
                <a:gridCol w="1400313">
                  <a:extLst>
                    <a:ext uri="{9D8B030D-6E8A-4147-A177-3AD203B41FA5}">
                      <a16:colId xmlns:a16="http://schemas.microsoft.com/office/drawing/2014/main" val="1865639586"/>
                    </a:ext>
                  </a:extLst>
                </a:gridCol>
                <a:gridCol w="2126260">
                  <a:extLst>
                    <a:ext uri="{9D8B030D-6E8A-4147-A177-3AD203B41FA5}">
                      <a16:colId xmlns:a16="http://schemas.microsoft.com/office/drawing/2014/main" val="2270188777"/>
                    </a:ext>
                  </a:extLst>
                </a:gridCol>
                <a:gridCol w="1540177">
                  <a:extLst>
                    <a:ext uri="{9D8B030D-6E8A-4147-A177-3AD203B41FA5}">
                      <a16:colId xmlns:a16="http://schemas.microsoft.com/office/drawing/2014/main" val="2754889031"/>
                    </a:ext>
                  </a:extLst>
                </a:gridCol>
              </a:tblGrid>
              <a:tr h="5543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当前被除数部分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计算当前商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当前余数计算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新余数与下一位结合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05143"/>
                  </a:ext>
                </a:extLst>
              </a:tr>
              <a:tr h="3167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  <a:latin typeface="Consolas" panose="020B0609020204030204" pitchFamily="49" charset="0"/>
                        </a:rPr>
                        <a:t>85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19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458824"/>
                  </a:ext>
                </a:extLst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589282" y="1459439"/>
            <a:ext cx="2703443" cy="369332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考虑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859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 ÷ 2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1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210586" y="3549477"/>
            <a:ext cx="9460833" cy="24622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</a:t>
            </a:r>
            <a:r>
              <a:rPr lang="zh-CN" altLang="en-US" sz="16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被除数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部分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当前被除数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部分是从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上一步继承的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ea typeface="source-code-pro"/>
              </a:rPr>
              <a:t> 85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开始。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当前商计算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：计算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85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÷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21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够除，通过高精度减法判断，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当前商位为 </a:t>
            </a:r>
            <a:r>
              <a:rPr kumimoji="0" lang="en-US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4.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当前余数计算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 85</a:t>
            </a:r>
            <a:r>
              <a:rPr lang="zh-CN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÷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21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余数为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5.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新余数与下一位结合</a:t>
            </a: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（落位）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：将当前余数 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与被除数的下一位 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9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结合，形成新的被除数部分 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19</a:t>
            </a:r>
            <a:endParaRPr kumimoji="0" lang="zh-CN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5231974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8" name="表格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0479740"/>
              </p:ext>
            </p:extLst>
          </p:nvPr>
        </p:nvGraphicFramePr>
        <p:xfrm>
          <a:off x="2428055" y="2073483"/>
          <a:ext cx="6910657" cy="1005840"/>
        </p:xfrm>
        <a:graphic>
          <a:graphicData uri="http://schemas.openxmlformats.org/drawingml/2006/table">
            <a:tbl>
              <a:tblPr/>
              <a:tblGrid>
                <a:gridCol w="1843907">
                  <a:extLst>
                    <a:ext uri="{9D8B030D-6E8A-4147-A177-3AD203B41FA5}">
                      <a16:colId xmlns:a16="http://schemas.microsoft.com/office/drawing/2014/main" val="674702716"/>
                    </a:ext>
                  </a:extLst>
                </a:gridCol>
                <a:gridCol w="1400313">
                  <a:extLst>
                    <a:ext uri="{9D8B030D-6E8A-4147-A177-3AD203B41FA5}">
                      <a16:colId xmlns:a16="http://schemas.microsoft.com/office/drawing/2014/main" val="1865639586"/>
                    </a:ext>
                  </a:extLst>
                </a:gridCol>
                <a:gridCol w="2126260">
                  <a:extLst>
                    <a:ext uri="{9D8B030D-6E8A-4147-A177-3AD203B41FA5}">
                      <a16:colId xmlns:a16="http://schemas.microsoft.com/office/drawing/2014/main" val="2270188777"/>
                    </a:ext>
                  </a:extLst>
                </a:gridCol>
                <a:gridCol w="1540177">
                  <a:extLst>
                    <a:ext uri="{9D8B030D-6E8A-4147-A177-3AD203B41FA5}">
                      <a16:colId xmlns:a16="http://schemas.microsoft.com/office/drawing/2014/main" val="2754889031"/>
                    </a:ext>
                  </a:extLst>
                </a:gridCol>
              </a:tblGrid>
              <a:tr h="554346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当前被除数部分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计算当前商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当前余数计算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800" b="1" dirty="0">
                          <a:solidFill>
                            <a:srgbClr val="333333"/>
                          </a:solidFill>
                          <a:effectLst/>
                          <a:latin typeface="Consolas" panose="020B0609020204030204" pitchFamily="49" charset="0"/>
                        </a:rPr>
                        <a:t>新余数与下一位结合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E5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905143"/>
                  </a:ext>
                </a:extLst>
              </a:tr>
              <a:tr h="316769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  <a:latin typeface="Consolas" panose="020B0609020204030204" pitchFamily="49" charset="0"/>
                        </a:rPr>
                        <a:t>19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dirty="0">
                          <a:effectLst/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19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800" b="1" dirty="0">
                          <a:solidFill>
                            <a:srgbClr val="C00000"/>
                          </a:solidFill>
                          <a:effectLst/>
                          <a:latin typeface="Consolas" panose="020B0609020204030204" pitchFamily="49" charset="0"/>
                        </a:rPr>
                        <a:t>\</a:t>
                      </a:r>
                    </a:p>
                  </a:txBody>
                  <a:tcPr anchor="ctr">
                    <a:lnL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4763" cap="flat" cmpd="sng" algn="ctr">
                      <a:solidFill>
                        <a:srgbClr val="DDDDD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3458824"/>
                  </a:ext>
                </a:extLst>
              </a:tr>
            </a:tbl>
          </a:graphicData>
        </a:graphic>
      </p:graphicFrame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4589282" y="1459439"/>
            <a:ext cx="2703443" cy="369332"/>
          </a:xfrm>
          <a:prstGeom prst="rect">
            <a:avLst/>
          </a:prstGeom>
          <a:solidFill>
            <a:srgbClr val="F1F1F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考虑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859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 ÷ 2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source-code-pro"/>
              </a:rPr>
              <a:t>1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 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1363577" y="3265765"/>
            <a:ext cx="9460833" cy="307776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</a:t>
            </a:r>
            <a:r>
              <a:rPr lang="zh-CN" altLang="en-US" sz="16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被除数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部分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当前被除数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部分是从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上一步继承的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</a:t>
            </a:r>
            <a:r>
              <a:rPr lang="en-US" altLang="zh-CN" sz="1600" b="1" dirty="0">
                <a:solidFill>
                  <a:srgbClr val="FF0000"/>
                </a:solidFill>
                <a:latin typeface="Consolas" panose="020B0609020204030204" pitchFamily="49" charset="0"/>
                <a:ea typeface="source-code-pro"/>
              </a:rPr>
              <a:t> 19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 开始。</a:t>
            </a:r>
          </a:p>
          <a:p>
            <a:pPr marL="0" marR="0" lvl="0" indent="0" algn="l" defTabSz="914400" rtl="0" eaLnBrk="0" fontAlgn="base" latinLnBrk="0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当前商计算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：计算 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19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÷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21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kumimoji="0" lang="zh-CN" altLang="en-US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不够除，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当前商位为 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0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4.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当前余数计算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 19 </a:t>
            </a:r>
            <a:r>
              <a:rPr lang="zh-CN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÷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21 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余数为</a:t>
            </a:r>
            <a:r>
              <a:rPr kumimoji="0" lang="en-US" altLang="zh-CN" sz="1600" b="0" i="0" u="none" strike="noStrike" cap="none" normalizeH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19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en-US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5.</a:t>
            </a:r>
            <a:r>
              <a:rPr kumimoji="0" lang="zh-CN" altLang="zh-CN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新余数与下一位结合</a:t>
            </a: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（落位）</a:t>
            </a:r>
            <a:r>
              <a:rPr kumimoji="0" lang="zh-CN" altLang="zh-CN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kumimoji="0" lang="en-US" altLang="zh-CN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0" eaLnBrk="0" fontAlgn="base" hangingPunct="0">
              <a:lnSpc>
                <a:spcPct val="2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当前已经是最低位，无需落位，剩下</a:t>
            </a:r>
            <a:r>
              <a: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的数即为余数，将每部分的当前商结合起来即为商：</a:t>
            </a:r>
            <a:r>
              <a:rPr lang="en-US" altLang="zh-CN" sz="16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040</a:t>
            </a:r>
            <a:endParaRPr kumimoji="0" lang="zh-CN" altLang="zh-CN" sz="16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203619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408576" y="1465300"/>
            <a:ext cx="9540160" cy="34163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代码讲解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高精除以高精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我们将编写一个函数 </a:t>
            </a:r>
            <a:r>
              <a:rPr lang="zh-CN" alt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返回值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divide(string a,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b)</a:t>
            </a:r>
          </a:p>
          <a:p>
            <a:pPr>
              <a:lnSpc>
                <a:spcPct val="150000"/>
              </a:lnSpc>
            </a:pP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有个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问题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，返回值应该是什么？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应该返回两个值，第一个是商，第二个是余数。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如何同时返回两个数值呢？</a:t>
            </a:r>
          </a:p>
        </p:txBody>
      </p:sp>
      <p:sp>
        <p:nvSpPr>
          <p:cNvPr id="8" name="矩形 7"/>
          <p:cNvSpPr/>
          <p:nvPr/>
        </p:nvSpPr>
        <p:spPr>
          <a:xfrm>
            <a:off x="1408576" y="5090681"/>
            <a:ext cx="9540160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可以返回一个结构体，结构体里面有两个成员变量，分别是商和余数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struct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Result {string quotient, remainder; };</a:t>
            </a:r>
            <a:endParaRPr lang="en-US" sz="24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78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72482" y="1736872"/>
            <a:ext cx="9540160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还可以返回一个 </a:t>
            </a:r>
            <a:r>
              <a:rPr lang="en-US" altLang="zh-CN" sz="24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pair&lt;&gt;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, pair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是一个数据类型</a:t>
            </a:r>
            <a:endParaRPr lang="zh-CN" altLang="en-US" sz="2400" b="1" dirty="0">
              <a:solidFill>
                <a:srgbClr val="C0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72482" y="3140243"/>
            <a:ext cx="9540160" cy="23083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我们知道 </a:t>
            </a:r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的函数通常只能返回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一个值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2400" dirty="0">
              <a:solidFill>
                <a:srgbClr val="C0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pair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就是为了优雅地解决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“一个函数需要返回多个值”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这类问题而设计的。它允许我们将两个值“打包”成一个单一的对象来返回。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3789897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055651" y="1404047"/>
            <a:ext cx="10171736" cy="489364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pair 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它是什么？怎么用？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endParaRPr lang="en-US" altLang="zh-CN" sz="1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你可以把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pair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想象成一个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有两个隔间的固定小盒子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它就是用来装两个东西的。不多不少，正好两个。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这两个东西可以是相同类型的（比如两个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），也可以是不同类型的（比如一个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和一个 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）。  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其语法格式为：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pair&lt;T, T&gt;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变量名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;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T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为要需要存放元素的数据类型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第一个东西被放在名为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first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的隔间里。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变量名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.first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第二个东西被放在名为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second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的隔间里。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变量名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.second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endParaRPr lang="zh-CN" altLang="en-US" sz="1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它的定义在 </a:t>
            </a: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&lt;utility&gt;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头文件中。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0246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100221" y="1503941"/>
            <a:ext cx="1017128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创建、赋值、访问</a:t>
            </a:r>
          </a:p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假设我们要存储一个学生的信息：姓名（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）和年龄（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100221" y="2400962"/>
            <a:ext cx="10149305" cy="382155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声明一个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pair，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第一个元素是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string，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第二个是 </a:t>
            </a:r>
            <a:r>
              <a:rPr lang="en-US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int</a:t>
            </a:r>
            <a:endParaRPr 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pair&lt;string,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&gt; student1;
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赋值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student1.first =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小明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
   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student1.second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18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访问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student1.first;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输出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: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小明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&lt;&lt; student1.second;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输出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: 18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b="1" dirty="0">
                <a:solidFill>
                  <a:srgbClr val="008000"/>
                </a:solidFill>
                <a:latin typeface="Consolas" panose="020B0609020204030204" pitchFamily="49" charset="0"/>
              </a:rPr>
              <a:t>也可以在创建时直接初始化</a:t>
            </a:r>
            <a:r>
              <a:rPr lang="zh-CN" alt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pair&lt;string, </a:t>
            </a:r>
            <a:r>
              <a:rPr lang="en-US" sz="2000" b="1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&gt; student2 = {</a:t>
            </a:r>
            <a:r>
              <a:rPr lang="en-US" sz="2000" b="1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000" b="1" dirty="0">
                <a:solidFill>
                  <a:srgbClr val="A31515"/>
                </a:solidFill>
                <a:latin typeface="Consolas" panose="020B0609020204030204" pitchFamily="49" charset="0"/>
              </a:rPr>
              <a:t>小红</a:t>
            </a:r>
            <a:r>
              <a:rPr lang="en-US" altLang="zh-CN" sz="2000" b="1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b="1" dirty="0">
                <a:solidFill>
                  <a:srgbClr val="098658"/>
                </a:solidFill>
                <a:latin typeface="Consolas" panose="020B0609020204030204" pitchFamily="49" charset="0"/>
              </a:rPr>
              <a:t>19</a:t>
            </a:r>
            <a:r>
              <a:rPr lang="en-US" altLang="zh-CN" sz="2000" b="1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  <a:endParaRPr lang="en-US" sz="2000" b="1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422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57122" cy="653996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4168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1" y="645116"/>
            <a:ext cx="526416" cy="652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1"/>
            <a:ext cx="775933" cy="4818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298293" cy="100031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80502" y="1548174"/>
            <a:ext cx="9524119" cy="23083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代码讲解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高精除以高精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我们将编写一个函数 </a:t>
            </a:r>
            <a:endParaRPr lang="en-US" altLang="zh-CN" sz="2400" dirty="0">
              <a:solidFill>
                <a:srgbClr val="C0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pair&lt;string, string&gt;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divide(string a,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b)</a:t>
            </a:r>
          </a:p>
          <a:p>
            <a:pPr>
              <a:lnSpc>
                <a:spcPct val="150000"/>
              </a:lnSpc>
            </a:pPr>
            <a:r>
              <a:rPr 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1.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预处理</a:t>
            </a:r>
            <a:endParaRPr 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80502" y="4021224"/>
            <a:ext cx="9524119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函数：接收两个字符串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a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和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b，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返回一个包含商和余数的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pair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pair&lt;string, string&gt; divide(string a, string b) {
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除数不能为零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(b ==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"Division by zero"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};
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(a == b)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"1"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}; 
    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被除数小于除数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isGreater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(a, b))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  <a:r>
              <a:rPr lang="en-US" sz="2000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, a};</a:t>
            </a:r>
          </a:p>
        </p:txBody>
      </p:sp>
    </p:spTree>
    <p:extLst>
      <p:ext uri="{BB962C8B-B14F-4D97-AF65-F5344CB8AC3E}">
        <p14:creationId xmlns:p14="http://schemas.microsoft.com/office/powerpoint/2010/main" val="16745293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57122" cy="653996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4168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1" y="645116"/>
            <a:ext cx="526416" cy="652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1"/>
            <a:ext cx="775933" cy="4818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298293" cy="100031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80501" y="1617785"/>
            <a:ext cx="9524119" cy="58573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2.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初始化</a:t>
            </a:r>
            <a:endParaRPr 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80501" y="3906615"/>
            <a:ext cx="9524119" cy="224305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quotient = ""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创建一个空字符串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quotient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用于在计算过程中从左到右逐位构建最终的商。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string remainder = ""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创建一个空字符串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remainder</a:t>
            </a:r>
            <a:r>
              <a:rPr 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这就是我们之前反复强调的“当前余数”。它在每次循环迭代中都会被更新。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380501" y="2634952"/>
            <a:ext cx="9524119" cy="86690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 quotient 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string remainder = </a:t>
            </a:r>
            <a:r>
              <a:rPr 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""</a:t>
            </a:r>
            <a:r>
              <a:rPr 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val="1949839329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57122" cy="653996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4168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1" y="645116"/>
            <a:ext cx="526416" cy="652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1"/>
            <a:ext cx="775933" cy="4818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298293" cy="100031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80501" y="1617785"/>
            <a:ext cx="952411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3.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主循环</a:t>
            </a:r>
            <a:endParaRPr 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80500" y="2672250"/>
            <a:ext cx="9524119" cy="1790234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a.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落位</a:t>
            </a: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余数中可能有前导零，需要清理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2.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试商</a:t>
            </a:r>
          </a:p>
          <a:p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        // 3.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将试出来的部分商添加到结果中</a:t>
            </a: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9" name="矩形 8"/>
          <p:cNvSpPr/>
          <p:nvPr/>
        </p:nvSpPr>
        <p:spPr>
          <a:xfrm>
            <a:off x="1380500" y="4920915"/>
            <a:ext cx="9524120" cy="96128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这个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循环是整个算法的核心部分。它的每一次迭代都完整地模拟了竖式除法中的一步：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“落下一位新数，然后试商，计算，得到一位商和新的余数”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5755548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57122" cy="653996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4168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1" y="645116"/>
            <a:ext cx="526416" cy="652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1"/>
            <a:ext cx="775933" cy="4818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298293" cy="100031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80501" y="1617785"/>
            <a:ext cx="952411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3.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主循环</a:t>
            </a:r>
            <a:endParaRPr 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80501" y="2363870"/>
            <a:ext cx="7627858" cy="206723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a.size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++)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1.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落位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remainder += a[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可能有前导零，需要清理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remainder.size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&gt;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&amp;&amp; remainder[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 ==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remainder.erase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remainder.begin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</a:p>
        </p:txBody>
      </p:sp>
      <p:sp>
        <p:nvSpPr>
          <p:cNvPr id="8" name="矩形 7"/>
          <p:cNvSpPr/>
          <p:nvPr/>
        </p:nvSpPr>
        <p:spPr>
          <a:xfrm>
            <a:off x="1380501" y="4662078"/>
            <a:ext cx="9930940" cy="163121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0" lvl="2">
              <a:buClr>
                <a:srgbClr val="000000"/>
              </a:buClr>
            </a:pP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remainder += a[</a:t>
            </a:r>
            <a:r>
              <a:rPr lang="en-US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];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模拟“落位”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285750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第一次循环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=0, a[</a:t>
            </a:r>
            <a:r>
              <a:rPr lang="en-US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]=‘8’): 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remainder</a:t>
            </a:r>
            <a:r>
              <a:rPr 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从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“”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变为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“8”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不够减。</a:t>
            </a:r>
          </a:p>
          <a:p>
            <a:pPr marL="285750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第二次循环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=1, a[</a:t>
            </a:r>
            <a:r>
              <a:rPr lang="en-US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i</a:t>
            </a:r>
            <a:r>
              <a:rPr 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]=‘5’): 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remainder</a:t>
            </a:r>
            <a:r>
              <a:rPr 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从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“8”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上一步的结果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变为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“85”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。够除，尝试去试商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...</a:t>
            </a:r>
          </a:p>
          <a:p>
            <a:pPr marL="285750" indent="-285750"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……</a:t>
            </a:r>
            <a:endParaRPr lang="zh-CN" altLang="en-US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9112079" y="2902478"/>
            <a:ext cx="2446421" cy="99001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   ______
21 ) 8 5 9   </a:t>
            </a:r>
          </a:p>
        </p:txBody>
      </p:sp>
    </p:spTree>
    <p:extLst>
      <p:ext uri="{BB962C8B-B14F-4D97-AF65-F5344CB8AC3E}">
        <p14:creationId xmlns:p14="http://schemas.microsoft.com/office/powerpoint/2010/main" val="170413818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57122" cy="653996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4168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1" y="645116"/>
            <a:ext cx="526416" cy="652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1"/>
            <a:ext cx="775933" cy="4818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298293" cy="100031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80501" y="1505484"/>
            <a:ext cx="9524119" cy="6463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3.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主循环</a:t>
            </a:r>
            <a:endParaRPr 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339679" y="2243548"/>
            <a:ext cx="9524119" cy="259045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// 2.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试商</a:t>
            </a:r>
          </a:p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int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count = </a:t>
            </a:r>
            <a:r>
              <a:rPr lang="en-US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sz="2000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isGreater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(remainder, b) || remainder == b) {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remainder = sub(remainder, b);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count++;</a:t>
            </a: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}</a:t>
            </a:r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</a:p>
          <a:p>
            <a:r>
              <a:rPr 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// 3.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将试出来的部分商添加到结果中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quotient += </a:t>
            </a:r>
            <a:r>
              <a:rPr lang="en-US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to_string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(count); }</a:t>
            </a:r>
          </a:p>
        </p:txBody>
      </p:sp>
      <p:sp>
        <p:nvSpPr>
          <p:cNvPr id="8" name="矩形 7"/>
          <p:cNvSpPr/>
          <p:nvPr/>
        </p:nvSpPr>
        <p:spPr>
          <a:xfrm>
            <a:off x="1339678" y="4993915"/>
            <a:ext cx="9524119" cy="133882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int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count = 0;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为当前位的商初始化一个计数器。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isGreater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(remainder, b) || remainder == b) </a:t>
            </a:r>
            <a:r>
              <a:rPr 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: 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这是试商的判断条件。只要“当前余数”还够减（大于或等于除数），就继续减。</a:t>
            </a:r>
            <a:endParaRPr lang="zh-CN" altLang="en-US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2466469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57122" cy="653996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4168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高精度乘法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1" y="645116"/>
            <a:ext cx="526416" cy="65234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1"/>
            <a:ext cx="775933" cy="481805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298293" cy="100031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1380501" y="1505484"/>
            <a:ext cx="9524119" cy="5870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4.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后处理</a:t>
            </a:r>
            <a:endParaRPr lang="en-US" sz="24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80500" y="2249888"/>
            <a:ext cx="9524119" cy="289822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   // 3.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清理商的前导零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quotient.size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 &gt;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1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&amp;&amp; quotient[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] ==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'0'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quotient.erase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quotient.begin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());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8000"/>
                </a:solidFill>
                <a:latin typeface="Consolas" panose="020B0609020204030204" pitchFamily="49" charset="0"/>
              </a:rPr>
              <a:t>// 4.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如果余数为空，则为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0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remainder.empty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()) remainder = </a:t>
            </a:r>
            <a:r>
              <a:rPr lang="en-US" dirty="0">
                <a:solidFill>
                  <a:srgbClr val="A31515"/>
                </a:solidFill>
                <a:latin typeface="Consolas" panose="020B0609020204030204" pitchFamily="49" charset="0"/>
              </a:rPr>
              <a:t>"0"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{quotient, remainder};</a:t>
            </a:r>
          </a:p>
          <a:p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1" name="矩形 10"/>
          <p:cNvSpPr/>
          <p:nvPr/>
        </p:nvSpPr>
        <p:spPr>
          <a:xfrm>
            <a:off x="1380500" y="5432971"/>
            <a:ext cx="9524119" cy="70788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for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循环结束后，我们得到了初步的商和最终的余数，进行最后的格式化即可得到结果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45524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高精度除法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矩形 9"/>
          <p:cNvSpPr/>
          <p:nvPr/>
        </p:nvSpPr>
        <p:spPr>
          <a:xfrm>
            <a:off x="851916" y="1581061"/>
            <a:ext cx="5717326" cy="440120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综合起来，高精度除法的算法思想就是：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从被除数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的最高位开始，逐位构建一个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当前余数 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通过一个循环遍历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 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的每一位，每次循环都将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的新的一位数字拼到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的末尾，然后用一个内部循环，看这个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能减去多少次除数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。而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减去的次数就是商的一位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，减完后剩下的就是新的 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071840" y="2332548"/>
            <a:ext cx="4370692" cy="28982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4  0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商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______
21 ) 8 5 9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被除数 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8 4     &lt;-- 21 * 4
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——————</a:t>
            </a:r>
            <a:r>
              <a:rPr 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1 9   &lt;-- 85-84，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落下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9
       0 0   &lt;-- 19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不够除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取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0
     —————— 
       1 9   &lt;--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余数</a:t>
            </a:r>
            <a:endParaRPr 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9497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12113</TotalTime>
  <Words>7495</Words>
  <Application>Microsoft Office PowerPoint</Application>
  <PresentationFormat>宽屏</PresentationFormat>
  <Paragraphs>905</Paragraphs>
  <Slides>75</Slides>
  <Notes>18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75</vt:i4>
      </vt:variant>
    </vt:vector>
  </HeadingPairs>
  <TitlesOfParts>
    <vt:vector size="82" baseType="lpstr">
      <vt:lpstr>DengXian</vt:lpstr>
      <vt:lpstr>DengXian Light</vt:lpstr>
      <vt:lpstr>Microsoft YaHei</vt:lpstr>
      <vt:lpstr>Arial</vt:lpstr>
      <vt:lpstr>Cambria Math</vt:lpstr>
      <vt:lpstr>Consolas</vt:lpstr>
      <vt:lpstr>Office 主题​​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泉 小林</cp:lastModifiedBy>
  <cp:revision>213</cp:revision>
  <dcterms:created xsi:type="dcterms:W3CDTF">2025-01-03T05:47:25Z</dcterms:created>
  <dcterms:modified xsi:type="dcterms:W3CDTF">2026-10-23T09:21:46Z</dcterms:modified>
</cp:coreProperties>
</file>