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4"/>
  </p:notesMasterIdLst>
  <p:sldIdLst>
    <p:sldId id="256" r:id="rId2"/>
    <p:sldId id="257" r:id="rId3"/>
    <p:sldId id="258" r:id="rId4"/>
    <p:sldId id="282" r:id="rId5"/>
    <p:sldId id="259" r:id="rId6"/>
    <p:sldId id="260" r:id="rId7"/>
    <p:sldId id="261" r:id="rId8"/>
    <p:sldId id="262" r:id="rId9"/>
    <p:sldId id="283" r:id="rId10"/>
    <p:sldId id="263" r:id="rId11"/>
    <p:sldId id="284" r:id="rId12"/>
    <p:sldId id="264" r:id="rId13"/>
    <p:sldId id="265" r:id="rId14"/>
    <p:sldId id="285" r:id="rId15"/>
    <p:sldId id="271" r:id="rId16"/>
    <p:sldId id="272" r:id="rId17"/>
    <p:sldId id="287" r:id="rId18"/>
    <p:sldId id="289" r:id="rId19"/>
    <p:sldId id="288" r:id="rId20"/>
    <p:sldId id="290" r:id="rId21"/>
    <p:sldId id="275" r:id="rId22"/>
    <p:sldId id="291" r:id="rId23"/>
    <p:sldId id="292" r:id="rId24"/>
    <p:sldId id="293" r:id="rId25"/>
    <p:sldId id="294" r:id="rId26"/>
    <p:sldId id="295" r:id="rId27"/>
    <p:sldId id="296" r:id="rId28"/>
    <p:sldId id="298" r:id="rId29"/>
    <p:sldId id="297" r:id="rId30"/>
    <p:sldId id="299" r:id="rId31"/>
    <p:sldId id="300" r:id="rId32"/>
    <p:sldId id="301" r:id="rId33"/>
    <p:sldId id="302" r:id="rId34"/>
    <p:sldId id="304" r:id="rId35"/>
    <p:sldId id="276" r:id="rId36"/>
    <p:sldId id="305" r:id="rId37"/>
    <p:sldId id="306" r:id="rId38"/>
    <p:sldId id="307" r:id="rId39"/>
    <p:sldId id="308" r:id="rId40"/>
    <p:sldId id="309" r:id="rId41"/>
    <p:sldId id="310" r:id="rId42"/>
    <p:sldId id="311" r:id="rId43"/>
    <p:sldId id="312" r:id="rId44"/>
    <p:sldId id="313" r:id="rId45"/>
    <p:sldId id="314" r:id="rId46"/>
    <p:sldId id="277" r:id="rId47"/>
    <p:sldId id="315" r:id="rId48"/>
    <p:sldId id="317" r:id="rId49"/>
    <p:sldId id="316" r:id="rId50"/>
    <p:sldId id="318" r:id="rId51"/>
    <p:sldId id="324" r:id="rId52"/>
    <p:sldId id="323" r:id="rId53"/>
    <p:sldId id="319" r:id="rId54"/>
    <p:sldId id="320" r:id="rId55"/>
    <p:sldId id="321" r:id="rId56"/>
    <p:sldId id="322" r:id="rId57"/>
    <p:sldId id="325" r:id="rId58"/>
    <p:sldId id="326" r:id="rId59"/>
    <p:sldId id="327" r:id="rId60"/>
    <p:sldId id="328" r:id="rId61"/>
    <p:sldId id="329" r:id="rId62"/>
    <p:sldId id="330" r:id="rId63"/>
    <p:sldId id="348" r:id="rId64"/>
    <p:sldId id="331" r:id="rId65"/>
    <p:sldId id="332" r:id="rId66"/>
    <p:sldId id="333" r:id="rId67"/>
    <p:sldId id="334" r:id="rId68"/>
    <p:sldId id="336" r:id="rId69"/>
    <p:sldId id="335" r:id="rId70"/>
    <p:sldId id="337" r:id="rId71"/>
    <p:sldId id="338" r:id="rId72"/>
    <p:sldId id="339" r:id="rId73"/>
    <p:sldId id="340" r:id="rId74"/>
    <p:sldId id="341" r:id="rId75"/>
    <p:sldId id="342" r:id="rId76"/>
    <p:sldId id="343" r:id="rId77"/>
    <p:sldId id="344" r:id="rId78"/>
    <p:sldId id="345" r:id="rId79"/>
    <p:sldId id="346" r:id="rId80"/>
    <p:sldId id="347" r:id="rId81"/>
    <p:sldId id="349" r:id="rId82"/>
    <p:sldId id="350" r:id="rId8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AD47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0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98A7AC-34AE-4479-B7BA-0F336732C58D}" type="datetimeFigureOut">
              <a:rPr lang="zh-CN" altLang="en-US" smtClean="0"/>
              <a:t>2026/5/8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613A9C-60D7-4AC7-89D8-313FC16694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8511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9969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62738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56349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40689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26318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58695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44193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24552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50959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60104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958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10883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6451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79020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71473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40019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41138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68060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314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22525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84052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90025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6368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18858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8562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75032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15745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掩码：可以用来遮掩部分二进制位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455016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311510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224246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421858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653729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285990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772395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692863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327023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599431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443605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945367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387494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639418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950672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14028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575814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616858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320567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664595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034926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227619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186955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770899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70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591641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71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965011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138234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73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710294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74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017661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75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733247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76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44461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77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917012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78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699807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79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581132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80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695271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81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236379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13A9C-60D7-4AC7-89D8-313FC166941D}" type="slidenum">
              <a:rPr lang="zh-CN" altLang="en-US" smtClean="0"/>
              <a:t>82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4010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133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21905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DCEAE8-5D00-4C99-AEE4-54EDA1213FD0}" type="datetimeFigureOut">
              <a:rPr lang="zh-CN" altLang="en-US" smtClean="0"/>
              <a:t>2026/5/8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00AD83-4ED4-4628-A863-2561B499B2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8785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1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1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1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1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9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1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1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1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1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1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1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1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1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0.png"/><Relationship Id="rId4" Type="http://schemas.openxmlformats.org/officeDocument/2006/relationships/image" Target="../media/image1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10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10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10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10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2242662" y="2324595"/>
            <a:ext cx="7706675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dirty="0">
                <a:solidFill>
                  <a:srgbClr val="FFFFFF"/>
                </a:solidFill>
                <a:latin typeface="微软雅黑"/>
                <a:cs typeface="微软雅黑"/>
              </a:rPr>
              <a:t>《</a:t>
            </a:r>
            <a:r>
              <a:rPr lang="zh-CN" altLang="en-US" sz="5400" b="1" spc="-5" dirty="0">
                <a:solidFill>
                  <a:srgbClr val="FFFFFF"/>
                </a:solidFill>
                <a:latin typeface="微软雅黑"/>
                <a:cs typeface="微软雅黑"/>
              </a:rPr>
              <a:t>初级算法与数据结构</a:t>
            </a:r>
            <a:r>
              <a:rPr sz="5400" b="1" dirty="0">
                <a:solidFill>
                  <a:srgbClr val="FFFFFF"/>
                </a:solidFill>
                <a:latin typeface="微软雅黑"/>
                <a:cs typeface="微软雅黑"/>
              </a:rPr>
              <a:t>》</a:t>
            </a:r>
            <a:endParaRPr sz="5400" dirty="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70452" y="3834510"/>
            <a:ext cx="42989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  <a:tabLst>
                <a:tab pos="1086485" algn="l"/>
              </a:tabLst>
            </a:pPr>
            <a:r>
              <a:rPr lang="zh-CN" altLang="en-US" sz="2800" spc="-5" dirty="0">
                <a:solidFill>
                  <a:srgbClr val="FFFFFF"/>
                </a:solidFill>
                <a:latin typeface="微软雅黑"/>
                <a:cs typeface="微软雅黑"/>
              </a:rPr>
              <a:t>穷举算法及应用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034790" y="3429761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25400">
            <a:solidFill>
              <a:srgbClr val="00A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02009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3233" y="2"/>
            <a:ext cx="12192000" cy="685799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201923" y="2124072"/>
            <a:ext cx="5788660" cy="2734945"/>
            <a:chOff x="3201923" y="2124072"/>
            <a:chExt cx="5788660" cy="2734945"/>
          </a:xfrm>
        </p:grpSpPr>
        <p:sp>
          <p:nvSpPr>
            <p:cNvPr id="4" name="object 4"/>
            <p:cNvSpPr/>
            <p:nvPr/>
          </p:nvSpPr>
          <p:spPr>
            <a:xfrm>
              <a:off x="3201924" y="2124074"/>
              <a:ext cx="5788660" cy="2734945"/>
            </a:xfrm>
            <a:custGeom>
              <a:avLst/>
              <a:gdLst/>
              <a:ahLst/>
              <a:cxnLst/>
              <a:rect l="l" t="t" r="r" b="b"/>
              <a:pathLst>
                <a:path w="5788659" h="2734945">
                  <a:moveTo>
                    <a:pt x="5788152" y="487680"/>
                  </a:moveTo>
                  <a:lnTo>
                    <a:pt x="5783605" y="442595"/>
                  </a:lnTo>
                  <a:lnTo>
                    <a:pt x="5770575" y="400608"/>
                  </a:lnTo>
                  <a:lnTo>
                    <a:pt x="5749963" y="362623"/>
                  </a:lnTo>
                  <a:lnTo>
                    <a:pt x="5722658" y="329526"/>
                  </a:lnTo>
                  <a:lnTo>
                    <a:pt x="5689562" y="302221"/>
                  </a:lnTo>
                  <a:lnTo>
                    <a:pt x="5651576" y="281609"/>
                  </a:lnTo>
                  <a:lnTo>
                    <a:pt x="5609590" y="268579"/>
                  </a:lnTo>
                  <a:lnTo>
                    <a:pt x="5564505" y="264033"/>
                  </a:lnTo>
                  <a:lnTo>
                    <a:pt x="1257414" y="264033"/>
                  </a:lnTo>
                  <a:lnTo>
                    <a:pt x="1257414" y="261035"/>
                  </a:lnTo>
                  <a:lnTo>
                    <a:pt x="863561" y="0"/>
                  </a:lnTo>
                  <a:lnTo>
                    <a:pt x="223875" y="0"/>
                  </a:lnTo>
                  <a:lnTo>
                    <a:pt x="173736" y="5575"/>
                  </a:lnTo>
                  <a:lnTo>
                    <a:pt x="127596" y="21501"/>
                  </a:lnTo>
                  <a:lnTo>
                    <a:pt x="86791" y="46545"/>
                  </a:lnTo>
                  <a:lnTo>
                    <a:pt x="52705" y="79502"/>
                  </a:lnTo>
                  <a:lnTo>
                    <a:pt x="26670" y="119138"/>
                  </a:lnTo>
                  <a:lnTo>
                    <a:pt x="10058" y="164261"/>
                  </a:lnTo>
                  <a:lnTo>
                    <a:pt x="4216" y="213639"/>
                  </a:lnTo>
                  <a:lnTo>
                    <a:pt x="4216" y="445757"/>
                  </a:lnTo>
                  <a:lnTo>
                    <a:pt x="0" y="487680"/>
                  </a:lnTo>
                  <a:lnTo>
                    <a:pt x="0" y="2510790"/>
                  </a:lnTo>
                  <a:lnTo>
                    <a:pt x="4533" y="2555887"/>
                  </a:lnTo>
                  <a:lnTo>
                    <a:pt x="17564" y="2597874"/>
                  </a:lnTo>
                  <a:lnTo>
                    <a:pt x="38176" y="2635859"/>
                  </a:lnTo>
                  <a:lnTo>
                    <a:pt x="65481" y="2668955"/>
                  </a:lnTo>
                  <a:lnTo>
                    <a:pt x="98577" y="2696260"/>
                  </a:lnTo>
                  <a:lnTo>
                    <a:pt x="136563" y="2716873"/>
                  </a:lnTo>
                  <a:lnTo>
                    <a:pt x="178549" y="2729903"/>
                  </a:lnTo>
                  <a:lnTo>
                    <a:pt x="223647" y="2734437"/>
                  </a:lnTo>
                  <a:lnTo>
                    <a:pt x="5564505" y="2734437"/>
                  </a:lnTo>
                  <a:lnTo>
                    <a:pt x="5609590" y="2729903"/>
                  </a:lnTo>
                  <a:lnTo>
                    <a:pt x="5651576" y="2716873"/>
                  </a:lnTo>
                  <a:lnTo>
                    <a:pt x="5689562" y="2696260"/>
                  </a:lnTo>
                  <a:lnTo>
                    <a:pt x="5722658" y="2668955"/>
                  </a:lnTo>
                  <a:lnTo>
                    <a:pt x="5749963" y="2635859"/>
                  </a:lnTo>
                  <a:lnTo>
                    <a:pt x="5770575" y="2597874"/>
                  </a:lnTo>
                  <a:lnTo>
                    <a:pt x="5783605" y="2555887"/>
                  </a:lnTo>
                  <a:lnTo>
                    <a:pt x="5788152" y="2510790"/>
                  </a:lnTo>
                  <a:lnTo>
                    <a:pt x="5788152" y="4876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0627" y="2453640"/>
              <a:ext cx="0" cy="814705"/>
            </a:xfrm>
            <a:custGeom>
              <a:avLst/>
              <a:gdLst/>
              <a:ahLst/>
              <a:cxnLst/>
              <a:rect l="l" t="t" r="r" b="b"/>
              <a:pathLst>
                <a:path h="814704">
                  <a:moveTo>
                    <a:pt x="0" y="0"/>
                  </a:moveTo>
                  <a:lnTo>
                    <a:pt x="0" y="814705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2374074"/>
              <a:ext cx="87502" cy="8750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3259518"/>
              <a:ext cx="87502" cy="8750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323843" y="4146804"/>
              <a:ext cx="2098675" cy="589915"/>
            </a:xfrm>
            <a:custGeom>
              <a:avLst/>
              <a:gdLst/>
              <a:ahLst/>
              <a:cxnLst/>
              <a:rect l="l" t="t" r="r" b="b"/>
              <a:pathLst>
                <a:path w="2098675" h="589914">
                  <a:moveTo>
                    <a:pt x="2098548" y="589788"/>
                  </a:moveTo>
                  <a:lnTo>
                    <a:pt x="152273" y="589788"/>
                  </a:lnTo>
                  <a:lnTo>
                    <a:pt x="104939" y="582138"/>
                  </a:lnTo>
                  <a:lnTo>
                    <a:pt x="63805" y="560840"/>
                  </a:lnTo>
                  <a:lnTo>
                    <a:pt x="31352" y="528367"/>
                  </a:lnTo>
                  <a:lnTo>
                    <a:pt x="10061" y="487196"/>
                  </a:lnTo>
                  <a:lnTo>
                    <a:pt x="2412" y="439801"/>
                  </a:lnTo>
                  <a:lnTo>
                    <a:pt x="2154" y="390910"/>
                  </a:lnTo>
                  <a:lnTo>
                    <a:pt x="1888" y="342028"/>
                  </a:lnTo>
                  <a:lnTo>
                    <a:pt x="1618" y="293153"/>
                  </a:lnTo>
                  <a:lnTo>
                    <a:pt x="1344" y="244285"/>
                  </a:lnTo>
                  <a:lnTo>
                    <a:pt x="1068" y="195421"/>
                  </a:lnTo>
                  <a:lnTo>
                    <a:pt x="794" y="146562"/>
                  </a:lnTo>
                  <a:lnTo>
                    <a:pt x="524" y="97706"/>
                  </a:lnTo>
                  <a:lnTo>
                    <a:pt x="258" y="48852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69095" y="2721863"/>
              <a:ext cx="0" cy="611505"/>
            </a:xfrm>
            <a:custGeom>
              <a:avLst/>
              <a:gdLst/>
              <a:ahLst/>
              <a:cxnLst/>
              <a:rect l="l" t="t" r="r" b="b"/>
              <a:pathLst>
                <a:path h="611504">
                  <a:moveTo>
                    <a:pt x="0" y="0"/>
                  </a:moveTo>
                  <a:lnTo>
                    <a:pt x="0" y="610997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26106" y="2640774"/>
              <a:ext cx="87502" cy="8902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599688"/>
              <a:ext cx="100583" cy="10058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415283"/>
              <a:ext cx="100583" cy="1005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784092"/>
              <a:ext cx="100583" cy="100583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3452098" y="2331084"/>
            <a:ext cx="5203984" cy="2254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50000"/>
              </a:lnSpc>
              <a:spcBef>
                <a:spcPts val="1005"/>
              </a:spcBef>
            </a:pPr>
            <a:r>
              <a:rPr lang="zh-CN" altLang="en-US" sz="4400" b="1" dirty="0">
                <a:solidFill>
                  <a:srgbClr val="2D4A87"/>
                </a:solidFill>
                <a:latin typeface="微软雅黑"/>
                <a:cs typeface="微软雅黑"/>
              </a:rPr>
              <a:t>暴力枚举</a:t>
            </a:r>
            <a:endParaRPr lang="en-US" altLang="zh-CN" sz="4400" b="1" dirty="0">
              <a:solidFill>
                <a:srgbClr val="2D4A87"/>
              </a:solidFill>
              <a:latin typeface="微软雅黑"/>
              <a:cs typeface="微软雅黑"/>
            </a:endParaRPr>
          </a:p>
          <a:p>
            <a:pPr marL="12700" marR="5080">
              <a:lnSpc>
                <a:spcPct val="150000"/>
              </a:lnSpc>
              <a:spcBef>
                <a:spcPts val="1005"/>
              </a:spcBef>
            </a:pPr>
            <a:r>
              <a:rPr lang="zh-CN" altLang="en-US" sz="1400" b="1" dirty="0">
                <a:solidFill>
                  <a:schemeClr val="accent1">
                    <a:lumMod val="50000"/>
                  </a:schemeClr>
                </a:solidFill>
                <a:latin typeface="微软雅黑"/>
                <a:cs typeface="微软雅黑"/>
              </a:rPr>
              <a:t>算法的世界高深莫测，但是很多问题的解决方法简单而粗暴的枚举出所有可能的情况，然后判断或者统计，从而解决问题。</a:t>
            </a:r>
            <a:endParaRPr lang="en-US" altLang="zh-CN" sz="1400" b="1" dirty="0">
              <a:solidFill>
                <a:schemeClr val="accent2">
                  <a:lumMod val="75000"/>
                </a:schemeClr>
              </a:solidFill>
              <a:latin typeface="微软雅黑"/>
              <a:cs typeface="微软雅黑"/>
            </a:endParaRPr>
          </a:p>
          <a:p>
            <a:pPr marL="12700" marR="5080">
              <a:lnSpc>
                <a:spcPct val="150000"/>
              </a:lnSpc>
              <a:spcBef>
                <a:spcPts val="1005"/>
              </a:spcBef>
            </a:pPr>
            <a:r>
              <a:rPr lang="zh-CN" altLang="en-US" sz="1400" b="1" dirty="0">
                <a:solidFill>
                  <a:schemeClr val="accent2">
                    <a:lumMod val="75000"/>
                  </a:schemeClr>
                </a:solidFill>
                <a:latin typeface="微软雅黑"/>
                <a:cs typeface="微软雅黑"/>
              </a:rPr>
              <a:t>大力出奇迹</a:t>
            </a:r>
            <a:r>
              <a:rPr lang="en-US" altLang="zh-CN" sz="1400" b="1" dirty="0">
                <a:solidFill>
                  <a:schemeClr val="accent2">
                    <a:lumMod val="75000"/>
                  </a:schemeClr>
                </a:solidFill>
                <a:latin typeface="微软雅黑"/>
                <a:cs typeface="微软雅黑"/>
              </a:rPr>
              <a:t>!</a:t>
            </a:r>
            <a:endParaRPr lang="zh-CN" altLang="en-US" sz="1400" b="1" dirty="0">
              <a:latin typeface="微软雅黑"/>
              <a:cs typeface="微软雅黑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6554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暴力枚举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609" y="3496798"/>
            <a:ext cx="4665522" cy="267594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7077B56F-379A-4486-0653-053B38D49CCB}"/>
              </a:ext>
            </a:extLst>
          </p:cNvPr>
          <p:cNvSpPr txBox="1"/>
          <p:nvPr/>
        </p:nvSpPr>
        <p:spPr>
          <a:xfrm>
            <a:off x="775717" y="1409248"/>
            <a:ext cx="10683276" cy="18500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/>
              <a:t>设想一下</a:t>
            </a:r>
            <a:r>
              <a:rPr lang="en-US" altLang="zh-CN" sz="2000" dirty="0"/>
              <a:t>, </a:t>
            </a:r>
            <a:r>
              <a:rPr lang="zh-CN" altLang="en-US" sz="2000" dirty="0"/>
              <a:t>你觉得家门口的山非常碍事</a:t>
            </a:r>
            <a:r>
              <a:rPr lang="en-US" altLang="zh-CN" sz="2000" dirty="0"/>
              <a:t>, </a:t>
            </a:r>
            <a:r>
              <a:rPr lang="zh-CN" altLang="en-US" sz="2000" dirty="0"/>
              <a:t>下决心发扬“愚公移山”精神</a:t>
            </a:r>
            <a:r>
              <a:rPr lang="en-US" altLang="zh-CN" sz="2000" dirty="0"/>
              <a:t>,</a:t>
            </a:r>
            <a:r>
              <a:rPr lang="zh-CN" altLang="en-US" sz="2000" dirty="0"/>
              <a:t>凭借一镐一担打算把山一点一点地移走。</a:t>
            </a:r>
            <a:endParaRPr lang="en-US" altLang="zh-CN" sz="2000" dirty="0"/>
          </a:p>
          <a:p>
            <a:pPr>
              <a:lnSpc>
                <a:spcPct val="200000"/>
              </a:lnSpc>
            </a:pPr>
            <a:r>
              <a:rPr lang="zh-CN" altLang="en-US" sz="2000" dirty="0"/>
              <a:t>虽然精神值得褒奖</a:t>
            </a:r>
            <a:r>
              <a:rPr lang="en-US" altLang="zh-CN" sz="2000" dirty="0"/>
              <a:t>,</a:t>
            </a:r>
            <a:r>
              <a:rPr lang="zh-CN" altLang="en-US" sz="2000" dirty="0"/>
              <a:t>而且理论上是可行的</a:t>
            </a:r>
            <a:r>
              <a:rPr lang="en-US" altLang="zh-CN" sz="2000" dirty="0"/>
              <a:t>,</a:t>
            </a:r>
            <a:r>
              <a:rPr lang="zh-CN" altLang="en-US" sz="2000" dirty="0"/>
              <a:t>只要给予足够多的时间迟早能做到。</a:t>
            </a:r>
            <a:endParaRPr lang="en-US" altLang="zh-CN" sz="20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96D6E32-DE28-66AB-3B86-ABCFC61DF9CF}"/>
              </a:ext>
            </a:extLst>
          </p:cNvPr>
          <p:cNvSpPr txBox="1"/>
          <p:nvPr/>
        </p:nvSpPr>
        <p:spPr>
          <a:xfrm>
            <a:off x="5382155" y="3471824"/>
            <a:ext cx="6076838" cy="27822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800" dirty="0"/>
              <a:t>但是</a:t>
            </a:r>
            <a:r>
              <a:rPr lang="en-US" altLang="zh-CN" sz="1800" dirty="0"/>
              <a:t>, </a:t>
            </a:r>
            <a:r>
              <a:rPr lang="zh-CN" altLang="en-US" sz="1800" dirty="0"/>
              <a:t>实际上并不可能给你</a:t>
            </a:r>
            <a:r>
              <a:rPr lang="zh-CN" altLang="en-US" sz="1800" b="1" dirty="0">
                <a:solidFill>
                  <a:srgbClr val="C00000"/>
                </a:solidFill>
              </a:rPr>
              <a:t>那么多时间</a:t>
            </a:r>
            <a:r>
              <a:rPr lang="en-US" altLang="zh-CN" sz="1800" dirty="0"/>
              <a:t>, </a:t>
            </a:r>
            <a:r>
              <a:rPr lang="zh-CN" altLang="en-US" sz="1800" dirty="0"/>
              <a:t>所以使用这种办法在有生之年是不可能将山移开的</a:t>
            </a:r>
            <a:r>
              <a:rPr lang="en-US" altLang="zh-CN" sz="1800" dirty="0"/>
              <a:t>(</a:t>
            </a:r>
            <a:r>
              <a:rPr lang="zh-CN" altLang="en-US" sz="1800" dirty="0"/>
              <a:t>也许你可以使用更好的办法</a:t>
            </a:r>
            <a:r>
              <a:rPr lang="en-US" altLang="zh-CN" sz="1800" dirty="0"/>
              <a:t>,</a:t>
            </a:r>
            <a:r>
              <a:rPr lang="zh-CN" altLang="en-US" sz="1800" dirty="0"/>
              <a:t>比如使用魔法或者设法让天神感动</a:t>
            </a:r>
            <a:r>
              <a:rPr lang="en-US" altLang="zh-CN" sz="1800" dirty="0"/>
              <a:t>,</a:t>
            </a:r>
            <a:r>
              <a:rPr lang="zh-CN" altLang="en-US" sz="1800" dirty="0"/>
              <a:t>让他帮你移山</a:t>
            </a:r>
            <a:r>
              <a:rPr lang="en-US" altLang="zh-CN" sz="1800" dirty="0"/>
              <a:t>)</a:t>
            </a:r>
          </a:p>
          <a:p>
            <a:pPr>
              <a:lnSpc>
                <a:spcPct val="200000"/>
              </a:lnSpc>
            </a:pPr>
            <a:r>
              <a:rPr lang="zh-CN" altLang="en-US" sz="1800" dirty="0"/>
              <a:t>然而</a:t>
            </a:r>
            <a:r>
              <a:rPr lang="en-US" altLang="zh-CN" sz="1800" dirty="0"/>
              <a:t>, </a:t>
            </a:r>
            <a:r>
              <a:rPr lang="zh-CN" altLang="en-US" sz="1800" dirty="0"/>
              <a:t>如果只是把一个不到半人高的小沙堆给移走</a:t>
            </a:r>
            <a:r>
              <a:rPr lang="en-US" altLang="zh-CN" sz="1800" dirty="0"/>
              <a:t>,</a:t>
            </a:r>
            <a:r>
              <a:rPr lang="zh-CN" altLang="en-US" sz="1800" dirty="0"/>
              <a:t>那使用这种方法</a:t>
            </a:r>
            <a:r>
              <a:rPr lang="zh-CN" altLang="en-US" dirty="0"/>
              <a:t>虽然比较累，但是也</a:t>
            </a:r>
            <a:r>
              <a:rPr lang="zh-CN" altLang="en-US" sz="1800" dirty="0"/>
              <a:t>很快就可以完成了。 </a:t>
            </a:r>
          </a:p>
        </p:txBody>
      </p:sp>
    </p:spTree>
    <p:extLst>
      <p:ext uri="{BB962C8B-B14F-4D97-AF65-F5344CB8AC3E}">
        <p14:creationId xmlns:p14="http://schemas.microsoft.com/office/powerpoint/2010/main" val="3966213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暴力枚举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077B56F-379A-4486-0653-053B38D49CCB}"/>
              </a:ext>
            </a:extLst>
          </p:cNvPr>
          <p:cNvSpPr txBox="1"/>
          <p:nvPr/>
        </p:nvSpPr>
        <p:spPr>
          <a:xfrm>
            <a:off x="856006" y="1625104"/>
            <a:ext cx="10415497" cy="14629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/>
              <a:t>算法的世界高深莫测</a:t>
            </a:r>
            <a:r>
              <a:rPr lang="en-US" altLang="zh-CN" sz="2400" dirty="0"/>
              <a:t>,</a:t>
            </a:r>
            <a:r>
              <a:rPr lang="zh-CN" altLang="en-US" sz="2400" dirty="0"/>
              <a:t>但是很多问题的解决方法简单而粗暴</a:t>
            </a:r>
            <a:r>
              <a:rPr lang="en-US" altLang="zh-CN" sz="2400" dirty="0"/>
              <a:t>——</a:t>
            </a:r>
            <a:r>
              <a:rPr lang="zh-CN" altLang="en-US" sz="2400" dirty="0"/>
              <a:t>枚举出所有可能的情况</a:t>
            </a:r>
            <a:r>
              <a:rPr lang="en-US" altLang="zh-CN" sz="2400" dirty="0"/>
              <a:t>, </a:t>
            </a:r>
            <a:r>
              <a:rPr lang="zh-CN" altLang="en-US" sz="2400" dirty="0"/>
              <a:t>然后判断或者统计</a:t>
            </a:r>
            <a:r>
              <a:rPr lang="en-US" altLang="zh-CN" sz="2400" dirty="0"/>
              <a:t>,</a:t>
            </a:r>
            <a:r>
              <a:rPr lang="zh-CN" altLang="en-US" sz="2400" dirty="0"/>
              <a:t>从而解决问题。</a:t>
            </a:r>
            <a:endParaRPr lang="en-US" altLang="zh-CN" sz="24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A46D3AE-CBB9-8F44-1281-89774CA914BE}"/>
              </a:ext>
            </a:extLst>
          </p:cNvPr>
          <p:cNvSpPr txBox="1"/>
          <p:nvPr/>
        </p:nvSpPr>
        <p:spPr>
          <a:xfrm>
            <a:off x="856006" y="3610893"/>
            <a:ext cx="10415497" cy="246561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/>
              <a:t>在很多程序设计比赛中</a:t>
            </a:r>
            <a:r>
              <a:rPr lang="en-US" altLang="zh-CN" sz="2000" dirty="0"/>
              <a:t>,</a:t>
            </a:r>
            <a:r>
              <a:rPr lang="zh-CN" altLang="en-US" sz="2000" dirty="0"/>
              <a:t>有许多比较简单的题目是可以通过枚举暴力解决的</a:t>
            </a:r>
            <a:r>
              <a:rPr lang="en-US" altLang="zh-CN" sz="2000" dirty="0"/>
              <a:t>;</a:t>
            </a:r>
          </a:p>
          <a:p>
            <a:pPr>
              <a:lnSpc>
                <a:spcPct val="200000"/>
              </a:lnSpc>
            </a:pPr>
            <a:r>
              <a:rPr lang="zh-CN" altLang="en-US" sz="2000" dirty="0"/>
              <a:t>而有的更具有挑战性的题目虽然有更巧妙的解法</a:t>
            </a:r>
            <a:r>
              <a:rPr lang="en-US" altLang="zh-CN" sz="2000" dirty="0"/>
              <a:t>,</a:t>
            </a:r>
            <a:r>
              <a:rPr lang="zh-CN" altLang="en-US" sz="2000" dirty="0"/>
              <a:t>但依然可以使用枚举暴力完成部分任务。</a:t>
            </a:r>
            <a:endParaRPr lang="en-US" altLang="zh-CN" sz="2000" dirty="0"/>
          </a:p>
          <a:p>
            <a:pPr>
              <a:lnSpc>
                <a:spcPct val="200000"/>
              </a:lnSpc>
            </a:pPr>
            <a:r>
              <a:rPr lang="zh-CN" altLang="en-US" sz="2000" dirty="0"/>
              <a:t>本章将介绍一些枚举与暴力策略</a:t>
            </a:r>
            <a:r>
              <a:rPr lang="en-US" altLang="zh-CN" sz="2000" dirty="0"/>
              <a:t>,</a:t>
            </a:r>
            <a:r>
              <a:rPr lang="zh-CN" altLang="en-US" sz="2000" dirty="0"/>
              <a:t>这是非常基础而且重要的</a:t>
            </a:r>
            <a:r>
              <a:rPr lang="en-US" altLang="zh-CN" sz="2000" dirty="0"/>
              <a:t>,</a:t>
            </a:r>
            <a:r>
              <a:rPr lang="zh-CN" altLang="en-US" sz="2000" dirty="0"/>
              <a:t>但是对初学者来说还是会有一些挑战。请务必理解本章之前的所有知识后再开始本章的学习。</a:t>
            </a:r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84245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暴力枚举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矩形 6"/>
          <p:cNvSpPr/>
          <p:nvPr/>
        </p:nvSpPr>
        <p:spPr>
          <a:xfrm>
            <a:off x="993825" y="1404047"/>
            <a:ext cx="10204350" cy="470898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算法问题的两大类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b="1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模拟问题</a:t>
            </a:r>
            <a:endParaRPr lang="zh-CN" altLang="en-US" b="0" i="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模拟问题涉及使用计算机程序来</a:t>
            </a:r>
            <a:r>
              <a:rPr lang="zh-CN" altLang="en-US" b="1" i="0" dirty="0">
                <a:solidFill>
                  <a:schemeClr val="accent2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还原和执行现实世界中的规则或过程</a:t>
            </a:r>
            <a:r>
              <a:rPr lang="zh-CN" altLang="en-US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。这类问题通常要求我们按照</a:t>
            </a:r>
            <a:r>
              <a:rPr lang="zh-CN" altLang="en-US" b="1" i="0" dirty="0">
                <a:solidFill>
                  <a:schemeClr val="accent2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明确的规则进行操作</a:t>
            </a:r>
            <a:r>
              <a:rPr lang="zh-CN" altLang="en-US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，每一步的行为都是</a:t>
            </a:r>
            <a:r>
              <a:rPr lang="zh-CN" altLang="en-US" b="1" i="0" dirty="0">
                <a:solidFill>
                  <a:schemeClr val="accent2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简单和确定</a:t>
            </a:r>
            <a:r>
              <a:rPr lang="zh-CN" altLang="en-US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的。</a:t>
            </a:r>
            <a:endParaRPr lang="en-US" altLang="zh-CN" b="0" i="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每一步操作都是基于明确的指示进行的。常常需要使用合适的数据结构来</a:t>
            </a:r>
            <a:r>
              <a:rPr lang="zh-CN" altLang="en-US" b="1" i="0" dirty="0">
                <a:solidFill>
                  <a:schemeClr val="accent2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优化单步操作</a:t>
            </a:r>
            <a:r>
              <a:rPr lang="zh-CN" altLang="en-US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的复杂度。例子包括模拟棋盘游戏、模拟交通信号系统等。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b="1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求解问题</a:t>
            </a:r>
            <a:endParaRPr lang="zh-CN" altLang="en-US" b="0" i="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求解问题则侧重于在</a:t>
            </a:r>
            <a:r>
              <a:rPr lang="zh-CN" altLang="en-US" b="1" i="0" dirty="0">
                <a:solidFill>
                  <a:schemeClr val="accent2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大量可能性中寻找可行解或最优解</a:t>
            </a:r>
            <a:r>
              <a:rPr lang="zh-CN" altLang="en-US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。这类问题的解是不确定的，需要通过遍历、搜索或其他策略来尝试所有可能的解。涉及</a:t>
            </a:r>
            <a:r>
              <a:rPr lang="zh-CN" altLang="en-US" b="1" i="0" dirty="0">
                <a:solidFill>
                  <a:schemeClr val="accent2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枚举、遍历或搜索</a:t>
            </a:r>
            <a:r>
              <a:rPr lang="zh-CN" altLang="en-US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以找到满足条件的解。可能需要使用迭代、递归、动态规划等方法来进行求解。常用技术包括记忆化存储以减少重复计算、剪枝技术以减少搜索空间。例子包括路径优化、组合问题、约束满足问题等。</a:t>
            </a:r>
          </a:p>
        </p:txBody>
      </p:sp>
    </p:spTree>
    <p:extLst>
      <p:ext uri="{BB962C8B-B14F-4D97-AF65-F5344CB8AC3E}">
        <p14:creationId xmlns:p14="http://schemas.microsoft.com/office/powerpoint/2010/main" val="218920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暴力枚举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矩形 7"/>
          <p:cNvSpPr/>
          <p:nvPr/>
        </p:nvSpPr>
        <p:spPr>
          <a:xfrm>
            <a:off x="1347304" y="1435945"/>
            <a:ext cx="9924199" cy="23462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枚举算法是一种简单而直接的算法思想，用于在</a:t>
            </a:r>
            <a:r>
              <a:rPr lang="zh-CN" altLang="en-US" sz="2000" b="1" i="0" dirty="0">
                <a:solidFill>
                  <a:schemeClr val="accent2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有限的搜索空间内逐一尝试所有可能的解</a:t>
            </a:r>
            <a:r>
              <a:rPr lang="zh-CN" altLang="en-US" sz="20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，以找到满足条件的解或所有解。</a:t>
            </a:r>
            <a:endParaRPr lang="en-US" altLang="zh-CN" sz="2000" b="0" i="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虽然枚举算法通常效率较低，尤其是在搜索空间较大时，但它在一些情况下是有效的解决方案，特别是在搜索空间有限且可以接受的情况下。</a:t>
            </a:r>
            <a:endParaRPr lang="en-US" altLang="zh-CN" sz="2000" b="0" i="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由于枚举法的直接性和简易性，它通常是理解和实现最简单的算法之一。</a:t>
            </a:r>
          </a:p>
        </p:txBody>
      </p:sp>
      <p:sp>
        <p:nvSpPr>
          <p:cNvPr id="9" name="矩形 8"/>
          <p:cNvSpPr/>
          <p:nvPr/>
        </p:nvSpPr>
        <p:spPr>
          <a:xfrm>
            <a:off x="6177770" y="4287790"/>
            <a:ext cx="5054988" cy="1693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0" i="0" dirty="0">
                <a:effectLst/>
                <a:ea typeface="微软雅黑" panose="020B0503020204020204" pitchFamily="34" charset="-122"/>
              </a:rPr>
              <a:t>已知行李箱的密码是三位数字</a:t>
            </a:r>
            <a:endParaRPr lang="en-US" altLang="zh-CN" sz="2400" b="0" i="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ea typeface="微软雅黑" panose="020B0503020204020204" pitchFamily="34" charset="-122"/>
              </a:rPr>
              <a:t>可从 </a:t>
            </a:r>
            <a:r>
              <a:rPr lang="en-US" altLang="zh-CN" sz="2400" dirty="0">
                <a:ea typeface="微软雅黑" panose="020B0503020204020204" pitchFamily="34" charset="-122"/>
              </a:rPr>
              <a:t>000 </a:t>
            </a:r>
            <a:r>
              <a:rPr lang="zh-CN" altLang="en-US" sz="2400" dirty="0">
                <a:ea typeface="微软雅黑" panose="020B0503020204020204" pitchFamily="34" charset="-122"/>
              </a:rPr>
              <a:t>枚举到 </a:t>
            </a:r>
            <a:r>
              <a:rPr lang="en-US" altLang="zh-CN" sz="2400" dirty="0">
                <a:ea typeface="微软雅黑" panose="020B0503020204020204" pitchFamily="34" charset="-122"/>
              </a:rPr>
              <a:t>999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ea typeface="微软雅黑" panose="020B0503020204020204" pitchFamily="34" charset="-122"/>
              </a:rPr>
              <a:t>如果不限时间，则一定能获得答案！</a:t>
            </a:r>
            <a:endParaRPr lang="zh-CN" altLang="en-US" sz="2400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7304" y="3961934"/>
            <a:ext cx="3137159" cy="2345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387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暴力枚举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052676" y="1418169"/>
            <a:ext cx="10174223" cy="39159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12696" tIns="0" rIns="12696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effectLst/>
                <a:latin typeface="+mn-lt"/>
                <a:ea typeface="微软雅黑" panose="020B0503020204020204" pitchFamily="34" charset="-122"/>
              </a:rPr>
              <a:t>题目描述</a:t>
            </a:r>
            <a:r>
              <a:rPr lang="en-US" altLang="zh-CN" sz="2000" b="1" dirty="0">
                <a:latin typeface="+mn-lt"/>
                <a:ea typeface="微软雅黑" panose="020B0503020204020204" pitchFamily="34" charset="-122"/>
              </a:rPr>
              <a:t>(</a:t>
            </a:r>
            <a:r>
              <a:rPr lang="zh-CN" altLang="en-US" sz="2000" b="1" dirty="0">
                <a:latin typeface="+mn-lt"/>
                <a:ea typeface="微软雅黑" panose="020B0503020204020204" pitchFamily="34" charset="-122"/>
              </a:rPr>
              <a:t>书本 </a:t>
            </a:r>
            <a:r>
              <a:rPr lang="en-US" altLang="zh-CN" sz="2000" b="1" dirty="0">
                <a:latin typeface="+mn-lt"/>
                <a:ea typeface="微软雅黑" panose="020B0503020204020204" pitchFamily="34" charset="-122"/>
              </a:rPr>
              <a:t>P142</a:t>
            </a:r>
            <a:r>
              <a:rPr lang="zh-CN" altLang="en-US" sz="2000" b="1" dirty="0">
                <a:latin typeface="+mn-lt"/>
                <a:ea typeface="微软雅黑" panose="020B0503020204020204" pitchFamily="34" charset="-122"/>
              </a:rPr>
              <a:t>页 例</a:t>
            </a:r>
            <a:r>
              <a:rPr lang="en-US" altLang="zh-CN" sz="2000" b="1" dirty="0">
                <a:latin typeface="+mn-lt"/>
                <a:ea typeface="微软雅黑" panose="020B0503020204020204" pitchFamily="34" charset="-122"/>
              </a:rPr>
              <a:t>10-1)</a:t>
            </a:r>
            <a:endParaRPr kumimoji="0" lang="zh-CN" altLang="zh-CN" sz="2000" b="1" i="0" u="none" strike="noStrike" cap="none" normalizeH="0" baseline="0" dirty="0">
              <a:ln>
                <a:noFill/>
              </a:ln>
              <a:effectLst/>
              <a:latin typeface="+mn-lt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effectLst/>
                <a:latin typeface="+mn-lt"/>
                <a:ea typeface="微软雅黑" panose="020B0503020204020204" pitchFamily="34" charset="-122"/>
              </a:rPr>
              <a:t>给定一个大小为 n x m 的棋盘，请计算棋盘中包含多少个正方形和多少个长方形（不包括正方形）。正方形和长方形的边必须与棋盘的边平行。</a:t>
            </a:r>
            <a:endParaRPr kumimoji="0" lang="zh-CN" altLang="zh-CN" b="1" i="0" u="none" strike="noStrike" cap="none" normalizeH="0" baseline="0" dirty="0">
              <a:ln>
                <a:noFill/>
              </a:ln>
              <a:effectLst/>
              <a:latin typeface="+mn-lt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effectLst/>
                <a:latin typeface="+mn-lt"/>
                <a:ea typeface="微软雅黑" panose="020B0503020204020204" pitchFamily="34" charset="-122"/>
              </a:rPr>
              <a:t>输入格式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effectLst/>
                <a:latin typeface="+mn-lt"/>
                <a:ea typeface="微软雅黑" panose="020B0503020204020204" pitchFamily="34" charset="-122"/>
              </a:rPr>
              <a:t>两个整数 n 和 m，表示棋盘的行数和列数。</a:t>
            </a:r>
            <a:endParaRPr kumimoji="0" lang="zh-CN" altLang="zh-CN" b="1" i="0" u="none" strike="noStrike" cap="none" normalizeH="0" baseline="0" dirty="0">
              <a:ln>
                <a:noFill/>
              </a:ln>
              <a:effectLst/>
              <a:latin typeface="+mn-lt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effectLst/>
                <a:latin typeface="+mn-lt"/>
                <a:ea typeface="微软雅黑" panose="020B0503020204020204" pitchFamily="34" charset="-122"/>
              </a:rPr>
              <a:t>输出格式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effectLst/>
                <a:latin typeface="+mn-lt"/>
                <a:ea typeface="微软雅黑" panose="020B0503020204020204" pitchFamily="34" charset="-122"/>
              </a:rPr>
              <a:t>两个整数，分别表示棋盘中包含的正方形和不包含正方形的长方形的数量。</a:t>
            </a:r>
            <a:endParaRPr kumimoji="0" lang="zh-CN" altLang="zh-CN" b="1" i="0" u="none" strike="noStrike" cap="none" normalizeH="0" baseline="0" dirty="0">
              <a:ln>
                <a:noFill/>
              </a:ln>
              <a:effectLst/>
              <a:latin typeface="+mn-lt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effectLst/>
                <a:latin typeface="+mn-lt"/>
                <a:ea typeface="微软雅黑" panose="020B0503020204020204" pitchFamily="34" charset="-122"/>
              </a:rPr>
              <a:t>示例输入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  <a:latin typeface="+mn-lt"/>
                <a:ea typeface="微软雅黑" panose="020B0503020204020204" pitchFamily="34" charset="-122"/>
              </a:rPr>
              <a:t>：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effectLst/>
                <a:latin typeface="+mn-lt"/>
                <a:ea typeface="微软雅黑" panose="020B0503020204020204" pitchFamily="34" charset="-122"/>
              </a:rPr>
              <a:t>n = 2 m = 3 </a:t>
            </a:r>
          </a:p>
          <a:p>
            <a:pPr lvl="0">
              <a:lnSpc>
                <a:spcPct val="150000"/>
              </a:lnSpc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effectLst/>
                <a:latin typeface="+mn-lt"/>
                <a:ea typeface="微软雅黑" panose="020B0503020204020204" pitchFamily="34" charset="-122"/>
              </a:rPr>
              <a:t>示例输出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  <a:latin typeface="+mn-lt"/>
                <a:ea typeface="微软雅黑" panose="020B0503020204020204" pitchFamily="34" charset="-122"/>
              </a:rPr>
              <a:t>：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effectLst/>
                <a:latin typeface="+mn-lt"/>
                <a:ea typeface="微软雅黑" panose="020B0503020204020204" pitchFamily="34" charset="-122"/>
              </a:rPr>
              <a:t>8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effectLst/>
                <a:latin typeface="+mn-lt"/>
                <a:ea typeface="微软雅黑" panose="020B0503020204020204" pitchFamily="34" charset="-122"/>
              </a:rPr>
              <a:t> 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effectLst/>
                <a:latin typeface="+mn-lt"/>
                <a:ea typeface="微软雅黑" panose="020B0503020204020204" pitchFamily="34" charset="-122"/>
              </a:rPr>
              <a:t>10</a:t>
            </a:r>
            <a:endParaRPr kumimoji="0" lang="zh-CN" altLang="zh-CN" b="0" i="0" u="none" strike="noStrike" cap="none" normalizeH="0" baseline="0" dirty="0">
              <a:ln>
                <a:noFill/>
              </a:ln>
              <a:effectLst/>
              <a:latin typeface="+mn-lt"/>
              <a:ea typeface="微软雅黑" panose="020B0503020204020204" pitchFamily="34" charset="-122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1162830"/>
              </p:ext>
            </p:extLst>
          </p:nvPr>
        </p:nvGraphicFramePr>
        <p:xfrm>
          <a:off x="8927258" y="3811121"/>
          <a:ext cx="2080593" cy="14119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3531">
                  <a:extLst>
                    <a:ext uri="{9D8B030D-6E8A-4147-A177-3AD203B41FA5}">
                      <a16:colId xmlns:a16="http://schemas.microsoft.com/office/drawing/2014/main" val="1920210173"/>
                    </a:ext>
                  </a:extLst>
                </a:gridCol>
                <a:gridCol w="693531">
                  <a:extLst>
                    <a:ext uri="{9D8B030D-6E8A-4147-A177-3AD203B41FA5}">
                      <a16:colId xmlns:a16="http://schemas.microsoft.com/office/drawing/2014/main" val="2606823514"/>
                    </a:ext>
                  </a:extLst>
                </a:gridCol>
                <a:gridCol w="693531">
                  <a:extLst>
                    <a:ext uri="{9D8B030D-6E8A-4147-A177-3AD203B41FA5}">
                      <a16:colId xmlns:a16="http://schemas.microsoft.com/office/drawing/2014/main" val="2195265034"/>
                    </a:ext>
                  </a:extLst>
                </a:gridCol>
              </a:tblGrid>
              <a:tr h="705995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205556"/>
                  </a:ext>
                </a:extLst>
              </a:tr>
              <a:tr h="705995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7374521"/>
                  </a:ext>
                </a:extLst>
              </a:tr>
            </a:tbl>
          </a:graphicData>
        </a:graphic>
      </p:graphicFrame>
      <p:sp>
        <p:nvSpPr>
          <p:cNvPr id="12" name="矩形 11"/>
          <p:cNvSpPr/>
          <p:nvPr/>
        </p:nvSpPr>
        <p:spPr>
          <a:xfrm>
            <a:off x="2651317" y="5643672"/>
            <a:ext cx="6889365" cy="5857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ea typeface="微软雅黑" panose="020B0503020204020204" pitchFamily="34" charset="-122"/>
              </a:rPr>
              <a:t>如图，正方形一共 8 个，长方形 10 个</a:t>
            </a:r>
            <a:endParaRPr lang="en-US" altLang="zh-CN" sz="2400" dirty="0"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77840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暴力枚举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矩形 8"/>
          <p:cNvSpPr/>
          <p:nvPr/>
        </p:nvSpPr>
        <p:spPr>
          <a:xfrm>
            <a:off x="1212993" y="1362649"/>
            <a:ext cx="9601200" cy="28437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ea typeface="微软雅黑" panose="020B0503020204020204" pitchFamily="34" charset="-122"/>
              </a:rPr>
              <a:t>思路一</a:t>
            </a:r>
            <a:r>
              <a:rPr lang="en-US" altLang="zh-CN" sz="2000" b="1" dirty="0">
                <a:ea typeface="微软雅黑" panose="020B0503020204020204" pitchFamily="34" charset="-122"/>
              </a:rPr>
              <a:t>·</a:t>
            </a:r>
            <a:r>
              <a:rPr lang="zh-CN" altLang="en-US" sz="2000" b="1" dirty="0">
                <a:ea typeface="微软雅黑" panose="020B0503020204020204" pitchFamily="34" charset="-122"/>
              </a:rPr>
              <a:t>坐标定义：</a:t>
            </a:r>
          </a:p>
          <a:p>
            <a:pPr>
              <a:lnSpc>
                <a:spcPct val="200000"/>
              </a:lnSpc>
            </a:pP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核心思想：</a:t>
            </a:r>
            <a:endParaRPr lang="zh-CN" altLang="en-US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在棋盘上，任何一个矩形都可以由其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左上角顶点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x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x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 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右下角顶点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y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y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 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唯一确定。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x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代表起始行，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x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代表起始列。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y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代表结束行，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y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代表结束列。 </a:t>
            </a:r>
            <a:endParaRPr lang="en-US" altLang="zh-CN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当然，需要满足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x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 &lt;= x2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且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y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 &lt;= y2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780" y="4312851"/>
            <a:ext cx="2799625" cy="2106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763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暴力枚举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5CFAC51F-2476-1B38-9891-983CAC9EEA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5558" y="1338337"/>
            <a:ext cx="10357723" cy="50328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Microsoft YaHei" panose="020B0503020204020204" pitchFamily="34" charset="-122"/>
              <a:buChar char="•"/>
            </a:pPr>
            <a:r>
              <a:rPr kumimoji="0" lang="zh-CN" altLang="zh-CN" sz="18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枚举策略：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我们可以使用</a:t>
            </a:r>
            <a:r>
              <a:rPr kumimoji="0" lang="zh-CN" altLang="zh-CN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四重循环</a:t>
            </a:r>
            <a:r>
              <a: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来枚举所有可能的左上角和右下角坐标组合：</a:t>
            </a:r>
          </a:p>
          <a:p>
            <a:pPr marL="800100" lvl="1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Microsoft YaHei" panose="020B0503020204020204" pitchFamily="34" charset="-122"/>
              <a:buAutoNum type="arabicPeriod"/>
            </a:pPr>
            <a:r>
              <a:rPr kumimoji="0" lang="zh-CN" altLang="zh-CN" sz="1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第一重循环： 枚举左上角行坐标 </a:t>
            </a:r>
            <a:r>
              <a:rPr lang="en-US" altLang="zh-CN" dirty="0">
                <a:solidFill>
                  <a:srgbClr val="C00000"/>
                </a:solidFill>
                <a:ea typeface="Microsoft YaHei" panose="020B0503020204020204" pitchFamily="34" charset="-122"/>
              </a:rPr>
              <a:t>x</a:t>
            </a:r>
            <a:r>
              <a:rPr kumimoji="0" lang="zh-CN" altLang="zh-CN" sz="180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Microsoft YaHei" panose="020B0503020204020204" pitchFamily="34" charset="-122"/>
              </a:rPr>
              <a:t>1</a:t>
            </a:r>
            <a:r>
              <a:rPr kumimoji="0" lang="zh-CN" altLang="zh-CN" sz="1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 (从 </a:t>
            </a:r>
            <a:r>
              <a:rPr lang="en-US" altLang="zh-CN" dirty="0">
                <a:solidFill>
                  <a:srgbClr val="C00000"/>
                </a:solidFill>
                <a:ea typeface="Microsoft YaHei" panose="020B0503020204020204" pitchFamily="34" charset="-122"/>
              </a:rPr>
              <a:t>0</a:t>
            </a:r>
            <a:r>
              <a:rPr kumimoji="0" lang="zh-CN" altLang="zh-CN" sz="1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 到 </a:t>
            </a:r>
            <a:r>
              <a:rPr kumimoji="0" lang="zh-CN" altLang="zh-CN" sz="180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Microsoft YaHei" panose="020B0503020204020204" pitchFamily="34" charset="-122"/>
              </a:rPr>
              <a:t>n</a:t>
            </a:r>
            <a:r>
              <a:rPr kumimoji="0" lang="zh-CN" altLang="zh-CN" sz="1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)。 </a:t>
            </a:r>
          </a:p>
          <a:p>
            <a:pPr marL="800100" lvl="1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Microsoft YaHei" panose="020B0503020204020204" pitchFamily="34" charset="-122"/>
              <a:buAutoNum type="arabicPeriod" startAt="2"/>
            </a:pPr>
            <a:r>
              <a:rPr kumimoji="0" lang="zh-CN" altLang="zh-CN" sz="1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第二重循环： 枚举左上角列坐标 </a:t>
            </a:r>
            <a:r>
              <a:rPr lang="en-US" altLang="zh-CN" dirty="0">
                <a:solidFill>
                  <a:srgbClr val="C00000"/>
                </a:solidFill>
                <a:ea typeface="Microsoft YaHei" panose="020B0503020204020204" pitchFamily="34" charset="-122"/>
              </a:rPr>
              <a:t>y</a:t>
            </a:r>
            <a:r>
              <a:rPr kumimoji="0" lang="zh-CN" altLang="zh-CN" sz="180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Microsoft YaHei" panose="020B0503020204020204" pitchFamily="34" charset="-122"/>
              </a:rPr>
              <a:t>1</a:t>
            </a:r>
            <a:r>
              <a:rPr kumimoji="0" lang="zh-CN" altLang="zh-CN" sz="1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 (从 </a:t>
            </a:r>
            <a:r>
              <a:rPr lang="en-US" altLang="zh-CN" dirty="0">
                <a:solidFill>
                  <a:srgbClr val="C00000"/>
                </a:solidFill>
                <a:ea typeface="Microsoft YaHei" panose="020B0503020204020204" pitchFamily="34" charset="-122"/>
              </a:rPr>
              <a:t>0</a:t>
            </a:r>
            <a:r>
              <a:rPr kumimoji="0" lang="zh-CN" altLang="zh-CN" sz="1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 到 </a:t>
            </a:r>
            <a:r>
              <a:rPr kumimoji="0" lang="zh-CN" altLang="zh-CN" sz="180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Microsoft YaHei" panose="020B0503020204020204" pitchFamily="34" charset="-122"/>
              </a:rPr>
              <a:t>m</a:t>
            </a:r>
            <a:r>
              <a:rPr kumimoji="0" lang="zh-CN" altLang="zh-CN" sz="1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)。 </a:t>
            </a:r>
          </a:p>
          <a:p>
            <a:pPr marL="800100" lvl="1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Microsoft YaHei" panose="020B0503020204020204" pitchFamily="34" charset="-122"/>
              <a:buAutoNum type="arabicPeriod" startAt="3"/>
            </a:pPr>
            <a:r>
              <a:rPr kumimoji="0" lang="zh-CN" altLang="zh-CN" sz="1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第三重循环： 枚举右下角行坐标 </a:t>
            </a:r>
            <a:r>
              <a:rPr lang="en-US" altLang="zh-CN" dirty="0">
                <a:solidFill>
                  <a:srgbClr val="C00000"/>
                </a:solidFill>
                <a:ea typeface="Microsoft YaHei" panose="020B0503020204020204" pitchFamily="34" charset="-122"/>
              </a:rPr>
              <a:t>x</a:t>
            </a:r>
            <a:r>
              <a:rPr kumimoji="0" lang="zh-CN" altLang="zh-CN" sz="180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Microsoft YaHei" panose="020B0503020204020204" pitchFamily="34" charset="-122"/>
              </a:rPr>
              <a:t>2</a:t>
            </a:r>
            <a:r>
              <a:rPr kumimoji="0" lang="zh-CN" altLang="zh-CN" sz="1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 (从 </a:t>
            </a:r>
            <a:r>
              <a:rPr lang="en-US" altLang="zh-CN" dirty="0">
                <a:solidFill>
                  <a:srgbClr val="C00000"/>
                </a:solidFill>
                <a:ea typeface="Microsoft YaHei" panose="020B0503020204020204" pitchFamily="34" charset="-122"/>
              </a:rPr>
              <a:t>x</a:t>
            </a:r>
            <a:r>
              <a:rPr kumimoji="0" lang="zh-CN" altLang="zh-CN" sz="180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Microsoft YaHei" panose="020B0503020204020204" pitchFamily="34" charset="-122"/>
              </a:rPr>
              <a:t>1</a:t>
            </a:r>
            <a:r>
              <a:rPr kumimoji="0" lang="zh-CN" altLang="zh-CN" sz="1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 到 </a:t>
            </a:r>
            <a:r>
              <a:rPr kumimoji="0" lang="zh-CN" altLang="zh-CN" sz="180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Microsoft YaHei" panose="020B0503020204020204" pitchFamily="34" charset="-122"/>
              </a:rPr>
              <a:t>n</a:t>
            </a:r>
            <a:r>
              <a:rPr kumimoji="0" lang="zh-CN" altLang="zh-CN" sz="1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)。 </a:t>
            </a:r>
          </a:p>
          <a:p>
            <a:pPr marL="800100" lvl="1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Microsoft YaHei" panose="020B0503020204020204" pitchFamily="34" charset="-122"/>
              <a:buAutoNum type="arabicPeriod" startAt="4"/>
            </a:pPr>
            <a:r>
              <a:rPr kumimoji="0" lang="zh-CN" altLang="zh-CN" sz="1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第四重循环： 枚举右下角列坐标 </a:t>
            </a:r>
            <a:r>
              <a:rPr lang="en-US" altLang="zh-CN" dirty="0">
                <a:solidFill>
                  <a:srgbClr val="C00000"/>
                </a:solidFill>
                <a:ea typeface="Microsoft YaHei" panose="020B0503020204020204" pitchFamily="34" charset="-122"/>
              </a:rPr>
              <a:t>y</a:t>
            </a:r>
            <a:r>
              <a:rPr kumimoji="0" lang="zh-CN" altLang="zh-CN" sz="180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Microsoft YaHei" panose="020B0503020204020204" pitchFamily="34" charset="-122"/>
              </a:rPr>
              <a:t>2</a:t>
            </a:r>
            <a:r>
              <a:rPr kumimoji="0" lang="zh-CN" altLang="zh-CN" sz="1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 (从 </a:t>
            </a:r>
            <a:r>
              <a:rPr lang="en-US" altLang="zh-CN" dirty="0">
                <a:solidFill>
                  <a:srgbClr val="C00000"/>
                </a:solidFill>
                <a:ea typeface="Microsoft YaHei" panose="020B0503020204020204" pitchFamily="34" charset="-122"/>
              </a:rPr>
              <a:t>y</a:t>
            </a:r>
            <a:r>
              <a:rPr kumimoji="0" lang="zh-CN" altLang="zh-CN" sz="180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Microsoft YaHei" panose="020B0503020204020204" pitchFamily="34" charset="-122"/>
              </a:rPr>
              <a:t>1</a:t>
            </a:r>
            <a:r>
              <a:rPr kumimoji="0" lang="zh-CN" altLang="zh-CN" sz="1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 到 </a:t>
            </a:r>
            <a:r>
              <a:rPr kumimoji="0" lang="zh-CN" altLang="zh-CN" sz="180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Microsoft YaHei" panose="020B0503020204020204" pitchFamily="34" charset="-122"/>
              </a:rPr>
              <a:t>m</a:t>
            </a:r>
            <a:r>
              <a:rPr kumimoji="0" lang="zh-CN" altLang="zh-CN" sz="1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)。 </a:t>
            </a:r>
          </a:p>
          <a:p>
            <a:pPr marL="28575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Microsoft YaHei" panose="020B0503020204020204" pitchFamily="34" charset="-122"/>
              <a:buChar char="•"/>
            </a:pPr>
            <a:r>
              <a:rPr kumimoji="0" lang="zh-CN" altLang="zh-CN" sz="18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判断逻辑：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对于每一组 </a:t>
            </a:r>
            <a:r>
              <a:rPr kumimoji="0" lang="zh-CN" altLang="zh-CN" sz="18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Microsoft YaHei" panose="020B0503020204020204" pitchFamily="34" charset="-122"/>
              </a:rPr>
              <a:t>(</a:t>
            </a: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Microsoft YaHei" panose="020B0503020204020204" pitchFamily="34" charset="-122"/>
              </a:rPr>
              <a:t>x</a:t>
            </a:r>
            <a:r>
              <a:rPr kumimoji="0" lang="zh-CN" altLang="zh-CN" sz="18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Microsoft YaHei" panose="020B0503020204020204" pitchFamily="34" charset="-122"/>
              </a:rPr>
              <a:t>1, </a:t>
            </a: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Microsoft YaHei" panose="020B0503020204020204" pitchFamily="34" charset="-122"/>
              </a:rPr>
              <a:t>x</a:t>
            </a:r>
            <a:r>
              <a:rPr kumimoji="0" lang="zh-CN" altLang="zh-CN" sz="18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Microsoft YaHei" panose="020B0503020204020204" pitchFamily="34" charset="-122"/>
              </a:rPr>
              <a:t>1, </a:t>
            </a: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Microsoft YaHei" panose="020B0503020204020204" pitchFamily="34" charset="-122"/>
              </a:rPr>
              <a:t>y</a:t>
            </a:r>
            <a:r>
              <a:rPr kumimoji="0" lang="zh-CN" altLang="zh-CN" sz="18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Microsoft YaHei" panose="020B0503020204020204" pitchFamily="34" charset="-122"/>
              </a:rPr>
              <a:t>2, </a:t>
            </a: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Microsoft YaHei" panose="020B0503020204020204" pitchFamily="34" charset="-122"/>
              </a:rPr>
              <a:t>y</a:t>
            </a:r>
            <a:r>
              <a:rPr kumimoji="0" lang="zh-CN" altLang="zh-CN" sz="18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Microsoft YaHei" panose="020B0503020204020204" pitchFamily="34" charset="-122"/>
              </a:rPr>
              <a:t>2)</a:t>
            </a:r>
            <a:r>
              <a: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 确定的矩形：</a:t>
            </a:r>
          </a:p>
          <a:p>
            <a:pPr marL="742950" lvl="1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Microsoft YaHei" panose="020B0503020204020204" pitchFamily="34" charset="-122"/>
              <a:buChar char="•"/>
            </a:pPr>
            <a:r>
              <a:rPr kumimoji="0" lang="zh-CN" altLang="zh-CN" sz="1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高度 (height): </a:t>
            </a:r>
            <a:r>
              <a:rPr lang="en-US" altLang="zh-CN" dirty="0">
                <a:solidFill>
                  <a:srgbClr val="C00000"/>
                </a:solidFill>
                <a:ea typeface="Microsoft YaHei" panose="020B0503020204020204" pitchFamily="34" charset="-122"/>
              </a:rPr>
              <a:t>y</a:t>
            </a:r>
            <a:r>
              <a:rPr kumimoji="0" lang="zh-CN" altLang="zh-CN" sz="180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Microsoft YaHei" panose="020B0503020204020204" pitchFamily="34" charset="-122"/>
              </a:rPr>
              <a:t>2 - </a:t>
            </a:r>
            <a:r>
              <a:rPr kumimoji="0" lang="en-US" altLang="zh-CN" sz="180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Microsoft YaHei" panose="020B0503020204020204" pitchFamily="34" charset="-122"/>
              </a:rPr>
              <a:t>y</a:t>
            </a:r>
            <a:r>
              <a:rPr kumimoji="0" lang="zh-CN" altLang="zh-CN" sz="180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Microsoft YaHei" panose="020B0503020204020204" pitchFamily="34" charset="-122"/>
              </a:rPr>
              <a:t>1 + 1</a:t>
            </a:r>
            <a:r>
              <a:rPr kumimoji="0" lang="zh-CN" altLang="zh-CN" sz="1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 </a:t>
            </a:r>
          </a:p>
          <a:p>
            <a:pPr marL="742950" lvl="1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Microsoft YaHei" panose="020B0503020204020204" pitchFamily="34" charset="-122"/>
              <a:buChar char="•"/>
            </a:pPr>
            <a:r>
              <a:rPr kumimoji="0" lang="zh-CN" altLang="zh-CN" sz="1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宽度 (width): </a:t>
            </a:r>
            <a:r>
              <a:rPr lang="en-US" altLang="zh-CN" dirty="0">
                <a:solidFill>
                  <a:srgbClr val="C00000"/>
                </a:solidFill>
                <a:ea typeface="Microsoft YaHei" panose="020B0503020204020204" pitchFamily="34" charset="-122"/>
              </a:rPr>
              <a:t>x</a:t>
            </a:r>
            <a:r>
              <a:rPr kumimoji="0" lang="zh-CN" altLang="zh-CN" sz="180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Microsoft YaHei" panose="020B0503020204020204" pitchFamily="34" charset="-122"/>
              </a:rPr>
              <a:t>2 - </a:t>
            </a:r>
            <a:r>
              <a:rPr kumimoji="0" lang="en-US" altLang="zh-CN" sz="180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Microsoft YaHei" panose="020B0503020204020204" pitchFamily="34" charset="-122"/>
              </a:rPr>
              <a:t>x</a:t>
            </a:r>
            <a:r>
              <a:rPr kumimoji="0" lang="zh-CN" altLang="zh-CN" sz="180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Microsoft YaHei" panose="020B0503020204020204" pitchFamily="34" charset="-122"/>
              </a:rPr>
              <a:t>1 + 1</a:t>
            </a:r>
            <a:r>
              <a:rPr kumimoji="0" lang="zh-CN" altLang="zh-CN" sz="1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 </a:t>
            </a:r>
          </a:p>
          <a:p>
            <a:pPr marL="742950" lvl="1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Microsoft YaHei" panose="020B0503020204020204" pitchFamily="34" charset="-122"/>
              <a:buChar char="•"/>
            </a:pPr>
            <a:r>
              <a:rPr kumimoji="0" lang="zh-CN" altLang="zh-CN" sz="1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如果 </a:t>
            </a:r>
            <a:r>
              <a:rPr kumimoji="0" lang="zh-CN" altLang="zh-CN" sz="180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Microsoft YaHei" panose="020B0503020204020204" pitchFamily="34" charset="-122"/>
              </a:rPr>
              <a:t>height == width</a:t>
            </a:r>
            <a:r>
              <a:rPr kumimoji="0" lang="zh-CN" altLang="zh-CN" sz="1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： 这是一个正方形。 </a:t>
            </a:r>
          </a:p>
          <a:p>
            <a:pPr marL="742950" lvl="1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Microsoft YaHei" panose="020B0503020204020204" pitchFamily="34" charset="-122"/>
              <a:buChar char="•"/>
            </a:pPr>
            <a:r>
              <a:rPr kumimoji="0" lang="zh-CN" altLang="zh-CN" sz="1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否则 (</a:t>
            </a:r>
            <a:r>
              <a:rPr kumimoji="0" lang="zh-CN" altLang="zh-CN" sz="180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Microsoft YaHei" panose="020B0503020204020204" pitchFamily="34" charset="-122"/>
              </a:rPr>
              <a:t>height != width</a:t>
            </a:r>
            <a:r>
              <a:rPr kumimoji="0" lang="zh-CN" altLang="zh-CN" sz="1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)： 这是一个长方形。 </a:t>
            </a:r>
          </a:p>
        </p:txBody>
      </p:sp>
    </p:spTree>
    <p:extLst>
      <p:ext uri="{BB962C8B-B14F-4D97-AF65-F5344CB8AC3E}">
        <p14:creationId xmlns:p14="http://schemas.microsoft.com/office/powerpoint/2010/main" val="763442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暴力枚举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989151" y="1640128"/>
            <a:ext cx="6647204" cy="387798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x1 = 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 x1 &lt;= 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 ++x1) {</a:t>
            </a:r>
            <a:endParaRPr kumimoji="0" lang="zh-CN" altLang="zh-CN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y1 = 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 y1 &lt;= 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 ++y1) {</a:t>
            </a:r>
            <a:endParaRPr kumimoji="0" lang="zh-CN" altLang="zh-CN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x2 = x1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+ 1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 x2 &lt;= 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 ++x2) {</a:t>
            </a:r>
            <a:endParaRPr kumimoji="0" lang="zh-CN" altLang="zh-CN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        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y2 = y1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+ 1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 y2 &lt;= 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 ++y2) {</a:t>
            </a:r>
            <a:endParaRPr kumimoji="0" lang="zh-CN" altLang="zh-CN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          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// 判断是正方形还是长方形</a:t>
            </a:r>
            <a:endParaRPr kumimoji="0" lang="zh-CN" altLang="zh-CN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           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((x2 - x1) == (y2 - y1)) {</a:t>
            </a:r>
            <a:endParaRPr kumimoji="0" lang="zh-CN" altLang="zh-CN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              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square_count++;</a:t>
            </a:r>
            <a:endParaRPr kumimoji="0" lang="zh-CN" altLang="zh-CN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          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 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{</a:t>
            </a:r>
            <a:endParaRPr kumimoji="0" lang="zh-CN" altLang="zh-CN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             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  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rectangle_count++;</a:t>
            </a:r>
            <a:endParaRPr kumimoji="0" lang="zh-CN" altLang="zh-CN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          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       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78C4E016-E138-D020-414E-7B75C7AD5A12}"/>
                  </a:ext>
                </a:extLst>
              </p:cNvPr>
              <p:cNvSpPr txBox="1"/>
              <p:nvPr/>
            </p:nvSpPr>
            <p:spPr>
              <a:xfrm>
                <a:off x="7926287" y="2684131"/>
                <a:ext cx="3570955" cy="1789977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buClr>
                    <a:srgbClr val="000000"/>
                  </a:buClr>
                </a:pPr>
                <a:r>
                  <a:rPr lang="zh-CN" altLang="en-US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复杂度分析：</a:t>
                </a:r>
                <a:endParaRPr lang="en-US" altLang="zh-CN" b="1" dirty="0"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 indent="-285750">
                  <a:buClr>
                    <a:srgbClr val="000000"/>
                  </a:buClr>
                  <a:buFont typeface="Consolas" panose="020B0609020204030204" pitchFamily="49" charset="0"/>
                  <a:buChar char="•"/>
                </a:pPr>
                <a:r>
                  <a:rPr lang="en-US" altLang="zh-CN" dirty="0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x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循环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N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次。</a:t>
                </a:r>
              </a:p>
              <a:p>
                <a:pPr indent="-285750">
                  <a:buClr>
                    <a:srgbClr val="000000"/>
                  </a:buClr>
                  <a:buFont typeface="Consolas" panose="020B0609020204030204" pitchFamily="49" charset="0"/>
                  <a:buChar char="•"/>
                </a:pPr>
                <a:r>
                  <a:rPr lang="en-US" altLang="zh-CN" dirty="0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x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循环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M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次。</a:t>
                </a:r>
              </a:p>
              <a:p>
                <a:pPr indent="-285750">
                  <a:buClr>
                    <a:srgbClr val="000000"/>
                  </a:buClr>
                  <a:buFont typeface="Consolas" panose="020B0609020204030204" pitchFamily="49" charset="0"/>
                  <a:buChar char="•"/>
                </a:pPr>
                <a:r>
                  <a:rPr lang="en-US" altLang="zh-CN" dirty="0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x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2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循环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N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次 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最坏情况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N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次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)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  <a:p>
                <a:pPr indent="-285750">
                  <a:buClr>
                    <a:srgbClr val="000000"/>
                  </a:buClr>
                  <a:buFont typeface="Consolas" panose="020B0609020204030204" pitchFamily="49" charset="0"/>
                  <a:buChar char="•"/>
                </a:pPr>
                <a:r>
                  <a:rPr lang="en-US" altLang="zh-CN" dirty="0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x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2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循环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M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次 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最坏情况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M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次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)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  <a:p>
                <a:pPr indent="-285750"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总时间复杂度：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O</m:t>
                    </m:r>
                    <m:d>
                      <m:dPr>
                        <m:ctrlPr>
                          <a:rPr lang="pt-BR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pt-BR" altLang="zh-CN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pt-BR" altLang="zh-CN" b="0" i="0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N</m:t>
                            </m:r>
                          </m:e>
                          <m:sup>
                            <m:r>
                              <a:rPr lang="pt-BR" altLang="zh-CN" b="0" i="0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pt-BR" altLang="zh-CN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pt-BR" altLang="zh-CN" b="0" i="0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M</m:t>
                            </m:r>
                          </m:e>
                          <m:sup>
                            <m:r>
                              <a:rPr lang="pt-BR" altLang="zh-CN" b="0" i="0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altLang="zh-CN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78C4E016-E138-D020-414E-7B75C7AD5A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6287" y="2684131"/>
                <a:ext cx="3570955" cy="1789977"/>
              </a:xfrm>
              <a:prstGeom prst="rect">
                <a:avLst/>
              </a:prstGeom>
              <a:blipFill>
                <a:blip r:embed="rId4"/>
                <a:stretch>
                  <a:fillRect l="-1706" t="-1701" r="-2048" b="-44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5854432D-4927-C2A3-92A7-D5A7E22E008E}"/>
                  </a:ext>
                </a:extLst>
              </p:cNvPr>
              <p:cNvSpPr txBox="1"/>
              <p:nvPr/>
            </p:nvSpPr>
            <p:spPr>
              <a:xfrm>
                <a:off x="677994" y="5787555"/>
                <a:ext cx="10819248" cy="40011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如果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𝑁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 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𝑀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都是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1000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，那么操作数大约是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1000</m:t>
                        </m:r>
                      </m:e>
                      <m:sup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4</m:t>
                        </m:r>
                      </m:sup>
                    </m:sSup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=1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万亿次，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这将耗费数小时，完全不可接受！</a:t>
                </a:r>
                <a:endParaRPr lang="zh-CN" altLang="en-US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5854432D-4927-C2A3-92A7-D5A7E22E00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994" y="5787555"/>
                <a:ext cx="10819248" cy="400110"/>
              </a:xfrm>
              <a:prstGeom prst="rect">
                <a:avLst/>
              </a:prstGeom>
              <a:blipFill>
                <a:blip r:embed="rId5"/>
                <a:stretch>
                  <a:fillRect l="-563" t="-7576" r="-2930" b="-2727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5478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暴力枚举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矩形 8"/>
          <p:cNvSpPr/>
          <p:nvPr/>
        </p:nvSpPr>
        <p:spPr>
          <a:xfrm>
            <a:off x="865335" y="1585368"/>
            <a:ext cx="10196443" cy="5857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ea typeface="微软雅黑" panose="020B0503020204020204" pitchFamily="34" charset="-122"/>
              </a:rPr>
              <a:t>思路二</a:t>
            </a:r>
            <a:r>
              <a:rPr lang="en-US" altLang="zh-CN" sz="2400" b="1" dirty="0">
                <a:ea typeface="微软雅黑" panose="020B0503020204020204" pitchFamily="34" charset="-122"/>
              </a:rPr>
              <a:t>·</a:t>
            </a:r>
            <a:r>
              <a:rPr lang="zh-CN" altLang="en-US" sz="2400" b="1" dirty="0">
                <a:ea typeface="微软雅黑" panose="020B0503020204020204" pitchFamily="34" charset="-122"/>
              </a:rPr>
              <a:t>如何减少枚举次数？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715ECF73-DD50-2C58-F3A7-1337ECE5679E}"/>
                  </a:ext>
                </a:extLst>
              </p:cNvPr>
              <p:cNvSpPr txBox="1"/>
              <p:nvPr/>
            </p:nvSpPr>
            <p:spPr>
              <a:xfrm>
                <a:off x="848278" y="2793346"/>
                <a:ext cx="10495444" cy="3005375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暴力法：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通过枚举矩形的左上角和右下角两个点来确定一个矩形，需要四重循环，时间复杂度为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O</m:t>
                    </m:r>
                    <m:d>
                      <m:dPr>
                        <m:ctrlPr>
                          <a:rPr lang="pt-BR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pt-BR" altLang="zh-CN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pt-BR" altLang="zh-CN" b="0" i="0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N</m:t>
                            </m:r>
                          </m:e>
                          <m:sup>
                            <m:r>
                              <a:rPr lang="pt-BR" altLang="zh-CN" b="0" i="0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pt-BR" altLang="zh-CN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pt-BR" altLang="zh-CN" b="0" i="0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M</m:t>
                            </m:r>
                          </m:e>
                          <m:sup>
                            <m:r>
                              <a:rPr lang="pt-BR" altLang="zh-CN" b="0" i="0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，效率极低。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优化思路：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我们能否只枚举一个点？</a:t>
                </a:r>
                <a:endParaRPr lang="en-US" altLang="zh-CN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2" indent="-285750">
                  <a:lnSpc>
                    <a:spcPct val="150000"/>
                  </a:lnSpc>
                  <a:buClr>
                    <a:srgbClr val="000000"/>
                  </a:buClr>
                  <a:buFont typeface="Wingdings" panose="05000000000000000000" pitchFamily="2" charset="2"/>
                  <a:buChar char="Ø"/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可以！我们可以遍历棋盘上的每一个格子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(x, </a:t>
                </a:r>
                <a:r>
                  <a:rPr lang="en-US" altLang="zh-CN" dirty="0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y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)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，并统一将这个点视为所有可能矩形的</a:t>
                </a: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左上角顶点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为何有效： </a:t>
                </a:r>
                <a:r>
                  <a:rPr lang="zh-CN" altLang="en-US" b="1" dirty="0">
                    <a:effectLst/>
                    <a:highlight>
                      <a:srgbClr val="FFFF00"/>
                    </a:highligh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任何一个矩形（或正方形）都有一个唯一的左上角。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因此，通过遍历所有点并计算以它们以该点为左上角顶点的矩形数量，我们既不会遗漏，也不会重复计数。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715ECF73-DD50-2C58-F3A7-1337ECE567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278" y="2793346"/>
                <a:ext cx="10495444" cy="3005375"/>
              </a:xfrm>
              <a:prstGeom prst="rect">
                <a:avLst/>
              </a:prstGeom>
              <a:blipFill>
                <a:blip r:embed="rId4"/>
                <a:stretch>
                  <a:fillRect l="-581" b="-223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56075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暴力枚举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组合 22"/>
          <p:cNvGrpSpPr/>
          <p:nvPr/>
        </p:nvGrpSpPr>
        <p:grpSpPr>
          <a:xfrm>
            <a:off x="725836" y="2171979"/>
            <a:ext cx="3997777" cy="3265501"/>
            <a:chOff x="595218" y="812735"/>
            <a:chExt cx="3997777" cy="3265501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95979" y="1359120"/>
              <a:ext cx="3468156" cy="2719116"/>
            </a:xfrm>
            <a:prstGeom prst="rect">
              <a:avLst/>
            </a:prstGeom>
          </p:spPr>
        </p:pic>
        <p:sp>
          <p:nvSpPr>
            <p:cNvPr id="25" name="下箭头 24"/>
            <p:cNvSpPr/>
            <p:nvPr/>
          </p:nvSpPr>
          <p:spPr>
            <a:xfrm>
              <a:off x="938561" y="1258486"/>
              <a:ext cx="218197" cy="2723445"/>
            </a:xfrm>
            <a:prstGeom prst="down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下箭头 25"/>
            <p:cNvSpPr/>
            <p:nvPr/>
          </p:nvSpPr>
          <p:spPr>
            <a:xfrm rot="16200000">
              <a:off x="2742622" y="-428073"/>
              <a:ext cx="218197" cy="3482548"/>
            </a:xfrm>
            <a:prstGeom prst="down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595218" y="3547663"/>
              <a:ext cx="36099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</a:t>
              </a:r>
              <a:endParaRPr lang="zh-CN" altLang="en-US" sz="2400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215587" y="812735"/>
              <a:ext cx="3642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zh-CN" sz="2400" b="1" dirty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24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04D6CB37-32D8-64E9-57AE-B68FC0D79F94}"/>
              </a:ext>
            </a:extLst>
          </p:cNvPr>
          <p:cNvSpPr txBox="1"/>
          <p:nvPr/>
        </p:nvSpPr>
        <p:spPr>
          <a:xfrm>
            <a:off x="4950335" y="2643020"/>
            <a:ext cx="6237516" cy="25860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统计以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(x, y)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为左上角的正方形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:</a:t>
            </a:r>
            <a:endParaRPr lang="en-US" altLang="zh-CN" sz="2000" b="1" dirty="0"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a typeface="微软雅黑" panose="020B0503020204020204" pitchFamily="34" charset="-122"/>
              </a:rPr>
              <a:t>对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于一个以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(x, y)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为左上角的、边长为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k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的正方形，它的右下角坐标为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(x + k, y + k)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 而这个右下角必须在棋盘内，因此：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 + k &lt;= m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也就是需要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k &lt;= m - x</a:t>
            </a:r>
            <a:endParaRPr lang="en-US" altLang="zh-CN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y + k &lt;= </a:t>
            </a:r>
            <a:r>
              <a:rPr lang="en-US" altLang="zh-CN" dirty="0">
                <a:solidFill>
                  <a:srgbClr val="C00000"/>
                </a:solidFill>
                <a:ea typeface="微软雅黑" panose="020B0503020204020204" pitchFamily="34" charset="-122"/>
              </a:rPr>
              <a:t>n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也就是需要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k &lt;= n - y</a:t>
            </a:r>
            <a:endParaRPr lang="en-US" altLang="zh-CN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9082A4F-0ECE-D9DC-4D8C-3E775E40BCBD}"/>
              </a:ext>
            </a:extLst>
          </p:cNvPr>
          <p:cNvSpPr txBox="1"/>
          <p:nvPr/>
        </p:nvSpPr>
        <p:spPr>
          <a:xfrm>
            <a:off x="997778" y="5413455"/>
            <a:ext cx="10190073" cy="9652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因此，最大边长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k_max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为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min(n - y, m - x)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边长可以从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取到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k_max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，所以以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(x, y)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为左上角的正方形共有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k_max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个。</a:t>
            </a:r>
          </a:p>
        </p:txBody>
      </p:sp>
      <p:sp>
        <p:nvSpPr>
          <p:cNvPr id="9" name="矩形 8"/>
          <p:cNvSpPr/>
          <p:nvPr/>
        </p:nvSpPr>
        <p:spPr>
          <a:xfrm>
            <a:off x="997778" y="1400589"/>
            <a:ext cx="10196443" cy="8744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  <a:ea typeface="微软雅黑" panose="020B0503020204020204" pitchFamily="34" charset="-122"/>
              </a:rPr>
              <a:t>思路二</a:t>
            </a:r>
            <a:r>
              <a:rPr lang="en-US" altLang="zh-CN" b="1" dirty="0">
                <a:ea typeface="微软雅黑" panose="020B0503020204020204" pitchFamily="34" charset="-122"/>
              </a:rPr>
              <a:t>·</a:t>
            </a:r>
            <a:r>
              <a:rPr lang="zh-CN" altLang="en-US" b="1" dirty="0">
                <a:ea typeface="微软雅黑" panose="020B0503020204020204" pitchFamily="34" charset="-122"/>
              </a:rPr>
              <a:t>如何减少枚举次数？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ea typeface="微软雅黑" panose="020B0503020204020204" pitchFamily="34" charset="-122"/>
              </a:rPr>
              <a:t>假设棋盘上的一个点的坐标 </a:t>
            </a:r>
            <a:r>
              <a:rPr lang="en-US" altLang="zh-CN" dirty="0">
                <a:ea typeface="微软雅黑" panose="020B0503020204020204" pitchFamily="34" charset="-122"/>
              </a:rPr>
              <a:t>(x, y) </a:t>
            </a:r>
            <a:r>
              <a:rPr lang="zh-CN" altLang="en-US" dirty="0">
                <a:ea typeface="微软雅黑" panose="020B0503020204020204" pitchFamily="34" charset="-122"/>
              </a:rPr>
              <a:t>来表示，如何快速的统计以它为顶点的正方形和长方形的数量</a:t>
            </a:r>
            <a:r>
              <a:rPr lang="en-US" altLang="zh-CN" dirty="0">
                <a:ea typeface="微软雅黑" panose="020B0503020204020204" pitchFamily="34" charset="-122"/>
              </a:rPr>
              <a:t>?</a:t>
            </a:r>
            <a:endParaRPr lang="zh-CN" altLang="en-US" dirty="0"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15807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暴力枚举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组合 24"/>
          <p:cNvGrpSpPr/>
          <p:nvPr/>
        </p:nvGrpSpPr>
        <p:grpSpPr>
          <a:xfrm>
            <a:off x="706244" y="1657977"/>
            <a:ext cx="4037497" cy="3265501"/>
            <a:chOff x="577585" y="1033605"/>
            <a:chExt cx="4037497" cy="3265501"/>
          </a:xfrm>
        </p:grpSpPr>
        <p:grpSp>
          <p:nvGrpSpPr>
            <p:cNvPr id="22" name="组合 21"/>
            <p:cNvGrpSpPr/>
            <p:nvPr/>
          </p:nvGrpSpPr>
          <p:grpSpPr>
            <a:xfrm>
              <a:off x="617305" y="1033605"/>
              <a:ext cx="3997777" cy="3265501"/>
              <a:chOff x="595218" y="812735"/>
              <a:chExt cx="3997777" cy="3265501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95979" y="1359120"/>
                <a:ext cx="3468156" cy="2719116"/>
              </a:xfrm>
              <a:prstGeom prst="rect">
                <a:avLst/>
              </a:prstGeom>
            </p:spPr>
          </p:pic>
          <p:sp>
            <p:nvSpPr>
              <p:cNvPr id="18" name="下箭头 17"/>
              <p:cNvSpPr/>
              <p:nvPr/>
            </p:nvSpPr>
            <p:spPr>
              <a:xfrm>
                <a:off x="938561" y="1258486"/>
                <a:ext cx="218197" cy="2723445"/>
              </a:xfrm>
              <a:prstGeom prst="down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下箭头 18"/>
              <p:cNvSpPr/>
              <p:nvPr/>
            </p:nvSpPr>
            <p:spPr>
              <a:xfrm rot="16200000">
                <a:off x="2742622" y="-428073"/>
                <a:ext cx="218197" cy="3482548"/>
              </a:xfrm>
              <a:prstGeom prst="down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595218" y="3547663"/>
                <a:ext cx="3609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accent2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y</a:t>
                </a:r>
                <a:endParaRPr lang="zh-CN" altLang="en-US" sz="2400" b="1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4215587" y="812735"/>
                <a:ext cx="36420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zh-CN" sz="2400" b="1" dirty="0">
                    <a:solidFill>
                      <a:schemeClr val="accent2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</a:t>
                </a:r>
                <a:endParaRPr lang="zh-CN" altLang="en-US" sz="2400" b="1" dirty="0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3" name="矩形 22"/>
            <p:cNvSpPr/>
            <p:nvPr/>
          </p:nvSpPr>
          <p:spPr>
            <a:xfrm>
              <a:off x="577585" y="2656412"/>
              <a:ext cx="39626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0" lang="en-US" altLang="zh-CN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n </a:t>
              </a:r>
              <a:endParaRPr lang="zh-CN" altLang="en-US" dirty="0"/>
            </a:p>
          </p:txBody>
        </p:sp>
        <p:sp>
          <p:nvSpPr>
            <p:cNvPr id="24" name="矩形 23"/>
            <p:cNvSpPr/>
            <p:nvPr/>
          </p:nvSpPr>
          <p:spPr>
            <a:xfrm>
              <a:off x="2524387" y="1172207"/>
              <a:ext cx="40107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0" lang="en-US" altLang="zh-CN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m</a:t>
              </a:r>
              <a:endParaRPr lang="zh-CN" altLang="en-US" dirty="0"/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E760693F-E919-A18A-6B8B-24257D4A9E4D}"/>
              </a:ext>
            </a:extLst>
          </p:cNvPr>
          <p:cNvSpPr txBox="1"/>
          <p:nvPr/>
        </p:nvSpPr>
        <p:spPr>
          <a:xfrm>
            <a:off x="4926342" y="1888809"/>
            <a:ext cx="6559414" cy="28437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统计以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(x, y)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为左上角顶点</a:t>
            </a:r>
            <a:r>
              <a:rPr lang="zh-CN" altLang="en-US" sz="2000" b="1" dirty="0">
                <a:ea typeface="微软雅黑" panose="020B0503020204020204" pitchFamily="34" charset="-122"/>
              </a:rPr>
              <a:t>的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长方形数量 </a:t>
            </a:r>
            <a:r>
              <a:rPr lang="en-US" altLang="zh-CN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含正方形</a:t>
            </a:r>
            <a:r>
              <a:rPr lang="en-US" altLang="zh-CN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我们需要选择一个右下角点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(x', y')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这个右下角必须</a:t>
            </a:r>
            <a:r>
              <a:rPr lang="zh-CN" altLang="en-US" dirty="0">
                <a:ea typeface="微软雅黑" panose="020B0503020204020204" pitchFamily="34" charset="-122"/>
              </a:rPr>
              <a:t>也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在棋盘内，因此：</a:t>
            </a:r>
            <a:endParaRPr lang="zh-CN" altLang="en-US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x'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的选择范围是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x+1, x+2, ..., m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，共有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m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- x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种选择。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y'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的选择范围是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y+1, y+2, ..., n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，共有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n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- y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种选择。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68EBEB4-BFC0-883F-ECF3-AF8F543276C4}"/>
              </a:ext>
            </a:extLst>
          </p:cNvPr>
          <p:cNvSpPr txBox="1"/>
          <p:nvPr/>
        </p:nvSpPr>
        <p:spPr>
          <a:xfrm>
            <a:off x="1016000" y="5135333"/>
            <a:ext cx="10469756" cy="9652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每组合一个宽度和高度，即形成一个长方形。适用于乘法原理。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即数量为： </a:t>
            </a:r>
            <a:r>
              <a:rPr lang="zh-CN" altLang="en-US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长方形个数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= ( n – y ) * ( m – x )</a:t>
            </a:r>
          </a:p>
        </p:txBody>
      </p:sp>
    </p:spTree>
    <p:extLst>
      <p:ext uri="{BB962C8B-B14F-4D97-AF65-F5344CB8AC3E}">
        <p14:creationId xmlns:p14="http://schemas.microsoft.com/office/powerpoint/2010/main" val="13764754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暴力枚举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6EBE8DA-DD62-D2F7-187A-1006F23128C9}"/>
              </a:ext>
            </a:extLst>
          </p:cNvPr>
          <p:cNvSpPr txBox="1"/>
          <p:nvPr/>
        </p:nvSpPr>
        <p:spPr>
          <a:xfrm>
            <a:off x="1552956" y="1483916"/>
            <a:ext cx="8993583" cy="372922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   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遍历所有可以作为左上角的点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(x, y)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x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的范围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: 0 ~ m-1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y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的范围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: 0 ~ n-1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(int x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x &lt; m; ++x)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(int y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y &lt; n; ++y)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计算以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(x, y)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为左上角的正方形数量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k_max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 min(m - x, n - y);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total_squares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+=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k_max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正方形数量</a:t>
            </a:r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计算以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(x, y)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为左上角的长方形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(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含正方形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)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数量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total_rectangles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+= (m - x) * (n - y);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长方形数量</a:t>
            </a:r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}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B3D8618-362A-76E7-F478-763C854D25F5}"/>
                  </a:ext>
                </a:extLst>
              </p:cNvPr>
              <p:cNvSpPr txBox="1"/>
              <p:nvPr/>
            </p:nvSpPr>
            <p:spPr>
              <a:xfrm>
                <a:off x="1552955" y="5555946"/>
                <a:ext cx="8993584" cy="544573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2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时间复杂度：</a:t>
                </a:r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2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𝑂</m:t>
                    </m:r>
                    <m:d>
                      <m:dPr>
                        <m:ctrlPr>
                          <a:rPr lang="en-US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𝑁</m:t>
                        </m:r>
                        <m:r>
                          <a:rPr lang="en-US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×</m:t>
                        </m:r>
                        <m:r>
                          <a:rPr lang="en-US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𝑀</m:t>
                        </m:r>
                      </m:e>
                    </m:d>
                  </m:oMath>
                </a14:m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。我们遍历了  </a:t>
                </a:r>
                <a:r>
                  <a:rPr lang="en-US" altLang="zh-CN" sz="22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n*m</a:t>
                </a:r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个可能的左上角点。</a:t>
                </a: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B3D8618-362A-76E7-F478-763C854D25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2955" y="5555946"/>
                <a:ext cx="8993584" cy="544573"/>
              </a:xfrm>
              <a:prstGeom prst="rect">
                <a:avLst/>
              </a:prstGeom>
              <a:blipFill>
                <a:blip r:embed="rId4"/>
                <a:stretch>
                  <a:fillRect l="-881" b="-222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80861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暴力枚举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矩形 8"/>
          <p:cNvSpPr/>
          <p:nvPr/>
        </p:nvSpPr>
        <p:spPr>
          <a:xfrm>
            <a:off x="1465595" y="1380641"/>
            <a:ext cx="9601200" cy="17543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  <a:ea typeface="微软雅黑" panose="020B0503020204020204" pitchFamily="34" charset="-122"/>
              </a:rPr>
              <a:t>思路三</a:t>
            </a:r>
            <a:r>
              <a:rPr lang="en-US" altLang="zh-CN" dirty="0">
                <a:ea typeface="微软雅黑" panose="020B0503020204020204" pitchFamily="34" charset="-122"/>
              </a:rPr>
              <a:t>·</a:t>
            </a:r>
            <a:r>
              <a:rPr lang="zh-CN" altLang="en-US" dirty="0">
                <a:ea typeface="微软雅黑" panose="020B0503020204020204" pitchFamily="34" charset="-122"/>
              </a:rPr>
              <a:t>换一个枚举的要素，可以</a:t>
            </a:r>
            <a:r>
              <a:rPr lang="zh-CN" altLang="en-US" b="1" dirty="0">
                <a:ea typeface="微软雅黑" panose="020B0503020204020204" pitchFamily="34" charset="-122"/>
              </a:rPr>
              <a:t>枚举</a:t>
            </a:r>
            <a:r>
              <a:rPr lang="en-US" altLang="zh-CN" b="1" dirty="0">
                <a:ea typeface="微软雅黑" panose="020B0503020204020204" pitchFamily="34" charset="-122"/>
              </a:rPr>
              <a:t>2</a:t>
            </a:r>
            <a:r>
              <a:rPr lang="zh-CN" altLang="en-US" b="1" dirty="0">
                <a:ea typeface="微软雅黑" panose="020B0503020204020204" pitchFamily="34" charset="-122"/>
              </a:rPr>
              <a:t>条水平线和</a:t>
            </a:r>
            <a:r>
              <a:rPr lang="en-US" altLang="zh-CN" b="1" dirty="0">
                <a:ea typeface="微软雅黑" panose="020B0503020204020204" pitchFamily="34" charset="-122"/>
              </a:rPr>
              <a:t>2</a:t>
            </a:r>
            <a:r>
              <a:rPr lang="zh-CN" altLang="en-US" b="1" dirty="0">
                <a:ea typeface="微软雅黑" panose="020B0503020204020204" pitchFamily="34" charset="-122"/>
              </a:rPr>
              <a:t>条垂直线</a:t>
            </a:r>
            <a:r>
              <a:rPr lang="zh-CN" altLang="en-US" dirty="0">
                <a:ea typeface="微软雅黑" panose="020B0503020204020204" pitchFamily="34" charset="-122"/>
              </a:rPr>
              <a:t>吗？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ea typeface="微软雅黑" panose="020B0503020204020204" pitchFamily="34" charset="-122"/>
              </a:rPr>
              <a:t>在一个 </a:t>
            </a:r>
            <a:r>
              <a:rPr lang="en-US" altLang="zh-CN" dirty="0" err="1">
                <a:ea typeface="微软雅黑" panose="020B0503020204020204" pitchFamily="34" charset="-122"/>
              </a:rPr>
              <a:t>n×m</a:t>
            </a:r>
            <a:r>
              <a:rPr lang="en-US" altLang="zh-CN" dirty="0"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a typeface="微软雅黑" panose="020B0503020204020204" pitchFamily="34" charset="-122"/>
              </a:rPr>
              <a:t>的棋盘上，有 </a:t>
            </a:r>
            <a:r>
              <a:rPr lang="en-US" altLang="zh-CN" dirty="0">
                <a:ea typeface="微软雅黑" panose="020B0503020204020204" pitchFamily="34" charset="-122"/>
              </a:rPr>
              <a:t>n+1 </a:t>
            </a:r>
            <a:r>
              <a:rPr lang="zh-CN" altLang="en-US" dirty="0">
                <a:ea typeface="微软雅黑" panose="020B0503020204020204" pitchFamily="34" charset="-122"/>
              </a:rPr>
              <a:t>条水平线 和 </a:t>
            </a:r>
            <a:r>
              <a:rPr lang="en-US" altLang="zh-CN" dirty="0">
                <a:ea typeface="微软雅黑" panose="020B0503020204020204" pitchFamily="34" charset="-122"/>
              </a:rPr>
              <a:t>m+1 </a:t>
            </a:r>
            <a:r>
              <a:rPr lang="zh-CN" altLang="en-US" dirty="0">
                <a:ea typeface="微软雅黑" panose="020B0503020204020204" pitchFamily="34" charset="-122"/>
              </a:rPr>
              <a:t>条垂直线。这些线将棋盘的格子分隔开，就像网格纸上的线一样。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ea typeface="微软雅黑" panose="020B0503020204020204" pitchFamily="34" charset="-122"/>
              </a:rPr>
              <a:t>如果选择</a:t>
            </a:r>
            <a:r>
              <a:rPr lang="zh-CN" altLang="en-US" b="1" dirty="0">
                <a:solidFill>
                  <a:srgbClr val="FF0000"/>
                </a:solidFill>
                <a:ea typeface="微软雅黑" panose="020B0503020204020204" pitchFamily="34" charset="-122"/>
              </a:rPr>
              <a:t>两条水平线和两条垂直线</a:t>
            </a:r>
            <a:r>
              <a:rPr lang="zh-CN" altLang="en-US" dirty="0">
                <a:ea typeface="微软雅黑" panose="020B0503020204020204" pitchFamily="34" charset="-122"/>
              </a:rPr>
              <a:t>，那么他们之间的形成的区域就形成了一个矩形。</a:t>
            </a:r>
          </a:p>
        </p:txBody>
      </p:sp>
      <p:sp>
        <p:nvSpPr>
          <p:cNvPr id="12" name="矩形 11"/>
          <p:cNvSpPr/>
          <p:nvPr/>
        </p:nvSpPr>
        <p:spPr>
          <a:xfrm>
            <a:off x="4874578" y="3469595"/>
            <a:ext cx="6601803" cy="25853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ea typeface="微软雅黑" panose="020B0503020204020204" pitchFamily="34" charset="-122"/>
              </a:rPr>
              <a:t>从 </a:t>
            </a:r>
            <a:r>
              <a:rPr lang="en-US" altLang="zh-CN" dirty="0">
                <a:ea typeface="微软雅黑" panose="020B0503020204020204" pitchFamily="34" charset="-122"/>
              </a:rPr>
              <a:t>n+1 </a:t>
            </a:r>
            <a:r>
              <a:rPr lang="zh-CN" altLang="en-US" dirty="0">
                <a:ea typeface="微软雅黑" panose="020B0503020204020204" pitchFamily="34" charset="-122"/>
              </a:rPr>
              <a:t>条水平线中选择</a:t>
            </a:r>
            <a:r>
              <a:rPr lang="en-US" altLang="zh-CN" dirty="0">
                <a:ea typeface="微软雅黑" panose="020B0503020204020204" pitchFamily="34" charset="-122"/>
              </a:rPr>
              <a:t>2</a:t>
            </a:r>
            <a:r>
              <a:rPr lang="zh-CN" altLang="en-US" dirty="0">
                <a:ea typeface="微软雅黑" panose="020B0503020204020204" pitchFamily="34" charset="-122"/>
              </a:rPr>
              <a:t>条。决定矩形的</a:t>
            </a:r>
            <a:r>
              <a:rPr lang="zh-CN" altLang="en-US" b="1" dirty="0">
                <a:solidFill>
                  <a:srgbClr val="FF0000"/>
                </a:solidFill>
                <a:ea typeface="微软雅黑" panose="020B0503020204020204" pitchFamily="34" charset="-122"/>
              </a:rPr>
              <a:t>上下</a:t>
            </a:r>
            <a:r>
              <a:rPr lang="zh-CN" altLang="en-US" dirty="0">
                <a:ea typeface="微软雅黑" panose="020B0503020204020204" pitchFamily="34" charset="-122"/>
              </a:rPr>
              <a:t>边界。</a:t>
            </a:r>
            <a:endParaRPr lang="en-US" altLang="zh-CN" dirty="0"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a typeface="微软雅黑" panose="020B0503020204020204" pitchFamily="34" charset="-122"/>
              </a:rPr>
              <a:t>记共有 </a:t>
            </a:r>
            <a:r>
              <a:rPr lang="en-US" altLang="zh-CN" b="1" dirty="0">
                <a:solidFill>
                  <a:srgbClr val="FF0000"/>
                </a:solidFill>
                <a:ea typeface="微软雅黑" panose="020B0503020204020204" pitchFamily="34" charset="-122"/>
              </a:rPr>
              <a:t>x</a:t>
            </a:r>
            <a:r>
              <a:rPr lang="en-US" altLang="zh-CN" dirty="0"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a typeface="微软雅黑" panose="020B0503020204020204" pitchFamily="34" charset="-122"/>
              </a:rPr>
              <a:t>种选择方法。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ea typeface="微软雅黑" panose="020B0503020204020204" pitchFamily="34" charset="-122"/>
              </a:rPr>
              <a:t>从 </a:t>
            </a:r>
            <a:r>
              <a:rPr lang="en-US" altLang="zh-CN" dirty="0">
                <a:ea typeface="微软雅黑" panose="020B0503020204020204" pitchFamily="34" charset="-122"/>
              </a:rPr>
              <a:t>m+1 </a:t>
            </a:r>
            <a:r>
              <a:rPr lang="zh-CN" altLang="en-US" dirty="0">
                <a:ea typeface="微软雅黑" panose="020B0503020204020204" pitchFamily="34" charset="-122"/>
              </a:rPr>
              <a:t>条垂直线中选择</a:t>
            </a:r>
            <a:r>
              <a:rPr lang="en-US" altLang="zh-CN" dirty="0">
                <a:ea typeface="微软雅黑" panose="020B0503020204020204" pitchFamily="34" charset="-122"/>
              </a:rPr>
              <a:t>2</a:t>
            </a:r>
            <a:r>
              <a:rPr lang="zh-CN" altLang="en-US" dirty="0">
                <a:ea typeface="微软雅黑" panose="020B0503020204020204" pitchFamily="34" charset="-122"/>
              </a:rPr>
              <a:t>条。决定矩形的</a:t>
            </a:r>
            <a:r>
              <a:rPr lang="zh-CN" altLang="en-US" b="1" dirty="0">
                <a:solidFill>
                  <a:srgbClr val="FF0000"/>
                </a:solidFill>
                <a:ea typeface="微软雅黑" panose="020B0503020204020204" pitchFamily="34" charset="-122"/>
              </a:rPr>
              <a:t>左右</a:t>
            </a:r>
            <a:r>
              <a:rPr lang="zh-CN" altLang="en-US" dirty="0">
                <a:ea typeface="微软雅黑" panose="020B0503020204020204" pitchFamily="34" charset="-122"/>
              </a:rPr>
              <a:t>边界。</a:t>
            </a:r>
            <a:endParaRPr lang="en-US" altLang="zh-CN" dirty="0"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a typeface="微软雅黑" panose="020B0503020204020204" pitchFamily="34" charset="-122"/>
              </a:rPr>
              <a:t>记共有 </a:t>
            </a:r>
            <a:r>
              <a:rPr lang="en-US" altLang="zh-CN" b="1" dirty="0">
                <a:solidFill>
                  <a:srgbClr val="FF0000"/>
                </a:solidFill>
                <a:ea typeface="微软雅黑" panose="020B0503020204020204" pitchFamily="34" charset="-122"/>
              </a:rPr>
              <a:t>y</a:t>
            </a:r>
            <a:r>
              <a:rPr lang="en-US" altLang="zh-CN" dirty="0"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a typeface="微软雅黑" panose="020B0503020204020204" pitchFamily="34" charset="-122"/>
              </a:rPr>
              <a:t>种选择方法。</a:t>
            </a:r>
            <a:endParaRPr lang="en-US" altLang="zh-CN" dirty="0"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a typeface="微软雅黑" panose="020B0503020204020204" pitchFamily="34" charset="-122"/>
              </a:rPr>
              <a:t>因为他们之间的形成的区域就形成了一个矩形。所以总的矩形数目等于这两种选择方式数目的乘积，即 </a:t>
            </a:r>
            <a:r>
              <a:rPr lang="zh-CN" altLang="en-US" b="1" dirty="0">
                <a:solidFill>
                  <a:srgbClr val="FF0000"/>
                </a:solidFill>
                <a:ea typeface="微软雅黑" panose="020B0503020204020204" pitchFamily="34" charset="-122"/>
              </a:rPr>
              <a:t>总矩形数 </a:t>
            </a:r>
            <a:r>
              <a:rPr lang="en-US" altLang="zh-CN" b="1" dirty="0">
                <a:solidFill>
                  <a:srgbClr val="FF0000"/>
                </a:solidFill>
                <a:ea typeface="微软雅黑" panose="020B0503020204020204" pitchFamily="34" charset="-122"/>
              </a:rPr>
              <a:t>= x * y</a:t>
            </a: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3870894"/>
              </p:ext>
            </p:extLst>
          </p:nvPr>
        </p:nvGraphicFramePr>
        <p:xfrm>
          <a:off x="985078" y="3657232"/>
          <a:ext cx="3326295" cy="210746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65259">
                  <a:extLst>
                    <a:ext uri="{9D8B030D-6E8A-4147-A177-3AD203B41FA5}">
                      <a16:colId xmlns:a16="http://schemas.microsoft.com/office/drawing/2014/main" val="4088130342"/>
                    </a:ext>
                  </a:extLst>
                </a:gridCol>
                <a:gridCol w="665259">
                  <a:extLst>
                    <a:ext uri="{9D8B030D-6E8A-4147-A177-3AD203B41FA5}">
                      <a16:colId xmlns:a16="http://schemas.microsoft.com/office/drawing/2014/main" val="1628725399"/>
                    </a:ext>
                  </a:extLst>
                </a:gridCol>
                <a:gridCol w="665259">
                  <a:extLst>
                    <a:ext uri="{9D8B030D-6E8A-4147-A177-3AD203B41FA5}">
                      <a16:colId xmlns:a16="http://schemas.microsoft.com/office/drawing/2014/main" val="3117707563"/>
                    </a:ext>
                  </a:extLst>
                </a:gridCol>
                <a:gridCol w="665259">
                  <a:extLst>
                    <a:ext uri="{9D8B030D-6E8A-4147-A177-3AD203B41FA5}">
                      <a16:colId xmlns:a16="http://schemas.microsoft.com/office/drawing/2014/main" val="3520704690"/>
                    </a:ext>
                  </a:extLst>
                </a:gridCol>
                <a:gridCol w="665259">
                  <a:extLst>
                    <a:ext uri="{9D8B030D-6E8A-4147-A177-3AD203B41FA5}">
                      <a16:colId xmlns:a16="http://schemas.microsoft.com/office/drawing/2014/main" val="4294373808"/>
                    </a:ext>
                  </a:extLst>
                </a:gridCol>
              </a:tblGrid>
              <a:tr h="702488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4848838"/>
                  </a:ext>
                </a:extLst>
              </a:tr>
              <a:tr h="702488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3610834"/>
                  </a:ext>
                </a:extLst>
              </a:tr>
              <a:tr h="702488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881660"/>
                  </a:ext>
                </a:extLst>
              </a:tr>
            </a:tbl>
          </a:graphicData>
        </a:graphic>
      </p:graphicFrame>
      <p:cxnSp>
        <p:nvCxnSpPr>
          <p:cNvPr id="11" name="直接连接符 10"/>
          <p:cNvCxnSpPr/>
          <p:nvPr/>
        </p:nvCxnSpPr>
        <p:spPr>
          <a:xfrm>
            <a:off x="1652103" y="3189975"/>
            <a:ext cx="0" cy="3144564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2977321" y="3155122"/>
            <a:ext cx="8834" cy="3104321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>
            <a:off x="715619" y="4354853"/>
            <a:ext cx="3825460" cy="953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H="1">
            <a:off x="715619" y="5061347"/>
            <a:ext cx="3873908" cy="983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1663975" y="3189975"/>
            <a:ext cx="1657" cy="3147739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H="1">
            <a:off x="2965450" y="3155122"/>
            <a:ext cx="11871" cy="3104321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H="1">
            <a:off x="715619" y="4339417"/>
            <a:ext cx="3825460" cy="15436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H="1">
            <a:off x="715619" y="5044175"/>
            <a:ext cx="3873908" cy="7647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5658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暴力枚举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文本框 6"/>
          <p:cNvSpPr txBox="1"/>
          <p:nvPr/>
        </p:nvSpPr>
        <p:spPr>
          <a:xfrm>
            <a:off x="7021573" y="1321948"/>
            <a:ext cx="65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endParaRPr lang="zh-CN" alt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/>
              <p:cNvSpPr/>
              <p:nvPr/>
            </p:nvSpPr>
            <p:spPr>
              <a:xfrm>
                <a:off x="1783036" y="1621036"/>
                <a:ext cx="8352543" cy="140634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a typeface="微软雅黑" panose="020B0503020204020204" pitchFamily="34" charset="-122"/>
                  </a:rPr>
                  <a:t>从 </a:t>
                </a:r>
                <a:r>
                  <a:rPr lang="en-US" altLang="zh-CN" sz="2000" dirty="0">
                    <a:ea typeface="微软雅黑" panose="020B0503020204020204" pitchFamily="34" charset="-122"/>
                  </a:rPr>
                  <a:t>n+1 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条水平线中选择</a:t>
                </a:r>
                <a:r>
                  <a:rPr lang="en-US" altLang="zh-CN" sz="2000" dirty="0">
                    <a:ea typeface="微软雅黑" panose="020B0503020204020204" pitchFamily="34" charset="-122"/>
                  </a:rPr>
                  <a:t>2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条，由排列组合公式得：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  <m:t> = </m:t>
                        </m:r>
                        <m: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bSup>
                    <m:r>
                      <a:rPr lang="en-US" altLang="zh-CN" sz="2000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altLang="zh-CN" sz="20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000" b="1" i="1" smtClean="0">
                                <a:latin typeface="Cambria Math" panose="02040503050406030204" pitchFamily="18" charset="0"/>
                              </a:rPr>
                              <m:t>𝒏</m:t>
                            </m:r>
                            <m:r>
                              <a:rPr lang="en-US" altLang="zh-CN" sz="2000" b="1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20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e>
                        </m:d>
                        <m:r>
                          <a:rPr lang="en-US" altLang="zh-CN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altLang="zh-CN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𝒏</m:t>
                        </m:r>
                      </m:num>
                      <m:den>
                        <m: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zh-CN" altLang="en-US" sz="2000" b="1" dirty="0"/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a typeface="微软雅黑" panose="020B0503020204020204" pitchFamily="34" charset="-122"/>
                  </a:rPr>
                  <a:t>从 </a:t>
                </a:r>
                <a:r>
                  <a:rPr lang="en-US" altLang="zh-CN" sz="2000" dirty="0">
                    <a:ea typeface="微软雅黑" panose="020B0503020204020204" pitchFamily="34" charset="-122"/>
                  </a:rPr>
                  <a:t>m+1 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条垂直线中选择</a:t>
                </a:r>
                <a:r>
                  <a:rPr lang="en-US" altLang="zh-CN" sz="2000" dirty="0">
                    <a:ea typeface="微软雅黑" panose="020B0503020204020204" pitchFamily="34" charset="-122"/>
                  </a:rPr>
                  <a:t>2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条，由排列组合公式得：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  <m:t> = </m:t>
                        </m:r>
                        <m: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  <m: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bSup>
                    <m:r>
                      <a:rPr lang="en-US" altLang="zh-CN" sz="2000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altLang="zh-CN" sz="20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000" b="1" i="1" smtClean="0">
                                <a:latin typeface="Cambria Math" panose="02040503050406030204" pitchFamily="18" charset="0"/>
                              </a:rPr>
                              <m:t>𝒎</m:t>
                            </m:r>
                            <m:r>
                              <a:rPr lang="en-US" altLang="zh-CN" sz="2000" b="1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20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e>
                        </m:d>
                        <m:r>
                          <a:rPr lang="en-US" altLang="zh-CN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altLang="zh-CN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𝒎</m:t>
                        </m:r>
                      </m:num>
                      <m:den>
                        <m: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zh-CN" altLang="en-US" sz="2000" b="1" dirty="0"/>
              </a:p>
            </p:txBody>
          </p:sp>
        </mc:Choice>
        <mc:Fallback xmlns="">
          <p:sp>
            <p:nvSpPr>
              <p:cNvPr id="10" name="矩形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3036" y="1621036"/>
                <a:ext cx="8352543" cy="1406347"/>
              </a:xfrm>
              <a:prstGeom prst="rect">
                <a:avLst/>
              </a:prstGeom>
              <a:blipFill>
                <a:blip r:embed="rId4"/>
                <a:stretch>
                  <a:fillRect l="-729" b="-25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文本框 22"/>
          <p:cNvSpPr txBox="1"/>
          <p:nvPr/>
        </p:nvSpPr>
        <p:spPr>
          <a:xfrm>
            <a:off x="7088250" y="2323456"/>
            <a:ext cx="65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endParaRPr lang="zh-CN" alt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/>
              <p:cNvSpPr/>
              <p:nvPr/>
            </p:nvSpPr>
            <p:spPr>
              <a:xfrm>
                <a:off x="2538503" y="3502494"/>
                <a:ext cx="6435755" cy="823623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zh-CN" altLang="en-US" sz="2400" b="1" dirty="0">
                    <a:solidFill>
                      <a:srgbClr val="FF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总矩形数 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= </a:t>
                </a:r>
                <a14:m>
                  <m:oMath xmlns:m="http://schemas.openxmlformats.org/officeDocument/2006/math">
                    <m:r>
                      <a:rPr lang="en-US" altLang="zh-CN" sz="32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US" altLang="zh-CN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altLang="zh-CN" sz="32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32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𝒎</m:t>
                            </m:r>
                            <m:r>
                              <a:rPr lang="en-US" altLang="zh-CN" sz="32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e>
                        </m:d>
                        <m:r>
                          <a:rPr lang="en-US" altLang="zh-CN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altLang="zh-CN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𝒎</m:t>
                        </m:r>
                      </m:num>
                      <m:den>
                        <m:r>
                          <a:rPr lang="en-US" altLang="zh-CN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en-US" altLang="zh-CN" sz="3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altLang="zh-CN" sz="3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×(</m:t>
                    </m:r>
                    <m:f>
                      <m:fPr>
                        <m:ctrlPr>
                          <a:rPr lang="en-US" altLang="zh-CN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altLang="zh-CN" sz="32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32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  <m:r>
                              <a:rPr lang="en-US" altLang="zh-CN" sz="32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2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e>
                        </m:d>
                        <m:r>
                          <a:rPr lang="en-US" altLang="zh-CN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altLang="zh-CN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𝒏</m:t>
                        </m:r>
                      </m:num>
                      <m:den>
                        <m:r>
                          <a:rPr lang="en-US" altLang="zh-CN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en-US" altLang="zh-CN" sz="3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sz="32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3" name="矩形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8503" y="3502494"/>
                <a:ext cx="6435755" cy="8236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矩形 25"/>
          <p:cNvSpPr/>
          <p:nvPr/>
        </p:nvSpPr>
        <p:spPr>
          <a:xfrm>
            <a:off x="1500190" y="4879541"/>
            <a:ext cx="83010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ea typeface="微软雅黑" panose="020B0503020204020204" pitchFamily="34" charset="-122"/>
              </a:rPr>
              <a:t>所以总的矩形数，可以直接通过一行代码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  <a:ea typeface="微软雅黑" panose="020B0503020204020204" pitchFamily="34" charset="-122"/>
              </a:rPr>
              <a:t>O(1)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ea typeface="微软雅黑" panose="020B0503020204020204" pitchFamily="34" charset="-122"/>
              </a:rPr>
              <a:t>的时间复杂度进行求解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27" name="Rectangle 2"/>
          <p:cNvSpPr>
            <a:spLocks noChangeArrowheads="1"/>
          </p:cNvSpPr>
          <p:nvPr/>
        </p:nvSpPr>
        <p:spPr bwMode="auto">
          <a:xfrm>
            <a:off x="1500190" y="5458791"/>
            <a:ext cx="9539288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total_rectangles = ((n + 1) * n / 2) * ((m + 1) * m / 2);</a:t>
            </a:r>
            <a:r>
              <a:rPr kumimoji="0" lang="zh-CN" altLang="zh-CN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zh-CN" altLang="zh-CN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4625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暴力枚举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矩形 14"/>
          <p:cNvSpPr/>
          <p:nvPr/>
        </p:nvSpPr>
        <p:spPr>
          <a:xfrm>
            <a:off x="1204480" y="1343728"/>
            <a:ext cx="9679826" cy="14268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a typeface="微软雅黑" panose="020B0503020204020204" pitchFamily="34" charset="-122"/>
              </a:rPr>
              <a:t>我们还需要计算一个 </a:t>
            </a:r>
            <a:r>
              <a:rPr lang="en-US" altLang="zh-CN" sz="2000" dirty="0" err="1">
                <a:ea typeface="微软雅黑" panose="020B0503020204020204" pitchFamily="34" charset="-122"/>
              </a:rPr>
              <a:t>n×m</a:t>
            </a:r>
            <a:r>
              <a:rPr lang="en-US" altLang="zh-CN" sz="2000" dirty="0"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a typeface="微软雅黑" panose="020B0503020204020204" pitchFamily="34" charset="-122"/>
              </a:rPr>
              <a:t>的棋盘上，边长为 </a:t>
            </a:r>
            <a:r>
              <a:rPr lang="en-US" altLang="zh-CN" sz="2000" dirty="0">
                <a:ea typeface="微软雅黑" panose="020B0503020204020204" pitchFamily="34" charset="-122"/>
              </a:rPr>
              <a:t>k </a:t>
            </a:r>
            <a:r>
              <a:rPr lang="zh-CN" altLang="en-US" sz="2000" dirty="0">
                <a:ea typeface="微软雅黑" panose="020B0503020204020204" pitchFamily="34" charset="-122"/>
              </a:rPr>
              <a:t>的正方形可以放置的数量。</a:t>
            </a:r>
            <a:endParaRPr lang="en-US" altLang="zh-CN" sz="2000" dirty="0"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可以不再枚举正方形的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位置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，而是去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枚举它的 边长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k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。我们考虑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在一个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 x m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的棋盘上，</a:t>
            </a:r>
            <a:r>
              <a:rPr lang="zh-CN" altLang="en-US" sz="2000" b="1" dirty="0"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边长为 </a:t>
            </a:r>
            <a:r>
              <a:rPr lang="en-US" altLang="zh-CN" sz="2000" b="1" dirty="0">
                <a:solidFill>
                  <a:srgbClr val="C00000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pitchFamily="34" charset="-122"/>
              </a:rPr>
              <a:t>k</a:t>
            </a:r>
            <a:r>
              <a:rPr lang="zh-CN" altLang="en-US" sz="2000" b="1" dirty="0"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 的正方形，总共有多少个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271C5C96-F9EE-E6E6-591D-B47FBF59167D}"/>
              </a:ext>
            </a:extLst>
          </p:cNvPr>
          <p:cNvSpPr txBox="1"/>
          <p:nvPr/>
        </p:nvSpPr>
        <p:spPr>
          <a:xfrm>
            <a:off x="775716" y="2947937"/>
            <a:ext cx="8014446" cy="33708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分析一个边长为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k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的正方形在 </a:t>
            </a:r>
            <a:r>
              <a:rPr lang="en-US" altLang="zh-CN" sz="1800" dirty="0" err="1">
                <a:ea typeface="微软雅黑" panose="020B0503020204020204" pitchFamily="34" charset="-122"/>
              </a:rPr>
              <a:t>n×m</a:t>
            </a:r>
            <a:r>
              <a:rPr lang="en-US" altLang="zh-CN" sz="1800" dirty="0">
                <a:ea typeface="微软雅黑" panose="020B0503020204020204" pitchFamily="34" charset="-122"/>
              </a:rPr>
              <a:t> </a:t>
            </a:r>
            <a:r>
              <a:rPr lang="zh-CN" altLang="en-US" sz="1800" dirty="0">
                <a:ea typeface="微软雅黑" panose="020B0503020204020204" pitchFamily="34" charset="-122"/>
              </a:rPr>
              <a:t>的棋盘上有多少个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。为了确定它的位置，我们只需要</a:t>
            </a:r>
            <a:r>
              <a:rPr lang="zh-CN" altLang="en-US" b="1" dirty="0">
                <a:solidFill>
                  <a:srgbClr val="FF0000"/>
                </a:solidFill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分析在不同的左上角顶点能否组成边长为</a:t>
            </a:r>
            <a:r>
              <a:rPr lang="en-US" altLang="zh-CN" b="1" dirty="0">
                <a:solidFill>
                  <a:srgbClr val="FF0000"/>
                </a:solidFill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k</a:t>
            </a:r>
            <a:r>
              <a:rPr lang="zh-CN" altLang="en-US" b="1" dirty="0">
                <a:solidFill>
                  <a:srgbClr val="FF0000"/>
                </a:solidFill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的正方形即可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考虑左上角顶点在水平方向上的可能性：</a:t>
            </a:r>
            <a:endParaRPr lang="en-US" altLang="zh-CN" b="1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一个宽度为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k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的正方形，固定左上角顶点，考虑水平方向，我们要求其右上顶点必须在棋盘内，设该正方形的左上角顶点位于第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x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列，因此</a:t>
            </a:r>
            <a:r>
              <a:rPr lang="zh-CN" altLang="en-US" dirty="0">
                <a:ea typeface="微软雅黑" panose="020B0503020204020204" pitchFamily="34" charset="-122"/>
              </a:rPr>
              <a:t>需要满足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：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x + k &lt;= m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故需要满足 </a:t>
            </a:r>
            <a:r>
              <a:rPr lang="en-US" altLang="zh-CN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 &lt;= m – k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。</a:t>
            </a:r>
            <a:endParaRPr lang="en-US" altLang="zh-CN" b="1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因此，在水平方向上，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x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的取值范围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 [0, m - k]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共有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m - k + 1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种放置选择。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38260B18-EBC1-57F2-4756-49B8C55675A0}"/>
              </a:ext>
            </a:extLst>
          </p:cNvPr>
          <p:cNvGrpSpPr/>
          <p:nvPr/>
        </p:nvGrpSpPr>
        <p:grpSpPr>
          <a:xfrm>
            <a:off x="8763630" y="3157880"/>
            <a:ext cx="2833637" cy="2404348"/>
            <a:chOff x="622458" y="2644991"/>
            <a:chExt cx="4075658" cy="3312444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D13F9140-02E0-544A-F789-6F5F47CCAE36}"/>
                </a:ext>
              </a:extLst>
            </p:cNvPr>
            <p:cNvGrpSpPr/>
            <p:nvPr/>
          </p:nvGrpSpPr>
          <p:grpSpPr>
            <a:xfrm>
              <a:off x="622458" y="2644991"/>
              <a:ext cx="4075658" cy="3284300"/>
              <a:chOff x="539424" y="918501"/>
              <a:chExt cx="4075658" cy="3284300"/>
            </a:xfrm>
          </p:grpSpPr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C9B5683A-7E29-ED70-5F7F-A8546F972D35}"/>
                  </a:ext>
                </a:extLst>
              </p:cNvPr>
              <p:cNvGrpSpPr/>
              <p:nvPr/>
            </p:nvGrpSpPr>
            <p:grpSpPr>
              <a:xfrm>
                <a:off x="539424" y="918501"/>
                <a:ext cx="4075658" cy="3284300"/>
                <a:chOff x="517337" y="697631"/>
                <a:chExt cx="4075658" cy="3284300"/>
              </a:xfrm>
            </p:grpSpPr>
            <p:sp>
              <p:nvSpPr>
                <p:cNvPr id="26" name="下箭头 21">
                  <a:extLst>
                    <a:ext uri="{FF2B5EF4-FFF2-40B4-BE49-F238E27FC236}">
                      <a16:creationId xmlns:a16="http://schemas.microsoft.com/office/drawing/2014/main" id="{D2356777-E9E5-7787-7A6F-586AE0B83019}"/>
                    </a:ext>
                  </a:extLst>
                </p:cNvPr>
                <p:cNvSpPr/>
                <p:nvPr/>
              </p:nvSpPr>
              <p:spPr>
                <a:xfrm>
                  <a:off x="938561" y="1258486"/>
                  <a:ext cx="218197" cy="2723445"/>
                </a:xfrm>
                <a:prstGeom prst="downArrow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" name="下箭头 24">
                  <a:extLst>
                    <a:ext uri="{FF2B5EF4-FFF2-40B4-BE49-F238E27FC236}">
                      <a16:creationId xmlns:a16="http://schemas.microsoft.com/office/drawing/2014/main" id="{3938787C-F74A-A7AD-5738-9898CA939AA4}"/>
                    </a:ext>
                  </a:extLst>
                </p:cNvPr>
                <p:cNvSpPr/>
                <p:nvPr/>
              </p:nvSpPr>
              <p:spPr>
                <a:xfrm rot="16200000">
                  <a:off x="2742622" y="-428073"/>
                  <a:ext cx="218197" cy="3482548"/>
                </a:xfrm>
                <a:prstGeom prst="downArrow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" name="矩形 27">
                  <a:extLst>
                    <a:ext uri="{FF2B5EF4-FFF2-40B4-BE49-F238E27FC236}">
                      <a16:creationId xmlns:a16="http://schemas.microsoft.com/office/drawing/2014/main" id="{2D317A80-7220-A491-745E-07C5979EAD87}"/>
                    </a:ext>
                  </a:extLst>
                </p:cNvPr>
                <p:cNvSpPr/>
                <p:nvPr/>
              </p:nvSpPr>
              <p:spPr>
                <a:xfrm>
                  <a:off x="517337" y="3283835"/>
                  <a:ext cx="36099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2400" b="1" dirty="0">
                      <a:solidFill>
                        <a:schemeClr val="accent2">
                          <a:lumMod val="7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y</a:t>
                  </a:r>
                  <a:endParaRPr lang="zh-CN" altLang="en-US" sz="2400" b="1" dirty="0">
                    <a:solidFill>
                      <a:schemeClr val="accent2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29" name="矩形 28">
                  <a:extLst>
                    <a:ext uri="{FF2B5EF4-FFF2-40B4-BE49-F238E27FC236}">
                      <a16:creationId xmlns:a16="http://schemas.microsoft.com/office/drawing/2014/main" id="{3757CFEA-DBBE-B506-3EED-4E3684CD0009}"/>
                    </a:ext>
                  </a:extLst>
                </p:cNvPr>
                <p:cNvSpPr/>
                <p:nvPr/>
              </p:nvSpPr>
              <p:spPr>
                <a:xfrm>
                  <a:off x="4128729" y="697631"/>
                  <a:ext cx="36420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zh-CN" altLang="zh-CN" sz="2400" b="1" dirty="0">
                      <a:solidFill>
                        <a:schemeClr val="accent2">
                          <a:lumMod val="7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x</a:t>
                  </a:r>
                  <a:endParaRPr lang="zh-CN" altLang="en-US" sz="2400" b="1" dirty="0">
                    <a:solidFill>
                      <a:schemeClr val="accent2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19ADB6FE-63C9-0C35-72C0-F003C118E677}"/>
                  </a:ext>
                </a:extLst>
              </p:cNvPr>
              <p:cNvSpPr/>
              <p:nvPr/>
            </p:nvSpPr>
            <p:spPr>
              <a:xfrm>
                <a:off x="577585" y="2656412"/>
                <a:ext cx="39626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kumimoji="0" lang="en-US" altLang="zh-CN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n </a:t>
                </a:r>
                <a:endParaRPr lang="zh-CN" altLang="en-US" dirty="0"/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9AF3C25D-5428-8E8A-C300-C7129F40825A}"/>
                  </a:ext>
                </a:extLst>
              </p:cNvPr>
              <p:cNvSpPr/>
              <p:nvPr/>
            </p:nvSpPr>
            <p:spPr>
              <a:xfrm>
                <a:off x="2521194" y="1043867"/>
                <a:ext cx="40107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kumimoji="0" lang="en-US" altLang="zh-CN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</a:t>
                </a:r>
                <a:endParaRPr lang="zh-CN" altLang="en-US" dirty="0"/>
              </a:p>
            </p:txBody>
          </p:sp>
        </p:grpSp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ADDBCA18-CB83-587C-EFD9-A428497C6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02605" y="3488341"/>
              <a:ext cx="2731245" cy="24690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924322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暴力枚举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矩形 14"/>
          <p:cNvSpPr/>
          <p:nvPr/>
        </p:nvSpPr>
        <p:spPr>
          <a:xfrm>
            <a:off x="1204480" y="1343728"/>
            <a:ext cx="9679826" cy="14268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a typeface="微软雅黑" panose="020B0503020204020204" pitchFamily="34" charset="-122"/>
              </a:rPr>
              <a:t>我们还需要计算一个 </a:t>
            </a:r>
            <a:r>
              <a:rPr lang="en-US" altLang="zh-CN" sz="2000" dirty="0" err="1">
                <a:ea typeface="微软雅黑" panose="020B0503020204020204" pitchFamily="34" charset="-122"/>
              </a:rPr>
              <a:t>n×m</a:t>
            </a:r>
            <a:r>
              <a:rPr lang="en-US" altLang="zh-CN" sz="2000" dirty="0"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a typeface="微软雅黑" panose="020B0503020204020204" pitchFamily="34" charset="-122"/>
              </a:rPr>
              <a:t>的棋盘上，边长为 </a:t>
            </a:r>
            <a:r>
              <a:rPr lang="en-US" altLang="zh-CN" sz="2000" dirty="0">
                <a:ea typeface="微软雅黑" panose="020B0503020204020204" pitchFamily="34" charset="-122"/>
              </a:rPr>
              <a:t>k </a:t>
            </a:r>
            <a:r>
              <a:rPr lang="zh-CN" altLang="en-US" sz="2000" dirty="0">
                <a:ea typeface="微软雅黑" panose="020B0503020204020204" pitchFamily="34" charset="-122"/>
              </a:rPr>
              <a:t>的正方形可以放置的数量。</a:t>
            </a:r>
            <a:endParaRPr lang="en-US" altLang="zh-CN" sz="2000" dirty="0"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可以不再枚举正方形的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位置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，而是去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枚举它的 边长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k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。我们考虑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在一个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 x m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的棋盘上，</a:t>
            </a:r>
            <a:r>
              <a:rPr lang="zh-CN" altLang="en-US" sz="2000" b="1" dirty="0"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边长为 </a:t>
            </a:r>
            <a:r>
              <a:rPr lang="en-US" altLang="zh-CN" sz="2000" b="1" dirty="0">
                <a:solidFill>
                  <a:srgbClr val="C00000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pitchFamily="34" charset="-122"/>
              </a:rPr>
              <a:t>k</a:t>
            </a:r>
            <a:r>
              <a:rPr lang="zh-CN" altLang="en-US" sz="2000" b="1" dirty="0"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 的正方形，总共有多少个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38260B18-EBC1-57F2-4756-49B8C55675A0}"/>
              </a:ext>
            </a:extLst>
          </p:cNvPr>
          <p:cNvGrpSpPr/>
          <p:nvPr/>
        </p:nvGrpSpPr>
        <p:grpSpPr>
          <a:xfrm>
            <a:off x="8763630" y="3157880"/>
            <a:ext cx="2833637" cy="2404348"/>
            <a:chOff x="622458" y="2644991"/>
            <a:chExt cx="4075658" cy="3312444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D13F9140-02E0-544A-F789-6F5F47CCAE36}"/>
                </a:ext>
              </a:extLst>
            </p:cNvPr>
            <p:cNvGrpSpPr/>
            <p:nvPr/>
          </p:nvGrpSpPr>
          <p:grpSpPr>
            <a:xfrm>
              <a:off x="622458" y="2644991"/>
              <a:ext cx="4075658" cy="3284300"/>
              <a:chOff x="539424" y="918501"/>
              <a:chExt cx="4075658" cy="3284300"/>
            </a:xfrm>
          </p:grpSpPr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C9B5683A-7E29-ED70-5F7F-A8546F972D35}"/>
                  </a:ext>
                </a:extLst>
              </p:cNvPr>
              <p:cNvGrpSpPr/>
              <p:nvPr/>
            </p:nvGrpSpPr>
            <p:grpSpPr>
              <a:xfrm>
                <a:off x="539424" y="918501"/>
                <a:ext cx="4075658" cy="3284300"/>
                <a:chOff x="517337" y="697631"/>
                <a:chExt cx="4075658" cy="3284300"/>
              </a:xfrm>
            </p:grpSpPr>
            <p:sp>
              <p:nvSpPr>
                <p:cNvPr id="26" name="下箭头 21">
                  <a:extLst>
                    <a:ext uri="{FF2B5EF4-FFF2-40B4-BE49-F238E27FC236}">
                      <a16:creationId xmlns:a16="http://schemas.microsoft.com/office/drawing/2014/main" id="{D2356777-E9E5-7787-7A6F-586AE0B83019}"/>
                    </a:ext>
                  </a:extLst>
                </p:cNvPr>
                <p:cNvSpPr/>
                <p:nvPr/>
              </p:nvSpPr>
              <p:spPr>
                <a:xfrm>
                  <a:off x="938561" y="1258486"/>
                  <a:ext cx="218197" cy="2723445"/>
                </a:xfrm>
                <a:prstGeom prst="downArrow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" name="下箭头 24">
                  <a:extLst>
                    <a:ext uri="{FF2B5EF4-FFF2-40B4-BE49-F238E27FC236}">
                      <a16:creationId xmlns:a16="http://schemas.microsoft.com/office/drawing/2014/main" id="{3938787C-F74A-A7AD-5738-9898CA939AA4}"/>
                    </a:ext>
                  </a:extLst>
                </p:cNvPr>
                <p:cNvSpPr/>
                <p:nvPr/>
              </p:nvSpPr>
              <p:spPr>
                <a:xfrm rot="16200000">
                  <a:off x="2742622" y="-428073"/>
                  <a:ext cx="218197" cy="3482548"/>
                </a:xfrm>
                <a:prstGeom prst="downArrow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" name="矩形 27">
                  <a:extLst>
                    <a:ext uri="{FF2B5EF4-FFF2-40B4-BE49-F238E27FC236}">
                      <a16:creationId xmlns:a16="http://schemas.microsoft.com/office/drawing/2014/main" id="{2D317A80-7220-A491-745E-07C5979EAD87}"/>
                    </a:ext>
                  </a:extLst>
                </p:cNvPr>
                <p:cNvSpPr/>
                <p:nvPr/>
              </p:nvSpPr>
              <p:spPr>
                <a:xfrm>
                  <a:off x="517337" y="3283835"/>
                  <a:ext cx="36099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2400" b="1" dirty="0">
                      <a:solidFill>
                        <a:schemeClr val="accent2">
                          <a:lumMod val="7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y</a:t>
                  </a:r>
                  <a:endParaRPr lang="zh-CN" altLang="en-US" sz="2400" b="1" dirty="0">
                    <a:solidFill>
                      <a:schemeClr val="accent2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29" name="矩形 28">
                  <a:extLst>
                    <a:ext uri="{FF2B5EF4-FFF2-40B4-BE49-F238E27FC236}">
                      <a16:creationId xmlns:a16="http://schemas.microsoft.com/office/drawing/2014/main" id="{3757CFEA-DBBE-B506-3EED-4E3684CD0009}"/>
                    </a:ext>
                  </a:extLst>
                </p:cNvPr>
                <p:cNvSpPr/>
                <p:nvPr/>
              </p:nvSpPr>
              <p:spPr>
                <a:xfrm>
                  <a:off x="4128729" y="697631"/>
                  <a:ext cx="36420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zh-CN" altLang="zh-CN" sz="2400" b="1" dirty="0">
                      <a:solidFill>
                        <a:schemeClr val="accent2">
                          <a:lumMod val="7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x</a:t>
                  </a:r>
                  <a:endParaRPr lang="zh-CN" altLang="en-US" sz="2400" b="1" dirty="0">
                    <a:solidFill>
                      <a:schemeClr val="accent2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19ADB6FE-63C9-0C35-72C0-F003C118E677}"/>
                  </a:ext>
                </a:extLst>
              </p:cNvPr>
              <p:cNvSpPr/>
              <p:nvPr/>
            </p:nvSpPr>
            <p:spPr>
              <a:xfrm>
                <a:off x="577585" y="2656412"/>
                <a:ext cx="39626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kumimoji="0" lang="en-US" altLang="zh-CN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n </a:t>
                </a:r>
                <a:endParaRPr lang="zh-CN" altLang="en-US" dirty="0"/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9AF3C25D-5428-8E8A-C300-C7129F40825A}"/>
                  </a:ext>
                </a:extLst>
              </p:cNvPr>
              <p:cNvSpPr/>
              <p:nvPr/>
            </p:nvSpPr>
            <p:spPr>
              <a:xfrm>
                <a:off x="2521194" y="1043867"/>
                <a:ext cx="40107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kumimoji="0" lang="en-US" altLang="zh-CN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</a:t>
                </a:r>
                <a:endParaRPr lang="zh-CN" altLang="en-US" dirty="0"/>
              </a:p>
            </p:txBody>
          </p:sp>
        </p:grpSp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ADDBCA18-CB83-587C-EFD9-A428497C6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02605" y="3488341"/>
              <a:ext cx="2731245" cy="2469094"/>
            </a:xfrm>
            <a:prstGeom prst="rect">
              <a:avLst/>
            </a:prstGeom>
          </p:spPr>
        </p:pic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066A7848-EB94-9B04-DE9E-417D492FBE79}"/>
              </a:ext>
            </a:extLst>
          </p:cNvPr>
          <p:cNvSpPr txBox="1"/>
          <p:nvPr/>
        </p:nvSpPr>
        <p:spPr>
          <a:xfrm>
            <a:off x="775716" y="3089904"/>
            <a:ext cx="8022351" cy="295536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b="1" dirty="0">
                <a:solidFill>
                  <a:srgbClr val="FF0000"/>
                </a:solidFill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分析在不同的左上角顶点能否组成边长为</a:t>
            </a:r>
            <a:r>
              <a:rPr lang="en-US" altLang="zh-CN" b="1" dirty="0">
                <a:solidFill>
                  <a:srgbClr val="FF0000"/>
                </a:solidFill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k</a:t>
            </a:r>
            <a:r>
              <a:rPr lang="zh-CN" altLang="en-US" b="1" dirty="0">
                <a:solidFill>
                  <a:srgbClr val="FF0000"/>
                </a:solidFill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的正方形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  <a:endParaRPr lang="en-US" altLang="zh-CN" b="1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考虑左上角顶点在垂直方向上的可能性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同理，棋盘有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行。一个高度为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k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的正方形，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设该正方形的左上角顶点位于第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y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a typeface="微软雅黑" panose="020B0503020204020204" pitchFamily="34" charset="-122"/>
              </a:rPr>
              <a:t>行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，我们要求其左下顶点必须在棋盘内，则</a:t>
            </a:r>
            <a:r>
              <a:rPr lang="zh-CN" altLang="en-US" dirty="0">
                <a:ea typeface="微软雅黑" panose="020B0503020204020204" pitchFamily="34" charset="-122"/>
              </a:rPr>
              <a:t>需要满足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：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y + k &lt;= n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故需要 </a:t>
            </a:r>
            <a:r>
              <a:rPr lang="en-US" altLang="zh-CN" b="1" dirty="0">
                <a:solidFill>
                  <a:srgbClr val="C00000"/>
                </a:solidFill>
                <a:ea typeface="微软雅黑" panose="020B0503020204020204" pitchFamily="34" charset="-122"/>
              </a:rPr>
              <a:t>y</a:t>
            </a:r>
            <a:r>
              <a:rPr lang="en-US" altLang="zh-CN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&lt;= n – k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。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因此，垂直方向上共有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 - k + 1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种放置选择。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根据乘法原理，边长为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k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的正方形的总数量，就是水平选择数与垂直选择数的乘积。正方形数量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=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(n - k + 1) * (m - k + 1)</a:t>
            </a:r>
            <a:endParaRPr lang="zh-CN" altLang="en-US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28378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暴力枚举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42E134B-EB99-DB5F-C06B-8086EB2B61E1}"/>
              </a:ext>
            </a:extLst>
          </p:cNvPr>
          <p:cNvSpPr txBox="1"/>
          <p:nvPr/>
        </p:nvSpPr>
        <p:spPr>
          <a:xfrm>
            <a:off x="1015268" y="3187620"/>
            <a:ext cx="10161461" cy="290419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确定枚举范围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我们已经有了计算任意边长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k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正方形数量的公式。现在的问题是：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k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可以取哪些值？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最小值： 最小的正方形边长显然是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最大值： 正方形的边长不能超过棋盘的任何一个维度。如果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k &gt; n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或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k &gt; m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，那么这个正方形就放不下了。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结论：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k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的取值范围是从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到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min(n, m)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74474330-9CEA-FD01-4E54-72914649B587}"/>
                  </a:ext>
                </a:extLst>
              </p:cNvPr>
              <p:cNvSpPr/>
              <p:nvPr/>
            </p:nvSpPr>
            <p:spPr>
              <a:xfrm>
                <a:off x="2632795" y="1562484"/>
                <a:ext cx="6435755" cy="1331839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zh-CN" altLang="en-US" sz="2400" b="1" dirty="0">
                    <a:solidFill>
                      <a:schemeClr val="tx1"/>
                    </a:solidFill>
                    <a:ea typeface="微软雅黑" panose="020B0503020204020204" pitchFamily="34" charset="-122"/>
                  </a:rPr>
                  <a:t>总矩形数 </a:t>
                </a:r>
                <a:r>
                  <a:rPr lang="en-US" altLang="zh-CN" sz="2400" b="1" dirty="0">
                    <a:solidFill>
                      <a:schemeClr val="tx1"/>
                    </a:solidFill>
                    <a:ea typeface="微软雅黑" panose="020B0503020204020204" pitchFamily="34" charset="-122"/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3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3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d>
                              <m:dPr>
                                <m:ctrlPr>
                                  <a:rPr lang="en-US" altLang="zh-CN" sz="32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32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𝒎</m:t>
                                </m:r>
                                <m:r>
                                  <a:rPr lang="en-US" altLang="zh-CN" sz="32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altLang="zh-CN" sz="32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</m:d>
                            <m:r>
                              <a:rPr lang="en-US" altLang="zh-CN" sz="3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a:rPr lang="en-US" altLang="zh-CN" sz="3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𝒎</m:t>
                            </m:r>
                          </m:num>
                          <m:den>
                            <m:r>
                              <a:rPr lang="en-US" altLang="zh-CN" sz="3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e>
                    </m:d>
                    <m:r>
                      <a:rPr lang="en-US" altLang="zh-CN" sz="32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altLang="zh-CN" sz="3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3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d>
                              <m:dPr>
                                <m:ctrlPr>
                                  <a:rPr lang="en-US" altLang="zh-CN" sz="32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32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  <m:r>
                                  <a:rPr lang="en-US" altLang="zh-CN" sz="32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altLang="zh-CN" sz="32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</m:d>
                            <m:r>
                              <a:rPr lang="en-US" altLang="zh-CN" sz="3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a:rPr lang="en-US" altLang="zh-CN" sz="3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𝒏</m:t>
                            </m:r>
                          </m:num>
                          <m:den>
                            <m:r>
                              <a:rPr lang="en-US" altLang="zh-CN" sz="3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e>
                    </m:d>
                  </m:oMath>
                </a14:m>
                <a:endParaRPr lang="en-US" altLang="zh-CN" sz="3200" b="1" dirty="0">
                  <a:solidFill>
                    <a:schemeClr val="tx1"/>
                  </a:solidFill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zh-CN" altLang="en-US" sz="2400" b="1" dirty="0">
                    <a:solidFill>
                      <a:schemeClr val="tx1"/>
                    </a:solidFill>
                    <a:ea typeface="微软雅黑" panose="020B0503020204020204" pitchFamily="34" charset="-122"/>
                  </a:rPr>
                  <a:t>正方形数量 </a:t>
                </a:r>
                <a:r>
                  <a:rPr lang="en-US" altLang="zh-CN" sz="2400" b="1" dirty="0">
                    <a:solidFill>
                      <a:schemeClr val="tx1"/>
                    </a:solidFill>
                    <a:ea typeface="微软雅黑" panose="020B0503020204020204" pitchFamily="34" charset="-122"/>
                  </a:rPr>
                  <a:t>= (n - k + 1) * (m - k + 1)</a:t>
                </a:r>
                <a:endParaRPr lang="zh-CN" altLang="en-US" sz="2400" b="1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74474330-9CEA-FD01-4E54-72914649B5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2795" y="1562484"/>
                <a:ext cx="6435755" cy="1331839"/>
              </a:xfrm>
              <a:prstGeom prst="rect">
                <a:avLst/>
              </a:prstGeom>
              <a:blipFill>
                <a:blip r:embed="rId5"/>
                <a:stretch>
                  <a:fillRect l="-1326" r="-1231" b="-958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60455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暴力枚举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74474330-9CEA-FD01-4E54-72914649B587}"/>
                  </a:ext>
                </a:extLst>
              </p:cNvPr>
              <p:cNvSpPr/>
              <p:nvPr/>
            </p:nvSpPr>
            <p:spPr>
              <a:xfrm>
                <a:off x="2632795" y="1562484"/>
                <a:ext cx="6435755" cy="1331839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zh-CN" altLang="en-US" sz="2400" b="1" dirty="0">
                    <a:solidFill>
                      <a:schemeClr val="tx1"/>
                    </a:solidFill>
                    <a:ea typeface="微软雅黑" panose="020B0503020204020204" pitchFamily="34" charset="-122"/>
                  </a:rPr>
                  <a:t>总矩形数 </a:t>
                </a:r>
                <a:r>
                  <a:rPr lang="en-US" altLang="zh-CN" sz="2400" b="1" dirty="0">
                    <a:solidFill>
                      <a:schemeClr val="tx1"/>
                    </a:solidFill>
                    <a:ea typeface="微软雅黑" panose="020B0503020204020204" pitchFamily="34" charset="-122"/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3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3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d>
                              <m:dPr>
                                <m:ctrlPr>
                                  <a:rPr lang="en-US" altLang="zh-CN" sz="32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32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𝒎</m:t>
                                </m:r>
                                <m:r>
                                  <a:rPr lang="en-US" altLang="zh-CN" sz="32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altLang="zh-CN" sz="32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</m:d>
                            <m:r>
                              <a:rPr lang="en-US" altLang="zh-CN" sz="3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a:rPr lang="en-US" altLang="zh-CN" sz="3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𝒎</m:t>
                            </m:r>
                          </m:num>
                          <m:den>
                            <m:r>
                              <a:rPr lang="en-US" altLang="zh-CN" sz="3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e>
                    </m:d>
                    <m:r>
                      <a:rPr lang="en-US" altLang="zh-CN" sz="32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altLang="zh-CN" sz="3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3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d>
                              <m:dPr>
                                <m:ctrlPr>
                                  <a:rPr lang="en-US" altLang="zh-CN" sz="32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32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  <m:r>
                                  <a:rPr lang="en-US" altLang="zh-CN" sz="32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altLang="zh-CN" sz="32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</m:d>
                            <m:r>
                              <a:rPr lang="en-US" altLang="zh-CN" sz="3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a:rPr lang="en-US" altLang="zh-CN" sz="3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𝒏</m:t>
                            </m:r>
                          </m:num>
                          <m:den>
                            <m:r>
                              <a:rPr lang="en-US" altLang="zh-CN" sz="3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e>
                    </m:d>
                  </m:oMath>
                </a14:m>
                <a:endParaRPr lang="en-US" altLang="zh-CN" sz="3200" b="1" dirty="0">
                  <a:solidFill>
                    <a:schemeClr val="tx1"/>
                  </a:solidFill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zh-CN" altLang="en-US" sz="2400" b="1" dirty="0">
                    <a:solidFill>
                      <a:schemeClr val="tx1"/>
                    </a:solidFill>
                    <a:ea typeface="微软雅黑" panose="020B0503020204020204" pitchFamily="34" charset="-122"/>
                  </a:rPr>
                  <a:t>正方形数量 </a:t>
                </a:r>
                <a:r>
                  <a:rPr lang="en-US" altLang="zh-CN" sz="2400" b="1" dirty="0">
                    <a:solidFill>
                      <a:schemeClr val="tx1"/>
                    </a:solidFill>
                    <a:ea typeface="微软雅黑" panose="020B0503020204020204" pitchFamily="34" charset="-122"/>
                  </a:rPr>
                  <a:t>= (n - k + 1) * (m - k + 1)</a:t>
                </a:r>
                <a:endParaRPr lang="zh-CN" altLang="en-US" sz="2400" b="1" dirty="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74474330-9CEA-FD01-4E54-72914649B5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2795" y="1562484"/>
                <a:ext cx="6435755" cy="1331839"/>
              </a:xfrm>
              <a:prstGeom prst="rect">
                <a:avLst/>
              </a:prstGeom>
              <a:blipFill>
                <a:blip r:embed="rId5"/>
                <a:stretch>
                  <a:fillRect l="-1326" r="-1231" b="-958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F45A802F-0655-E8C4-EA65-EC46E41E4DFC}"/>
              </a:ext>
            </a:extLst>
          </p:cNvPr>
          <p:cNvSpPr txBox="1"/>
          <p:nvPr/>
        </p:nvSpPr>
        <p:spPr>
          <a:xfrm>
            <a:off x="1042416" y="3602737"/>
            <a:ext cx="10107167" cy="24425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算法：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初始化总正方形数量、计算长方形数量。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使用一个循环，让边长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k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从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遍历到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min(n, m)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在循环的每一步，根据公式计算当前边长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k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的正方形量并累加。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循环结束后，输出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长方形数量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-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正方形数量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与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正方形数量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就是最终答案。</a:t>
            </a:r>
          </a:p>
        </p:txBody>
      </p:sp>
    </p:spTree>
    <p:extLst>
      <p:ext uri="{BB962C8B-B14F-4D97-AF65-F5344CB8AC3E}">
        <p14:creationId xmlns:p14="http://schemas.microsoft.com/office/powerpoint/2010/main" val="30608391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暴力枚举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324672" y="1444467"/>
            <a:ext cx="9683179" cy="47089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main() {</a:t>
            </a:r>
            <a:endParaRPr kumimoji="0" lang="zh-CN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n, m;</a:t>
            </a:r>
            <a:endParaRPr kumimoji="0" lang="zh-CN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cin &gt;&gt; n &gt;&gt; m;</a:t>
            </a:r>
            <a:endParaRPr kumimoji="0" lang="zh-CN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endParaRPr kumimoji="0" lang="zh-CN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total_squares = 0;</a:t>
            </a:r>
            <a:endParaRPr kumimoji="0" lang="zh-CN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endParaRPr kumimoji="0" lang="zh-CN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// 枚举每种可能的正方形边长</a:t>
            </a:r>
            <a:endParaRPr kumimoji="0" lang="zh-CN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k = 1; k &lt;= min(n, m); ++k) {</a:t>
            </a:r>
            <a:endParaRPr kumimoji="0" lang="zh-CN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// 计算边长为 k 的正方形的数量</a:t>
            </a:r>
            <a:endParaRPr kumimoji="0" lang="zh-CN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total_squares += (n - k + 1) * (m - k + 1);</a:t>
            </a:r>
            <a:endParaRPr kumimoji="0" lang="zh-CN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// 计算选择两条线的组合数，算出长方形的数量</a:t>
            </a:r>
            <a:endParaRPr kumimoji="0" lang="zh-CN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total_rectangles = ((n + 1) * n / 2) * ((m + 1) * m / 2);</a:t>
            </a:r>
            <a:endParaRPr kumimoji="0" lang="zh-CN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endParaRPr kumimoji="0" lang="zh-CN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cout &lt;&lt; total_squares &lt;&lt;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 "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&lt;&lt; total_rectangles - total_squares &lt;&lt; endl;</a:t>
            </a:r>
            <a:endParaRPr kumimoji="0" lang="zh-CN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0;</a:t>
            </a:r>
            <a:endParaRPr kumimoji="0" lang="zh-CN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994944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暴力枚举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3079A3EF-F6FC-85ED-3CF7-CCD80B2641DB}"/>
                  </a:ext>
                </a:extLst>
              </p:cNvPr>
              <p:cNvSpPr txBox="1"/>
              <p:nvPr/>
            </p:nvSpPr>
            <p:spPr>
              <a:xfrm>
                <a:off x="1024398" y="1541643"/>
                <a:ext cx="10143203" cy="43368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题目描述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Hanke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特别喜欢吃烤鸡，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Hanke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吃鸡很特别，为什么特别呢？因为他有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10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种配料（芥末、孜然等），每种配料可以放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到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3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克，任意烤鸡的美味程度为所有配料质量之和。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现在， 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Hanke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想要知道，如果给你一个美味程度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，请输出这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10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种配料的所有搭配方案。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输入格式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一个正整数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，表示美味程度。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输出格式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第一行，方案总数。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第二行至结束，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10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个数，表示每种配料所放的质量，按字典序排列。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如果没有符合要求的方法，就只要在第一行输出一个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0</m:t>
                    </m:r>
                  </m:oMath>
                </a14:m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3079A3EF-F6FC-85ED-3CF7-CCD80B2641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398" y="1541643"/>
                <a:ext cx="10143203" cy="4336893"/>
              </a:xfrm>
              <a:prstGeom prst="rect">
                <a:avLst/>
              </a:prstGeom>
              <a:blipFill>
                <a:blip r:embed="rId5"/>
                <a:stretch>
                  <a:fillRect l="-601" b="-140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95050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暴力枚举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6898F2A-B461-97C7-4A54-C5205A3A2052}"/>
              </a:ext>
            </a:extLst>
          </p:cNvPr>
          <p:cNvSpPr txBox="1"/>
          <p:nvPr/>
        </p:nvSpPr>
        <p:spPr>
          <a:xfrm>
            <a:off x="775716" y="1532833"/>
            <a:ext cx="10782660" cy="300152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问题简述：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任务： 制作一道美味的烤鸡。 需要加入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10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种不同的配料。每种配料的用量可以是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1g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,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2g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,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或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3g</a:t>
            </a:r>
            <a:endParaRPr lang="zh-CN" altLang="en-US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美味程度： 定义为所有配料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质量之和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目标： 给定一个目标美味程度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，找出所有可能的配料搭配方案使得美味程度为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输出要求：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先输出方案的总数。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然后按字典序输出所有具体方案。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8346194-E7FB-A02A-8627-51E4B1BA1E7C}"/>
              </a:ext>
            </a:extLst>
          </p:cNvPr>
          <p:cNvSpPr txBox="1"/>
          <p:nvPr/>
        </p:nvSpPr>
        <p:spPr>
          <a:xfrm>
            <a:off x="775716" y="4789930"/>
            <a:ext cx="10782660" cy="14229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字典序是什么意思？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在这里，它意味着方案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1 1 1 1 1 1 1 1 1 1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会比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1 1 1 1 1 1 1 1 1 2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先输出。简单来说，就是前面的配料用量越小，方案越靠前。</a:t>
            </a:r>
          </a:p>
        </p:txBody>
      </p:sp>
    </p:spTree>
    <p:extLst>
      <p:ext uri="{BB962C8B-B14F-4D97-AF65-F5344CB8AC3E}">
        <p14:creationId xmlns:p14="http://schemas.microsoft.com/office/powerpoint/2010/main" val="486828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暴力枚举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144ACB8-12E7-1E9A-D8B3-785704092A38}"/>
              </a:ext>
            </a:extLst>
          </p:cNvPr>
          <p:cNvSpPr txBox="1"/>
          <p:nvPr/>
        </p:nvSpPr>
        <p:spPr>
          <a:xfrm>
            <a:off x="1165291" y="1438045"/>
            <a:ext cx="10107167" cy="17550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思路一：大力出奇迹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思想： 我们有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10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种配料，每种有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种选择。最直接的方法，就是把所有可能的组合都试一遍！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这就像我们有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10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个密码盘，每个密码盘上是数字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。我们忘记了密码，但是我们知道密码之和为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,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我们就可以转动所有密码盘，一个个试所有加起来等于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的组合。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D6D8543-AEFB-697F-3F9E-B72121C864F9}"/>
              </a:ext>
            </a:extLst>
          </p:cNvPr>
          <p:cNvSpPr txBox="1"/>
          <p:nvPr/>
        </p:nvSpPr>
        <p:spPr>
          <a:xfrm>
            <a:off x="1164336" y="3379264"/>
            <a:ext cx="10107166" cy="295536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如何实现？ 我们可以用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10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层嵌套的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for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循环。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第一层循环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代表第一种配料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)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从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1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到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第二层循环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代表第二种配料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)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从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1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到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en-US" altLang="zh-CN" dirty="0">
                <a:effectLst/>
                <a:ea typeface="微软雅黑" panose="020B0503020204020204" pitchFamily="34" charset="-122"/>
              </a:rPr>
              <a:t>...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第十层循环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j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代表第十种配料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)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从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1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到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判断条件： 在最内层循环里，我们检查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if (a + b + c + d + e + f + g + h + 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+ j == n)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是否成立。如果成立，就找到了一个合法方案。</a:t>
            </a:r>
          </a:p>
        </p:txBody>
      </p:sp>
    </p:spTree>
    <p:extLst>
      <p:ext uri="{BB962C8B-B14F-4D97-AF65-F5344CB8AC3E}">
        <p14:creationId xmlns:p14="http://schemas.microsoft.com/office/powerpoint/2010/main" val="1116211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暴力枚举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4882E7C-2D52-8295-EE66-68A5CD88E2A8}"/>
              </a:ext>
            </a:extLst>
          </p:cNvPr>
          <p:cNvSpPr txBox="1"/>
          <p:nvPr/>
        </p:nvSpPr>
        <p:spPr>
          <a:xfrm>
            <a:off x="808546" y="1414715"/>
            <a:ext cx="4119364" cy="483722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第一次循环：统计数量</a:t>
            </a:r>
          </a:p>
          <a:p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a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..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3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b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..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3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...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j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..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3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(a + ... + j == n):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++;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print(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</a:p>
          <a:p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第二次循环：输出方案</a:t>
            </a:r>
          </a:p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a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..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3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b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..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3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...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j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..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3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(a + ... + j == n):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  print(a, b, ..., j);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6CCB13F-25BA-F68A-0830-376D87B47756}"/>
              </a:ext>
            </a:extLst>
          </p:cNvPr>
          <p:cNvSpPr txBox="1"/>
          <p:nvPr/>
        </p:nvSpPr>
        <p:spPr>
          <a:xfrm>
            <a:off x="5263306" y="1415038"/>
            <a:ext cx="6218495" cy="46138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分析：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优点： 思路简单，代码直观，易于理解。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字典序？ 嵌套循环的执行顺序天然就是字典序！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不变时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在变，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不变时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在变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... 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这正好满足了题目的字典序要求。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缺点： </a:t>
            </a:r>
          </a:p>
          <a:p>
            <a:pPr marL="1200150" lvl="2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代码冗长： 写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层循环非常繁琐。</a:t>
            </a:r>
          </a:p>
          <a:p>
            <a:pPr marL="1200150" lvl="2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效率问题： 总共会尝试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3^10 = 59049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种组合，无论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是多少，计算量都是固定的。</a:t>
            </a:r>
          </a:p>
          <a:p>
            <a:pPr marL="1200150" lvl="2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重复劳动： 我们需要循环两次，一次计数，一次输出。这很浪费。</a:t>
            </a:r>
          </a:p>
        </p:txBody>
      </p:sp>
    </p:spTree>
    <p:extLst>
      <p:ext uri="{BB962C8B-B14F-4D97-AF65-F5344CB8AC3E}">
        <p14:creationId xmlns:p14="http://schemas.microsoft.com/office/powerpoint/2010/main" val="1970652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暴力枚举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BE151B3-6602-D10F-BE4E-D572296D65F4}"/>
              </a:ext>
            </a:extLst>
          </p:cNvPr>
          <p:cNvSpPr txBox="1"/>
          <p:nvPr/>
        </p:nvSpPr>
        <p:spPr>
          <a:xfrm>
            <a:off x="870756" y="1447426"/>
            <a:ext cx="10450488" cy="47046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能否剪枝？每个变量的循环范围都只能是</a:t>
            </a:r>
            <a:r>
              <a:rPr lang="en-US" altLang="zh-CN" sz="2200" b="1" dirty="0">
                <a:effectLst/>
                <a:ea typeface="微软雅黑" panose="020B0503020204020204" pitchFamily="34" charset="-122"/>
              </a:rPr>
              <a:t>1~3</a:t>
            </a:r>
            <a:r>
              <a:rPr lang="en-US" altLang="zh-CN" sz="2200" b="1" dirty="0">
                <a:ea typeface="微软雅黑" panose="020B0503020204020204" pitchFamily="34" charset="-122"/>
              </a:rPr>
              <a:t>,</a:t>
            </a:r>
            <a:r>
              <a:rPr lang="zh-CN" altLang="en-US" sz="2200" b="1" dirty="0">
                <a:ea typeface="微软雅黑" panose="020B0503020204020204" pitchFamily="34" charset="-122"/>
              </a:rPr>
              <a:t> 没有限制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的吗？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以第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5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种配料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e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为例：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它的基本范围是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1 &lt;= e &lt;= 3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。但我们还能知道更多信息！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e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的上限：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为了让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a+b+c+d+e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+...+j = n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有可能成立，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e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不能太大。我们假设后面的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5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种配料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(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f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到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j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)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都取最小值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，那么：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a+b+c+d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+ e + (5 * 1) &lt;= n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,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故要求：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e &lt;= n - (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a+b+c+d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) - 5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e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的下限：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e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也不能太小。我们假设后面的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5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种配料都取最大值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，那么：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a+b+c+d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+ e + (5 * 3) &gt;= n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e &gt;= n - (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a+b+c+d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) - 15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结论： 配料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e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的有效范围是：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max(1, n - sum(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abcd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) - 15)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到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min(3, n - sum(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abcd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) - 5)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每一层循环都可以用类似的逻辑来“剪枝”，大大减少无效的尝试。</a:t>
            </a:r>
          </a:p>
        </p:txBody>
      </p:sp>
    </p:spTree>
    <p:extLst>
      <p:ext uri="{BB962C8B-B14F-4D97-AF65-F5344CB8AC3E}">
        <p14:creationId xmlns:p14="http://schemas.microsoft.com/office/powerpoint/2010/main" val="168880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暴力枚举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BF28F73B-1FD2-6B8C-0B38-DF83E63FEB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0789" y="1668990"/>
            <a:ext cx="10107167" cy="19764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r>
              <a:rPr kumimoji="0" lang="zh-CN" altLang="zh-CN" sz="24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优化二：用空间换时间</a:t>
            </a:r>
          </a:p>
          <a:p>
            <a:pPr marL="28575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Microsoft YaHei" panose="020B0503020204020204" pitchFamily="34" charset="-122"/>
              <a:buChar char="•"/>
            </a:pP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问题： 暴力解法需要循环两次，很浪费。如何只循环一次？</a:t>
            </a:r>
          </a:p>
          <a:p>
            <a:pPr marL="28575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Microsoft YaHei" panose="020B0503020204020204" pitchFamily="34" charset="-122"/>
              <a:buChar char="•"/>
            </a:pP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解决方案：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我们可以定义一个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数组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，在第一次循环找到一个合法方案时，不立即打印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,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而是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先把它存起来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72491AC-DB0A-0AED-CC9F-86F75C570D4B}"/>
              </a:ext>
            </a:extLst>
          </p:cNvPr>
          <p:cNvSpPr txBox="1"/>
          <p:nvPr/>
        </p:nvSpPr>
        <p:spPr>
          <a:xfrm>
            <a:off x="1160788" y="4226278"/>
            <a:ext cx="10107167" cy="1925464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arr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是一个二维数组，用来存储方案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arr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[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][j]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代表着第 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种合法的方案中第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j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种配料使用的克数。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100000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][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];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ans_count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156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暴力枚举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97108C2-0A3F-A088-4DFD-6FE8899EF338}"/>
              </a:ext>
            </a:extLst>
          </p:cNvPr>
          <p:cNvSpPr txBox="1"/>
          <p:nvPr/>
        </p:nvSpPr>
        <p:spPr>
          <a:xfrm>
            <a:off x="1160790" y="4058177"/>
            <a:ext cx="10107166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当找到一个方案 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(a, b, ..., j)</a:t>
            </a:r>
            <a:r>
              <a:rPr lang="en-US" altLang="zh-CN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时，将其存起来：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9977562-8353-004D-457C-5833530453E3}"/>
              </a:ext>
            </a:extLst>
          </p:cNvPr>
          <p:cNvSpPr txBox="1"/>
          <p:nvPr/>
        </p:nvSpPr>
        <p:spPr>
          <a:xfrm>
            <a:off x="1160790" y="4607694"/>
            <a:ext cx="10107166" cy="166712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把方案存到数组的第 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ans_count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行</a:t>
            </a:r>
          </a:p>
          <a:p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ans_count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][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] = a;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第 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ans_count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种的方案中第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0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种配料使用了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a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克</a:t>
            </a:r>
            <a:endParaRPr lang="en-US" altLang="zh-CN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arr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ans_count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][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] = b;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第 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ans_count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种的方案中第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1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种配料使用了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b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克</a:t>
            </a:r>
            <a:endParaRPr lang="en-US" altLang="zh-CN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...</a:t>
            </a:r>
          </a:p>
          <a:p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ans_count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++;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方案总数加一</a:t>
            </a: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320C8933-7533-B4F8-0879-C9F203F76C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0789" y="1668990"/>
            <a:ext cx="10107167" cy="19764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r>
              <a:rPr kumimoji="0" lang="zh-CN" altLang="zh-CN" sz="24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优化二：用空间换时间</a:t>
            </a:r>
          </a:p>
          <a:p>
            <a:pPr marL="28575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Microsoft YaHei" panose="020B0503020204020204" pitchFamily="34" charset="-122"/>
              <a:buChar char="•"/>
            </a:pP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问题： 暴力解法需要循环两次，很浪费。如何只循环一次？</a:t>
            </a:r>
          </a:p>
          <a:p>
            <a:pPr marL="28575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Microsoft YaHei" panose="020B0503020204020204" pitchFamily="34" charset="-122"/>
              <a:buChar char="•"/>
            </a:pP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解决方案：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我们可以定义一个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数组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，在第一次循环找到一个合法方案时，不立即打印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,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而是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先把它存起来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205482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暴力枚举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623D4CA-3E3E-9DD4-D397-8E5C52EC31E6}"/>
              </a:ext>
            </a:extLst>
          </p:cNvPr>
          <p:cNvSpPr txBox="1"/>
          <p:nvPr/>
        </p:nvSpPr>
        <p:spPr>
          <a:xfrm>
            <a:off x="1164336" y="1762726"/>
            <a:ext cx="10107167" cy="29355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r>
              <a:rPr kumimoji="0" lang="zh-CN" altLang="zh-CN" sz="2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Microsoft YaHei" panose="020B0503020204020204" pitchFamily="34" charset="-122"/>
              </a:rPr>
              <a:t>最后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Microsoft YaHei" panose="020B0503020204020204" pitchFamily="34" charset="-122"/>
              </a:rPr>
              <a:t>整个循环结束后，我们已经知道了总数 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ans_count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Microsoft YaHei" panose="020B0503020204020204" pitchFamily="34" charset="-122"/>
              </a:rPr>
              <a:t>，并且所有方案都存在数组 </a:t>
            </a:r>
            <a:r>
              <a:rPr kumimoji="0" lang="en-US" altLang="zh-CN" sz="2400" b="0" i="0" u="none" strike="noStrike" cap="none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arr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Microsoft YaHei" panose="020B0503020204020204" pitchFamily="34" charset="-122"/>
              </a:rPr>
              <a:t> 中了。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Microsoft YaHei" panose="020B0503020204020204" pitchFamily="34" charset="-122"/>
              </a:rPr>
              <a:t>此时，再用一个简单的循环把数组里的内容全部打印出来即可。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Microsoft YaHei" panose="020B0503020204020204" pitchFamily="34" charset="-122"/>
              </a:rPr>
              <a:t>这种</a:t>
            </a: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Microsoft YaHei" panose="020B0503020204020204" pitchFamily="34" charset="-122"/>
              </a:rPr>
              <a:t>用空间（数组）换时间（循环次数）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Microsoft YaHei" panose="020B0503020204020204" pitchFamily="34" charset="-122"/>
              </a:rPr>
              <a:t>也是一种非常重要的优化思想。</a:t>
            </a:r>
            <a:endParaRPr kumimoji="0" lang="zh-CN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E883F74-6218-1194-349B-F3B4F47D1A83}"/>
              </a:ext>
            </a:extLst>
          </p:cNvPr>
          <p:cNvSpPr txBox="1"/>
          <p:nvPr/>
        </p:nvSpPr>
        <p:spPr>
          <a:xfrm>
            <a:off x="1308143" y="5356531"/>
            <a:ext cx="9575714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ea typeface="Microsoft YaHei" panose="020B0503020204020204" pitchFamily="34" charset="-122"/>
              </a:rPr>
              <a:t>虽然优化了时间复杂度，可是代码还是过于繁琐，还有其他的做法吗？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608677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暴力枚举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578D8A4-B1D7-6AAB-D8B4-3935F8AC0826}"/>
              </a:ext>
            </a:extLst>
          </p:cNvPr>
          <p:cNvSpPr txBox="1"/>
          <p:nvPr/>
        </p:nvSpPr>
        <p:spPr>
          <a:xfrm>
            <a:off x="808741" y="1498564"/>
            <a:ext cx="10574518" cy="44738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en-US" altLang="zh-CN" sz="2400" b="1" dirty="0">
                <a:solidFill>
                  <a:srgbClr val="FF0000"/>
                </a:solidFill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400" b="1" dirty="0">
                <a:solidFill>
                  <a:srgbClr val="FF0000"/>
                </a:solidFill>
                <a:effectLst/>
                <a:ea typeface="微软雅黑" panose="020B0503020204020204" pitchFamily="34" charset="-122"/>
              </a:rPr>
              <a:t>如学过递归了解即可</a:t>
            </a:r>
            <a:r>
              <a:rPr lang="en-US" altLang="zh-CN" sz="2400" b="1" dirty="0">
                <a:solidFill>
                  <a:srgbClr val="FF0000"/>
                </a:solidFill>
                <a:effectLst/>
                <a:ea typeface="微软雅黑" panose="020B0503020204020204" pitchFamily="34" charset="-122"/>
              </a:rPr>
              <a:t>)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更优雅的实现：深度优先搜索 </a:t>
            </a: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(DFS)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en-US" altLang="zh-CN" sz="2000" dirty="0">
                <a:effectLst/>
                <a:ea typeface="微软雅黑" panose="020B0503020204020204" pitchFamily="34" charset="-122"/>
              </a:rPr>
              <a:t>10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层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for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循环不仅丑陋，且如果问题变成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100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种配料怎么办？我们不可能写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100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层循环！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递归思想：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我们可以设计一个函数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dfs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(k,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current_sum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，它的含义是： 我们正在决定第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k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种配料的用量，当前前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k-1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种配料的总和是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current_sum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”。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函数逻辑：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递归出口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如果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k &gt; 10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(10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种配料都已决定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，检查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current_sum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是否等于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。如果是，说明找到了一个方案。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剪枝： 在函数内部，可以加入剪枝判断。例如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if (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current_sum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&gt; n) return;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这样比计算复杂的循环边界更简单！</a:t>
            </a:r>
          </a:p>
        </p:txBody>
      </p:sp>
    </p:spTree>
    <p:extLst>
      <p:ext uri="{BB962C8B-B14F-4D97-AF65-F5344CB8AC3E}">
        <p14:creationId xmlns:p14="http://schemas.microsoft.com/office/powerpoint/2010/main" val="576530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暴力枚举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0001F2A-1D94-EF88-75CD-0A059E6C4BFE}"/>
              </a:ext>
            </a:extLst>
          </p:cNvPr>
          <p:cNvSpPr txBox="1"/>
          <p:nvPr/>
        </p:nvSpPr>
        <p:spPr>
          <a:xfrm>
            <a:off x="1227333" y="1468488"/>
            <a:ext cx="10044170" cy="258872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400" b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dfs</a:t>
            </a:r>
            <a:r>
              <a:rPr lang="en-US" altLang="zh-CN" sz="24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(k, </a:t>
            </a:r>
            <a:r>
              <a:rPr lang="en-US" altLang="zh-CN" sz="2400" b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current_sum</a:t>
            </a:r>
            <a:r>
              <a:rPr lang="en-US" altLang="zh-CN" sz="24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en-US" altLang="zh-CN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函数解析</a:t>
            </a: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这个函数是我们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DFS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的核心。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k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代表当前正在决定第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k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种配料的用量。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k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的范围从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到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current_sum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代表前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k-1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种配料已经确定的用量之和。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AA626A5-8F03-997C-9337-7E9E7C1B268F}"/>
              </a:ext>
            </a:extLst>
          </p:cNvPr>
          <p:cNvSpPr txBox="1"/>
          <p:nvPr/>
        </p:nvSpPr>
        <p:spPr>
          <a:xfrm>
            <a:off x="1227333" y="5341999"/>
            <a:ext cx="9984202" cy="559127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8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void </a:t>
            </a:r>
            <a:r>
              <a:rPr lang="en-US" altLang="zh-CN" sz="2800" b="1" dirty="0" err="1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dfs</a:t>
            </a:r>
            <a:r>
              <a:rPr lang="en-US" altLang="zh-CN" sz="28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(int k, int </a:t>
            </a:r>
            <a:r>
              <a:rPr lang="en-US" altLang="zh-CN" sz="2800" b="1" dirty="0" err="1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current_sum</a:t>
            </a:r>
            <a:r>
              <a:rPr lang="en-US" altLang="zh-CN" sz="28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endParaRPr lang="zh-CN" altLang="en-US" sz="2800" dirty="0">
              <a:latin typeface="Consolas" panose="020B0609020204030204" pitchFamily="49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A3B3F59-682A-1D59-FBC4-49FD7176BC83}"/>
              </a:ext>
            </a:extLst>
          </p:cNvPr>
          <p:cNvSpPr txBox="1"/>
          <p:nvPr/>
        </p:nvSpPr>
        <p:spPr>
          <a:xfrm>
            <a:off x="1227333" y="4762304"/>
            <a:ext cx="1430283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函数定义</a:t>
            </a:r>
            <a:endParaRPr lang="en-US" altLang="zh-CN" sz="24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81785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暴力枚举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AA626A5-8F03-997C-9337-7E9E7C1B268F}"/>
              </a:ext>
            </a:extLst>
          </p:cNvPr>
          <p:cNvSpPr txBox="1"/>
          <p:nvPr/>
        </p:nvSpPr>
        <p:spPr>
          <a:xfrm>
            <a:off x="1164336" y="2040254"/>
            <a:ext cx="9984202" cy="1605568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(k &gt; </a:t>
            </a:r>
            <a:r>
              <a:rPr lang="en-US" altLang="zh-CN" sz="1600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) {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10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种配料都已决定</a:t>
            </a:r>
          </a:p>
          <a:p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current_sum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== n) {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如果总和等于目标美味程度</a:t>
            </a:r>
          </a:p>
          <a:p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找到了一个有效方案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需要打印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path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数组中记录的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10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种配料的用量并增加方案计数</a:t>
            </a:r>
          </a:p>
          <a:p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结束当前分支的探索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A3B3F59-682A-1D59-FBC4-49FD7176BC83}"/>
              </a:ext>
            </a:extLst>
          </p:cNvPr>
          <p:cNvSpPr txBox="1"/>
          <p:nvPr/>
        </p:nvSpPr>
        <p:spPr>
          <a:xfrm>
            <a:off x="1164336" y="1422829"/>
            <a:ext cx="1430283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递归出口</a:t>
            </a:r>
            <a:endParaRPr lang="en-US" altLang="zh-CN" sz="24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E7BC727-2E1E-F942-63F8-5AE0F638D2F3}"/>
              </a:ext>
            </a:extLst>
          </p:cNvPr>
          <p:cNvSpPr txBox="1"/>
          <p:nvPr/>
        </p:nvSpPr>
        <p:spPr>
          <a:xfrm>
            <a:off x="1164336" y="3802868"/>
            <a:ext cx="9984202" cy="25398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含义：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当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k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变得大于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10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时，意味着我们已经成功地为所有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10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种配料都做出了选择。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判断：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此时，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current_sum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变量中存储的是这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10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种配料的总和。我们只需检查这个总和是否等于题目给定的目标美味程度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如果 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current_sum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== n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，则说明我们找到了一个符合条件的配料组合。我们可以将当前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path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数组中记录的配料用量打印出来，并方案计数器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+1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返回：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无论是否找到方案，当前分支的决策已经结束，所以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return</a:t>
            </a:r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回溯到上一层决策。</a:t>
            </a:r>
          </a:p>
        </p:txBody>
      </p:sp>
    </p:spTree>
    <p:extLst>
      <p:ext uri="{BB962C8B-B14F-4D97-AF65-F5344CB8AC3E}">
        <p14:creationId xmlns:p14="http://schemas.microsoft.com/office/powerpoint/2010/main" val="3527116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暴力枚举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AA626A5-8F03-997C-9337-7E9E7C1B268F}"/>
              </a:ext>
            </a:extLst>
          </p:cNvPr>
          <p:cNvSpPr txBox="1"/>
          <p:nvPr/>
        </p:nvSpPr>
        <p:spPr>
          <a:xfrm>
            <a:off x="1164336" y="2051084"/>
            <a:ext cx="9984202" cy="151323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3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++) {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尝试第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k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种配料的所有可能用量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(1, 2, 3)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path[k] =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记录当前选择：第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k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种配料用量为 </a:t>
            </a:r>
            <a:r>
              <a:rPr lang="en-US" altLang="zh-CN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克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dfs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(k +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current_sum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+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);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递归调用：进入下一层决策，处理第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k+1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种配料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path[k] = 0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回溯，撤销当前选择</a:t>
            </a:r>
            <a:endParaRPr lang="en-US" altLang="zh-CN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A3B3F59-682A-1D59-FBC4-49FD7176BC83}"/>
              </a:ext>
            </a:extLst>
          </p:cNvPr>
          <p:cNvSpPr txBox="1"/>
          <p:nvPr/>
        </p:nvSpPr>
        <p:spPr>
          <a:xfrm>
            <a:off x="1164336" y="1422829"/>
            <a:ext cx="176805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循环与递归</a:t>
            </a:r>
            <a:endParaRPr lang="en-US" altLang="zh-CN" sz="24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E082EB2-BAA5-0281-C2AB-886557F00C9A}"/>
              </a:ext>
            </a:extLst>
          </p:cNvPr>
          <p:cNvSpPr txBox="1"/>
          <p:nvPr/>
        </p:nvSpPr>
        <p:spPr>
          <a:xfrm>
            <a:off x="1164336" y="3762440"/>
            <a:ext cx="9984202" cy="25398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for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循环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: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这是在当前决策层级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k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，尝试所有可能的选择。每种配料可以放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或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3 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克。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path[k] =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;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我们用一个全局数组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path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来记录当前正在构建的配料组合。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path[k]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存储了第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k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种配料的用量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dfs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(k + 1,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current_sum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+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);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这是递归的核心。我们做出了第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k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种配料的选择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，然后假设这个选择是正确的，并立即深入到下一个决策层级。我们调用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dfs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来处理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k+1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种配料，并将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current_sum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更新为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current_sum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+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，传递给下一层。</a:t>
            </a:r>
          </a:p>
        </p:txBody>
      </p:sp>
    </p:spTree>
    <p:extLst>
      <p:ext uri="{BB962C8B-B14F-4D97-AF65-F5344CB8AC3E}">
        <p14:creationId xmlns:p14="http://schemas.microsoft.com/office/powerpoint/2010/main" val="330803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暴力枚举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6146790-D3D8-165F-829B-A84EECD85B40}"/>
              </a:ext>
            </a:extLst>
          </p:cNvPr>
          <p:cNvSpPr txBox="1"/>
          <p:nvPr/>
        </p:nvSpPr>
        <p:spPr>
          <a:xfrm>
            <a:off x="1164336" y="1414715"/>
            <a:ext cx="10107167" cy="4806444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DFS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函数</a:t>
            </a:r>
          </a:p>
          <a:p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k: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当前正在决策的是第几种配料（从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1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到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10);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current_sum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: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到目前为止的配料总重量</a:t>
            </a:r>
          </a:p>
          <a:p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dfs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(int k, int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current_sum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递归终止条件：已经为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10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种配料都做出了选择</a:t>
            </a:r>
          </a:p>
          <a:p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(k &gt; </a:t>
            </a:r>
            <a:r>
              <a:rPr lang="en-US" altLang="zh-CN" sz="1600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如果总和恰好等于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n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，说明找到了一个合法方案</a:t>
            </a:r>
          </a:p>
          <a:p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current_sum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== n) {</a:t>
            </a:r>
          </a:p>
          <a:p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            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输出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略</a:t>
            </a:r>
          </a:p>
          <a:p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结束搜索</a:t>
            </a:r>
          </a:p>
          <a:p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en-US" altLang="zh-CN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遍历当前配料的三种可能重量</a:t>
            </a:r>
          </a:p>
          <a:p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(int weight = </a:t>
            </a:r>
            <a:r>
              <a:rPr lang="en-US" altLang="zh-CN" sz="16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; weight &lt;= </a:t>
            </a:r>
            <a:r>
              <a:rPr lang="en-US" altLang="zh-CN" sz="1600" dirty="0">
                <a:solidFill>
                  <a:srgbClr val="098658"/>
                </a:solidFill>
                <a:latin typeface="Consolas" panose="020B0609020204030204" pitchFamily="49" charset="0"/>
              </a:rPr>
              <a:t>3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; ++weight) {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path[k] = weight;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  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做出选择</a:t>
            </a:r>
            <a:endParaRPr lang="en-US" altLang="zh-CN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dfs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(index + </a:t>
            </a:r>
            <a:r>
              <a:rPr lang="en-US" altLang="zh-CN" sz="16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current_sum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+ weight);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  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进入下一层决策</a:t>
            </a:r>
            <a:endParaRPr lang="en-US" altLang="zh-CN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path[k] = 0;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 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回溯，保证不影响同层的其他选择</a:t>
            </a:r>
            <a:endParaRPr lang="en-US" altLang="zh-CN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6889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暴力枚举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6DBF2AC1-F8D2-744E-D2E1-51AB63CD1F21}"/>
                  </a:ext>
                </a:extLst>
              </p:cNvPr>
              <p:cNvSpPr txBox="1"/>
              <p:nvPr/>
            </p:nvSpPr>
            <p:spPr>
              <a:xfrm>
                <a:off x="1164336" y="1460563"/>
                <a:ext cx="10107167" cy="339779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例</a:t>
                </a:r>
                <a:r>
                  <a:rPr lang="en-US" altLang="zh-CN" sz="2000" b="1" dirty="0">
                    <a:effectLst/>
                    <a:ea typeface="微软雅黑" panose="020B0503020204020204" pitchFamily="34" charset="-122"/>
                  </a:rPr>
                  <a:t>10-3 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三连击升级版</a:t>
                </a:r>
                <a:r>
                  <a:rPr lang="en-US" altLang="zh-CN" sz="2000" b="1" dirty="0">
                    <a:effectLst/>
                    <a:ea typeface="微软雅黑" panose="020B0503020204020204" pitchFamily="34" charset="-122"/>
                  </a:rPr>
                  <a:t>(OJ: B0146)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题目描述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将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1, 2,…, 9</m:t>
                    </m:r>
                  </m:oMath>
                </a14:m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共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9</m:t>
                    </m:r>
                  </m:oMath>
                </a14:m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个数分成三组，分别组成三个三位数，且使这三个三位数的比例是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𝐴</m:t>
                    </m:r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:</m:t>
                    </m:r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𝐵</m:t>
                    </m:r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:</m:t>
                    </m:r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𝐶</m:t>
                    </m:r>
                  </m:oMath>
                </a14:m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，试求出所有满足条件的三个三位数，若无解，输出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No!!!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输入格式</a:t>
                </a:r>
                <a:r>
                  <a:rPr lang="en-US" altLang="zh-CN" b="1" dirty="0">
                    <a:effectLst/>
                    <a:ea typeface="微软雅黑" panose="020B0503020204020204" pitchFamily="34" charset="-122"/>
                  </a:rPr>
                  <a:t>:</a:t>
                </a:r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三个数，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𝐴</m:t>
                    </m:r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𝐵</m:t>
                    </m:r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𝐶</m:t>
                    </m:r>
                  </m:oMath>
                </a14:m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。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保证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0 ≤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𝐴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&lt;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𝐵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&lt;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𝐶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≤999</m:t>
                    </m:r>
                  </m:oMath>
                </a14:m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zh-CN" altLang="en-US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输出格式</a:t>
                </a:r>
                <a:r>
                  <a:rPr lang="en-US" altLang="zh-CN" b="1" dirty="0">
                    <a:effectLst/>
                    <a:ea typeface="微软雅黑" panose="020B0503020204020204" pitchFamily="34" charset="-122"/>
                  </a:rPr>
                  <a:t>:</a:t>
                </a:r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若干行，每行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3</m:t>
                    </m:r>
                  </m:oMath>
                </a14:m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个数字。按照每行第一个数字升序排列。</a:t>
                </a:r>
              </a:p>
            </p:txBody>
          </p:sp>
        </mc:Choice>
        <mc:Fallback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6DBF2AC1-F8D2-744E-D2E1-51AB63CD1F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4336" y="1460563"/>
                <a:ext cx="10107167" cy="3397790"/>
              </a:xfrm>
              <a:prstGeom prst="rect">
                <a:avLst/>
              </a:prstGeom>
              <a:blipFill>
                <a:blip r:embed="rId5"/>
                <a:stretch>
                  <a:fillRect l="-603" b="-215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本框 11">
            <a:extLst>
              <a:ext uri="{FF2B5EF4-FFF2-40B4-BE49-F238E27FC236}">
                <a16:creationId xmlns:a16="http://schemas.microsoft.com/office/drawing/2014/main" id="{6DE13921-531D-D6C1-1100-A9C4A869A392}"/>
              </a:ext>
            </a:extLst>
          </p:cNvPr>
          <p:cNvSpPr txBox="1"/>
          <p:nvPr/>
        </p:nvSpPr>
        <p:spPr>
          <a:xfrm>
            <a:off x="2634659" y="5514833"/>
            <a:ext cx="155183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样例</a:t>
            </a:r>
            <a:endParaRPr lang="en-US" altLang="zh-CN" sz="20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E0B4E25-D001-1660-4C0A-F92B971A33A4}"/>
              </a:ext>
            </a:extLst>
          </p:cNvPr>
          <p:cNvSpPr txBox="1"/>
          <p:nvPr/>
        </p:nvSpPr>
        <p:spPr>
          <a:xfrm>
            <a:off x="4002407" y="5496879"/>
            <a:ext cx="1128421" cy="436017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1 2 3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CB0AF1B-98E6-9D49-C72A-FEC25614666F}"/>
              </a:ext>
            </a:extLst>
          </p:cNvPr>
          <p:cNvSpPr txBox="1"/>
          <p:nvPr/>
        </p:nvSpPr>
        <p:spPr>
          <a:xfrm>
            <a:off x="6149971" y="5496879"/>
            <a:ext cx="13758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输出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样例</a:t>
            </a:r>
            <a:endParaRPr lang="en-US" altLang="zh-CN" sz="20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CD5F413-4D24-ECAD-171B-7BDDB0E057CC}"/>
              </a:ext>
            </a:extLst>
          </p:cNvPr>
          <p:cNvSpPr txBox="1"/>
          <p:nvPr/>
        </p:nvSpPr>
        <p:spPr>
          <a:xfrm>
            <a:off x="7487507" y="5078816"/>
            <a:ext cx="1898743" cy="123623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 algn="ctr"/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192 384 576
219 438 657
273 546 819
327 654 981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3191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暴力枚举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A0FBFD8-AE55-5E4B-761C-DCBE3328590A}"/>
              </a:ext>
            </a:extLst>
          </p:cNvPr>
          <p:cNvSpPr txBox="1"/>
          <p:nvPr/>
        </p:nvSpPr>
        <p:spPr>
          <a:xfrm>
            <a:off x="1164333" y="1546457"/>
            <a:ext cx="10107167" cy="15602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>
                <a:effectLst/>
                <a:ea typeface="微软雅黑" panose="020B0503020204020204" pitchFamily="34" charset="-122"/>
              </a:rPr>
              <a:t>分析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: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按照套路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,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先来找这里可枚举的元素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:3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个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3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位数。 可以来九重循环枚举这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9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个数字吗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zh-CN" altLang="en-US" sz="2200" dirty="0">
                <a:effectLst/>
                <a:ea typeface="微软雅黑" panose="020B0503020204020204" pitchFamily="34" charset="-122"/>
              </a:rPr>
              <a:t>那么需要枚举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10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的九次方次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,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一秒钟很难完成这样大数量的枚举。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C8F6B4B-3310-71CE-E062-4F24758717C9}"/>
              </a:ext>
            </a:extLst>
          </p:cNvPr>
          <p:cNvSpPr txBox="1"/>
          <p:nvPr/>
        </p:nvSpPr>
        <p:spPr>
          <a:xfrm>
            <a:off x="1164333" y="3418246"/>
            <a:ext cx="10107167" cy="28118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直接暴力枚举所有可能的组合是不可行的，代码复杂且效率低下。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只需要枚举关键变量，对关联变量进行推导，最后统一检验即可。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确定枚举对象：我们有三个未知的数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num1, num2, num3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。如果独立地枚举它们，范围将是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999 * 999 * 999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，这太大了。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但它们之间存在着严格的比例关系，这意味着只要我们确定了其中一个，另外两个就被唯一确定了。因此，我们只需要枚举一个数即可。我们选择枚举第一个数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num1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074965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暴力枚举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7A68F5B-D8B0-945B-F40E-D98D8F39C559}"/>
              </a:ext>
            </a:extLst>
          </p:cNvPr>
          <p:cNvSpPr txBox="1"/>
          <p:nvPr/>
        </p:nvSpPr>
        <p:spPr>
          <a:xfrm>
            <a:off x="900684" y="1482810"/>
            <a:ext cx="10549586" cy="19808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确定枚举范围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：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num1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是一个三位数，所以它的最小可能是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123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，最大可能是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987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。（因为不能有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和重复数字）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我们可以把循环范围设置为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for (num1 = 123; num1 &lt;= 987; num1++)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702DBB0-29B8-482D-005C-E4644B9D4F3F}"/>
              </a:ext>
            </a:extLst>
          </p:cNvPr>
          <p:cNvSpPr txBox="1"/>
          <p:nvPr/>
        </p:nvSpPr>
        <p:spPr>
          <a:xfrm>
            <a:off x="775716" y="3880165"/>
            <a:ext cx="10787165" cy="22282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优化：我们还可以进一步缩小上界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。因为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 &lt; C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，所以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num1 &lt; num3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。并且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num3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也不能超过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987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  <a:endParaRPr lang="en-US" altLang="zh-CN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根据比例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num1 / A = num3 / C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，我们有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num3 = num1 * C / A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  <a:endParaRPr lang="en-US" altLang="zh-CN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所以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num1 * C / A &lt;= 987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，即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num1 &lt;= 987 * A / C</a:t>
            </a:r>
            <a:endParaRPr lang="en-US" altLang="zh-CN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循环可以写成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for (num1 = 123; num1 &lt;= 987 * A / C; num1++)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，这能排除掉一些不必要的枚举。</a:t>
            </a:r>
          </a:p>
        </p:txBody>
      </p:sp>
    </p:spTree>
    <p:extLst>
      <p:ext uri="{BB962C8B-B14F-4D97-AF65-F5344CB8AC3E}">
        <p14:creationId xmlns:p14="http://schemas.microsoft.com/office/powerpoint/2010/main" val="3439363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5116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暴力枚举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1146F40-F26C-F6BF-538D-DE53F2D439B8}"/>
              </a:ext>
            </a:extLst>
          </p:cNvPr>
          <p:cNvSpPr txBox="1"/>
          <p:nvPr/>
        </p:nvSpPr>
        <p:spPr>
          <a:xfrm>
            <a:off x="1108143" y="1635804"/>
            <a:ext cx="10155305" cy="290419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推导关联变量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当我们枚举一个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num1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后，可以根据比例计算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num2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和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num3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num2 = num1 * B / A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num3 = num1 * C / A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这里有一个重要的前提：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num1 * B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必须能被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整除，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num1 * C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也必须能被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整除。否则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num2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和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num3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就不是整数，这个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num1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肯定不是解，可以直接跳过。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AF1A0AA-5AC4-7D83-FF5D-39FAF1B5CE8A}"/>
              </a:ext>
            </a:extLst>
          </p:cNvPr>
          <p:cNvSpPr txBox="1"/>
          <p:nvPr/>
        </p:nvSpPr>
        <p:spPr>
          <a:xfrm>
            <a:off x="1108144" y="5131675"/>
            <a:ext cx="10155305" cy="96128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既然已经获取到了所有数值，那么在得到一组候选的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(num1, num2, num3)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后，我们需要一个函数来检验它们是否满足题目所说 数字构成的条件。</a:t>
            </a:r>
          </a:p>
        </p:txBody>
      </p:sp>
    </p:spTree>
    <p:extLst>
      <p:ext uri="{BB962C8B-B14F-4D97-AF65-F5344CB8AC3E}">
        <p14:creationId xmlns:p14="http://schemas.microsoft.com/office/powerpoint/2010/main" val="2982378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暴力枚举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1146F40-F26C-F6BF-538D-DE53F2D439B8}"/>
              </a:ext>
            </a:extLst>
          </p:cNvPr>
          <p:cNvSpPr txBox="1"/>
          <p:nvPr/>
        </p:nvSpPr>
        <p:spPr>
          <a:xfrm>
            <a:off x="1116198" y="1428229"/>
            <a:ext cx="10155305" cy="46635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设计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check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检查函数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：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这个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check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函数需要做的事情是：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确认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num2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和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num3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也是三位数（因为计算结果可能小于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100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或大于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999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）。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确认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num1, num2, num3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三个数合起来，正好用完了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1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到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9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，每个数字用且仅用一次。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如何实现这个数字检查？桶思想是最佳选择。我们可以用一个大小为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10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的布尔数组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used[10]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used[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]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表示数字 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是否被使用过。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我们将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num1, num2, num3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的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9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个数位逐个拆解出来。对每个拆解出的数字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d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：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如果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d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是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0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，或者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used[d]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已经是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true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（说明数字重复了），则该组合无效，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check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返回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false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否则，标记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used[d] = true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如果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9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个数位都成功拆解并标记，没有遇到任何冲突，那么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check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返回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true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974984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暴力枚举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80E1831-1347-AFDC-0F7D-A8898704EA73}"/>
              </a:ext>
            </a:extLst>
          </p:cNvPr>
          <p:cNvSpPr txBox="1"/>
          <p:nvPr/>
        </p:nvSpPr>
        <p:spPr>
          <a:xfrm>
            <a:off x="1164335" y="1526699"/>
            <a:ext cx="10107167" cy="25887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处理输出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最终在主循环中，如果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check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函数返回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true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，就打印这组解。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我们需要一个标志位（比如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bool found = false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）来记录是否找到了解。循环结束后，如果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found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仍然是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false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，就输出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"No!!!"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A58A178-37F3-8E98-2063-2100061A0929}"/>
              </a:ext>
            </a:extLst>
          </p:cNvPr>
          <p:cNvSpPr txBox="1"/>
          <p:nvPr/>
        </p:nvSpPr>
        <p:spPr>
          <a:xfrm>
            <a:off x="1164336" y="4651691"/>
            <a:ext cx="10107167" cy="128990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拓展：一个更简洁的 </a:t>
            </a:r>
            <a:r>
              <a:rPr lang="en-US" altLang="zh-CN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check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 实现</a:t>
            </a:r>
            <a:endParaRPr lang="en-US" altLang="zh-CN" b="1" dirty="0"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我们可以把三个数看成一个整体，把它们的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9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个数位全部放到一个字符串或一个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vector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中，然后排序，看它是否等于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"123456789"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。这种方法也很巧妙。但用桶数组是最高效的。</a:t>
            </a:r>
          </a:p>
        </p:txBody>
      </p:sp>
    </p:spTree>
    <p:extLst>
      <p:ext uri="{BB962C8B-B14F-4D97-AF65-F5344CB8AC3E}">
        <p14:creationId xmlns:p14="http://schemas.microsoft.com/office/powerpoint/2010/main" val="1701414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暴力枚举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A58A178-37F3-8E98-2063-2100061A0929}"/>
              </a:ext>
            </a:extLst>
          </p:cNvPr>
          <p:cNvSpPr txBox="1"/>
          <p:nvPr/>
        </p:nvSpPr>
        <p:spPr>
          <a:xfrm>
            <a:off x="1164336" y="1441411"/>
            <a:ext cx="1610395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ea typeface="微软雅黑" panose="020B0503020204020204" pitchFamily="34" charset="-122"/>
              </a:rPr>
              <a:t>代码实现：</a:t>
            </a:r>
            <a:endParaRPr lang="zh-CN" altLang="en-US" sz="24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C2D0B1A-24C8-E988-3007-EF58DF4C81E3}"/>
              </a:ext>
            </a:extLst>
          </p:cNvPr>
          <p:cNvSpPr txBox="1"/>
          <p:nvPr/>
        </p:nvSpPr>
        <p:spPr>
          <a:xfrm>
            <a:off x="1164336" y="2006879"/>
            <a:ext cx="9474200" cy="4283224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   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枚举第一个数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num1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。上界可以优化到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987*a/c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(int num1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123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num1 &lt;=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987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++num1) {</a:t>
            </a:r>
          </a:p>
          <a:p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       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检查是否能整除，这是构成整数解的前提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((num1 * b % a !=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|| (num1 * c % a !=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continue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}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int num2 = num1 * b / a,</a:t>
            </a: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num3 = num1 * c / a;</a:t>
            </a:r>
          </a:p>
          <a:p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       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调用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check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函数进行检验是否满足条件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(check(num1, num2, num3))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num1 &lt;&lt; 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" "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num2 &lt;&lt; 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" "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num3 &lt;&lt;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    found = true;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找到了解，更新标记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循环结束后，如果标记仍为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false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，说明无解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(!found)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"No!!!"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</a:p>
        </p:txBody>
      </p:sp>
    </p:spTree>
    <p:extLst>
      <p:ext uri="{BB962C8B-B14F-4D97-AF65-F5344CB8AC3E}">
        <p14:creationId xmlns:p14="http://schemas.microsoft.com/office/powerpoint/2010/main" val="21999609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暴力枚举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A58A178-37F3-8E98-2063-2100061A0929}"/>
              </a:ext>
            </a:extLst>
          </p:cNvPr>
          <p:cNvSpPr txBox="1"/>
          <p:nvPr/>
        </p:nvSpPr>
        <p:spPr>
          <a:xfrm>
            <a:off x="1164336" y="1465565"/>
            <a:ext cx="1610395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ea typeface="微软雅黑" panose="020B0503020204020204" pitchFamily="34" charset="-122"/>
              </a:rPr>
              <a:t>代码实现：</a:t>
            </a:r>
            <a:endParaRPr lang="zh-CN" altLang="en-US" sz="24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FC76846-869D-6073-25AE-F248268BE816}"/>
              </a:ext>
            </a:extLst>
          </p:cNvPr>
          <p:cNvSpPr txBox="1"/>
          <p:nvPr/>
        </p:nvSpPr>
        <p:spPr>
          <a:xfrm>
            <a:off x="1164336" y="2147223"/>
            <a:ext cx="9579864" cy="400622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检验函数：检查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n1, n2, n3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是否满足数字构成的条件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bool check(int n1, int n2, int n3)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bool used[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] = {false};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用作桶，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used[</a:t>
            </a:r>
            <a:r>
              <a:rPr lang="en-US" altLang="zh-CN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]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表示数字</a:t>
            </a:r>
            <a:r>
              <a:rPr lang="en-US" altLang="zh-CN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是否被使用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将三个数拼接成一个字符串，方便处理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string s =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to_string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(n1) +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to_string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(n2) +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to_string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(n3);</a:t>
            </a:r>
          </a:p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    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(char c : s) {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遍历字符串中的每个数字</a:t>
            </a:r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int digit = c - 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'0'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如果数字是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0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，或者已经使用过，则无效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(digit ==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|| used[digit])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false;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used[digit] = true;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标记为已使用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   </a:t>
            </a:r>
            <a:endParaRPr lang="zh-CN" altLang="en-US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true;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检查通过，说明是合法的组合</a:t>
            </a:r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2552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子集枚举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56F62306-B717-2926-08B5-8D8C2B1664E3}"/>
                  </a:ext>
                </a:extLst>
              </p:cNvPr>
              <p:cNvSpPr txBox="1"/>
              <p:nvPr/>
            </p:nvSpPr>
            <p:spPr>
              <a:xfrm>
                <a:off x="848106" y="1456800"/>
                <a:ext cx="10495787" cy="474694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b="1" dirty="0">
                    <a:ea typeface="微软雅黑" panose="020B0503020204020204" pitchFamily="34" charset="-122"/>
                  </a:rPr>
                  <a:t>选数 </a:t>
                </a:r>
                <a:r>
                  <a:rPr lang="en-US" altLang="zh-CN" sz="2400" b="1" dirty="0">
                    <a:effectLst/>
                    <a:ea typeface="微软雅黑" panose="020B0503020204020204" pitchFamily="34" charset="-122"/>
                  </a:rPr>
                  <a:t>(</a:t>
                </a:r>
                <a:r>
                  <a:rPr lang="zh-CN" altLang="en-US" sz="2400" b="1" dirty="0">
                    <a:effectLst/>
                    <a:ea typeface="微软雅黑" panose="020B0503020204020204" pitchFamily="34" charset="-122"/>
                  </a:rPr>
                  <a:t>书本例</a:t>
                </a:r>
                <a:r>
                  <a:rPr lang="en-US" altLang="zh-CN" sz="2400" b="1" dirty="0">
                    <a:ea typeface="微软雅黑" panose="020B0503020204020204" pitchFamily="34" charset="-122"/>
                  </a:rPr>
                  <a:t>10-4,</a:t>
                </a:r>
                <a:r>
                  <a:rPr lang="zh-CN" altLang="en-US" sz="2400" b="1" dirty="0">
                    <a:ea typeface="微软雅黑" panose="020B0503020204020204" pitchFamily="34" charset="-122"/>
                  </a:rPr>
                  <a:t> </a:t>
                </a:r>
                <a:r>
                  <a:rPr lang="en-US" altLang="zh-CN" sz="2400" b="1" dirty="0">
                    <a:effectLst/>
                    <a:ea typeface="微软雅黑" panose="020B0503020204020204" pitchFamily="34" charset="-122"/>
                  </a:rPr>
                  <a:t>OJ:B0147)</a:t>
                </a:r>
                <a:endParaRPr lang="zh-CN" altLang="en-US" sz="2400" b="1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已知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个整数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  <m:sub>
                        <m: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  <m:r>
                      <a:rPr lang="pt-BR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  <m:sub>
                        <m: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b>
                    </m:sSub>
                    <m:r>
                      <a:rPr lang="pt-BR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,⋯,</m:t>
                    </m:r>
                    <m:sSub>
                      <m:sSubPr>
                        <m:ctrlP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  <m:sub>
                        <m: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，以及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个整数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𝑘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（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𝑘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&lt;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）。从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个整数中任选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𝑘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个整数相加，可分别得到一系列的和。例如当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=4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𝑘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=3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4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个整数分别为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3,7,12,19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时，可得全部的组合与它们的和为：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3+7+12=22</m:t>
                      </m:r>
                    </m:oMath>
                  </m:oMathPara>
                </a14:m>
                <a:endParaRPr lang="en-US" altLang="zh-CN" sz="2000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3+7+19=29</m:t>
                      </m:r>
                    </m:oMath>
                  </m:oMathPara>
                </a14:m>
                <a:endParaRPr lang="en-US" altLang="zh-CN" sz="2000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7+12+19=38</m:t>
                      </m:r>
                    </m:oMath>
                  </m:oMathPara>
                </a14:m>
                <a:endParaRPr lang="en-US" altLang="zh-CN" sz="2000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3+12+19=34</m:t>
                      </m:r>
                    </m:oMath>
                  </m:oMathPara>
                </a14:m>
                <a:endParaRPr lang="en-US" altLang="zh-CN" sz="2000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现在，要求你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计算出和为素数共有多少种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例如上例，只有一种的和为素数：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3+7+19=29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56F62306-B717-2926-08B5-8D8C2B1664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106" y="1456800"/>
                <a:ext cx="10495787" cy="4746941"/>
              </a:xfrm>
              <a:prstGeom prst="rect">
                <a:avLst/>
              </a:prstGeom>
              <a:blipFill>
                <a:blip r:embed="rId5"/>
                <a:stretch>
                  <a:fillRect l="-871" b="-128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89271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子集枚举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7EABD2AB-1856-5CF0-8A33-50ED874B5FD9}"/>
                  </a:ext>
                </a:extLst>
              </p:cNvPr>
              <p:cNvSpPr txBox="1"/>
              <p:nvPr/>
            </p:nvSpPr>
            <p:spPr>
              <a:xfrm>
                <a:off x="968248" y="1722491"/>
                <a:ext cx="10255503" cy="2021515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这道题的本质是</a:t>
                </a:r>
                <a:r>
                  <a:rPr lang="zh-CN" altLang="en-US" sz="22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组合问题</a:t>
                </a:r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：从 </a:t>
                </a:r>
                <a14:m>
                  <m:oMath xmlns:m="http://schemas.openxmlformats.org/officeDocument/2006/math">
                    <m:r>
                      <a:rPr lang="en-US" altLang="zh-CN" sz="22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个数中选出 </a:t>
                </a:r>
                <a14:m>
                  <m:oMath xmlns:m="http://schemas.openxmlformats.org/officeDocument/2006/math">
                    <m:r>
                      <a:rPr lang="en-US" altLang="zh-CN" sz="22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𝑘</m:t>
                    </m:r>
                  </m:oMath>
                </a14:m>
                <a:r>
                  <a:rPr lang="en-US" altLang="zh-CN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个，然后对每个组合进行求和与判断。当数据范围很小（</a:t>
                </a:r>
                <a14:m>
                  <m:oMath xmlns:m="http://schemas.openxmlformats.org/officeDocument/2006/math">
                    <m:r>
                      <a:rPr lang="en-US" altLang="zh-CN" sz="22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  <m:r>
                      <a:rPr lang="en-US" altLang="zh-CN" sz="22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≤20</m:t>
                    </m:r>
                  </m:oMath>
                </a14:m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）时，我们可以考虑枚举所有可能的组合。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解决这个问题的两种经典方法是：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7EABD2AB-1856-5CF0-8A33-50ED874B5F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248" y="1722491"/>
                <a:ext cx="10255503" cy="2021515"/>
              </a:xfrm>
              <a:prstGeom prst="rect">
                <a:avLst/>
              </a:prstGeom>
              <a:blipFill>
                <a:blip r:embed="rId5"/>
                <a:stretch>
                  <a:fillRect l="-773" b="-54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文本框 13">
            <a:extLst>
              <a:ext uri="{FF2B5EF4-FFF2-40B4-BE49-F238E27FC236}">
                <a16:creationId xmlns:a16="http://schemas.microsoft.com/office/drawing/2014/main" id="{4EC83A4D-1FB9-51DB-B1FA-F689B44453BB}"/>
              </a:ext>
            </a:extLst>
          </p:cNvPr>
          <p:cNvSpPr txBox="1"/>
          <p:nvPr/>
        </p:nvSpPr>
        <p:spPr>
          <a:xfrm>
            <a:off x="3514395" y="4588919"/>
            <a:ext cx="5163207" cy="11397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位运算枚举子集 </a:t>
            </a:r>
            <a:endParaRPr lang="en-US" altLang="zh-CN" sz="2400" b="1" dirty="0">
              <a:effectLst/>
              <a:ea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深度优先搜索 </a:t>
            </a: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(DFS) / 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递归回溯</a:t>
            </a:r>
          </a:p>
        </p:txBody>
      </p:sp>
    </p:spTree>
    <p:extLst>
      <p:ext uri="{BB962C8B-B14F-4D97-AF65-F5344CB8AC3E}">
        <p14:creationId xmlns:p14="http://schemas.microsoft.com/office/powerpoint/2010/main" val="3639115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子集枚举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C13618D-9DB4-FC93-E608-F67C3C13531D}"/>
              </a:ext>
            </a:extLst>
          </p:cNvPr>
          <p:cNvSpPr txBox="1"/>
          <p:nvPr/>
        </p:nvSpPr>
        <p:spPr>
          <a:xfrm>
            <a:off x="1251106" y="1689804"/>
            <a:ext cx="9885264" cy="16021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位运算枚举子集 </a:t>
            </a:r>
            <a:endParaRPr lang="en-US" altLang="zh-CN" sz="24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这种方法也常被称为二进制表示法，其核心思想是：</a:t>
            </a:r>
            <a:r>
              <a:rPr lang="zh-CN" altLang="en-US" sz="2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用一个整数的二进制表示来代表一个集合的子集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54B89B5B-A26F-830E-4ADF-2C776D5E99C3}"/>
                  </a:ext>
                </a:extLst>
              </p:cNvPr>
              <p:cNvSpPr txBox="1"/>
              <p:nvPr/>
            </p:nvSpPr>
            <p:spPr>
              <a:xfrm>
                <a:off x="1251106" y="4093673"/>
                <a:ext cx="9885263" cy="188853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一个包含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个元素的集合，我们可以用一个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位的二进制数来表示它的任意一个子集。二进制数的每一位（从右到左，第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0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位到第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n-1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位）对应集合中的一个元素。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如果第 </a:t>
                </a:r>
                <a:r>
                  <a:rPr lang="en-US" altLang="zh-CN" sz="2000" dirty="0" err="1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i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位是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1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，表示集合中第 </a:t>
                </a:r>
                <a:r>
                  <a:rPr lang="en-US" altLang="zh-CN" sz="2000" dirty="0" err="1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i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个元素被选中。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如果第 </a:t>
                </a:r>
                <a:r>
                  <a:rPr lang="en-US" altLang="zh-CN" sz="2000" dirty="0" err="1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i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位是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0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，表示集合中第 </a:t>
                </a:r>
                <a:r>
                  <a:rPr lang="en-US" altLang="zh-CN" sz="2000" dirty="0" err="1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i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个元素未被选中。</a:t>
                </a: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54B89B5B-A26F-830E-4ADF-2C776D5E99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1106" y="4093673"/>
                <a:ext cx="9885263" cy="1888530"/>
              </a:xfrm>
              <a:prstGeom prst="rect">
                <a:avLst/>
              </a:prstGeom>
              <a:blipFill>
                <a:blip r:embed="rId5"/>
                <a:stretch>
                  <a:fillRect l="-801" b="-58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5340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暴力枚举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398792"/>
              </p:ext>
            </p:extLst>
          </p:nvPr>
        </p:nvGraphicFramePr>
        <p:xfrm>
          <a:off x="5060641" y="3534980"/>
          <a:ext cx="2685772" cy="6629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1443">
                  <a:extLst>
                    <a:ext uri="{9D8B030D-6E8A-4147-A177-3AD203B41FA5}">
                      <a16:colId xmlns:a16="http://schemas.microsoft.com/office/drawing/2014/main" val="1390916474"/>
                    </a:ext>
                  </a:extLst>
                </a:gridCol>
                <a:gridCol w="671443">
                  <a:extLst>
                    <a:ext uri="{9D8B030D-6E8A-4147-A177-3AD203B41FA5}">
                      <a16:colId xmlns:a16="http://schemas.microsoft.com/office/drawing/2014/main" val="1275651004"/>
                    </a:ext>
                  </a:extLst>
                </a:gridCol>
                <a:gridCol w="671443">
                  <a:extLst>
                    <a:ext uri="{9D8B030D-6E8A-4147-A177-3AD203B41FA5}">
                      <a16:colId xmlns:a16="http://schemas.microsoft.com/office/drawing/2014/main" val="1241054503"/>
                    </a:ext>
                  </a:extLst>
                </a:gridCol>
                <a:gridCol w="671443">
                  <a:extLst>
                    <a:ext uri="{9D8B030D-6E8A-4147-A177-3AD203B41FA5}">
                      <a16:colId xmlns:a16="http://schemas.microsoft.com/office/drawing/2014/main" val="1403191484"/>
                    </a:ext>
                  </a:extLst>
                </a:gridCol>
              </a:tblGrid>
              <a:tr h="6629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/>
                        <a:t>3</a:t>
                      </a:r>
                      <a:endParaRPr lang="zh-CN" alt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/>
                        <a:t>7</a:t>
                      </a:r>
                      <a:endParaRPr lang="zh-CN" alt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/>
                        <a:t>12</a:t>
                      </a:r>
                      <a:endParaRPr lang="zh-CN" alt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/>
                        <a:t>19</a:t>
                      </a:r>
                      <a:endParaRPr lang="zh-CN" alt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940035"/>
                  </a:ext>
                </a:extLst>
              </a:tr>
            </a:tbl>
          </a:graphicData>
        </a:graphic>
      </p:graphicFrame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4091220"/>
              </p:ext>
            </p:extLst>
          </p:nvPr>
        </p:nvGraphicFramePr>
        <p:xfrm>
          <a:off x="5060641" y="4394162"/>
          <a:ext cx="2685772" cy="66297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71443">
                  <a:extLst>
                    <a:ext uri="{9D8B030D-6E8A-4147-A177-3AD203B41FA5}">
                      <a16:colId xmlns:a16="http://schemas.microsoft.com/office/drawing/2014/main" val="1390916474"/>
                    </a:ext>
                  </a:extLst>
                </a:gridCol>
                <a:gridCol w="671443">
                  <a:extLst>
                    <a:ext uri="{9D8B030D-6E8A-4147-A177-3AD203B41FA5}">
                      <a16:colId xmlns:a16="http://schemas.microsoft.com/office/drawing/2014/main" val="1275651004"/>
                    </a:ext>
                  </a:extLst>
                </a:gridCol>
                <a:gridCol w="671443">
                  <a:extLst>
                    <a:ext uri="{9D8B030D-6E8A-4147-A177-3AD203B41FA5}">
                      <a16:colId xmlns:a16="http://schemas.microsoft.com/office/drawing/2014/main" val="1241054503"/>
                    </a:ext>
                  </a:extLst>
                </a:gridCol>
                <a:gridCol w="671443">
                  <a:extLst>
                    <a:ext uri="{9D8B030D-6E8A-4147-A177-3AD203B41FA5}">
                      <a16:colId xmlns:a16="http://schemas.microsoft.com/office/drawing/2014/main" val="1403191484"/>
                    </a:ext>
                  </a:extLst>
                </a:gridCol>
              </a:tblGrid>
              <a:tr h="6629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/>
                        <a:t>1</a:t>
                      </a:r>
                      <a:endParaRPr lang="zh-CN" alt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/>
                        <a:t>1</a:t>
                      </a:r>
                      <a:endParaRPr lang="zh-CN" alt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/>
                        <a:t>0</a:t>
                      </a:r>
                      <a:endParaRPr lang="zh-CN" alt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/>
                        <a:t>1</a:t>
                      </a:r>
                      <a:endParaRPr lang="zh-CN" alt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940035"/>
                  </a:ext>
                </a:extLst>
              </a:tr>
            </a:tbl>
          </a:graphicData>
        </a:graphic>
      </p:graphicFrame>
      <p:sp>
        <p:nvSpPr>
          <p:cNvPr id="10" name="矩形 9"/>
          <p:cNvSpPr/>
          <p:nvPr/>
        </p:nvSpPr>
        <p:spPr>
          <a:xfrm>
            <a:off x="1132805" y="1489691"/>
            <a:ext cx="9579864" cy="133882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二进制表示法：</a:t>
            </a:r>
          </a:p>
          <a:p>
            <a:pPr lvl="1">
              <a:lnSpc>
                <a:spcPct val="150000"/>
              </a:lnSpc>
            </a:pPr>
            <a:r>
              <a:rPr lang="zh-CN" altLang="en-US" b="0" i="0" dirty="0">
                <a:effectLst/>
                <a:latin typeface="Roboto" panose="02000000000000000000" pitchFamily="2" charset="0"/>
              </a:rPr>
              <a:t>对于一个集合中的 </a:t>
            </a:r>
            <a:r>
              <a:rPr lang="en-US" altLang="zh-CN" b="0" i="0" dirty="0">
                <a:effectLst/>
                <a:latin typeface="KaTeX_Main"/>
              </a:rPr>
              <a:t>n </a:t>
            </a:r>
            <a:r>
              <a:rPr lang="zh-CN" altLang="en-US" b="0" i="0" dirty="0">
                <a:effectLst/>
                <a:latin typeface="Roboto" panose="02000000000000000000" pitchFamily="2" charset="0"/>
              </a:rPr>
              <a:t>个元素，可以用 </a:t>
            </a:r>
            <a:r>
              <a:rPr lang="en-US" altLang="zh-CN" b="0" i="0" dirty="0">
                <a:effectLst/>
                <a:latin typeface="KaTeX_Main"/>
              </a:rPr>
              <a:t>n</a:t>
            </a:r>
            <a:r>
              <a:rPr lang="zh-CN" altLang="en-US" b="0" i="0" dirty="0">
                <a:effectLst/>
                <a:latin typeface="Roboto" panose="02000000000000000000" pitchFamily="2" charset="0"/>
              </a:rPr>
              <a:t> 位的二进制数来表示每个元素的选取情况。</a:t>
            </a:r>
          </a:p>
          <a:p>
            <a:pPr lvl="1">
              <a:lnSpc>
                <a:spcPct val="150000"/>
              </a:lnSpc>
            </a:pPr>
            <a:r>
              <a:rPr lang="zh-CN" altLang="en-US" b="1" i="0" dirty="0">
                <a:effectLst/>
                <a:latin typeface="Roboto" panose="02000000000000000000" pitchFamily="2" charset="0"/>
              </a:rPr>
              <a:t>每个二进制位对应一个元素，</a:t>
            </a:r>
            <a:r>
              <a:rPr lang="en-US" altLang="zh-CN" b="1" i="0" dirty="0">
                <a:effectLst/>
                <a:latin typeface="Roboto" panose="02000000000000000000" pitchFamily="2" charset="0"/>
              </a:rPr>
              <a:t>1 </a:t>
            </a:r>
            <a:r>
              <a:rPr lang="zh-CN" altLang="en-US" b="1" i="0" dirty="0">
                <a:effectLst/>
                <a:latin typeface="Roboto" panose="02000000000000000000" pitchFamily="2" charset="0"/>
              </a:rPr>
              <a:t>表示选取该元素，</a:t>
            </a:r>
            <a:r>
              <a:rPr lang="en-US" altLang="zh-CN" b="1" i="0" dirty="0">
                <a:effectLst/>
                <a:latin typeface="Roboto" panose="02000000000000000000" pitchFamily="2" charset="0"/>
              </a:rPr>
              <a:t>0 </a:t>
            </a:r>
            <a:r>
              <a:rPr lang="zh-CN" altLang="en-US" b="1" i="0" dirty="0">
                <a:effectLst/>
                <a:latin typeface="Roboto" panose="02000000000000000000" pitchFamily="2" charset="0"/>
              </a:rPr>
              <a:t>表示不选取该元素。</a:t>
            </a:r>
            <a:endParaRPr lang="en-US" altLang="zh-CN" b="1" i="0" dirty="0">
              <a:effectLst/>
              <a:latin typeface="Roboto" panose="02000000000000000000" pitchFamily="2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132334" y="5664203"/>
            <a:ext cx="5927331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/>
              <a:t>本例代表着选取了：</a:t>
            </a:r>
            <a:r>
              <a:rPr lang="en-US" altLang="zh-CN" sz="2400" dirty="0"/>
              <a:t>3,</a:t>
            </a:r>
            <a:r>
              <a:rPr lang="zh-CN" altLang="en-US" sz="2400" dirty="0"/>
              <a:t> </a:t>
            </a:r>
            <a:r>
              <a:rPr lang="en-US" altLang="zh-CN" sz="2400" dirty="0"/>
              <a:t>7,</a:t>
            </a:r>
            <a:r>
              <a:rPr lang="zh-CN" altLang="en-US" sz="2400" dirty="0"/>
              <a:t> </a:t>
            </a:r>
            <a:r>
              <a:rPr lang="en-US" altLang="zh-CN" sz="2400" dirty="0"/>
              <a:t>19</a:t>
            </a:r>
            <a:r>
              <a:rPr lang="zh-CN" altLang="en-US" sz="2400" dirty="0"/>
              <a:t>三个元素</a:t>
            </a:r>
            <a:endParaRPr lang="zh-CN" altLang="en-US" sz="2400" b="0" i="0" dirty="0">
              <a:effectLst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060641" y="3061971"/>
            <a:ext cx="26568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如以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n = 4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k = 3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为例</a:t>
            </a:r>
            <a:endParaRPr lang="zh-CN" altLang="en-US" b="1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E9CABB8-20B0-BDCC-ACC4-A5F27BFD7166}"/>
              </a:ext>
            </a:extLst>
          </p:cNvPr>
          <p:cNvSpPr/>
          <p:nvPr/>
        </p:nvSpPr>
        <p:spPr>
          <a:xfrm>
            <a:off x="3501961" y="4525596"/>
            <a:ext cx="1475232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Roboto" panose="02000000000000000000" pitchFamily="2" charset="0"/>
              </a:rPr>
              <a:t>二进制掩码：</a:t>
            </a:r>
            <a:endParaRPr lang="zh-CN" altLang="en-US" sz="2000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DCC268F2-FA53-D00F-F829-8DDD5D7C30F1}"/>
              </a:ext>
            </a:extLst>
          </p:cNvPr>
          <p:cNvSpPr/>
          <p:nvPr/>
        </p:nvSpPr>
        <p:spPr>
          <a:xfrm>
            <a:off x="3516030" y="3666414"/>
            <a:ext cx="1475232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000" b="0" i="0" dirty="0">
                <a:effectLst/>
              </a:rPr>
              <a:t>元素集合</a:t>
            </a:r>
          </a:p>
        </p:txBody>
      </p:sp>
    </p:spTree>
    <p:extLst>
      <p:ext uri="{BB962C8B-B14F-4D97-AF65-F5344CB8AC3E}">
        <p14:creationId xmlns:p14="http://schemas.microsoft.com/office/powerpoint/2010/main" val="1681692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/>
      <p:bldP spid="8" grpId="0" animBg="1"/>
      <p:bldP spid="1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子集枚举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C2CA749-B6AA-F514-8047-A86C12DEA203}"/>
                  </a:ext>
                </a:extLst>
              </p:cNvPr>
              <p:cNvSpPr txBox="1"/>
              <p:nvPr/>
            </p:nvSpPr>
            <p:spPr>
              <a:xfrm>
                <a:off x="913498" y="1421594"/>
                <a:ext cx="8253024" cy="461665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r>
                  <a:rPr lang="zh-CN" altLang="en-US" sz="2400" b="1" dirty="0">
                    <a:effectLst/>
                    <a:ea typeface="微软雅黑" panose="020B0503020204020204" pitchFamily="34" charset="-122"/>
                  </a:rPr>
                  <a:t>举例说明 </a:t>
                </a:r>
                <a:r>
                  <a:rPr lang="en-US" altLang="zh-CN" sz="2400" b="1" dirty="0">
                    <a:effectLst/>
                    <a:ea typeface="微软雅黑" panose="020B0503020204020204" pitchFamily="34" charset="-122"/>
                  </a:rPr>
                  <a:t>(n=4): </a:t>
                </a:r>
                <a:r>
                  <a:rPr lang="zh-CN" altLang="en-US" sz="2400" dirty="0">
                    <a:effectLst/>
                    <a:ea typeface="微软雅黑" panose="020B0503020204020204" pitchFamily="34" charset="-122"/>
                  </a:rPr>
                  <a:t>假设我们有</a:t>
                </a:r>
                <a:r>
                  <a:rPr lang="en-US" altLang="zh-CN" sz="2400" dirty="0">
                    <a:effectLst/>
                    <a:ea typeface="微软雅黑" panose="020B0503020204020204" pitchFamily="34" charset="-122"/>
                  </a:rPr>
                  <a:t>4</a:t>
                </a:r>
                <a:r>
                  <a:rPr lang="zh-CN" altLang="en-US" sz="2400" dirty="0">
                    <a:effectLst/>
                    <a:ea typeface="微软雅黑" panose="020B0503020204020204" pitchFamily="34" charset="-122"/>
                  </a:rPr>
                  <a:t>个数字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0</m:t>
                        </m:r>
                      </m:sub>
                    </m:sSub>
                    <m:r>
                      <a:rPr lang="en-US" altLang="zh-CN" sz="24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en-US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  <m:r>
                      <a:rPr lang="en-US" altLang="zh-CN" sz="24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en-US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b>
                    </m:sSub>
                    <m:r>
                      <a:rPr lang="en-US" altLang="zh-CN" sz="24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en-US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  <m:sub>
                        <m:r>
                          <a:rPr lang="en-US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3</m:t>
                        </m:r>
                      </m:sub>
                    </m:sSub>
                  </m:oMath>
                </a14:m>
                <a:endParaRPr lang="zh-CN" altLang="en-US" sz="2400" dirty="0">
                  <a:effectLst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C2CA749-B6AA-F514-8047-A86C12DEA2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498" y="1421594"/>
                <a:ext cx="8253024" cy="461665"/>
              </a:xfrm>
              <a:prstGeom prst="rect">
                <a:avLst/>
              </a:prstGeom>
              <a:blipFill>
                <a:blip r:embed="rId5"/>
                <a:stretch>
                  <a:fillRect l="-1182" t="-11842" b="-289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图片 12">
            <a:extLst>
              <a:ext uri="{FF2B5EF4-FFF2-40B4-BE49-F238E27FC236}">
                <a16:creationId xmlns:a16="http://schemas.microsoft.com/office/drawing/2014/main" id="{044B8DDC-22C1-EC00-9B74-F92898179B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594" y="1999635"/>
            <a:ext cx="6533382" cy="34886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58E90E09-FE66-22C4-618E-AA73740FEC04}"/>
                  </a:ext>
                </a:extLst>
              </p:cNvPr>
              <p:cNvSpPr txBox="1"/>
              <p:nvPr/>
            </p:nvSpPr>
            <p:spPr>
              <a:xfrm>
                <a:off x="913498" y="5604710"/>
                <a:ext cx="10358005" cy="720197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可以看到，从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0000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到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1111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（即十进制的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0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到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e>
                      <m:sup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4</m:t>
                        </m:r>
                      </m:sup>
                    </m:sSup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−1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）的所有整数，恰好对应了这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4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个元素的所有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e>
                      <m:sup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4</m:t>
                        </m:r>
                      </m:sup>
                    </m:sSup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=16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个子集。</a:t>
                </a: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58E90E09-FE66-22C4-618E-AA73740FEC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498" y="5604710"/>
                <a:ext cx="10358005" cy="720197"/>
              </a:xfrm>
              <a:prstGeom prst="rect">
                <a:avLst/>
              </a:prstGeom>
              <a:blipFill>
                <a:blip r:embed="rId7"/>
                <a:stretch>
                  <a:fillRect l="-647" t="-3361" b="-1344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B1B14143-378F-ACFA-BAD3-CC17E5C160AA}"/>
                  </a:ext>
                </a:extLst>
              </p:cNvPr>
              <p:cNvSpPr/>
              <p:nvPr/>
            </p:nvSpPr>
            <p:spPr>
              <a:xfrm>
                <a:off x="7581710" y="2622459"/>
                <a:ext cx="3896538" cy="224305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b="0" i="0" dirty="0">
                    <a:effectLst/>
                    <a:ea typeface="微软雅黑" panose="020B0503020204020204" pitchFamily="34" charset="-122"/>
                  </a:rPr>
                  <a:t>意味着我们可以枚举从 </a:t>
                </a:r>
                <a:r>
                  <a:rPr lang="en-US" altLang="zh-CN" sz="2400" b="0" i="0" dirty="0">
                    <a:effectLst/>
                    <a:ea typeface="微软雅黑" panose="020B0503020204020204" pitchFamily="34" charset="-122"/>
                  </a:rPr>
                  <a:t>0 </a:t>
                </a:r>
                <a:r>
                  <a:rPr lang="zh-CN" altLang="en-US" sz="2400" b="0" i="0" dirty="0">
                    <a:effectLst/>
                    <a:ea typeface="微软雅黑" panose="020B0503020204020204" pitchFamily="34" charset="-122"/>
                  </a:rPr>
                  <a:t>到 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CN" sz="2400" b="0" i="1" smtClean="0">
                            <a:effectLst/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altLang="zh-CN" sz="2400" b="0" i="1" smtClean="0">
                        <a:effectLst/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zh-CN" altLang="en-US" sz="2400" b="0" i="0" dirty="0">
                    <a:effectLst/>
                    <a:ea typeface="微软雅黑" panose="020B0503020204020204" pitchFamily="34" charset="-122"/>
                  </a:rPr>
                  <a:t> 之间的所有整数，而每个整数的二进制形式表示一种选取方案。</a:t>
                </a:r>
              </a:p>
            </p:txBody>
          </p:sp>
        </mc:Choice>
        <mc:Fallback xmlns=""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B1B14143-378F-ACFA-BAD3-CC17E5C160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1710" y="2622459"/>
                <a:ext cx="3896538" cy="2243050"/>
              </a:xfrm>
              <a:prstGeom prst="rect">
                <a:avLst/>
              </a:prstGeom>
              <a:blipFill>
                <a:blip r:embed="rId8"/>
                <a:stretch>
                  <a:fillRect l="-2504" r="-10329" b="-543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105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子集枚举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36FD6573-20F8-7241-C52B-529FA5EC7636}"/>
                  </a:ext>
                </a:extLst>
              </p:cNvPr>
              <p:cNvSpPr txBox="1"/>
              <p:nvPr/>
            </p:nvSpPr>
            <p:spPr>
              <a:xfrm>
                <a:off x="1125673" y="1559661"/>
                <a:ext cx="9824170" cy="257589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200" dirty="0">
                    <a:effectLst/>
                    <a:ea typeface="微软雅黑" panose="020B0503020204020204" pitchFamily="34" charset="-122"/>
                  </a:rPr>
                  <a:t>基于以上思想，我们可以将解题过程分解为以下几步：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200" b="1" dirty="0">
                    <a:effectLst/>
                    <a:ea typeface="微软雅黑" panose="020B0503020204020204" pitchFamily="34" charset="-122"/>
                  </a:rPr>
                  <a:t>1. </a:t>
                </a:r>
                <a:r>
                  <a:rPr lang="zh-CN" altLang="en-US" sz="2200" b="1" dirty="0">
                    <a:effectLst/>
                    <a:ea typeface="微软雅黑" panose="020B0503020204020204" pitchFamily="34" charset="-122"/>
                  </a:rPr>
                  <a:t>遍历所有子集</a:t>
                </a:r>
                <a:endParaRPr lang="zh-CN" altLang="en-US" sz="2200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200" dirty="0">
                    <a:effectLst/>
                    <a:ea typeface="微软雅黑" panose="020B0503020204020204" pitchFamily="34" charset="-122"/>
                  </a:rPr>
                  <a:t>我们可以用一个 </a:t>
                </a:r>
                <a:r>
                  <a:rPr lang="en-US" altLang="zh-CN" sz="22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for</a:t>
                </a:r>
                <a:r>
                  <a:rPr lang="zh-CN" altLang="en-US" sz="2200" dirty="0">
                    <a:effectLst/>
                    <a:ea typeface="微软雅黑" panose="020B0503020204020204" pitchFamily="34" charset="-122"/>
                  </a:rPr>
                  <a:t> 循环，从 </a:t>
                </a:r>
                <a:r>
                  <a:rPr lang="en-US" altLang="zh-CN" sz="22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0</a:t>
                </a:r>
                <a:r>
                  <a:rPr lang="zh-CN" altLang="en-US" sz="2200" dirty="0">
                    <a:effectLst/>
                    <a:ea typeface="微软雅黑" panose="020B0503020204020204" pitchFamily="34" charset="-122"/>
                  </a:rPr>
                  <a:t> 遍历到 </a:t>
                </a:r>
                <a:r>
                  <a:rPr lang="en-US" altLang="zh-CN" sz="22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(1 &lt;&lt; n) - 1</a:t>
                </a:r>
                <a:r>
                  <a:rPr lang="zh-CN" altLang="en-US" sz="2200" dirty="0">
                    <a:effectLst/>
                    <a:ea typeface="微软雅黑" panose="020B0503020204020204" pitchFamily="34" charset="-122"/>
                  </a:rPr>
                  <a:t>。这里的 </a:t>
                </a:r>
                <a:r>
                  <a:rPr lang="en-US" altLang="zh-CN" sz="22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1 &lt;&lt; n</a:t>
                </a:r>
                <a:r>
                  <a:rPr lang="zh-CN" altLang="en-US" sz="2200" dirty="0">
                    <a:effectLst/>
                    <a:ea typeface="微软雅黑" panose="020B0503020204020204" pitchFamily="34" charset="-122"/>
                  </a:rPr>
                  <a:t> 是位运算，</a:t>
                </a:r>
                <a:r>
                  <a:rPr lang="zh-CN" altLang="en-US" sz="2200" dirty="0">
                    <a:ea typeface="微软雅黑" panose="020B0503020204020204" pitchFamily="34" charset="-122"/>
                  </a:rPr>
                  <a:t>将 </a:t>
                </a:r>
                <a:r>
                  <a:rPr lang="en-US" altLang="zh-CN" sz="2200" dirty="0">
                    <a:ea typeface="微软雅黑" panose="020B0503020204020204" pitchFamily="34" charset="-122"/>
                  </a:rPr>
                  <a:t>1 </a:t>
                </a:r>
                <a:r>
                  <a:rPr lang="zh-CN" altLang="en-US" sz="2200" dirty="0">
                    <a:ea typeface="微软雅黑" panose="020B0503020204020204" pitchFamily="34" charset="-122"/>
                  </a:rPr>
                  <a:t>向左移 </a:t>
                </a:r>
                <a:r>
                  <a:rPr lang="en-US" altLang="zh-CN" sz="2200" dirty="0">
                    <a:ea typeface="微软雅黑" panose="020B0503020204020204" pitchFamily="34" charset="-122"/>
                  </a:rPr>
                  <a:t>n </a:t>
                </a:r>
                <a:r>
                  <a:rPr lang="zh-CN" altLang="en-US" sz="2200" dirty="0">
                    <a:ea typeface="微软雅黑" panose="020B0503020204020204" pitchFamily="34" charset="-122"/>
                  </a:rPr>
                  <a:t>位，</a:t>
                </a:r>
                <a:r>
                  <a:rPr lang="zh-CN" altLang="en-US" sz="2200" dirty="0">
                    <a:effectLst/>
                    <a:ea typeface="微软雅黑" panose="020B0503020204020204" pitchFamily="34" charset="-122"/>
                  </a:rPr>
                  <a:t>等价于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e>
                      <m:sup>
                        <m:r>
                          <a:rPr lang="en-US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zh-CN" altLang="en-US" sz="2200" dirty="0">
                    <a:effectLst/>
                    <a:ea typeface="微软雅黑" panose="020B0503020204020204" pitchFamily="34" charset="-122"/>
                  </a:rPr>
                  <a:t>。循环变量 </a:t>
                </a:r>
                <a:r>
                  <a:rPr lang="en-US" altLang="zh-CN" sz="2200" dirty="0" err="1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i</a:t>
                </a:r>
                <a:r>
                  <a:rPr lang="zh-CN" altLang="en-US" sz="2200" dirty="0">
                    <a:effectLst/>
                    <a:ea typeface="微软雅黑" panose="020B0503020204020204" pitchFamily="34" charset="-122"/>
                  </a:rPr>
                  <a:t> 的每一个取值，其二进制形式就代表一个独一无二的子集。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36FD6573-20F8-7241-C52B-529FA5EC76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5673" y="1559661"/>
                <a:ext cx="9824170" cy="2575898"/>
              </a:xfrm>
              <a:prstGeom prst="rect">
                <a:avLst/>
              </a:prstGeom>
              <a:blipFill>
                <a:blip r:embed="rId5"/>
                <a:stretch>
                  <a:fillRect l="-807" b="-379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本框 6">
            <a:extLst>
              <a:ext uri="{FF2B5EF4-FFF2-40B4-BE49-F238E27FC236}">
                <a16:creationId xmlns:a16="http://schemas.microsoft.com/office/drawing/2014/main" id="{E4F2FE1D-A665-3B65-CF5D-3455DEFC4BA0}"/>
              </a:ext>
            </a:extLst>
          </p:cNvPr>
          <p:cNvSpPr txBox="1"/>
          <p:nvPr/>
        </p:nvSpPr>
        <p:spPr>
          <a:xfrm>
            <a:off x="2765286" y="4685888"/>
            <a:ext cx="6350000" cy="1463799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 (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n); ++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 {
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变量 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的二进制表示就是一个子集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
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101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子集枚举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5BAF393-572A-DAD8-540E-C6658A6539F7}"/>
              </a:ext>
            </a:extLst>
          </p:cNvPr>
          <p:cNvSpPr txBox="1"/>
          <p:nvPr/>
        </p:nvSpPr>
        <p:spPr>
          <a:xfrm>
            <a:off x="1042417" y="1508452"/>
            <a:ext cx="10107166" cy="30837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200" b="1" dirty="0">
                <a:effectLst/>
                <a:ea typeface="微软雅黑" panose="020B0503020204020204" pitchFamily="34" charset="-122"/>
              </a:rPr>
              <a:t>2</a:t>
            </a:r>
            <a:r>
              <a:rPr lang="en-US" altLang="zh-CN" sz="2200" b="1" dirty="0">
                <a:ea typeface="微软雅黑" panose="020B0503020204020204" pitchFamily="34" charset="-122"/>
              </a:rPr>
              <a:t>.</a:t>
            </a:r>
            <a:r>
              <a:rPr lang="zh-CN" altLang="en-US" sz="2200" b="1" dirty="0">
                <a:ea typeface="微软雅黑" panose="020B0503020204020204" pitchFamily="34" charset="-122"/>
              </a:rPr>
              <a:t> 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筛选出大小为 </a:t>
            </a:r>
            <a:r>
              <a:rPr lang="en-US" altLang="zh-CN" sz="2200" b="1" dirty="0">
                <a:effectLst/>
                <a:ea typeface="微软雅黑" panose="020B0503020204020204" pitchFamily="34" charset="-122"/>
              </a:rPr>
              <a:t>k 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的子集</a:t>
            </a:r>
            <a:endParaRPr lang="zh-CN" altLang="en-US" sz="22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dirty="0">
                <a:effectLst/>
                <a:ea typeface="微软雅黑" panose="020B0503020204020204" pitchFamily="34" charset="-122"/>
              </a:rPr>
              <a:t>题目要求是选出 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恰好 </a:t>
            </a:r>
            <a:r>
              <a:rPr lang="en-US" altLang="zh-CN" sz="2200" b="1" dirty="0">
                <a:effectLst/>
                <a:ea typeface="微软雅黑" panose="020B0503020204020204" pitchFamily="34" charset="-122"/>
              </a:rPr>
              <a:t>k 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个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 整数。在我们的二进制表示中，这就意味着这个二进制数中必须恰好有 </a:t>
            </a:r>
            <a:r>
              <a:rPr lang="en-US" altLang="zh-CN" sz="2200" b="1" dirty="0">
                <a:effectLst/>
                <a:ea typeface="微软雅黑" panose="020B0503020204020204" pitchFamily="34" charset="-122"/>
              </a:rPr>
              <a:t>k 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个 </a:t>
            </a:r>
            <a:r>
              <a:rPr lang="en-US" altLang="zh-CN" sz="2200" b="1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200" dirty="0">
                <a:effectLst/>
                <a:ea typeface="微软雅黑" panose="020B0503020204020204" pitchFamily="34" charset="-122"/>
              </a:rPr>
              <a:t>如何统计一个整数的二进制表示中有多少个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？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200" dirty="0">
                <a:effectLst/>
                <a:ea typeface="微软雅黑" panose="020B0503020204020204" pitchFamily="34" charset="-122"/>
              </a:rPr>
              <a:t>使用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C++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的内建函数 </a:t>
            </a:r>
            <a:r>
              <a:rPr lang="en-US" altLang="zh-CN" sz="22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__</a:t>
            </a:r>
            <a:r>
              <a:rPr lang="en-US" altLang="zh-CN" sz="22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builtin_popcount</a:t>
            </a:r>
            <a:r>
              <a:rPr lang="en-US" altLang="zh-CN" sz="22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(</a:t>
            </a:r>
            <a:r>
              <a:rPr lang="en-US" altLang="zh-CN" sz="22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en-US" altLang="zh-CN" sz="22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)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。这个函数可以直接返回整数 </a:t>
            </a:r>
            <a:r>
              <a:rPr lang="en-US" altLang="zh-CN" sz="22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 的二进制表示中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的个数。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E9037BD-F0B0-8776-05EA-5013721929E0}"/>
              </a:ext>
            </a:extLst>
          </p:cNvPr>
          <p:cNvSpPr txBox="1"/>
          <p:nvPr/>
        </p:nvSpPr>
        <p:spPr>
          <a:xfrm>
            <a:off x="2783490" y="4870760"/>
            <a:ext cx="6350000" cy="135934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(__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builtin_popcount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 == k)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这是一个大小为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k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的子集，符合要求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接下来计算这个子集内元素的和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96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子集枚举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F02D4C7-4CA7-730D-FAFF-753FF409B615}"/>
                  </a:ext>
                </a:extLst>
              </p:cNvPr>
              <p:cNvSpPr txBox="1"/>
              <p:nvPr/>
            </p:nvSpPr>
            <p:spPr>
              <a:xfrm>
                <a:off x="971341" y="1413807"/>
                <a:ext cx="10249316" cy="193469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200" b="1" dirty="0">
                    <a:effectLst/>
                    <a:ea typeface="微软雅黑" panose="020B0503020204020204" pitchFamily="34" charset="-122"/>
                  </a:rPr>
                  <a:t>3. </a:t>
                </a:r>
                <a:r>
                  <a:rPr lang="zh-CN" altLang="en-US" sz="2200" b="1" dirty="0">
                    <a:effectLst/>
                    <a:ea typeface="微软雅黑" panose="020B0503020204020204" pitchFamily="34" charset="-122"/>
                  </a:rPr>
                  <a:t>计算子集的元素之和</a:t>
                </a:r>
                <a:endParaRPr lang="zh-CN" altLang="en-US" sz="2200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对于一个符合大小为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𝑘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的子集 </a:t>
                </a:r>
                <a:r>
                  <a:rPr lang="en-US" altLang="zh-CN" sz="2000" dirty="0" err="1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i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，我们需要计算它所代表的数字的和。这需要我们再次遍历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个元素的索引（从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0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到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n-1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），判断每个元素是否在这个子集中。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问题便变成了：如何判断第 </a:t>
                </a:r>
                <a:r>
                  <a:rPr lang="en-US" altLang="zh-CN" sz="2000" b="1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j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 个元素是否在子集 </a:t>
                </a:r>
                <a:r>
                  <a:rPr lang="en-US" altLang="zh-CN" sz="2000" b="1" dirty="0" err="1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i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 中？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F02D4C7-4CA7-730D-FAFF-753FF409B6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341" y="1413807"/>
                <a:ext cx="10249316" cy="1934697"/>
              </a:xfrm>
              <a:prstGeom prst="rect">
                <a:avLst/>
              </a:prstGeom>
              <a:blipFill>
                <a:blip r:embed="rId5"/>
                <a:stretch>
                  <a:fillRect l="-773" b="-50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FCB45CC4-B61E-EDDC-20D8-0E8FE8ECC4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1311157"/>
              </p:ext>
            </p:extLst>
          </p:nvPr>
        </p:nvGraphicFramePr>
        <p:xfrm>
          <a:off x="2480108" y="3556853"/>
          <a:ext cx="2621640" cy="6629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5410">
                  <a:extLst>
                    <a:ext uri="{9D8B030D-6E8A-4147-A177-3AD203B41FA5}">
                      <a16:colId xmlns:a16="http://schemas.microsoft.com/office/drawing/2014/main" val="1390916474"/>
                    </a:ext>
                  </a:extLst>
                </a:gridCol>
                <a:gridCol w="655410">
                  <a:extLst>
                    <a:ext uri="{9D8B030D-6E8A-4147-A177-3AD203B41FA5}">
                      <a16:colId xmlns:a16="http://schemas.microsoft.com/office/drawing/2014/main" val="1275651004"/>
                    </a:ext>
                  </a:extLst>
                </a:gridCol>
                <a:gridCol w="655410">
                  <a:extLst>
                    <a:ext uri="{9D8B030D-6E8A-4147-A177-3AD203B41FA5}">
                      <a16:colId xmlns:a16="http://schemas.microsoft.com/office/drawing/2014/main" val="1241054503"/>
                    </a:ext>
                  </a:extLst>
                </a:gridCol>
                <a:gridCol w="655410">
                  <a:extLst>
                    <a:ext uri="{9D8B030D-6E8A-4147-A177-3AD203B41FA5}">
                      <a16:colId xmlns:a16="http://schemas.microsoft.com/office/drawing/2014/main" val="1403191484"/>
                    </a:ext>
                  </a:extLst>
                </a:gridCol>
              </a:tblGrid>
              <a:tr h="6629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/>
                        <a:t>3</a:t>
                      </a:r>
                      <a:endParaRPr lang="zh-CN" alt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/>
                        <a:t>7</a:t>
                      </a:r>
                      <a:endParaRPr lang="zh-CN" alt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/>
                        <a:t>12</a:t>
                      </a:r>
                      <a:endParaRPr lang="zh-CN" alt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/>
                        <a:t>19</a:t>
                      </a:r>
                      <a:endParaRPr lang="zh-CN" alt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940035"/>
                  </a:ext>
                </a:extLst>
              </a:tr>
            </a:tbl>
          </a:graphicData>
        </a:graphic>
      </p:graphicFrame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112DC70F-2D7B-CA50-05FD-1122AC6F2B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8078193"/>
              </p:ext>
            </p:extLst>
          </p:nvPr>
        </p:nvGraphicFramePr>
        <p:xfrm>
          <a:off x="2480108" y="4416035"/>
          <a:ext cx="2621640" cy="66297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55410">
                  <a:extLst>
                    <a:ext uri="{9D8B030D-6E8A-4147-A177-3AD203B41FA5}">
                      <a16:colId xmlns:a16="http://schemas.microsoft.com/office/drawing/2014/main" val="1390916474"/>
                    </a:ext>
                  </a:extLst>
                </a:gridCol>
                <a:gridCol w="655410">
                  <a:extLst>
                    <a:ext uri="{9D8B030D-6E8A-4147-A177-3AD203B41FA5}">
                      <a16:colId xmlns:a16="http://schemas.microsoft.com/office/drawing/2014/main" val="1275651004"/>
                    </a:ext>
                  </a:extLst>
                </a:gridCol>
                <a:gridCol w="655410">
                  <a:extLst>
                    <a:ext uri="{9D8B030D-6E8A-4147-A177-3AD203B41FA5}">
                      <a16:colId xmlns:a16="http://schemas.microsoft.com/office/drawing/2014/main" val="1241054503"/>
                    </a:ext>
                  </a:extLst>
                </a:gridCol>
                <a:gridCol w="655410">
                  <a:extLst>
                    <a:ext uri="{9D8B030D-6E8A-4147-A177-3AD203B41FA5}">
                      <a16:colId xmlns:a16="http://schemas.microsoft.com/office/drawing/2014/main" val="1403191484"/>
                    </a:ext>
                  </a:extLst>
                </a:gridCol>
              </a:tblGrid>
              <a:tr h="6629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/>
                        <a:t>1</a:t>
                      </a:r>
                      <a:endParaRPr lang="zh-CN" alt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/>
                        <a:t>1</a:t>
                      </a:r>
                      <a:endParaRPr lang="zh-CN" alt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/>
                        <a:t>0</a:t>
                      </a:r>
                      <a:endParaRPr lang="zh-CN" alt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/>
                        <a:t>1</a:t>
                      </a:r>
                      <a:endParaRPr lang="zh-CN" alt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940035"/>
                  </a:ext>
                </a:extLst>
              </a:tr>
            </a:tbl>
          </a:graphicData>
        </a:graphic>
      </p:graphicFrame>
      <p:sp>
        <p:nvSpPr>
          <p:cNvPr id="15" name="矩形 14">
            <a:extLst>
              <a:ext uri="{FF2B5EF4-FFF2-40B4-BE49-F238E27FC236}">
                <a16:creationId xmlns:a16="http://schemas.microsoft.com/office/drawing/2014/main" id="{4F4BDED2-95AA-396A-D56F-38A06BFA4D9D}"/>
              </a:ext>
            </a:extLst>
          </p:cNvPr>
          <p:cNvSpPr/>
          <p:nvPr/>
        </p:nvSpPr>
        <p:spPr>
          <a:xfrm>
            <a:off x="1257151" y="3697195"/>
            <a:ext cx="1098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Roboto" panose="02000000000000000000" pitchFamily="2" charset="0"/>
              </a:rPr>
              <a:t>数组 </a:t>
            </a:r>
            <a:r>
              <a:rPr lang="en-US" altLang="zh-CN" b="1" dirty="0" err="1">
                <a:latin typeface="Roboto" panose="02000000000000000000" pitchFamily="2" charset="0"/>
              </a:rPr>
              <a:t>arr</a:t>
            </a:r>
            <a:r>
              <a:rPr lang="en-US" altLang="zh-CN" b="1" dirty="0">
                <a:latin typeface="Roboto" panose="02000000000000000000" pitchFamily="2" charset="0"/>
              </a:rPr>
              <a:t>[]</a:t>
            </a:r>
            <a:endParaRPr lang="zh-CN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AF191BE-4017-E376-9811-B5CCE6F50836}"/>
              </a:ext>
            </a:extLst>
          </p:cNvPr>
          <p:cNvSpPr/>
          <p:nvPr/>
        </p:nvSpPr>
        <p:spPr>
          <a:xfrm>
            <a:off x="1090276" y="4568223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Roboto" panose="02000000000000000000" pitchFamily="2" charset="0"/>
              </a:rPr>
              <a:t>二进制掩码：</a:t>
            </a:r>
            <a:endParaRPr lang="zh-CN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FFD535D-7C1B-7625-6344-EFE22F071516}"/>
              </a:ext>
            </a:extLst>
          </p:cNvPr>
          <p:cNvSpPr/>
          <p:nvPr/>
        </p:nvSpPr>
        <p:spPr>
          <a:xfrm>
            <a:off x="4652428" y="5023620"/>
            <a:ext cx="3038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E852A0A-70A5-4F0D-E111-9619986B0DCF}"/>
              </a:ext>
            </a:extLst>
          </p:cNvPr>
          <p:cNvSpPr/>
          <p:nvPr/>
        </p:nvSpPr>
        <p:spPr>
          <a:xfrm>
            <a:off x="3975245" y="5022652"/>
            <a:ext cx="3038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endParaRPr lang="zh-CN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4BBA746B-C340-C9E5-7A4D-8EB56C58AD65}"/>
              </a:ext>
            </a:extLst>
          </p:cNvPr>
          <p:cNvSpPr/>
          <p:nvPr/>
        </p:nvSpPr>
        <p:spPr>
          <a:xfrm>
            <a:off x="3349727" y="5026004"/>
            <a:ext cx="3038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endParaRPr lang="zh-CN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BE77F158-B220-B910-B69D-D02D572DF8E8}"/>
              </a:ext>
            </a:extLst>
          </p:cNvPr>
          <p:cNvSpPr/>
          <p:nvPr/>
        </p:nvSpPr>
        <p:spPr>
          <a:xfrm>
            <a:off x="2672144" y="5022652"/>
            <a:ext cx="3038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3</a:t>
            </a:r>
            <a:endParaRPr lang="zh-CN" altLang="en-US" dirty="0"/>
          </a:p>
        </p:txBody>
      </p:sp>
      <p:sp>
        <p:nvSpPr>
          <p:cNvPr id="22" name="右箭头 18">
            <a:extLst>
              <a:ext uri="{FF2B5EF4-FFF2-40B4-BE49-F238E27FC236}">
                <a16:creationId xmlns:a16="http://schemas.microsoft.com/office/drawing/2014/main" id="{BE77BB78-5A20-6F91-0214-88B650491C55}"/>
              </a:ext>
            </a:extLst>
          </p:cNvPr>
          <p:cNvSpPr/>
          <p:nvPr/>
        </p:nvSpPr>
        <p:spPr>
          <a:xfrm>
            <a:off x="5335045" y="4568223"/>
            <a:ext cx="920215" cy="3357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29E40976-3E67-7CA9-D6C0-0ECD9A5F9F01}"/>
              </a:ext>
            </a:extLst>
          </p:cNvPr>
          <p:cNvSpPr/>
          <p:nvPr/>
        </p:nvSpPr>
        <p:spPr>
          <a:xfrm>
            <a:off x="6488558" y="4251120"/>
            <a:ext cx="4782946" cy="8744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又如何取出 </a:t>
            </a:r>
            <a:r>
              <a:rPr lang="zh-CN" altLang="en-US" b="1" i="0" dirty="0">
                <a:effectLst/>
                <a:latin typeface="Roboto" panose="02000000000000000000" pitchFamily="2" charset="0"/>
                <a:ea typeface="微软雅黑" panose="020B0503020204020204" pitchFamily="34" charset="-122"/>
              </a:rPr>
              <a:t>数组</a:t>
            </a:r>
            <a:r>
              <a:rPr lang="zh-CN" altLang="en-US" b="1" dirty="0">
                <a:latin typeface="Roboto" panose="02000000000000000000" pitchFamily="2" charset="0"/>
              </a:rPr>
              <a:t>中</a:t>
            </a:r>
            <a:r>
              <a:rPr lang="zh-CN" altLang="en-US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对应的数用于判断满足题目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它们的和为素数的</a:t>
            </a:r>
            <a:r>
              <a:rPr lang="zh-CN" altLang="en-US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条件呢？</a:t>
            </a:r>
            <a:endParaRPr lang="en-US" altLang="zh-CN" b="0" i="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16D7B68-76AD-E40F-5096-DB4EB04A367B}"/>
              </a:ext>
            </a:extLst>
          </p:cNvPr>
          <p:cNvSpPr txBox="1"/>
          <p:nvPr/>
        </p:nvSpPr>
        <p:spPr>
          <a:xfrm>
            <a:off x="3501662" y="5685631"/>
            <a:ext cx="5319321" cy="4996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i="0" dirty="0">
                <a:effectLst/>
                <a:ea typeface="微软雅黑" panose="020B0503020204020204" pitchFamily="34" charset="-122"/>
              </a:rPr>
              <a:t>例如，如何判断</a:t>
            </a:r>
            <a:r>
              <a:rPr lang="en-US" altLang="zh-CN" sz="2000" b="1" i="0" dirty="0" err="1">
                <a:effectLst/>
                <a:ea typeface="微软雅黑" panose="020B0503020204020204" pitchFamily="34" charset="-122"/>
              </a:rPr>
              <a:t>arr</a:t>
            </a:r>
            <a:r>
              <a:rPr lang="en-US" altLang="zh-CN" sz="2000" b="1" i="0" dirty="0">
                <a:effectLst/>
                <a:ea typeface="微软雅黑" panose="020B0503020204020204" pitchFamily="34" charset="-122"/>
              </a:rPr>
              <a:t>[3]</a:t>
            </a:r>
            <a:r>
              <a:rPr lang="zh-CN" altLang="en-US" sz="2000" b="1" i="0" dirty="0">
                <a:effectLst/>
                <a:ea typeface="微软雅黑" panose="020B0503020204020204" pitchFamily="34" charset="-122"/>
              </a:rPr>
              <a:t>这个元素是否被选中？</a:t>
            </a:r>
            <a:endParaRPr lang="en-US" altLang="zh-CN" sz="2000" b="1" i="0" dirty="0">
              <a:effectLst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16702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8" grpId="0"/>
      <p:bldP spid="19" grpId="0"/>
      <p:bldP spid="20" grpId="0"/>
      <p:bldP spid="21" grpId="0"/>
      <p:bldP spid="22" grpId="0" animBg="1"/>
      <p:bldP spid="23" grpId="0" animBg="1"/>
      <p:bldP spid="25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子集枚举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F02D4C7-4CA7-730D-FAFF-753FF409B615}"/>
              </a:ext>
            </a:extLst>
          </p:cNvPr>
          <p:cNvSpPr txBox="1"/>
          <p:nvPr/>
        </p:nvSpPr>
        <p:spPr>
          <a:xfrm>
            <a:off x="971341" y="1413807"/>
            <a:ext cx="10249316" cy="18885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如何判断第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j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个元素是否在子集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中？ 我们只需要检查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的二进制表示的第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j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位是否为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。这可以通过位运算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(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&gt;&gt; j) &amp; 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来实现。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&gt;&gt; j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：将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的二进制表示右移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j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位，使得原来的第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j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位移动到最右边（第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位）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&amp; 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：与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00...001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进行按位与操作。如果原来的第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j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位是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，结果就是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；反之为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5B09F8C0-7FF4-5652-F114-2D4FCFCD27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080880"/>
              </p:ext>
            </p:extLst>
          </p:nvPr>
        </p:nvGraphicFramePr>
        <p:xfrm>
          <a:off x="2091584" y="4390490"/>
          <a:ext cx="2621640" cy="6629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5410">
                  <a:extLst>
                    <a:ext uri="{9D8B030D-6E8A-4147-A177-3AD203B41FA5}">
                      <a16:colId xmlns:a16="http://schemas.microsoft.com/office/drawing/2014/main" val="1390916474"/>
                    </a:ext>
                  </a:extLst>
                </a:gridCol>
                <a:gridCol w="655410">
                  <a:extLst>
                    <a:ext uri="{9D8B030D-6E8A-4147-A177-3AD203B41FA5}">
                      <a16:colId xmlns:a16="http://schemas.microsoft.com/office/drawing/2014/main" val="1275651004"/>
                    </a:ext>
                  </a:extLst>
                </a:gridCol>
                <a:gridCol w="655410">
                  <a:extLst>
                    <a:ext uri="{9D8B030D-6E8A-4147-A177-3AD203B41FA5}">
                      <a16:colId xmlns:a16="http://schemas.microsoft.com/office/drawing/2014/main" val="1241054503"/>
                    </a:ext>
                  </a:extLst>
                </a:gridCol>
                <a:gridCol w="655410">
                  <a:extLst>
                    <a:ext uri="{9D8B030D-6E8A-4147-A177-3AD203B41FA5}">
                      <a16:colId xmlns:a16="http://schemas.microsoft.com/office/drawing/2014/main" val="1403191484"/>
                    </a:ext>
                  </a:extLst>
                </a:gridCol>
              </a:tblGrid>
              <a:tr h="6629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/>
                        <a:t>3</a:t>
                      </a:r>
                      <a:endParaRPr lang="zh-CN" alt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/>
                        <a:t>7</a:t>
                      </a:r>
                      <a:endParaRPr lang="zh-CN" alt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/>
                        <a:t>12</a:t>
                      </a:r>
                      <a:endParaRPr lang="zh-CN" alt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/>
                        <a:t>19</a:t>
                      </a:r>
                      <a:endParaRPr lang="zh-CN" alt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940035"/>
                  </a:ext>
                </a:extLst>
              </a:tr>
            </a:tbl>
          </a:graphicData>
        </a:graphic>
      </p:graphicFrame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72E4683C-7442-E304-74EE-FC9F766658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6246641"/>
              </p:ext>
            </p:extLst>
          </p:nvPr>
        </p:nvGraphicFramePr>
        <p:xfrm>
          <a:off x="2091584" y="5249672"/>
          <a:ext cx="2621640" cy="66297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55410">
                  <a:extLst>
                    <a:ext uri="{9D8B030D-6E8A-4147-A177-3AD203B41FA5}">
                      <a16:colId xmlns:a16="http://schemas.microsoft.com/office/drawing/2014/main" val="1390916474"/>
                    </a:ext>
                  </a:extLst>
                </a:gridCol>
                <a:gridCol w="655410">
                  <a:extLst>
                    <a:ext uri="{9D8B030D-6E8A-4147-A177-3AD203B41FA5}">
                      <a16:colId xmlns:a16="http://schemas.microsoft.com/office/drawing/2014/main" val="1275651004"/>
                    </a:ext>
                  </a:extLst>
                </a:gridCol>
                <a:gridCol w="655410">
                  <a:extLst>
                    <a:ext uri="{9D8B030D-6E8A-4147-A177-3AD203B41FA5}">
                      <a16:colId xmlns:a16="http://schemas.microsoft.com/office/drawing/2014/main" val="1241054503"/>
                    </a:ext>
                  </a:extLst>
                </a:gridCol>
                <a:gridCol w="655410">
                  <a:extLst>
                    <a:ext uri="{9D8B030D-6E8A-4147-A177-3AD203B41FA5}">
                      <a16:colId xmlns:a16="http://schemas.microsoft.com/office/drawing/2014/main" val="1403191484"/>
                    </a:ext>
                  </a:extLst>
                </a:gridCol>
              </a:tblGrid>
              <a:tr h="6629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/>
                        <a:t>1</a:t>
                      </a:r>
                      <a:endParaRPr lang="zh-CN" alt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/>
                        <a:t>1</a:t>
                      </a:r>
                      <a:endParaRPr lang="zh-CN" alt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/>
                        <a:t>0</a:t>
                      </a:r>
                      <a:endParaRPr lang="zh-CN" alt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/>
                        <a:t>1</a:t>
                      </a:r>
                      <a:endParaRPr lang="zh-CN" alt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940035"/>
                  </a:ext>
                </a:extLst>
              </a:tr>
            </a:tbl>
          </a:graphicData>
        </a:graphic>
      </p:graphicFrame>
      <p:sp>
        <p:nvSpPr>
          <p:cNvPr id="11" name="矩形 10">
            <a:extLst>
              <a:ext uri="{FF2B5EF4-FFF2-40B4-BE49-F238E27FC236}">
                <a16:creationId xmlns:a16="http://schemas.microsoft.com/office/drawing/2014/main" id="{28E8980F-7A30-52E6-A393-AE327C53E088}"/>
              </a:ext>
            </a:extLst>
          </p:cNvPr>
          <p:cNvSpPr/>
          <p:nvPr/>
        </p:nvSpPr>
        <p:spPr>
          <a:xfrm>
            <a:off x="1030786" y="4537313"/>
            <a:ext cx="6351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err="1">
                <a:latin typeface="Roboto" panose="02000000000000000000" pitchFamily="2" charset="0"/>
              </a:rPr>
              <a:t>arr</a:t>
            </a:r>
            <a:r>
              <a:rPr lang="en-US" altLang="zh-CN" b="1" dirty="0">
                <a:latin typeface="Roboto" panose="02000000000000000000" pitchFamily="2" charset="0"/>
              </a:rPr>
              <a:t>[]: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86CBD88-734B-B706-547C-2FE2DD79BFF3}"/>
              </a:ext>
            </a:extLst>
          </p:cNvPr>
          <p:cNvSpPr/>
          <p:nvPr/>
        </p:nvSpPr>
        <p:spPr>
          <a:xfrm>
            <a:off x="701752" y="540186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Roboto" panose="02000000000000000000" pitchFamily="2" charset="0"/>
              </a:rPr>
              <a:t>二进制掩码：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584D13A-6A66-2E1B-3C4F-CE5F1104F194}"/>
              </a:ext>
            </a:extLst>
          </p:cNvPr>
          <p:cNvSpPr/>
          <p:nvPr/>
        </p:nvSpPr>
        <p:spPr>
          <a:xfrm>
            <a:off x="4263904" y="5857257"/>
            <a:ext cx="3038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CCDC235-C053-6219-95A3-9AAB7BA2DF60}"/>
              </a:ext>
            </a:extLst>
          </p:cNvPr>
          <p:cNvSpPr/>
          <p:nvPr/>
        </p:nvSpPr>
        <p:spPr>
          <a:xfrm>
            <a:off x="3586721" y="5856289"/>
            <a:ext cx="3038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B1CB3F4-BA1C-E12A-B480-6C585827B239}"/>
              </a:ext>
            </a:extLst>
          </p:cNvPr>
          <p:cNvSpPr/>
          <p:nvPr/>
        </p:nvSpPr>
        <p:spPr>
          <a:xfrm>
            <a:off x="2961203" y="5859641"/>
            <a:ext cx="3038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D3778C4-F6C3-A35E-3D8E-3B67D707A180}"/>
              </a:ext>
            </a:extLst>
          </p:cNvPr>
          <p:cNvSpPr/>
          <p:nvPr/>
        </p:nvSpPr>
        <p:spPr>
          <a:xfrm>
            <a:off x="2283620" y="5856289"/>
            <a:ext cx="3038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3</a:t>
            </a:r>
            <a:endParaRPr lang="zh-CN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FE3D30F-055F-930E-4AD5-B227DC79F64F}"/>
              </a:ext>
            </a:extLst>
          </p:cNvPr>
          <p:cNvSpPr/>
          <p:nvPr/>
        </p:nvSpPr>
        <p:spPr>
          <a:xfrm>
            <a:off x="5086537" y="5363548"/>
            <a:ext cx="1729157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b="0" i="0" dirty="0">
                <a:effectLst/>
                <a:ea typeface="微软雅黑" panose="020B0503020204020204" pitchFamily="34" charset="-122"/>
              </a:rPr>
              <a:t>将二进制掩码右移</a:t>
            </a:r>
            <a:r>
              <a:rPr lang="en-US" altLang="zh-CN" b="0" i="0" dirty="0">
                <a:effectLst/>
                <a:ea typeface="微软雅黑" panose="020B0503020204020204" pitchFamily="34" charset="-122"/>
              </a:rPr>
              <a:t>3</a:t>
            </a:r>
            <a:r>
              <a:rPr lang="zh-CN" altLang="en-US" b="0" i="0" dirty="0">
                <a:effectLst/>
                <a:ea typeface="微软雅黑" panose="020B0503020204020204" pitchFamily="34" charset="-122"/>
              </a:rPr>
              <a:t>位</a:t>
            </a:r>
            <a:endParaRPr lang="en-US" altLang="zh-CN" b="0" i="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0C41473-4B8D-208F-38B1-61D013B0DCA5}"/>
              </a:ext>
            </a:extLst>
          </p:cNvPr>
          <p:cNvSpPr txBox="1"/>
          <p:nvPr/>
        </p:nvSpPr>
        <p:spPr>
          <a:xfrm>
            <a:off x="3418505" y="3470573"/>
            <a:ext cx="5319321" cy="4996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i="0" dirty="0">
                <a:effectLst/>
                <a:ea typeface="微软雅黑" panose="020B0503020204020204" pitchFamily="34" charset="-122"/>
              </a:rPr>
              <a:t>例如，如何判断</a:t>
            </a:r>
            <a:r>
              <a:rPr lang="en-US" altLang="zh-CN" sz="2000" b="1" i="0" dirty="0" err="1">
                <a:effectLst/>
                <a:ea typeface="微软雅黑" panose="020B0503020204020204" pitchFamily="34" charset="-122"/>
              </a:rPr>
              <a:t>arr</a:t>
            </a:r>
            <a:r>
              <a:rPr lang="en-US" altLang="zh-CN" sz="2000" b="1" i="0" dirty="0">
                <a:effectLst/>
                <a:ea typeface="微软雅黑" panose="020B0503020204020204" pitchFamily="34" charset="-122"/>
              </a:rPr>
              <a:t>[3]</a:t>
            </a:r>
            <a:r>
              <a:rPr lang="zh-CN" altLang="en-US" sz="2000" b="1" i="0" dirty="0">
                <a:effectLst/>
                <a:ea typeface="微软雅黑" panose="020B0503020204020204" pitchFamily="34" charset="-122"/>
              </a:rPr>
              <a:t>这个元素是否被选中？</a:t>
            </a:r>
            <a:endParaRPr lang="en-US" altLang="zh-CN" sz="2000" b="1" i="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19" name="箭头: 右 18">
            <a:extLst>
              <a:ext uri="{FF2B5EF4-FFF2-40B4-BE49-F238E27FC236}">
                <a16:creationId xmlns:a16="http://schemas.microsoft.com/office/drawing/2014/main" id="{2F9310E2-33F5-A218-4403-C2E3AD8B531B}"/>
              </a:ext>
            </a:extLst>
          </p:cNvPr>
          <p:cNvSpPr/>
          <p:nvPr/>
        </p:nvSpPr>
        <p:spPr>
          <a:xfrm>
            <a:off x="5351266" y="4838805"/>
            <a:ext cx="1017936" cy="249535"/>
          </a:xfrm>
          <a:prstGeom prst="right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3" name="表格 22">
            <a:extLst>
              <a:ext uri="{FF2B5EF4-FFF2-40B4-BE49-F238E27FC236}">
                <a16:creationId xmlns:a16="http://schemas.microsoft.com/office/drawing/2014/main" id="{308073B9-1FC1-116B-5D3A-F94AC57649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521770"/>
              </p:ext>
            </p:extLst>
          </p:nvPr>
        </p:nvGraphicFramePr>
        <p:xfrm>
          <a:off x="7099765" y="4390490"/>
          <a:ext cx="2621640" cy="6629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5410">
                  <a:extLst>
                    <a:ext uri="{9D8B030D-6E8A-4147-A177-3AD203B41FA5}">
                      <a16:colId xmlns:a16="http://schemas.microsoft.com/office/drawing/2014/main" val="1390916474"/>
                    </a:ext>
                  </a:extLst>
                </a:gridCol>
                <a:gridCol w="655410">
                  <a:extLst>
                    <a:ext uri="{9D8B030D-6E8A-4147-A177-3AD203B41FA5}">
                      <a16:colId xmlns:a16="http://schemas.microsoft.com/office/drawing/2014/main" val="1275651004"/>
                    </a:ext>
                  </a:extLst>
                </a:gridCol>
                <a:gridCol w="655410">
                  <a:extLst>
                    <a:ext uri="{9D8B030D-6E8A-4147-A177-3AD203B41FA5}">
                      <a16:colId xmlns:a16="http://schemas.microsoft.com/office/drawing/2014/main" val="1241054503"/>
                    </a:ext>
                  </a:extLst>
                </a:gridCol>
                <a:gridCol w="655410">
                  <a:extLst>
                    <a:ext uri="{9D8B030D-6E8A-4147-A177-3AD203B41FA5}">
                      <a16:colId xmlns:a16="http://schemas.microsoft.com/office/drawing/2014/main" val="1403191484"/>
                    </a:ext>
                  </a:extLst>
                </a:gridCol>
              </a:tblGrid>
              <a:tr h="6629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/>
                        <a:t>3</a:t>
                      </a:r>
                      <a:endParaRPr lang="zh-CN" alt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/>
                        <a:t>7</a:t>
                      </a:r>
                      <a:endParaRPr lang="zh-CN" alt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/>
                        <a:t>12</a:t>
                      </a:r>
                      <a:endParaRPr lang="zh-CN" alt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/>
                        <a:t>19</a:t>
                      </a:r>
                      <a:endParaRPr lang="zh-CN" alt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940035"/>
                  </a:ext>
                </a:extLst>
              </a:tr>
            </a:tbl>
          </a:graphicData>
        </a:graphic>
      </p:graphicFrame>
      <p:sp>
        <p:nvSpPr>
          <p:cNvPr id="24" name="右大括号 23">
            <a:extLst>
              <a:ext uri="{FF2B5EF4-FFF2-40B4-BE49-F238E27FC236}">
                <a16:creationId xmlns:a16="http://schemas.microsoft.com/office/drawing/2014/main" id="{AE317E4E-4F37-967D-820A-E80FBFB1DF6D}"/>
              </a:ext>
            </a:extLst>
          </p:cNvPr>
          <p:cNvSpPr/>
          <p:nvPr/>
        </p:nvSpPr>
        <p:spPr>
          <a:xfrm>
            <a:off x="10004347" y="4537313"/>
            <a:ext cx="153151" cy="1282415"/>
          </a:xfrm>
          <a:prstGeom prst="rightBrac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C4D9988-C876-968A-7379-EDE03811AAF5}"/>
              </a:ext>
            </a:extLst>
          </p:cNvPr>
          <p:cNvSpPr txBox="1"/>
          <p:nvPr/>
        </p:nvSpPr>
        <p:spPr>
          <a:xfrm>
            <a:off x="10337847" y="4819167"/>
            <a:ext cx="12199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进行按位与操作</a:t>
            </a:r>
            <a:endParaRPr lang="zh-CN" altLang="en-US" sz="2000" b="1" dirty="0"/>
          </a:p>
        </p:txBody>
      </p:sp>
      <p:graphicFrame>
        <p:nvGraphicFramePr>
          <p:cNvPr id="27" name="表格 26">
            <a:extLst>
              <a:ext uri="{FF2B5EF4-FFF2-40B4-BE49-F238E27FC236}">
                <a16:creationId xmlns:a16="http://schemas.microsoft.com/office/drawing/2014/main" id="{A45F9B60-4FED-DA16-D669-F9631907E1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2444597"/>
              </p:ext>
            </p:extLst>
          </p:nvPr>
        </p:nvGraphicFramePr>
        <p:xfrm>
          <a:off x="7099765" y="5249672"/>
          <a:ext cx="2621640" cy="66297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55410">
                  <a:extLst>
                    <a:ext uri="{9D8B030D-6E8A-4147-A177-3AD203B41FA5}">
                      <a16:colId xmlns:a16="http://schemas.microsoft.com/office/drawing/2014/main" val="1390916474"/>
                    </a:ext>
                  </a:extLst>
                </a:gridCol>
                <a:gridCol w="655410">
                  <a:extLst>
                    <a:ext uri="{9D8B030D-6E8A-4147-A177-3AD203B41FA5}">
                      <a16:colId xmlns:a16="http://schemas.microsoft.com/office/drawing/2014/main" val="1275651004"/>
                    </a:ext>
                  </a:extLst>
                </a:gridCol>
                <a:gridCol w="655410">
                  <a:extLst>
                    <a:ext uri="{9D8B030D-6E8A-4147-A177-3AD203B41FA5}">
                      <a16:colId xmlns:a16="http://schemas.microsoft.com/office/drawing/2014/main" val="1241054503"/>
                    </a:ext>
                  </a:extLst>
                </a:gridCol>
                <a:gridCol w="655410">
                  <a:extLst>
                    <a:ext uri="{9D8B030D-6E8A-4147-A177-3AD203B41FA5}">
                      <a16:colId xmlns:a16="http://schemas.microsoft.com/office/drawing/2014/main" val="1403191484"/>
                    </a:ext>
                  </a:extLst>
                </a:gridCol>
              </a:tblGrid>
              <a:tr h="6629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/>
                        <a:t>0</a:t>
                      </a:r>
                      <a:endParaRPr lang="zh-CN" alt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/>
                        <a:t>0</a:t>
                      </a:r>
                      <a:endParaRPr lang="zh-CN" alt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/>
                        <a:t>0</a:t>
                      </a:r>
                      <a:endParaRPr lang="zh-CN" alt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/>
                        <a:t>1</a:t>
                      </a:r>
                      <a:endParaRPr lang="zh-CN" alt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940035"/>
                  </a:ext>
                </a:extLst>
              </a:tr>
            </a:tbl>
          </a:graphicData>
        </a:graphic>
      </p:graphicFrame>
      <p:sp>
        <p:nvSpPr>
          <p:cNvPr id="28" name="矩形 27">
            <a:extLst>
              <a:ext uri="{FF2B5EF4-FFF2-40B4-BE49-F238E27FC236}">
                <a16:creationId xmlns:a16="http://schemas.microsoft.com/office/drawing/2014/main" id="{5D9737AD-0751-8BE6-4445-D75677BE12C4}"/>
              </a:ext>
            </a:extLst>
          </p:cNvPr>
          <p:cNvSpPr/>
          <p:nvPr/>
        </p:nvSpPr>
        <p:spPr>
          <a:xfrm>
            <a:off x="9263074" y="5857257"/>
            <a:ext cx="3038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endParaRPr lang="zh-CN" altLang="en-US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42464A38-66B3-7F76-1F70-CF4EBE713798}"/>
              </a:ext>
            </a:extLst>
          </p:cNvPr>
          <p:cNvSpPr/>
          <p:nvPr/>
        </p:nvSpPr>
        <p:spPr>
          <a:xfrm>
            <a:off x="8585891" y="5856289"/>
            <a:ext cx="3038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endParaRPr lang="zh-CN" altLang="en-US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D1D85FCA-E43B-B6B4-6220-837BF7422D12}"/>
              </a:ext>
            </a:extLst>
          </p:cNvPr>
          <p:cNvSpPr/>
          <p:nvPr/>
        </p:nvSpPr>
        <p:spPr>
          <a:xfrm>
            <a:off x="7960373" y="5859641"/>
            <a:ext cx="3038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endParaRPr lang="zh-CN" altLang="en-US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1B6DF1C0-5B32-447D-3027-D56772933858}"/>
              </a:ext>
            </a:extLst>
          </p:cNvPr>
          <p:cNvSpPr/>
          <p:nvPr/>
        </p:nvSpPr>
        <p:spPr>
          <a:xfrm>
            <a:off x="7282790" y="5856289"/>
            <a:ext cx="3038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3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55622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 animBg="1"/>
      <p:bldP spid="18" grpId="0" animBg="1"/>
      <p:bldP spid="19" grpId="0" animBg="1"/>
      <p:bldP spid="24" grpId="0" animBg="1"/>
      <p:bldP spid="26" grpId="0"/>
      <p:bldP spid="28" grpId="0"/>
      <p:bldP spid="29" grpId="0"/>
      <p:bldP spid="30" grpId="0"/>
      <p:bldP spid="31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子集枚举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F02D4C7-4CA7-730D-FAFF-753FF409B615}"/>
                  </a:ext>
                </a:extLst>
              </p:cNvPr>
              <p:cNvSpPr txBox="1"/>
              <p:nvPr/>
            </p:nvSpPr>
            <p:spPr>
              <a:xfrm>
                <a:off x="971342" y="1397020"/>
                <a:ext cx="10249316" cy="33658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200" b="1" dirty="0">
                    <a:effectLst/>
                    <a:ea typeface="微软雅黑" panose="020B0503020204020204" pitchFamily="34" charset="-122"/>
                  </a:rPr>
                  <a:t>3. </a:t>
                </a:r>
                <a:r>
                  <a:rPr lang="zh-CN" altLang="en-US" sz="2200" b="1" dirty="0">
                    <a:effectLst/>
                    <a:ea typeface="微软雅黑" panose="020B0503020204020204" pitchFamily="34" charset="-122"/>
                  </a:rPr>
                  <a:t>计算子集的元素之和</a:t>
                </a:r>
                <a:endParaRPr lang="zh-CN" altLang="en-US" sz="2200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对于一个符合大小为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𝑘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的子集 </a:t>
                </a:r>
                <a:r>
                  <a:rPr lang="en-US" altLang="zh-CN" sz="2000" dirty="0" err="1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i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，我们需要计算它所代表的数字的和。这需要我们再次遍历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个元素的索引（从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0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到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n-1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），判断每个元素是否在这个子集中。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如何判断第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j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个元素是否在子集 </a:t>
                </a:r>
                <a:r>
                  <a:rPr lang="en-US" altLang="zh-CN" sz="2000" dirty="0" err="1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i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中？ 我们只需要检查 </a:t>
                </a:r>
                <a:r>
                  <a:rPr lang="en-US" altLang="zh-CN" sz="2000" dirty="0" err="1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i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的二进制表示的第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j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位是否为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1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。这可以通过位运算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(</a:t>
                </a:r>
                <a:r>
                  <a:rPr lang="en-US" altLang="zh-CN" sz="2000" dirty="0" err="1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i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 &gt;&gt; j) &amp; 1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来实现。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Consolas" panose="020B0609020204030204" pitchFamily="49" charset="0"/>
                  <a:buChar char="•"/>
                </a:pPr>
                <a:r>
                  <a:rPr lang="en-US" altLang="zh-CN" sz="2000" dirty="0" err="1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i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 &gt;&gt; j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：将 </a:t>
                </a:r>
                <a:r>
                  <a:rPr lang="en-US" altLang="zh-CN" sz="2000" dirty="0" err="1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i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的二进制表示右移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j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位，使得原来的第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j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位移动到最右边（第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0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位）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Consolas" panose="020B0609020204030204" pitchFamily="49" charset="0"/>
                  <a:buChar char="•"/>
                </a:pP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&amp; 1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：与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00...001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进行按位与操作。如果原来的第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j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位是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1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，结果就是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1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；反之为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0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F02D4C7-4CA7-730D-FAFF-753FF409B6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342" y="1397020"/>
                <a:ext cx="10249316" cy="3365858"/>
              </a:xfrm>
              <a:prstGeom prst="rect">
                <a:avLst/>
              </a:prstGeom>
              <a:blipFill>
                <a:blip r:embed="rId5"/>
                <a:stretch>
                  <a:fillRect l="-773" r="-1843" b="-108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>
            <a:extLst>
              <a:ext uri="{FF2B5EF4-FFF2-40B4-BE49-F238E27FC236}">
                <a16:creationId xmlns:a16="http://schemas.microsoft.com/office/drawing/2014/main" id="{7F0FF78D-3139-E134-9BF6-D8A9712E473A}"/>
              </a:ext>
            </a:extLst>
          </p:cNvPr>
          <p:cNvSpPr txBox="1"/>
          <p:nvPr/>
        </p:nvSpPr>
        <p:spPr>
          <a:xfrm>
            <a:off x="1884490" y="4856154"/>
            <a:ext cx="9013644" cy="151323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(int j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j &lt; n; ++j) {</a:t>
            </a:r>
          </a:p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    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&gt;&gt; j) &amp;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{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检查第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j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位是否为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1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current_sum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+= x[j];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如果是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1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，说明第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j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个数被选中，加入总和</a:t>
            </a:r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205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子集枚举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6D3A4CB-3B47-7DE4-790A-A492895B2265}"/>
              </a:ext>
            </a:extLst>
          </p:cNvPr>
          <p:cNvSpPr txBox="1"/>
          <p:nvPr/>
        </p:nvSpPr>
        <p:spPr>
          <a:xfrm>
            <a:off x="881413" y="1492093"/>
            <a:ext cx="10429174" cy="24425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200" b="1" dirty="0">
                <a:effectLst/>
                <a:ea typeface="微软雅黑" panose="020B0503020204020204" pitchFamily="34" charset="-122"/>
              </a:rPr>
              <a:t>4. 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判断和是否为素数</a:t>
            </a:r>
            <a:endParaRPr lang="zh-CN" altLang="en-US" sz="22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计算出和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current_sum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之后，我们需要一个函数来判断它是否为素数。一个素数判断函数（试除法）即可满足要求。</a:t>
            </a:r>
          </a:p>
          <a:p>
            <a:pPr>
              <a:lnSpc>
                <a:spcPct val="150000"/>
              </a:lnSpc>
            </a:pPr>
            <a:r>
              <a:rPr lang="en-US" altLang="zh-CN" sz="2200" b="1" dirty="0">
                <a:effectLst/>
                <a:ea typeface="微软雅黑" panose="020B0503020204020204" pitchFamily="34" charset="-122"/>
              </a:rPr>
              <a:t>5. 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统计数量</a:t>
            </a:r>
            <a:endParaRPr lang="zh-CN" altLang="en-US" sz="22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如果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current_sum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是素数，那么我们就找到了一个符合条件的组合，将最终的计数器加一。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F1612F4-5C98-C54B-D37C-3C8CE5E80FAE}"/>
              </a:ext>
            </a:extLst>
          </p:cNvPr>
          <p:cNvSpPr txBox="1"/>
          <p:nvPr/>
        </p:nvSpPr>
        <p:spPr>
          <a:xfrm>
            <a:off x="2697976" y="4181143"/>
            <a:ext cx="6350000" cy="206723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bool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isPrime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(long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long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num)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(num &lt;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false;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(long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long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*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&lt;= num; ++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(num %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false;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true;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1739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子集枚举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63E55FA-00D2-3EFF-8B28-71BC50B1A1C8}"/>
              </a:ext>
            </a:extLst>
          </p:cNvPr>
          <p:cNvSpPr txBox="1"/>
          <p:nvPr/>
        </p:nvSpPr>
        <p:spPr>
          <a:xfrm>
            <a:off x="1036816" y="1541643"/>
            <a:ext cx="10118368" cy="42480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方法二：深度优先搜索 </a:t>
            </a: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(DFS)</a:t>
            </a:r>
            <a:endParaRPr lang="zh-CN" altLang="en-US" sz="2400" b="1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effectLst/>
                <a:ea typeface="微软雅黑" panose="020B0503020204020204" pitchFamily="34" charset="-122"/>
              </a:rPr>
              <a:t>DFS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是解决组合问题的更通用、更经典的方法。其思路是模拟“选”或“不选”的过程。</a:t>
            </a: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1.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核心思想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我们定义一个递归函数，例如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dfs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(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startIndex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, count,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currentSum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，它有三个参数：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startIndex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当前可以从哪个下标开始选择数字。这是为了防止重复选择，例如选了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{3, 7}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后，就不再考虑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{7, 3}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count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已经选择了多少个数字。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currentSum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当前已选数字的和。</a:t>
            </a:r>
          </a:p>
        </p:txBody>
      </p:sp>
    </p:spTree>
    <p:extLst>
      <p:ext uri="{BB962C8B-B14F-4D97-AF65-F5344CB8AC3E}">
        <p14:creationId xmlns:p14="http://schemas.microsoft.com/office/powerpoint/2010/main" val="2363025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子集枚举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A9BD6FA5-5C1E-B854-8DED-FC1AEB48C928}"/>
                  </a:ext>
                </a:extLst>
              </p:cNvPr>
              <p:cNvSpPr txBox="1"/>
              <p:nvPr/>
            </p:nvSpPr>
            <p:spPr>
              <a:xfrm>
                <a:off x="907282" y="1922178"/>
                <a:ext cx="10377433" cy="438152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buClr>
                    <a:srgbClr val="000000"/>
                  </a:buClr>
                </a:pPr>
                <a:r>
                  <a:rPr lang="zh-CN" altLang="en-US" sz="2400" b="1" dirty="0">
                    <a:effectLst/>
                    <a:ea typeface="微软雅黑" panose="020B0503020204020204" pitchFamily="34" charset="-122"/>
                  </a:rPr>
                  <a:t>递归终止条件</a:t>
                </a:r>
                <a:r>
                  <a:rPr lang="en-US" altLang="zh-CN" sz="2400" b="1" dirty="0">
                    <a:effectLst/>
                    <a:ea typeface="微软雅黑" panose="020B0503020204020204" pitchFamily="34" charset="-122"/>
                  </a:rPr>
                  <a:t>:</a:t>
                </a:r>
                <a:endParaRPr lang="zh-CN" altLang="en-US" sz="2400" b="1" dirty="0">
                  <a:effectLst/>
                  <a:ea typeface="微软雅黑" panose="020B0503020204020204" pitchFamily="34" charset="-122"/>
                </a:endParaRPr>
              </a:p>
              <a:p>
                <a:pPr marL="800100" lvl="1"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当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count == k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时，说明我们已经选够了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k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个数。此时，我们检查 </a:t>
                </a:r>
                <a:r>
                  <a:rPr lang="en-US" altLang="zh-CN" sz="2000" dirty="0" err="1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currentSum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是否为素数，如果是，则全局计数器加一。然后返回。</a:t>
                </a:r>
              </a:p>
              <a:p>
                <a:pPr marL="800100" lvl="1"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当 </a:t>
                </a:r>
                <a:r>
                  <a:rPr lang="en-US" altLang="zh-CN" sz="2000" b="1" dirty="0" err="1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startIndex</a:t>
                </a:r>
                <a:r>
                  <a:rPr lang="en-US" altLang="zh-CN" sz="2000" b="1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 == n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 时，说明已经没有数字可选了，直接返回。</a:t>
                </a:r>
              </a:p>
              <a:p>
                <a:pPr>
                  <a:lnSpc>
                    <a:spcPct val="150000"/>
                  </a:lnSpc>
                  <a:buClr>
                    <a:srgbClr val="000000"/>
                  </a:buClr>
                </a:pPr>
                <a:r>
                  <a:rPr lang="zh-CN" altLang="en-US" sz="2400" b="1" dirty="0">
                    <a:effectLst/>
                    <a:ea typeface="微软雅黑" panose="020B0503020204020204" pitchFamily="34" charset="-122"/>
                  </a:rPr>
                  <a:t>递归过程</a:t>
                </a:r>
                <a:r>
                  <a:rPr lang="en-US" altLang="zh-CN" sz="2400" b="1" dirty="0">
                    <a:effectLst/>
                    <a:ea typeface="微软雅黑" panose="020B0503020204020204" pitchFamily="34" charset="-122"/>
                  </a:rPr>
                  <a:t>:</a:t>
                </a:r>
                <a:r>
                  <a:rPr lang="zh-CN" altLang="en-US" sz="2400" b="1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从 </a:t>
                </a:r>
                <a:r>
                  <a:rPr lang="en-US" altLang="zh-CN" sz="2000" dirty="0" err="1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startIndex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开始遍历到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n-1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：</a:t>
                </a:r>
              </a:p>
              <a:p>
                <a:pPr marL="800100" lvl="1"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选择当前数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x[</a:t>
                </a:r>
                <a:r>
                  <a:rPr lang="en-US" altLang="zh-CN" sz="2000" dirty="0" err="1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i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]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: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调用下一层递归 </a:t>
                </a:r>
                <a:r>
                  <a:rPr lang="en-US" altLang="zh-CN" sz="2000" dirty="0" err="1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dfs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(</a:t>
                </a:r>
                <a:r>
                  <a:rPr lang="en-US" altLang="zh-CN" sz="2000" dirty="0" err="1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i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 + 1, count + 1, </a:t>
                </a:r>
                <a:r>
                  <a:rPr lang="en-US" altLang="zh-CN" sz="2000" dirty="0" err="1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currentSum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 + x[</a:t>
                </a:r>
                <a:r>
                  <a:rPr lang="en-US" altLang="zh-CN" sz="2000" dirty="0" err="1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i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])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。注意，下一个开始的位置是 </a:t>
                </a:r>
                <a:r>
                  <a:rPr lang="en-US" altLang="zh-CN" sz="2000" dirty="0" err="1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i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 + 1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，保证了我们不会回头选之前的数。</a:t>
                </a:r>
              </a:p>
              <a:p>
                <a:pPr marL="800100" lvl="1"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sz="2000" dirty="0">
                    <a:ea typeface="微软雅黑" panose="020B0503020204020204" pitchFamily="34" charset="-122"/>
                  </a:rPr>
                  <a:t>回溯，取消之前的选择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x[</a:t>
                </a:r>
                <a:r>
                  <a:rPr lang="en-US" altLang="zh-CN" sz="2000" dirty="0" err="1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i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]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: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我们放弃了选择当前的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x[</a:t>
                </a:r>
                <a:r>
                  <a:rPr lang="en-US" altLang="zh-CN" sz="2000" dirty="0" err="1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i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]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，而去尝试选择下一种选择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x[i+1]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A9BD6FA5-5C1E-B854-8DED-FC1AEB48C9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282" y="1922178"/>
                <a:ext cx="10377433" cy="4381520"/>
              </a:xfrm>
              <a:prstGeom prst="rect">
                <a:avLst/>
              </a:prstGeom>
              <a:blipFill>
                <a:blip r:embed="rId5"/>
                <a:stretch>
                  <a:fillRect l="-940" b="-15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E1B945E1-5979-7FFB-3BBE-52F316AA6439}"/>
              </a:ext>
            </a:extLst>
          </p:cNvPr>
          <p:cNvSpPr txBox="1"/>
          <p:nvPr/>
        </p:nvSpPr>
        <p:spPr>
          <a:xfrm>
            <a:off x="3047623" y="1386519"/>
            <a:ext cx="609675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4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dfs</a:t>
            </a:r>
            <a:r>
              <a:rPr lang="en-US" altLang="zh-CN" sz="24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(</a:t>
            </a:r>
            <a:r>
              <a:rPr lang="en-US" altLang="zh-CN" sz="24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startIndex</a:t>
            </a:r>
            <a:r>
              <a:rPr lang="en-US" altLang="zh-CN" sz="24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, count, </a:t>
            </a:r>
            <a:r>
              <a:rPr lang="en-US" altLang="zh-CN" sz="24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currentSum</a:t>
            </a:r>
            <a:r>
              <a:rPr lang="en-US" altLang="zh-CN" sz="24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)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752951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子集枚举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CFFB0BE-E5A9-557C-062D-E4C140DF927E}"/>
              </a:ext>
            </a:extLst>
          </p:cNvPr>
          <p:cNvSpPr txBox="1"/>
          <p:nvPr/>
        </p:nvSpPr>
        <p:spPr>
          <a:xfrm>
            <a:off x="946602" y="1447485"/>
            <a:ext cx="10298796" cy="483722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dfs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(int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startIndex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, int count, long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long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currentSum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递归终止条件：已经选够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k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个数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(count == k)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isPrime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currentSum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))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prime_count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++;</a:t>
            </a:r>
          </a:p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        return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递归终止条件：已经没有数可选了</a:t>
            </a:r>
          </a:p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    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startIndex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== n)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循环，尝试选择 </a:t>
            </a:r>
            <a:r>
              <a:rPr lang="en-US" altLang="zh-CN" dirty="0" err="1">
                <a:solidFill>
                  <a:srgbClr val="008000"/>
                </a:solidFill>
                <a:latin typeface="Consolas" panose="020B0609020204030204" pitchFamily="49" charset="0"/>
              </a:rPr>
              <a:t>startIndex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及之后的每一个数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startIndex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 n; ++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选择第 </a:t>
            </a:r>
            <a:r>
              <a:rPr lang="en-US" altLang="zh-CN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个数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dfs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+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, count +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currentSum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+ x[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]);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回溯：这里不需要显式回溯，因为 </a:t>
            </a:r>
            <a:r>
              <a:rPr lang="en-US" altLang="zh-CN" dirty="0" err="1">
                <a:solidFill>
                  <a:srgbClr val="008000"/>
                </a:solidFill>
                <a:latin typeface="Consolas" panose="020B0609020204030204" pitchFamily="49" charset="0"/>
              </a:rPr>
              <a:t>currentSum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是按值传递的。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for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循环的下一次迭代，自然就是“不选”当前</a:t>
            </a:r>
            <a:r>
              <a:rPr lang="en-US" altLang="zh-CN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，而尝试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i+1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的情况。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85228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子集枚举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3E581419-CD95-8E14-3D31-1DB614A262F7}"/>
                  </a:ext>
                </a:extLst>
              </p:cNvPr>
              <p:cNvSpPr txBox="1"/>
              <p:nvPr/>
            </p:nvSpPr>
            <p:spPr>
              <a:xfrm>
                <a:off x="1018347" y="1414715"/>
                <a:ext cx="10155305" cy="484318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b="1" dirty="0">
                    <a:effectLst/>
                    <a:ea typeface="微软雅黑" panose="020B0503020204020204" pitchFamily="34" charset="-122"/>
                  </a:rPr>
                  <a:t>组合的输出</a:t>
                </a:r>
                <a:r>
                  <a:rPr lang="en-US" altLang="zh-CN" sz="2400" b="1" dirty="0">
                    <a:effectLst/>
                    <a:ea typeface="微软雅黑" panose="020B0503020204020204" pitchFamily="34" charset="-122"/>
                  </a:rPr>
                  <a:t>(</a:t>
                </a:r>
                <a:r>
                  <a:rPr lang="zh-CN" altLang="en-US" sz="2400" b="1" dirty="0">
                    <a:effectLst/>
                    <a:ea typeface="微软雅黑" panose="020B0503020204020204" pitchFamily="34" charset="-122"/>
                  </a:rPr>
                  <a:t>例</a:t>
                </a:r>
                <a:r>
                  <a:rPr lang="en-US" altLang="zh-CN" sz="2400" b="1" dirty="0">
                    <a:effectLst/>
                    <a:ea typeface="微软雅黑" panose="020B0503020204020204" pitchFamily="34" charset="-122"/>
                  </a:rPr>
                  <a:t>10-5</a:t>
                </a:r>
                <a:r>
                  <a:rPr lang="en-US" altLang="zh-CN" sz="2400" b="1" dirty="0">
                    <a:ea typeface="微软雅黑" panose="020B0503020204020204" pitchFamily="34" charset="-122"/>
                  </a:rPr>
                  <a:t>,</a:t>
                </a:r>
                <a:r>
                  <a:rPr lang="zh-CN" altLang="en-US" sz="2400" b="1" dirty="0">
                    <a:ea typeface="微软雅黑" panose="020B0503020204020204" pitchFamily="34" charset="-122"/>
                  </a:rPr>
                  <a:t> </a:t>
                </a:r>
                <a:r>
                  <a:rPr lang="en-US" altLang="zh-CN" sz="2400" b="1" dirty="0">
                    <a:ea typeface="微软雅黑" panose="020B0503020204020204" pitchFamily="34" charset="-122"/>
                  </a:rPr>
                  <a:t>OJ: B0148</a:t>
                </a:r>
                <a:r>
                  <a:rPr lang="en-US" altLang="zh-CN" sz="2400" b="1" dirty="0">
                    <a:effectLst/>
                    <a:ea typeface="微软雅黑" panose="020B0503020204020204" pitchFamily="34" charset="-122"/>
                  </a:rPr>
                  <a:t>)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排列与组合是常用的数学方法，其中组合就是从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个元素中抽出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𝑟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个元素（不分顺序且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𝑟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≤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），我们可以简单地将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个元素理解为自然数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1,2,…,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，从中任取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𝑟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个数。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现要求你输出所有组合。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例如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=5,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𝑟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=3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，所有组合为：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123,124,125,134,135,145,234,235,245,345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400" b="1" dirty="0">
                    <a:effectLst/>
                    <a:ea typeface="微软雅黑" panose="020B0503020204020204" pitchFamily="34" charset="-122"/>
                  </a:rPr>
                  <a:t>输入格式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一行两个自然数 </a:t>
                </a:r>
                <a14:m>
                  <m:oMath xmlns:m="http://schemas.openxmlformats.org/officeDocument/2006/math">
                    <m:r>
                      <a:rPr lang="pt-BR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  <m:r>
                      <a:rPr lang="pt-BR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r>
                      <a:rPr lang="pt-BR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𝑟</m:t>
                    </m:r>
                    <m:d>
                      <m:dPr>
                        <m:ctrlP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1&lt;</m:t>
                        </m:r>
                        <m: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  <m: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&lt;21,0≤</m:t>
                        </m:r>
                        <m: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𝑟</m:t>
                        </m:r>
                        <m: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≤</m:t>
                        </m:r>
                        <m: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e>
                    </m:d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输出格式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所有的组合，每一个组合占一行且其中的元素按由小到大的顺序排列，每个元素占三个字符的位置，所有的组合也按字典顺序。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3E581419-CD95-8E14-3D31-1DB614A262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347" y="1414715"/>
                <a:ext cx="10155305" cy="4843185"/>
              </a:xfrm>
              <a:prstGeom prst="rect">
                <a:avLst/>
              </a:prstGeom>
              <a:blipFill>
                <a:blip r:embed="rId5"/>
                <a:stretch>
                  <a:fillRect l="-900" r="-180" b="-11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281237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子集枚举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BB43605-772C-E5D3-8549-FEED6B7C1DC7}"/>
              </a:ext>
            </a:extLst>
          </p:cNvPr>
          <p:cNvSpPr txBox="1"/>
          <p:nvPr/>
        </p:nvSpPr>
        <p:spPr>
          <a:xfrm>
            <a:off x="1036814" y="1771369"/>
            <a:ext cx="10118367" cy="27028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乍看起来这道题比上一题还要简单，但关键在于如何处理题目要求的</a:t>
            </a:r>
            <a:r>
              <a:rPr lang="zh-CN" altLang="en-US" sz="2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字典序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200000"/>
              </a:lnSpc>
            </a:pP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根据之前的想法是使用子集枚举：用一个 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位的二进制数（我们称之为“掩码”）来表示一个子集。通常我们会让二进制的第 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位（最低位）对应数字 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，第 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位对应数字 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，以此类推。然后我们从 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遍历到 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2^n - 1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来生成所有子集。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3B17705-3E68-35F6-1320-60FE12570EEE}"/>
              </a:ext>
            </a:extLst>
          </p:cNvPr>
          <p:cNvSpPr txBox="1"/>
          <p:nvPr/>
        </p:nvSpPr>
        <p:spPr>
          <a:xfrm>
            <a:off x="4108354" y="5311074"/>
            <a:ext cx="3975288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但这个方法会遇到问题！</a:t>
            </a:r>
            <a:endParaRPr lang="zh-CN" altLang="en-US" sz="28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02035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子集枚举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754417D-4D5C-CDB0-8D7A-B6E1B7C9D2CB}"/>
              </a:ext>
            </a:extLst>
          </p:cNvPr>
          <p:cNvSpPr txBox="1"/>
          <p:nvPr/>
        </p:nvSpPr>
        <p:spPr>
          <a:xfrm>
            <a:off x="1232896" y="1511084"/>
            <a:ext cx="9726199" cy="28437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让我们以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n=5, r=3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 为例，其代表着从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{1, 2, 3, 4, 5}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的集合</a:t>
            </a:r>
            <a:r>
              <a:rPr lang="zh-CN" altLang="en-US" sz="2000" b="1" dirty="0">
                <a:ea typeface="微软雅黑" panose="020B0503020204020204" pitchFamily="34" charset="-122"/>
              </a:rPr>
              <a:t>从中任取 </a:t>
            </a:r>
            <a:r>
              <a:rPr lang="en-US" altLang="zh-CN" sz="2000" b="1" dirty="0">
                <a:ea typeface="微软雅黑" panose="020B0503020204020204" pitchFamily="34" charset="-122"/>
              </a:rPr>
              <a:t>3 </a:t>
            </a:r>
            <a:r>
              <a:rPr lang="zh-CN" altLang="en-US" sz="2000" b="1" dirty="0">
                <a:ea typeface="微软雅黑" panose="020B0503020204020204" pitchFamily="34" charset="-122"/>
              </a:rPr>
              <a:t>个数</a:t>
            </a:r>
            <a:endParaRPr lang="zh-CN" altLang="en-US" sz="2000" b="1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如选出了组合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{1, 3, 4}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按原有方法编码，选的是第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1, 3, 4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个数，对应二进制位中第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0, 2, 3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位为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，掩码是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01101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二进制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)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，十进制为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13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如选出了组合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{1, 2, 5}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按原有方法编码，选的是第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1, 2, 5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个数，对应二进制位中第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0, 1, 4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位为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，掩码是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10011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二进制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)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，十进制为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19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5799D8C-2E2A-DB73-27CD-6845509122AF}"/>
              </a:ext>
            </a:extLst>
          </p:cNvPr>
          <p:cNvSpPr txBox="1"/>
          <p:nvPr/>
        </p:nvSpPr>
        <p:spPr>
          <a:xfrm>
            <a:off x="1232896" y="4880478"/>
            <a:ext cx="9726199" cy="1426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但是在字典序中，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{1, 2, 5}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应该排在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{1, 3, 4}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的前面。但是，它们的掩码值却是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19 &gt; 13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。如果我们从小到大遍历掩码，就会先输出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{1, 3, 4}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，再输出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{1, 2, 5}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，顺序就错了。</a:t>
            </a:r>
          </a:p>
        </p:txBody>
      </p:sp>
    </p:spTree>
    <p:extLst>
      <p:ext uri="{BB962C8B-B14F-4D97-AF65-F5344CB8AC3E}">
        <p14:creationId xmlns:p14="http://schemas.microsoft.com/office/powerpoint/2010/main" val="850657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子集枚举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E170B96-EC27-6EBB-CDBD-B04A02B2B0A8}"/>
              </a:ext>
            </a:extLst>
          </p:cNvPr>
          <p:cNvSpPr txBox="1"/>
          <p:nvPr/>
        </p:nvSpPr>
        <p:spPr>
          <a:xfrm>
            <a:off x="1022426" y="1349005"/>
            <a:ext cx="10307728" cy="505093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组合的字典序是如何比较的？</a:t>
            </a: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题目要求的输出顺序</a:t>
            </a: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)</a:t>
            </a:r>
            <a:endParaRPr lang="zh-CN" altLang="en-US" sz="2400" b="1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当我们比较两个组合时，我们从最小的数字开始，逐个比较。</a:t>
            </a:r>
          </a:p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规则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：从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第一个位置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开始，谁的数字小，谁就排在前面。如果相同，就看下一个位置。</a:t>
            </a:r>
          </a:p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示例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：比较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{1, 2, 5}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和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{1, 3, 4}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比较第一个元素：都是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。平手，继续。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比较第二个元素：一个是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，一个是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。因为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2 &lt; 3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，比较结束。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结论：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{1, 2, 5}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的字典序 小于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{1, 3, 4}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/>
              <a:t>字典序的比较是从左到右的，只要最小的数字更小，整个组合就在前面。（</a:t>
            </a:r>
            <a:r>
              <a:rPr lang="zh-CN" altLang="en-US" sz="2000" b="1" dirty="0">
                <a:highlight>
                  <a:srgbClr val="FFFF00"/>
                </a:highlight>
              </a:rPr>
              <a:t>最小值主导</a:t>
            </a:r>
            <a:r>
              <a:rPr lang="zh-CN" altLang="en-US" sz="2000" dirty="0"/>
              <a:t>）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9685387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子集枚举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5563675-D6C2-5375-0004-9913DE07376C}"/>
              </a:ext>
            </a:extLst>
          </p:cNvPr>
          <p:cNvSpPr txBox="1"/>
          <p:nvPr/>
        </p:nvSpPr>
        <p:spPr>
          <a:xfrm>
            <a:off x="850003" y="1619897"/>
            <a:ext cx="10491994" cy="42507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整数二进制</a:t>
            </a:r>
            <a:r>
              <a:rPr lang="zh-CN" altLang="en-US" sz="2400" b="1" dirty="0">
                <a:ea typeface="微软雅黑" panose="020B0503020204020204" pitchFamily="34" charset="-122"/>
              </a:rPr>
              <a:t>是如何比较的？</a:t>
            </a:r>
            <a:endParaRPr lang="en-US" altLang="zh-CN" sz="2400" b="1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规则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：从最高位开始，谁的位是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而对方是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，谁就更大。如果相同，就看下一位。</a:t>
            </a:r>
          </a:p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示例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：比较二进制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11001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(25)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和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10110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(22)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比较最高位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第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4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位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：都是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。平手，继续。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比较次高位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第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位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：一个是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，一个是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。因为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1 &gt; 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，比较结束。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结论：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11001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大于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10110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200000"/>
              </a:lnSpc>
            </a:pPr>
            <a:r>
              <a:rPr lang="zh-CN" altLang="en-US" sz="2000" dirty="0"/>
              <a:t>整数的大小是由其</a:t>
            </a:r>
            <a:r>
              <a:rPr lang="zh-CN" altLang="en-US" sz="2000" b="1" dirty="0"/>
              <a:t>最高位决定的。</a:t>
            </a:r>
            <a:r>
              <a:rPr lang="zh-CN" altLang="en-US" sz="2000" dirty="0"/>
              <a:t> （</a:t>
            </a:r>
            <a:r>
              <a:rPr lang="zh-CN" altLang="en-US" sz="2000" b="1" dirty="0">
                <a:highlight>
                  <a:srgbClr val="FFFF00"/>
                </a:highlight>
              </a:rPr>
              <a:t>最大值主导</a:t>
            </a:r>
            <a:r>
              <a:rPr lang="zh-CN" altLang="en-US" sz="2000" dirty="0"/>
              <a:t>）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0156593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子集枚举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A965FFD-6E57-34C7-1A18-DBE898DFF205}"/>
              </a:ext>
            </a:extLst>
          </p:cNvPr>
          <p:cNvSpPr txBox="1"/>
          <p:nvPr/>
        </p:nvSpPr>
        <p:spPr>
          <a:xfrm>
            <a:off x="898837" y="1367101"/>
            <a:ext cx="10394325" cy="30476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我们的目标是，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用整数的二进制来代表组合，并且</a:t>
            </a:r>
            <a:r>
              <a:rPr lang="zh-CN" altLang="en-US" sz="2000" dirty="0"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希望整数的大小关系能</a:t>
            </a:r>
            <a:r>
              <a:rPr lang="zh-CN" altLang="en-US" sz="2000" b="1" dirty="0"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等同于</a:t>
            </a:r>
            <a:r>
              <a:rPr lang="zh-CN" altLang="en-US" sz="2000" dirty="0"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组合的字典序关系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我们原有的方法是： </a:t>
            </a:r>
            <a:endParaRPr lang="en-US" altLang="zh-CN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是否选择数字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1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&lt;-&gt; </a:t>
            </a:r>
            <a:r>
              <a:rPr lang="zh-CN" altLang="en-US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对应</a:t>
            </a:r>
            <a:r>
              <a:rPr lang="zh-CN" altLang="en-US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二进制第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位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是否选择数字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2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&lt;-&gt; </a:t>
            </a:r>
            <a:r>
              <a:rPr lang="zh-CN" altLang="en-US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对应</a:t>
            </a:r>
            <a:r>
              <a:rPr lang="zh-CN" altLang="en-US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二进制第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位</a:t>
            </a:r>
            <a:endParaRPr lang="en-US" altLang="zh-CN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... 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是否选择数字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&lt;-&gt; </a:t>
            </a:r>
            <a:r>
              <a:rPr lang="zh-CN" altLang="en-US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对应</a:t>
            </a:r>
            <a:r>
              <a:rPr lang="zh-CN" altLang="en-US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二进制第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n-1</a:t>
            </a:r>
            <a:r>
              <a:rPr lang="zh-CN" altLang="en-US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位</a:t>
            </a:r>
            <a:endParaRPr lang="en-US" altLang="zh-CN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51BBB43-A8E6-6A73-DCC3-C79A57A8A5E0}"/>
              </a:ext>
            </a:extLst>
          </p:cNvPr>
          <p:cNvSpPr txBox="1"/>
          <p:nvPr/>
        </p:nvSpPr>
        <p:spPr>
          <a:xfrm>
            <a:off x="3903494" y="4593298"/>
            <a:ext cx="438501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这种方法是如何导致问题的呢？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31B3AD1-D056-8A19-7713-F66B9D6DF6CC}"/>
              </a:ext>
            </a:extLst>
          </p:cNvPr>
          <p:cNvSpPr txBox="1"/>
          <p:nvPr/>
        </p:nvSpPr>
        <p:spPr>
          <a:xfrm>
            <a:off x="898837" y="5233466"/>
            <a:ext cx="10394325" cy="105240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/>
              <a:t>而在当前的映射下，组合中最大的数字</a:t>
            </a:r>
            <a:r>
              <a:rPr lang="zh-CN" altLang="en-US" sz="2200" dirty="0"/>
              <a:t>占据了最高的二进制位，因此最大数字决定了整数的大小。而组合当中，最大数字越大并不意味着一定就是最大的会排在最后。</a:t>
            </a:r>
          </a:p>
        </p:txBody>
      </p:sp>
    </p:spTree>
    <p:extLst>
      <p:ext uri="{BB962C8B-B14F-4D97-AF65-F5344CB8AC3E}">
        <p14:creationId xmlns:p14="http://schemas.microsoft.com/office/powerpoint/2010/main" val="34661569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子集枚举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4B07F29D-0724-7D81-3887-6A61B3FF641A}"/>
                  </a:ext>
                </a:extLst>
              </p:cNvPr>
              <p:cNvSpPr txBox="1"/>
              <p:nvPr/>
            </p:nvSpPr>
            <p:spPr>
              <a:xfrm>
                <a:off x="933133" y="1677886"/>
                <a:ext cx="10325733" cy="4308359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在字典序中，元素的优先级是从小到大的（首字母优先）。</a:t>
                </a:r>
                <a:endParaRPr lang="en-US" altLang="zh-CN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例如组合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{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1, 999</m:t>
                    </m:r>
                    <m:r>
                      <m:rPr>
                        <m:lit/>
                      </m:rP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}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和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{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2, 3</m:t>
                    </m:r>
                    <m:r>
                      <m:rPr>
                        <m:lit/>
                      </m:rP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}</m:t>
                    </m:r>
                  </m:oMath>
                </a14:m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，因为首个元素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 &lt; 2</m:t>
                    </m:r>
                  </m:oMath>
                </a14:m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，所以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{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1, 999</m:t>
                    </m:r>
                    <m:r>
                      <m:rPr>
                        <m:lit/>
                      </m:rP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}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在字典序中排在前面。</a:t>
                </a:r>
                <a:endParaRPr lang="en-US" altLang="zh-CN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然而，当我们用二进制第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𝑖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−1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位代表数字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𝑖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时，数字越大，它所在的比特位就越高，赋予的权重呈指数级增长。</a:t>
                </a:r>
                <a:endParaRPr lang="en-US" altLang="zh-CN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在整数比较中，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{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1, 999</m:t>
                    </m:r>
                    <m:r>
                      <m:rPr>
                        <m:lit/>
                      </m:rP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}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的值包含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e>
                      <m:sup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998</m:t>
                        </m:r>
                      </m:sup>
                    </m:sSup>
                  </m:oMath>
                </a14:m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，而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{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2, 3</m:t>
                    </m:r>
                    <m:r>
                      <m:rPr>
                        <m:lit/>
                      </m:rP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}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的最大值仅为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e>
                      <m:sup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二进制比较赋予了大数字最高的决策权，导致包含大数字的组合会被判定为更大的整数，从而在由小到大的循环中被延后输出，这与字典序小数字优先的原则背道而驰。</a:t>
                </a:r>
              </a:p>
            </p:txBody>
          </p:sp>
        </mc:Choice>
        <mc:Fallback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4B07F29D-0724-7D81-3887-6A61B3FF64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133" y="1677886"/>
                <a:ext cx="10325733" cy="4308359"/>
              </a:xfrm>
              <a:prstGeom prst="rect">
                <a:avLst/>
              </a:prstGeom>
              <a:blipFill>
                <a:blip r:embed="rId5"/>
                <a:stretch>
                  <a:fillRect l="-590" r="-118" b="-15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075573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子集枚举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3409A57-9490-EA79-96DC-B233E82318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663" y="1836615"/>
            <a:ext cx="10207890" cy="1517388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5F5132D7-15A1-1BAC-86F7-2EABB2AF0102}"/>
              </a:ext>
            </a:extLst>
          </p:cNvPr>
          <p:cNvSpPr txBox="1"/>
          <p:nvPr/>
        </p:nvSpPr>
        <p:spPr>
          <a:xfrm>
            <a:off x="1063613" y="4102454"/>
            <a:ext cx="10207890" cy="185005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问题根源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： 我们最关心的、决定字典序胜负的元素（数字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和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），被编码到了二进制</a:t>
            </a:r>
            <a:r>
              <a:rPr lang="zh-CN" altLang="en-US" sz="2000" dirty="0">
                <a:ea typeface="微软雅黑" panose="020B0503020204020204" pitchFamily="34" charset="-122"/>
              </a:rPr>
              <a:t>编码里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低位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（第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位和第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位）。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而计算机在比较整数大小时，最先看的却是二进制里的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高位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。这就引发了错位。</a:t>
            </a:r>
          </a:p>
        </p:txBody>
      </p:sp>
    </p:spTree>
    <p:extLst>
      <p:ext uri="{BB962C8B-B14F-4D97-AF65-F5344CB8AC3E}">
        <p14:creationId xmlns:p14="http://schemas.microsoft.com/office/powerpoint/2010/main" val="422848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子集枚举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E91E0DE-2E96-DF0C-165E-68462516C4D4}"/>
              </a:ext>
            </a:extLst>
          </p:cNvPr>
          <p:cNvSpPr txBox="1"/>
          <p:nvPr/>
        </p:nvSpPr>
        <p:spPr>
          <a:xfrm>
            <a:off x="952297" y="4015586"/>
            <a:ext cx="10407884" cy="23501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根据组合字典序，越小的数应该最先排在前面，所以，我们应该</a:t>
            </a:r>
            <a:r>
              <a:rPr lang="zh-CN" altLang="en-US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把最小的数字 </a:t>
            </a:r>
            <a:r>
              <a:rPr lang="en-US" altLang="zh-CN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1 </a:t>
            </a:r>
            <a:r>
              <a:rPr lang="zh-CN" altLang="en-US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翻译成 二进制的最高位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，只要组合出现了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，那么就会使得二进制中最高位被赋值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</a:t>
            </a:r>
            <a:r>
              <a:rPr lang="en-US" altLang="zh-CN" sz="2000" dirty="0">
                <a:ea typeface="微软雅黑" panose="020B0503020204020204" pitchFamily="34" charset="-122"/>
              </a:rPr>
              <a:t>, </a:t>
            </a:r>
            <a:r>
              <a:rPr lang="zh-CN" altLang="en-US" sz="2000" dirty="0">
                <a:ea typeface="微软雅黑" panose="020B0503020204020204" pitchFamily="34" charset="-122"/>
              </a:rPr>
              <a:t>这样通过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二进制比较就能知道这个组合是优先级最大的，应该最先输出。而随后的数依次类推。</a:t>
            </a:r>
            <a:endParaRPr lang="en-US" altLang="zh-CN" sz="2000" dirty="0">
              <a:solidFill>
                <a:srgbClr val="C00000"/>
              </a:solidFill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数字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1 &lt;-&gt; </a:t>
            </a:r>
            <a:r>
              <a:rPr lang="zh-CN" altLang="en-US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最高位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第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n-1 </a:t>
            </a:r>
            <a:r>
              <a:rPr lang="zh-CN" altLang="en-US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位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)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a typeface="微软雅黑" panose="020B0503020204020204" pitchFamily="34" charset="-122"/>
              </a:rPr>
              <a:t>、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effectLst/>
                <a:ea typeface="微软雅黑" panose="020B0503020204020204" pitchFamily="34" charset="-122"/>
              </a:rPr>
              <a:t>数字 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  <a:effectLst/>
                <a:ea typeface="微软雅黑" panose="020B0503020204020204" pitchFamily="34" charset="-122"/>
              </a:rPr>
              <a:t>2 &lt;-&gt; 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effectLst/>
                <a:ea typeface="微软雅黑" panose="020B0503020204020204" pitchFamily="34" charset="-122"/>
              </a:rPr>
              <a:t>次高位 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effectLst/>
                <a:ea typeface="微软雅黑" panose="020B0503020204020204" pitchFamily="34" charset="-122"/>
              </a:rPr>
              <a:t>第 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  <a:effectLst/>
                <a:ea typeface="微软雅黑" panose="020B0503020204020204" pitchFamily="34" charset="-122"/>
              </a:rPr>
              <a:t>n-2 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effectLst/>
                <a:ea typeface="微软雅黑" panose="020B0503020204020204" pitchFamily="34" charset="-122"/>
              </a:rPr>
              <a:t>位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  <a:effectLst/>
                <a:ea typeface="微软雅黑" panose="020B0503020204020204" pitchFamily="34" charset="-122"/>
              </a:rPr>
              <a:t>)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...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、</a:t>
            </a:r>
            <a:r>
              <a:rPr lang="zh-CN" altLang="en-US" sz="2000" b="1" dirty="0">
                <a:solidFill>
                  <a:srgbClr val="70AD47"/>
                </a:solidFill>
                <a:effectLst/>
                <a:ea typeface="微软雅黑" panose="020B0503020204020204" pitchFamily="34" charset="-122"/>
              </a:rPr>
              <a:t>数字 </a:t>
            </a:r>
            <a:r>
              <a:rPr lang="en-US" altLang="zh-CN" sz="2000" b="1" dirty="0">
                <a:solidFill>
                  <a:srgbClr val="70AD47"/>
                </a:solidFill>
                <a:effectLst/>
                <a:ea typeface="微软雅黑" panose="020B0503020204020204" pitchFamily="34" charset="-122"/>
              </a:rPr>
              <a:t>n &lt;-&gt; </a:t>
            </a:r>
            <a:r>
              <a:rPr lang="zh-CN" altLang="en-US" sz="2000" b="1" dirty="0">
                <a:solidFill>
                  <a:srgbClr val="70AD47"/>
                </a:solidFill>
                <a:effectLst/>
                <a:ea typeface="微软雅黑" panose="020B0503020204020204" pitchFamily="34" charset="-122"/>
              </a:rPr>
              <a:t>最低位 </a:t>
            </a:r>
            <a:r>
              <a:rPr lang="en-US" altLang="zh-CN" sz="2000" b="1" dirty="0">
                <a:solidFill>
                  <a:srgbClr val="70AD47"/>
                </a:solidFill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000" b="1" dirty="0">
                <a:solidFill>
                  <a:srgbClr val="70AD47"/>
                </a:solidFill>
                <a:effectLst/>
                <a:ea typeface="微软雅黑" panose="020B0503020204020204" pitchFamily="34" charset="-122"/>
              </a:rPr>
              <a:t>第 </a:t>
            </a:r>
            <a:r>
              <a:rPr lang="en-US" altLang="zh-CN" sz="2000" b="1" dirty="0">
                <a:solidFill>
                  <a:srgbClr val="70AD47"/>
                </a:solidFill>
                <a:effectLst/>
                <a:ea typeface="微软雅黑" panose="020B0503020204020204" pitchFamily="34" charset="-122"/>
              </a:rPr>
              <a:t>0 </a:t>
            </a:r>
            <a:r>
              <a:rPr lang="zh-CN" altLang="en-US" sz="2000" b="1" dirty="0">
                <a:solidFill>
                  <a:srgbClr val="70AD47"/>
                </a:solidFill>
                <a:effectLst/>
                <a:ea typeface="微软雅黑" panose="020B0503020204020204" pitchFamily="34" charset="-122"/>
              </a:rPr>
              <a:t>位</a:t>
            </a:r>
            <a:r>
              <a:rPr lang="en-US" altLang="zh-CN" sz="2000" b="1" dirty="0">
                <a:solidFill>
                  <a:srgbClr val="70AD47"/>
                </a:solidFill>
                <a:effectLst/>
                <a:ea typeface="微软雅黑" panose="020B0503020204020204" pitchFamily="34" charset="-122"/>
              </a:rPr>
              <a:t>)</a:t>
            </a:r>
            <a:endParaRPr lang="zh-CN" altLang="en-US" sz="2000" b="1" dirty="0">
              <a:solidFill>
                <a:srgbClr val="70AD47"/>
              </a:solidFill>
              <a:effectLst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DCED89D-962D-A1EB-D2AE-905D3566B337}"/>
              </a:ext>
            </a:extLst>
          </p:cNvPr>
          <p:cNvSpPr txBox="1"/>
          <p:nvPr/>
        </p:nvSpPr>
        <p:spPr>
          <a:xfrm>
            <a:off x="952296" y="1392439"/>
            <a:ext cx="10407885" cy="246561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组合字典序的优先级：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由数字本身的大小决定。数字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的优先级最高，数字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其次，数字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的优先级最低。一个组合里是否包含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，是决定它排名的首要因素。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整数大小比较的优先级：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由二进制位的位置决定。最高位的优先级最高，最低位的优先级最低。一个二进制数最高位是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还是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，是决定它大小的首要因素。</a:t>
            </a:r>
          </a:p>
        </p:txBody>
      </p:sp>
    </p:spTree>
    <p:extLst>
      <p:ext uri="{BB962C8B-B14F-4D97-AF65-F5344CB8AC3E}">
        <p14:creationId xmlns:p14="http://schemas.microsoft.com/office/powerpoint/2010/main" val="1120354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子集枚举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E91E0DE-2E96-DF0C-165E-68462516C4D4}"/>
              </a:ext>
            </a:extLst>
          </p:cNvPr>
          <p:cNvSpPr txBox="1"/>
          <p:nvPr/>
        </p:nvSpPr>
        <p:spPr>
          <a:xfrm>
            <a:off x="892058" y="1484875"/>
            <a:ext cx="10407884" cy="14268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现在，我们用这个新的对应关系再来看一遍：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数字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1 &lt;-&gt; </a:t>
            </a:r>
            <a:r>
              <a:rPr lang="zh-CN" altLang="en-US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最高位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第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n-1 </a:t>
            </a:r>
            <a:r>
              <a:rPr lang="zh-CN" altLang="en-US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位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)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a typeface="微软雅黑" panose="020B0503020204020204" pitchFamily="34" charset="-122"/>
              </a:rPr>
              <a:t>、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effectLst/>
                <a:ea typeface="微软雅黑" panose="020B0503020204020204" pitchFamily="34" charset="-122"/>
              </a:rPr>
              <a:t>数字 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  <a:effectLst/>
                <a:ea typeface="微软雅黑" panose="020B0503020204020204" pitchFamily="34" charset="-122"/>
              </a:rPr>
              <a:t>2 &lt;-&gt; 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effectLst/>
                <a:ea typeface="微软雅黑" panose="020B0503020204020204" pitchFamily="34" charset="-122"/>
              </a:rPr>
              <a:t>次高位 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effectLst/>
                <a:ea typeface="微软雅黑" panose="020B0503020204020204" pitchFamily="34" charset="-122"/>
              </a:rPr>
              <a:t>第 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  <a:effectLst/>
                <a:ea typeface="微软雅黑" panose="020B0503020204020204" pitchFamily="34" charset="-122"/>
              </a:rPr>
              <a:t>n-2 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effectLst/>
                <a:ea typeface="微软雅黑" panose="020B0503020204020204" pitchFamily="34" charset="-122"/>
              </a:rPr>
              <a:t>位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  <a:effectLst/>
                <a:ea typeface="微软雅黑" panose="020B0503020204020204" pitchFamily="34" charset="-122"/>
              </a:rPr>
              <a:t>)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...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、</a:t>
            </a:r>
            <a:r>
              <a:rPr lang="zh-CN" altLang="en-US" sz="2000" b="1" dirty="0">
                <a:solidFill>
                  <a:srgbClr val="70AD47"/>
                </a:solidFill>
                <a:effectLst/>
                <a:ea typeface="微软雅黑" panose="020B0503020204020204" pitchFamily="34" charset="-122"/>
              </a:rPr>
              <a:t>数字 </a:t>
            </a:r>
            <a:r>
              <a:rPr lang="en-US" altLang="zh-CN" sz="2000" b="1" dirty="0">
                <a:solidFill>
                  <a:srgbClr val="70AD47"/>
                </a:solidFill>
                <a:effectLst/>
                <a:ea typeface="微软雅黑" panose="020B0503020204020204" pitchFamily="34" charset="-122"/>
              </a:rPr>
              <a:t>n &lt;-&gt; </a:t>
            </a:r>
            <a:r>
              <a:rPr lang="zh-CN" altLang="en-US" sz="2000" b="1" dirty="0">
                <a:solidFill>
                  <a:srgbClr val="70AD47"/>
                </a:solidFill>
                <a:effectLst/>
                <a:ea typeface="微软雅黑" panose="020B0503020204020204" pitchFamily="34" charset="-122"/>
              </a:rPr>
              <a:t>最低位 </a:t>
            </a:r>
            <a:r>
              <a:rPr lang="en-US" altLang="zh-CN" sz="2000" b="1" dirty="0">
                <a:solidFill>
                  <a:srgbClr val="70AD47"/>
                </a:solidFill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000" b="1" dirty="0">
                <a:solidFill>
                  <a:srgbClr val="70AD47"/>
                </a:solidFill>
                <a:effectLst/>
                <a:ea typeface="微软雅黑" panose="020B0503020204020204" pitchFamily="34" charset="-122"/>
              </a:rPr>
              <a:t>第 </a:t>
            </a:r>
            <a:r>
              <a:rPr lang="en-US" altLang="zh-CN" sz="2000" b="1" dirty="0">
                <a:solidFill>
                  <a:srgbClr val="70AD47"/>
                </a:solidFill>
                <a:effectLst/>
                <a:ea typeface="微软雅黑" panose="020B0503020204020204" pitchFamily="34" charset="-122"/>
              </a:rPr>
              <a:t>0 </a:t>
            </a:r>
            <a:r>
              <a:rPr lang="zh-CN" altLang="en-US" sz="2000" b="1" dirty="0">
                <a:solidFill>
                  <a:srgbClr val="70AD47"/>
                </a:solidFill>
                <a:effectLst/>
                <a:ea typeface="微软雅黑" panose="020B0503020204020204" pitchFamily="34" charset="-122"/>
              </a:rPr>
              <a:t>位</a:t>
            </a:r>
            <a:r>
              <a:rPr lang="en-US" altLang="zh-CN" sz="2000" b="1" dirty="0">
                <a:solidFill>
                  <a:srgbClr val="70AD47"/>
                </a:solidFill>
                <a:effectLst/>
                <a:ea typeface="微软雅黑" panose="020B0503020204020204" pitchFamily="34" charset="-122"/>
              </a:rPr>
              <a:t>)</a:t>
            </a:r>
            <a:endParaRPr lang="zh-CN" altLang="en-US" sz="2000" b="1" dirty="0">
              <a:solidFill>
                <a:srgbClr val="70AD47"/>
              </a:solidFill>
              <a:effectLst/>
              <a:ea typeface="微软雅黑" panose="020B0503020204020204" pitchFamily="34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1D0242D0-8EEA-36B5-6CF8-ACFF0639A1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2058" y="3119462"/>
            <a:ext cx="10481853" cy="1625934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BDB5470B-32D9-7896-189E-9EFF75C218CA}"/>
              </a:ext>
            </a:extLst>
          </p:cNvPr>
          <p:cNvSpPr txBox="1"/>
          <p:nvPr/>
        </p:nvSpPr>
        <p:spPr>
          <a:xfrm>
            <a:off x="892058" y="4953118"/>
            <a:ext cx="10407884" cy="12899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计算机在比较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11001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和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10110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时，比较逻辑和比较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{1, 2, 5}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和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{1, 3, 4}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的字典序逻辑一致了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zh-CN" altLang="en-US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结论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 通过这个“对齐”的编码，我们发现，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组合的字典序越小，它对应的编码整数值反而越大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。那么我们只需要从大到小遍历整数，就能按从小到大的字典序输出组合了</a:t>
            </a:r>
          </a:p>
        </p:txBody>
      </p:sp>
    </p:spTree>
    <p:extLst>
      <p:ext uri="{BB962C8B-B14F-4D97-AF65-F5344CB8AC3E}">
        <p14:creationId xmlns:p14="http://schemas.microsoft.com/office/powerpoint/2010/main" val="365858370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子集枚举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F4EDEA3-BD4A-CA0D-7FF0-28CC4F3C3C86}"/>
              </a:ext>
            </a:extLst>
          </p:cNvPr>
          <p:cNvSpPr txBox="1"/>
          <p:nvPr/>
        </p:nvSpPr>
        <p:spPr>
          <a:xfrm>
            <a:off x="1071805" y="1414715"/>
            <a:ext cx="10199698" cy="483722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从大到小循环枚举所有子集对应的掩码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这样可以优先处理整数值大的掩码，从而实现字典序输出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 (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n) -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&gt;=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--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       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检查当前子集的大小是否为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r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(__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builtin_popcount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== r)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如果大小正确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按新规则解码并输出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遍历数字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1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到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n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(int j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j &lt; n; ++j)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数字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j+1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对应的是从右数的第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n-1-j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位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检查该位是否为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1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&gt;&gt; (n -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- j)) &amp;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setw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3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&lt;&lt; j +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}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    }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}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</p:txBody>
      </p:sp>
    </p:spTree>
    <p:extLst>
      <p:ext uri="{BB962C8B-B14F-4D97-AF65-F5344CB8AC3E}">
        <p14:creationId xmlns:p14="http://schemas.microsoft.com/office/powerpoint/2010/main" val="218503779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排列枚举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855AEED4-B2E5-494C-38DA-847700DF47F5}"/>
                  </a:ext>
                </a:extLst>
              </p:cNvPr>
              <p:cNvSpPr txBox="1"/>
              <p:nvPr/>
            </p:nvSpPr>
            <p:spPr>
              <a:xfrm>
                <a:off x="1022114" y="1663909"/>
                <a:ext cx="10147772" cy="961289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排列枚举的核心任务是：给定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个不同的元素，按照一定的顺序，不重不漏地找出所有可能的排列方式。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855AEED4-B2E5-494C-38DA-847700DF47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114" y="1663909"/>
                <a:ext cx="10147772" cy="961289"/>
              </a:xfrm>
              <a:prstGeom prst="rect">
                <a:avLst/>
              </a:prstGeom>
              <a:blipFill>
                <a:blip r:embed="rId5"/>
                <a:stretch>
                  <a:fillRect l="-661" r="-661" b="-101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B55D54E8-0EB5-F40C-9F13-16E35500B413}"/>
                  </a:ext>
                </a:extLst>
              </p:cNvPr>
              <p:cNvSpPr txBox="1"/>
              <p:nvPr/>
            </p:nvSpPr>
            <p:spPr>
              <a:xfrm>
                <a:off x="1022114" y="3160570"/>
                <a:ext cx="10147772" cy="29041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b="1" dirty="0">
                    <a:effectLst/>
                    <a:ea typeface="微软雅黑" panose="020B0503020204020204" pitchFamily="34" charset="-122"/>
                  </a:rPr>
                  <a:t>概念：全排列与字典序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全排列 ：从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n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个不同元素中取出所有元素进行排列，共有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n</m:t>
                    </m:r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!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种。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字典序 ：这是一种比较两个序列的方法，就像查字典一样。从左到右逐个比较元素，先遇到较小元素的序列排在前面。例如，对于数字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1, 2, 3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的全排列，其字典序为：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1 2 3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&lt;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1 3 2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&lt;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2 1 3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&lt;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2 3 1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&lt;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3 1 2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&lt;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3 2 1</a:t>
                </a:r>
                <a:endParaRPr lang="zh-CN" altLang="en-US" sz="2000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几乎所有排列枚举问题都要求按字典序输出，这使得我们的枚举过程需要有系统性。</a:t>
                </a: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B55D54E8-0EB5-F40C-9F13-16E35500B4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114" y="3160570"/>
                <a:ext cx="10147772" cy="2904193"/>
              </a:xfrm>
              <a:prstGeom prst="rect">
                <a:avLst/>
              </a:prstGeom>
              <a:blipFill>
                <a:blip r:embed="rId6"/>
                <a:stretch>
                  <a:fillRect l="-962" r="-1563" b="-25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134948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排列枚举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55D54E8-0EB5-F40C-9F13-16E35500B413}"/>
              </a:ext>
            </a:extLst>
          </p:cNvPr>
          <p:cNvSpPr txBox="1"/>
          <p:nvPr/>
        </p:nvSpPr>
        <p:spPr>
          <a:xfrm>
            <a:off x="1818717" y="2528079"/>
            <a:ext cx="8770524" cy="22015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>
                <a:effectLst/>
                <a:ea typeface="微软雅黑" panose="020B0503020204020204" pitchFamily="34" charset="-122"/>
              </a:rPr>
              <a:t>解决排列枚举问题主要有两种经典方法：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400" dirty="0">
                <a:effectLst/>
                <a:ea typeface="微软雅黑" panose="020B0503020204020204" pitchFamily="34" charset="-122"/>
              </a:rPr>
              <a:t>使用标准库函数 </a:t>
            </a:r>
            <a:r>
              <a:rPr lang="en-US" altLang="zh-CN" sz="24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next_permutation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推荐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)</a:t>
            </a:r>
            <a:endParaRPr lang="zh-CN" altLang="en-US" sz="2400" dirty="0">
              <a:effectLst/>
              <a:ea typeface="微软雅黑" panose="020B0503020204020204" pitchFamily="34" charset="-122"/>
            </a:endParaRP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400" dirty="0">
                <a:effectLst/>
                <a:ea typeface="微软雅黑" panose="020B0503020204020204" pitchFamily="34" charset="-122"/>
              </a:rPr>
              <a:t>使用深度优先搜索 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(DFS) +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回溯 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更底层，更灵活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)</a:t>
            </a:r>
            <a:endParaRPr lang="zh-CN" altLang="en-US" sz="2400" dirty="0">
              <a:effectLst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1067336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排列枚举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C9D5A53-6387-4A47-582C-8F490F1B2EE6}"/>
              </a:ext>
            </a:extLst>
          </p:cNvPr>
          <p:cNvSpPr txBox="1"/>
          <p:nvPr/>
        </p:nvSpPr>
        <p:spPr>
          <a:xfrm>
            <a:off x="1042416" y="1645468"/>
            <a:ext cx="10107167" cy="22628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使用 </a:t>
            </a:r>
            <a:r>
              <a:rPr lang="en-US" altLang="zh-CN" sz="2400" b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next_permutation</a:t>
            </a:r>
            <a:endParaRPr lang="zh-CN" altLang="en-US" sz="24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它封装在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&lt;algorithm&gt;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头文件中，功能强大且使用简单。</a:t>
            </a:r>
          </a:p>
          <a:p>
            <a:pPr>
              <a:lnSpc>
                <a:spcPct val="150000"/>
              </a:lnSpc>
            </a:pP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next_permutation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函数可以将一个序列（如数组或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vector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就地修改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为其字典序的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下一个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排列。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如果存在下一个排列：它会修改序列并返回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true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如果当前已是最大排列（如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3 2 1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）：它会将序列变为最小排列（如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1 2 3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）并返回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false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10B4460-071C-3862-EC8A-03CA79628C1C}"/>
              </a:ext>
            </a:extLst>
          </p:cNvPr>
          <p:cNvSpPr txBox="1"/>
          <p:nvPr/>
        </p:nvSpPr>
        <p:spPr>
          <a:xfrm>
            <a:off x="1042416" y="4336399"/>
            <a:ext cx="10107167" cy="170886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如何遍历所有排列？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利用上述特性，我们可以形成一个固定的模板来遍历所有排列：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初始化：必须确保你的序列在开始时处于字典序最小的状态（即升序排列）。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循环：使用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do-while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循环，先处理当前排列，再生成下一个。</a:t>
            </a:r>
          </a:p>
        </p:txBody>
      </p:sp>
    </p:spTree>
    <p:extLst>
      <p:ext uri="{BB962C8B-B14F-4D97-AF65-F5344CB8AC3E}">
        <p14:creationId xmlns:p14="http://schemas.microsoft.com/office/powerpoint/2010/main" val="118939264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排列枚举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164D00F-B772-8597-92CB-F38E70D9BF16}"/>
              </a:ext>
            </a:extLst>
          </p:cNvPr>
          <p:cNvSpPr txBox="1"/>
          <p:nvPr/>
        </p:nvSpPr>
        <p:spPr>
          <a:xfrm>
            <a:off x="1236726" y="1513239"/>
            <a:ext cx="9718547" cy="3452227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vector&lt;int&gt; v = {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3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};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有一个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vector v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存储了要进行排列的元素</a:t>
            </a:r>
            <a:endParaRPr lang="en-US" altLang="zh-CN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确保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v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是升序的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(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对于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{1,2,3}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已经是了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,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 否则需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sort(</a:t>
            </a:r>
            <a:r>
              <a:rPr lang="en-US" altLang="zh-CN" dirty="0" err="1">
                <a:solidFill>
                  <a:srgbClr val="008000"/>
                </a:solidFill>
                <a:latin typeface="Consolas" panose="020B0609020204030204" pitchFamily="49" charset="0"/>
              </a:rPr>
              <a:t>v.begin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(), </a:t>
            </a:r>
            <a:r>
              <a:rPr lang="en-US" altLang="zh-CN" dirty="0" err="1">
                <a:solidFill>
                  <a:srgbClr val="008000"/>
                </a:solidFill>
                <a:latin typeface="Consolas" panose="020B0609020204030204" pitchFamily="49" charset="0"/>
              </a:rPr>
              <a:t>v.end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()); )</a:t>
            </a:r>
          </a:p>
          <a:p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使用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do-while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循环遍历</a:t>
            </a:r>
          </a:p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do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在这里处理当前排列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v,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例如：打印它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(int x : v)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x &lt;&lt; 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" "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} 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next_permutation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v.begin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(),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v.end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()));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9BC29CA-7241-9684-FB03-EA0FB2AEA573}"/>
              </a:ext>
            </a:extLst>
          </p:cNvPr>
          <p:cNvSpPr txBox="1"/>
          <p:nvPr/>
        </p:nvSpPr>
        <p:spPr>
          <a:xfrm>
            <a:off x="1216701" y="5275579"/>
            <a:ext cx="9758596" cy="8778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为什么用 </a:t>
            </a:r>
            <a:r>
              <a:rPr lang="en-US" altLang="zh-CN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do-while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因为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do-while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会先执行一次循环体，再判断条件。这保证了我们输入的第一个（即最小的）排列也能被处理。如果用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，最小的排列就会被跳过。</a:t>
            </a:r>
          </a:p>
        </p:txBody>
      </p:sp>
    </p:spTree>
    <p:extLst>
      <p:ext uri="{BB962C8B-B14F-4D97-AF65-F5344CB8AC3E}">
        <p14:creationId xmlns:p14="http://schemas.microsoft.com/office/powerpoint/2010/main" val="419447089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排列枚举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2E62D59-15C4-1FA3-7469-67001B766E16}"/>
              </a:ext>
            </a:extLst>
          </p:cNvPr>
          <p:cNvSpPr txBox="1"/>
          <p:nvPr/>
        </p:nvSpPr>
        <p:spPr>
          <a:xfrm>
            <a:off x="1042415" y="1478581"/>
            <a:ext cx="10107167" cy="253486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例题分析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现在我们用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next_permutation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的思想来分析书本上的几个问题。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例</a:t>
            </a: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10-6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：全排列问题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题目：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输出自然数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到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n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所有不重复的排列，保留场宽为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5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 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分析：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这是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next_permutation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的模板题，是它最直接的应用</a:t>
            </a:r>
            <a:r>
              <a:rPr lang="zh-CN" altLang="en-US" sz="2000" dirty="0">
                <a:ea typeface="微软雅黑" panose="020B0503020204020204" pitchFamily="34" charset="-122"/>
              </a:rPr>
              <a:t>场景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644FE03-5DA5-91C6-4350-C7F5C4B99E9E}"/>
              </a:ext>
            </a:extLst>
          </p:cNvPr>
          <p:cNvSpPr txBox="1"/>
          <p:nvPr/>
        </p:nvSpPr>
        <p:spPr>
          <a:xfrm>
            <a:off x="2317726" y="4235784"/>
            <a:ext cx="7556546" cy="206723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p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是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1, 2, 3, ..., n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的序列</a:t>
            </a: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，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初始已经是字典序最小的排列</a:t>
            </a:r>
          </a:p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do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 n; ++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setw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5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&lt;&lt; p[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];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next_permutation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p.begin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(),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p.end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()));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83995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排列枚举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2E62D59-15C4-1FA3-7469-67001B766E16}"/>
              </a:ext>
            </a:extLst>
          </p:cNvPr>
          <p:cNvSpPr txBox="1"/>
          <p:nvPr/>
        </p:nvSpPr>
        <p:spPr>
          <a:xfrm>
            <a:off x="1042416" y="1487590"/>
            <a:ext cx="10107167" cy="253486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例题分析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例</a:t>
            </a: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10-5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：三连击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题目：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将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1-9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这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9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个数不重复地分成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3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个三位数，使其比例为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A:B:C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 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分析：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这个问题本质上是，在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1-9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的所有全排列中，找到一个满足条件的排列。 一个排列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p[0], p[1], ..., p[8]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可以被“切分”成三个数：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B1284DB-2ED8-7891-77F6-B984FC84E6BB}"/>
              </a:ext>
            </a:extLst>
          </p:cNvPr>
          <p:cNvSpPr txBox="1"/>
          <p:nvPr/>
        </p:nvSpPr>
        <p:spPr>
          <a:xfrm>
            <a:off x="1042416" y="4341576"/>
            <a:ext cx="10142092" cy="18885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num1 = p[0]*100 + p[1]*10 + p[2]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num2 = p[3]*100 + p[4]*10 + p[5]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num3 = p[6]*100 + p[7]*10 + p[8]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我们最后仅需要检查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num1 : num2 : num3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是否等于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 : B : C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66430062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排列枚举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B15C561-6D1B-8C2B-EB8A-0205FAAD026C}"/>
              </a:ext>
            </a:extLst>
          </p:cNvPr>
          <p:cNvSpPr txBox="1"/>
          <p:nvPr/>
        </p:nvSpPr>
        <p:spPr>
          <a:xfrm>
            <a:off x="1494399" y="1414715"/>
            <a:ext cx="9595630" cy="483722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bool found = false;</a:t>
            </a:r>
          </a:p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do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int num1 = p[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] *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100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+ p[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] *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+ p[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];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int num2 = p[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3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] *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100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+ p[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4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] *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+ p[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5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];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int num3 = p[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6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] *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100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+ p[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7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] *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+ p[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8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];</a:t>
            </a:r>
          </a:p>
          <a:p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使用交叉相乘判断比例，避免浮点数误差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(num1 * B == num2 * A &amp;&amp; num1 * C == num3 * A)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num1 &lt;&lt; 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" "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num2 &lt;&lt; 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" "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num3 &lt;&lt;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found = true;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next_permutation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p.begin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(),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p.end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()));</a:t>
            </a:r>
          </a:p>
          <a:p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(!found)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"No!!!"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562146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排列枚举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8BF1A40-1E57-2DC5-499F-AAFC81D5237B}"/>
              </a:ext>
            </a:extLst>
          </p:cNvPr>
          <p:cNvSpPr txBox="1"/>
          <p:nvPr/>
        </p:nvSpPr>
        <p:spPr>
          <a:xfrm>
            <a:off x="1042415" y="1384004"/>
            <a:ext cx="10107167" cy="25348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例题分析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例题</a:t>
            </a:r>
            <a:r>
              <a:rPr lang="en-US" altLang="zh-CN" sz="2400" b="1" dirty="0">
                <a:ea typeface="微软雅黑" panose="020B0503020204020204" pitchFamily="34" charset="-122"/>
              </a:rPr>
              <a:t>10-7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：火星人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题目：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给定一个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n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的排列和数字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m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，求这个排列之后的第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m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个排列。 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分析：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这道题考查对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next_permutation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的重复使用。我们只需要对给定的排列连续调用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m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次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next_permutation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即可。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F299118-0616-E8B4-D083-17AB81378E16}"/>
              </a:ext>
            </a:extLst>
          </p:cNvPr>
          <p:cNvSpPr txBox="1"/>
          <p:nvPr/>
        </p:nvSpPr>
        <p:spPr>
          <a:xfrm>
            <a:off x="1042415" y="4028717"/>
            <a:ext cx="10107167" cy="2344231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   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连续调用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m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次 </a:t>
            </a:r>
            <a:r>
              <a:rPr lang="en-US" altLang="zh-CN" dirty="0" err="1">
                <a:solidFill>
                  <a:srgbClr val="008000"/>
                </a:solidFill>
                <a:latin typeface="Consolas" panose="020B0609020204030204" pitchFamily="49" charset="0"/>
              </a:rPr>
              <a:t>next_permutation</a:t>
            </a:r>
            <a:endParaRPr lang="en-US" altLang="zh-CN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 m; ++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next_permutation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p.begin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(),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p.end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());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 n; ++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p[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] &lt;&lt; 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" "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46560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排列枚举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18A2E1D-3457-B142-1B95-EE30D840CD78}"/>
              </a:ext>
            </a:extLst>
          </p:cNvPr>
          <p:cNvSpPr txBox="1"/>
          <p:nvPr/>
        </p:nvSpPr>
        <p:spPr>
          <a:xfrm>
            <a:off x="977530" y="1595695"/>
            <a:ext cx="10236939" cy="424802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排列枚举的另一种方法：</a:t>
            </a: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DFS (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深度优先搜索</a:t>
            </a: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虽然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next_permutation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非常方便，但理解其背后的原理也很重要。生成全排列的经典算法是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深度优先搜索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(DFS) +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回溯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思路：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我们一位一位地去确定这个排列。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确定第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位：可以是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到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n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中的任意一个数。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确定第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2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位：可以是剩下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n-1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个数中的任意一个。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en-US" altLang="zh-CN" sz="2000" dirty="0">
                <a:effectLst/>
                <a:ea typeface="微软雅黑" panose="020B0503020204020204" pitchFamily="34" charset="-122"/>
              </a:rPr>
              <a:t>...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确定第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n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位：只能是最后一个剩下的数。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为了防止数字重复使用，我们用一个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used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数组来标记某个数字是否已经被用过。</a:t>
            </a:r>
          </a:p>
        </p:txBody>
      </p:sp>
    </p:spTree>
    <p:extLst>
      <p:ext uri="{BB962C8B-B14F-4D97-AF65-F5344CB8AC3E}">
        <p14:creationId xmlns:p14="http://schemas.microsoft.com/office/powerpoint/2010/main" val="352488178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排列枚举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90746C2-BE2C-A302-49F3-9D9A285DE251}"/>
              </a:ext>
            </a:extLst>
          </p:cNvPr>
          <p:cNvSpPr txBox="1"/>
          <p:nvPr/>
        </p:nvSpPr>
        <p:spPr>
          <a:xfrm>
            <a:off x="1364780" y="1334125"/>
            <a:ext cx="9462439" cy="505266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int n;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vector&lt;int&gt; path;   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存储当前排列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vector&lt;bool&gt; used;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标记数字是否被使用</a:t>
            </a:r>
          </a:p>
          <a:p>
            <a:endParaRPr lang="zh-CN" alt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dfs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递归出口：当路径长度等于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n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，说明一个完整的排列已生成</a:t>
            </a:r>
          </a:p>
          <a:p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path.size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() == n) </a:t>
            </a:r>
          </a:p>
          <a:p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        return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path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数组就已经储存好了排列可供使用</a:t>
            </a:r>
            <a:endParaRPr lang="en-US" altLang="zh-CN" sz="16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遍历所有数字</a:t>
            </a:r>
          </a:p>
          <a:p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16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&lt;= n; ++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如果数字 </a:t>
            </a:r>
            <a:r>
              <a:rPr lang="en-US" altLang="zh-CN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没被用过</a:t>
            </a:r>
          </a:p>
          <a:p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(!used[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]) {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path.push_back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);  used[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] = true;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 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选择</a:t>
            </a:r>
            <a:endParaRPr lang="en-US" altLang="zh-CN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dfs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  // 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深入</a:t>
            </a:r>
            <a:endParaRPr lang="en-US" altLang="zh-CN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回溯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(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撤销选择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)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，以便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for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循环尝试下一个数字</a:t>
            </a:r>
          </a:p>
          <a:p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used[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] = false;  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path.pop_back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}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55845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穷举总结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158AEACB-F03B-6F3C-C22F-5CC9E5F4A3A1}"/>
                  </a:ext>
                </a:extLst>
              </p:cNvPr>
              <p:cNvSpPr txBox="1"/>
              <p:nvPr/>
            </p:nvSpPr>
            <p:spPr>
              <a:xfrm>
                <a:off x="1017809" y="1479767"/>
                <a:ext cx="10156382" cy="4511491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4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一、 什么是暴力枚举？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暴力枚举的核心思想是“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不重不漏地在有限的搜索空间内，尝试所有可能的解，并验证其是否满足条件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”。</a:t>
                </a:r>
              </a:p>
              <a:p>
                <a:pPr indent="-28575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适用场景：搜索空间较小（如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N</m:t>
                    </m:r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≤20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的子集问题）、作为复杂算法的兜底策略（骗分）、或者用于验证高级算法正确性的基准测试（对拍）。</a:t>
                </a:r>
              </a:p>
              <a:p>
                <a:pPr indent="-28575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核心痛点：纯粹的暴力枚举（如嵌套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N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层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for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循环）极易导致指数级时间复杂度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过高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（如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O</m:t>
                    </m:r>
                    <m:d>
                      <m:dPr>
                        <m:ctrlPr>
                          <a:rPr lang="en-US" altLang="zh-CN" sz="200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000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a:rPr lang="en-US" altLang="zh-CN" sz="2000" b="0" i="0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2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US" altLang="zh-CN" sz="2000" b="0" i="0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N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或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O</m:t>
                    </m:r>
                    <m:d>
                      <m:dPr>
                        <m:ctrlPr>
                          <a:rPr lang="en-US" altLang="zh-CN" sz="200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N</m:t>
                        </m:r>
                        <m: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!</m:t>
                        </m:r>
                      </m:e>
                    </m:d>
                  </m:oMath>
                </a14:m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），从而超时（</a:t>
                </a:r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TLE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）。</a:t>
                </a:r>
              </a:p>
            </p:txBody>
          </p:sp>
        </mc:Choice>
        <mc:Fallback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158AEACB-F03B-6F3C-C22F-5CC9E5F4A3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809" y="1479767"/>
                <a:ext cx="10156382" cy="4511491"/>
              </a:xfrm>
              <a:prstGeom prst="rect">
                <a:avLst/>
              </a:prstGeom>
              <a:blipFill>
                <a:blip r:embed="rId5"/>
                <a:stretch>
                  <a:fillRect l="-960" r="-120" b="-108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39468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穷举总结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87CA1223-ED58-24EF-6B57-CF5C094FD1C2}"/>
                  </a:ext>
                </a:extLst>
              </p:cNvPr>
              <p:cNvSpPr txBox="1"/>
              <p:nvPr/>
            </p:nvSpPr>
            <p:spPr>
              <a:xfrm>
                <a:off x="1042416" y="1490207"/>
                <a:ext cx="10229087" cy="471353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二、 如何</a:t>
                </a:r>
                <a:r>
                  <a:rPr lang="zh-CN" altLang="en-US" sz="2000" b="1" dirty="0">
                    <a:ea typeface="微软雅黑" panose="020B0503020204020204" pitchFamily="34" charset="-122"/>
                  </a:rPr>
                  <a:t>进行优化</a:t>
                </a:r>
                <a:endParaRPr lang="zh-CN" altLang="en-US" sz="2000" b="1" dirty="0">
                  <a:effectLst/>
                  <a:ea typeface="微软雅黑" panose="020B0503020204020204" pitchFamily="34" charset="-122"/>
                </a:endParaRPr>
              </a:p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降维与提取关键变量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a typeface="微软雅黑" panose="020B0503020204020204" pitchFamily="34" charset="-122"/>
                  </a:rPr>
                  <a:t>尝试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不要独立枚举所有变量！找出决定系统的“最少自变量”，其余变量根据题意通过公式或比例推导出来。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案例：三连击问题中，不需要枚举三个三位数（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ea typeface="微软雅黑" panose="020B0503020204020204" pitchFamily="34" charset="-122"/>
                      </a:rPr>
                      <m:t>O</m:t>
                    </m:r>
                    <m:d>
                      <m:dPr>
                        <m:ctrlPr>
                          <a:rPr lang="en-US" altLang="zh-CN" smtClean="0">
                            <a:effectLst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mtClean="0">
                                <a:effectLst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altLang="zh-CN" b="0" i="0" smtClean="0">
                                <a:effectLst/>
                                <a:ea typeface="微软雅黑" panose="020B0503020204020204" pitchFamily="34" charset="-122"/>
                              </a:rPr>
                              <m:t>N</m:t>
                            </m:r>
                          </m:e>
                          <m:sup>
                            <m:r>
                              <a:rPr lang="en-US" altLang="zh-CN" b="0" i="0" smtClean="0">
                                <a:effectLst/>
                                <a:ea typeface="微软雅黑" panose="020B0503020204020204" pitchFamily="34" charset="-122"/>
                              </a:rPr>
                              <m:t>3</m:t>
                            </m:r>
                          </m:sup>
                        </m:sSup>
                      </m:e>
                    </m:d>
                  </m:oMath>
                </a14:m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），只需枚举第一个数，依据比例算出后两个数，时间复杂度直降为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ea typeface="微软雅黑" panose="020B0503020204020204" pitchFamily="34" charset="-122"/>
                      </a:rPr>
                      <m:t>O</m:t>
                    </m:r>
                    <m:d>
                      <m:dPr>
                        <m:ctrlPr>
                          <a:rPr lang="en-US" altLang="zh-CN" smtClean="0">
                            <a:effectLst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effectLst/>
                            <a:ea typeface="微软雅黑" panose="020B0503020204020204" pitchFamily="34" charset="-122"/>
                          </a:rPr>
                          <m:t>N</m:t>
                        </m:r>
                      </m:e>
                    </m:d>
                  </m:oMath>
                </a14:m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。统计棋盘矩形，利用组合数学公式可降至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ea typeface="微软雅黑" panose="020B0503020204020204" pitchFamily="34" charset="-122"/>
                      </a:rPr>
                      <m:t>O</m:t>
                    </m:r>
                    <m:d>
                      <m:dPr>
                        <m:ctrlPr>
                          <a:rPr lang="en-US" altLang="zh-CN" smtClean="0">
                            <a:effectLst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b="0" i="0" smtClean="0">
                            <a:effectLst/>
                            <a:ea typeface="微软雅黑" panose="020B0503020204020204" pitchFamily="34" charset="-122"/>
                          </a:rPr>
                          <m:t>1</m:t>
                        </m:r>
                      </m:e>
                    </m:d>
                  </m:oMath>
                </a14:m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。</a:t>
                </a:r>
              </a:p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 startAt="2"/>
                </a:pPr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剪枝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核心：在多重循环中，如果当前状态已经绝对不可能产生合法解（如重量已经超标、或者必定不能整除），直接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break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 或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continue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 放弃后续无效探索。</a:t>
                </a:r>
              </a:p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 startAt="3"/>
                </a:pPr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空间换时间（减少重复计算）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核心：通过数组或容器预处理存储</a:t>
                </a:r>
                <a:r>
                  <a:rPr lang="zh-CN" altLang="en-US" dirty="0">
                    <a:ea typeface="微软雅黑" panose="020B0503020204020204" pitchFamily="34" charset="-122"/>
                  </a:rPr>
                  <a:t>一些关键的常用数据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，在处理时避免重复计算。</a:t>
                </a:r>
              </a:p>
            </p:txBody>
          </p:sp>
        </mc:Choice>
        <mc:Fallback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87CA1223-ED58-24EF-6B57-CF5C094FD1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2416" y="1490207"/>
                <a:ext cx="10229087" cy="4713534"/>
              </a:xfrm>
              <a:prstGeom prst="rect">
                <a:avLst/>
              </a:prstGeom>
              <a:blipFill>
                <a:blip r:embed="rId5"/>
                <a:stretch>
                  <a:fillRect l="-596" b="-14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121438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穷举总结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E243C28-A323-3123-EF7D-C6DDAD9F1045}"/>
                  </a:ext>
                </a:extLst>
              </p:cNvPr>
              <p:cNvSpPr txBox="1"/>
              <p:nvPr/>
            </p:nvSpPr>
            <p:spPr>
              <a:xfrm>
                <a:off x="1212632" y="1461924"/>
                <a:ext cx="9594979" cy="212436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b="1" dirty="0">
                    <a:ea typeface="微软雅黑" panose="020B0503020204020204" pitchFamily="34" charset="-122"/>
                  </a:rPr>
                  <a:t>模板</a:t>
                </a:r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场景 </a:t>
                </a:r>
                <a:r>
                  <a:rPr lang="en-US" altLang="zh-CN" b="1" dirty="0">
                    <a:effectLst/>
                    <a:ea typeface="微软雅黑" panose="020B0503020204020204" pitchFamily="34" charset="-122"/>
                  </a:rPr>
                  <a:t>1</a:t>
                </a:r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：子集枚举（选或不选的问题）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 </a:t>
                </a:r>
                <a:endParaRPr lang="en-US" altLang="zh-CN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当面临从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ea typeface="微软雅黑" panose="020B0503020204020204" pitchFamily="34" charset="-122"/>
                      </a:rPr>
                      <m:t>𝑁</m:t>
                    </m:r>
                  </m:oMath>
                </a14:m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个元素中挑选若干个元素时，位运算（状态压缩）是最高效的手段。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思想：将集合抽象为长度为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ea typeface="微软雅黑" panose="020B0503020204020204" pitchFamily="34" charset="-122"/>
                      </a:rPr>
                      <m:t>N</m:t>
                    </m:r>
                  </m:oMath>
                </a14:m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的二进制数。第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ea typeface="微软雅黑" panose="020B0503020204020204" pitchFamily="34" charset="-122"/>
                      </a:rPr>
                      <m:t>j</m:t>
                    </m:r>
                  </m:oMath>
                </a14:m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位为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1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 代表选中第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ea typeface="微软雅黑" panose="020B0503020204020204" pitchFamily="34" charset="-122"/>
                      </a:rPr>
                      <m:t>j</m:t>
                    </m:r>
                  </m:oMath>
                </a14:m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个元素，为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0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 代表不选。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模板：</a:t>
                </a:r>
              </a:p>
            </p:txBody>
          </p:sp>
        </mc:Choice>
        <mc:Fallback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E243C28-A323-3123-EF7D-C6DDAD9F10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2632" y="1461924"/>
                <a:ext cx="9594979" cy="2124364"/>
              </a:xfrm>
              <a:prstGeom prst="rect">
                <a:avLst/>
              </a:prstGeom>
              <a:blipFill>
                <a:blip r:embed="rId5"/>
                <a:stretch>
                  <a:fillRect l="-699" r="-254" b="-459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>
            <a:extLst>
              <a:ext uri="{FF2B5EF4-FFF2-40B4-BE49-F238E27FC236}">
                <a16:creationId xmlns:a16="http://schemas.microsoft.com/office/drawing/2014/main" id="{BF7875E8-405C-1AD4-42C2-62F5F845E954}"/>
              </a:ext>
            </a:extLst>
          </p:cNvPr>
          <p:cNvSpPr txBox="1"/>
          <p:nvPr/>
        </p:nvSpPr>
        <p:spPr>
          <a:xfrm>
            <a:off x="1565786" y="3961473"/>
            <a:ext cx="9159178" cy="206723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 (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n); ++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{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遍历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0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到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2^n - 1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的所有掩码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(int j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j &lt; n; ++j) {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遍历每一个元素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&gt;&gt; j) &amp;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{     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关键判断：第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j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位是否为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1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元素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x[j]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被选中，执行相应逻辑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12033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穷举总结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E243C28-A323-3123-EF7D-C6DDAD9F1045}"/>
                  </a:ext>
                </a:extLst>
              </p:cNvPr>
              <p:cNvSpPr txBox="1"/>
              <p:nvPr/>
            </p:nvSpPr>
            <p:spPr>
              <a:xfrm>
                <a:off x="1212632" y="1461924"/>
                <a:ext cx="9594979" cy="1850058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场景 </a:t>
                </a:r>
                <a:r>
                  <a:rPr lang="en-US" altLang="zh-CN" sz="2000" b="1" dirty="0">
                    <a:effectLst/>
                    <a:ea typeface="微软雅黑" panose="020B0503020204020204" pitchFamily="34" charset="-122"/>
                  </a:rPr>
                  <a:t>2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：排列枚举（排列顺序的问题）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</a:t>
                </a:r>
                <a:endParaRPr lang="en-US" altLang="zh-CN" sz="2000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当面临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需要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ea typeface="微软雅黑" panose="020B0503020204020204" pitchFamily="34" charset="-122"/>
                      </a:rPr>
                      <m:t>𝑁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个元素的所有顺序组合时，使用标准库是最方便的。</a:t>
                </a:r>
              </a:p>
              <a:p>
                <a:pPr indent="-28575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思想：利用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&lt;algorithm&gt;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库，就地生成下一个字典序排列。</a:t>
                </a:r>
              </a:p>
            </p:txBody>
          </p:sp>
        </mc:Choice>
        <mc:Fallback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E243C28-A323-3123-EF7D-C6DDAD9F10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2632" y="1461924"/>
                <a:ext cx="9594979" cy="1850058"/>
              </a:xfrm>
              <a:prstGeom prst="rect">
                <a:avLst/>
              </a:prstGeom>
              <a:blipFill>
                <a:blip r:embed="rId5"/>
                <a:stretch>
                  <a:fillRect l="-826" b="-59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>
            <a:extLst>
              <a:ext uri="{FF2B5EF4-FFF2-40B4-BE49-F238E27FC236}">
                <a16:creationId xmlns:a16="http://schemas.microsoft.com/office/drawing/2014/main" id="{BF7875E8-405C-1AD4-42C2-62F5F845E954}"/>
              </a:ext>
            </a:extLst>
          </p:cNvPr>
          <p:cNvSpPr txBox="1"/>
          <p:nvPr/>
        </p:nvSpPr>
        <p:spPr>
          <a:xfrm>
            <a:off x="1212632" y="3845527"/>
            <a:ext cx="9512332" cy="226414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vector&lt;int&gt; v = {</a:t>
            </a:r>
            <a:r>
              <a:rPr lang="en-US" altLang="zh-CN" sz="18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altLang="zh-CN" sz="1800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altLang="zh-CN" sz="1800" dirty="0">
                <a:solidFill>
                  <a:srgbClr val="098658"/>
                </a:solidFill>
                <a:latin typeface="Consolas" panose="020B0609020204030204" pitchFamily="49" charset="0"/>
              </a:rPr>
              <a:t>3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}; </a:t>
            </a:r>
            <a:r>
              <a:rPr lang="en-US" altLang="zh-CN" sz="18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必须先保证初始状态是升序的最早字典序</a:t>
            </a:r>
          </a:p>
          <a:p>
            <a:pPr>
              <a:lnSpc>
                <a:spcPct val="200000"/>
              </a:lnSpc>
            </a:pPr>
            <a:r>
              <a:rPr lang="zh-CN" alt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800" dirty="0">
                <a:solidFill>
                  <a:srgbClr val="0000FF"/>
                </a:solidFill>
                <a:latin typeface="Consolas" panose="020B0609020204030204" pitchFamily="49" charset="0"/>
              </a:rPr>
              <a:t>do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>
              <a:lnSpc>
                <a:spcPct val="200000"/>
              </a:lnSpc>
            </a:pP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8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处理当前排列 </a:t>
            </a:r>
            <a:r>
              <a:rPr lang="en-US" altLang="zh-CN" sz="1800" dirty="0">
                <a:solidFill>
                  <a:srgbClr val="008000"/>
                </a:solidFill>
                <a:latin typeface="Consolas" panose="020B0609020204030204" pitchFamily="49" charset="0"/>
              </a:rPr>
              <a:t>v </a:t>
            </a:r>
            <a:r>
              <a:rPr lang="zh-CN" alt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的逻辑</a:t>
            </a:r>
          </a:p>
          <a:p>
            <a:pPr>
              <a:lnSpc>
                <a:spcPct val="200000"/>
              </a:lnSpc>
            </a:pPr>
            <a:r>
              <a:rPr lang="zh-CN" alt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} </a:t>
            </a:r>
            <a:r>
              <a:rPr lang="en-US" altLang="zh-CN" sz="18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next_permutation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v.begin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(), </a:t>
            </a:r>
            <a:r>
              <a:rPr lang="en-US" altLang="zh-CN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v.end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())); </a:t>
            </a:r>
            <a:r>
              <a:rPr lang="en-US" altLang="zh-CN" sz="18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800" dirty="0">
                <a:solidFill>
                  <a:srgbClr val="008000"/>
                </a:solidFill>
                <a:latin typeface="Consolas" panose="020B0609020204030204" pitchFamily="49" charset="0"/>
              </a:rPr>
              <a:t>自动变为下一个排列</a:t>
            </a:r>
          </a:p>
        </p:txBody>
      </p:sp>
    </p:spTree>
    <p:extLst>
      <p:ext uri="{BB962C8B-B14F-4D97-AF65-F5344CB8AC3E}">
        <p14:creationId xmlns:p14="http://schemas.microsoft.com/office/powerpoint/2010/main" val="127967784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穷举总结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8AE76D13-AF0A-133A-2534-1FF63D03A6E5}"/>
                  </a:ext>
                </a:extLst>
              </p:cNvPr>
              <p:cNvSpPr txBox="1"/>
              <p:nvPr/>
            </p:nvSpPr>
            <p:spPr>
              <a:xfrm>
                <a:off x="1021043" y="1298027"/>
                <a:ext cx="10149914" cy="507901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面对一道可以通过枚举解决的题目，步骤如下：</a:t>
                </a:r>
              </a:p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明确目标与约束：</a:t>
                </a:r>
                <a:endParaRPr lang="en-US" altLang="zh-CN" dirty="0">
                  <a:effectLst/>
                  <a:ea typeface="微软雅黑" panose="020B0503020204020204" pitchFamily="34" charset="-122"/>
                </a:endParaRPr>
              </a:p>
              <a:p>
                <a:pPr lvl="1" indent="-342900">
                  <a:lnSpc>
                    <a:spcPct val="150000"/>
                  </a:lnSpc>
                  <a:buClr>
                    <a:srgbClr val="000000"/>
                  </a:buClr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题目要求找什么？（如找素数、拼凑固定重量）。</a:t>
                </a:r>
                <a:endParaRPr lang="en-US" altLang="zh-CN" dirty="0">
                  <a:effectLst/>
                  <a:ea typeface="微软雅黑" panose="020B0503020204020204" pitchFamily="34" charset="-122"/>
                </a:endParaRPr>
              </a:p>
              <a:p>
                <a:pPr lvl="1" indent="-342900">
                  <a:lnSpc>
                    <a:spcPct val="150000"/>
                  </a:lnSpc>
                  <a:buClr>
                    <a:srgbClr val="000000"/>
                  </a:buClr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约束条件是什么？（如数据必须是不重复的 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effectLst/>
                        <a:ea typeface="微软雅黑" panose="020B0503020204020204" pitchFamily="34" charset="-122"/>
                      </a:rPr>
                      <m:t>1 ∼9</m:t>
                    </m:r>
                  </m:oMath>
                </a14:m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）。</a:t>
                </a:r>
              </a:p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确定枚举对象：</a:t>
                </a:r>
                <a:endParaRPr lang="en-US" altLang="zh-CN" b="1" dirty="0">
                  <a:effectLst/>
                  <a:ea typeface="微软雅黑" panose="020B0503020204020204" pitchFamily="34" charset="-122"/>
                </a:endParaRPr>
              </a:p>
              <a:p>
                <a:pPr lvl="1" indent="-342900">
                  <a:lnSpc>
                    <a:spcPct val="150000"/>
                  </a:lnSpc>
                  <a:buClr>
                    <a:srgbClr val="000000"/>
                  </a:buClr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谁是决定答案的变量？</a:t>
                </a:r>
                <a:endParaRPr lang="en-US" altLang="zh-CN" dirty="0">
                  <a:ea typeface="微软雅黑" panose="020B0503020204020204" pitchFamily="34" charset="-122"/>
                </a:endParaRPr>
              </a:p>
              <a:p>
                <a:pPr lvl="1" indent="-342900">
                  <a:lnSpc>
                    <a:spcPct val="150000"/>
                  </a:lnSpc>
                  <a:buClr>
                    <a:srgbClr val="000000"/>
                  </a:buClr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变化的范围是什么？（如烤鸡问题，每种调料不同的放置克数就是变量，他变化的范围是</a:t>
                </a:r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1~3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）</a:t>
                </a:r>
              </a:p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设计 </a:t>
                </a:r>
                <a:r>
                  <a:rPr lang="en-US" altLang="zh-CN" b="1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check()</a:t>
                </a:r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 校验函数：</a:t>
                </a:r>
                <a:endParaRPr lang="en-US" altLang="zh-CN" b="1" dirty="0">
                  <a:effectLst/>
                  <a:ea typeface="微软雅黑" panose="020B0503020204020204" pitchFamily="34" charset="-122"/>
                </a:endParaRPr>
              </a:p>
              <a:p>
                <a:pPr lvl="1" indent="-342900">
                  <a:lnSpc>
                    <a:spcPct val="150000"/>
                  </a:lnSpc>
                  <a:buClr>
                    <a:srgbClr val="000000"/>
                  </a:buClr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把“如判断当前枚举状态是否合法比较复杂，可以将合法性判断的逻辑单独封装成一个返回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bool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 值的函数，保持主循环代码的清爽。也可以使用桶数组等技巧来辅助验证。</a:t>
                </a:r>
              </a:p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b="1" dirty="0">
                    <a:effectLst/>
                    <a:ea typeface="微软雅黑" panose="020B0503020204020204" pitchFamily="34" charset="-122"/>
                  </a:rPr>
                  <a:t>审视与优化：</a:t>
                </a:r>
                <a:endParaRPr lang="en-US" altLang="zh-CN" b="1" dirty="0">
                  <a:effectLst/>
                  <a:ea typeface="微软雅黑" panose="020B0503020204020204" pitchFamily="34" charset="-122"/>
                </a:endParaRPr>
              </a:p>
              <a:p>
                <a:pPr lvl="1" indent="-342900">
                  <a:lnSpc>
                    <a:spcPct val="150000"/>
                  </a:lnSpc>
                  <a:buClr>
                    <a:srgbClr val="000000"/>
                  </a:buClr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时间复杂度是多少？会不会超时？有没有可以推导或剪枝的地方？</a:t>
                </a:r>
              </a:p>
            </p:txBody>
          </p:sp>
        </mc:Choice>
        <mc:Fallback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8AE76D13-AF0A-133A-2534-1FF63D03A6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1043" y="1298027"/>
                <a:ext cx="10149914" cy="5079019"/>
              </a:xfrm>
              <a:prstGeom prst="rect">
                <a:avLst/>
              </a:prstGeom>
              <a:blipFill>
                <a:blip r:embed="rId5"/>
                <a:stretch>
                  <a:fillRect l="-600" r="-540" b="-96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05204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6">
      <a:majorFont>
        <a:latin typeface="Consolas"/>
        <a:ea typeface="微软雅黑"/>
        <a:cs typeface=""/>
      </a:majorFont>
      <a:minorFont>
        <a:latin typeface="Consolas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12273</TotalTime>
  <Words>11750</Words>
  <Application>Microsoft Office PowerPoint</Application>
  <PresentationFormat>宽屏</PresentationFormat>
  <Paragraphs>887</Paragraphs>
  <Slides>82</Slides>
  <Notes>64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82</vt:i4>
      </vt:variant>
    </vt:vector>
  </HeadingPairs>
  <TitlesOfParts>
    <vt:vector size="93" baseType="lpstr">
      <vt:lpstr>Arial Unicode MS</vt:lpstr>
      <vt:lpstr>KaTeX_Main</vt:lpstr>
      <vt:lpstr>等线</vt:lpstr>
      <vt:lpstr>Microsoft YaHei</vt:lpstr>
      <vt:lpstr>Microsoft YaHei</vt:lpstr>
      <vt:lpstr>Arial</vt:lpstr>
      <vt:lpstr>Cambria Math</vt:lpstr>
      <vt:lpstr>Consolas</vt:lpstr>
      <vt:lpstr>Roboto</vt:lpstr>
      <vt:lpstr>Wingdings</vt:lpstr>
      <vt:lpstr>Office 主题​​</vt:lpstr>
      <vt:lpstr>《初级算法与数据结构》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《初级算法与数据结构》</dc:title>
  <dc:creator>小林泉</dc:creator>
  <cp:lastModifiedBy>xiaolinquan</cp:lastModifiedBy>
  <cp:revision>136</cp:revision>
  <dcterms:created xsi:type="dcterms:W3CDTF">2025-01-12T12:59:29Z</dcterms:created>
  <dcterms:modified xsi:type="dcterms:W3CDTF">2026-05-09T08:48:11Z</dcterms:modified>
</cp:coreProperties>
</file>