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media/image45.jpg" ContentType="image/jpeg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2"/>
  </p:notesMasterIdLst>
  <p:sldIdLst>
    <p:sldId id="256" r:id="rId2"/>
    <p:sldId id="257" r:id="rId3"/>
    <p:sldId id="258" r:id="rId4"/>
    <p:sldId id="350" r:id="rId5"/>
    <p:sldId id="332" r:id="rId6"/>
    <p:sldId id="315" r:id="rId7"/>
    <p:sldId id="351" r:id="rId8"/>
    <p:sldId id="353" r:id="rId9"/>
    <p:sldId id="354" r:id="rId10"/>
    <p:sldId id="357" r:id="rId11"/>
    <p:sldId id="356" r:id="rId12"/>
    <p:sldId id="355" r:id="rId13"/>
    <p:sldId id="358" r:id="rId14"/>
    <p:sldId id="360" r:id="rId15"/>
    <p:sldId id="359" r:id="rId16"/>
    <p:sldId id="352" r:id="rId17"/>
    <p:sldId id="471" r:id="rId18"/>
    <p:sldId id="472" r:id="rId19"/>
    <p:sldId id="473" r:id="rId20"/>
    <p:sldId id="475" r:id="rId21"/>
    <p:sldId id="474" r:id="rId22"/>
    <p:sldId id="477" r:id="rId23"/>
    <p:sldId id="478" r:id="rId24"/>
    <p:sldId id="476" r:id="rId25"/>
    <p:sldId id="317" r:id="rId26"/>
    <p:sldId id="361" r:id="rId27"/>
    <p:sldId id="363" r:id="rId28"/>
    <p:sldId id="364" r:id="rId29"/>
    <p:sldId id="365" r:id="rId30"/>
    <p:sldId id="366" r:id="rId31"/>
    <p:sldId id="367" r:id="rId32"/>
    <p:sldId id="368" r:id="rId33"/>
    <p:sldId id="369" r:id="rId34"/>
    <p:sldId id="370" r:id="rId35"/>
    <p:sldId id="318" r:id="rId36"/>
    <p:sldId id="371" r:id="rId37"/>
    <p:sldId id="372" r:id="rId38"/>
    <p:sldId id="373" r:id="rId39"/>
    <p:sldId id="374" r:id="rId40"/>
    <p:sldId id="375" r:id="rId41"/>
    <p:sldId id="376" r:id="rId42"/>
    <p:sldId id="377" r:id="rId43"/>
    <p:sldId id="320" r:id="rId44"/>
    <p:sldId id="378" r:id="rId45"/>
    <p:sldId id="380" r:id="rId46"/>
    <p:sldId id="379" r:id="rId47"/>
    <p:sldId id="479" r:id="rId48"/>
    <p:sldId id="381" r:id="rId49"/>
    <p:sldId id="382" r:id="rId50"/>
    <p:sldId id="383" r:id="rId51"/>
    <p:sldId id="384" r:id="rId52"/>
    <p:sldId id="386" r:id="rId53"/>
    <p:sldId id="387" r:id="rId54"/>
    <p:sldId id="388" r:id="rId55"/>
    <p:sldId id="389" r:id="rId56"/>
    <p:sldId id="390" r:id="rId57"/>
    <p:sldId id="439" r:id="rId58"/>
    <p:sldId id="385" r:id="rId59"/>
    <p:sldId id="435" r:id="rId60"/>
    <p:sldId id="437" r:id="rId61"/>
    <p:sldId id="438" r:id="rId62"/>
    <p:sldId id="440" r:id="rId63"/>
    <p:sldId id="441" r:id="rId64"/>
    <p:sldId id="443" r:id="rId65"/>
    <p:sldId id="482" r:id="rId66"/>
    <p:sldId id="442" r:id="rId67"/>
    <p:sldId id="444" r:id="rId68"/>
    <p:sldId id="445" r:id="rId69"/>
    <p:sldId id="483" r:id="rId70"/>
    <p:sldId id="340" r:id="rId71"/>
    <p:sldId id="391" r:id="rId72"/>
    <p:sldId id="392" r:id="rId73"/>
    <p:sldId id="393" r:id="rId74"/>
    <p:sldId id="394" r:id="rId75"/>
    <p:sldId id="395" r:id="rId76"/>
    <p:sldId id="396" r:id="rId77"/>
    <p:sldId id="398" r:id="rId78"/>
    <p:sldId id="397" r:id="rId79"/>
    <p:sldId id="400" r:id="rId80"/>
    <p:sldId id="406" r:id="rId81"/>
    <p:sldId id="407" r:id="rId82"/>
    <p:sldId id="399" r:id="rId83"/>
    <p:sldId id="402" r:id="rId84"/>
    <p:sldId id="403" r:id="rId85"/>
    <p:sldId id="404" r:id="rId86"/>
    <p:sldId id="405" r:id="rId87"/>
    <p:sldId id="409" r:id="rId88"/>
    <p:sldId id="408" r:id="rId89"/>
    <p:sldId id="410" r:id="rId90"/>
    <p:sldId id="411" r:id="rId91"/>
    <p:sldId id="412" r:id="rId92"/>
    <p:sldId id="414" r:id="rId93"/>
    <p:sldId id="415" r:id="rId94"/>
    <p:sldId id="417" r:id="rId95"/>
    <p:sldId id="416" r:id="rId96"/>
    <p:sldId id="418" r:id="rId97"/>
    <p:sldId id="421" r:id="rId98"/>
    <p:sldId id="422" r:id="rId99"/>
    <p:sldId id="424" r:id="rId100"/>
    <p:sldId id="425" r:id="rId101"/>
    <p:sldId id="426" r:id="rId102"/>
    <p:sldId id="427" r:id="rId103"/>
    <p:sldId id="428" r:id="rId104"/>
    <p:sldId id="481" r:id="rId105"/>
    <p:sldId id="480" r:id="rId106"/>
    <p:sldId id="420" r:id="rId107"/>
    <p:sldId id="419" r:id="rId108"/>
    <p:sldId id="423" r:id="rId109"/>
    <p:sldId id="429" r:id="rId110"/>
    <p:sldId id="430" r:id="rId111"/>
    <p:sldId id="432" r:id="rId112"/>
    <p:sldId id="431" r:id="rId113"/>
    <p:sldId id="484" r:id="rId114"/>
    <p:sldId id="433" r:id="rId115"/>
    <p:sldId id="434" r:id="rId116"/>
    <p:sldId id="446" r:id="rId117"/>
    <p:sldId id="447" r:id="rId118"/>
    <p:sldId id="448" r:id="rId119"/>
    <p:sldId id="333" r:id="rId120"/>
    <p:sldId id="323" r:id="rId121"/>
    <p:sldId id="322" r:id="rId122"/>
    <p:sldId id="325" r:id="rId123"/>
    <p:sldId id="324" r:id="rId124"/>
    <p:sldId id="326" r:id="rId125"/>
    <p:sldId id="449" r:id="rId126"/>
    <p:sldId id="450" r:id="rId127"/>
    <p:sldId id="454" r:id="rId128"/>
    <p:sldId id="452" r:id="rId129"/>
    <p:sldId id="451" r:id="rId130"/>
    <p:sldId id="453" r:id="rId131"/>
    <p:sldId id="455" r:id="rId132"/>
    <p:sldId id="456" r:id="rId133"/>
    <p:sldId id="457" r:id="rId134"/>
    <p:sldId id="327" r:id="rId135"/>
    <p:sldId id="458" r:id="rId136"/>
    <p:sldId id="328" r:id="rId137"/>
    <p:sldId id="343" r:id="rId138"/>
    <p:sldId id="460" r:id="rId139"/>
    <p:sldId id="459" r:id="rId140"/>
    <p:sldId id="461" r:id="rId141"/>
    <p:sldId id="462" r:id="rId142"/>
    <p:sldId id="463" r:id="rId143"/>
    <p:sldId id="464" r:id="rId144"/>
    <p:sldId id="465" r:id="rId145"/>
    <p:sldId id="466" r:id="rId146"/>
    <p:sldId id="467" r:id="rId147"/>
    <p:sldId id="349" r:id="rId148"/>
    <p:sldId id="468" r:id="rId149"/>
    <p:sldId id="469" r:id="rId150"/>
    <p:sldId id="470" r:id="rId151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EF5DA"/>
    <a:srgbClr val="FCFBDC"/>
    <a:srgbClr val="F6F6E2"/>
    <a:srgbClr val="D6EAF8"/>
    <a:srgbClr val="DFEFEF"/>
    <a:srgbClr val="F1EEDD"/>
    <a:srgbClr val="F1F68E"/>
    <a:srgbClr val="DCE6F2"/>
    <a:srgbClr val="CEE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2" autoAdjust="0"/>
    <p:restoredTop sz="85999" autoAdjust="0"/>
  </p:normalViewPr>
  <p:slideViewPr>
    <p:cSldViewPr>
      <p:cViewPr varScale="1">
        <p:scale>
          <a:sx n="97" d="100"/>
          <a:sy n="97" d="100"/>
        </p:scale>
        <p:origin x="1071" y="4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66D45-AC6D-4A2E-B582-4F1F03E83B01}" type="datetimeFigureOut">
              <a:rPr lang="zh-CN" altLang="en-US" smtClean="0"/>
              <a:t>2026/6/28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650CA-C898-4EB6-A0DB-F4BF5D9AE0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510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763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039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458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418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5847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495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637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39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175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282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以前的选择不会影响以后，后续的决策只需要在我当前做出的决定的基础上进行抉择就可以了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621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639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2720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5366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9574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388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假如你那个 下半部分 不是最优的。这意味着，存在另一种更好的方法来搭建一个</a:t>
            </a:r>
            <a:r>
              <a:rPr lang="en-US" altLang="zh-CN" dirty="0"/>
              <a:t>50</a:t>
            </a:r>
            <a:r>
              <a:rPr lang="zh-CN" altLang="en-US" dirty="0"/>
              <a:t>层的结构，它可能更省积木，能让你的上半部分盖得更高。</a:t>
            </a:r>
          </a:p>
          <a:p>
            <a:endParaRPr lang="zh-CN" altLang="en-US" dirty="0"/>
          </a:p>
          <a:p>
            <a:r>
              <a:rPr lang="zh-CN" altLang="en-US" dirty="0"/>
              <a:t>那么，你完全可以把你原来那个“不够好”的下半部分换成这个“更好”的下半部分，然后再把上半部分接上去。这样一来，你最终得到的新大楼，就会比你原来那个</a:t>
            </a:r>
            <a:r>
              <a:rPr lang="en-US" altLang="zh-CN" dirty="0"/>
              <a:t>100</a:t>
            </a:r>
            <a:r>
              <a:rPr lang="zh-CN" altLang="en-US" dirty="0"/>
              <a:t>层的还要高！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这就产生了矛盾！你原先的答案就不是“最优解”了。</a:t>
            </a:r>
          </a:p>
          <a:p>
            <a:endParaRPr lang="zh-CN" altLang="en-US" dirty="0"/>
          </a:p>
          <a:p>
            <a:r>
              <a:rPr lang="zh-CN" altLang="en-US" dirty="0"/>
              <a:t>所以，为了保证你最终的整体是“最优”的，它的每一个局部（子问题）也必须是“最优”的。**全局最优，蕴含着局部最优。**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0966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如果不满足最优子结构，当时在小问题中，你拿的不是</a:t>
            </a:r>
            <a:r>
              <a:rPr lang="en-US" altLang="zh-CN" sz="1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{50, 50}</a:t>
            </a: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，而是</a:t>
            </a:r>
            <a:r>
              <a:rPr lang="en-US" altLang="zh-CN" sz="1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{50, 20}</a:t>
            </a: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，那么你最终的组合就会变成总金额</a:t>
            </a:r>
            <a:r>
              <a: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170</a:t>
            </a: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元，这显然不是大问题的最优解了。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1839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0602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843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latin typeface="Roboto" panose="02000000000000000000" pitchFamily="2" charset="0"/>
              </a:rPr>
              <a:t>来看对于局部背包问题是如何按照这个贪心策略基本思路去解题的</a:t>
            </a:r>
            <a:endParaRPr lang="en-US" altLang="zh-CN" sz="1200" dirty="0">
              <a:latin typeface="Roboto" panose="02000000000000000000" pitchFamily="2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8072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1050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3984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0828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2780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575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2376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6581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0483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50855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4348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6181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4517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5473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循环是用来计算等待时间的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而第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个人的等待时间就是等于 第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i-1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个人的等待时间基础上，再累加第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i-1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这个人的接水时间</a:t>
            </a:r>
            <a:b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</a:b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current_wait_time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+= people[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].time;</a:t>
            </a:r>
          </a:p>
          <a:p>
            <a:r>
              <a:rPr lang="zh-CN" altLang="en-US" dirty="0"/>
              <a:t>其中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people[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].time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是上一个人的接水时间，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1730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权重：针对某一指标或元素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根据其重要性赋予不同的比例系数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1092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8338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7504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34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4305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2186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008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1325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9946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5619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0323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x_start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≤ x ≤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x_end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所以箭射在断点上也可以射爆</a:t>
            </a:r>
            <a:endParaRPr lang="en-US" altLang="zh-CN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最少需要用多少数量的箭可以射爆所有的气球，每使用一支箭我们肯定希望能射爆在某个区间内尽可能多的气球。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r>
              <a:rPr lang="zh-CN" altLang="en-US" dirty="0"/>
              <a:t>也就是说，一只箭是不是就对应了在某个区间内只能选出一个不冲突的气球。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1914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最少需要用多少数量的箭可以射爆所有的气球，每使用一支箭我们肯定希望能射爆在某个区间内尽可能多的气球。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r>
              <a:rPr lang="zh-CN" altLang="en-US" dirty="0"/>
              <a:t>也就是说，一只箭是不是就对应了在某个区间内只能选出一个不冲突的气球。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390648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</a:t>
            </a:r>
            <a:r>
              <a:rPr lang="zh-CN" altLang="en-US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开始的最早，不一定意味着你很紧急，因为你可能结束的非常晚，我在射其他的气球的时候，随便射一箭就能把你弄爆</a:t>
            </a:r>
            <a:endParaRPr lang="en-US" altLang="zh-CN" sz="1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是跨度最长的你也不紧急呀，你跨度非常长，代表你的区间内可能有非常多的气球，我在射其他的气球包含在你区间以内的气球时，也是随便射一箭就能把你弄爆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40137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你可以把每个区间当成一个需要照明的“走廊”，而你手里有数量有限的“探照灯”</a:t>
            </a:r>
            <a:br>
              <a:rPr lang="zh-CN" altLang="en-US" dirty="0"/>
            </a:br>
            <a:r>
              <a:rPr lang="zh-CN" altLang="en-US" dirty="0"/>
              <a:t>每盏灯只能放在某个位置，一次照亮几个相邻的走廊。</a:t>
            </a:r>
          </a:p>
          <a:p>
            <a:r>
              <a:rPr lang="zh-CN" altLang="en-US" dirty="0"/>
              <a:t>为了少用灯，当然要让每盏灯尽量“照得远”对吧？</a:t>
            </a:r>
          </a:p>
          <a:p>
            <a:r>
              <a:rPr lang="zh-CN" altLang="en-US" dirty="0"/>
              <a:t>而把灯放在每段走廊的最右边（</a:t>
            </a:r>
            <a:r>
              <a:rPr lang="en-US" altLang="zh-CN" dirty="0"/>
              <a:t>end</a:t>
            </a:r>
            <a:r>
              <a:rPr lang="zh-CN" altLang="en-US" dirty="0"/>
              <a:t>），就能保证：</a:t>
            </a:r>
          </a:p>
          <a:p>
            <a:r>
              <a:rPr lang="zh-CN" altLang="en-US" dirty="0"/>
              <a:t>当前这段走廊</a:t>
            </a:r>
            <a:r>
              <a:rPr lang="zh-CN" altLang="en-US"/>
              <a:t>照亮 </a:t>
            </a:r>
            <a:endParaRPr lang="zh-CN" altLang="en-US" dirty="0"/>
          </a:p>
          <a:p>
            <a:r>
              <a:rPr lang="zh-CN" altLang="en-US" dirty="0"/>
              <a:t>接下来的走廊可能也被它顺带照到了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6989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91792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99891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1471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数量最多的 </a:t>
            </a:r>
            <a:r>
              <a:rPr lang="en-US" altLang="zh-CN" dirty="0"/>
              <a:t>40 </a:t>
            </a:r>
            <a:r>
              <a:rPr lang="zh-CN" altLang="en-US" dirty="0"/>
              <a:t>和 </a:t>
            </a:r>
            <a:r>
              <a:rPr lang="en-US" altLang="zh-CN" dirty="0"/>
              <a:t>30 </a:t>
            </a:r>
            <a:r>
              <a:rPr lang="zh-CN" altLang="en-US" dirty="0"/>
              <a:t>没有被尽快的拆出来，导致它们在后续的每一步里都被重复计算，成为了巨大的累赘！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99787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530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86113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65446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07444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94242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这里也能看出，就算贪心得不出最优解，也可以得到一个较为优质的解，如果用这种贪心思想，是可以得到</a:t>
            </a:r>
            <a:r>
              <a:rPr lang="en-US" altLang="zh-CN" dirty="0"/>
              <a:t>60</a:t>
            </a:r>
            <a:r>
              <a:rPr lang="zh-CN" altLang="en-US" dirty="0"/>
              <a:t>分的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28333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27853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627494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02746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33347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Google Sans Text"/>
              </a:rPr>
              <a:t>在之前的错误认知中，贪心策略之所以失效，是因为它只解决了</a:t>
            </a:r>
            <a:r>
              <a:rPr lang="zh-CN" altLang="en-US" sz="1200" dirty="0">
                <a:highlight>
                  <a:srgbClr val="FFFF00"/>
                </a:highlight>
              </a:rPr>
              <a:t>堆越大，</a:t>
            </a:r>
            <a:r>
              <a:rPr lang="zh-CN" altLang="en-US" sz="1200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划分</a:t>
            </a:r>
            <a:r>
              <a:rPr lang="zh-CN" altLang="en-US" sz="1200" dirty="0">
                <a:highlight>
                  <a:srgbClr val="FFFF00"/>
                </a:highlight>
              </a:rPr>
              <a:t>的次数就应该越少，但是没有解决</a:t>
            </a:r>
            <a:r>
              <a:rPr lang="zh-CN" altLang="en-US" sz="1200" b="1" dirty="0">
                <a:effectLst/>
                <a:highlight>
                  <a:srgbClr val="FFFF00"/>
                </a:highlight>
                <a:latin typeface="Google Sans Text"/>
              </a:rPr>
              <a:t>选</a:t>
            </a:r>
            <a:r>
              <a:rPr lang="zh-CN" altLang="en-US" b="1" dirty="0">
                <a:effectLst/>
                <a:latin typeface="Google Sans Text"/>
              </a:rPr>
              <a:t>什么架构，</a:t>
            </a:r>
            <a:r>
              <a:rPr lang="zh-CN" altLang="en-US" dirty="0">
                <a:effectLst/>
                <a:latin typeface="Google Sans Text"/>
              </a:rPr>
              <a:t>这就导致了得出了局部最优而非全局最优的结论。</a:t>
            </a:r>
          </a:p>
          <a:p>
            <a:r>
              <a:rPr lang="zh-CN" altLang="en-US" dirty="0">
                <a:effectLst/>
                <a:latin typeface="Google Sans Text"/>
              </a:rPr>
              <a:t>但现在情况不同了。当我们明确指出这一个特定架构时，</a:t>
            </a:r>
            <a:r>
              <a:rPr lang="zh-CN" altLang="en-US" b="1" dirty="0">
                <a:effectLst/>
                <a:latin typeface="Google Sans Text"/>
              </a:rPr>
              <a:t>结构就被锁定了</a:t>
            </a:r>
            <a:r>
              <a:rPr lang="zh-CN" altLang="en-US" dirty="0">
                <a:effectLst/>
                <a:latin typeface="Google Sans Text"/>
              </a:rPr>
              <a:t>。</a:t>
            </a:r>
          </a:p>
          <a:p>
            <a:r>
              <a:rPr lang="zh-CN" altLang="en-US" dirty="0">
                <a:effectLst/>
                <a:latin typeface="Google Sans Text"/>
              </a:rPr>
              <a:t>一旦结构固定，每份卷子在这个结构中所需要经历的划分次数（即 </a:t>
            </a:r>
            <a:r>
              <a:rPr lang="en-US" altLang="zh-CN" dirty="0">
                <a:effectLst/>
                <a:latin typeface="Google Sans Text"/>
              </a:rPr>
              <a:t>1, 2, 3, 3</a:t>
            </a:r>
            <a:r>
              <a:rPr lang="zh-CN" altLang="en-US" dirty="0">
                <a:effectLst/>
                <a:latin typeface="Google Sans Text"/>
              </a:rPr>
              <a:t>）就不再是未知数，而是变成了固定的“常数系数”。</a:t>
            </a:r>
          </a:p>
          <a:p>
            <a:r>
              <a:rPr lang="zh-CN" altLang="en-US" dirty="0">
                <a:effectLst/>
                <a:latin typeface="Google Sans Text"/>
              </a:rPr>
              <a:t>此时，计算总成本的数学模型就变成了一个线性多项式：</a:t>
            </a:r>
          </a:p>
          <a:p>
            <a:r>
              <a:rPr lang="zh-CN" altLang="en-US" dirty="0">
                <a:effectLst/>
                <a:latin typeface="Google Sans Text"/>
              </a:rPr>
              <a:t>总成本 </a:t>
            </a:r>
            <a:r>
              <a:rPr lang="en-US" altLang="zh-CN" dirty="0">
                <a:effectLst/>
                <a:latin typeface="Google Sans Text"/>
              </a:rPr>
              <a:t>= W_1 × 1 + W_2 × 2 + W_3 × 3 + W_4 × 3</a:t>
            </a:r>
            <a:r>
              <a:rPr lang="zh-CN" altLang="en-US" dirty="0">
                <a:effectLst/>
                <a:latin typeface="Google Sans Text"/>
              </a:rPr>
              <a:t>，其中 </a:t>
            </a:r>
            <a:r>
              <a:rPr lang="en-US" altLang="zh-CN" dirty="0">
                <a:effectLst/>
                <a:latin typeface="Google Sans Text"/>
              </a:rPr>
              <a:t>W_1, W_2, W_3, W_4 </a:t>
            </a:r>
            <a:r>
              <a:rPr lang="zh-CN" altLang="en-US" dirty="0">
                <a:effectLst/>
                <a:latin typeface="Google Sans Text"/>
              </a:rPr>
              <a:t>是四份卷子的数量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65883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81172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77096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52153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02241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33135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15256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通过二分，可以实现</a:t>
            </a:r>
            <a:r>
              <a:rPr lang="en-US" altLang="zh-CN" dirty="0"/>
              <a:t>log(n)</a:t>
            </a:r>
            <a:r>
              <a:rPr lang="zh-CN" altLang="en-US" dirty="0"/>
              <a:t>的复杂度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31338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96725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一班按成绩大小排成一队</a:t>
            </a:r>
            <a:endParaRPr lang="en-US" altLang="zh-CN" dirty="0"/>
          </a:p>
          <a:p>
            <a:r>
              <a:rPr lang="zh-CN" altLang="en-US" dirty="0"/>
              <a:t>二班按成绩大小排成一队</a:t>
            </a:r>
            <a:br>
              <a:rPr lang="en-US" altLang="zh-CN" dirty="0"/>
            </a:br>
            <a:br>
              <a:rPr lang="en-US" altLang="zh-CN" dirty="0"/>
            </a:br>
            <a:r>
              <a:rPr lang="zh-CN" altLang="en-US" dirty="0"/>
              <a:t>那要筛选出成绩最好的，不就是比较一班和二班的队首吗？比较出来了以后，将这个第一名从队伍中剔除。</a:t>
            </a:r>
            <a:br>
              <a:rPr lang="en-US" altLang="zh-CN" dirty="0"/>
            </a:br>
            <a:r>
              <a:rPr lang="zh-CN" altLang="en-US" dirty="0"/>
              <a:t>然后要筛选出次大的不就再次比较一班和二班的队首。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15471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24596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73142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65356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98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86301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99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40937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100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97443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77665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88613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34178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94035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最优解并非让个体最优，而是要实现系统整体的最优。哈夫曼编码的合并策略，本质上就是在自底向上地、每一步都进行这种局部最优的权衡，从而动态构建出一棵全局总成本最低的平衡编码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105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21710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250873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107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82540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108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8210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109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30581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70024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99145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61891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31858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24297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474666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93703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45715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0557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15636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举例 成绩好的学生和成绩差的学生两两配对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98417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29609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72937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5157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9477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517789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13256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67112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有人说这不是显然成立吗，</a:t>
            </a:r>
            <a:r>
              <a:rPr lang="en-US" altLang="zh-CN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应该排在 </a:t>
            </a:r>
            <a:r>
              <a:rPr lang="en-US" altLang="zh-CN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的前面，</a:t>
            </a:r>
            <a:r>
              <a:rPr lang="en-US" altLang="zh-CN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应该排在 </a:t>
            </a:r>
            <a:r>
              <a:rPr lang="en-US" altLang="zh-CN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</a:t>
            </a:r>
            <a:r>
              <a:rPr lang="zh-CN" altLang="en-US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的前面，那 </a:t>
            </a:r>
            <a:r>
              <a:rPr lang="en-US" altLang="zh-CN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</a:t>
            </a:r>
            <a:r>
              <a:rPr lang="zh-CN" altLang="en-US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必然在数轴上不可能越过 </a:t>
            </a:r>
            <a:r>
              <a:rPr lang="en-US" altLang="zh-CN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跑到 </a:t>
            </a:r>
            <a:r>
              <a:rPr lang="en-US" altLang="zh-CN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sz="1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前面</a:t>
            </a:r>
            <a:b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但是这个模型成立的前提是，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a, b, c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的“大小”是它们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固有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的、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绝对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的属性，不随比较对象而改变。</a:t>
            </a:r>
            <a:endParaRPr lang="en-US" altLang="zh-CN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/>
            <a:endParaRPr lang="zh-CN" altLang="en-US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a &gt; b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的意思是 </a:t>
            </a:r>
            <a:r>
              <a:rPr lang="en-US" altLang="zh-CN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a+b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&gt; </a:t>
            </a:r>
            <a:r>
              <a:rPr lang="en-US" altLang="zh-CN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b+a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。（连接）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这个比较结果，不仅取决于 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a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和 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b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本身，还取决于它们的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长度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，以及它们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如何相互影响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。</a:t>
            </a:r>
          </a:p>
          <a:p>
            <a:endParaRPr lang="en-US" altLang="zh-CN" dirty="0"/>
          </a:p>
          <a:p>
            <a:endParaRPr lang="en-US" altLang="zh-CN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我们不能理所当然地认为，</a:t>
            </a:r>
            <a:r>
              <a:rPr lang="en-US" altLang="zh-CN" dirty="0"/>
              <a:t>a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 在一个全新的“比赛”中（和 </a:t>
            </a:r>
            <a:r>
              <a:rPr lang="en-US" altLang="zh-CN" dirty="0"/>
              <a:t>c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 比赛）也一定比 </a:t>
            </a:r>
            <a:r>
              <a:rPr lang="en-US" altLang="zh-CN" dirty="0"/>
              <a:t>c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 更“优秀”。因为比赛的“对手”变了，整个比较的环境都变了！</a:t>
            </a:r>
            <a:endParaRPr lang="en-US" altLang="zh-CN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我们来看一个不满足传递性的、大家最熟悉的例子：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石头 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&gt;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剪刀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剪刀 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&gt;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布</a:t>
            </a:r>
          </a:p>
          <a:p>
            <a:pPr algn="l"/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如果按照“数轴”的直觉，我们必然会推断出“石头 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&gt; 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布”。</a:t>
            </a:r>
            <a:b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但事实是这样吗？不是！事实是“布 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&gt; 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石朵”。</a:t>
            </a:r>
            <a:endParaRPr lang="en-US" altLang="zh-CN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/>
            <a:endParaRPr lang="zh-CN" altLang="en-US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/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为什么会这样？</a:t>
            </a:r>
            <a:b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因为“石头”的“强大”是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有条件的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，它只在面对“剪刀”时才成立。当它面对“布”时，它的“强大”属性就消失了。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algn="l"/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同理，我们定义的 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a &gt; b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也是有条件的。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a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的“优秀”是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在和 </a:t>
            </a:r>
            <a:r>
              <a:rPr lang="en-US" altLang="zh-CN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b 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拼接这个特定场景下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体现出来的。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a &gt; b (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即 </a:t>
            </a:r>
            <a:r>
              <a:rPr lang="en-US" altLang="zh-CN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a+b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&gt; </a:t>
            </a:r>
            <a:r>
              <a:rPr lang="en-US" altLang="zh-CN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b+a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)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，告诉我们，当 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b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作为“后缀”时，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a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是一个比 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b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更好的“前缀”。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b &gt; c (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即 </a:t>
            </a:r>
            <a:r>
              <a:rPr lang="en-US" altLang="zh-CN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b+c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 &gt; </a:t>
            </a:r>
            <a:r>
              <a:rPr lang="en-US" altLang="zh-CN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c+b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)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，告诉我们，当 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c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作为“后缀”时，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b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是一个比 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c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更好的“前缀”。</a:t>
            </a:r>
            <a:endParaRPr lang="en-US" altLang="zh-CN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zh-CN" altLang="en-US" b="0" i="0" dirty="0">
              <a:solidFill>
                <a:srgbClr val="FFFFFF"/>
              </a:solidFill>
              <a:effectLst/>
              <a:latin typeface="Roboto" panose="02000000000000000000" pitchFamily="2" charset="0"/>
            </a:endParaRPr>
          </a:p>
          <a:p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这里面并没有任何信息能让我们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直接地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得出结论，当 </a:t>
            </a:r>
            <a:r>
              <a:rPr lang="en-US" altLang="zh-CN" dirty="0"/>
              <a:t>c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 作为后缀时，</a:t>
            </a:r>
            <a:r>
              <a:rPr lang="en-US" altLang="zh-CN" dirty="0"/>
              <a:t>a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 就一定比 </a:t>
            </a:r>
            <a:r>
              <a:rPr lang="en-US" altLang="zh-CN" dirty="0"/>
              <a:t>c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 是更好的前缀。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64763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56034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42562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12836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375255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4357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7535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44084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50279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638079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让高位尽可能小，是不是从高位到低位最好是递增的比较好</a:t>
            </a:r>
            <a:endParaRPr lang="en-US" altLang="zh-CN" dirty="0"/>
          </a:p>
          <a:p>
            <a:r>
              <a:rPr lang="zh-CN" altLang="en-US" dirty="0"/>
              <a:t>比方说给你</a:t>
            </a:r>
            <a:r>
              <a:rPr lang="en-US" altLang="zh-CN" dirty="0"/>
              <a:t>1</a:t>
            </a:r>
            <a:r>
              <a:rPr lang="zh-CN" altLang="en-US" dirty="0"/>
              <a:t>，</a:t>
            </a:r>
            <a:r>
              <a:rPr lang="en-US" altLang="zh-CN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3</a:t>
            </a:r>
            <a:r>
              <a:rPr lang="zh-CN" altLang="en-US" dirty="0"/>
              <a:t>，</a:t>
            </a:r>
            <a:r>
              <a:rPr lang="en-US" altLang="zh-CN" dirty="0"/>
              <a:t>4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让你凑五位数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3</a:t>
            </a:r>
            <a:r>
              <a:rPr lang="zh-CN" altLang="en-US" dirty="0"/>
              <a:t>，</a:t>
            </a:r>
            <a:r>
              <a:rPr lang="en-US" altLang="zh-CN" dirty="0"/>
              <a:t>4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，</a:t>
            </a:r>
            <a:r>
              <a:rPr lang="en-US" altLang="zh-CN" dirty="0"/>
              <a:t>6</a:t>
            </a:r>
            <a:r>
              <a:rPr lang="zh-CN" altLang="en-US" dirty="0"/>
              <a:t>，</a:t>
            </a:r>
            <a:r>
              <a:rPr lang="en-US" altLang="zh-CN" dirty="0"/>
              <a:t>7</a:t>
            </a:r>
            <a:r>
              <a:rPr lang="zh-CN" altLang="en-US" dirty="0"/>
              <a:t>让你凑六位数</a:t>
            </a:r>
            <a:endParaRPr lang="en-US" altLang="zh-CN" dirty="0"/>
          </a:p>
          <a:p>
            <a:r>
              <a:rPr lang="zh-CN" altLang="en-US" dirty="0"/>
              <a:t>你会怎么凑？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16869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27149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演示一下：一开始</a:t>
            </a:r>
            <a:r>
              <a:rPr lang="en-US" altLang="zh-CN" dirty="0"/>
              <a:t>res</a:t>
            </a:r>
            <a:r>
              <a:rPr lang="zh-CN" altLang="en-US" dirty="0"/>
              <a:t>栈中放</a:t>
            </a:r>
            <a:r>
              <a:rPr lang="en-US" altLang="zh-CN" dirty="0"/>
              <a:t>1</a:t>
            </a:r>
            <a:r>
              <a:rPr lang="zh-CN" altLang="en-US" dirty="0"/>
              <a:t>（写在</a:t>
            </a:r>
            <a:r>
              <a:rPr lang="en-US" altLang="zh-CN" dirty="0"/>
              <a:t>res</a:t>
            </a:r>
            <a:r>
              <a:rPr lang="zh-CN" altLang="en-US" dirty="0"/>
              <a:t>数组最后面方便一些）</a:t>
            </a:r>
            <a:endParaRPr lang="en-US" altLang="zh-CN" dirty="0"/>
          </a:p>
          <a:p>
            <a:r>
              <a:rPr lang="zh-CN" altLang="en-US" dirty="0"/>
              <a:t>然后尝试放</a:t>
            </a:r>
            <a:r>
              <a:rPr lang="en-US" altLang="zh-CN" dirty="0"/>
              <a:t>7</a:t>
            </a:r>
            <a:r>
              <a:rPr lang="zh-CN" altLang="en-US" dirty="0"/>
              <a:t>，</a:t>
            </a:r>
            <a:r>
              <a:rPr lang="en-US" altLang="zh-CN" dirty="0"/>
              <a:t>7</a:t>
            </a:r>
            <a:r>
              <a:rPr lang="zh-CN" altLang="en-US" dirty="0"/>
              <a:t>不比</a:t>
            </a:r>
            <a:r>
              <a:rPr lang="en-US" altLang="zh-CN" dirty="0"/>
              <a:t>1</a:t>
            </a:r>
            <a:r>
              <a:rPr lang="zh-CN" altLang="en-US" dirty="0"/>
              <a:t>优秀，可以放</a:t>
            </a:r>
            <a:endParaRPr lang="en-US" altLang="zh-CN" dirty="0"/>
          </a:p>
          <a:p>
            <a:r>
              <a:rPr lang="zh-CN" altLang="en-US" dirty="0"/>
              <a:t>尝试放</a:t>
            </a:r>
            <a:r>
              <a:rPr lang="en-US" altLang="zh-CN" dirty="0"/>
              <a:t>8</a:t>
            </a:r>
            <a:r>
              <a:rPr lang="zh-CN" altLang="en-US" dirty="0"/>
              <a:t>，</a:t>
            </a:r>
            <a:r>
              <a:rPr lang="en-US" altLang="zh-CN" dirty="0"/>
              <a:t>8</a:t>
            </a:r>
            <a:r>
              <a:rPr lang="zh-CN" altLang="en-US" dirty="0"/>
              <a:t>不比</a:t>
            </a:r>
            <a:r>
              <a:rPr lang="en-US" altLang="zh-CN" dirty="0"/>
              <a:t>7</a:t>
            </a:r>
            <a:r>
              <a:rPr lang="zh-CN" altLang="en-US" dirty="0"/>
              <a:t>优秀，可以放</a:t>
            </a:r>
            <a:endParaRPr lang="en-US" altLang="zh-CN" dirty="0"/>
          </a:p>
          <a:p>
            <a:r>
              <a:rPr lang="zh-CN" altLang="en-US" dirty="0"/>
              <a:t>放</a:t>
            </a:r>
            <a:r>
              <a:rPr lang="en-US" altLang="zh-CN" dirty="0"/>
              <a:t>5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作为开头明显比栈顶的</a:t>
            </a:r>
            <a:r>
              <a:rPr lang="en-US" altLang="zh-CN" dirty="0"/>
              <a:t>8</a:t>
            </a:r>
            <a:r>
              <a:rPr lang="zh-CN" altLang="en-US" dirty="0"/>
              <a:t>和</a:t>
            </a:r>
            <a:r>
              <a:rPr lang="en-US" altLang="zh-CN" dirty="0"/>
              <a:t>7</a:t>
            </a:r>
            <a:r>
              <a:rPr lang="zh-CN" altLang="en-US" dirty="0"/>
              <a:t>更加优秀，但是没有比</a:t>
            </a:r>
            <a:r>
              <a:rPr lang="en-US" altLang="zh-CN" dirty="0"/>
              <a:t>1</a:t>
            </a:r>
            <a:r>
              <a:rPr lang="zh-CN" altLang="en-US" dirty="0"/>
              <a:t>更加优秀，所以弹出</a:t>
            </a:r>
            <a:r>
              <a:rPr lang="en-US" altLang="zh-CN" dirty="0"/>
              <a:t>7</a:t>
            </a:r>
            <a:r>
              <a:rPr lang="zh-CN" altLang="en-US" dirty="0"/>
              <a:t>，</a:t>
            </a:r>
            <a:r>
              <a:rPr lang="en-US" altLang="zh-CN" dirty="0"/>
              <a:t>8</a:t>
            </a:r>
            <a:r>
              <a:rPr lang="zh-CN" altLang="en-US" dirty="0"/>
              <a:t>，放</a:t>
            </a:r>
            <a:r>
              <a:rPr lang="en-US" altLang="zh-CN" dirty="0"/>
              <a:t>5</a:t>
            </a:r>
            <a:r>
              <a:rPr lang="zh-CN" altLang="en-US" dirty="0"/>
              <a:t>，</a:t>
            </a:r>
            <a:r>
              <a:rPr lang="en-US" altLang="zh-CN" dirty="0"/>
              <a:t>k</a:t>
            </a:r>
            <a:r>
              <a:rPr lang="zh-CN" altLang="en-US" dirty="0"/>
              <a:t>需要减去</a:t>
            </a:r>
            <a:r>
              <a:rPr lang="en-US" altLang="zh-CN" dirty="0"/>
              <a:t>2</a:t>
            </a:r>
          </a:p>
          <a:p>
            <a:r>
              <a:rPr lang="zh-CN" altLang="en-US" dirty="0"/>
              <a:t>放</a:t>
            </a:r>
            <a:r>
              <a:rPr lang="en-US" altLang="zh-CN" dirty="0"/>
              <a:t>4</a:t>
            </a:r>
            <a:r>
              <a:rPr lang="zh-CN" altLang="en-US" dirty="0"/>
              <a:t>，</a:t>
            </a:r>
            <a:r>
              <a:rPr lang="en-US" altLang="zh-CN" dirty="0"/>
              <a:t>4</a:t>
            </a:r>
            <a:r>
              <a:rPr lang="zh-CN" altLang="en-US" dirty="0"/>
              <a:t>也比</a:t>
            </a:r>
            <a:r>
              <a:rPr lang="en-US" altLang="zh-CN" dirty="0"/>
              <a:t>5</a:t>
            </a:r>
            <a:r>
              <a:rPr lang="zh-CN" altLang="en-US" dirty="0"/>
              <a:t>作为开头更加优秀，弹出</a:t>
            </a:r>
            <a:r>
              <a:rPr lang="en-US" altLang="zh-CN" dirty="0"/>
              <a:t>5</a:t>
            </a:r>
            <a:r>
              <a:rPr lang="zh-CN" altLang="en-US" dirty="0"/>
              <a:t>，放</a:t>
            </a:r>
            <a:r>
              <a:rPr lang="en-US" altLang="zh-CN" dirty="0"/>
              <a:t>4</a:t>
            </a:r>
            <a:r>
              <a:rPr lang="zh-CN" altLang="en-US" dirty="0"/>
              <a:t>，</a:t>
            </a:r>
            <a:r>
              <a:rPr lang="en-US" altLang="zh-CN" dirty="0"/>
              <a:t>k</a:t>
            </a:r>
            <a:r>
              <a:rPr lang="zh-CN" altLang="en-US" dirty="0"/>
              <a:t>减去</a:t>
            </a:r>
            <a:r>
              <a:rPr lang="en-US" altLang="zh-CN" dirty="0"/>
              <a:t>1</a:t>
            </a:r>
          </a:p>
          <a:p>
            <a:r>
              <a:rPr lang="en-US" altLang="zh-CN" dirty="0"/>
              <a:t>2</a:t>
            </a:r>
            <a:r>
              <a:rPr lang="zh-CN" altLang="en-US" dirty="0"/>
              <a:t>也比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8437667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992107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92925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opt:</a:t>
            </a:r>
            <a:r>
              <a:rPr lang="zh-CN" altLang="en-US" dirty="0"/>
              <a:t>选择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523177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opt:</a:t>
            </a:r>
            <a:r>
              <a:rPr lang="zh-CN" altLang="en-US" dirty="0"/>
              <a:t>选择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808443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所以，这个贪心选择不仅是局部的最优，它也确保了我们始终行驶在通往全局最优的唯一正确路上。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就跟你只能从</a:t>
            </a:r>
            <a:r>
              <a:rPr lang="en-US" altLang="zh-CN" dirty="0"/>
              <a:t>10</a:t>
            </a:r>
            <a:r>
              <a:rPr lang="zh-CN" altLang="en-US" dirty="0"/>
              <a:t>张钱里面拿</a:t>
            </a:r>
            <a:r>
              <a:rPr lang="en-US" altLang="zh-CN" dirty="0"/>
              <a:t>5</a:t>
            </a:r>
            <a:r>
              <a:rPr lang="zh-CN" altLang="en-US" dirty="0"/>
              <a:t>张一样，你肯定一次一次会选最大的，因为每一次选择最大的就是通往全局最优的唯一正确路上。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136869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570533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543673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81378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986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33445" y="1634744"/>
            <a:ext cx="2874010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D4A87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01924" y="2124074"/>
            <a:ext cx="5788660" cy="2734945"/>
          </a:xfrm>
          <a:custGeom>
            <a:avLst/>
            <a:gdLst/>
            <a:ahLst/>
            <a:cxnLst/>
            <a:rect l="l" t="t" r="r" b="b"/>
            <a:pathLst>
              <a:path w="5788659" h="2734945">
                <a:moveTo>
                  <a:pt x="5788152" y="487680"/>
                </a:moveTo>
                <a:lnTo>
                  <a:pt x="5783605" y="442595"/>
                </a:lnTo>
                <a:lnTo>
                  <a:pt x="5770575" y="400608"/>
                </a:lnTo>
                <a:lnTo>
                  <a:pt x="5749963" y="362623"/>
                </a:lnTo>
                <a:lnTo>
                  <a:pt x="5722658" y="329526"/>
                </a:lnTo>
                <a:lnTo>
                  <a:pt x="5689562" y="302221"/>
                </a:lnTo>
                <a:lnTo>
                  <a:pt x="5651576" y="281609"/>
                </a:lnTo>
                <a:lnTo>
                  <a:pt x="5609590" y="268579"/>
                </a:lnTo>
                <a:lnTo>
                  <a:pt x="5564505" y="264033"/>
                </a:lnTo>
                <a:lnTo>
                  <a:pt x="1257414" y="264033"/>
                </a:lnTo>
                <a:lnTo>
                  <a:pt x="1257414" y="261035"/>
                </a:lnTo>
                <a:lnTo>
                  <a:pt x="863561" y="0"/>
                </a:lnTo>
                <a:lnTo>
                  <a:pt x="223875" y="0"/>
                </a:lnTo>
                <a:lnTo>
                  <a:pt x="173736" y="5575"/>
                </a:lnTo>
                <a:lnTo>
                  <a:pt x="127596" y="21501"/>
                </a:lnTo>
                <a:lnTo>
                  <a:pt x="86791" y="46545"/>
                </a:lnTo>
                <a:lnTo>
                  <a:pt x="52705" y="79502"/>
                </a:lnTo>
                <a:lnTo>
                  <a:pt x="26670" y="119138"/>
                </a:lnTo>
                <a:lnTo>
                  <a:pt x="10058" y="164261"/>
                </a:lnTo>
                <a:lnTo>
                  <a:pt x="4216" y="213639"/>
                </a:lnTo>
                <a:lnTo>
                  <a:pt x="4216" y="445757"/>
                </a:lnTo>
                <a:lnTo>
                  <a:pt x="0" y="487680"/>
                </a:lnTo>
                <a:lnTo>
                  <a:pt x="0" y="2510790"/>
                </a:lnTo>
                <a:lnTo>
                  <a:pt x="4533" y="2555887"/>
                </a:lnTo>
                <a:lnTo>
                  <a:pt x="17564" y="2597874"/>
                </a:lnTo>
                <a:lnTo>
                  <a:pt x="38176" y="2635859"/>
                </a:lnTo>
                <a:lnTo>
                  <a:pt x="65481" y="2668955"/>
                </a:lnTo>
                <a:lnTo>
                  <a:pt x="98577" y="2696260"/>
                </a:lnTo>
                <a:lnTo>
                  <a:pt x="136563" y="2716873"/>
                </a:lnTo>
                <a:lnTo>
                  <a:pt x="178549" y="2729903"/>
                </a:lnTo>
                <a:lnTo>
                  <a:pt x="223647" y="2734437"/>
                </a:lnTo>
                <a:lnTo>
                  <a:pt x="5564505" y="2734437"/>
                </a:lnTo>
                <a:lnTo>
                  <a:pt x="5609590" y="2729903"/>
                </a:lnTo>
                <a:lnTo>
                  <a:pt x="5651576" y="2716873"/>
                </a:lnTo>
                <a:lnTo>
                  <a:pt x="5689562" y="2696260"/>
                </a:lnTo>
                <a:lnTo>
                  <a:pt x="5722658" y="2668955"/>
                </a:lnTo>
                <a:lnTo>
                  <a:pt x="5749963" y="2635859"/>
                </a:lnTo>
                <a:lnTo>
                  <a:pt x="5770575" y="2597874"/>
                </a:lnTo>
                <a:lnTo>
                  <a:pt x="5783605" y="2555887"/>
                </a:lnTo>
                <a:lnTo>
                  <a:pt x="5788152" y="2510790"/>
                </a:lnTo>
                <a:lnTo>
                  <a:pt x="5788152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0627" y="2453640"/>
            <a:ext cx="0" cy="814705"/>
          </a:xfrm>
          <a:custGeom>
            <a:avLst/>
            <a:gdLst/>
            <a:ahLst/>
            <a:cxnLst/>
            <a:rect l="l" t="t" r="r" b="b"/>
            <a:pathLst>
              <a:path h="814704">
                <a:moveTo>
                  <a:pt x="0" y="0"/>
                </a:moveTo>
                <a:lnTo>
                  <a:pt x="0" y="814705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2374074"/>
            <a:ext cx="87502" cy="875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3259518"/>
            <a:ext cx="87502" cy="8750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323843" y="4146804"/>
            <a:ext cx="2098675" cy="589915"/>
          </a:xfrm>
          <a:custGeom>
            <a:avLst/>
            <a:gdLst/>
            <a:ahLst/>
            <a:cxnLst/>
            <a:rect l="l" t="t" r="r" b="b"/>
            <a:pathLst>
              <a:path w="2098675" h="589914">
                <a:moveTo>
                  <a:pt x="2098548" y="589788"/>
                </a:moveTo>
                <a:lnTo>
                  <a:pt x="152273" y="589788"/>
                </a:lnTo>
                <a:lnTo>
                  <a:pt x="104939" y="582138"/>
                </a:lnTo>
                <a:lnTo>
                  <a:pt x="63805" y="560840"/>
                </a:lnTo>
                <a:lnTo>
                  <a:pt x="31352" y="528367"/>
                </a:lnTo>
                <a:lnTo>
                  <a:pt x="10061" y="487196"/>
                </a:lnTo>
                <a:lnTo>
                  <a:pt x="2412" y="439801"/>
                </a:lnTo>
                <a:lnTo>
                  <a:pt x="2154" y="390910"/>
                </a:lnTo>
                <a:lnTo>
                  <a:pt x="1888" y="342028"/>
                </a:lnTo>
                <a:lnTo>
                  <a:pt x="1618" y="293153"/>
                </a:lnTo>
                <a:lnTo>
                  <a:pt x="1344" y="244285"/>
                </a:lnTo>
                <a:lnTo>
                  <a:pt x="1068" y="195421"/>
                </a:lnTo>
                <a:lnTo>
                  <a:pt x="794" y="146562"/>
                </a:lnTo>
                <a:lnTo>
                  <a:pt x="524" y="97706"/>
                </a:lnTo>
                <a:lnTo>
                  <a:pt x="258" y="48852"/>
                </a:lnTo>
                <a:lnTo>
                  <a:pt x="0" y="0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769095" y="2721863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4">
                <a:moveTo>
                  <a:pt x="0" y="0"/>
                </a:moveTo>
                <a:lnTo>
                  <a:pt x="0" y="610997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106" y="2640774"/>
            <a:ext cx="87502" cy="8902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599688"/>
            <a:ext cx="100583" cy="100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415283"/>
            <a:ext cx="100583" cy="1005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784092"/>
            <a:ext cx="100583" cy="1005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3C4199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2700" y="53415"/>
            <a:ext cx="12217400" cy="269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60190" y="2659126"/>
            <a:ext cx="5071618" cy="1845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3C4199"/>
                </a:solidFill>
                <a:latin typeface="微软雅黑"/>
                <a:cs typeface="微软雅黑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0.png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1.png"/><Relationship Id="rId4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1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g"/><Relationship Id="rId4" Type="http://schemas.openxmlformats.org/officeDocument/2006/relationships/image" Target="../media/image1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g"/><Relationship Id="rId4" Type="http://schemas.openxmlformats.org/officeDocument/2006/relationships/image" Target="../media/image1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1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10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51.png"/><Relationship Id="rId4" Type="http://schemas.openxmlformats.org/officeDocument/2006/relationships/image" Target="../media/image1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1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6.png"/><Relationship Id="rId4" Type="http://schemas.openxmlformats.org/officeDocument/2006/relationships/image" Target="../media/image1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8.png"/><Relationship Id="rId4" Type="http://schemas.openxmlformats.org/officeDocument/2006/relationships/image" Target="../media/image1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png"/><Relationship Id="rId4" Type="http://schemas.openxmlformats.org/officeDocument/2006/relationships/image" Target="../media/image1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png"/><Relationship Id="rId4" Type="http://schemas.openxmlformats.org/officeDocument/2006/relationships/image" Target="../media/image1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png"/><Relationship Id="rId4" Type="http://schemas.openxmlformats.org/officeDocument/2006/relationships/image" Target="../media/image1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png"/><Relationship Id="rId4" Type="http://schemas.openxmlformats.org/officeDocument/2006/relationships/image" Target="../media/image1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1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10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6.png"/><Relationship Id="rId4" Type="http://schemas.openxmlformats.org/officeDocument/2006/relationships/image" Target="../media/image10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7.png"/><Relationship Id="rId4" Type="http://schemas.openxmlformats.org/officeDocument/2006/relationships/image" Target="../media/image10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8.png"/><Relationship Id="rId4" Type="http://schemas.openxmlformats.org/officeDocument/2006/relationships/image" Target="../media/image10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png"/><Relationship Id="rId5" Type="http://schemas.openxmlformats.org/officeDocument/2006/relationships/image" Target="../media/image62.png"/><Relationship Id="rId4" Type="http://schemas.openxmlformats.org/officeDocument/2006/relationships/image" Target="../media/image10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5" Type="http://schemas.openxmlformats.org/officeDocument/2006/relationships/image" Target="../media/image69.png"/><Relationship Id="rId4" Type="http://schemas.openxmlformats.org/officeDocument/2006/relationships/image" Target="../media/image10.png"/></Relationships>
</file>

<file path=ppt/slides/_rels/slide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9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10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8.png"/><Relationship Id="rId4" Type="http://schemas.openxmlformats.org/officeDocument/2006/relationships/image" Target="../media/image10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9918" y="2353693"/>
            <a:ext cx="613918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sz="5400" b="1" spc="-70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进阶算法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44908" y="3873830"/>
            <a:ext cx="12954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9603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贪心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7" name="object 7"/>
          <p:cNvSpPr txBox="1"/>
          <p:nvPr/>
        </p:nvSpPr>
        <p:spPr>
          <a:xfrm rot="18900000">
            <a:off x="7756939" y="4555235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3429000" y="3200400"/>
            <a:ext cx="5071618" cy="9566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96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b="1" dirty="0">
                <a:solidFill>
                  <a:srgbClr val="2D4A8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贪心算法</a:t>
            </a:r>
            <a:endParaRPr sz="4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970" marR="5080">
              <a:lnSpc>
                <a:spcPct val="150000"/>
              </a:lnSpc>
              <a:spcBef>
                <a:spcPts val="1005"/>
              </a:spcBef>
            </a:pPr>
            <a:endParaRPr sz="1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 rot="18900000">
            <a:off x="7756939" y="4555235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9" name="object 4"/>
          <p:cNvSpPr txBox="1"/>
          <p:nvPr/>
        </p:nvSpPr>
        <p:spPr>
          <a:xfrm>
            <a:off x="1383791" y="3429000"/>
            <a:ext cx="9497695" cy="1122102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19050" rIns="0" bIns="0" rtlCol="0">
            <a:spAutoFit/>
          </a:bodyPr>
          <a:lstStyle/>
          <a:p>
            <a:pPr marL="91440" marR="254000">
              <a:lnSpc>
                <a:spcPts val="4320"/>
              </a:lnSpc>
              <a:spcBef>
                <a:spcPts val="150"/>
              </a:spcBef>
            </a:pPr>
            <a:r>
              <a:rPr sz="2400" dirty="0" err="1">
                <a:solidFill>
                  <a:srgbClr val="333333"/>
                </a:solidFill>
                <a:latin typeface="等线"/>
                <a:cs typeface="等线"/>
              </a:rPr>
              <a:t>在算法竞赛中求解某些问题时，只需要做</a:t>
            </a:r>
            <a:r>
              <a:rPr lang="zh-CN" altLang="en-US" sz="2400" dirty="0">
                <a:solidFill>
                  <a:srgbClr val="333333"/>
                </a:solidFill>
                <a:latin typeface="等线"/>
                <a:cs typeface="等线"/>
              </a:rPr>
              <a:t>出</a:t>
            </a:r>
            <a:r>
              <a:rPr sz="2400" dirty="0" err="1">
                <a:solidFill>
                  <a:srgbClr val="333333"/>
                </a:solidFill>
                <a:latin typeface="等线"/>
                <a:cs typeface="等线"/>
              </a:rPr>
              <a:t>在当前看来是最好的选择</a:t>
            </a:r>
            <a:r>
              <a:rPr sz="2400" dirty="0">
                <a:solidFill>
                  <a:srgbClr val="333333"/>
                </a:solidFill>
                <a:latin typeface="等线"/>
                <a:cs typeface="等线"/>
              </a:rPr>
              <a:t> </a:t>
            </a:r>
            <a:r>
              <a:rPr sz="2400" dirty="0" err="1">
                <a:solidFill>
                  <a:srgbClr val="333333"/>
                </a:solidFill>
                <a:latin typeface="等线"/>
                <a:cs typeface="等线"/>
              </a:rPr>
              <a:t>就能获得最好的结果，而不需要考虑整体上的最优</a:t>
            </a:r>
            <a:r>
              <a:rPr sz="2400" dirty="0">
                <a:solidFill>
                  <a:srgbClr val="333333"/>
                </a:solidFill>
                <a:latin typeface="等线"/>
                <a:cs typeface="等线"/>
              </a:rPr>
              <a:t>。</a:t>
            </a:r>
            <a:endParaRPr sz="2400" dirty="0">
              <a:latin typeface="等线"/>
              <a:cs typeface="等线"/>
            </a:endParaRPr>
          </a:p>
        </p:txBody>
      </p:sp>
      <p:sp>
        <p:nvSpPr>
          <p:cNvPr id="10" name="object 5"/>
          <p:cNvSpPr txBox="1"/>
          <p:nvPr/>
        </p:nvSpPr>
        <p:spPr>
          <a:xfrm>
            <a:off x="3417696" y="5257800"/>
            <a:ext cx="5356860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950" i="1" spc="-155" dirty="0">
                <a:solidFill>
                  <a:srgbClr val="C00000"/>
                </a:solidFill>
                <a:latin typeface="等线"/>
                <a:cs typeface="等线"/>
              </a:rPr>
              <a:t>说简单点就是可大的拿，往死里塞</a:t>
            </a:r>
            <a:endParaRPr sz="2950" dirty="0">
              <a:latin typeface="等线"/>
              <a:cs typeface="等线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EA79E7A-F5DB-0C24-A647-38FD4E2C72B4}"/>
              </a:ext>
            </a:extLst>
          </p:cNvPr>
          <p:cNvSpPr txBox="1"/>
          <p:nvPr/>
        </p:nvSpPr>
        <p:spPr>
          <a:xfrm>
            <a:off x="1762952" y="1507048"/>
            <a:ext cx="8583795" cy="13142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Greedy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adj.</a:t>
            </a:r>
            <a:r>
              <a:rPr lang="zh-CN" altLang="en-US" sz="2800" dirty="0">
                <a:latin typeface="Consolas" panose="020B0609020204030204" pitchFamily="49" charset="0"/>
              </a:rPr>
              <a:t>贪婪的</a:t>
            </a:r>
            <a:r>
              <a:rPr lang="en-US" altLang="zh-CN" sz="2800" dirty="0">
                <a:latin typeface="Consolas" panose="020B0609020204030204" pitchFamily="49" charset="0"/>
              </a:rPr>
              <a:t>; </a:t>
            </a:r>
            <a:r>
              <a:rPr lang="zh-CN" altLang="en-US" sz="2800" dirty="0">
                <a:latin typeface="Consolas" panose="020B0609020204030204" pitchFamily="49" charset="0"/>
              </a:rPr>
              <a:t>贪心的</a:t>
            </a:r>
            <a:r>
              <a:rPr lang="en-US" altLang="zh-CN" sz="2800" dirty="0">
                <a:latin typeface="Consolas" panose="020B0609020204030204" pitchFamily="49" charset="0"/>
              </a:rPr>
              <a:t>; </a:t>
            </a:r>
            <a:r>
              <a:rPr lang="zh-CN" altLang="en-US" sz="2800" dirty="0">
                <a:latin typeface="Consolas" panose="020B0609020204030204" pitchFamily="49" charset="0"/>
              </a:rPr>
              <a:t>贪吃的</a:t>
            </a:r>
            <a:r>
              <a:rPr lang="en-US" altLang="zh-CN" sz="2800" dirty="0">
                <a:latin typeface="Consolas" panose="020B0609020204030204" pitchFamily="49" charset="0"/>
              </a:rPr>
              <a:t>; </a:t>
            </a:r>
            <a:r>
              <a:rPr lang="zh-CN" altLang="en-US" sz="2800" dirty="0">
                <a:latin typeface="Consolas" panose="020B0609020204030204" pitchFamily="49" charset="0"/>
              </a:rPr>
              <a:t>渴望的</a:t>
            </a:r>
            <a:r>
              <a:rPr lang="en-US" altLang="zh-CN" sz="2800" dirty="0">
                <a:latin typeface="Consolas" panose="020B0609020204030204" pitchFamily="49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EA79E7A-F5DB-0C24-A647-38FD4E2C72B4}"/>
              </a:ext>
            </a:extLst>
          </p:cNvPr>
          <p:cNvSpPr txBox="1"/>
          <p:nvPr/>
        </p:nvSpPr>
        <p:spPr>
          <a:xfrm>
            <a:off x="1750817" y="1714209"/>
            <a:ext cx="8583795" cy="13142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Greedy</a:t>
            </a:r>
          </a:p>
          <a:p>
            <a:pPr algn="ctr"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</a:rPr>
              <a:t>adj.</a:t>
            </a:r>
            <a:r>
              <a:rPr lang="zh-CN" altLang="en-US" sz="2800" dirty="0">
                <a:latin typeface="Consolas" panose="020B0609020204030204" pitchFamily="49" charset="0"/>
              </a:rPr>
              <a:t>贪婪的</a:t>
            </a:r>
            <a:r>
              <a:rPr lang="en-US" altLang="zh-CN" sz="2800" dirty="0">
                <a:latin typeface="Consolas" panose="020B0609020204030204" pitchFamily="49" charset="0"/>
              </a:rPr>
              <a:t>; </a:t>
            </a:r>
            <a:r>
              <a:rPr lang="zh-CN" altLang="en-US" sz="2800" dirty="0">
                <a:latin typeface="Consolas" panose="020B0609020204030204" pitchFamily="49" charset="0"/>
              </a:rPr>
              <a:t>贪心的</a:t>
            </a:r>
            <a:r>
              <a:rPr lang="en-US" altLang="zh-CN" sz="2800" dirty="0">
                <a:latin typeface="Consolas" panose="020B0609020204030204" pitchFamily="49" charset="0"/>
              </a:rPr>
              <a:t>; </a:t>
            </a:r>
            <a:r>
              <a:rPr lang="zh-CN" altLang="en-US" sz="2800" dirty="0">
                <a:latin typeface="Consolas" panose="020B0609020204030204" pitchFamily="49" charset="0"/>
              </a:rPr>
              <a:t>贪吃的</a:t>
            </a:r>
            <a:r>
              <a:rPr lang="en-US" altLang="zh-CN" sz="2800" dirty="0">
                <a:latin typeface="Consolas" panose="020B0609020204030204" pitchFamily="49" charset="0"/>
              </a:rPr>
              <a:t>; </a:t>
            </a:r>
            <a:r>
              <a:rPr lang="zh-CN" altLang="en-US" sz="2800" dirty="0">
                <a:latin typeface="Consolas" panose="020B0609020204030204" pitchFamily="49" charset="0"/>
              </a:rPr>
              <a:t>渴望的</a:t>
            </a:r>
            <a:r>
              <a:rPr lang="en-US" altLang="zh-CN" sz="2800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171F818-12B1-04F0-51BA-24E0218B747B}"/>
              </a:ext>
            </a:extLst>
          </p:cNvPr>
          <p:cNvSpPr txBox="1"/>
          <p:nvPr/>
        </p:nvSpPr>
        <p:spPr>
          <a:xfrm>
            <a:off x="1161482" y="3408906"/>
            <a:ext cx="10110021" cy="28079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书本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P164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页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如果想在算法竞赛中获奖，就要尽可能多读书、多思考、多练习，去完成尽可能多数量与种类的算法题目积累知识和经验，并在考场上放平心态。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但这里有一个“度”的问题，如果因为花了太多时间在编程上而极度压缩休息的时间，反而会效率低下，得不偿失。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很多时候，太贪婪不是一件好事，因为目光短浅，没有考虑到后面的事情，结果没有办法保证最后的结果做到最好。</a:t>
            </a:r>
          </a:p>
        </p:txBody>
      </p:sp>
    </p:spTree>
    <p:extLst>
      <p:ext uri="{BB962C8B-B14F-4D97-AF65-F5344CB8AC3E}">
        <p14:creationId xmlns:p14="http://schemas.microsoft.com/office/powerpoint/2010/main" val="187838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7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2955" y="1964435"/>
            <a:ext cx="4186428" cy="3002280"/>
          </a:xfrm>
          <a:prstGeom prst="rect">
            <a:avLst/>
          </a:prstGeom>
        </p:spPr>
      </p:pic>
      <p:sp>
        <p:nvSpPr>
          <p:cNvPr id="8" name="object 7"/>
          <p:cNvSpPr txBox="1"/>
          <p:nvPr/>
        </p:nvSpPr>
        <p:spPr>
          <a:xfrm>
            <a:off x="6096000" y="3429000"/>
            <a:ext cx="5105400" cy="1389098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26670" rIns="0" bIns="0" rtlCol="0">
            <a:spAutoFit/>
          </a:bodyPr>
          <a:lstStyle/>
          <a:p>
            <a:pPr marL="92075" marR="184785">
              <a:lnSpc>
                <a:spcPct val="150000"/>
              </a:lnSpc>
              <a:spcBef>
                <a:spcPts val="21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你只能拿</a:t>
            </a:r>
            <a:r>
              <a:rPr sz="2000" i="1" spc="-15" dirty="0">
                <a:solidFill>
                  <a:srgbClr val="2D4A87"/>
                </a:solidFill>
                <a:latin typeface="Franklin Gothic Medium"/>
                <a:cs typeface="Franklin Gothic Medium"/>
              </a:rPr>
              <a:t>5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张，怎么才能拿最多的面额？</a:t>
            </a:r>
            <a:endParaRPr lang="en-US" sz="2000" dirty="0">
              <a:solidFill>
                <a:srgbClr val="2D4A87"/>
              </a:solidFill>
              <a:latin typeface="等线"/>
              <a:cs typeface="等线"/>
            </a:endParaRPr>
          </a:p>
          <a:p>
            <a:pPr marL="92075" marR="184785">
              <a:lnSpc>
                <a:spcPct val="150000"/>
              </a:lnSpc>
              <a:spcBef>
                <a:spcPts val="210"/>
              </a:spcBef>
            </a:pPr>
            <a:r>
              <a:rPr sz="2000" dirty="0" err="1">
                <a:solidFill>
                  <a:srgbClr val="2D4A87"/>
                </a:solidFill>
                <a:latin typeface="等线"/>
                <a:cs typeface="等线"/>
              </a:rPr>
              <a:t>显然每次选择剩下钞票中面值最大的一张，最后你的选</a:t>
            </a:r>
            <a:r>
              <a:rPr sz="2000" spc="-5" dirty="0" err="1">
                <a:solidFill>
                  <a:srgbClr val="2D4A87"/>
                </a:solidFill>
                <a:latin typeface="等线"/>
                <a:cs typeface="等线"/>
              </a:rPr>
              <a:t>择一定是最优的</a:t>
            </a:r>
            <a:r>
              <a:rPr sz="2000" spc="-5" dirty="0">
                <a:solidFill>
                  <a:srgbClr val="2D4A87"/>
                </a:solidFill>
                <a:latin typeface="等线"/>
                <a:cs typeface="等线"/>
              </a:rPr>
              <a:t>。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1B6ACBE-9F44-B7CE-2378-119C609EA8C3}"/>
              </a:ext>
            </a:extLst>
          </p:cNvPr>
          <p:cNvSpPr txBox="1"/>
          <p:nvPr/>
        </p:nvSpPr>
        <p:spPr>
          <a:xfrm>
            <a:off x="6096000" y="2514600"/>
            <a:ext cx="41152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但是考虑一个简单的问题：</a:t>
            </a:r>
            <a:endParaRPr lang="zh-CN" altLang="en-US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F696545-6E6B-327F-5A0A-317A8C5C22CA}"/>
              </a:ext>
            </a:extLst>
          </p:cNvPr>
          <p:cNvSpPr txBox="1"/>
          <p:nvPr/>
        </p:nvSpPr>
        <p:spPr>
          <a:xfrm>
            <a:off x="2438400" y="5672149"/>
            <a:ext cx="78486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这个例子中，每一步的最优解导向了全局最优解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8357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11" name="object 7"/>
          <p:cNvSpPr txBox="1">
            <a:spLocks/>
          </p:cNvSpPr>
          <p:nvPr/>
        </p:nvSpPr>
        <p:spPr>
          <a:xfrm>
            <a:off x="4572000" y="1402583"/>
            <a:ext cx="32810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zh-CN" altLang="en-US" sz="3200" kern="0" dirty="0">
                <a:solidFill>
                  <a:srgbClr val="EC7C30"/>
                </a:solidFill>
                <a:latin typeface="等线"/>
                <a:cs typeface="等线"/>
              </a:rPr>
              <a:t>如何获得好成绩？</a:t>
            </a:r>
            <a:endParaRPr lang="zh-CN" altLang="en-US" sz="3200" kern="0" dirty="0">
              <a:solidFill>
                <a:sysClr val="windowText" lastClr="000000"/>
              </a:solidFill>
              <a:latin typeface="等线"/>
              <a:cs typeface="等线"/>
            </a:endParaRPr>
          </a:p>
        </p:txBody>
      </p:sp>
      <p:sp>
        <p:nvSpPr>
          <p:cNvPr id="14" name="object 10"/>
          <p:cNvSpPr/>
          <p:nvPr/>
        </p:nvSpPr>
        <p:spPr>
          <a:xfrm>
            <a:off x="1418743" y="3177180"/>
            <a:ext cx="2651760" cy="1938655"/>
          </a:xfrm>
          <a:custGeom>
            <a:avLst/>
            <a:gdLst/>
            <a:ahLst/>
            <a:cxnLst/>
            <a:rect l="l" t="t" r="r" b="b"/>
            <a:pathLst>
              <a:path w="2651760" h="1938654">
                <a:moveTo>
                  <a:pt x="2651760" y="0"/>
                </a:moveTo>
                <a:lnTo>
                  <a:pt x="0" y="0"/>
                </a:lnTo>
                <a:lnTo>
                  <a:pt x="0" y="1938527"/>
                </a:lnTo>
                <a:lnTo>
                  <a:pt x="2651760" y="1938527"/>
                </a:lnTo>
                <a:lnTo>
                  <a:pt x="2651760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 anchor="ctr"/>
          <a:lstStyle/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每天上课</a:t>
            </a:r>
            <a:r>
              <a:rPr lang="en-US" altLang="zh-CN" sz="2000" dirty="0">
                <a:solidFill>
                  <a:schemeClr val="bg1"/>
                </a:solidFill>
              </a:rPr>
              <a:t>0</a:t>
            </a:r>
            <a:r>
              <a:rPr lang="zh-CN" altLang="en-US" sz="2000" dirty="0">
                <a:solidFill>
                  <a:schemeClr val="bg1"/>
                </a:solidFill>
              </a:rPr>
              <a:t>小时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刷题</a:t>
            </a:r>
            <a:r>
              <a:rPr lang="en-US" altLang="zh-CN" sz="2000" dirty="0">
                <a:solidFill>
                  <a:schemeClr val="bg1"/>
                </a:solidFill>
              </a:rPr>
              <a:t>0</a:t>
            </a:r>
            <a:r>
              <a:rPr lang="zh-CN" altLang="en-US" sz="2000" dirty="0">
                <a:solidFill>
                  <a:schemeClr val="bg1"/>
                </a:solidFill>
              </a:rPr>
              <a:t>小时</a:t>
            </a:r>
            <a:endParaRPr lang="en-US" altLang="zh-CN" sz="2000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收益：</a:t>
            </a:r>
            <a:r>
              <a:rPr lang="en-US" altLang="zh-CN" sz="2000" dirty="0">
                <a:solidFill>
                  <a:schemeClr val="bg1"/>
                </a:solidFill>
              </a:rPr>
              <a:t>0</a:t>
            </a:r>
            <a:endParaRPr sz="2000" dirty="0">
              <a:solidFill>
                <a:schemeClr val="bg1"/>
              </a:solidFill>
            </a:endParaRPr>
          </a:p>
        </p:txBody>
      </p:sp>
      <p:sp>
        <p:nvSpPr>
          <p:cNvPr id="15" name="object 11"/>
          <p:cNvSpPr/>
          <p:nvPr/>
        </p:nvSpPr>
        <p:spPr>
          <a:xfrm>
            <a:off x="4709962" y="3177179"/>
            <a:ext cx="2651760" cy="1938655"/>
          </a:xfrm>
          <a:custGeom>
            <a:avLst/>
            <a:gdLst/>
            <a:ahLst/>
            <a:cxnLst/>
            <a:rect l="l" t="t" r="r" b="b"/>
            <a:pathLst>
              <a:path w="2651759" h="1938654">
                <a:moveTo>
                  <a:pt x="2651759" y="0"/>
                </a:moveTo>
                <a:lnTo>
                  <a:pt x="0" y="0"/>
                </a:lnTo>
                <a:lnTo>
                  <a:pt x="0" y="1938527"/>
                </a:lnTo>
                <a:lnTo>
                  <a:pt x="2651759" y="1938527"/>
                </a:lnTo>
                <a:lnTo>
                  <a:pt x="2651759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 anchor="ctr"/>
          <a:lstStyle/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每天上课</a:t>
            </a:r>
            <a:r>
              <a:rPr lang="en-US" altLang="zh-CN" sz="2000" dirty="0">
                <a:solidFill>
                  <a:schemeClr val="bg1"/>
                </a:solidFill>
              </a:rPr>
              <a:t>2</a:t>
            </a:r>
            <a:r>
              <a:rPr lang="zh-CN" altLang="en-US" sz="2000" dirty="0">
                <a:solidFill>
                  <a:schemeClr val="bg1"/>
                </a:solidFill>
              </a:rPr>
              <a:t>小时</a:t>
            </a:r>
          </a:p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刷题</a:t>
            </a:r>
            <a:r>
              <a:rPr lang="en-US" altLang="zh-CN" sz="2000" dirty="0">
                <a:solidFill>
                  <a:schemeClr val="bg1"/>
                </a:solidFill>
              </a:rPr>
              <a:t>3</a:t>
            </a:r>
            <a:r>
              <a:rPr lang="zh-CN" altLang="en-US" sz="2000" dirty="0">
                <a:solidFill>
                  <a:schemeClr val="bg1"/>
                </a:solidFill>
              </a:rPr>
              <a:t>小时</a:t>
            </a:r>
          </a:p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收益：</a:t>
            </a:r>
            <a:r>
              <a:rPr lang="en-US" altLang="zh-CN" sz="2000" dirty="0">
                <a:solidFill>
                  <a:schemeClr val="bg1"/>
                </a:solidFill>
              </a:rPr>
              <a:t>5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6" name="object 12"/>
          <p:cNvSpPr/>
          <p:nvPr/>
        </p:nvSpPr>
        <p:spPr>
          <a:xfrm>
            <a:off x="8121499" y="3177178"/>
            <a:ext cx="2650490" cy="1938655"/>
          </a:xfrm>
          <a:custGeom>
            <a:avLst/>
            <a:gdLst/>
            <a:ahLst/>
            <a:cxnLst/>
            <a:rect l="l" t="t" r="r" b="b"/>
            <a:pathLst>
              <a:path w="2650490" h="1938654">
                <a:moveTo>
                  <a:pt x="2650236" y="0"/>
                </a:moveTo>
                <a:lnTo>
                  <a:pt x="0" y="0"/>
                </a:lnTo>
                <a:lnTo>
                  <a:pt x="0" y="1938527"/>
                </a:lnTo>
                <a:lnTo>
                  <a:pt x="2650236" y="1938527"/>
                </a:lnTo>
                <a:lnTo>
                  <a:pt x="2650236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 anchor="ctr"/>
          <a:lstStyle/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每天上课</a:t>
            </a:r>
            <a:r>
              <a:rPr lang="en-US" altLang="zh-CN" sz="2000" dirty="0">
                <a:solidFill>
                  <a:schemeClr val="bg1"/>
                </a:solidFill>
              </a:rPr>
              <a:t>12</a:t>
            </a:r>
            <a:r>
              <a:rPr lang="zh-CN" altLang="en-US" sz="2000" dirty="0">
                <a:solidFill>
                  <a:schemeClr val="bg1"/>
                </a:solidFill>
              </a:rPr>
              <a:t>小时</a:t>
            </a:r>
          </a:p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刷题</a:t>
            </a:r>
            <a:r>
              <a:rPr lang="en-US" altLang="zh-CN" sz="2000" dirty="0">
                <a:solidFill>
                  <a:schemeClr val="bg1"/>
                </a:solidFill>
              </a:rPr>
              <a:t>12</a:t>
            </a:r>
            <a:r>
              <a:rPr lang="zh-CN" altLang="en-US" sz="2000" dirty="0">
                <a:solidFill>
                  <a:schemeClr val="bg1"/>
                </a:solidFill>
              </a:rPr>
              <a:t>小时</a:t>
            </a:r>
          </a:p>
          <a:p>
            <a:pPr algn="ctr">
              <a:lnSpc>
                <a:spcPct val="200000"/>
              </a:lnSpc>
            </a:pPr>
            <a:r>
              <a:rPr lang="zh-CN" altLang="en-US" sz="2000" dirty="0">
                <a:solidFill>
                  <a:schemeClr val="bg1"/>
                </a:solidFill>
              </a:rPr>
              <a:t>收益：？？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45012DF-65EA-D272-7A97-F096F4CEAEA5}"/>
              </a:ext>
            </a:extLst>
          </p:cNvPr>
          <p:cNvSpPr txBox="1"/>
          <p:nvPr/>
        </p:nvSpPr>
        <p:spPr>
          <a:xfrm>
            <a:off x="1387652" y="2093660"/>
            <a:ext cx="9416695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如果要拿到好成绩，就要尽可</a:t>
            </a:r>
            <a:r>
              <a:rPr lang="zh-CN" altLang="en-US" sz="2400" spc="5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能</a:t>
            </a:r>
            <a:r>
              <a:rPr lang="zh-CN" altLang="en-US" sz="2400" dirty="0">
                <a:solidFill>
                  <a:srgbClr val="EC7C30"/>
                </a:solidFill>
                <a:latin typeface="Consolas" panose="020B0609020204030204" pitchFamily="49" charset="0"/>
                <a:cs typeface="等线"/>
              </a:rPr>
              <a:t>多读书、多思考、多练习</a:t>
            </a:r>
            <a:r>
              <a:rPr lang="zh-CN" altLang="en-US" sz="2400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。</a:t>
            </a:r>
            <a:r>
              <a:rPr lang="zh-CN" altLang="en-US" sz="2400" spc="-100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 </a:t>
            </a:r>
            <a:r>
              <a:rPr lang="zh-CN" altLang="en-US" sz="2400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一般来说，学习越努力，成绩就越好。</a:t>
            </a:r>
            <a:endParaRPr lang="zh-CN" altLang="en-US" sz="2400" dirty="0">
              <a:latin typeface="Consolas" panose="020B0609020204030204" pitchFamily="49" charset="0"/>
              <a:cs typeface="等线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047046F-E0F1-407C-D646-04855C63E994}"/>
              </a:ext>
            </a:extLst>
          </p:cNvPr>
          <p:cNvSpPr txBox="1"/>
          <p:nvPr/>
        </p:nvSpPr>
        <p:spPr>
          <a:xfrm>
            <a:off x="1364873" y="5368354"/>
            <a:ext cx="9439473" cy="9671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lang="zh-CN" altLang="en-US" sz="2000" dirty="0">
                <a:solidFill>
                  <a:srgbClr val="2D4A87"/>
                </a:solidFill>
                <a:latin typeface="等线"/>
                <a:cs typeface="等线"/>
              </a:rPr>
              <a:t>但因为花了太多时间在学习上而极度压缩休息的时间，反而会效率低下， </a:t>
            </a:r>
            <a:r>
              <a:rPr lang="zh-CN" altLang="en-US" sz="2000" spc="-5" dirty="0">
                <a:solidFill>
                  <a:srgbClr val="2D4A87"/>
                </a:solidFill>
                <a:latin typeface="等线"/>
                <a:cs typeface="等线"/>
              </a:rPr>
              <a:t>得不偿失，目光过于短浅。 不过，在很多场合，确实是越多越好的。</a:t>
            </a:r>
            <a:endParaRPr lang="zh-CN" altLang="en-US" sz="2000" dirty="0">
              <a:latin typeface="等线"/>
              <a:cs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495175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724BFC4-6FB6-2906-2B8B-F28DED78E3DE}"/>
              </a:ext>
            </a:extLst>
          </p:cNvPr>
          <p:cNvSpPr txBox="1"/>
          <p:nvPr/>
        </p:nvSpPr>
        <p:spPr>
          <a:xfrm>
            <a:off x="1117448" y="1676736"/>
            <a:ext cx="10134600" cy="18846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在算法的世界里，有一种独特的解决问题的思想，它恰恰就是目光短浅的。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它在每一步决策时，都只选择当前看起来最优的方案，不考虑这个选择对未来的影响。出人意料的是，对于某些特定问题，这种策略恰好能够得到全局最优解。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我们来学习这种算法策略就叫做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——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贪心算法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(Greedy Algorithm)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BEA0E98-EF59-5F17-49A0-6359330F4E3F}"/>
              </a:ext>
            </a:extLst>
          </p:cNvPr>
          <p:cNvSpPr txBox="1"/>
          <p:nvPr/>
        </p:nvSpPr>
        <p:spPr>
          <a:xfrm>
            <a:off x="1117448" y="4238955"/>
            <a:ext cx="10154054" cy="18846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定义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贪心算法是指，在对问题求解时，总是做出在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当前看来是最好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的选择。也就是说，不从整体最优上加以考虑，算法所做出的仅是在某种意义上的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局部最优解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贪心算法期望通过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每个阶段的局部最优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，能够最终达到问题的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全局最优解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。它的核心思想可以概括为“每一步都选择最优”。</a:t>
            </a:r>
          </a:p>
        </p:txBody>
      </p:sp>
    </p:spTree>
    <p:extLst>
      <p:ext uri="{BB962C8B-B14F-4D97-AF65-F5344CB8AC3E}">
        <p14:creationId xmlns:p14="http://schemas.microsoft.com/office/powerpoint/2010/main" val="84409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99DB646-7387-B16B-997E-3CD02EDAF366}"/>
                  </a:ext>
                </a:extLst>
              </p:cNvPr>
              <p:cNvSpPr txBox="1"/>
              <p:nvPr/>
            </p:nvSpPr>
            <p:spPr>
              <a:xfrm>
                <a:off x="879348" y="1407970"/>
                <a:ext cx="10433303" cy="479573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部分背包问题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书本</a:t>
                </a:r>
                <a:r>
                  <a:rPr lang="en-US" altLang="zh-CN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P164</a:t>
                </a:r>
                <a:r>
                  <a:rPr lang="zh-CN" altLang="en-US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页，</a:t>
                </a:r>
                <a:r>
                  <a:rPr lang="en-US" altLang="zh-CN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OJ:B0174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阿里巴巴走进了装满宝藏的藏宝洞。藏宝洞里面有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</m:t>
                    </m:r>
                    <m:d>
                      <m:d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𝑁</m:t>
                        </m:r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≤100</m:t>
                        </m:r>
                      </m:e>
                    </m:d>
                  </m:oMath>
                </a14:m>
                <a:r>
                  <a:rPr lang="en-US" altLang="zh-CN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堆金币，第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堆金币的总重量和总价值分别是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e>
                      <m:sub>
                        <m: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it-IT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  <m:sub>
                        <m: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1≤</m:t>
                        </m:r>
                        <m:sSub>
                          <m:sSubPr>
                            <m:ctrlPr>
                              <a:rPr lang="it-IT" altLang="zh-CN" sz="22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it-IT" altLang="zh-CN" sz="22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𝑚</m:t>
                            </m:r>
                          </m:e>
                          <m:sub>
                            <m:r>
                              <a:rPr lang="it-IT" altLang="zh-CN" sz="22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it-IT" altLang="zh-CN" sz="22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it-IT" altLang="zh-CN" sz="22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𝑣</m:t>
                            </m:r>
                          </m:e>
                          <m:sub>
                            <m:r>
                              <a:rPr lang="it-IT" altLang="zh-CN" sz="22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≤100</m:t>
                        </m:r>
                      </m:e>
                    </m:d>
                  </m:oMath>
                </a14:m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en-US" altLang="zh-CN" sz="22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阿里巴巴有一个承重量为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𝑇</m:t>
                    </m:r>
                    <m:d>
                      <m:d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≤1000</m:t>
                        </m:r>
                      </m:e>
                    </m:d>
                  </m:oMath>
                </a14:m>
                <a:r>
                  <a:rPr lang="en-US" altLang="zh-CN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的背包，但并不一定有办法将全部的金币都装进去。</a:t>
                </a:r>
                <a:endParaRPr lang="en-US" altLang="zh-CN" sz="22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他想装走</a:t>
                </a: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尽可能多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价值的金币。所有金币都可以</a:t>
                </a: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随意分割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，分割完的金币重量价值比（也就是单位价格）不变。请问阿里巴巴最多可以拿走多少价值的金币？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99DB646-7387-B16B-997E-3CD02EDAF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348" y="1407970"/>
                <a:ext cx="10433303" cy="4795736"/>
              </a:xfrm>
              <a:prstGeom prst="rect">
                <a:avLst/>
              </a:prstGeom>
              <a:blipFill>
                <a:blip r:embed="rId5"/>
                <a:stretch>
                  <a:fillRect l="-876" r="-701" b="-15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1408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3024974-FCA5-B23E-6AAD-5D6F0D262261}"/>
              </a:ext>
            </a:extLst>
          </p:cNvPr>
          <p:cNvSpPr txBox="1"/>
          <p:nvPr/>
        </p:nvSpPr>
        <p:spPr>
          <a:xfrm>
            <a:off x="914400" y="4345149"/>
            <a:ext cx="10632949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背包容量有限，我们的目标是让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总价值最大化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。那么，我们的策略应该如何选择？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策略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：每次都拿价值最高的金币？ 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反例：一个价值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但重量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的金币，和一个价值</a:t>
            </a:r>
            <a:r>
              <a:rPr lang="en-US" altLang="zh-CN" sz="200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sz="200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的金币。如果背包容量只有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，我们应该拿后者。策略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错误。</a:t>
            </a:r>
          </a:p>
        </p:txBody>
      </p:sp>
      <p:pic>
        <p:nvPicPr>
          <p:cNvPr id="20" name="图片 19" descr="盒子在桌子上">
            <a:extLst>
              <a:ext uri="{FF2B5EF4-FFF2-40B4-BE49-F238E27FC236}">
                <a16:creationId xmlns:a16="http://schemas.microsoft.com/office/drawing/2014/main" id="{B316D644-6238-3A32-82B4-A81CB0927F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070" y="1376607"/>
            <a:ext cx="1165860" cy="116586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D6B8888-D639-65E3-6423-1184D0786E4F}"/>
              </a:ext>
            </a:extLst>
          </p:cNvPr>
          <p:cNvSpPr txBox="1"/>
          <p:nvPr/>
        </p:nvSpPr>
        <p:spPr>
          <a:xfrm>
            <a:off x="1866899" y="2694329"/>
            <a:ext cx="1600201" cy="13395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:100000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:1000</a:t>
            </a:r>
            <a:endParaRPr lang="zh-CN" altLang="en-US" dirty="0"/>
          </a:p>
        </p:txBody>
      </p:sp>
      <p:pic>
        <p:nvPicPr>
          <p:cNvPr id="23" name="图片 22" descr="盒子在桌子上">
            <a:extLst>
              <a:ext uri="{FF2B5EF4-FFF2-40B4-BE49-F238E27FC236}">
                <a16:creationId xmlns:a16="http://schemas.microsoft.com/office/drawing/2014/main" id="{3A4699BD-BE4A-803F-98CB-97BD5395C6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870" y="1371600"/>
            <a:ext cx="1165860" cy="116586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44A1B8AB-4667-3B6E-2902-51E15181F820}"/>
              </a:ext>
            </a:extLst>
          </p:cNvPr>
          <p:cNvSpPr txBox="1"/>
          <p:nvPr/>
        </p:nvSpPr>
        <p:spPr>
          <a:xfrm>
            <a:off x="4191000" y="2694329"/>
            <a:ext cx="1371600" cy="1339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</a:t>
            </a:r>
            <a:endParaRPr lang="zh-CN" altLang="en-US" dirty="0"/>
          </a:p>
        </p:txBody>
      </p:sp>
      <p:pic>
        <p:nvPicPr>
          <p:cNvPr id="25" name="图片 24" descr="盒子在桌子上">
            <a:extLst>
              <a:ext uri="{FF2B5EF4-FFF2-40B4-BE49-F238E27FC236}">
                <a16:creationId xmlns:a16="http://schemas.microsoft.com/office/drawing/2014/main" id="{CEACE0C5-5A24-E7EE-46F4-F53642C74B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670" y="1371600"/>
            <a:ext cx="1165860" cy="116586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598C26C4-3727-CF61-3C4C-B8A01B073D5E}"/>
              </a:ext>
            </a:extLst>
          </p:cNvPr>
          <p:cNvSpPr txBox="1"/>
          <p:nvPr/>
        </p:nvSpPr>
        <p:spPr>
          <a:xfrm>
            <a:off x="6400800" y="2694329"/>
            <a:ext cx="1371600" cy="13395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:2</a:t>
            </a:r>
            <a:endParaRPr lang="zh-CN" altLang="en-US" dirty="0"/>
          </a:p>
        </p:txBody>
      </p:sp>
      <p:pic>
        <p:nvPicPr>
          <p:cNvPr id="27" name="图片 26" descr="盒子在桌子上">
            <a:extLst>
              <a:ext uri="{FF2B5EF4-FFF2-40B4-BE49-F238E27FC236}">
                <a16:creationId xmlns:a16="http://schemas.microsoft.com/office/drawing/2014/main" id="{55BFB03D-C133-1719-DD42-29CE046B98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470" y="1371600"/>
            <a:ext cx="1165860" cy="1165860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A0739C03-030A-E606-9BED-CCC1499F4B4D}"/>
              </a:ext>
            </a:extLst>
          </p:cNvPr>
          <p:cNvSpPr txBox="1"/>
          <p:nvPr/>
        </p:nvSpPr>
        <p:spPr>
          <a:xfrm>
            <a:off x="8610600" y="2694329"/>
            <a:ext cx="1371600" cy="13395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627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3024974-FCA5-B23E-6AAD-5D6F0D262261}"/>
              </a:ext>
            </a:extLst>
          </p:cNvPr>
          <p:cNvSpPr txBox="1"/>
          <p:nvPr/>
        </p:nvSpPr>
        <p:spPr>
          <a:xfrm>
            <a:off x="914400" y="4343400"/>
            <a:ext cx="10632949" cy="18885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背包容量有限，我们的目标是让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总价值最大化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。那么，我们的策略应该如何选择？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策略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：每次都拿重量最轻的金币？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反例：一个重量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的金币，和一个重量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的金币。显然应该拿后者。策略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错误。</a:t>
            </a:r>
          </a:p>
        </p:txBody>
      </p:sp>
      <p:pic>
        <p:nvPicPr>
          <p:cNvPr id="20" name="图片 19" descr="盒子在桌子上">
            <a:extLst>
              <a:ext uri="{FF2B5EF4-FFF2-40B4-BE49-F238E27FC236}">
                <a16:creationId xmlns:a16="http://schemas.microsoft.com/office/drawing/2014/main" id="{B316D644-6238-3A32-82B4-A81CB0927F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070" y="1376607"/>
            <a:ext cx="1165860" cy="1165860"/>
          </a:xfrm>
          <a:prstGeom prst="rect">
            <a:avLst/>
          </a:prstGeom>
        </p:spPr>
      </p:pic>
      <p:pic>
        <p:nvPicPr>
          <p:cNvPr id="23" name="图片 22" descr="盒子在桌子上">
            <a:extLst>
              <a:ext uri="{FF2B5EF4-FFF2-40B4-BE49-F238E27FC236}">
                <a16:creationId xmlns:a16="http://schemas.microsoft.com/office/drawing/2014/main" id="{3A4699BD-BE4A-803F-98CB-97BD5395C6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870" y="1371600"/>
            <a:ext cx="1165860" cy="116586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44A1B8AB-4667-3B6E-2902-51E15181F820}"/>
              </a:ext>
            </a:extLst>
          </p:cNvPr>
          <p:cNvSpPr txBox="1"/>
          <p:nvPr/>
        </p:nvSpPr>
        <p:spPr>
          <a:xfrm>
            <a:off x="4191000" y="2694329"/>
            <a:ext cx="1371600" cy="1339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</a:t>
            </a:r>
            <a:endParaRPr lang="zh-CN" altLang="en-US" dirty="0"/>
          </a:p>
        </p:txBody>
      </p:sp>
      <p:pic>
        <p:nvPicPr>
          <p:cNvPr id="25" name="图片 24" descr="盒子在桌子上">
            <a:extLst>
              <a:ext uri="{FF2B5EF4-FFF2-40B4-BE49-F238E27FC236}">
                <a16:creationId xmlns:a16="http://schemas.microsoft.com/office/drawing/2014/main" id="{CEACE0C5-5A24-E7EE-46F4-F53642C74B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670" y="1371600"/>
            <a:ext cx="1165860" cy="116586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598C26C4-3727-CF61-3C4C-B8A01B073D5E}"/>
              </a:ext>
            </a:extLst>
          </p:cNvPr>
          <p:cNvSpPr txBox="1"/>
          <p:nvPr/>
        </p:nvSpPr>
        <p:spPr>
          <a:xfrm>
            <a:off x="6400800" y="2694329"/>
            <a:ext cx="1371600" cy="13395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:2</a:t>
            </a:r>
            <a:endParaRPr lang="zh-CN" altLang="en-US" dirty="0"/>
          </a:p>
        </p:txBody>
      </p:sp>
      <p:pic>
        <p:nvPicPr>
          <p:cNvPr id="27" name="图片 26" descr="盒子在桌子上">
            <a:extLst>
              <a:ext uri="{FF2B5EF4-FFF2-40B4-BE49-F238E27FC236}">
                <a16:creationId xmlns:a16="http://schemas.microsoft.com/office/drawing/2014/main" id="{55BFB03D-C133-1719-DD42-29CE046B98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470" y="1371600"/>
            <a:ext cx="1165860" cy="1165860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A0739C03-030A-E606-9BED-CCC1499F4B4D}"/>
              </a:ext>
            </a:extLst>
          </p:cNvPr>
          <p:cNvSpPr txBox="1"/>
          <p:nvPr/>
        </p:nvSpPr>
        <p:spPr>
          <a:xfrm>
            <a:off x="8610600" y="2694329"/>
            <a:ext cx="1371600" cy="13395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70C3E6E-821F-DF6C-C8B1-E9B8A57C38DA}"/>
              </a:ext>
            </a:extLst>
          </p:cNvPr>
          <p:cNvSpPr txBox="1"/>
          <p:nvPr/>
        </p:nvSpPr>
        <p:spPr>
          <a:xfrm>
            <a:off x="1866899" y="2694329"/>
            <a:ext cx="1600201" cy="13395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:100000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4368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20" name="图片 19" descr="盒子在桌子上">
            <a:extLst>
              <a:ext uri="{FF2B5EF4-FFF2-40B4-BE49-F238E27FC236}">
                <a16:creationId xmlns:a16="http://schemas.microsoft.com/office/drawing/2014/main" id="{B316D644-6238-3A32-82B4-A81CB0927F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5035282"/>
            <a:ext cx="1165860" cy="116586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0E60671-6E43-C236-2A16-E5D12B0C2FEF}"/>
              </a:ext>
            </a:extLst>
          </p:cNvPr>
          <p:cNvSpPr txBox="1"/>
          <p:nvPr/>
        </p:nvSpPr>
        <p:spPr>
          <a:xfrm>
            <a:off x="4103370" y="4948445"/>
            <a:ext cx="1600201" cy="13395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:100000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:1000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43559BD-D532-AA74-F366-B1EAFA99F036}"/>
              </a:ext>
            </a:extLst>
          </p:cNvPr>
          <p:cNvSpPr txBox="1"/>
          <p:nvPr/>
        </p:nvSpPr>
        <p:spPr>
          <a:xfrm>
            <a:off x="908303" y="1436273"/>
            <a:ext cx="10363200" cy="3269613"/>
          </a:xfrm>
          <a:prstGeom prst="rect">
            <a:avLst/>
          </a:prstGeom>
          <a:solidFill>
            <a:srgbClr val="DFEFEF"/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正确策略：每次都拿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性价比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最高的金币。 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性价比：即单位重量的价值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价值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重量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因为金币可以分割，所以你的背包里肯定会想要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优先装上单位价值最高的金币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，并且有多少装多少。为了方便理解，我们可以把所有金币都看作是不同品质的金沙。有的金沙含金量高（单位价值高），有的含金量低（单位价值低）。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要让背包里的总价值最高，我们理应优先用背包的容量去装那些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含金量最高的金沙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。当最高品质的金沙装完后，如果背包还有空间，再用次高品质的金沙去填充，以此类推。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E5F91B5-DA81-81CF-870D-6FF3DD4B50F0}"/>
              </a:ext>
            </a:extLst>
          </p:cNvPr>
          <p:cNvSpPr txBox="1"/>
          <p:nvPr/>
        </p:nvSpPr>
        <p:spPr>
          <a:xfrm>
            <a:off x="6400800" y="5387379"/>
            <a:ext cx="41910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含金量很高，能装多少装多少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88641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CC17D67-AA98-12AA-ACAA-6C71A299CB03}"/>
              </a:ext>
            </a:extLst>
          </p:cNvPr>
          <p:cNvSpPr txBox="1"/>
          <p:nvPr/>
        </p:nvSpPr>
        <p:spPr>
          <a:xfrm>
            <a:off x="1042416" y="1416961"/>
            <a:ext cx="10107167" cy="4795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算法步骤：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计算每堆金币的单位价值。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将所有金币按照单位价值从高到低进行排序。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遍历排序后的金币，依次将其装入背包： 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若当前金币可以被完整装入，则全部装入，更新背包剩余容量和总价值。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若当前金币无法被完整装入，则将其分割，只装入能填满背包剩余容量的部分，然后停止。</a:t>
            </a:r>
          </a:p>
        </p:txBody>
      </p:sp>
    </p:spTree>
    <p:extLst>
      <p:ext uri="{BB962C8B-B14F-4D97-AF65-F5344CB8AC3E}">
        <p14:creationId xmlns:p14="http://schemas.microsoft.com/office/powerpoint/2010/main" val="93019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25AE8AB-E604-F417-9C09-F3448D356F98}"/>
              </a:ext>
            </a:extLst>
          </p:cNvPr>
          <p:cNvSpPr txBox="1"/>
          <p:nvPr/>
        </p:nvSpPr>
        <p:spPr>
          <a:xfrm>
            <a:off x="914400" y="1524000"/>
            <a:ext cx="10515600" cy="47469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正确性证明（反证法）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直觉上，这个策略是对的，但我们需要证明它，一般是通过反证法去证明。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假设存在一个最优解：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它没有优先选择当前可选的、单位价值最高的金币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，而是选择了一部分单位价值较低的金币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在这个最优解中，我们从背包里拿出重量为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的金币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，此时背包空出了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的容量。然后我们再装入等重量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的金币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分析：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背包的总重量没有变，仍然符合承重要求。由于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的单位价值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&gt;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的单位价值，所以替换后，新方案的总价值严格大于原最优解的总价值。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矛盾：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这与我们假设的解是最优解相矛盾。因此，假设不成立。任何最优解都必须遵循优先选择单位价值最高金币的策略。我们的贪心策略是正确的。</a:t>
            </a:r>
          </a:p>
        </p:txBody>
      </p:sp>
    </p:spTree>
    <p:extLst>
      <p:ext uri="{BB962C8B-B14F-4D97-AF65-F5344CB8AC3E}">
        <p14:creationId xmlns:p14="http://schemas.microsoft.com/office/powerpoint/2010/main" val="58831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7CAAB8D-AD25-E2CA-4828-B3CC7A7ED1A1}"/>
              </a:ext>
            </a:extLst>
          </p:cNvPr>
          <p:cNvSpPr txBox="1"/>
          <p:nvPr/>
        </p:nvSpPr>
        <p:spPr>
          <a:xfrm>
            <a:off x="1295400" y="1652133"/>
            <a:ext cx="14478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程序代码</a:t>
            </a:r>
            <a:endParaRPr lang="zh-CN" altLang="en-US" sz="24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8A98A86-B991-6665-12A8-3D8F2E956ACE}"/>
              </a:ext>
            </a:extLst>
          </p:cNvPr>
          <p:cNvSpPr txBox="1"/>
          <p:nvPr/>
        </p:nvSpPr>
        <p:spPr>
          <a:xfrm>
            <a:off x="1295400" y="2438400"/>
            <a:ext cx="9448800" cy="351378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定义金币结构体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struct Coin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m, v;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重量和价值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自定义排序比较函数：比较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x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和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y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的性价比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cmp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Coin&amp; x,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Coin&amp; y) {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交叉相乘法：避免使用浮点数，可以规避精度问题，且效率更高。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x.v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/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x.m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&gt;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y.v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/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y.m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&lt;=&gt; 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x.v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*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y.m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&gt;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y.v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*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x.m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    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x.v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*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y.m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y.v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*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x.m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14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D69B043-CC64-3FC9-DAC7-5C6776C57362}"/>
              </a:ext>
            </a:extLst>
          </p:cNvPr>
          <p:cNvSpPr txBox="1"/>
          <p:nvPr/>
        </p:nvSpPr>
        <p:spPr>
          <a:xfrm>
            <a:off x="993648" y="1442322"/>
            <a:ext cx="10204703" cy="483722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使用自定义的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cmp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函数进行排序，排序规则：金块的性价比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sort(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coins.begin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coins.end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cmp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double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total_value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0.0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遍历排序后的金币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n; ++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(t ==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背包已满，提前结束</a:t>
            </a:r>
          </a:p>
          <a:p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(t &gt;= coins[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].m)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如果能完整装下当前这堆金币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t -= coins[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].m;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total_value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+= coins[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].v;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}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如果只能装下部分金币：价值增加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=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背包剩余容量 * 当前金币的单位价值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total_value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+= t * ((double)coins[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].v / coins[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].m);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t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背包已满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81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9CFA517-1FEB-BB74-C55F-10229D0E8C0D}"/>
              </a:ext>
            </a:extLst>
          </p:cNvPr>
          <p:cNvSpPr txBox="1"/>
          <p:nvPr/>
        </p:nvSpPr>
        <p:spPr>
          <a:xfrm>
            <a:off x="1159471" y="1466008"/>
            <a:ext cx="10115273" cy="20215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贪心算法并非万能的。它最大的特点是思路简单、实现容易，但其应用场景有限。一个贪心策略能否得到全局最优解，需要严格的证明。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在没有证明其正确性之前，不要轻易使用贪心算法。直觉是不可靠的。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3579FD6-2ACF-574A-4FF0-04D0C62F3971}"/>
              </a:ext>
            </a:extLst>
          </p:cNvPr>
          <p:cNvSpPr txBox="1"/>
          <p:nvPr/>
        </p:nvSpPr>
        <p:spPr>
          <a:xfrm>
            <a:off x="1159471" y="3760124"/>
            <a:ext cx="10115273" cy="24617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关键点：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贪心策略的选择，必须具备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无后效性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和最优子结构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无后效性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一旦某个阶段的状态确定了，那么后续的决策就只与这个当前状态有关，而与过去是如何何种方式达到这个状态的路径无关。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也就是说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某个状态以前的过程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不会影响以后的状态，后续的决策只会与当前状态有关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4889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C682AFF-3596-B3E6-1258-3F126FE237A7}"/>
              </a:ext>
            </a:extLst>
          </p:cNvPr>
          <p:cNvSpPr txBox="1"/>
          <p:nvPr/>
        </p:nvSpPr>
        <p:spPr>
          <a:xfrm>
            <a:off x="952499" y="1436273"/>
            <a:ext cx="10319003" cy="24425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我们用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之前的拿纸币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例子来解释无后效性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初始状态：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你的任务： 拿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张纸币，让总金额最大。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你面前的钱：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{100, 50, 50, 20, 20, 20}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你还能拿几次：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873B326-9BF5-04A0-C2BD-D1CCBF164237}"/>
              </a:ext>
            </a:extLst>
          </p:cNvPr>
          <p:cNvSpPr txBox="1"/>
          <p:nvPr/>
        </p:nvSpPr>
        <p:spPr>
          <a:xfrm>
            <a:off x="952500" y="4114800"/>
            <a:ext cx="10319002" cy="21705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第一步：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应用贪心策略，选择了面额最大的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元。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当前状态变成了：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你面前的钱：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{50, 50, 20, 20, 20}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元被拿走了）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你还能拿几次：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9624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C682AFF-3596-B3E6-1258-3F126FE237A7}"/>
              </a:ext>
            </a:extLst>
          </p:cNvPr>
          <p:cNvSpPr txBox="1"/>
          <p:nvPr/>
        </p:nvSpPr>
        <p:spPr>
          <a:xfrm>
            <a:off x="936498" y="1458014"/>
            <a:ext cx="10319003" cy="23501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第二步：</a:t>
            </a:r>
            <a:endParaRPr lang="zh-CN" altLang="en-US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你看着当前面前的钱，再次应用贪心策略，选择了面额最大的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50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元。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当前状态又更新了：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你面前的钱：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{50, 20, 20, 20}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50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元被拿走了）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你还能拿几次：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0E8193-E9DE-1243-66B1-1FB17A07DED6}"/>
              </a:ext>
            </a:extLst>
          </p:cNvPr>
          <p:cNvSpPr txBox="1"/>
          <p:nvPr/>
        </p:nvSpPr>
        <p:spPr>
          <a:xfrm>
            <a:off x="936498" y="4007222"/>
            <a:ext cx="10335005" cy="23462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无后效性体现在哪里？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现在，你要做第三次选择了。请问，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你需要考虑什么？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你只需要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根据第二个当前状态来做决策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，也就是：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你面前还有哪些钱可以选？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—— {50, 20, 20, 20}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你还能拿几次？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—— 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</a:t>
            </a:r>
          </a:p>
        </p:txBody>
      </p:sp>
    </p:spTree>
    <p:extLst>
      <p:ext uri="{BB962C8B-B14F-4D97-AF65-F5344CB8AC3E}">
        <p14:creationId xmlns:p14="http://schemas.microsoft.com/office/powerpoint/2010/main" val="369799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229CCB9-6A17-E7E4-638B-916295DDF76E}"/>
              </a:ext>
            </a:extLst>
          </p:cNvPr>
          <p:cNvSpPr txBox="1"/>
          <p:nvPr/>
        </p:nvSpPr>
        <p:spPr>
          <a:xfrm>
            <a:off x="883158" y="1627887"/>
            <a:ext cx="10425684" cy="30811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所以你很自然地会拿走剩下的那张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元。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而你完全不需要考虑：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我第一次拿的是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元，这个决定会不会让我第三步的选择变差？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我第一步和第二步加起来已经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元了，这个历史记录会不会影响我第三步的选择？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完全不会！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你之前是怎么拿到这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元的（是拿了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100+50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，还是别的组合），对于你现在从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{50, 20, 20, 20}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里选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张 这个子问题来说，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没有任何影响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F21560C-600A-76E9-C6DC-1846F45612A9}"/>
              </a:ext>
            </a:extLst>
          </p:cNvPr>
          <p:cNvSpPr txBox="1"/>
          <p:nvPr/>
        </p:nvSpPr>
        <p:spPr>
          <a:xfrm>
            <a:off x="883158" y="5078115"/>
            <a:ext cx="10425684" cy="961289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这就是无后效性！之前步骤的决策，不会影响后续步骤的决策，后续的决策只需要考虑在当前状态下如何进行选择。</a:t>
            </a:r>
          </a:p>
        </p:txBody>
      </p:sp>
    </p:spTree>
    <p:extLst>
      <p:ext uri="{BB962C8B-B14F-4D97-AF65-F5344CB8AC3E}">
        <p14:creationId xmlns:p14="http://schemas.microsoft.com/office/powerpoint/2010/main" val="229171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D017E94-A743-8A41-3C58-8FBE91095EF7}"/>
              </a:ext>
            </a:extLst>
          </p:cNvPr>
          <p:cNvSpPr txBox="1"/>
          <p:nvPr/>
        </p:nvSpPr>
        <p:spPr>
          <a:xfrm>
            <a:off x="914400" y="1524000"/>
            <a:ext cx="10357103" cy="44314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什么叫有后效性？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反过来想一下，什么情况叫有后效性呢？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假如规则改一下： 如果你连续两次拿的钱面额是相同的，你就能额外获得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元奖励。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在这种规则下，你做第二次选择时，就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必须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回头看你第一次拿了什么。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如果你第一次拿了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，你第二次就不会想去拿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，因为拿了也没有奖励。你可能会想我要不要放弃拿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，去拿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，好让第三次再拿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凑个对子？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你做的每一个决定，都牵一发而动全身，过去的选择会一直持续影响你未来的判断。</a:t>
            </a:r>
          </a:p>
        </p:txBody>
      </p:sp>
    </p:spTree>
    <p:extLst>
      <p:ext uri="{BB962C8B-B14F-4D97-AF65-F5344CB8AC3E}">
        <p14:creationId xmlns:p14="http://schemas.microsoft.com/office/powerpoint/2010/main" val="270245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5035EEE-6D00-61C8-03DE-20F2684DA747}"/>
              </a:ext>
            </a:extLst>
          </p:cNvPr>
          <p:cNvSpPr txBox="1"/>
          <p:nvPr/>
        </p:nvSpPr>
        <p:spPr>
          <a:xfrm>
            <a:off x="848106" y="1447800"/>
            <a:ext cx="10495787" cy="38198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无后效性总结：</a:t>
            </a:r>
            <a:endParaRPr lang="en-US" altLang="zh-CN" sz="24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未来的决策只依赖于当前的状态，而与如何达到这个状态的过往路径无关。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有三个关键点：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未来的决策：我们下一步要怎么做。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当前的状态：我们现在拥有什么资源（比如还剩下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哪些钱没有选择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过往的路径：我们是通过哪些具体操作（比如先拿了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再拿了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）才变成现在这个状态的。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D9318B1-0F36-6BF4-6648-FAA919B35BC1}"/>
              </a:ext>
            </a:extLst>
          </p:cNvPr>
          <p:cNvSpPr txBox="1"/>
          <p:nvPr/>
        </p:nvSpPr>
        <p:spPr>
          <a:xfrm>
            <a:off x="848106" y="5375413"/>
            <a:ext cx="10423398" cy="965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那么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无后效性就是说，我们只需要关注第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点（当前状态），完全不需要回头去看第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点（过往路径），就可以做出关于第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点（未来决策）的正确判断。</a:t>
            </a:r>
          </a:p>
        </p:txBody>
      </p:sp>
    </p:spTree>
    <p:extLst>
      <p:ext uri="{BB962C8B-B14F-4D97-AF65-F5344CB8AC3E}">
        <p14:creationId xmlns:p14="http://schemas.microsoft.com/office/powerpoint/2010/main" val="315602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>
              <a:latin typeface="Consolas" panose="020B0609020204030204" pitchFamily="49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贪心策略</a:t>
            </a:r>
            <a:endParaRPr sz="2200" dirty="0">
              <a:latin typeface="Consolas" panose="020B0609020204030204" pitchFamily="49" charset="0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5035EEE-6D00-61C8-03DE-20F2684DA747}"/>
              </a:ext>
            </a:extLst>
          </p:cNvPr>
          <p:cNvSpPr txBox="1"/>
          <p:nvPr/>
        </p:nvSpPr>
        <p:spPr>
          <a:xfrm>
            <a:off x="848106" y="1447800"/>
            <a:ext cx="10495787" cy="5445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除了满足无后效性外，贪心算法还需要满足</a:t>
            </a:r>
            <a:r>
              <a:rPr lang="zh-CN" altLang="en-US" sz="2200" b="1" dirty="0">
                <a:solidFill>
                  <a:schemeClr val="accent6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最优子结构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endParaRPr lang="en-US" altLang="zh-CN" sz="22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EF045C-5738-F160-C834-8550B696B441}"/>
              </a:ext>
            </a:extLst>
          </p:cNvPr>
          <p:cNvSpPr txBox="1"/>
          <p:nvPr/>
        </p:nvSpPr>
        <p:spPr>
          <a:xfrm>
            <a:off x="848105" y="2057400"/>
            <a:ext cx="10495787" cy="14229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最优子结构 指的是：一个大问题的最优解，一定包含着它小问题的最优解。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意思就是如果你把大问题的最优解拆开来看，它的每一个组成部分，也必须是对应小问题的最优解。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36D97D4-1396-0D8C-1058-D516C892A864}"/>
              </a:ext>
            </a:extLst>
          </p:cNvPr>
          <p:cNvSpPr txBox="1"/>
          <p:nvPr/>
        </p:nvSpPr>
        <p:spPr>
          <a:xfrm>
            <a:off x="843135" y="3680454"/>
            <a:ext cx="10510665" cy="253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就像你要用最少的积木拼一座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最高的大楼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。比方说你最终拼好了这座大楼，它有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层高，是你能拼出来的最高了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这就是大问题的最优解。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二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现在，我把你这座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层的大楼从中间拆开，分成两部分：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下半部分：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从地面到第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层的结构。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上半部分：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从第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层到第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层的结构。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最优子结构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就是：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你拆出来的那个下半部分，必须是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只用那么多积木，拼一个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50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层高建筑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这个小问题的最优解。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那个上半部分，也必须是 在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50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层的基础上，用剩下的积木继续往上盖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这个小问题的最优解。</a:t>
            </a:r>
          </a:p>
        </p:txBody>
      </p:sp>
    </p:spTree>
    <p:extLst>
      <p:ext uri="{BB962C8B-B14F-4D97-AF65-F5344CB8AC3E}">
        <p14:creationId xmlns:p14="http://schemas.microsoft.com/office/powerpoint/2010/main" val="3751280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0A9484A-39FE-9FD1-85F7-EA9734E891B4}"/>
              </a:ext>
            </a:extLst>
          </p:cNvPr>
          <p:cNvSpPr txBox="1"/>
          <p:nvPr/>
        </p:nvSpPr>
        <p:spPr>
          <a:xfrm>
            <a:off x="838200" y="1436273"/>
            <a:ext cx="10693113" cy="47469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回到拿纸币的例子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{100, 50, 50, 20, 20}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中拿三张，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让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面额最大：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大问题的最优解：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{100, 50, 50}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我们把它拆开：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第一步的选择：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{100}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剩下的选择：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{50, 50}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现在我们来看这个剩下部分的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选择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{50, 50}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。它是不是对应它的小问题的最优解？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小问题是： 从剩下的钱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{50, 50, 20, 20, 20}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中，拿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张，凑出最大金额。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这个小问题的最优解，显然就是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{50, 50}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大问题的最优解 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{100, 50, 50}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就包含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了 小问题的最优解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{50, 50}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更准确的理解是：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大问题的最优解，是由小问题的最优解组合（构建）而成的。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192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EF045C-5738-F160-C834-8550B696B441}"/>
              </a:ext>
            </a:extLst>
          </p:cNvPr>
          <p:cNvSpPr txBox="1"/>
          <p:nvPr/>
        </p:nvSpPr>
        <p:spPr>
          <a:xfrm>
            <a:off x="914396" y="1600200"/>
            <a:ext cx="10495787" cy="5810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最优子结构 指的是：一个大问题的最优解，一定包含着它小问题的最优解。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4BAA50D-A531-2D08-66E2-788786FC5658}"/>
              </a:ext>
            </a:extLst>
          </p:cNvPr>
          <p:cNvSpPr txBox="1"/>
          <p:nvPr/>
        </p:nvSpPr>
        <p:spPr>
          <a:xfrm>
            <a:off x="914395" y="2620169"/>
            <a:ext cx="10495787" cy="32735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现在，我们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回看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部分背包问题：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大问题是： 给你一个容量为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的背包和一堆物品，求能装下的最大价值。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你的贪心选择： 你选择了当前性价比最高的物品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，并把它装进了背包。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装完之后，问题就变成了一个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子问题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小问题是： 给你一个容量为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 - weight(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的新背包和剩下的一堆物品，求能装下的最大价值。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最优子结构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在这里就体现为：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原问题的最优解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(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物品 </a:t>
            </a:r>
            <a:r>
              <a:rPr lang="en-US" altLang="zh-CN" sz="2000" b="1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的价值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 + (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子问题的最优解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2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81430" y="2595830"/>
            <a:ext cx="5954326" cy="9637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Roboto" panose="02000000000000000000" pitchFamily="2" charset="0"/>
              </a:rPr>
              <a:t>它通过在每一步选择当前看起来最优的选择（即贪心选择），希望最终能得到全局最优解。</a:t>
            </a:r>
            <a:endParaRPr lang="en-US" altLang="zh-CN" sz="2000" dirty="0">
              <a:latin typeface="Roboto" panose="02000000000000000000" pitchFamily="2" charset="0"/>
            </a:endParaRPr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C2B4628B-C5A9-119C-008E-15D4522BD223}"/>
              </a:ext>
            </a:extLst>
          </p:cNvPr>
          <p:cNvSpPr txBox="1"/>
          <p:nvPr/>
        </p:nvSpPr>
        <p:spPr>
          <a:xfrm>
            <a:off x="2029205" y="1726133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2D4A87"/>
                </a:solidFill>
                <a:latin typeface="微软雅黑"/>
                <a:cs typeface="微软雅黑"/>
              </a:rPr>
              <a:t>基本思路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964EB610-19B1-E413-1CFB-2F349542F993}"/>
              </a:ext>
            </a:extLst>
          </p:cNvPr>
          <p:cNvSpPr txBox="1"/>
          <p:nvPr/>
        </p:nvSpPr>
        <p:spPr>
          <a:xfrm>
            <a:off x="990600" y="2429255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3271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把求解的问题分成若干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个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子问题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D49E2A08-D95C-92AB-1732-8B85743B63F6}"/>
              </a:ext>
            </a:extLst>
          </p:cNvPr>
          <p:cNvSpPr txBox="1"/>
          <p:nvPr/>
        </p:nvSpPr>
        <p:spPr>
          <a:xfrm>
            <a:off x="990600" y="3806952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120014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44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对每个子问题求解，得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到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子问题</a:t>
            </a:r>
            <a:endParaRPr sz="2000" dirty="0">
              <a:latin typeface="等线"/>
              <a:cs typeface="等线"/>
            </a:endParaRPr>
          </a:p>
          <a:p>
            <a:pPr marL="1270" algn="ctr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的局部最优解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id="{4388BBE7-3CF6-7F9F-111B-F8021F0B77A3}"/>
              </a:ext>
            </a:extLst>
          </p:cNvPr>
          <p:cNvSpPr txBox="1"/>
          <p:nvPr/>
        </p:nvSpPr>
        <p:spPr>
          <a:xfrm>
            <a:off x="990600" y="5175503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12065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把子问题的最优解合成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原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问题的</a:t>
            </a:r>
            <a:endParaRPr sz="2000" dirty="0">
              <a:latin typeface="等线"/>
              <a:cs typeface="等线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全局最优解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10" name="object 13">
            <a:extLst>
              <a:ext uri="{FF2B5EF4-FFF2-40B4-BE49-F238E27FC236}">
                <a16:creationId xmlns:a16="http://schemas.microsoft.com/office/drawing/2014/main" id="{98F70610-E2AB-BB84-C8CE-FE049D9408FA}"/>
              </a:ext>
            </a:extLst>
          </p:cNvPr>
          <p:cNvSpPr/>
          <p:nvPr/>
        </p:nvSpPr>
        <p:spPr>
          <a:xfrm>
            <a:off x="2865120" y="3313176"/>
            <a:ext cx="76200" cy="492759"/>
          </a:xfrm>
          <a:custGeom>
            <a:avLst/>
            <a:gdLst/>
            <a:ahLst/>
            <a:cxnLst/>
            <a:rect l="l" t="t" r="r" b="b"/>
            <a:pathLst>
              <a:path w="76200" h="492760">
                <a:moveTo>
                  <a:pt x="31750" y="416559"/>
                </a:moveTo>
                <a:lnTo>
                  <a:pt x="0" y="416559"/>
                </a:lnTo>
                <a:lnTo>
                  <a:pt x="38100" y="492759"/>
                </a:lnTo>
                <a:lnTo>
                  <a:pt x="69850" y="429259"/>
                </a:lnTo>
                <a:lnTo>
                  <a:pt x="31750" y="429259"/>
                </a:lnTo>
                <a:lnTo>
                  <a:pt x="31750" y="416559"/>
                </a:lnTo>
                <a:close/>
              </a:path>
              <a:path w="76200" h="492760">
                <a:moveTo>
                  <a:pt x="44450" y="0"/>
                </a:moveTo>
                <a:lnTo>
                  <a:pt x="31750" y="0"/>
                </a:lnTo>
                <a:lnTo>
                  <a:pt x="31750" y="429259"/>
                </a:lnTo>
                <a:lnTo>
                  <a:pt x="44450" y="429259"/>
                </a:lnTo>
                <a:lnTo>
                  <a:pt x="44450" y="0"/>
                </a:lnTo>
                <a:close/>
              </a:path>
              <a:path w="76200" h="492760">
                <a:moveTo>
                  <a:pt x="76200" y="416559"/>
                </a:moveTo>
                <a:lnTo>
                  <a:pt x="44450" y="416559"/>
                </a:lnTo>
                <a:lnTo>
                  <a:pt x="44450" y="429259"/>
                </a:lnTo>
                <a:lnTo>
                  <a:pt x="69850" y="429259"/>
                </a:lnTo>
                <a:lnTo>
                  <a:pt x="76200" y="4165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4">
            <a:extLst>
              <a:ext uri="{FF2B5EF4-FFF2-40B4-BE49-F238E27FC236}">
                <a16:creationId xmlns:a16="http://schemas.microsoft.com/office/drawing/2014/main" id="{C63891E2-FAA8-6B81-DFB5-C57FEF3C8256}"/>
              </a:ext>
            </a:extLst>
          </p:cNvPr>
          <p:cNvSpPr/>
          <p:nvPr/>
        </p:nvSpPr>
        <p:spPr>
          <a:xfrm>
            <a:off x="2857500" y="4690871"/>
            <a:ext cx="76200" cy="492759"/>
          </a:xfrm>
          <a:custGeom>
            <a:avLst/>
            <a:gdLst/>
            <a:ahLst/>
            <a:cxnLst/>
            <a:rect l="l" t="t" r="r" b="b"/>
            <a:pathLst>
              <a:path w="76200" h="492760">
                <a:moveTo>
                  <a:pt x="31750" y="416559"/>
                </a:moveTo>
                <a:lnTo>
                  <a:pt x="0" y="416559"/>
                </a:lnTo>
                <a:lnTo>
                  <a:pt x="38100" y="492759"/>
                </a:lnTo>
                <a:lnTo>
                  <a:pt x="69850" y="429259"/>
                </a:lnTo>
                <a:lnTo>
                  <a:pt x="31750" y="429259"/>
                </a:lnTo>
                <a:lnTo>
                  <a:pt x="31750" y="416559"/>
                </a:lnTo>
                <a:close/>
              </a:path>
              <a:path w="76200" h="492760">
                <a:moveTo>
                  <a:pt x="44450" y="0"/>
                </a:moveTo>
                <a:lnTo>
                  <a:pt x="31750" y="0"/>
                </a:lnTo>
                <a:lnTo>
                  <a:pt x="31750" y="429259"/>
                </a:lnTo>
                <a:lnTo>
                  <a:pt x="44450" y="429259"/>
                </a:lnTo>
                <a:lnTo>
                  <a:pt x="44450" y="0"/>
                </a:lnTo>
                <a:close/>
              </a:path>
              <a:path w="76200" h="492760">
                <a:moveTo>
                  <a:pt x="76200" y="416559"/>
                </a:moveTo>
                <a:lnTo>
                  <a:pt x="44450" y="416559"/>
                </a:lnTo>
                <a:lnTo>
                  <a:pt x="44450" y="429259"/>
                </a:lnTo>
                <a:lnTo>
                  <a:pt x="69850" y="429259"/>
                </a:lnTo>
                <a:lnTo>
                  <a:pt x="76200" y="4165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95C2973-407D-E645-CFDE-7586D2D002D7}"/>
              </a:ext>
            </a:extLst>
          </p:cNvPr>
          <p:cNvSpPr txBox="1"/>
          <p:nvPr/>
        </p:nvSpPr>
        <p:spPr>
          <a:xfrm>
            <a:off x="5481430" y="4114800"/>
            <a:ext cx="5954326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Roboto" panose="02000000000000000000" pitchFamily="2" charset="0"/>
              </a:rPr>
              <a:t>贪心算法通常用于解决问题的子问题，</a:t>
            </a:r>
            <a:r>
              <a:rPr lang="zh-CN" altLang="en-US" sz="2000" b="1" dirty="0">
                <a:latin typeface="Roboto" panose="02000000000000000000" pitchFamily="2" charset="0"/>
              </a:rPr>
              <a:t>确保每个子问题的解决方案都是</a:t>
            </a:r>
            <a:r>
              <a:rPr lang="zh-CN" altLang="en-US" sz="2000" b="1" dirty="0">
                <a:solidFill>
                  <a:srgbClr val="FF0000"/>
                </a:solidFill>
                <a:latin typeface="Roboto" panose="02000000000000000000" pitchFamily="2" charset="0"/>
              </a:rPr>
              <a:t>局部最优的，</a:t>
            </a:r>
            <a:r>
              <a:rPr lang="zh-CN" altLang="en-US" sz="2000" b="1" dirty="0">
                <a:latin typeface="Roboto" panose="02000000000000000000" pitchFamily="2" charset="0"/>
              </a:rPr>
              <a:t>进而期望</a:t>
            </a:r>
            <a:r>
              <a:rPr lang="zh-CN" altLang="en-US" sz="2000" b="1" dirty="0">
                <a:solidFill>
                  <a:srgbClr val="FF0000"/>
                </a:solidFill>
                <a:latin typeface="Roboto" panose="02000000000000000000" pitchFamily="2" charset="0"/>
              </a:rPr>
              <a:t>整个问题</a:t>
            </a:r>
            <a:r>
              <a:rPr lang="zh-CN" altLang="en-US" sz="2000" b="1" dirty="0">
                <a:latin typeface="Roboto" panose="02000000000000000000" pitchFamily="2" charset="0"/>
              </a:rPr>
              <a:t>的解决方案也是</a:t>
            </a:r>
            <a:r>
              <a:rPr lang="zh-CN" altLang="en-US" sz="2000" b="1" dirty="0">
                <a:solidFill>
                  <a:srgbClr val="FF0000"/>
                </a:solidFill>
                <a:latin typeface="Roboto" panose="02000000000000000000" pitchFamily="2" charset="0"/>
              </a:rPr>
              <a:t>全局最优的。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48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8700B4-90C5-C07E-3F3D-253E93394F53}"/>
              </a:ext>
            </a:extLst>
          </p:cNvPr>
          <p:cNvSpPr txBox="1"/>
          <p:nvPr/>
        </p:nvSpPr>
        <p:spPr>
          <a:xfrm>
            <a:off x="5181600" y="2158790"/>
            <a:ext cx="6395595" cy="10985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30"/>
              </a:spcBef>
            </a:pPr>
            <a:r>
              <a:rPr lang="en-US" altLang="zh-CN" sz="2400" b="1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1. </a:t>
            </a:r>
            <a:r>
              <a:rPr lang="zh-CN" altLang="en-US" sz="2400" b="1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把求解的问题分成若干</a:t>
            </a:r>
            <a:r>
              <a:rPr lang="zh-CN" altLang="en-US" sz="2400" b="1" spc="-15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个</a:t>
            </a:r>
            <a:r>
              <a:rPr lang="zh-CN" altLang="en-US" sz="2400" b="1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子问题</a:t>
            </a:r>
            <a:r>
              <a:rPr lang="en-US" altLang="zh-CN" sz="2400" b="1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:</a:t>
            </a:r>
            <a:endParaRPr lang="en-US" altLang="zh-CN" sz="24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对于刚刚的例题，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分解子问题过程：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D0E8242D-0BBE-4D93-0E75-0DB9C940746C}"/>
              </a:ext>
            </a:extLst>
          </p:cNvPr>
          <p:cNvSpPr txBox="1"/>
          <p:nvPr/>
        </p:nvSpPr>
        <p:spPr>
          <a:xfrm>
            <a:off x="2029205" y="1726133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2D4A87"/>
                </a:solidFill>
                <a:latin typeface="微软雅黑"/>
                <a:cs typeface="微软雅黑"/>
              </a:rPr>
              <a:t>基本思路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F3AB8C5E-3BC6-F2F2-9DFF-69CF08B18653}"/>
              </a:ext>
            </a:extLst>
          </p:cNvPr>
          <p:cNvSpPr txBox="1"/>
          <p:nvPr/>
        </p:nvSpPr>
        <p:spPr>
          <a:xfrm>
            <a:off x="990600" y="2429255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3271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把求解的问题分成若干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个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子问题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8BAEEC8D-5512-56FB-4BC3-FE4BDBF559D0}"/>
              </a:ext>
            </a:extLst>
          </p:cNvPr>
          <p:cNvSpPr txBox="1"/>
          <p:nvPr/>
        </p:nvSpPr>
        <p:spPr>
          <a:xfrm>
            <a:off x="990600" y="3806952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120014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44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对每个子问题求解，得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到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子问题</a:t>
            </a:r>
            <a:endParaRPr sz="2000" dirty="0">
              <a:latin typeface="等线"/>
              <a:cs typeface="等线"/>
            </a:endParaRPr>
          </a:p>
          <a:p>
            <a:pPr marL="1270" algn="ctr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的局部最优解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1F4DE3A4-1612-FD58-F570-E37731E5A33C}"/>
              </a:ext>
            </a:extLst>
          </p:cNvPr>
          <p:cNvSpPr txBox="1"/>
          <p:nvPr/>
        </p:nvSpPr>
        <p:spPr>
          <a:xfrm>
            <a:off x="990600" y="5175503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12065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把子问题的最优解合成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原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问题的</a:t>
            </a:r>
            <a:endParaRPr sz="2000" dirty="0">
              <a:latin typeface="等线"/>
              <a:cs typeface="等线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全局最优解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id="{25443F39-7F92-31DB-054C-E9825990B38E}"/>
              </a:ext>
            </a:extLst>
          </p:cNvPr>
          <p:cNvSpPr/>
          <p:nvPr/>
        </p:nvSpPr>
        <p:spPr>
          <a:xfrm>
            <a:off x="2865120" y="3313176"/>
            <a:ext cx="76200" cy="492759"/>
          </a:xfrm>
          <a:custGeom>
            <a:avLst/>
            <a:gdLst/>
            <a:ahLst/>
            <a:cxnLst/>
            <a:rect l="l" t="t" r="r" b="b"/>
            <a:pathLst>
              <a:path w="76200" h="492760">
                <a:moveTo>
                  <a:pt x="31750" y="416559"/>
                </a:moveTo>
                <a:lnTo>
                  <a:pt x="0" y="416559"/>
                </a:lnTo>
                <a:lnTo>
                  <a:pt x="38100" y="492759"/>
                </a:lnTo>
                <a:lnTo>
                  <a:pt x="69850" y="429259"/>
                </a:lnTo>
                <a:lnTo>
                  <a:pt x="31750" y="429259"/>
                </a:lnTo>
                <a:lnTo>
                  <a:pt x="31750" y="416559"/>
                </a:lnTo>
                <a:close/>
              </a:path>
              <a:path w="76200" h="492760">
                <a:moveTo>
                  <a:pt x="44450" y="0"/>
                </a:moveTo>
                <a:lnTo>
                  <a:pt x="31750" y="0"/>
                </a:lnTo>
                <a:lnTo>
                  <a:pt x="31750" y="429259"/>
                </a:lnTo>
                <a:lnTo>
                  <a:pt x="44450" y="429259"/>
                </a:lnTo>
                <a:lnTo>
                  <a:pt x="44450" y="0"/>
                </a:lnTo>
                <a:close/>
              </a:path>
              <a:path w="76200" h="492760">
                <a:moveTo>
                  <a:pt x="76200" y="416559"/>
                </a:moveTo>
                <a:lnTo>
                  <a:pt x="44450" y="416559"/>
                </a:lnTo>
                <a:lnTo>
                  <a:pt x="44450" y="429259"/>
                </a:lnTo>
                <a:lnTo>
                  <a:pt x="69850" y="429259"/>
                </a:lnTo>
                <a:lnTo>
                  <a:pt x="76200" y="4165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0EF2B7C6-9BC9-58B7-EC61-3BC140E46676}"/>
              </a:ext>
            </a:extLst>
          </p:cNvPr>
          <p:cNvSpPr/>
          <p:nvPr/>
        </p:nvSpPr>
        <p:spPr>
          <a:xfrm>
            <a:off x="2857500" y="4690871"/>
            <a:ext cx="76200" cy="492759"/>
          </a:xfrm>
          <a:custGeom>
            <a:avLst/>
            <a:gdLst/>
            <a:ahLst/>
            <a:cxnLst/>
            <a:rect l="l" t="t" r="r" b="b"/>
            <a:pathLst>
              <a:path w="76200" h="492760">
                <a:moveTo>
                  <a:pt x="31750" y="416559"/>
                </a:moveTo>
                <a:lnTo>
                  <a:pt x="0" y="416559"/>
                </a:lnTo>
                <a:lnTo>
                  <a:pt x="38100" y="492759"/>
                </a:lnTo>
                <a:lnTo>
                  <a:pt x="69850" y="429259"/>
                </a:lnTo>
                <a:lnTo>
                  <a:pt x="31750" y="429259"/>
                </a:lnTo>
                <a:lnTo>
                  <a:pt x="31750" y="416559"/>
                </a:lnTo>
                <a:close/>
              </a:path>
              <a:path w="76200" h="492760">
                <a:moveTo>
                  <a:pt x="44450" y="0"/>
                </a:moveTo>
                <a:lnTo>
                  <a:pt x="31750" y="0"/>
                </a:lnTo>
                <a:lnTo>
                  <a:pt x="31750" y="429259"/>
                </a:lnTo>
                <a:lnTo>
                  <a:pt x="44450" y="429259"/>
                </a:lnTo>
                <a:lnTo>
                  <a:pt x="44450" y="0"/>
                </a:lnTo>
                <a:close/>
              </a:path>
              <a:path w="76200" h="492760">
                <a:moveTo>
                  <a:pt x="76200" y="416559"/>
                </a:moveTo>
                <a:lnTo>
                  <a:pt x="44450" y="416559"/>
                </a:lnTo>
                <a:lnTo>
                  <a:pt x="44450" y="429259"/>
                </a:lnTo>
                <a:lnTo>
                  <a:pt x="69850" y="429259"/>
                </a:lnTo>
                <a:lnTo>
                  <a:pt x="76200" y="4165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1685A01-E5C6-C7FE-F78F-7AB896F361E0}"/>
              </a:ext>
            </a:extLst>
          </p:cNvPr>
          <p:cNvSpPr txBox="1"/>
          <p:nvPr/>
        </p:nvSpPr>
        <p:spPr>
          <a:xfrm>
            <a:off x="5181601" y="3499737"/>
            <a:ext cx="6395594" cy="25758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子问题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：当背包全空时，选择哪堆金币最划算？ 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子问题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：做出选择后，背包还剩一些容量，此时在剩下可选的金币中，选择哪堆最划算？ 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子问题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3, 4, ...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重复上述过程，直到背包装满</a:t>
            </a:r>
          </a:p>
        </p:txBody>
      </p:sp>
    </p:spTree>
    <p:extLst>
      <p:ext uri="{BB962C8B-B14F-4D97-AF65-F5344CB8AC3E}">
        <p14:creationId xmlns:p14="http://schemas.microsoft.com/office/powerpoint/2010/main" val="136368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8700B4-90C5-C07E-3F3D-253E93394F53}"/>
              </a:ext>
            </a:extLst>
          </p:cNvPr>
          <p:cNvSpPr txBox="1"/>
          <p:nvPr/>
        </p:nvSpPr>
        <p:spPr>
          <a:xfrm>
            <a:off x="5136638" y="2209800"/>
            <a:ext cx="6395595" cy="16064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30"/>
              </a:spcBef>
            </a:pPr>
            <a:r>
              <a:rPr lang="en-US" altLang="zh-CN" sz="2400" b="1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2. </a:t>
            </a:r>
            <a:r>
              <a:rPr lang="zh-CN" altLang="en-US" sz="2400" b="1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得到子问题的局部最优解</a:t>
            </a:r>
            <a:r>
              <a:rPr lang="en-US" altLang="zh-CN" sz="2400" b="1" dirty="0">
                <a:solidFill>
                  <a:srgbClr val="2D4A87"/>
                </a:solidFill>
                <a:latin typeface="Consolas" panose="020B0609020204030204" pitchFamily="49" charset="0"/>
                <a:cs typeface="等线"/>
              </a:rPr>
              <a:t>:</a:t>
            </a:r>
          </a:p>
          <a:p>
            <a:pPr>
              <a:lnSpc>
                <a:spcPct val="150000"/>
              </a:lnSpc>
              <a:spcBef>
                <a:spcPts val="30"/>
              </a:spcBef>
            </a:pPr>
            <a:r>
              <a:rPr lang="zh-CN" altLang="en-US" sz="2200" b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等线"/>
              </a:rPr>
              <a:t>子问题：在当前背包还有剩余容量，且面前还有若干堆金币可选时，我应该做什么选择？</a:t>
            </a:r>
            <a:endParaRPr lang="en-US" altLang="zh-CN" sz="2200" b="1" dirty="0">
              <a:solidFill>
                <a:schemeClr val="accent6">
                  <a:lumMod val="50000"/>
                </a:schemeClr>
              </a:solidFill>
              <a:latin typeface="Consolas" panose="020B0609020204030204" pitchFamily="49" charset="0"/>
              <a:cs typeface="等线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D0E8242D-0BBE-4D93-0E75-0DB9C940746C}"/>
              </a:ext>
            </a:extLst>
          </p:cNvPr>
          <p:cNvSpPr txBox="1"/>
          <p:nvPr/>
        </p:nvSpPr>
        <p:spPr>
          <a:xfrm>
            <a:off x="2029205" y="1726133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2D4A87"/>
                </a:solidFill>
                <a:latin typeface="微软雅黑"/>
                <a:cs typeface="微软雅黑"/>
              </a:rPr>
              <a:t>基本思路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F3AB8C5E-3BC6-F2F2-9DFF-69CF08B18653}"/>
              </a:ext>
            </a:extLst>
          </p:cNvPr>
          <p:cNvSpPr txBox="1"/>
          <p:nvPr/>
        </p:nvSpPr>
        <p:spPr>
          <a:xfrm>
            <a:off x="990600" y="2429255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3271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把求解的问题分成若干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个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子问题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8BAEEC8D-5512-56FB-4BC3-FE4BDBF559D0}"/>
              </a:ext>
            </a:extLst>
          </p:cNvPr>
          <p:cNvSpPr txBox="1"/>
          <p:nvPr/>
        </p:nvSpPr>
        <p:spPr>
          <a:xfrm>
            <a:off x="990600" y="3806952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120014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44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对每个子问题求解，得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到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子问题</a:t>
            </a:r>
            <a:endParaRPr sz="2000" dirty="0">
              <a:latin typeface="等线"/>
              <a:cs typeface="等线"/>
            </a:endParaRPr>
          </a:p>
          <a:p>
            <a:pPr marL="1270" algn="ctr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的局部最优解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1F4DE3A4-1612-FD58-F570-E37731E5A33C}"/>
              </a:ext>
            </a:extLst>
          </p:cNvPr>
          <p:cNvSpPr txBox="1"/>
          <p:nvPr/>
        </p:nvSpPr>
        <p:spPr>
          <a:xfrm>
            <a:off x="990600" y="5175503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12065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把子问题的最优解合成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原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问题的</a:t>
            </a:r>
            <a:endParaRPr sz="2000" dirty="0">
              <a:latin typeface="等线"/>
              <a:cs typeface="等线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全局最优解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id="{25443F39-7F92-31DB-054C-E9825990B38E}"/>
              </a:ext>
            </a:extLst>
          </p:cNvPr>
          <p:cNvSpPr/>
          <p:nvPr/>
        </p:nvSpPr>
        <p:spPr>
          <a:xfrm>
            <a:off x="2865120" y="3313176"/>
            <a:ext cx="76200" cy="492759"/>
          </a:xfrm>
          <a:custGeom>
            <a:avLst/>
            <a:gdLst/>
            <a:ahLst/>
            <a:cxnLst/>
            <a:rect l="l" t="t" r="r" b="b"/>
            <a:pathLst>
              <a:path w="76200" h="492760">
                <a:moveTo>
                  <a:pt x="31750" y="416559"/>
                </a:moveTo>
                <a:lnTo>
                  <a:pt x="0" y="416559"/>
                </a:lnTo>
                <a:lnTo>
                  <a:pt x="38100" y="492759"/>
                </a:lnTo>
                <a:lnTo>
                  <a:pt x="69850" y="429259"/>
                </a:lnTo>
                <a:lnTo>
                  <a:pt x="31750" y="429259"/>
                </a:lnTo>
                <a:lnTo>
                  <a:pt x="31750" y="416559"/>
                </a:lnTo>
                <a:close/>
              </a:path>
              <a:path w="76200" h="492760">
                <a:moveTo>
                  <a:pt x="44450" y="0"/>
                </a:moveTo>
                <a:lnTo>
                  <a:pt x="31750" y="0"/>
                </a:lnTo>
                <a:lnTo>
                  <a:pt x="31750" y="429259"/>
                </a:lnTo>
                <a:lnTo>
                  <a:pt x="44450" y="429259"/>
                </a:lnTo>
                <a:lnTo>
                  <a:pt x="44450" y="0"/>
                </a:lnTo>
                <a:close/>
              </a:path>
              <a:path w="76200" h="492760">
                <a:moveTo>
                  <a:pt x="76200" y="416559"/>
                </a:moveTo>
                <a:lnTo>
                  <a:pt x="44450" y="416559"/>
                </a:lnTo>
                <a:lnTo>
                  <a:pt x="44450" y="429259"/>
                </a:lnTo>
                <a:lnTo>
                  <a:pt x="69850" y="429259"/>
                </a:lnTo>
                <a:lnTo>
                  <a:pt x="76200" y="4165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0EF2B7C6-9BC9-58B7-EC61-3BC140E46676}"/>
              </a:ext>
            </a:extLst>
          </p:cNvPr>
          <p:cNvSpPr/>
          <p:nvPr/>
        </p:nvSpPr>
        <p:spPr>
          <a:xfrm>
            <a:off x="2857500" y="4690871"/>
            <a:ext cx="76200" cy="492759"/>
          </a:xfrm>
          <a:custGeom>
            <a:avLst/>
            <a:gdLst/>
            <a:ahLst/>
            <a:cxnLst/>
            <a:rect l="l" t="t" r="r" b="b"/>
            <a:pathLst>
              <a:path w="76200" h="492760">
                <a:moveTo>
                  <a:pt x="31750" y="416559"/>
                </a:moveTo>
                <a:lnTo>
                  <a:pt x="0" y="416559"/>
                </a:lnTo>
                <a:lnTo>
                  <a:pt x="38100" y="492759"/>
                </a:lnTo>
                <a:lnTo>
                  <a:pt x="69850" y="429259"/>
                </a:lnTo>
                <a:lnTo>
                  <a:pt x="31750" y="429259"/>
                </a:lnTo>
                <a:lnTo>
                  <a:pt x="31750" y="416559"/>
                </a:lnTo>
                <a:close/>
              </a:path>
              <a:path w="76200" h="492760">
                <a:moveTo>
                  <a:pt x="44450" y="0"/>
                </a:moveTo>
                <a:lnTo>
                  <a:pt x="31750" y="0"/>
                </a:lnTo>
                <a:lnTo>
                  <a:pt x="31750" y="429259"/>
                </a:lnTo>
                <a:lnTo>
                  <a:pt x="44450" y="429259"/>
                </a:lnTo>
                <a:lnTo>
                  <a:pt x="44450" y="0"/>
                </a:lnTo>
                <a:close/>
              </a:path>
              <a:path w="76200" h="492760">
                <a:moveTo>
                  <a:pt x="76200" y="416559"/>
                </a:moveTo>
                <a:lnTo>
                  <a:pt x="44450" y="416559"/>
                </a:lnTo>
                <a:lnTo>
                  <a:pt x="44450" y="429259"/>
                </a:lnTo>
                <a:lnTo>
                  <a:pt x="69850" y="429259"/>
                </a:lnTo>
                <a:lnTo>
                  <a:pt x="76200" y="4165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D9E83BE-EC54-FA9F-0492-531F8783DC8F}"/>
              </a:ext>
            </a:extLst>
          </p:cNvPr>
          <p:cNvSpPr txBox="1"/>
          <p:nvPr/>
        </p:nvSpPr>
        <p:spPr>
          <a:xfrm>
            <a:off x="5174693" y="4461074"/>
            <a:ext cx="6357540" cy="1048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30"/>
              </a:spcBef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这个子问题的解，也就是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局部最优解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，就是：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在所有当前可选的金币中，选择性价比最高的那一堆。</a:t>
            </a:r>
            <a:endParaRPr lang="zh-CN" altLang="en-US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595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8700B4-90C5-C07E-3F3D-253E93394F53}"/>
              </a:ext>
            </a:extLst>
          </p:cNvPr>
          <p:cNvSpPr txBox="1"/>
          <p:nvPr/>
        </p:nvSpPr>
        <p:spPr>
          <a:xfrm>
            <a:off x="5136638" y="1956314"/>
            <a:ext cx="6395595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30"/>
              </a:spcBef>
            </a:pPr>
            <a:r>
              <a:rPr lang="en-US" altLang="zh-CN" sz="2400" b="1" dirty="0">
                <a:latin typeface="Consolas" panose="020B0609020204030204" pitchFamily="49" charset="0"/>
                <a:cs typeface="等线"/>
              </a:rPr>
              <a:t>3.</a:t>
            </a:r>
            <a:r>
              <a:rPr lang="zh-CN" altLang="en-US" sz="2400" b="1" dirty="0">
                <a:latin typeface="Consolas" panose="020B0609020204030204" pitchFamily="49" charset="0"/>
                <a:cs typeface="等线"/>
              </a:rPr>
              <a:t> 子问题的最优解合成原问题的全局最优解</a:t>
            </a:r>
            <a:r>
              <a:rPr lang="en-US" altLang="zh-CN" sz="2400" b="1" dirty="0">
                <a:latin typeface="Consolas" panose="020B0609020204030204" pitchFamily="49" charset="0"/>
                <a:cs typeface="等线"/>
              </a:rPr>
              <a:t>:</a:t>
            </a: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D0E8242D-0BBE-4D93-0E75-0DB9C940746C}"/>
              </a:ext>
            </a:extLst>
          </p:cNvPr>
          <p:cNvSpPr txBox="1"/>
          <p:nvPr/>
        </p:nvSpPr>
        <p:spPr>
          <a:xfrm>
            <a:off x="2029205" y="1726133"/>
            <a:ext cx="14458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2D4A87"/>
                </a:solidFill>
                <a:latin typeface="微软雅黑"/>
                <a:cs typeface="微软雅黑"/>
              </a:rPr>
              <a:t>基本思路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F3AB8C5E-3BC6-F2F2-9DFF-69CF08B18653}"/>
              </a:ext>
            </a:extLst>
          </p:cNvPr>
          <p:cNvSpPr txBox="1"/>
          <p:nvPr/>
        </p:nvSpPr>
        <p:spPr>
          <a:xfrm>
            <a:off x="990600" y="2429255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3271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把求解的问题分成若干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个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子问题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8BAEEC8D-5512-56FB-4BC3-FE4BDBF559D0}"/>
              </a:ext>
            </a:extLst>
          </p:cNvPr>
          <p:cNvSpPr txBox="1"/>
          <p:nvPr/>
        </p:nvSpPr>
        <p:spPr>
          <a:xfrm>
            <a:off x="990600" y="3806952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120014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44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对每个子问题求解，得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到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子问题</a:t>
            </a:r>
            <a:endParaRPr sz="2000" dirty="0">
              <a:latin typeface="等线"/>
              <a:cs typeface="等线"/>
            </a:endParaRPr>
          </a:p>
          <a:p>
            <a:pPr marL="1270" algn="ctr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的局部最优解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1F4DE3A4-1612-FD58-F570-E37731E5A33C}"/>
              </a:ext>
            </a:extLst>
          </p:cNvPr>
          <p:cNvSpPr txBox="1"/>
          <p:nvPr/>
        </p:nvSpPr>
        <p:spPr>
          <a:xfrm>
            <a:off x="990600" y="5175503"/>
            <a:ext cx="3825240" cy="883919"/>
          </a:xfrm>
          <a:prstGeom prst="rect">
            <a:avLst/>
          </a:prstGeom>
          <a:solidFill>
            <a:srgbClr val="C5DFB4"/>
          </a:solidFill>
        </p:spPr>
        <p:txBody>
          <a:bodyPr vert="horz" wrap="square" lIns="0" tIns="12065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95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把子问题的最优解合成</a:t>
            </a:r>
            <a:r>
              <a:rPr sz="2000" spc="-15" dirty="0">
                <a:solidFill>
                  <a:srgbClr val="2D4A87"/>
                </a:solidFill>
                <a:latin typeface="等线"/>
                <a:cs typeface="等线"/>
              </a:rPr>
              <a:t>原</a:t>
            </a: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问题的</a:t>
            </a:r>
            <a:endParaRPr sz="2000" dirty="0">
              <a:latin typeface="等线"/>
              <a:cs typeface="等线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2000" dirty="0">
                <a:solidFill>
                  <a:srgbClr val="2D4A87"/>
                </a:solidFill>
                <a:latin typeface="等线"/>
                <a:cs typeface="等线"/>
              </a:rPr>
              <a:t>全局最优解</a:t>
            </a:r>
            <a:endParaRPr sz="2000" dirty="0">
              <a:latin typeface="等线"/>
              <a:cs typeface="等线"/>
            </a:endParaRPr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id="{25443F39-7F92-31DB-054C-E9825990B38E}"/>
              </a:ext>
            </a:extLst>
          </p:cNvPr>
          <p:cNvSpPr/>
          <p:nvPr/>
        </p:nvSpPr>
        <p:spPr>
          <a:xfrm>
            <a:off x="2865120" y="3313176"/>
            <a:ext cx="76200" cy="492759"/>
          </a:xfrm>
          <a:custGeom>
            <a:avLst/>
            <a:gdLst/>
            <a:ahLst/>
            <a:cxnLst/>
            <a:rect l="l" t="t" r="r" b="b"/>
            <a:pathLst>
              <a:path w="76200" h="492760">
                <a:moveTo>
                  <a:pt x="31750" y="416559"/>
                </a:moveTo>
                <a:lnTo>
                  <a:pt x="0" y="416559"/>
                </a:lnTo>
                <a:lnTo>
                  <a:pt x="38100" y="492759"/>
                </a:lnTo>
                <a:lnTo>
                  <a:pt x="69850" y="429259"/>
                </a:lnTo>
                <a:lnTo>
                  <a:pt x="31750" y="429259"/>
                </a:lnTo>
                <a:lnTo>
                  <a:pt x="31750" y="416559"/>
                </a:lnTo>
                <a:close/>
              </a:path>
              <a:path w="76200" h="492760">
                <a:moveTo>
                  <a:pt x="44450" y="0"/>
                </a:moveTo>
                <a:lnTo>
                  <a:pt x="31750" y="0"/>
                </a:lnTo>
                <a:lnTo>
                  <a:pt x="31750" y="429259"/>
                </a:lnTo>
                <a:lnTo>
                  <a:pt x="44450" y="429259"/>
                </a:lnTo>
                <a:lnTo>
                  <a:pt x="44450" y="0"/>
                </a:lnTo>
                <a:close/>
              </a:path>
              <a:path w="76200" h="492760">
                <a:moveTo>
                  <a:pt x="76200" y="416559"/>
                </a:moveTo>
                <a:lnTo>
                  <a:pt x="44450" y="416559"/>
                </a:lnTo>
                <a:lnTo>
                  <a:pt x="44450" y="429259"/>
                </a:lnTo>
                <a:lnTo>
                  <a:pt x="69850" y="429259"/>
                </a:lnTo>
                <a:lnTo>
                  <a:pt x="76200" y="4165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0EF2B7C6-9BC9-58B7-EC61-3BC140E46676}"/>
              </a:ext>
            </a:extLst>
          </p:cNvPr>
          <p:cNvSpPr/>
          <p:nvPr/>
        </p:nvSpPr>
        <p:spPr>
          <a:xfrm>
            <a:off x="2857500" y="4690871"/>
            <a:ext cx="76200" cy="492759"/>
          </a:xfrm>
          <a:custGeom>
            <a:avLst/>
            <a:gdLst/>
            <a:ahLst/>
            <a:cxnLst/>
            <a:rect l="l" t="t" r="r" b="b"/>
            <a:pathLst>
              <a:path w="76200" h="492760">
                <a:moveTo>
                  <a:pt x="31750" y="416559"/>
                </a:moveTo>
                <a:lnTo>
                  <a:pt x="0" y="416559"/>
                </a:lnTo>
                <a:lnTo>
                  <a:pt x="38100" y="492759"/>
                </a:lnTo>
                <a:lnTo>
                  <a:pt x="69850" y="429259"/>
                </a:lnTo>
                <a:lnTo>
                  <a:pt x="31750" y="429259"/>
                </a:lnTo>
                <a:lnTo>
                  <a:pt x="31750" y="416559"/>
                </a:lnTo>
                <a:close/>
              </a:path>
              <a:path w="76200" h="492760">
                <a:moveTo>
                  <a:pt x="44450" y="0"/>
                </a:moveTo>
                <a:lnTo>
                  <a:pt x="31750" y="0"/>
                </a:lnTo>
                <a:lnTo>
                  <a:pt x="31750" y="429259"/>
                </a:lnTo>
                <a:lnTo>
                  <a:pt x="44450" y="429259"/>
                </a:lnTo>
                <a:lnTo>
                  <a:pt x="44450" y="0"/>
                </a:lnTo>
                <a:close/>
              </a:path>
              <a:path w="76200" h="492760">
                <a:moveTo>
                  <a:pt x="76200" y="416559"/>
                </a:moveTo>
                <a:lnTo>
                  <a:pt x="44450" y="416559"/>
                </a:lnTo>
                <a:lnTo>
                  <a:pt x="44450" y="429259"/>
                </a:lnTo>
                <a:lnTo>
                  <a:pt x="69850" y="429259"/>
                </a:lnTo>
                <a:lnTo>
                  <a:pt x="76200" y="416559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D9E83BE-EC54-FA9F-0492-531F8783DC8F}"/>
              </a:ext>
            </a:extLst>
          </p:cNvPr>
          <p:cNvSpPr txBox="1"/>
          <p:nvPr/>
        </p:nvSpPr>
        <p:spPr>
          <a:xfrm>
            <a:off x="5136638" y="2979925"/>
            <a:ext cx="6395595" cy="30794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在本题中，合成全局最优解就是一个累加的过程。 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我们每完成一个子问题（即做出一次性价比最高的选择），都会往背包里增加一些金币，同时去累加我们获取的总价值。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将每一步局部最优选择所获得的价值不断累加，最终得到的总和，就是原问题的全局最优解。</a:t>
            </a:r>
            <a:endParaRPr lang="zh-CN" altLang="en-US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736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7AAB2F-4E98-85AB-7CA9-D666D946648B}"/>
              </a:ext>
            </a:extLst>
          </p:cNvPr>
          <p:cNvSpPr txBox="1"/>
          <p:nvPr/>
        </p:nvSpPr>
        <p:spPr>
          <a:xfrm>
            <a:off x="1016000" y="1582854"/>
            <a:ext cx="10255503" cy="18461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现在我们对问题稍作修改，看看会发生什么。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问题变种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：如果藏宝洞里面不是一堆堆金币，而是一个个单价不一且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无法分割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的金块，还能使用类似的策略吗？这就是经典的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0/1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背包问题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（每个物品要么拿，要么不拿）。</a:t>
            </a:r>
          </a:p>
        </p:txBody>
      </p:sp>
      <p:pic>
        <p:nvPicPr>
          <p:cNvPr id="8" name="图片 7" descr="盒子在桌子上">
            <a:extLst>
              <a:ext uri="{FF2B5EF4-FFF2-40B4-BE49-F238E27FC236}">
                <a16:creationId xmlns:a16="http://schemas.microsoft.com/office/drawing/2014/main" id="{694230ED-26E4-E25D-50F9-C3FD21B80A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771" y="3667344"/>
            <a:ext cx="1165860" cy="1165860"/>
          </a:xfrm>
          <a:prstGeom prst="rect">
            <a:avLst/>
          </a:prstGeom>
        </p:spPr>
      </p:pic>
      <p:pic>
        <p:nvPicPr>
          <p:cNvPr id="9" name="图片 8" descr="盒子在桌子上">
            <a:extLst>
              <a:ext uri="{FF2B5EF4-FFF2-40B4-BE49-F238E27FC236}">
                <a16:creationId xmlns:a16="http://schemas.microsoft.com/office/drawing/2014/main" id="{7B8E43F1-0BBD-527C-D294-A13C5B66FD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571" y="3662337"/>
            <a:ext cx="1165860" cy="116586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CD17EA4-236F-DE09-A37B-A163B5A1908C}"/>
              </a:ext>
            </a:extLst>
          </p:cNvPr>
          <p:cNvSpPr txBox="1"/>
          <p:nvPr/>
        </p:nvSpPr>
        <p:spPr>
          <a:xfrm>
            <a:off x="5219701" y="4985066"/>
            <a:ext cx="1371600" cy="1339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:20</a:t>
            </a:r>
            <a:endParaRPr lang="zh-CN" altLang="en-US" dirty="0"/>
          </a:p>
        </p:txBody>
      </p:sp>
      <p:pic>
        <p:nvPicPr>
          <p:cNvPr id="11" name="图片 10" descr="盒子在桌子上">
            <a:extLst>
              <a:ext uri="{FF2B5EF4-FFF2-40B4-BE49-F238E27FC236}">
                <a16:creationId xmlns:a16="http://schemas.microsoft.com/office/drawing/2014/main" id="{B6519689-CD6E-4A3C-75C3-101B15D17C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371" y="3662337"/>
            <a:ext cx="1165860" cy="116586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6CC454F-FD20-9F1F-7209-37A377F9CCA8}"/>
              </a:ext>
            </a:extLst>
          </p:cNvPr>
          <p:cNvSpPr txBox="1"/>
          <p:nvPr/>
        </p:nvSpPr>
        <p:spPr>
          <a:xfrm>
            <a:off x="7429501" y="4985066"/>
            <a:ext cx="1371600" cy="13395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:120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:30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0BA30AD-3288-C18A-8BE3-347FBC3BF759}"/>
              </a:ext>
            </a:extLst>
          </p:cNvPr>
          <p:cNvSpPr txBox="1"/>
          <p:nvPr/>
        </p:nvSpPr>
        <p:spPr>
          <a:xfrm>
            <a:off x="2895600" y="4985066"/>
            <a:ext cx="1600201" cy="13395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:60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174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5" name="图片 4" descr="盒子在桌子上">
            <a:extLst>
              <a:ext uri="{FF2B5EF4-FFF2-40B4-BE49-F238E27FC236}">
                <a16:creationId xmlns:a16="http://schemas.microsoft.com/office/drawing/2014/main" id="{1C05533B-88FD-04C6-0A6C-5CE702FFD9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300407"/>
            <a:ext cx="937260" cy="937260"/>
          </a:xfrm>
          <a:prstGeom prst="rect">
            <a:avLst/>
          </a:prstGeom>
        </p:spPr>
      </p:pic>
      <p:pic>
        <p:nvPicPr>
          <p:cNvPr id="6" name="图片 5" descr="盒子在桌子上">
            <a:extLst>
              <a:ext uri="{FF2B5EF4-FFF2-40B4-BE49-F238E27FC236}">
                <a16:creationId xmlns:a16="http://schemas.microsoft.com/office/drawing/2014/main" id="{7EAF09ED-56BB-D001-066C-78A0F6FBF7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295400"/>
            <a:ext cx="937260" cy="93726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6372A8A3-02E4-F081-D6F1-4EB78E0BA44F}"/>
              </a:ext>
            </a:extLst>
          </p:cNvPr>
          <p:cNvSpPr txBox="1"/>
          <p:nvPr/>
        </p:nvSpPr>
        <p:spPr>
          <a:xfrm>
            <a:off x="5154930" y="2286000"/>
            <a:ext cx="1371600" cy="1339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:20</a:t>
            </a:r>
            <a:endParaRPr lang="zh-CN" altLang="en-US" dirty="0"/>
          </a:p>
        </p:txBody>
      </p:sp>
      <p:pic>
        <p:nvPicPr>
          <p:cNvPr id="14" name="图片 13" descr="盒子在桌子上">
            <a:extLst>
              <a:ext uri="{FF2B5EF4-FFF2-40B4-BE49-F238E27FC236}">
                <a16:creationId xmlns:a16="http://schemas.microsoft.com/office/drawing/2014/main" id="{5EF34F31-567A-AABB-DEA9-AA4FACE195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295400"/>
            <a:ext cx="937260" cy="93726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BFCE2AA-284D-910B-554E-AE50F83DF6BA}"/>
              </a:ext>
            </a:extLst>
          </p:cNvPr>
          <p:cNvSpPr txBox="1"/>
          <p:nvPr/>
        </p:nvSpPr>
        <p:spPr>
          <a:xfrm>
            <a:off x="7364730" y="2286000"/>
            <a:ext cx="1371600" cy="13395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:120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:30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3E6CF1F-6229-2F42-3776-9C5ECC1E2FD3}"/>
              </a:ext>
            </a:extLst>
          </p:cNvPr>
          <p:cNvSpPr txBox="1"/>
          <p:nvPr/>
        </p:nvSpPr>
        <p:spPr>
          <a:xfrm>
            <a:off x="2830829" y="2286000"/>
            <a:ext cx="1600201" cy="13395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:60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190B003-435A-A917-C9AE-DEE9CE911077}"/>
              </a:ext>
            </a:extLst>
          </p:cNvPr>
          <p:cNvSpPr txBox="1"/>
          <p:nvPr/>
        </p:nvSpPr>
        <p:spPr>
          <a:xfrm>
            <a:off x="1220108" y="3810000"/>
            <a:ext cx="10102303" cy="25860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如果使用贪心策略（优先选单位价值最高的，背包容量为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50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）：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选择单位价值最高的金块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(10, 60)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。背包剩余容量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50 - 10 = 40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。总价值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接下来选择单位价值第二高的金块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(20, 100)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。背包剩余容量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40 - 20 = 20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。总价值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60 + 100 = 160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(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30)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已无法放入。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贪心解的总价值为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160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0781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5" name="图片 4" descr="盒子在桌子上">
            <a:extLst>
              <a:ext uri="{FF2B5EF4-FFF2-40B4-BE49-F238E27FC236}">
                <a16:creationId xmlns:a16="http://schemas.microsoft.com/office/drawing/2014/main" id="{1C05533B-88FD-04C6-0A6C-5CE702FFD9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300407"/>
            <a:ext cx="937260" cy="937260"/>
          </a:xfrm>
          <a:prstGeom prst="rect">
            <a:avLst/>
          </a:prstGeom>
        </p:spPr>
      </p:pic>
      <p:pic>
        <p:nvPicPr>
          <p:cNvPr id="6" name="图片 5" descr="盒子在桌子上">
            <a:extLst>
              <a:ext uri="{FF2B5EF4-FFF2-40B4-BE49-F238E27FC236}">
                <a16:creationId xmlns:a16="http://schemas.microsoft.com/office/drawing/2014/main" id="{7EAF09ED-56BB-D001-066C-78A0F6FBF7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295400"/>
            <a:ext cx="937260" cy="93726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6372A8A3-02E4-F081-D6F1-4EB78E0BA44F}"/>
              </a:ext>
            </a:extLst>
          </p:cNvPr>
          <p:cNvSpPr txBox="1"/>
          <p:nvPr/>
        </p:nvSpPr>
        <p:spPr>
          <a:xfrm>
            <a:off x="5154930" y="2286000"/>
            <a:ext cx="1371600" cy="1339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:20</a:t>
            </a:r>
            <a:endParaRPr lang="zh-CN" altLang="en-US" dirty="0"/>
          </a:p>
        </p:txBody>
      </p:sp>
      <p:pic>
        <p:nvPicPr>
          <p:cNvPr id="14" name="图片 13" descr="盒子在桌子上">
            <a:extLst>
              <a:ext uri="{FF2B5EF4-FFF2-40B4-BE49-F238E27FC236}">
                <a16:creationId xmlns:a16="http://schemas.microsoft.com/office/drawing/2014/main" id="{5EF34F31-567A-AABB-DEA9-AA4FACE195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295400"/>
            <a:ext cx="937260" cy="93726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BFCE2AA-284D-910B-554E-AE50F83DF6BA}"/>
              </a:ext>
            </a:extLst>
          </p:cNvPr>
          <p:cNvSpPr txBox="1"/>
          <p:nvPr/>
        </p:nvSpPr>
        <p:spPr>
          <a:xfrm>
            <a:off x="7364730" y="2286000"/>
            <a:ext cx="1371600" cy="13395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:120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:30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3E6CF1F-6229-2F42-3776-9C5ECC1E2FD3}"/>
              </a:ext>
            </a:extLst>
          </p:cNvPr>
          <p:cNvSpPr txBox="1"/>
          <p:nvPr/>
        </p:nvSpPr>
        <p:spPr>
          <a:xfrm>
            <a:off x="2830829" y="2286000"/>
            <a:ext cx="1600201" cy="13395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金块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价值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:60</a:t>
            </a:r>
          </a:p>
          <a:p>
            <a:pPr algn="ctr">
              <a:lnSpc>
                <a:spcPct val="150000"/>
              </a:lnSpc>
            </a:pP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重量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:10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2687E04-6C2E-0EE3-7D4A-D54297B7A7AC}"/>
              </a:ext>
            </a:extLst>
          </p:cNvPr>
          <p:cNvSpPr txBox="1"/>
          <p:nvPr/>
        </p:nvSpPr>
        <p:spPr>
          <a:xfrm>
            <a:off x="1146048" y="3962400"/>
            <a:ext cx="9899903" cy="23462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是否存在更优的解？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如果我们放弃单位价值最高的金块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，转而选择金块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和金块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总重量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 + 30 = 50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总价值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 + 120 = 220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最优解的总价值为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77781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154468A-22DC-DE8B-0C09-3FDBD0553FA0}"/>
              </a:ext>
            </a:extLst>
          </p:cNvPr>
          <p:cNvSpPr txBox="1"/>
          <p:nvPr/>
        </p:nvSpPr>
        <p:spPr>
          <a:xfrm>
            <a:off x="1132850" y="1552779"/>
            <a:ext cx="10115273" cy="25860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为什么贪心策略在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0/1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背包问题上失败了？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因为它违背了“无后效性”原则。在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0/1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背包问题中，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我们做出的当前选择，会直接影响到未来可选择的集合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。选择了金块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，就占据了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的容量，这个决策导致我们后面无法同时选择金块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。当前看似最优的选择（选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），却让我们失去了达成全局最优解（选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B+C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）的可能性。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正确解法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：对于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0/1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背包问题，我们需要使用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动态规划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(Dynamic Programming)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或搜索算法来解决，这将在后续章节中详细介绍。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89C47D4-6BA3-2CC2-BC76-787E046D37A9}"/>
              </a:ext>
            </a:extLst>
          </p:cNvPr>
          <p:cNvSpPr txBox="1"/>
          <p:nvPr/>
        </p:nvSpPr>
        <p:spPr>
          <a:xfrm>
            <a:off x="1132850" y="4382780"/>
            <a:ext cx="10115273" cy="18846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关键点：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贪心策略的选择，必须具备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无后效性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无后效性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：即某个状态以前的过程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不会影响以后的状态，只与当前状态有关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我们做出的一个贪心选择，会将原问题简化为一个规模更小的、同性质的子问题，而我们此前的选择并不会影响这个子问题的最优解。</a:t>
            </a:r>
          </a:p>
        </p:txBody>
      </p:sp>
    </p:spTree>
    <p:extLst>
      <p:ext uri="{BB962C8B-B14F-4D97-AF65-F5344CB8AC3E}">
        <p14:creationId xmlns:p14="http://schemas.microsoft.com/office/powerpoint/2010/main" val="378937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A53A37E-1B79-2DB7-5377-036D376A051F}"/>
              </a:ext>
            </a:extLst>
          </p:cNvPr>
          <p:cNvSpPr txBox="1"/>
          <p:nvPr/>
        </p:nvSpPr>
        <p:spPr>
          <a:xfrm>
            <a:off x="725423" y="2713347"/>
            <a:ext cx="10741152" cy="12933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第一次决策：根据我们的贪心策略（性价比最高），我们选择了金币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假设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金币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的重量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m_A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&lt;= T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，我们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将其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全部装入背包中。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进入新状态：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背包容量：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变成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 -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m_A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可供选择的金块：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Items_rem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变成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除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以外的所有金币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}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ED3309C-E34C-6388-56D9-98D2CD35C432}"/>
              </a:ext>
            </a:extLst>
          </p:cNvPr>
          <p:cNvSpPr txBox="1"/>
          <p:nvPr/>
        </p:nvSpPr>
        <p:spPr>
          <a:xfrm>
            <a:off x="1828799" y="1456935"/>
            <a:ext cx="8534400" cy="1057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为什么部分背包问题是无后效性的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初始背包容量：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总容量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初始可供选择的金块：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Items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= {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所有金块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}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36A5243-92DC-D221-DBD9-505DDE04DC66}"/>
              </a:ext>
            </a:extLst>
          </p:cNvPr>
          <p:cNvSpPr txBox="1"/>
          <p:nvPr/>
        </p:nvSpPr>
        <p:spPr>
          <a:xfrm>
            <a:off x="725423" y="4267200"/>
            <a:ext cx="10741152" cy="2031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思考： 当我们进入这个新状态时，需要解决的子问题是：如何用一个容量为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 -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m_A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的背包，从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除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以外的所有金币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}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这个集合中获取最大价值？</a:t>
            </a:r>
          </a:p>
          <a:p>
            <a:pPr marL="800100" lvl="1" indent="-342900"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这不就是一个规模更小的、和原问题性质完全相同的部分背包问题吗？</a:t>
            </a:r>
          </a:p>
          <a:p>
            <a:pPr marL="800100" lvl="1" indent="-342900"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解决这个子问题的最优策略，依然是从剩下的金币中选择性价比最高的那个。</a:t>
            </a:r>
          </a:p>
          <a:p>
            <a:pPr marL="800100" lvl="1" indent="-342900"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我们第一次决策选择了金币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，这个历史事实，对我们如何解决这个子问题没有任何负面影响。我们不需要回头想：哎呀，当初要是不选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，选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会不会更好？ 因为我们的证明已经告诉我们，必须选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才是通往的最优解。</a:t>
            </a:r>
          </a:p>
        </p:txBody>
      </p:sp>
    </p:spTree>
    <p:extLst>
      <p:ext uri="{BB962C8B-B14F-4D97-AF65-F5344CB8AC3E}">
        <p14:creationId xmlns:p14="http://schemas.microsoft.com/office/powerpoint/2010/main" val="287649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贪心策略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3386A7E-0FB9-C4E4-BE70-2A67BB87E860}"/>
              </a:ext>
            </a:extLst>
          </p:cNvPr>
          <p:cNvSpPr txBox="1"/>
          <p:nvPr/>
        </p:nvSpPr>
        <p:spPr>
          <a:xfrm>
            <a:off x="782201" y="3785368"/>
            <a:ext cx="10668000" cy="20638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这就是“无后效性”的体现：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我们之前的选择（选择了金币</a:t>
            </a:r>
            <a:r>
              <a:rPr lang="en-US" altLang="zh-CN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），仅仅是缩小了问题的规模（容量变小，可选物品变少），而没有改变解决剩余问题的最优策略。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en-US" altLang="zh-CN" sz="22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剩余问题的解，依然是独立的、可以用同样的贪心法则来解决的。过去的选择</a:t>
            </a:r>
            <a:r>
              <a:rPr lang="zh-CN" altLang="en-US" sz="2200" dirty="0">
                <a:latin typeface="Consolas" panose="020B0609020204030204" pitchFamily="49" charset="0"/>
                <a:ea typeface="微软雅黑" panose="020B0503020204020204" pitchFamily="34" charset="-122"/>
              </a:rPr>
              <a:t>在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历史上是清白的。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DD1D228-51EE-F741-3EA7-7D4EACDACA52}"/>
              </a:ext>
            </a:extLst>
          </p:cNvPr>
          <p:cNvSpPr txBox="1"/>
          <p:nvPr/>
        </p:nvSpPr>
        <p:spPr>
          <a:xfrm>
            <a:off x="782201" y="1752600"/>
            <a:ext cx="10495787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我们第一次决策选择了金币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，这个历史事实，对我们如何解决这个子问题没有任何负面影响。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我们不需要回头想：哎呀，当初要是不选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，选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会不会更好？ 因为我们的证明已经告诉我们，必须选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才是通往的最优解。</a:t>
            </a:r>
          </a:p>
        </p:txBody>
      </p:sp>
    </p:spTree>
    <p:extLst>
      <p:ext uri="{BB962C8B-B14F-4D97-AF65-F5344CB8AC3E}">
        <p14:creationId xmlns:p14="http://schemas.microsoft.com/office/powerpoint/2010/main" val="213123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EE75C40-1A3F-BD3A-E3B6-A0AD28169E1D}"/>
                  </a:ext>
                </a:extLst>
              </p:cNvPr>
              <p:cNvSpPr txBox="1"/>
              <p:nvPr/>
            </p:nvSpPr>
            <p:spPr>
              <a:xfrm>
                <a:off x="993648" y="1500048"/>
                <a:ext cx="10277855" cy="442922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排队接水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书本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P166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页，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OJ:B0175)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有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个人在一个水龙头前排队接水，假如每个人接水的时间为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e>
                      <m:sub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，请编程找出这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个人排队的一种顺序，使得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个人的平均等待时间最小。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一个人的等待时间不包括他的接水时间。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如果两个人接水的时间相同，编号更小的人应当排在前面。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第一行为一个整数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第二行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个整数，第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个整数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e>
                      <m:sub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表示第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个人的接水时间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e>
                      <m:sub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输出格式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输出有两行，第一行为一种平均时间最短的排队顺序；第二行为这种排列方案下的平均等待时间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EE75C40-1A3F-BD3A-E3B6-A0AD28169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648" y="1500048"/>
                <a:ext cx="10277855" cy="4429226"/>
              </a:xfrm>
              <a:prstGeom prst="rect">
                <a:avLst/>
              </a:prstGeom>
              <a:blipFill>
                <a:blip r:embed="rId4"/>
                <a:stretch>
                  <a:fillRect l="-890" b="-12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40182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9AFEDB2-1CBC-6F13-3C70-C8C55209434C}"/>
              </a:ext>
            </a:extLst>
          </p:cNvPr>
          <p:cNvSpPr txBox="1"/>
          <p:nvPr/>
        </p:nvSpPr>
        <p:spPr>
          <a:xfrm>
            <a:off x="838200" y="3761016"/>
            <a:ext cx="10668000" cy="24386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问题分析</a:t>
            </a:r>
            <a:endParaRPr lang="en-US" altLang="zh-CN" sz="22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首先，我们要解决的核心目标是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平均等待时间最小</a:t>
            </a:r>
            <a:endParaRPr lang="zh-CN" altLang="en-US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个人，平均等待时间的计算公式：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平均等待时间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(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所有人的等待时间之和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 / n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是一个固定的常数，所以要让平均等待时间最小，就等价于让“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所有人的等待时间之和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”最小。我们的问题就从求平均值，转化为了求最小值，这样思考起来更简单。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4B52C77-77B7-04A8-E707-FE0B05F247E9}"/>
                  </a:ext>
                </a:extLst>
              </p:cNvPr>
              <p:cNvSpPr txBox="1"/>
              <p:nvPr/>
            </p:nvSpPr>
            <p:spPr>
              <a:xfrm>
                <a:off x="838200" y="1600200"/>
                <a:ext cx="10668000" cy="188853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有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个人在一个水龙头前排队接水，假如每个人接水的时间为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，请编程找出这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个人排队的一种顺序，使得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个人的平均等待时间最小。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一个人的等待时间不包括他的接水时间。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如果两个人接水的时间相同，编号更小的人应当排在前面。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4B52C77-77B7-04A8-E707-FE0B05F24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00200"/>
                <a:ext cx="10668000" cy="1888530"/>
              </a:xfrm>
              <a:prstGeom prst="rect">
                <a:avLst/>
              </a:prstGeom>
              <a:blipFill>
                <a:blip r:embed="rId4"/>
                <a:stretch>
                  <a:fillRect l="-629" b="-45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44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88B5F0F-34BE-C76C-9963-37222DC22B7C}"/>
                  </a:ext>
                </a:extLst>
              </p:cNvPr>
              <p:cNvSpPr txBox="1"/>
              <p:nvPr/>
            </p:nvSpPr>
            <p:spPr>
              <a:xfrm>
                <a:off x="968248" y="1576528"/>
                <a:ext cx="10255503" cy="378238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我们来分析一下等待时间是如何产生的：</a:t>
                </a:r>
                <a:endParaRPr lang="zh-CN" altLang="en-US" sz="22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假设我们已经确定了一个排队顺序，排在第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位的人接水时间为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𝑡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，第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位的人为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𝑡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...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，第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位的人为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𝑡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，以此类推。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第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个人：他排在第一位，不需要等待。等待时间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第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个人：他需要等待第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个人接完水。等待时间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第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个人：他需要等待第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和第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个人都接完水。等待时间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第 </a:t>
                </a:r>
                <a:r>
                  <a:rPr lang="en-US" altLang="zh-CN" sz="2000" dirty="0" err="1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i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个人：他需要等待他前面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个人全部接完水。等待时间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+…+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...</a:t>
                </a:r>
                <a:endParaRPr lang="zh-CN" altLang="en-US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88B5F0F-34BE-C76C-9963-37222DC22B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48" y="1576528"/>
                <a:ext cx="10255503" cy="3782382"/>
              </a:xfrm>
              <a:prstGeom prst="rect">
                <a:avLst/>
              </a:prstGeom>
              <a:blipFill>
                <a:blip r:embed="rId4"/>
                <a:stretch>
                  <a:fillRect l="-773" r="-3092" b="-24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B83F2656-4C3A-B52F-E178-DC3B56C36B02}"/>
              </a:ext>
            </a:extLst>
          </p:cNvPr>
          <p:cNvSpPr txBox="1"/>
          <p:nvPr/>
        </p:nvSpPr>
        <p:spPr>
          <a:xfrm>
            <a:off x="2438399" y="5676437"/>
            <a:ext cx="73152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那么，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对于 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n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人的总等待时间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Total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是多少呢？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879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344D874-F086-481C-3091-ADF63AFC0A1E}"/>
                  </a:ext>
                </a:extLst>
              </p:cNvPr>
              <p:cNvSpPr txBox="1"/>
              <p:nvPr/>
            </p:nvSpPr>
            <p:spPr>
              <a:xfrm>
                <a:off x="1371599" y="2173311"/>
                <a:ext cx="9448799" cy="46166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0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𝑇𝑜</m:t>
                      </m:r>
                      <m:r>
                        <a:rPr lang="en-US" altLang="zh-CN" sz="2400" b="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𝑡𝑎𝑙</m:t>
                      </m:r>
                      <m:r>
                        <a:rPr lang="en-US" altLang="zh-CN" sz="24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=0+</m:t>
                      </m:r>
                      <m:sSub>
                        <m:sSubPr>
                          <m:ctrlPr>
                            <a:rPr lang="en-US" altLang="zh-CN" sz="24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24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sub>
                      </m:sSub>
                      <m:r>
                        <a:rPr lang="en-US" altLang="zh-CN" sz="24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d>
                        <m:dPr>
                          <m:ctrlPr>
                            <a:rPr lang="en-US" altLang="zh-CN" sz="24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d>
                        <m:dPr>
                          <m:ctrlPr>
                            <a:rPr lang="en-US" altLang="zh-CN" sz="24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+…+</m:t>
                      </m:r>
                      <m:d>
                        <m:dPr>
                          <m:ctrlPr>
                            <a:rPr lang="en-US" altLang="zh-CN" sz="24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4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4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+…+</m:t>
                          </m:r>
                          <m:sSub>
                            <m:sSubPr>
                              <m:ctrlP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𝑛</m:t>
                              </m:r>
                              <m:r>
                                <a:rPr lang="en-US" altLang="zh-CN" sz="24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24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344D874-F086-481C-3091-ADF63AFC0A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599" y="2173311"/>
                <a:ext cx="9448799" cy="461665"/>
              </a:xfrm>
              <a:prstGeom prst="rect">
                <a:avLst/>
              </a:prstGeom>
              <a:blipFill>
                <a:blip r:embed="rId4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805156EF-233D-2853-BF8D-E7069E4EE9F3}"/>
              </a:ext>
            </a:extLst>
          </p:cNvPr>
          <p:cNvSpPr txBox="1"/>
          <p:nvPr/>
        </p:nvSpPr>
        <p:spPr>
          <a:xfrm>
            <a:off x="2438399" y="1447800"/>
            <a:ext cx="73152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每个人的等待时间累加在一起即是总等待时间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Total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170C354-6593-5AEB-6116-5C2920919467}"/>
                  </a:ext>
                </a:extLst>
              </p:cNvPr>
              <p:cNvSpPr txBox="1"/>
              <p:nvPr/>
            </p:nvSpPr>
            <p:spPr>
              <a:xfrm>
                <a:off x="669868" y="2971800"/>
                <a:ext cx="6814981" cy="295189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：它被第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2, 3, …, 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个人都等待了一遍，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故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它被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加了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𝐧</m:t>
                    </m:r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</m:oMath>
                </a14:m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：它被第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3, 4, …, 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个人都等待了一遍，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故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它被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加了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𝐧</m:t>
                    </m:r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</m:oMath>
                </a14:m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...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</m:sub>
                    </m:sSub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：它被它后面的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个人等待了一遍，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故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它被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加了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𝐧</m:t>
                    </m:r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𝐢</m:t>
                    </m:r>
                  </m:oMath>
                </a14:m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...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：它只被第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个人等待了，所以被加了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</m:sub>
                    </m:sSub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：它后面没人了，对总等待时间的贡献是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</a:t>
                </a: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1170C354-6593-5AEB-6116-5C2920919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868" y="2971800"/>
                <a:ext cx="6814981" cy="2951898"/>
              </a:xfrm>
              <a:prstGeom prst="rect">
                <a:avLst/>
              </a:prstGeom>
              <a:blipFill>
                <a:blip r:embed="rId5"/>
                <a:stretch>
                  <a:fillRect l="-984" b="-2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object 19">
            <a:extLst>
              <a:ext uri="{FF2B5EF4-FFF2-40B4-BE49-F238E27FC236}">
                <a16:creationId xmlns:a16="http://schemas.microsoft.com/office/drawing/2014/main" id="{6C71F7D0-759D-F64E-3173-FDEEAF25A57F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42417" y="2975043"/>
            <a:ext cx="3886200" cy="2362200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B0F88339-2CF4-46C4-6F14-9CAC592A4EA7}"/>
              </a:ext>
            </a:extLst>
          </p:cNvPr>
          <p:cNvSpPr txBox="1"/>
          <p:nvPr/>
        </p:nvSpPr>
        <p:spPr>
          <a:xfrm>
            <a:off x="7642417" y="5486400"/>
            <a:ext cx="3886200" cy="877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白色部分为第 </a:t>
            </a:r>
            <a:r>
              <a:rPr lang="en-US" altLang="zh-CN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个人的等待时间</a:t>
            </a:r>
            <a:endParaRPr lang="en-US" altLang="zh-CN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灰色部分为第 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i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个人的接水时间</a:t>
            </a:r>
            <a:endParaRPr lang="zh-CN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58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9747B43-A8D7-35B1-4048-FF7FBEED47F0}"/>
                  </a:ext>
                </a:extLst>
              </p:cNvPr>
              <p:cNvSpPr txBox="1"/>
              <p:nvPr/>
            </p:nvSpPr>
            <p:spPr>
              <a:xfrm>
                <a:off x="1069849" y="1578580"/>
                <a:ext cx="10052302" cy="10156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所以，总等待时间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2000" b="1" dirty="0">
                        <a:solidFill>
                          <a:srgbClr val="C00000"/>
                        </a:solidFill>
                        <a:latin typeface="Consolas" panose="020B0609020204030204" pitchFamily="49" charset="0"/>
                        <a:ea typeface="微软雅黑" panose="020B0503020204020204" pitchFamily="34" charset="-122"/>
                      </a:rPr>
                      <m:t>Total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可以表示为：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𝑻𝒐𝒕𝒂𝒍</m:t>
                      </m:r>
                      <m:r>
                        <a:rPr lang="en-US" altLang="zh-CN" sz="20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d>
                        <m:d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e>
                      </m:d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d>
                        <m:d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e>
                      </m:d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+…+</m:t>
                      </m:r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𝟏</m:t>
                      </m:r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𝟎</m:t>
                      </m:r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9747B43-A8D7-35B1-4048-FF7FBEED4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849" y="1578580"/>
                <a:ext cx="10052302" cy="1015663"/>
              </a:xfrm>
              <a:prstGeom prst="rect">
                <a:avLst/>
              </a:prstGeom>
              <a:blipFill>
                <a:blip r:embed="rId5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3E57BD6-26C1-B2FC-7AAB-FDA68F49A304}"/>
                  </a:ext>
                </a:extLst>
              </p:cNvPr>
              <p:cNvSpPr txBox="1"/>
              <p:nvPr/>
            </p:nvSpPr>
            <p:spPr>
              <a:xfrm>
                <a:off x="768858" y="2841287"/>
                <a:ext cx="10654284" cy="341702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目标是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平均等待时间最小，意味着想要让 </a:t>
                </a:r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Total 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最小化，什么情况下</a:t>
                </a:r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Total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最小呢？</a:t>
                </a:r>
                <a:endParaRPr lang="en-US" altLang="zh-CN" sz="2000" b="1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观察上面的公式</a:t>
                </a: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我们发现，排在越前面的人，他的接水时间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𝑡</m:t>
                        </m:r>
                      </m:e>
                      <m:sub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对总和的贡献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权重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（也就是前面的系数）就越大。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的权重是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(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最大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的权重是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−2</m:t>
                    </m:r>
                  </m:oMath>
                </a14:m>
                <a:endParaRPr lang="en-US" altLang="zh-CN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的权重是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(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最小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为了让总和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𝑆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最小，一个非常自然的想法（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贪心策略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）就产生了：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我们应该让接水时间短的人，去乘以大的权重；让接水时间长的人，去乘以小的权重。</a:t>
                </a:r>
                <a:endParaRPr lang="zh-CN" altLang="en-US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3E57BD6-26C1-B2FC-7AAB-FDA68F49A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58" y="2841287"/>
                <a:ext cx="10654284" cy="3417026"/>
              </a:xfrm>
              <a:prstGeom prst="rect">
                <a:avLst/>
              </a:prstGeom>
              <a:blipFill>
                <a:blip r:embed="rId6"/>
                <a:stretch>
                  <a:fillRect l="-572" r="-2632" b="-17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755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9747B43-A8D7-35B1-4048-FF7FBEED47F0}"/>
                  </a:ext>
                </a:extLst>
              </p:cNvPr>
              <p:cNvSpPr txBox="1"/>
              <p:nvPr/>
            </p:nvSpPr>
            <p:spPr>
              <a:xfrm>
                <a:off x="1069849" y="1578580"/>
                <a:ext cx="10052302" cy="55399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𝑻𝒐𝒕𝒂𝒍</m:t>
                      </m:r>
                      <m:r>
                        <a:rPr lang="en-US" altLang="zh-CN" sz="20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d>
                        <m:d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e>
                      </m:d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d>
                        <m:d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e>
                      </m:d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+…+</m:t>
                      </m:r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𝟏</m:t>
                      </m:r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𝟎</m:t>
                      </m:r>
                      <m:r>
                        <a:rPr lang="en-US" altLang="zh-CN" sz="2000" b="1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000" b="1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9747B43-A8D7-35B1-4048-FF7FBEED4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849" y="1578580"/>
                <a:ext cx="10052302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A4713EB1-8118-18C8-9926-4F911DB506A8}"/>
              </a:ext>
            </a:extLst>
          </p:cNvPr>
          <p:cNvSpPr txBox="1"/>
          <p:nvPr/>
        </p:nvSpPr>
        <p:spPr>
          <a:xfrm>
            <a:off x="1069848" y="2327353"/>
            <a:ext cx="10052301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换句话说，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应该让接水时间最短的人排在最前面，接水时间次短的排在第二，以此类推。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也就是，将所有人按照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接水时间从小到大排序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这个直觉对吗？我们必须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证明它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虽然显然成立，从数学严谨的角度来说还是需要证明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0CF4160-91A3-F15B-43C9-B4B642154044}"/>
                  </a:ext>
                </a:extLst>
              </p:cNvPr>
              <p:cNvSpPr txBox="1"/>
              <p:nvPr/>
            </p:nvSpPr>
            <p:spPr>
              <a:xfrm>
                <a:off x="1069849" y="3886200"/>
                <a:ext cx="10052300" cy="246561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我们使用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反证法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来证明：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假设存在一个最优的排队顺序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，但它不是完全按接水时间从小到大排列的。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既然不是完全升序，那么在这个队列中，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必然存在至少一对相邻的人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，比如第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个人和第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个人，他们的接水时间不满足升序，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𝐭</m:t>
                        </m:r>
                      </m:e>
                      <m:sub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𝐢</m:t>
                        </m:r>
                      </m:sub>
                    </m:sSub>
                    <m:r>
                      <a:rPr lang="en-US" altLang="zh-CN" sz="2000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sSub>
                      <m:sSub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𝐭</m:t>
                        </m:r>
                      </m:e>
                      <m:sub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𝐢</m:t>
                        </m:r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0CF4160-91A3-F15B-43C9-B4B642154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849" y="3886200"/>
                <a:ext cx="10052300" cy="2465611"/>
              </a:xfrm>
              <a:prstGeom prst="rect">
                <a:avLst/>
              </a:prstGeom>
              <a:blipFill>
                <a:blip r:embed="rId6"/>
                <a:stretch>
                  <a:fillRect l="-667" r="-364" b="-32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308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0633AA0-BDE9-1C6B-8078-CD6CB1A7EA3E}"/>
                  </a:ext>
                </a:extLst>
              </p:cNvPr>
              <p:cNvSpPr txBox="1"/>
              <p:nvPr/>
            </p:nvSpPr>
            <p:spPr>
              <a:xfrm>
                <a:off x="775716" y="1404273"/>
                <a:ext cx="10515600" cy="265713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50800">
                  <a:lnSpc>
                    <a:spcPct val="150000"/>
                  </a:lnSpc>
                  <a:spcBef>
                    <a:spcPts val="100"/>
                  </a:spcBef>
                </a:pP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现在，保持队列中其他所有人的位置不变，只将第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个人和第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</a:t>
                </a: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交换位置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200" b="1" dirty="0">
                  <a:solidFill>
                    <a:schemeClr val="accent4">
                      <a:lumMod val="75000"/>
                    </a:schemeClr>
                  </a:solidFill>
                  <a:latin typeface="等线"/>
                  <a:cs typeface="等线"/>
                </a:endParaRPr>
              </a:p>
              <a:p>
                <a:pPr marL="50800">
                  <a:lnSpc>
                    <a:spcPct val="150000"/>
                  </a:lnSpc>
                  <a:spcBef>
                    <a:spcPts val="100"/>
                  </a:spcBef>
                </a:pPr>
                <a:r>
                  <a:rPr lang="zh-CN" altLang="en-US" sz="2200" b="1" dirty="0">
                    <a:solidFill>
                      <a:schemeClr val="accent4">
                        <a:lumMod val="75000"/>
                      </a:schemeClr>
                    </a:solidFill>
                    <a:latin typeface="等线"/>
                    <a:cs typeface="等线"/>
                  </a:rPr>
                  <a:t>交换前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200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i</m:t>
                        </m:r>
                      </m:sub>
                    </m:sSub>
                    <m:r>
                      <a:rPr lang="en-US" altLang="zh-CN" sz="2200">
                        <a:solidFill>
                          <a:srgbClr val="2D4A87"/>
                        </a:solidFill>
                        <a:latin typeface="Cambria Math" panose="02040503050406030204" pitchFamily="18" charset="0"/>
                        <a:cs typeface="等线"/>
                      </a:rPr>
                      <m:t>,  </m:t>
                    </m:r>
                    <m:sSub>
                      <m:sSubPr>
                        <m:ctrlPr>
                          <a:rPr lang="en-US" altLang="zh-CN" sz="2200" i="1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200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i</m:t>
                        </m:r>
                        <m:r>
                          <a:rPr lang="en-US" altLang="zh-CN" sz="2200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+1</m:t>
                        </m:r>
                      </m:sub>
                    </m:sSub>
                  </m:oMath>
                </a14:m>
                <a:r>
                  <a:rPr lang="zh-CN" altLang="en-US" sz="2200" dirty="0">
                    <a:solidFill>
                      <a:srgbClr val="2D4A87"/>
                    </a:solidFill>
                    <a:latin typeface="等线"/>
                    <a:cs typeface="等线"/>
                  </a:rPr>
                  <a:t> 两项贡献的总时间是（至少存在一个接水时间不满足升序的情况）：</a:t>
                </a:r>
                <a:endParaRPr lang="en-US" altLang="zh-CN" sz="2200" dirty="0">
                  <a:solidFill>
                    <a:srgbClr val="2D4A87"/>
                  </a:solidFill>
                  <a:latin typeface="等线"/>
                  <a:cs typeface="等线"/>
                </a:endParaRPr>
              </a:p>
              <a:p>
                <a:pPr marL="50800" algn="ctr">
                  <a:lnSpc>
                    <a:spcPct val="150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2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𝟏</m:t>
                          </m:r>
                        </m:sub>
                      </m:sSub>
                      <m:r>
                        <a:rPr lang="en-US" altLang="zh-CN" sz="2200" b="1" i="1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=</m:t>
                      </m:r>
                      <m:d>
                        <m:dPr>
                          <m:ctrlP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dPr>
                        <m:e>
                          <m:r>
                            <a:rPr lang="en-US" altLang="zh-CN" sz="2200" b="1" i="0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𝒏</m:t>
                          </m:r>
                          <m:r>
                            <a:rPr lang="en-US" altLang="zh-CN" sz="2200" b="1" i="0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−</m:t>
                          </m:r>
                          <m:r>
                            <a:rPr lang="en-US" altLang="zh-CN" sz="2200" b="1" i="0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</m:e>
                      </m:d>
                      <m:r>
                        <a:rPr lang="en-US" altLang="zh-CN" sz="2200" b="1" i="0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∗</m:t>
                      </m:r>
                      <m:sSub>
                        <m:sSubPr>
                          <m:ctrlPr>
                            <a:rPr lang="zh-CN" altLang="en-US" sz="22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zh-CN" altLang="en-US" sz="22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</m:sub>
                      </m:sSub>
                      <m:r>
                        <a:rPr lang="en-US" altLang="zh-CN" sz="2200" b="1" i="1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+</m:t>
                      </m:r>
                      <m:d>
                        <m:dPr>
                          <m:ctrlP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dPr>
                        <m:e>
                          <m:r>
                            <a:rPr lang="en-US" altLang="zh-CN" sz="2200" b="1" i="0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𝒏</m:t>
                          </m:r>
                          <m:r>
                            <a:rPr lang="en-US" altLang="zh-CN" sz="2200" b="1" i="0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−</m:t>
                          </m:r>
                          <m:r>
                            <a:rPr lang="en-US" altLang="zh-CN" sz="2200" b="1" i="0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  <m:r>
                            <a:rPr lang="en-US" altLang="zh-CN" sz="2200" b="1" i="0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−</m:t>
                          </m:r>
                          <m:r>
                            <a:rPr lang="en-US" altLang="zh-CN" sz="2200" b="1" i="0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𝟏</m:t>
                          </m:r>
                        </m:e>
                      </m:d>
                      <m:r>
                        <a:rPr lang="en-US" altLang="zh-CN" sz="2200" b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∗</m:t>
                      </m:r>
                      <m:sSub>
                        <m:sSubPr>
                          <m:ctrlPr>
                            <a:rPr lang="zh-CN" altLang="en-US" sz="22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+</m:t>
                          </m:r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2200" b="1" spc="-5" dirty="0">
                  <a:solidFill>
                    <a:srgbClr val="FF0000"/>
                  </a:solidFill>
                  <a:cs typeface="等线"/>
                </a:endParaRPr>
              </a:p>
              <a:p>
                <a:pPr marL="50800">
                  <a:lnSpc>
                    <a:spcPct val="150000"/>
                  </a:lnSpc>
                  <a:spcBef>
                    <a:spcPts val="100"/>
                  </a:spcBef>
                </a:pPr>
                <a:r>
                  <a:rPr lang="zh-CN" altLang="en-US" sz="2200" b="1" dirty="0">
                    <a:solidFill>
                      <a:schemeClr val="accent6">
                        <a:lumMod val="75000"/>
                      </a:schemeClr>
                    </a:solidFill>
                    <a:latin typeface="等线"/>
                    <a:cs typeface="等线"/>
                  </a:rPr>
                  <a:t>交换后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200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i</m:t>
                        </m:r>
                      </m:sub>
                    </m:sSub>
                    <m:r>
                      <a:rPr lang="en-US" altLang="zh-CN" sz="2200">
                        <a:solidFill>
                          <a:srgbClr val="2D4A87"/>
                        </a:solidFill>
                        <a:latin typeface="Cambria Math" panose="02040503050406030204" pitchFamily="18" charset="0"/>
                        <a:cs typeface="等线"/>
                      </a:rPr>
                      <m:t>,  </m:t>
                    </m:r>
                    <m:sSub>
                      <m:sSubPr>
                        <m:ctrlPr>
                          <a:rPr lang="en-US" altLang="zh-CN" sz="2200" i="1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200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i</m:t>
                        </m:r>
                        <m:r>
                          <a:rPr lang="en-US" altLang="zh-CN" sz="2200">
                            <a:solidFill>
                              <a:srgbClr val="2D4A87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+1</m:t>
                        </m:r>
                      </m:sub>
                    </m:sSub>
                  </m:oMath>
                </a14:m>
                <a:r>
                  <a:rPr lang="zh-CN" altLang="en-US" sz="2200" dirty="0">
                    <a:solidFill>
                      <a:srgbClr val="2D4A87"/>
                    </a:solidFill>
                    <a:latin typeface="等线"/>
                    <a:cs typeface="等线"/>
                  </a:rPr>
                  <a:t> 两项贡献的总时间是（按接水时间从小到大排列）： </a:t>
                </a:r>
                <a:endParaRPr lang="en-US" altLang="zh-CN" sz="2200" dirty="0">
                  <a:solidFill>
                    <a:srgbClr val="2D4A87"/>
                  </a:solidFill>
                  <a:latin typeface="等线"/>
                  <a:cs typeface="等线"/>
                </a:endParaRPr>
              </a:p>
              <a:p>
                <a:pPr marL="50800">
                  <a:lnSpc>
                    <a:spcPct val="150000"/>
                  </a:lnSpc>
                  <a:spcBef>
                    <a:spcPts val="1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2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𝟐</m:t>
                          </m:r>
                        </m:sub>
                      </m:sSub>
                      <m:r>
                        <a:rPr lang="en-US" altLang="zh-CN" sz="2200" b="1" i="1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=</m:t>
                      </m:r>
                      <m:d>
                        <m:dPr>
                          <m:ctrlP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dPr>
                        <m:e>
                          <m:r>
                            <a:rPr lang="en-US" altLang="zh-CN" sz="2200" b="1" i="0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𝒏</m:t>
                          </m:r>
                          <m:r>
                            <a:rPr lang="en-US" altLang="zh-CN" sz="2200" b="1" i="0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−</m:t>
                          </m:r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</m:e>
                      </m:d>
                      <m:r>
                        <a:rPr lang="en-US" altLang="zh-CN" sz="2200" b="1" i="0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∗</m:t>
                      </m:r>
                      <m:sSub>
                        <m:sSubPr>
                          <m:ctrlPr>
                            <a:rPr lang="zh-CN" altLang="en-US" sz="22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zh-CN" altLang="en-US" sz="22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+</m:t>
                          </m:r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𝟏</m:t>
                          </m:r>
                        </m:sub>
                      </m:sSub>
                      <m:r>
                        <a:rPr lang="en-US" altLang="zh-CN" sz="2200" b="1" i="1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+</m:t>
                      </m:r>
                      <m:r>
                        <a:rPr lang="en-US" altLang="zh-CN" sz="2200" b="1" i="0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(</m:t>
                      </m:r>
                      <m:r>
                        <a:rPr lang="en-US" altLang="zh-CN" sz="2200" b="1" i="0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𝒏</m:t>
                      </m:r>
                      <m:r>
                        <a:rPr lang="en-US" altLang="zh-CN" sz="2200" b="1" i="0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−</m:t>
                      </m:r>
                      <m:r>
                        <a:rPr lang="en-US" altLang="zh-CN" sz="2200" b="1" i="0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𝒊</m:t>
                      </m:r>
                      <m:r>
                        <a:rPr lang="en-US" altLang="zh-CN" sz="2200" b="1" i="0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−</m:t>
                      </m:r>
                      <m:r>
                        <a:rPr lang="en-US" altLang="zh-CN" sz="2200" b="1" i="0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𝟏</m:t>
                      </m:r>
                      <m:r>
                        <a:rPr lang="en-US" altLang="zh-CN" sz="2200" b="1" i="0" spc="-5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)∗</m:t>
                      </m:r>
                      <m:sSub>
                        <m:sSubPr>
                          <m:ctrlPr>
                            <a:rPr lang="zh-CN" altLang="en-US" sz="22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2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altLang="zh-CN" sz="2200" dirty="0">
                  <a:latin typeface="等线"/>
                  <a:cs typeface="等线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0633AA0-BDE9-1C6B-8078-CD6CB1A7E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404273"/>
                <a:ext cx="10515600" cy="2657138"/>
              </a:xfrm>
              <a:prstGeom prst="rect">
                <a:avLst/>
              </a:prstGeom>
              <a:blipFill>
                <a:blip r:embed="rId5"/>
                <a:stretch>
                  <a:fillRect l="-290" r="-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7434D8BE-B169-1E62-6AFC-B651DC0AE3B7}"/>
              </a:ext>
            </a:extLst>
          </p:cNvPr>
          <p:cNvSpPr txBox="1"/>
          <p:nvPr/>
        </p:nvSpPr>
        <p:spPr>
          <a:xfrm>
            <a:off x="775716" y="4261352"/>
            <a:ext cx="10515599" cy="5027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508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4000" b="1" baseline="1157" dirty="0">
                <a:latin typeface="Consolas" panose="020B0609020204030204" pitchFamily="49" charset="0"/>
                <a:cs typeface="等线"/>
              </a:rPr>
              <a:t>令 </a:t>
            </a:r>
            <a:r>
              <a:rPr lang="en-US" altLang="zh-CN" sz="4000" b="1" i="1" baseline="1157" dirty="0">
                <a:latin typeface="Consolas" panose="020B0609020204030204" pitchFamily="49" charset="0"/>
                <a:cs typeface="等线"/>
              </a:rPr>
              <a:t>n-</a:t>
            </a:r>
            <a:r>
              <a:rPr lang="en-US" altLang="zh-CN" sz="4000" b="1" i="1" baseline="1157" dirty="0" err="1">
                <a:latin typeface="Consolas" panose="020B0609020204030204" pitchFamily="49" charset="0"/>
                <a:cs typeface="等线"/>
              </a:rPr>
              <a:t>i</a:t>
            </a:r>
            <a:r>
              <a:rPr lang="en-US" altLang="zh-CN" sz="4000" b="1" baseline="1157" dirty="0">
                <a:latin typeface="Consolas" panose="020B0609020204030204" pitchFamily="49" charset="0"/>
                <a:cs typeface="等线"/>
              </a:rPr>
              <a:t> </a:t>
            </a:r>
            <a:r>
              <a:rPr lang="zh-CN" altLang="en-US" sz="4000" b="1" baseline="1157" dirty="0">
                <a:latin typeface="Consolas" panose="020B0609020204030204" pitchFamily="49" charset="0"/>
                <a:cs typeface="等线"/>
              </a:rPr>
              <a:t>为 </a:t>
            </a:r>
            <a:r>
              <a:rPr lang="en-US" altLang="zh-CN" sz="4000" b="1" baseline="1157" dirty="0">
                <a:latin typeface="Consolas" panose="020B0609020204030204" pitchFamily="49" charset="0"/>
                <a:cs typeface="等线"/>
              </a:rPr>
              <a:t>a,</a:t>
            </a:r>
            <a:r>
              <a:rPr lang="zh-CN" altLang="en-US" sz="4000" b="1" baseline="1157" dirty="0">
                <a:latin typeface="Consolas" panose="020B0609020204030204" pitchFamily="49" charset="0"/>
                <a:cs typeface="等线"/>
              </a:rPr>
              <a:t> </a:t>
            </a:r>
            <a:r>
              <a:rPr lang="en-US" altLang="zh-CN" sz="4000" b="1" i="1" baseline="1157" dirty="0">
                <a:latin typeface="Consolas" panose="020B0609020204030204" pitchFamily="49" charset="0"/>
                <a:cs typeface="等线"/>
              </a:rPr>
              <a:t>n-i-1</a:t>
            </a:r>
            <a:r>
              <a:rPr lang="en-US" altLang="zh-CN" sz="4000" b="1" baseline="1157" dirty="0">
                <a:latin typeface="Consolas" panose="020B0609020204030204" pitchFamily="49" charset="0"/>
                <a:cs typeface="等线"/>
              </a:rPr>
              <a:t> </a:t>
            </a:r>
            <a:r>
              <a:rPr lang="zh-CN" altLang="en-US" sz="4000" b="1" baseline="1157" dirty="0">
                <a:latin typeface="Consolas" panose="020B0609020204030204" pitchFamily="49" charset="0"/>
                <a:cs typeface="等线"/>
              </a:rPr>
              <a:t>为 </a:t>
            </a:r>
            <a:r>
              <a:rPr lang="en-US" altLang="zh-CN" sz="4000" b="1" baseline="1157" dirty="0">
                <a:latin typeface="Consolas" panose="020B0609020204030204" pitchFamily="49" charset="0"/>
                <a:cs typeface="等线"/>
              </a:rPr>
              <a:t>b,</a:t>
            </a:r>
            <a:r>
              <a:rPr lang="zh-CN" altLang="en-US" sz="4000" b="1" baseline="1157" dirty="0">
                <a:latin typeface="Consolas" panose="020B0609020204030204" pitchFamily="49" charset="0"/>
                <a:cs typeface="等线"/>
              </a:rPr>
              <a:t> 且可知 </a:t>
            </a:r>
            <a:r>
              <a:rPr lang="en-US" altLang="zh-CN" sz="4000" b="1" baseline="1157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等线"/>
              </a:rPr>
              <a:t>a &gt; 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77C0AA4-B7D8-AF25-6EFB-47FA669E8956}"/>
                  </a:ext>
                </a:extLst>
              </p:cNvPr>
              <p:cNvSpPr txBox="1"/>
              <p:nvPr/>
            </p:nvSpPr>
            <p:spPr>
              <a:xfrm>
                <a:off x="755903" y="4921655"/>
                <a:ext cx="10515600" cy="138499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/>
                  <a:t>可得到：</a:t>
                </a:r>
                <a:endParaRPr lang="en-US" altLang="zh-CN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zh-CN" altLang="en-US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交换前：</m:t>
                          </m:r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=</m:t>
                      </m:r>
                      <m:r>
                        <a:rPr lang="en-US" altLang="zh-CN" sz="2400" b="1" i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𝒂</m:t>
                      </m:r>
                      <m:r>
                        <a:rPr lang="en-US" altLang="zh-CN" sz="2400" b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∗</m:t>
                      </m:r>
                      <m:sSub>
                        <m:sSubPr>
                          <m:ctrlPr>
                            <a:rPr lang="zh-CN" altLang="en-US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zh-CN" altLang="en-US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</m:sub>
                      </m:sSub>
                      <m:r>
                        <a:rPr lang="en-US" altLang="zh-CN" sz="2400" b="1" i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 +</m:t>
                      </m:r>
                      <m:r>
                        <a:rPr lang="en-US" altLang="zh-CN" sz="2400" b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𝒃</m:t>
                      </m:r>
                      <m:r>
                        <a:rPr lang="en-US" altLang="zh-CN" sz="2400" b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∗</m:t>
                      </m:r>
                      <m:sSub>
                        <m:sSubPr>
                          <m:ctrlPr>
                            <a:rPr lang="zh-CN" altLang="en-US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+</m:t>
                          </m:r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2400" b="1" spc="-5" dirty="0">
                  <a:solidFill>
                    <a:srgbClr val="FF0000"/>
                  </a:solidFill>
                  <a:cs typeface="等线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zh-CN" altLang="en-US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交换后：</m:t>
                          </m:r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𝟐</m:t>
                          </m:r>
                        </m:sub>
                      </m:sSub>
                      <m:r>
                        <a:rPr lang="en-US" altLang="zh-CN" sz="2400" b="1" i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=</m:t>
                      </m:r>
                      <m:r>
                        <a:rPr lang="en-US" altLang="zh-CN" sz="2400" b="1" i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𝒂</m:t>
                      </m:r>
                      <m:r>
                        <a:rPr lang="en-US" altLang="zh-CN" sz="2400" b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∗</m:t>
                      </m:r>
                      <m:sSub>
                        <m:sSubPr>
                          <m:ctrlPr>
                            <a:rPr lang="zh-CN" altLang="en-US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zh-CN" altLang="en-US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+</m:t>
                          </m:r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 +</m:t>
                      </m:r>
                      <m:r>
                        <a:rPr lang="en-US" altLang="zh-CN" sz="2400" b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𝒃</m:t>
                      </m:r>
                      <m:r>
                        <a:rPr lang="en-US" altLang="zh-CN" sz="2400" b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∗</m:t>
                      </m:r>
                      <m:sSub>
                        <m:sSubPr>
                          <m:ctrlPr>
                            <a:rPr lang="zh-CN" altLang="en-US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77C0AA4-B7D8-AF25-6EFB-47FA669E8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03" y="4921655"/>
                <a:ext cx="10515600" cy="1384995"/>
              </a:xfrm>
              <a:prstGeom prst="rect">
                <a:avLst/>
              </a:prstGeom>
              <a:blipFill>
                <a:blip r:embed="rId6"/>
                <a:stretch>
                  <a:fillRect l="-870" b="-48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4FFBE7F-1281-D628-F1C6-136E0086AE3D}"/>
                  </a:ext>
                </a:extLst>
              </p:cNvPr>
              <p:cNvSpPr txBox="1"/>
              <p:nvPr/>
            </p:nvSpPr>
            <p:spPr>
              <a:xfrm>
                <a:off x="4605100" y="679141"/>
                <a:ext cx="5662604" cy="64633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设第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altLang="zh-CN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个人和第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18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  <m:r>
                      <a:rPr lang="en-US" altLang="zh-CN" sz="18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en-US" altLang="zh-CN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个人，他们的接水时间不满足升序，</a:t>
                </a:r>
                <a:r>
                  <a:rPr lang="zh-CN" altLang="en-US" sz="1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18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𝐭</m:t>
                        </m:r>
                      </m:e>
                      <m:sub>
                        <m:r>
                          <a:rPr lang="en-US" altLang="zh-CN" sz="18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𝐢</m:t>
                        </m:r>
                      </m:sub>
                    </m:sSub>
                    <m:r>
                      <a:rPr lang="en-US" altLang="zh-CN" sz="1800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sSub>
                      <m:sSubPr>
                        <m:ctrlPr>
                          <a:rPr lang="en-US" altLang="zh-CN" sz="18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18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𝐭</m:t>
                        </m:r>
                      </m:e>
                      <m:sub>
                        <m:r>
                          <a:rPr lang="en-US" altLang="zh-CN" sz="18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𝐢</m:t>
                        </m:r>
                        <m:r>
                          <a:rPr lang="en-US" altLang="zh-CN" sz="18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18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4FFBE7F-1281-D628-F1C6-136E0086AE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100" y="679141"/>
                <a:ext cx="5662604" cy="646331"/>
              </a:xfrm>
              <a:prstGeom prst="rect">
                <a:avLst/>
              </a:prstGeom>
              <a:blipFill>
                <a:blip r:embed="rId7"/>
                <a:stretch>
                  <a:fillRect l="-861" t="-4717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941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77C0AA4-B7D8-AF25-6EFB-47FA669E8956}"/>
                  </a:ext>
                </a:extLst>
              </p:cNvPr>
              <p:cNvSpPr txBox="1"/>
              <p:nvPr/>
            </p:nvSpPr>
            <p:spPr>
              <a:xfrm>
                <a:off x="775716" y="2332590"/>
                <a:ext cx="10820400" cy="224305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/>
                  <a:t>使两者做差，得到：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400" b="1" i="1" spc="-5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𝑺</m:t>
                        </m:r>
                      </m:e>
                      <m:sub>
                        <m:r>
                          <a:rPr lang="en-US" altLang="zh-CN" sz="2400" b="1" i="1" spc="-5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𝟏</m:t>
                        </m:r>
                      </m:sub>
                    </m:sSub>
                    <m:r>
                      <a:rPr lang="en-US" altLang="zh-CN" sz="2400" b="1" i="1" spc="-5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等线"/>
                      </a:rPr>
                      <m:t>−</m:t>
                    </m:r>
                    <m:sSub>
                      <m:sSubPr>
                        <m:ctrlPr>
                          <a:rPr lang="zh-CN" altLang="en-US" sz="2400" b="1" i="1" spc="-5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𝑺</m:t>
                        </m:r>
                      </m:e>
                      <m:sub>
                        <m:r>
                          <a:rPr lang="en-US" altLang="zh-CN" sz="2400" b="1" i="1" spc="-5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𝟐</m:t>
                        </m:r>
                      </m:sub>
                    </m:sSub>
                    <m:r>
                      <a:rPr lang="en-US" altLang="zh-CN" sz="2400" b="1" i="1" spc="-5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等线"/>
                      </a:rPr>
                      <m:t>=</m:t>
                    </m:r>
                    <m:r>
                      <a:rPr lang="en-US" altLang="zh-CN" sz="2400" b="1" spc="-5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等线"/>
                      </a:rPr>
                      <m:t>𝐚</m:t>
                    </m:r>
                    <m:r>
                      <a:rPr lang="en-US" altLang="zh-CN" sz="2400" b="1" spc="-5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等线"/>
                      </a:rPr>
                      <m:t>∗</m:t>
                    </m:r>
                    <m:sSub>
                      <m:sSubPr>
                        <m:ctrlPr>
                          <a:rPr lang="zh-CN" altLang="en-US" sz="2400" b="1" i="1" spc="-5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zh-CN" altLang="en-US" sz="2400" b="1" i="1" spc="-5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</m:sub>
                    </m:sSub>
                    <m:r>
                      <a:rPr lang="en-US" altLang="zh-CN" sz="2400" b="1" i="1" spc="-5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等线"/>
                      </a:rPr>
                      <m:t>+</m:t>
                    </m:r>
                    <m:r>
                      <a:rPr lang="en-US" altLang="zh-CN" sz="2400" b="1" spc="-5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等线"/>
                      </a:rPr>
                      <m:t>𝐛</m:t>
                    </m:r>
                    <m:r>
                      <a:rPr lang="en-US" altLang="zh-CN" sz="2400" b="1" spc="-5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等线"/>
                      </a:rPr>
                      <m:t>∗</m:t>
                    </m:r>
                    <m:sSub>
                      <m:sSubPr>
                        <m:ctrlPr>
                          <a:rPr lang="zh-CN" altLang="en-US" sz="2400" b="1" i="1" spc="-5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en-US" altLang="zh-CN" sz="2400" b="1" i="1" spc="-5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  <m:r>
                          <a:rPr lang="en-US" altLang="zh-CN" sz="2400" b="1" i="1" spc="-5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+</m:t>
                        </m:r>
                        <m:r>
                          <a:rPr lang="en-US" altLang="zh-CN" sz="2400" b="1" i="1" spc="-5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𝟏</m:t>
                        </m:r>
                      </m:sub>
                    </m:sSub>
                    <m:r>
                      <a:rPr lang="en-US" altLang="zh-CN" sz="2400" b="1" i="1" spc="-5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等线"/>
                      </a:rPr>
                      <m:t>−</m:t>
                    </m:r>
                    <m:r>
                      <a:rPr lang="en-US" altLang="zh-CN" sz="2400" b="1" spc="-5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等线"/>
                      </a:rPr>
                      <m:t>𝐚</m:t>
                    </m:r>
                    <m:r>
                      <a:rPr lang="en-US" altLang="zh-CN" sz="2400" b="1" spc="-5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等线"/>
                      </a:rPr>
                      <m:t>∗</m:t>
                    </m:r>
                    <m:sSub>
                      <m:sSubPr>
                        <m:ctrlPr>
                          <a:rPr lang="zh-CN" altLang="en-US" sz="2400" b="1" i="1" spc="-5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en-US" altLang="zh-CN" sz="2400" b="1" i="1" spc="-5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  <m:r>
                          <a:rPr lang="en-US" altLang="zh-CN" sz="2400" b="1" i="1" spc="-5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+</m:t>
                        </m:r>
                        <m:r>
                          <a:rPr lang="en-US" altLang="zh-CN" sz="2400" b="1" i="1" spc="-5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𝟏</m:t>
                        </m:r>
                      </m:sub>
                    </m:sSub>
                    <m:r>
                      <a:rPr lang="en-US" altLang="zh-CN" sz="2400" b="1" i="1" spc="-5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等线"/>
                      </a:rPr>
                      <m:t>−</m:t>
                    </m:r>
                    <m:r>
                      <a:rPr lang="en-US" altLang="zh-CN" sz="2400" b="1" spc="-5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等线"/>
                      </a:rPr>
                      <m:t>𝐛</m:t>
                    </m:r>
                    <m:r>
                      <a:rPr lang="en-US" altLang="zh-CN" sz="2400" b="1" spc="-5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等线"/>
                      </a:rPr>
                      <m:t>∗</m:t>
                    </m:r>
                    <m:sSub>
                      <m:sSubPr>
                        <m:ctrlPr>
                          <a:rPr lang="zh-CN" altLang="en-US" sz="2400" b="1" i="1" spc="-5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en-US" altLang="zh-CN" sz="2400" b="1" i="1" spc="-5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</m:sub>
                    </m:sSub>
                  </m:oMath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spc="-5" dirty="0">
                    <a:cs typeface="等线"/>
                  </a:rPr>
                  <a:t>                        </a:t>
                </a:r>
                <a14:m>
                  <m:oMath xmlns:m="http://schemas.openxmlformats.org/officeDocument/2006/math">
                    <m:r>
                      <a:rPr lang="en-US" altLang="zh-CN" sz="2400" b="1" i="1" spc="-5" dirty="0" smtClean="0">
                        <a:latin typeface="Cambria Math" panose="02040503050406030204" pitchFamily="18" charset="0"/>
                        <a:cs typeface="等线"/>
                      </a:rPr>
                      <m:t>=</m:t>
                    </m:r>
                    <m:r>
                      <a:rPr lang="en-US" altLang="zh-CN" sz="2400" b="1" spc="-5" dirty="0">
                        <a:latin typeface="Cambria Math" panose="02040503050406030204" pitchFamily="18" charset="0"/>
                        <a:cs typeface="等线"/>
                      </a:rPr>
                      <m:t>𝐚</m:t>
                    </m:r>
                    <m:r>
                      <a:rPr lang="en-US" altLang="zh-CN" sz="2400" b="1" spc="-5" dirty="0">
                        <a:latin typeface="Cambria Math" panose="02040503050406030204" pitchFamily="18" charset="0"/>
                        <a:cs typeface="等线"/>
                      </a:rPr>
                      <m:t>∗</m:t>
                    </m:r>
                    <m:sSub>
                      <m:sSubPr>
                        <m:ctrlPr>
                          <a:rPr lang="zh-CN" altLang="en-US" sz="2400" b="1" i="1" spc="-5" dirty="0"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zh-CN" altLang="en-US" sz="2400" b="1" i="1" spc="-5" dirty="0"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</m:sub>
                    </m:sSub>
                    <m:r>
                      <a:rPr lang="en-US" altLang="zh-CN" sz="2400" b="1" i="1" spc="-5" dirty="0">
                        <a:latin typeface="Cambria Math" panose="02040503050406030204" pitchFamily="18" charset="0"/>
                        <a:cs typeface="等线"/>
                      </a:rPr>
                      <m:t>−</m:t>
                    </m:r>
                    <m:r>
                      <a:rPr lang="en-US" altLang="zh-CN" sz="2400" b="1" spc="-5" dirty="0">
                        <a:latin typeface="Cambria Math" panose="02040503050406030204" pitchFamily="18" charset="0"/>
                        <a:cs typeface="等线"/>
                      </a:rPr>
                      <m:t>𝐚</m:t>
                    </m:r>
                    <m:r>
                      <a:rPr lang="en-US" altLang="zh-CN" sz="2400" b="1" spc="-5" dirty="0">
                        <a:latin typeface="Cambria Math" panose="02040503050406030204" pitchFamily="18" charset="0"/>
                        <a:cs typeface="等线"/>
                      </a:rPr>
                      <m:t>∗</m:t>
                    </m:r>
                    <m:sSub>
                      <m:sSubPr>
                        <m:ctrlPr>
                          <a:rPr lang="zh-CN" altLang="en-US" sz="2400" b="1" i="1" spc="-5" dirty="0"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+</m:t>
                        </m:r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𝟏</m:t>
                        </m:r>
                      </m:sub>
                    </m:sSub>
                    <m:r>
                      <a:rPr lang="en-US" altLang="zh-CN" sz="2400" b="1" i="1" spc="-5" dirty="0" smtClean="0">
                        <a:latin typeface="Cambria Math" panose="02040503050406030204" pitchFamily="18" charset="0"/>
                        <a:cs typeface="等线"/>
                      </a:rPr>
                      <m:t> </m:t>
                    </m:r>
                    <m:r>
                      <a:rPr lang="en-US" altLang="zh-CN" sz="2400" b="1" i="1" spc="-5" dirty="0">
                        <a:latin typeface="Cambria Math" panose="02040503050406030204" pitchFamily="18" charset="0"/>
                        <a:cs typeface="等线"/>
                      </a:rPr>
                      <m:t>+</m:t>
                    </m:r>
                    <m:r>
                      <a:rPr lang="en-US" altLang="zh-CN" sz="2400" b="1" spc="-5" dirty="0">
                        <a:latin typeface="Cambria Math" panose="02040503050406030204" pitchFamily="18" charset="0"/>
                        <a:cs typeface="等线"/>
                      </a:rPr>
                      <m:t>𝐛</m:t>
                    </m:r>
                    <m:r>
                      <a:rPr lang="en-US" altLang="zh-CN" sz="2400" b="1" spc="-5" dirty="0">
                        <a:latin typeface="Cambria Math" panose="02040503050406030204" pitchFamily="18" charset="0"/>
                        <a:cs typeface="等线"/>
                      </a:rPr>
                      <m:t>∗</m:t>
                    </m:r>
                    <m:sSub>
                      <m:sSubPr>
                        <m:ctrlPr>
                          <a:rPr lang="zh-CN" altLang="en-US" sz="2400" b="1" i="1" spc="-5" dirty="0"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+</m:t>
                        </m:r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𝟏</m:t>
                        </m:r>
                      </m:sub>
                    </m:sSub>
                    <m:r>
                      <a:rPr lang="en-US" altLang="zh-CN" sz="2400" b="1" i="1" spc="-5" dirty="0" smtClean="0">
                        <a:latin typeface="Cambria Math" panose="02040503050406030204" pitchFamily="18" charset="0"/>
                        <a:cs typeface="等线"/>
                      </a:rPr>
                      <m:t>−</m:t>
                    </m:r>
                    <m:r>
                      <a:rPr lang="en-US" altLang="zh-CN" sz="2400" b="1" spc="-5" dirty="0">
                        <a:latin typeface="Cambria Math" panose="02040503050406030204" pitchFamily="18" charset="0"/>
                        <a:cs typeface="等线"/>
                      </a:rPr>
                      <m:t>𝐛</m:t>
                    </m:r>
                    <m:r>
                      <a:rPr lang="en-US" altLang="zh-CN" sz="2400" b="1" spc="-5" dirty="0">
                        <a:latin typeface="Cambria Math" panose="02040503050406030204" pitchFamily="18" charset="0"/>
                        <a:cs typeface="等线"/>
                      </a:rPr>
                      <m:t>∗</m:t>
                    </m:r>
                    <m:sSub>
                      <m:sSubPr>
                        <m:ctrlPr>
                          <a:rPr lang="zh-CN" altLang="en-US" sz="2400" b="1" i="1" spc="-5" dirty="0"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en-US" altLang="zh-CN" sz="2400" b="1" i="1" spc="-5" dirty="0"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</m:sub>
                    </m:sSub>
                  </m:oMath>
                </a14:m>
                <a:endParaRPr lang="en-US" altLang="zh-CN" sz="2400" b="1" i="1" spc="-5" dirty="0">
                  <a:latin typeface="Cambria Math" panose="02040503050406030204" pitchFamily="18" charset="0"/>
                  <a:cs typeface="等线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spc="-5" dirty="0">
                    <a:cs typeface="等线"/>
                  </a:rPr>
                  <a:t>                        </a:t>
                </a:r>
                <a14:m>
                  <m:oMath xmlns:m="http://schemas.openxmlformats.org/officeDocument/2006/math">
                    <m:r>
                      <a:rPr lang="en-US" altLang="zh-CN" sz="2400" b="1" i="1" spc="-5" dirty="0" smtClean="0">
                        <a:latin typeface="Cambria Math" panose="02040503050406030204" pitchFamily="18" charset="0"/>
                        <a:cs typeface="等线"/>
                      </a:rPr>
                      <m:t>=</m:t>
                    </m:r>
                    <m:r>
                      <a:rPr lang="en-US" altLang="zh-CN" sz="2400" b="1" spc="-5" dirty="0">
                        <a:latin typeface="Cambria Math" panose="02040503050406030204" pitchFamily="18" charset="0"/>
                        <a:cs typeface="等线"/>
                      </a:rPr>
                      <m:t>𝐚</m:t>
                    </m:r>
                    <m:r>
                      <a:rPr lang="en-US" altLang="zh-CN" sz="2400" b="1" spc="-5" dirty="0">
                        <a:latin typeface="Cambria Math" panose="02040503050406030204" pitchFamily="18" charset="0"/>
                        <a:cs typeface="等线"/>
                      </a:rPr>
                      <m:t>∗</m:t>
                    </m:r>
                    <m:sSub>
                      <m:sSubPr>
                        <m:ctrlPr>
                          <a:rPr lang="zh-CN" altLang="en-US" sz="2400" b="1" i="1" spc="-5" dirty="0"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(</m:t>
                        </m:r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zh-CN" altLang="en-US" sz="2400" b="1" i="1" spc="-5" dirty="0"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</m:sub>
                    </m:sSub>
                    <m:r>
                      <a:rPr lang="en-US" altLang="zh-CN" sz="2400" b="1" i="1" spc="-5" dirty="0">
                        <a:latin typeface="Cambria Math" panose="02040503050406030204" pitchFamily="18" charset="0"/>
                        <a:cs typeface="等线"/>
                      </a:rPr>
                      <m:t>−</m:t>
                    </m:r>
                    <m:sSub>
                      <m:sSubPr>
                        <m:ctrlPr>
                          <a:rPr lang="zh-CN" altLang="en-US" sz="2400" b="1" i="1" spc="-5" dirty="0"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+</m:t>
                        </m:r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𝟏</m:t>
                        </m:r>
                      </m:sub>
                    </m:sSub>
                    <m:r>
                      <a:rPr lang="en-US" altLang="zh-CN" sz="2400" b="1" i="1" spc="-5" dirty="0" smtClean="0">
                        <a:latin typeface="Cambria Math" panose="02040503050406030204" pitchFamily="18" charset="0"/>
                        <a:cs typeface="等线"/>
                      </a:rPr>
                      <m:t>)−</m:t>
                    </m:r>
                    <m:r>
                      <a:rPr lang="en-US" altLang="zh-CN" sz="2400" b="1" spc="-5" dirty="0">
                        <a:latin typeface="Cambria Math" panose="02040503050406030204" pitchFamily="18" charset="0"/>
                        <a:cs typeface="等线"/>
                      </a:rPr>
                      <m:t>𝐛</m:t>
                    </m:r>
                    <m:r>
                      <a:rPr lang="en-US" altLang="zh-CN" sz="2400" b="1" spc="-5" dirty="0" smtClean="0">
                        <a:latin typeface="Cambria Math" panose="02040503050406030204" pitchFamily="18" charset="0"/>
                        <a:cs typeface="等线"/>
                      </a:rPr>
                      <m:t>∗</m:t>
                    </m:r>
                    <m:sSub>
                      <m:sSubPr>
                        <m:ctrlPr>
                          <a:rPr lang="zh-CN" altLang="en-US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(</m:t>
                        </m:r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</m:sub>
                    </m:sSub>
                    <m:r>
                      <a:rPr lang="en-US" altLang="zh-CN" sz="2400" b="1" i="1" spc="-5" dirty="0" smtClean="0">
                        <a:latin typeface="Cambria Math" panose="02040503050406030204" pitchFamily="18" charset="0"/>
                        <a:cs typeface="等线"/>
                      </a:rPr>
                      <m:t>−</m:t>
                    </m:r>
                    <m:sSub>
                      <m:sSubPr>
                        <m:ctrlPr>
                          <a:rPr lang="zh-CN" altLang="en-US" sz="2400" b="1" i="1" spc="-5" dirty="0"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+</m:t>
                        </m:r>
                        <m:r>
                          <a:rPr lang="en-US" altLang="zh-CN" sz="2400" b="1" i="1" spc="-5" dirty="0" smtClean="0">
                            <a:latin typeface="Cambria Math" panose="02040503050406030204" pitchFamily="18" charset="0"/>
                            <a:cs typeface="等线"/>
                          </a:rPr>
                          <m:t>𝟏</m:t>
                        </m:r>
                      </m:sub>
                    </m:sSub>
                    <m:r>
                      <a:rPr lang="en-US" altLang="zh-CN" sz="2400" b="1" i="1" spc="-5" dirty="0" smtClean="0">
                        <a:latin typeface="Cambria Math" panose="02040503050406030204" pitchFamily="18" charset="0"/>
                        <a:cs typeface="等线"/>
                      </a:rPr>
                      <m:t>)</m:t>
                    </m:r>
                  </m:oMath>
                </a14:m>
                <a:endParaRPr lang="en-US" altLang="zh-CN" sz="2400" b="1" i="1" spc="-5" dirty="0">
                  <a:latin typeface="Cambria Math" panose="02040503050406030204" pitchFamily="18" charset="0"/>
                  <a:cs typeface="等线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b="1" spc="-5" dirty="0">
                    <a:solidFill>
                      <a:srgbClr val="FF0000"/>
                    </a:solidFill>
                    <a:cs typeface="等线"/>
                  </a:rPr>
                  <a:t>                        </a:t>
                </a:r>
                <a14:m>
                  <m:oMath xmlns:m="http://schemas.openxmlformats.org/officeDocument/2006/math">
                    <m:r>
                      <a:rPr lang="en-US" altLang="zh-CN" sz="2400" b="1" i="1" spc="-5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等线"/>
                      </a:rPr>
                      <m:t>=</m:t>
                    </m:r>
                    <m:sSub>
                      <m:sSubPr>
                        <m:ctrlPr>
                          <a:rPr lang="zh-CN" altLang="en-US" sz="2400" b="1" i="1" spc="-5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(</m:t>
                        </m:r>
                        <m:r>
                          <a:rPr lang="en-US" altLang="zh-CN" sz="2400" b="1" i="1" spc="-5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zh-CN" altLang="en-US" sz="2400" b="1" i="1" spc="-5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</m:sub>
                    </m:sSub>
                    <m:r>
                      <a:rPr lang="en-US" altLang="zh-CN" sz="2400" b="1" i="1" spc="-5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等线"/>
                      </a:rPr>
                      <m:t>−</m:t>
                    </m:r>
                    <m:sSub>
                      <m:sSubPr>
                        <m:ctrlPr>
                          <a:rPr lang="zh-CN" altLang="en-US" sz="2400" b="1" i="1" spc="-5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400" b="1" i="1" spc="-5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𝒕</m:t>
                        </m:r>
                      </m:e>
                      <m:sub>
                        <m:r>
                          <a:rPr lang="en-US" altLang="zh-CN" sz="2400" b="1" i="1" spc="-5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𝒊</m:t>
                        </m:r>
                        <m:r>
                          <a:rPr lang="en-US" altLang="zh-CN" sz="2400" b="1" i="1" spc="-5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+</m:t>
                        </m:r>
                        <m:r>
                          <a:rPr lang="en-US" altLang="zh-CN" sz="2400" b="1" i="1" spc="-5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𝟏</m:t>
                        </m:r>
                      </m:sub>
                    </m:sSub>
                    <m:r>
                      <a:rPr lang="en-US" altLang="zh-CN" sz="2400" b="1" i="1" spc="-5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等线"/>
                      </a:rPr>
                      <m:t>)(</m:t>
                    </m:r>
                    <m:r>
                      <a:rPr lang="en-US" altLang="zh-CN" sz="2400" b="1" i="1" spc="-5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等线"/>
                      </a:rPr>
                      <m:t>𝒂</m:t>
                    </m:r>
                    <m:r>
                      <a:rPr lang="en-US" altLang="zh-CN" sz="2400" b="1" i="1" spc="-5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等线"/>
                      </a:rPr>
                      <m:t>−</m:t>
                    </m:r>
                    <m:r>
                      <a:rPr lang="en-US" altLang="zh-CN" sz="2400" b="1" i="1" spc="-5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等线"/>
                      </a:rPr>
                      <m:t>𝒃</m:t>
                    </m:r>
                    <m:r>
                      <a:rPr lang="en-US" altLang="zh-CN" sz="2400" b="1" i="0" spc="-5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等线"/>
                      </a:rPr>
                      <m:t>)</m:t>
                    </m:r>
                  </m:oMath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77C0AA4-B7D8-AF25-6EFB-47FA669E89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2332590"/>
                <a:ext cx="10820400" cy="2243050"/>
              </a:xfrm>
              <a:prstGeom prst="rect">
                <a:avLst/>
              </a:prstGeom>
              <a:blipFill>
                <a:blip r:embed="rId5"/>
                <a:stretch>
                  <a:fillRect l="-845" b="-32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7F18CD2-D4FC-E1F6-C56C-7F41CC258E25}"/>
                  </a:ext>
                </a:extLst>
              </p:cNvPr>
              <p:cNvSpPr txBox="1"/>
              <p:nvPr/>
            </p:nvSpPr>
            <p:spPr>
              <a:xfrm>
                <a:off x="2895600" y="1371600"/>
                <a:ext cx="6400800" cy="830997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4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zh-CN" altLang="en-US" sz="24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交换前：</m:t>
                          </m:r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=</m:t>
                      </m:r>
                      <m:r>
                        <a:rPr lang="en-US" altLang="zh-CN" sz="2400" b="1" i="1" spc="-5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𝒂</m:t>
                      </m:r>
                      <m:r>
                        <a:rPr lang="en-US" altLang="zh-CN" sz="2400" b="1" spc="-5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∗</m:t>
                      </m:r>
                      <m:sSub>
                        <m:sSubPr>
                          <m:ctrlPr>
                            <a:rPr lang="zh-CN" altLang="en-US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zh-CN" altLang="en-US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</m:sub>
                      </m:sSub>
                      <m:r>
                        <a:rPr lang="en-US" altLang="zh-CN" sz="2400" b="1" i="1" spc="-5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 </m:t>
                      </m:r>
                      <m:r>
                        <a:rPr lang="en-US" altLang="zh-CN" sz="2400" b="1" i="1" spc="-5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+</m:t>
                      </m:r>
                      <m:r>
                        <a:rPr lang="en-US" altLang="zh-CN" sz="2400" b="1" i="0" spc="-5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𝒃</m:t>
                      </m:r>
                      <m:r>
                        <a:rPr lang="en-US" altLang="zh-CN" sz="2400" b="1" spc="-5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∗</m:t>
                      </m:r>
                      <m:sSub>
                        <m:sSubPr>
                          <m:ctrlPr>
                            <a:rPr lang="zh-CN" altLang="en-US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  <m:r>
                            <a:rPr lang="en-US" altLang="zh-CN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+</m:t>
                          </m:r>
                          <m:r>
                            <a:rPr lang="en-US" altLang="zh-CN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2400" b="1" spc="-5" dirty="0">
                  <a:solidFill>
                    <a:srgbClr val="FF0000"/>
                  </a:solidFill>
                  <a:cs typeface="等线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4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zh-CN" altLang="en-US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交换后</m:t>
                          </m:r>
                          <m:r>
                            <a:rPr lang="zh-CN" altLang="en-US" sz="24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：</m:t>
                          </m:r>
                          <m:r>
                            <a:rPr lang="en-US" altLang="zh-CN" sz="2400" b="1" i="1" spc="-5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𝑺</m:t>
                          </m:r>
                        </m:e>
                        <m:sub>
                          <m:r>
                            <a:rPr lang="en-US" altLang="zh-CN" sz="2400" b="1" i="1" spc="-5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𝟐</m:t>
                          </m:r>
                        </m:sub>
                      </m:sSub>
                      <m:r>
                        <a:rPr lang="en-US" altLang="zh-CN" sz="2400" b="1" i="1" spc="-5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等线"/>
                        </a:rPr>
                        <m:t>=</m:t>
                      </m:r>
                      <m:r>
                        <a:rPr lang="en-US" altLang="zh-CN" sz="2400" b="1" i="1" spc="-5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𝒂</m:t>
                      </m:r>
                      <m:r>
                        <a:rPr lang="en-US" altLang="zh-CN" sz="2400" b="1" spc="-5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∗</m:t>
                      </m:r>
                      <m:sSub>
                        <m:sSubPr>
                          <m:ctrlPr>
                            <a:rPr lang="zh-CN" altLang="en-US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zh-CN" altLang="en-US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  <m:r>
                            <a:rPr lang="en-US" altLang="zh-CN" sz="2400" b="1" i="1" spc="-5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+</m:t>
                          </m:r>
                          <m:r>
                            <a:rPr lang="en-US" altLang="zh-CN" sz="2400" b="1" i="1" spc="-5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 spc="-5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 </m:t>
                      </m:r>
                      <m:r>
                        <a:rPr lang="en-US" altLang="zh-CN" sz="2400" b="1" i="1" spc="-5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+</m:t>
                      </m:r>
                      <m:r>
                        <a:rPr lang="en-US" altLang="zh-CN" sz="2400" b="1" i="0" spc="-5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𝒃</m:t>
                      </m:r>
                      <m:r>
                        <a:rPr lang="en-US" altLang="zh-CN" sz="2400" b="1" spc="-5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等线"/>
                        </a:rPr>
                        <m:t>∗</m:t>
                      </m:r>
                      <m:sSub>
                        <m:sSubPr>
                          <m:ctrlPr>
                            <a:rPr lang="zh-CN" altLang="en-US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</m:ctrlPr>
                        </m:sSubPr>
                        <m:e>
                          <m:r>
                            <a:rPr lang="en-US" altLang="zh-CN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400" b="1" i="1" spc="-5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等线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zh-CN" alt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7F18CD2-D4FC-E1F6-C56C-7F41CC258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371600"/>
                <a:ext cx="6400800" cy="830997"/>
              </a:xfrm>
              <a:prstGeom prst="rect">
                <a:avLst/>
              </a:prstGeom>
              <a:blipFill>
                <a:blip r:embed="rId6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D625ED4-A2AE-4E88-249A-FF543AE9E43A}"/>
                  </a:ext>
                </a:extLst>
              </p:cNvPr>
              <p:cNvSpPr txBox="1"/>
              <p:nvPr/>
            </p:nvSpPr>
            <p:spPr>
              <a:xfrm>
                <a:off x="775716" y="4789989"/>
                <a:ext cx="10820400" cy="14268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由于我们设第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个人和第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  <m: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个人，他们的接水时间不满足升序，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𝐭</m:t>
                        </m:r>
                      </m:e>
                      <m:sub>
                        <m:r>
                          <a:rPr lang="en-US" altLang="zh-CN" sz="2000" b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𝐢</m:t>
                        </m:r>
                      </m:sub>
                    </m:sSub>
                    <m:r>
                      <a:rPr lang="en-US" altLang="zh-CN" sz="2000" b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sSub>
                      <m:sSubPr>
                        <m:ctrlPr>
                          <a:rPr lang="en-US" altLang="zh-CN" sz="2000" b="1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𝐭</m:t>
                        </m:r>
                      </m:e>
                      <m:sub>
                        <m:r>
                          <a:rPr lang="en-US" altLang="zh-CN" sz="2000" b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𝐢</m:t>
                        </m:r>
                        <m:r>
                          <a:rPr lang="en-US" altLang="zh-CN" sz="2000" b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b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又因令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为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为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可知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r>
                      <a:rPr lang="en-US" altLang="zh-CN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𝒃</m:t>
                    </m:r>
                  </m:oMath>
                </a14:m>
                <a:endParaRPr lang="en-US" altLang="zh-CN" sz="2000" b="1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故可得到结果大于</a:t>
                </a:r>
                <a:r>
                  <a:rPr lang="en-US" altLang="zh-CN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0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，故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000" b="1" i="1" spc="-5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000" b="1" i="1" spc="-5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𝑺</m:t>
                        </m:r>
                      </m:e>
                      <m:sub>
                        <m:r>
                          <a:rPr lang="en-US" altLang="zh-CN" sz="2000" b="1" i="1" spc="-5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𝟏</m:t>
                        </m:r>
                      </m:sub>
                    </m:sSub>
                    <m:r>
                      <a:rPr lang="en-US" altLang="zh-CN" sz="2000" b="1" i="1" spc="-5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等线"/>
                      </a:rPr>
                      <m:t>&gt;</m:t>
                    </m:r>
                    <m:sSub>
                      <m:sSubPr>
                        <m:ctrlPr>
                          <a:rPr lang="zh-CN" altLang="en-US" sz="2000" b="1" i="1" spc="-5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</m:ctrlPr>
                      </m:sSubPr>
                      <m:e>
                        <m:r>
                          <a:rPr lang="en-US" altLang="zh-CN" sz="2000" b="1" i="1" spc="-5" dirty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𝑺</m:t>
                        </m:r>
                      </m:e>
                      <m:sub>
                        <m:r>
                          <a:rPr lang="en-US" altLang="zh-CN" sz="2000" b="1" i="1" spc="-5" dirty="0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等线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证明交换后的总等待时间大于交换前的等待时间。</a:t>
                </a:r>
                <a:endParaRPr lang="en-US" altLang="zh-CN" sz="2000" b="1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D625ED4-A2AE-4E88-249A-FF543AE9E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4789989"/>
                <a:ext cx="10820400" cy="1426865"/>
              </a:xfrm>
              <a:prstGeom prst="rect">
                <a:avLst/>
              </a:prstGeom>
              <a:blipFill>
                <a:blip r:embed="rId7"/>
                <a:stretch>
                  <a:fillRect b="-68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121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2B3A1B3-C994-75D8-774B-D74898E691BB}"/>
              </a:ext>
            </a:extLst>
          </p:cNvPr>
          <p:cNvSpPr txBox="1"/>
          <p:nvPr/>
        </p:nvSpPr>
        <p:spPr>
          <a:xfrm>
            <a:off x="990600" y="1600200"/>
            <a:ext cx="10107167" cy="1048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这与我们最初的假设“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存在一个最优的排队顺序，但它不是完全按接水时间从小到大排列的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”相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矛盾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72BA98D-D775-34DE-7405-9E72245DB731}"/>
                  </a:ext>
                </a:extLst>
              </p:cNvPr>
              <p:cNvSpPr txBox="1"/>
              <p:nvPr/>
            </p:nvSpPr>
            <p:spPr>
              <a:xfrm>
                <a:off x="990600" y="2913015"/>
                <a:ext cx="10107167" cy="104817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因此，假设不成立。在最优解中，</a:t>
                </a: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不可能存在</a:t>
                </a:r>
                <a:r>
                  <a:rPr lang="zh-CN" altLang="en-US" sz="22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2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altLang="zh-CN" sz="22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个人和第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2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  <m:r>
                      <a:rPr lang="en-US" altLang="zh-CN" sz="22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en-US" altLang="zh-CN" sz="22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个人，他们的接水时间不满足升序</a:t>
                </a:r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𝑡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2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𝑡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2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altLang="zh-CN" sz="2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72BA98D-D775-34DE-7405-9E72245DB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2913015"/>
                <a:ext cx="10107167" cy="1048172"/>
              </a:xfrm>
              <a:prstGeom prst="rect">
                <a:avLst/>
              </a:prstGeom>
              <a:blipFill>
                <a:blip r:embed="rId5"/>
                <a:stretch>
                  <a:fillRect l="-785" r="-785" b="-104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29CC5449-3F4A-DBB5-16C8-9A12BED14D7E}"/>
                  </a:ext>
                </a:extLst>
              </p:cNvPr>
              <p:cNvSpPr txBox="1"/>
              <p:nvPr/>
            </p:nvSpPr>
            <p:spPr>
              <a:xfrm>
                <a:off x="990601" y="4225830"/>
                <a:ext cx="10107166" cy="206383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也就是说，最优解必须满足公式：</a:t>
                </a:r>
                <a:endParaRPr lang="en-US" altLang="zh-CN" sz="2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2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𝑻𝒐𝒕𝒂𝒍</m:t>
                      </m:r>
                      <m:r>
                        <a:rPr lang="en-US" altLang="zh-CN" sz="22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d>
                        <m:dPr>
                          <m:ctrlP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e>
                      </m:d>
                      <m:r>
                        <a:rPr lang="en-US" altLang="zh-CN" sz="22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  <m:r>
                        <a:rPr lang="en-US" altLang="zh-CN" sz="22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d>
                        <m:dPr>
                          <m:ctrlP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𝒏</m:t>
                          </m:r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e>
                      </m:d>
                      <m:r>
                        <a:rPr lang="en-US" altLang="zh-CN" sz="22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𝟐</m:t>
                          </m:r>
                        </m:sub>
                      </m:sSub>
                      <m:r>
                        <a:rPr lang="en-US" altLang="zh-CN" sz="22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+…+</m:t>
                      </m:r>
                      <m:r>
                        <a:rPr lang="en-US" altLang="zh-CN" sz="22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𝟏</m:t>
                      </m:r>
                      <m:r>
                        <a:rPr lang="en-US" altLang="zh-CN" sz="22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𝒊</m:t>
                          </m:r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𝟏</m:t>
                          </m:r>
                        </m:sub>
                      </m:sSub>
                      <m:r>
                        <a:rPr lang="en-US" altLang="zh-CN" sz="22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2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𝟎</m:t>
                      </m:r>
                      <m:r>
                        <a:rPr lang="en-US" altLang="zh-CN" sz="2200" b="1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∗</m:t>
                      </m:r>
                      <m:sSub>
                        <m:sSubPr>
                          <m:ctrlP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200" b="1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𝒕</m:t>
                          </m:r>
                        </m:e>
                        <m:sub>
                          <m:r>
                            <a:rPr lang="en-US" altLang="zh-CN" sz="2200" b="1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altLang="zh-CN" sz="22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其中关于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任意的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，都有接水时间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𝑡</m:t>
                        </m:r>
                      </m:e>
                      <m:sub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≤</m:t>
                    </m:r>
                    <m:sSub>
                      <m:sSub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𝑡</m:t>
                        </m:r>
                      </m:e>
                      <m:sub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</m:t>
                        </m:r>
                      </m:sub>
                    </m:sSub>
                  </m:oMath>
                </a14:m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故证毕，贪心算法成立。</a:t>
                </a: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29CC5449-3F4A-DBB5-16C8-9A12BED14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1" y="4225830"/>
                <a:ext cx="10107166" cy="2063835"/>
              </a:xfrm>
              <a:prstGeom prst="rect">
                <a:avLst/>
              </a:prstGeom>
              <a:blipFill>
                <a:blip r:embed="rId6"/>
                <a:stretch>
                  <a:fillRect l="-785" b="-50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736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F7C7263-9186-29A4-0AA9-78DD8AD3AC74}"/>
              </a:ext>
            </a:extLst>
          </p:cNvPr>
          <p:cNvSpPr txBox="1"/>
          <p:nvPr/>
        </p:nvSpPr>
        <p:spPr>
          <a:xfrm>
            <a:off x="1274826" y="1398062"/>
            <a:ext cx="10107167" cy="9612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结论：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将所有人按接水时间从小到大排序，就是最优的贪心策略。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有了该结论，那代码写起来就非常轻松了。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F0EA6E-9811-71C3-BAD1-3CA3D3E373F6}"/>
              </a:ext>
            </a:extLst>
          </p:cNvPr>
          <p:cNvSpPr txBox="1"/>
          <p:nvPr/>
        </p:nvSpPr>
        <p:spPr>
          <a:xfrm>
            <a:off x="1604010" y="2567010"/>
            <a:ext cx="9448800" cy="372922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定义结构体，存储每个人的信息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struct Person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id;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原始编号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time;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接水时间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cmp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Person&amp; a,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Person&amp; b)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a.time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!=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b.time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        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a.time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b.time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主要排序依据：接水时间从小到大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        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a.id &lt; b.id;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次要排序依据：如果时间相同，编号小的在前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56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E49C15-3853-A8EF-080B-66589FE3C256}"/>
              </a:ext>
            </a:extLst>
          </p:cNvPr>
          <p:cNvSpPr txBox="1"/>
          <p:nvPr/>
        </p:nvSpPr>
        <p:spPr>
          <a:xfrm>
            <a:off x="1371600" y="3022419"/>
            <a:ext cx="9448800" cy="259045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按照自定义规则排序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sort(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people.begin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people.end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cmp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输出最优排队顺序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 n; ++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people[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].id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FD5ADB9-70A0-E04D-45D8-FE8BDC3BD4EA}"/>
              </a:ext>
            </a:extLst>
          </p:cNvPr>
          <p:cNvSpPr txBox="1"/>
          <p:nvPr/>
        </p:nvSpPr>
        <p:spPr>
          <a:xfrm>
            <a:off x="1371600" y="1909789"/>
            <a:ext cx="80772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将所有人按接水时间从小到大排序，就是最优的接水策略。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57645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E49C15-3853-A8EF-080B-66589FE3C256}"/>
              </a:ext>
            </a:extLst>
          </p:cNvPr>
          <p:cNvSpPr txBox="1"/>
          <p:nvPr/>
        </p:nvSpPr>
        <p:spPr>
          <a:xfrm>
            <a:off x="1371600" y="2415857"/>
            <a:ext cx="9448800" cy="382226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long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total_wait_time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long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current_wait_time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记录当前的等待时间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n; ++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第一个人等待时间为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，从第二个人开始算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第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个人需要等待前面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i-1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个人接完水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也就是在第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i-1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个人的等待时间基础上，再累加第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– 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这个人的接水时间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current_wait_time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current_wait_time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people[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].time;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total_wait_time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current_wait_time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总等待时间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有了总等待时间，计算平均时间输出即可</a:t>
            </a:r>
            <a:endParaRPr lang="zh-CN" altLang="en-US" sz="18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4D87BC6-33D7-265B-2914-024FB872EE99}"/>
              </a:ext>
            </a:extLst>
          </p:cNvPr>
          <p:cNvSpPr txBox="1"/>
          <p:nvPr/>
        </p:nvSpPr>
        <p:spPr>
          <a:xfrm>
            <a:off x="1366736" y="1543869"/>
            <a:ext cx="4267201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计算并输出最小平均等待时间</a:t>
            </a:r>
            <a:r>
              <a:rPr lang="en-US" altLang="zh-CN" sz="2400" b="1" dirty="0">
                <a:latin typeface="Consolas" panose="020B0609020204030204" pitchFamily="49" charset="0"/>
              </a:rPr>
              <a:t> </a:t>
            </a:r>
            <a:endParaRPr lang="zh-CN" altLang="en-US" sz="24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18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排队接水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4906468-D652-41BE-433D-08585E99D99E}"/>
                  </a:ext>
                </a:extLst>
              </p:cNvPr>
              <p:cNvSpPr txBox="1"/>
              <p:nvPr/>
            </p:nvSpPr>
            <p:spPr>
              <a:xfrm>
                <a:off x="739273" y="1384394"/>
                <a:ext cx="10668000" cy="180222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总结：加权和贪心排序（排序不等式）模型</a:t>
                </a:r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排队接水问题是</a:t>
                </a:r>
                <a:r>
                  <a:rPr lang="zh-CN" altLang="en-US" sz="18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加权和贪心排序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的一种模型。其核心目标是</a:t>
                </a:r>
                <a:r>
                  <a:rPr lang="zh-CN" altLang="en-US" dirty="0">
                    <a:solidFill>
                      <a:schemeClr val="accent6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最小化所有人的总等待时间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问题转化：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通过数学分析，我们可以将将问题转化为了一个加权求和公式： </a:t>
                </a:r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b="1" i="1" smtClean="0">
                          <a:latin typeface="Cambria Math" panose="02040503050406030204" pitchFamily="18" charset="0"/>
                        </a:rPr>
                        <m:t>总等待时间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4906468-D652-41BE-433D-08585E99D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73" y="1384394"/>
                <a:ext cx="10668000" cy="1802225"/>
              </a:xfrm>
              <a:prstGeom prst="rect">
                <a:avLst/>
              </a:prstGeom>
              <a:blipFill>
                <a:blip r:embed="rId5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E0C42F36-864F-8170-EC13-0BEE48109C98}"/>
              </a:ext>
            </a:extLst>
          </p:cNvPr>
          <p:cNvSpPr txBox="1"/>
          <p:nvPr/>
        </p:nvSpPr>
        <p:spPr>
          <a:xfrm>
            <a:off x="762000" y="5940141"/>
            <a:ext cx="106680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当总成本是每个元素按其排序位置的加权和时，通常策略是将最优的元素放在贡献最大的位置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00D172C-748F-0917-E040-909437BAFCCB}"/>
              </a:ext>
            </a:extLst>
          </p:cNvPr>
          <p:cNvSpPr txBox="1"/>
          <p:nvPr/>
        </p:nvSpPr>
        <p:spPr>
          <a:xfrm>
            <a:off x="739273" y="3317121"/>
            <a:ext cx="10668000" cy="2536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问题的本质就是：总成本（总等待时间）正是每个元素（个人接水时间）按其排序位置的加权和。 其中，排在越靠前的位置，其接水时间对总成本的贡献权重（如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n-1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n-2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）就越大。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为了使这个加权和最小，贪心策略不言而喻：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将最优的元素放在贡献</a:t>
            </a:r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权重</a:t>
            </a:r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最大的位置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在这个问题中，最优的元素就是指接水时间最短的人。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贡献最大的位置也就是最大权重系数（队首）。 故最优策略就是将所有人的接水时间从小到大排序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使得最优的元素匹配贡献最大的位置，次优的元素匹配贡献次大的位置，以此类推。</a:t>
            </a:r>
          </a:p>
        </p:txBody>
      </p:sp>
    </p:spTree>
    <p:extLst>
      <p:ext uri="{BB962C8B-B14F-4D97-AF65-F5344CB8AC3E}">
        <p14:creationId xmlns:p14="http://schemas.microsoft.com/office/powerpoint/2010/main" val="292060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凌乱的</a:t>
            </a:r>
            <a:r>
              <a:rPr lang="en-US" altLang="zh-CN" sz="2200" b="1" spc="-5" dirty="0" err="1">
                <a:solidFill>
                  <a:srgbClr val="FFFFFF"/>
                </a:solidFill>
                <a:latin typeface="微软雅黑"/>
                <a:cs typeface="微软雅黑"/>
              </a:rPr>
              <a:t>yyy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2F0E630-F4C7-AF37-7AB0-A62AD8B2E7B6}"/>
                  </a:ext>
                </a:extLst>
              </p:cNvPr>
              <p:cNvSpPr txBox="1"/>
              <p:nvPr/>
            </p:nvSpPr>
            <p:spPr>
              <a:xfrm>
                <a:off x="1175685" y="1576528"/>
                <a:ext cx="9864852" cy="336194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凌乱的</a:t>
                </a:r>
                <a:r>
                  <a:rPr lang="en-US" altLang="zh-CN" sz="2400" b="1" dirty="0" err="1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yyy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线段覆盖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endParaRPr lang="en-US" altLang="zh-CN" sz="2400" b="1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NOIP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临近，</a:t>
                </a:r>
                <a:r>
                  <a:rPr lang="en-US" altLang="zh-CN" sz="2000" dirty="0" err="1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yyy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想通过参加模拟赛来提升自己。现在有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场模拟比赛，每场比赛都有一个明确的开始时间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和结束时间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𝑏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规则与目标：</a:t>
                </a:r>
                <a:endParaRPr lang="zh-CN" altLang="en-US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要参加一场比赛，就必须从头到尾完整参加。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在同一时间点，不能参加两场或以上的比赛。（即比赛时间不能有任何重叠）。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en-US" altLang="zh-CN" sz="2000" dirty="0" err="1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yyy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的目标是，尽可能多地参加比赛。请问他最多能参加几场？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2F0E630-F4C7-AF37-7AB0-A62AD8B2E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685" y="1576528"/>
                <a:ext cx="9864852" cy="3361946"/>
              </a:xfrm>
              <a:prstGeom prst="rect">
                <a:avLst/>
              </a:prstGeom>
              <a:blipFill>
                <a:blip r:embed="rId5"/>
                <a:stretch>
                  <a:fillRect l="-989" b="-29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F1C947F4-BB80-5C22-9C4E-A2452BEC51C3}"/>
              </a:ext>
            </a:extLst>
          </p:cNvPr>
          <p:cNvSpPr txBox="1"/>
          <p:nvPr/>
        </p:nvSpPr>
        <p:spPr>
          <a:xfrm>
            <a:off x="1164336" y="5093910"/>
            <a:ext cx="9962485" cy="12305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这是一个典型的“选择最优组合”问题。面对一堆比赛，我们每一步都要做出选择。直觉告诉我们，这可能是一个贪心问题。但是，贪心的标准是什么呢？</a:t>
            </a:r>
          </a:p>
        </p:txBody>
      </p:sp>
    </p:spTree>
    <p:extLst>
      <p:ext uri="{BB962C8B-B14F-4D97-AF65-F5344CB8AC3E}">
        <p14:creationId xmlns:p14="http://schemas.microsoft.com/office/powerpoint/2010/main" val="173958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凌乱的</a:t>
            </a:r>
            <a:r>
              <a:rPr lang="en-US" altLang="zh-CN" sz="2200" b="1" spc="-5" dirty="0" err="1">
                <a:solidFill>
                  <a:srgbClr val="FFFFFF"/>
                </a:solidFill>
                <a:latin typeface="微软雅黑"/>
                <a:cs typeface="微软雅黑"/>
              </a:rPr>
              <a:t>yyy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24DD28B-02DD-93BF-9C20-EA55F6A0D781}"/>
              </a:ext>
            </a:extLst>
          </p:cNvPr>
          <p:cNvSpPr txBox="1"/>
          <p:nvPr/>
        </p:nvSpPr>
        <p:spPr>
          <a:xfrm>
            <a:off x="1015049" y="1676400"/>
            <a:ext cx="10161902" cy="42480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让我们尝试几种可能的贪心策略，并看看它们是否存在问题。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solidFill>
                  <a:srgbClr val="7030A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策略</a:t>
            </a:r>
            <a:r>
              <a:rPr lang="en-US" altLang="zh-CN" sz="2000" b="1" dirty="0">
                <a:solidFill>
                  <a:srgbClr val="7030A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b="1" dirty="0">
                <a:solidFill>
                  <a:srgbClr val="7030A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：选择开始时间最早的比赛？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直觉： 先来的先选，似乎很公平。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反例： 假设有三个比赛： 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比赛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1: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 10] 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开始最早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); 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比赛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2: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[2, 3]; 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比赛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3: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[4, 5]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如果按策略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，我们首先选择比赛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。由于它持续时间很长，到时间点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才结束，导致我们无法再参加比赛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。最终只能参加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场。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但显而易见，最优解是选择比赛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和比赛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，可以参加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场。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结论：策略</a:t>
            </a:r>
            <a:r>
              <a:rPr lang="en-US" altLang="zh-CN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错误。 开始得早不代表能给未来留下更多机会。</a:t>
            </a:r>
          </a:p>
        </p:txBody>
      </p:sp>
    </p:spTree>
    <p:extLst>
      <p:ext uri="{BB962C8B-B14F-4D97-AF65-F5344CB8AC3E}">
        <p14:creationId xmlns:p14="http://schemas.microsoft.com/office/powerpoint/2010/main" val="86607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凌乱的</a:t>
            </a:r>
            <a:r>
              <a:rPr lang="en-US" altLang="zh-CN" sz="2200" b="1" spc="-5" dirty="0" err="1">
                <a:solidFill>
                  <a:srgbClr val="FFFFFF"/>
                </a:solidFill>
                <a:latin typeface="微软雅黑"/>
                <a:cs typeface="微软雅黑"/>
              </a:rPr>
              <a:t>yyy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24DD28B-02DD-93BF-9C20-EA55F6A0D781}"/>
              </a:ext>
            </a:extLst>
          </p:cNvPr>
          <p:cNvSpPr txBox="1"/>
          <p:nvPr/>
        </p:nvSpPr>
        <p:spPr>
          <a:xfrm>
            <a:off x="914400" y="1333874"/>
            <a:ext cx="10591800" cy="49893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b="1" dirty="0">
                <a:solidFill>
                  <a:srgbClr val="7030A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策略</a:t>
            </a:r>
            <a:r>
              <a:rPr lang="en-US" altLang="zh-CN" sz="2200" b="1" dirty="0">
                <a:solidFill>
                  <a:srgbClr val="7030A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200" b="1" dirty="0">
                <a:solidFill>
                  <a:srgbClr val="7030A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：选择持续时间最短的比赛？</a:t>
            </a:r>
            <a:endParaRPr lang="zh-CN" altLang="en-US" sz="2200" dirty="0">
              <a:solidFill>
                <a:srgbClr val="7030A0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直觉：占用时间少，似乎能给其他比赛留出更多空间。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反例：假设有三个比赛： 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比赛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1: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 4]; 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比赛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2: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[5, 8]; 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比赛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3: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[3, 6] 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持续时间最短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如果按策略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，我们首先选择比赛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。由于它占用了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[3, 6]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这个时间段，我们既不能参加比赛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（与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 4]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冲突），也不能参加比赛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（与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[5, 8]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冲突）。最终只能参加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场。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但最优解是选择比赛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和比赛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，可以参加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场。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结论：策略</a:t>
            </a:r>
            <a:r>
              <a:rPr lang="en-US" altLang="zh-CN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错误。 持续时间短，但如果它卡在中间位置，可能会阻断更多的可能性。</a:t>
            </a:r>
          </a:p>
        </p:txBody>
      </p:sp>
    </p:spTree>
    <p:extLst>
      <p:ext uri="{BB962C8B-B14F-4D97-AF65-F5344CB8AC3E}">
        <p14:creationId xmlns:p14="http://schemas.microsoft.com/office/powerpoint/2010/main" val="189508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凌乱的</a:t>
            </a:r>
            <a:r>
              <a:rPr lang="en-US" altLang="zh-CN" sz="2200" b="1" spc="-5" dirty="0" err="1">
                <a:solidFill>
                  <a:srgbClr val="FFFFFF"/>
                </a:solidFill>
                <a:latin typeface="微软雅黑"/>
                <a:cs typeface="微软雅黑"/>
              </a:rPr>
              <a:t>yyy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9562D11-C0CB-5DB8-50C6-7C98190D3161}"/>
              </a:ext>
            </a:extLst>
          </p:cNvPr>
          <p:cNvSpPr txBox="1"/>
          <p:nvPr/>
        </p:nvSpPr>
        <p:spPr>
          <a:xfrm>
            <a:off x="775716" y="1500048"/>
            <a:ext cx="10782300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经过上面的分析，我们发现，一个好的选择，关键在于它能为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未来的选择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留下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尽可能多的机会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那怎样才能为未来留下最多机会？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答案是：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尽早结束当前的选择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3F4CBE4-C1CE-3D1F-1E6F-C7198FCF767B}"/>
              </a:ext>
            </a:extLst>
          </p:cNvPr>
          <p:cNvSpPr txBox="1"/>
          <p:nvPr/>
        </p:nvSpPr>
        <p:spPr>
          <a:xfrm>
            <a:off x="775716" y="3277959"/>
            <a:ext cx="10591800" cy="28118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贪心策略：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将所有比赛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按照结束时间从小到大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进行排序。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选择第一场比赛（也就是结束时间最早的比赛）。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然后，顺序遍历剩下的比赛，选择第一个与已选比赛不冲突（即开始时间晚于或等于上一场已选比赛的结束时间）的比赛。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重复第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步，直到遍历完所有比赛。</a:t>
            </a:r>
          </a:p>
        </p:txBody>
      </p:sp>
    </p:spTree>
    <p:extLst>
      <p:ext uri="{BB962C8B-B14F-4D97-AF65-F5344CB8AC3E}">
        <p14:creationId xmlns:p14="http://schemas.microsoft.com/office/powerpoint/2010/main" val="236081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凌乱的</a:t>
            </a:r>
            <a:r>
              <a:rPr lang="en-US" altLang="zh-CN" sz="2200" b="1" spc="-5" dirty="0" err="1">
                <a:solidFill>
                  <a:srgbClr val="FFFFFF"/>
                </a:solidFill>
                <a:latin typeface="微软雅黑"/>
                <a:cs typeface="微软雅黑"/>
              </a:rPr>
              <a:t>yyy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E1BBBBE-DF74-F710-95F0-24A9C3B8990E}"/>
              </a:ext>
            </a:extLst>
          </p:cNvPr>
          <p:cNvSpPr txBox="1"/>
          <p:nvPr/>
        </p:nvSpPr>
        <p:spPr>
          <a:xfrm>
            <a:off x="857020" y="1628126"/>
            <a:ext cx="10477953" cy="19769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为什么这个策略是正确的，如何对其进行证明？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我们可以用一种类似于数学归纳法的替换法思路来理解。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我们的目标是证明，任何最优解，都可以通过</a:t>
            </a:r>
            <a:r>
              <a:rPr lang="zh-CN" altLang="en-US" sz="2000" b="1" dirty="0"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替换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转换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成我们的求的贪心解。这就证明了我们的贪心解也是最优解之一。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0D98B57-2201-F32C-C782-55A99B2749BF}"/>
                  </a:ext>
                </a:extLst>
              </p:cNvPr>
              <p:cNvSpPr txBox="1"/>
              <p:nvPr/>
            </p:nvSpPr>
            <p:spPr>
              <a:xfrm>
                <a:off x="857020" y="4013657"/>
                <a:ext cx="10477953" cy="202574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设定：</a:t>
                </a:r>
                <a:endParaRPr lang="zh-CN" altLang="en-US" sz="22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设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𝐺𝑅𝐸𝐸𝐷𝑌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CN" sz="220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m:rPr>
                        <m:lit/>
                      </m:rPr>
                      <a:rPr lang="en-US" altLang="zh-CN" sz="220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是我们通过</a:t>
                </a: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结束时间最早贪心策略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得到的活动序列。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设</a:t>
                </a:r>
                <a14:m>
                  <m:oMath xmlns:m="http://schemas.openxmlformats.org/officeDocument/2006/math"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𝑂𝑃𝑇</m:t>
                    </m:r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pt-BR" altLang="zh-CN" sz="220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pt-BR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pt-BR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pt-BR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m:rPr>
                        <m:lit/>
                      </m:rPr>
                      <a:rPr lang="pt-BR" altLang="zh-CN" sz="220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是任意一个</a:t>
                </a: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最优解</a:t>
                </a:r>
                <a:r>
                  <a:rPr lang="zh-CN" altLang="en-US" sz="22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。我们的目标是证明</a:t>
                </a:r>
                <a14:m>
                  <m:oMath xmlns:m="http://schemas.openxmlformats.org/officeDocument/2006/math"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𝑂𝑃𝑇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𝐺𝑅𝐸𝐸𝐷𝑌</m:t>
                    </m:r>
                  </m:oMath>
                </a14:m>
                <a:r>
                  <a:rPr lang="zh-CN" altLang="en-US" sz="2200" dirty="0">
                    <a:latin typeface="Consolas" panose="020B0609020204030204" pitchFamily="49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0D98B57-2201-F32C-C782-55A99B274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020" y="4013657"/>
                <a:ext cx="10477953" cy="2025747"/>
              </a:xfrm>
              <a:prstGeom prst="rect">
                <a:avLst/>
              </a:prstGeom>
              <a:blipFill>
                <a:blip r:embed="rId5"/>
                <a:stretch>
                  <a:fillRect l="-931" b="-63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871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凌乱的</a:t>
            </a:r>
            <a:r>
              <a:rPr lang="en-US" altLang="zh-CN" sz="2200" b="1" spc="-5" dirty="0" err="1">
                <a:solidFill>
                  <a:srgbClr val="FFFFFF"/>
                </a:solidFill>
                <a:latin typeface="微软雅黑"/>
                <a:cs typeface="微软雅黑"/>
              </a:rPr>
              <a:t>yyy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0D98B57-2201-F32C-C782-55A99B2749BF}"/>
                  </a:ext>
                </a:extLst>
              </p:cNvPr>
              <p:cNvSpPr txBox="1"/>
              <p:nvPr/>
            </p:nvSpPr>
            <p:spPr>
              <a:xfrm>
                <a:off x="775716" y="1752600"/>
                <a:ext cx="10578084" cy="1348639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设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𝐺𝑅𝐸𝐸𝐷𝑌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CN" sz="220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m:rPr>
                        <m:lit/>
                      </m:rPr>
                      <a:rPr lang="en-US" altLang="zh-CN" sz="220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是我们通过</a:t>
                </a: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结束时间最早贪心策略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得到的活动序列。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设</a:t>
                </a:r>
                <a14:m>
                  <m:oMath xmlns:m="http://schemas.openxmlformats.org/officeDocument/2006/math"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𝑂𝑃𝑇</m:t>
                    </m:r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pt-BR" altLang="zh-CN" sz="220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pt-BR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pt-BR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pt-BR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m:rPr>
                        <m:lit/>
                      </m:rPr>
                      <a:rPr lang="pt-BR" altLang="zh-CN" sz="220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是任意一个</a:t>
                </a:r>
                <a:r>
                  <a:rPr lang="zh-CN" altLang="en-US" sz="22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最优解</a:t>
                </a:r>
                <a:r>
                  <a:rPr lang="zh-CN" altLang="en-US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。我们的目标是证明</a:t>
                </a:r>
                <a14:m>
                  <m:oMath xmlns:m="http://schemas.openxmlformats.org/officeDocument/2006/math">
                    <m:r>
                      <a:rPr lang="en-US" altLang="zh-CN" sz="2200" b="0" i="1" smtClean="0">
                        <a:latin typeface="Cambria Math" panose="02040503050406030204" pitchFamily="18" charset="0"/>
                      </a:rPr>
                      <m:t>𝑂𝑃𝑇</m:t>
                    </m:r>
                    <m:r>
                      <a:rPr lang="en-US" altLang="zh-CN" sz="2200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altLang="zh-CN" sz="2200" b="0" i="1" smtClean="0">
                        <a:latin typeface="Cambria Math" panose="02040503050406030204" pitchFamily="18" charset="0"/>
                      </a:rPr>
                      <m:t>𝐺𝑅𝐸𝐸𝐷𝑌</m:t>
                    </m:r>
                  </m:oMath>
                </a14:m>
                <a:r>
                  <a:rPr lang="zh-CN" altLang="en-US" sz="2200" dirty="0">
                    <a:latin typeface="Consolas" panose="020B0609020204030204" pitchFamily="49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0D98B57-2201-F32C-C782-55A99B274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752600"/>
                <a:ext cx="10578084" cy="1348639"/>
              </a:xfrm>
              <a:prstGeom prst="rect">
                <a:avLst/>
              </a:prstGeom>
              <a:blipFill>
                <a:blip r:embed="rId5"/>
                <a:stretch>
                  <a:fillRect l="-922" b="-99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3EDE88D3-EAED-44DD-1950-1DAABBD6C971}"/>
                  </a:ext>
                </a:extLst>
              </p:cNvPr>
              <p:cNvSpPr txBox="1"/>
              <p:nvPr/>
            </p:nvSpPr>
            <p:spPr>
              <a:xfrm>
                <a:off x="775715" y="3581782"/>
                <a:ext cx="10578085" cy="2571666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比较第一个活动：</a:t>
                </a:r>
                <a:endParaRPr lang="zh-CN" altLang="en-US" sz="2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g</m:t>
                        </m:r>
                      </m:e>
                      <m:sub>
                        <m: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GREEDY</m:t>
                    </m:r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中的第一个活动。根据策略，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𝐠</m:t>
                        </m:r>
                      </m:e>
                      <m:sub>
                        <m:r>
                          <a:rPr lang="en-US" altLang="zh-CN" sz="22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是所有活动中结束时间最早的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o</m:t>
                        </m:r>
                      </m:e>
                      <m:sub>
                        <m: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OPT</m:t>
                    </m:r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中的第一个活动。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因此，我们必然有 </a:t>
                </a:r>
                <a14:m>
                  <m:oMath xmlns:m="http://schemas.openxmlformats.org/officeDocument/2006/math">
                    <m:r>
                      <a:rPr lang="it-IT" altLang="zh-CN" sz="22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𝐟𝐢𝐧𝐢𝐬𝐡</m:t>
                    </m:r>
                    <m:d>
                      <m:dPr>
                        <m:ctrlPr>
                          <a:rPr lang="it-IT" altLang="zh-CN" sz="2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altLang="zh-CN" sz="2200" b="1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it-IT" altLang="zh-CN" sz="2200" b="1" i="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𝐠</m:t>
                            </m:r>
                          </m:e>
                          <m:sub>
                            <m:r>
                              <a:rPr lang="it-IT" altLang="zh-CN" sz="2200" b="1" i="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</m:t>
                            </m:r>
                          </m:sub>
                        </m:sSub>
                      </m:e>
                    </m:d>
                    <m:r>
                      <a:rPr lang="it-IT" altLang="zh-CN" sz="22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≤</m:t>
                    </m:r>
                    <m:r>
                      <a:rPr lang="it-IT" altLang="zh-CN" sz="22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𝐟𝐢𝐧𝐢𝐬𝐡</m:t>
                    </m:r>
                    <m:d>
                      <m:dPr>
                        <m:ctrlPr>
                          <a:rPr lang="it-IT" altLang="zh-CN" sz="22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altLang="zh-CN" sz="2200" b="1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it-IT" altLang="zh-CN" sz="2200" b="1" i="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𝐨</m:t>
                            </m:r>
                          </m:e>
                          <m:sub>
                            <m:r>
                              <a:rPr lang="it-IT" altLang="zh-CN" sz="2200" b="1" i="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。、</a:t>
                </a:r>
                <a:endParaRPr lang="en-US" altLang="zh-CN" sz="2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g</m:t>
                        </m:r>
                      </m:e>
                      <m:sub>
                        <m:r>
                          <a:rPr lang="en-US" altLang="zh-CN" sz="22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的结束时间一定会小于等于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altLang="zh-CN" sz="2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  </m:t>
                        </m:r>
                        <m:r>
                          <a:rPr lang="it-IT" altLang="zh-CN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𝐨</m:t>
                        </m:r>
                      </m:e>
                      <m:sub>
                        <m:r>
                          <a:rPr lang="it-IT" altLang="zh-CN" sz="22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20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的结束时间 </a:t>
                </a:r>
                <a:endParaRPr lang="zh-CN" altLang="en-US" sz="2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3EDE88D3-EAED-44DD-1950-1DAABBD6C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5" y="3581782"/>
                <a:ext cx="10578085" cy="2571666"/>
              </a:xfrm>
              <a:prstGeom prst="rect">
                <a:avLst/>
              </a:prstGeom>
              <a:blipFill>
                <a:blip r:embed="rId6"/>
                <a:stretch>
                  <a:fillRect l="-922" b="-49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82777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凌乱的</a:t>
            </a:r>
            <a:r>
              <a:rPr lang="en-US" altLang="zh-CN" sz="2200" b="1" spc="-5" dirty="0" err="1">
                <a:solidFill>
                  <a:srgbClr val="FFFFFF"/>
                </a:solidFill>
                <a:latin typeface="微软雅黑"/>
                <a:cs typeface="微软雅黑"/>
              </a:rPr>
              <a:t>yyy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0D98B57-2201-F32C-C782-55A99B2749BF}"/>
                  </a:ext>
                </a:extLst>
              </p:cNvPr>
              <p:cNvSpPr txBox="1"/>
              <p:nvPr/>
            </p:nvSpPr>
            <p:spPr>
              <a:xfrm>
                <a:off x="1018555" y="1574415"/>
                <a:ext cx="10138323" cy="54527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buClr>
                    <a:srgbClr val="000000"/>
                  </a:buClr>
                </a:pPr>
                <a14:m>
                  <m:oMath xmlns:m="http://schemas.openxmlformats.org/officeDocument/2006/math"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𝐺𝑅𝐸𝐸𝐷𝑌</m:t>
                    </m:r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CN" sz="220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20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altLang="zh-CN" sz="220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m:rPr>
                        <m:lit/>
                      </m:rPr>
                      <a:rPr lang="en-US" altLang="zh-CN" sz="220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2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;   </a:t>
                </a:r>
                <a14:m>
                  <m:oMath xmlns:m="http://schemas.openxmlformats.org/officeDocument/2006/math"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𝑂𝑃𝑇</m:t>
                    </m:r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pt-BR" altLang="zh-CN" sz="220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pt-BR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pt-BR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pt-BR" altLang="zh-CN" sz="220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pt-BR" altLang="zh-CN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pt-BR" altLang="zh-CN" sz="220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m:rPr>
                        <m:lit/>
                      </m:rPr>
                      <a:rPr lang="pt-BR" altLang="zh-CN" sz="220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zh-CN" altLang="en-US" sz="2200" dirty="0"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0D98B57-2201-F32C-C782-55A99B2749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555" y="1574415"/>
                <a:ext cx="10138323" cy="545277"/>
              </a:xfrm>
              <a:prstGeom prst="rect">
                <a:avLst/>
              </a:prstGeom>
              <a:blipFill>
                <a:blip r:embed="rId5"/>
                <a:stretch>
                  <a:fillRect b="-2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D66C71D-1F93-5B2E-F230-4E215C3864A0}"/>
                  </a:ext>
                </a:extLst>
              </p:cNvPr>
              <p:cNvSpPr txBox="1"/>
              <p:nvPr/>
            </p:nvSpPr>
            <p:spPr>
              <a:xfrm>
                <a:off x="1035120" y="2486784"/>
                <a:ext cx="10121758" cy="257166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it-IT" altLang="zh-CN" sz="2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𝐟𝐢𝐧𝐢𝐬𝐡</m:t>
                    </m:r>
                    <m:d>
                      <m:dPr>
                        <m:ctrlPr>
                          <a:rPr lang="it-IT" altLang="zh-CN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altLang="zh-CN" sz="2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it-IT" altLang="zh-CN" sz="22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𝐠</m:t>
                            </m:r>
                          </m:e>
                          <m:sub>
                            <m:r>
                              <a:rPr lang="it-IT" altLang="zh-CN" sz="22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</m:t>
                            </m:r>
                          </m:sub>
                        </m:sSub>
                      </m:e>
                    </m:d>
                    <m:r>
                      <a:rPr lang="it-IT" altLang="zh-CN" sz="2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≤</m:t>
                    </m:r>
                    <m:r>
                      <a:rPr lang="it-IT" altLang="zh-CN" sz="22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𝐟𝐢𝐧𝐢𝐬𝐡</m:t>
                    </m:r>
                    <m:d>
                      <m:dPr>
                        <m:ctrlPr>
                          <a:rPr lang="it-IT" altLang="zh-CN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altLang="zh-CN" sz="2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it-IT" altLang="zh-CN" sz="22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𝐨</m:t>
                            </m:r>
                          </m:e>
                          <m:sub>
                            <m:r>
                              <a:rPr lang="it-IT" altLang="zh-CN" sz="22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有两种情况，一一执行替换：</a:t>
                </a:r>
                <a:endParaRPr lang="zh-CN" altLang="en-US" sz="2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g</m:t>
                        </m:r>
                      </m:e>
                      <m:sub>
                        <m: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sSub>
                      <m:sSub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o</m:t>
                        </m:r>
                      </m:e>
                      <m:sub>
                        <m: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，那么代表贪心解和最优解在第一步上完全一致，第一步无需替换，我们可以继续比较后续的活动看是否能进行替换。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g</m:t>
                        </m:r>
                      </m:e>
                      <m:sub>
                        <m:r>
                          <a:rPr lang="it-IT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it-IT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≠</m:t>
                    </m:r>
                    <m:sSub>
                      <m:sSubPr>
                        <m:ctrlPr>
                          <a:rPr lang="it-IT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it-IT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o</m:t>
                        </m:r>
                      </m:e>
                      <m:sub>
                        <m:r>
                          <a:rPr lang="it-IT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，我们可以在最优解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OPT</m:t>
                    </m:r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中，尝试用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g</m:t>
                        </m:r>
                      </m:e>
                      <m:sub>
                        <m: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去替换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o</m:t>
                        </m:r>
                      </m:e>
                      <m:sub>
                        <m: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，得到一个新的解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OP</m:t>
                    </m:r>
                    <m:sSup>
                      <m:sSupPr>
                        <m:ctrlPr>
                          <a:rPr lang="pt-BR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BR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T</m:t>
                        </m:r>
                      </m:e>
                      <m:sup>
                        <m:r>
                          <a:rPr lang="pt-BR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r>
                      <a:rPr lang="pt-BR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m:rPr>
                        <m:lit/>
                      </m:rPr>
                      <a:rPr lang="pt-BR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{</m:t>
                    </m:r>
                    <m:sSub>
                      <m:sSubPr>
                        <m:ctrlPr>
                          <a:rPr lang="pt-BR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g</m:t>
                        </m:r>
                      </m:e>
                      <m:sub>
                        <m:r>
                          <a:rPr lang="pt-BR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pt-BR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o</m:t>
                        </m:r>
                      </m:e>
                      <m:sub>
                        <m:r>
                          <a:rPr lang="pt-BR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pt-BR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o</m:t>
                        </m:r>
                      </m:e>
                      <m:sub>
                        <m:r>
                          <a:rPr lang="pt-BR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  <m:r>
                      <a:rPr lang="pt-BR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,…,</m:t>
                    </m:r>
                    <m:sSub>
                      <m:sSubPr>
                        <m:ctrlPr>
                          <a:rPr lang="pt-BR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pt-BR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o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BR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</m:t>
                        </m:r>
                      </m:sub>
                    </m:sSub>
                    <m:r>
                      <m:rPr>
                        <m:lit/>
                      </m:rPr>
                      <a:rPr lang="pt-BR" altLang="zh-CN" sz="22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D66C71D-1F93-5B2E-F230-4E215C386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120" y="2486784"/>
                <a:ext cx="10121758" cy="2571666"/>
              </a:xfrm>
              <a:prstGeom prst="rect">
                <a:avLst/>
              </a:prstGeom>
              <a:blipFill>
                <a:blip r:embed="rId6"/>
                <a:stretch>
                  <a:fillRect l="-964" r="-3494" b="-37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F7D63BE-1B1C-AC63-BC4F-1A1F0B26A8D5}"/>
                  </a:ext>
                </a:extLst>
              </p:cNvPr>
              <p:cNvSpPr txBox="1"/>
              <p:nvPr/>
            </p:nvSpPr>
            <p:spPr>
              <a:xfrm>
                <a:off x="2476499" y="5247357"/>
                <a:ext cx="7239000" cy="105362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问：这个新的解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𝑶𝑷</m:t>
                    </m:r>
                    <m:sSup>
                      <m:sSupPr>
                        <m:ctrlPr>
                          <a:rPr lang="en-US" altLang="zh-CN" sz="24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𝑻</m:t>
                        </m:r>
                      </m:e>
                      <m:sup>
                        <m:r>
                          <a:rPr lang="en-US" altLang="zh-CN" sz="24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是否依然</a:t>
                </a:r>
                <a:r>
                  <a:rPr lang="zh-CN" altLang="en-US" sz="24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合法且最优</a:t>
                </a: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？</a:t>
                </a:r>
                <a:endParaRPr lang="en-US" altLang="zh-CN" sz="24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提示：根据之前的结论必然有 </a:t>
                </a:r>
                <a14:m>
                  <m:oMath xmlns:m="http://schemas.openxmlformats.org/officeDocument/2006/math">
                    <m:r>
                      <a:rPr lang="it-IT" altLang="zh-CN" sz="20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𝐟𝐢𝐧𝐢𝐬𝐡</m:t>
                    </m:r>
                    <m:d>
                      <m:dPr>
                        <m:ctrlPr>
                          <a:rPr lang="it-IT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it-IT" altLang="zh-CN" sz="20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𝐠</m:t>
                            </m:r>
                          </m:e>
                          <m:sub>
                            <m:r>
                              <a:rPr lang="it-IT" altLang="zh-CN" sz="20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</m:t>
                            </m:r>
                          </m:sub>
                        </m:sSub>
                      </m:e>
                    </m:d>
                    <m:r>
                      <a:rPr lang="it-IT" altLang="zh-CN" sz="20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≤</m:t>
                    </m:r>
                    <m:r>
                      <a:rPr lang="it-IT" altLang="zh-CN" sz="20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𝐟𝐢𝐧𝐢𝐬𝐡</m:t>
                    </m:r>
                    <m:d>
                      <m:dPr>
                        <m:ctrlPr>
                          <a:rPr lang="it-IT" altLang="zh-CN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altLang="zh-CN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it-IT" altLang="zh-CN" sz="20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𝐨</m:t>
                            </m:r>
                          </m:e>
                          <m:sub>
                            <m:r>
                              <a:rPr lang="it-IT" altLang="zh-CN" sz="20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zh-CN" altLang="en-US" sz="28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F7D63BE-1B1C-AC63-BC4F-1A1F0B26A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499" y="5247357"/>
                <a:ext cx="7239000" cy="1053622"/>
              </a:xfrm>
              <a:prstGeom prst="rect">
                <a:avLst/>
              </a:prstGeom>
              <a:blipFill>
                <a:blip r:embed="rId7"/>
                <a:stretch>
                  <a:fillRect b="-92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195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凌乱的</a:t>
            </a:r>
            <a:r>
              <a:rPr lang="en-US" altLang="zh-CN" sz="2200" b="1" spc="-5" dirty="0" err="1">
                <a:solidFill>
                  <a:srgbClr val="FFFFFF"/>
                </a:solidFill>
                <a:latin typeface="微软雅黑"/>
                <a:cs typeface="微软雅黑"/>
              </a:rPr>
              <a:t>yyy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D66C71D-1F93-5B2E-F230-4E215C3864A0}"/>
                  </a:ext>
                </a:extLst>
              </p:cNvPr>
              <p:cNvSpPr txBox="1"/>
              <p:nvPr/>
            </p:nvSpPr>
            <p:spPr>
              <a:xfrm>
                <a:off x="1131523" y="1556365"/>
                <a:ext cx="10121758" cy="104817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我们在最优解中，用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g</m:t>
                        </m:r>
                      </m:e>
                      <m:sub>
                        <m: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去替换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o</m:t>
                        </m:r>
                      </m:e>
                      <m:sub>
                        <m:r>
                          <a:rPr lang="en-US" altLang="zh-CN" sz="22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，得到一个新的解 </a:t>
                </a:r>
                <a14:m>
                  <m:oMath xmlns:m="http://schemas.openxmlformats.org/officeDocument/2006/math">
                    <m:r>
                      <a:rPr lang="pt-BR" altLang="zh-CN" sz="2200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𝐎𝐏</m:t>
                    </m:r>
                    <m:sSup>
                      <m:sSupPr>
                        <m:ctrlPr>
                          <a:rPr lang="pt-BR" altLang="zh-CN" sz="22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pt-BR" altLang="zh-CN" sz="2200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𝐓</m:t>
                        </m:r>
                      </m:e>
                      <m:sup>
                        <m:r>
                          <a:rPr lang="pt-BR" altLang="zh-CN" sz="2200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r>
                      <a:rPr lang="pt-BR" altLang="zh-CN" sz="2200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m:rPr>
                        <m:lit/>
                      </m:rPr>
                      <a:rPr lang="pt-BR" altLang="zh-CN" sz="2200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{</m:t>
                    </m:r>
                    <m:sSub>
                      <m:sSubPr>
                        <m:ctrlPr>
                          <a:rPr lang="pt-BR" altLang="zh-CN" sz="22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200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𝐠</m:t>
                        </m:r>
                      </m:e>
                      <m:sub>
                        <m:r>
                          <a:rPr lang="pt-BR" altLang="zh-CN" sz="2200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  <m:r>
                      <a:rPr lang="pt-BR" altLang="zh-CN" sz="2200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zh-CN" sz="22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200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𝐨</m:t>
                        </m:r>
                      </m:e>
                      <m:sub>
                        <m:r>
                          <a:rPr lang="pt-BR" altLang="zh-CN" sz="2200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  <m:r>
                      <a:rPr lang="pt-BR" altLang="zh-CN" sz="2200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zh-CN" sz="22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200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𝐨</m:t>
                        </m:r>
                      </m:e>
                      <m:sub>
                        <m:r>
                          <a:rPr lang="pt-BR" altLang="zh-CN" sz="2200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</m:t>
                        </m:r>
                      </m:sub>
                    </m:sSub>
                    <m:r>
                      <a:rPr lang="pt-BR" altLang="zh-CN" sz="2200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,…,</m:t>
                    </m:r>
                    <m:sSub>
                      <m:sSubPr>
                        <m:ctrlPr>
                          <a:rPr lang="pt-BR" altLang="zh-CN" sz="22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200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𝐨</m:t>
                        </m:r>
                      </m:e>
                      <m:sub>
                        <m:r>
                          <a:rPr lang="pt-BR" altLang="zh-CN" sz="2200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𝐦</m:t>
                        </m:r>
                      </m:sub>
                    </m:sSub>
                    <m:r>
                      <m:rPr>
                        <m:lit/>
                      </m:rPr>
                      <a:rPr lang="pt-BR" altLang="zh-CN" sz="2200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}</m:t>
                    </m:r>
                  </m:oMath>
                </a14:m>
                <a:endParaRPr lang="en-US" altLang="zh-CN" sz="2200" b="1" dirty="0">
                  <a:solidFill>
                    <a:srgbClr val="C00000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问：这个新的解 </a:t>
                </a:r>
                <a14:m>
                  <m:oMath xmlns:m="http://schemas.openxmlformats.org/officeDocument/2006/math">
                    <m:r>
                      <a:rPr lang="en-US" altLang="zh-CN" sz="22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𝑶𝑷</m:t>
                    </m:r>
                    <m:sSup>
                      <m:sSupPr>
                        <m:ctrlPr>
                          <a:rPr lang="en-US" altLang="zh-CN" sz="22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2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𝑻</m:t>
                        </m:r>
                      </m:e>
                      <m:sup>
                        <m:r>
                          <a:rPr lang="en-US" altLang="zh-CN" sz="22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是否依然</a:t>
                </a:r>
                <a:r>
                  <a:rPr lang="zh-CN" altLang="en-US" sz="2200" b="1" dirty="0">
                    <a:solidFill>
                      <a:schemeClr val="accent6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合法且最优</a:t>
                </a: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？</a:t>
                </a:r>
                <a:endParaRPr lang="en-US" altLang="zh-CN" sz="22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D66C71D-1F93-5B2E-F230-4E215C386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523" y="1556365"/>
                <a:ext cx="10121758" cy="1048172"/>
              </a:xfrm>
              <a:prstGeom prst="rect">
                <a:avLst/>
              </a:prstGeom>
              <a:blipFill>
                <a:blip r:embed="rId5"/>
                <a:stretch>
                  <a:fillRect l="-783" b="-110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F101349-78E1-CDD8-3012-DA834873D274}"/>
                  </a:ext>
                </a:extLst>
              </p:cNvPr>
              <p:cNvSpPr txBox="1"/>
              <p:nvPr/>
            </p:nvSpPr>
            <p:spPr>
              <a:xfrm>
                <a:off x="1131523" y="2743200"/>
                <a:ext cx="10121758" cy="196419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合法性： 我们需要检查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𝒈</m:t>
                        </m:r>
                      </m:e>
                      <m:sub>
                        <m:r>
                          <a:rPr lang="en-US" altLang="zh-CN" sz="22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是否会与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2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𝒐</m:t>
                        </m:r>
                      </m:e>
                      <m:sub>
                        <m:r>
                          <a:rPr lang="en-US" altLang="zh-CN" sz="22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冲突，即证明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𝑠𝑡𝑎𝑟𝑡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𝑜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𝑓𝑖𝑛𝑖𝑠h</m:t>
                    </m:r>
                    <m:d>
                      <m:d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2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𝑜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𝑜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在原最优解中不冲突，所以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𝑠𝑡𝑎𝑟𝑡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𝑜</m:t>
                            </m:r>
                          </m:e>
                          <m:sub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𝑓𝑖𝑛𝑖𝑠h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𝑜</m:t>
                            </m:r>
                          </m:e>
                          <m:sub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又因为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𝑓𝑖𝑛𝑖𝑠h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𝑜</m:t>
                            </m:r>
                          </m:e>
                          <m:sub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𝑓𝑖𝑛𝑖𝑠h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，所以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𝑠𝑡𝑎𝑟𝑡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𝑜</m:t>
                            </m:r>
                          </m:e>
                          <m:sub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𝑓𝑖𝑛𝑖𝑠h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必然成立。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因此，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𝑔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𝑜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不冲突，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𝑂𝑃</m:t>
                    </m:r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e>
                      <m:sup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是一个合法的解。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F101349-78E1-CDD8-3012-DA834873D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523" y="2743200"/>
                <a:ext cx="10121758" cy="1964192"/>
              </a:xfrm>
              <a:prstGeom prst="rect">
                <a:avLst/>
              </a:prstGeom>
              <a:blipFill>
                <a:blip r:embed="rId6"/>
                <a:stretch>
                  <a:fillRect l="-783" r="-3554" b="-46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38B6A32-2380-756D-61EA-9BBD534FEF7A}"/>
                  </a:ext>
                </a:extLst>
              </p:cNvPr>
              <p:cNvSpPr txBox="1"/>
              <p:nvPr/>
            </p:nvSpPr>
            <p:spPr>
              <a:xfrm>
                <a:off x="1131523" y="4800600"/>
                <a:ext cx="10121758" cy="155600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最优性（最终能选取的区间数量不变）：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en-US" altLang="zh-CN" sz="2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我们只做了一对一的替换，所以其集合中元素数量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𝑂𝑃</m:t>
                        </m:r>
                        <m:sSup>
                          <m:sSupPr>
                            <m:ctrlPr>
                              <a:rPr lang="en-US" altLang="zh-CN" sz="22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2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𝑇</m:t>
                            </m:r>
                          </m:e>
                          <m:sup>
                            <m:r>
                              <a:rPr lang="en-US" altLang="zh-CN" sz="22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𝑂𝑃𝑇</m:t>
                        </m:r>
                      </m:e>
                    </m:d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。因此，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𝑂𝑃</m:t>
                    </m:r>
                    <m:sSup>
                      <m:sSupPr>
                        <m:ctrlP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e>
                      <m:sup>
                        <m:r>
                          <a:rPr lang="en-US" altLang="zh-CN" sz="22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2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也是一个最优解。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38B6A32-2380-756D-61EA-9BBD534FEF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523" y="4800600"/>
                <a:ext cx="10121758" cy="1556003"/>
              </a:xfrm>
              <a:prstGeom prst="rect">
                <a:avLst/>
              </a:prstGeom>
              <a:blipFill>
                <a:blip r:embed="rId7"/>
                <a:stretch>
                  <a:fillRect l="-783" b="-70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525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凌乱的</a:t>
            </a:r>
            <a:r>
              <a:rPr lang="en-US" altLang="zh-CN" sz="2200" b="1" spc="-5" dirty="0" err="1">
                <a:solidFill>
                  <a:srgbClr val="FFFFFF"/>
                </a:solidFill>
                <a:latin typeface="微软雅黑"/>
                <a:cs typeface="微软雅黑"/>
              </a:rPr>
              <a:t>yyy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6EFAEF8-9E0A-3257-996D-689D2E9054D2}"/>
                  </a:ext>
                </a:extLst>
              </p:cNvPr>
              <p:cNvSpPr txBox="1"/>
              <p:nvPr/>
            </p:nvSpPr>
            <p:spPr>
              <a:xfrm>
                <a:off x="914400" y="1314374"/>
                <a:ext cx="10238232" cy="331578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归纳推导：</a:t>
                </a:r>
                <a:endParaRPr lang="zh-CN" altLang="en-US" sz="22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通过上面的替换，我们证明了：总存在一个最优解，它的第一个活动与我们贪心选择的第一个活动相同。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现在，我们确定了第一个活动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g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是最优解。剩下的问题就变成了在所有与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g</m:t>
                        </m:r>
                      </m:e>
                      <m:sub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不冲突的活动中，继续选择一个最优的子序列。本质上是一个规模更小的的子问题。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我们可以对这个子问题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重复上述的替换证明过程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，证明我们的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第二个选择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𝐠</m:t>
                        </m:r>
                      </m:e>
                      <m:sub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也能通过替换包含在最优解中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...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以此类推。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6EFAEF8-9E0A-3257-996D-689D2E905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314374"/>
                <a:ext cx="10238232" cy="3315780"/>
              </a:xfrm>
              <a:prstGeom prst="rect">
                <a:avLst/>
              </a:prstGeom>
              <a:blipFill>
                <a:blip r:embed="rId5"/>
                <a:stretch>
                  <a:fillRect l="-774" b="-23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C9746A8-8568-47AB-2128-B23AE75424AF}"/>
                  </a:ext>
                </a:extLst>
              </p:cNvPr>
              <p:cNvSpPr txBox="1"/>
              <p:nvPr/>
            </p:nvSpPr>
            <p:spPr>
              <a:xfrm>
                <a:off x="914400" y="4685527"/>
                <a:ext cx="10238232" cy="1705403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故通过这种方式，我们可以一步步地将任意一个最优解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OPT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替换成我们的贪心解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GREEDY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，并且在这个过程中活动数量始终不变。因此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GREEDY</m:t>
                        </m:r>
                      </m:e>
                    </m:d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OPT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即证我们的贪心策略：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选择</a:t>
                </a:r>
                <a:r>
                  <a:rPr lang="zh-CN" altLang="en-US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结束时间最早的比赛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是正确的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，它保证了我们每次都为后续的选择留出了最长的一段可用时间，从而为选择尽可能多的活动创造了条件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6C9746A8-8568-47AB-2128-B23AE75424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685527"/>
                <a:ext cx="10238232" cy="1705403"/>
              </a:xfrm>
              <a:prstGeom prst="rect">
                <a:avLst/>
              </a:prstGeom>
              <a:blipFill>
                <a:blip r:embed="rId6"/>
                <a:stretch>
                  <a:fillRect l="-595" r="-238" b="-50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777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0215DFE-1352-791C-C988-378E3D8F92F0}"/>
              </a:ext>
            </a:extLst>
          </p:cNvPr>
          <p:cNvSpPr txBox="1"/>
          <p:nvPr/>
        </p:nvSpPr>
        <p:spPr>
          <a:xfrm>
            <a:off x="914400" y="2511402"/>
            <a:ext cx="10432993" cy="37351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为未来留下最大空间：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我们面临多个选择时，为什么选择结束时间（右端点）最早的那个？因为它最快地“释放”了时间轴。选择它，可以确保我们为后续的选择，留下一个尽可能大的、未被占用的时间段。这样，我们能容纳更多区间的可能性就越大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最大化后续选择的可能性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:</a:t>
            </a:r>
            <a:endParaRPr lang="zh-CN" altLang="en-US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因为我们的每一步选择，不仅要考虑当前，还要考虑如何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让它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对未来的影响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最小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。而选择右端点最小的区间，是所有当前合法选择中，对未来选择限制最小的一个。它保证了在做出当前选择后，我们剩余的可选区间集合是最大的。也就是无后效性。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D8E061C-1416-A035-82BA-830BC264DF73}"/>
              </a:ext>
            </a:extLst>
          </p:cNvPr>
          <p:cNvSpPr txBox="1"/>
          <p:nvPr/>
        </p:nvSpPr>
        <p:spPr>
          <a:xfrm>
            <a:off x="914400" y="1445873"/>
            <a:ext cx="10432993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我们已经通过替换法证明过了贪心策略的正确性。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大家觉得可能会稍有繁琐，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我们可以从一个直观的角度通过语言来进行推导其正确性：</a:t>
            </a:r>
          </a:p>
        </p:txBody>
      </p:sp>
    </p:spTree>
    <p:extLst>
      <p:ext uri="{BB962C8B-B14F-4D97-AF65-F5344CB8AC3E}">
        <p14:creationId xmlns:p14="http://schemas.microsoft.com/office/powerpoint/2010/main" val="424454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凌乱的</a:t>
            </a:r>
            <a:r>
              <a:rPr lang="en-US" altLang="zh-CN" sz="2200" b="1" spc="-5" dirty="0" err="1">
                <a:solidFill>
                  <a:srgbClr val="FFFFFF"/>
                </a:solidFill>
                <a:latin typeface="微软雅黑"/>
                <a:cs typeface="微软雅黑"/>
              </a:rPr>
              <a:t>yyy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6A9198C-4527-51A0-3C3F-AB9C4C9E3098}"/>
                  </a:ext>
                </a:extLst>
              </p:cNvPr>
              <p:cNvSpPr txBox="1"/>
              <p:nvPr/>
            </p:nvSpPr>
            <p:spPr>
              <a:xfrm>
                <a:off x="913783" y="2064373"/>
                <a:ext cx="10276268" cy="419839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使用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struct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来存储每个活动的开始时间和结束时间。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使用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sort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配合自定义的比较函数，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将所有活动按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𝐞𝐧𝐝</m:t>
                    </m:r>
                  </m:oMath>
                </a14:m>
                <a:r>
                  <a:rPr lang="en-US" altLang="zh-CN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(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结束时间</a:t>
                </a:r>
                <a:r>
                  <a:rPr lang="en-US" altLang="zh-CN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 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升序排序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贪心选择： 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初始化已选活动数量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count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= 1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，并默认选择排序后的第一个活动。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维护一个变量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last</m:t>
                    </m:r>
                    <m:r>
                      <m:rPr>
                        <m:lit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finish</m:t>
                    </m:r>
                    <m:r>
                      <m:rPr>
                        <m:lit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time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，记录已选序列中最后一个活动的结束时间。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循环遍历排序后的活动列表（从第二个开始），如果当前活动的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start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时间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last</m:t>
                    </m:r>
                    <m:r>
                      <m:rPr>
                        <m:lit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finish</m:t>
                    </m:r>
                    <m:r>
                      <m:rPr>
                        <m:lit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time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，说明它不冲突，则： </a:t>
                </a:r>
              </a:p>
              <a:p>
                <a:pPr marL="1200150" lvl="2" indent="-28575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count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++</m:t>
                    </m:r>
                  </m:oMath>
                </a14:m>
                <a:endParaRPr lang="en-US" altLang="zh-CN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marL="1200150" lvl="2" indent="-28575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更新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last</m:t>
                    </m:r>
                    <m:r>
                      <m:rPr>
                        <m:lit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finish</m:t>
                    </m:r>
                    <m:r>
                      <m:rPr>
                        <m:lit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_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time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为当前活动的结束时间。</a:t>
                </a:r>
                <a:endParaRPr lang="en-US" altLang="zh-CN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marL="285750" indent="-28575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最后 </a:t>
                </a:r>
                <a:r>
                  <a:rPr lang="en-US" altLang="zh-CN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count </a:t>
                </a: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即为最终答案，输出即可。</a:t>
                </a:r>
                <a:endParaRPr lang="zh-CN" altLang="en-US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6A9198C-4527-51A0-3C3F-AB9C4C9E30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783" y="2064373"/>
                <a:ext cx="10276268" cy="4198393"/>
              </a:xfrm>
              <a:prstGeom prst="rect">
                <a:avLst/>
              </a:prstGeom>
              <a:blipFill>
                <a:blip r:embed="rId5"/>
                <a:stretch>
                  <a:fillRect l="-474" b="-15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9DBE40F6-11AB-CFCC-B146-735B59ACAC1E}"/>
              </a:ext>
            </a:extLst>
          </p:cNvPr>
          <p:cNvSpPr txBox="1"/>
          <p:nvPr/>
        </p:nvSpPr>
        <p:spPr>
          <a:xfrm>
            <a:off x="913783" y="1430766"/>
            <a:ext cx="228661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代码实现要点</a:t>
            </a:r>
          </a:p>
        </p:txBody>
      </p:sp>
    </p:spTree>
    <p:extLst>
      <p:ext uri="{BB962C8B-B14F-4D97-AF65-F5344CB8AC3E}">
        <p14:creationId xmlns:p14="http://schemas.microsoft.com/office/powerpoint/2010/main" val="100560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12D99DF-DAEE-D36E-6CD5-7DA6109DA8B8}"/>
              </a:ext>
            </a:extLst>
          </p:cNvPr>
          <p:cNvSpPr txBox="1"/>
          <p:nvPr/>
        </p:nvSpPr>
        <p:spPr>
          <a:xfrm>
            <a:off x="980249" y="1475294"/>
            <a:ext cx="10261600" cy="175157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我们来总结一下，这个问题的核心是什么？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核心：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从一堆有“开始时间”和“结束时间”的事件中，选择最多的、互不冲突的事件。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解法：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按结束时间升序排序，然后进行贪心选择。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这个方法非常有效。现在，我们来考虑一个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更抽象的数学问题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2BCA947-C350-B8AD-8440-6D3231DB9588}"/>
              </a:ext>
            </a:extLst>
          </p:cNvPr>
          <p:cNvSpPr txBox="1"/>
          <p:nvPr/>
        </p:nvSpPr>
        <p:spPr>
          <a:xfrm>
            <a:off x="980250" y="3654542"/>
            <a:ext cx="10261599" cy="23462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引申：最多不相交区间问题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区间覆盖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问题描述：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假设有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个区间，分别是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[l₁, r₁]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[l₂, r₂]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...,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[lₙ, rₙ]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 我们需要从这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个区间中选择出若干个区间，要求选出的这些区间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两两不相交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（端点相交的情况，如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[1,3]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[3,5]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，不算相交）。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目标：最多能选出多少个这样的区间呢？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00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40AAAF5-4015-183D-69A2-A143C6E62FA8}"/>
              </a:ext>
            </a:extLst>
          </p:cNvPr>
          <p:cNvSpPr txBox="1"/>
          <p:nvPr/>
        </p:nvSpPr>
        <p:spPr>
          <a:xfrm>
            <a:off x="1001267" y="1517155"/>
            <a:ext cx="10444170" cy="9612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这个问题它的目标和约束条件，有没有感觉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很熟悉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其实这道题和我们刚刚解决的“凌乱的</a:t>
            </a:r>
            <a:r>
              <a:rPr lang="en-US" altLang="zh-CN" sz="2000" dirty="0" err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yyy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问题，在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本质上是完全一样的！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9C9C76-653A-CE64-9399-3BA18F6EAB88}"/>
              </a:ext>
            </a:extLst>
          </p:cNvPr>
          <p:cNvSpPr txBox="1"/>
          <p:nvPr/>
        </p:nvSpPr>
        <p:spPr>
          <a:xfrm>
            <a:off x="1001268" y="2647920"/>
            <a:ext cx="5465064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我们可以把这两个问题中的概念进行一一对应：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DA86D88-611D-60CF-7BDE-7DF1838C9836}"/>
              </a:ext>
            </a:extLst>
          </p:cNvPr>
          <p:cNvSpPr txBox="1"/>
          <p:nvPr/>
        </p:nvSpPr>
        <p:spPr>
          <a:xfrm>
            <a:off x="6487867" y="3809971"/>
            <a:ext cx="4957570" cy="18846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它们内在的逻辑结构是完全相同的。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这个问题在算法竞赛中非常常见，有很多应用，比如任务调度、教师排课等等。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因此，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他们是同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一个算法模型。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618AAFA3-6565-1590-0C46-4C4D670F7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761" y="3196110"/>
            <a:ext cx="5243971" cy="295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36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AACD96-FC68-1BCF-9760-F285A950B949}"/>
              </a:ext>
            </a:extLst>
          </p:cNvPr>
          <p:cNvSpPr txBox="1"/>
          <p:nvPr/>
        </p:nvSpPr>
        <p:spPr>
          <a:xfrm>
            <a:off x="1164335" y="1631979"/>
            <a:ext cx="10107167" cy="10536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策略与分析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既然问题是等价的，那么我们的贪心策略也必然是完全相同的。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744CF15-0C95-85C8-7EF6-4D5D82A75800}"/>
              </a:ext>
            </a:extLst>
          </p:cNvPr>
          <p:cNvSpPr txBox="1"/>
          <p:nvPr/>
        </p:nvSpPr>
        <p:spPr>
          <a:xfrm>
            <a:off x="1164335" y="3505200"/>
            <a:ext cx="10107167" cy="23462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贪心策略：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将所有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个区间，按照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右端点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rᵢ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从小到大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进行排序。 然后，依次遍历排好序的区间：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首先选择第一个区间（即右端点最小的那个）。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接着，选择下一个与已选区间不冲突的、右端点最小的区间。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重复此过程，直到检查完所有区间。</a:t>
            </a:r>
          </a:p>
        </p:txBody>
      </p:sp>
    </p:spTree>
    <p:extLst>
      <p:ext uri="{BB962C8B-B14F-4D97-AF65-F5344CB8AC3E}">
        <p14:creationId xmlns:p14="http://schemas.microsoft.com/office/powerpoint/2010/main" val="244356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6BDFD4D-C8BB-7003-3178-2EAE1478358A}"/>
              </a:ext>
            </a:extLst>
          </p:cNvPr>
          <p:cNvSpPr txBox="1"/>
          <p:nvPr/>
        </p:nvSpPr>
        <p:spPr>
          <a:xfrm>
            <a:off x="838200" y="1478993"/>
            <a:ext cx="10515600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以后再遇到类似的问题，无论它包装成“安排会议”、“分配教室”的样子。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只要你发现它的核心是“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从一堆带起止时间的事件中选出最多的不冲突的事件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其核心都是这种区间覆盖的问题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模型，都可以使用“按结束时间排序”的贪心策略来解决它。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083F760-2EE1-2E0D-6456-F393F8D9E2BF}"/>
              </a:ext>
            </a:extLst>
          </p:cNvPr>
          <p:cNvSpPr txBox="1"/>
          <p:nvPr/>
        </p:nvSpPr>
        <p:spPr>
          <a:xfrm>
            <a:off x="807190" y="4158528"/>
            <a:ext cx="10515600" cy="21243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问题描述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：在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轴上，有一些水平方向的气球。每个气球可以由一个开始和结束坐标去表示，例如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x_start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x_end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操作： 你可以从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轴的任意点，垂直向上发射一支箭。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规则： 一支在位置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发射的箭，可以射爆所有满足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x_start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≤ x ≤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x_end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的气球。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目标：求出最少需要用多少数量的箭可以射爆所有的气球。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4029236-1B3A-8DAB-3140-7099127A384E}"/>
              </a:ext>
            </a:extLst>
          </p:cNvPr>
          <p:cNvSpPr txBox="1"/>
          <p:nvPr/>
        </p:nvSpPr>
        <p:spPr>
          <a:xfrm>
            <a:off x="807190" y="3580731"/>
            <a:ext cx="3688610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那我们直接来看一个新的例子。</a:t>
            </a:r>
          </a:p>
        </p:txBody>
      </p:sp>
    </p:spTree>
    <p:extLst>
      <p:ext uri="{BB962C8B-B14F-4D97-AF65-F5344CB8AC3E}">
        <p14:creationId xmlns:p14="http://schemas.microsoft.com/office/powerpoint/2010/main" val="268681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D67C5E8-46A3-002F-6EC3-1EABAFCED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370" y="3092654"/>
            <a:ext cx="5723042" cy="31242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24C5B32-B453-866A-4773-06E9040D7CA6}"/>
              </a:ext>
            </a:extLst>
          </p:cNvPr>
          <p:cNvSpPr txBox="1"/>
          <p:nvPr/>
        </p:nvSpPr>
        <p:spPr>
          <a:xfrm>
            <a:off x="845058" y="1576528"/>
            <a:ext cx="10501884" cy="12305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这个问题要求我们用最少的“资源”（箭）来“覆盖”所有的“目标”（气球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区间）。这感觉起来就像一个贪心问题。那么，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我们的贪心策略是什么？我们应该把第一支箭射在哪里？</a:t>
            </a:r>
          </a:p>
        </p:txBody>
      </p:sp>
    </p:spTree>
    <p:extLst>
      <p:ext uri="{BB962C8B-B14F-4D97-AF65-F5344CB8AC3E}">
        <p14:creationId xmlns:p14="http://schemas.microsoft.com/office/powerpoint/2010/main" val="37404601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5E1383D-0B08-7470-C6F3-50FE6C34132B}"/>
              </a:ext>
            </a:extLst>
          </p:cNvPr>
          <p:cNvSpPr txBox="1"/>
          <p:nvPr/>
        </p:nvSpPr>
        <p:spPr>
          <a:xfrm>
            <a:off x="775716" y="3927822"/>
            <a:ext cx="10846014" cy="23501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我们把所有气球（区间）画在数轴上，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思考我们的第一箭应该射在哪里？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为了让每一箭的性价比最高，我们应该让它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穿过尽可能多的重叠气球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。但重叠区域可能会很复杂，我们该如何选择每一箭的位置？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不管多复杂总得射出第一箭。且这一箭必须射爆至少一个气球。那应该优先考虑哪个气球呢？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是开始最早的？是跨度最长的？还是结束最早的？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AE2203F-015A-893B-774A-0C4F3F8BE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116" y="834212"/>
            <a:ext cx="5243200" cy="286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5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5E1383D-0B08-7470-C6F3-50FE6C34132B}"/>
              </a:ext>
            </a:extLst>
          </p:cNvPr>
          <p:cNvSpPr txBox="1"/>
          <p:nvPr/>
        </p:nvSpPr>
        <p:spPr>
          <a:xfrm>
            <a:off x="609600" y="3934687"/>
            <a:ext cx="11011958" cy="23501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需要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优先考虑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结束最早的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气球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，因为题目要求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必须射爆所有的气球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，一个不漏。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对于一个在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X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轴上结束得最早的气球，这个气球如果不优先处理了，箭的位置只要超过了它结束位置，就再也没有机会处理了，也无法通过射爆别的气球来顺便处理本气球，故优先考虑结束最早的气球。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例如上图中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[1, 6]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这个气球，它是结束的最早的气球，就必须在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[1,6]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这个区间以内发射一只箭。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B296B4A-A845-F2D8-5C6A-CCFD4F5ACD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116" y="834212"/>
            <a:ext cx="5243200" cy="2862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689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929A19E-AE64-C3F6-4660-F735CBDA8ABC}"/>
              </a:ext>
            </a:extLst>
          </p:cNvPr>
          <p:cNvSpPr txBox="1"/>
          <p:nvPr/>
        </p:nvSpPr>
        <p:spPr>
          <a:xfrm>
            <a:off x="927100" y="2590800"/>
            <a:ext cx="10337800" cy="37863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第一箭的决策：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必须射爆第一个气球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[1,6]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。为了射爆它，箭可以在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 6]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这个区间内发射。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那么，在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 6]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这个范围内的哪一点发射，是最聪明的选择呢？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肯定在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= 6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这个点发射，也就是它的右端点。为什么？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= 6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这个位置，是在满足“能射爆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[1,6]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”这个前提下，最靠右的位置。选择这个位置，能让我们这支箭有最大的可能性，去“顺便”射爆其他也经过这个区域的气球。如果我们的箭射在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x=1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，它就无法射爆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[2,8]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了！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而且我们已经按右端点从小到大排好序，不可能存在比当前气球更加靠前的气球了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例如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[2, 4],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如果存在的话，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[1, 6]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就不会排在最前了！所以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= 6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这个位置一定是最优解。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CD25BCB-023D-7B85-D408-56DA64F4023F}"/>
              </a:ext>
            </a:extLst>
          </p:cNvPr>
          <p:cNvSpPr txBox="1"/>
          <p:nvPr/>
        </p:nvSpPr>
        <p:spPr>
          <a:xfrm>
            <a:off x="927100" y="1442057"/>
            <a:ext cx="10337800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那既然要优先考虑结束最早的气球，那肯定就要按结束的位置从小到大排序：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[1,6], [2,8], [7,12], [10,16]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017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6BB6516-192C-3453-11CD-D371B8BD07B4}"/>
              </a:ext>
            </a:extLst>
          </p:cNvPr>
          <p:cNvSpPr txBox="1"/>
          <p:nvPr/>
        </p:nvSpPr>
        <p:spPr>
          <a:xfrm>
            <a:off x="927100" y="2327070"/>
            <a:ext cx="10337800" cy="36967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更新状态： 决定在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= 6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发射第一支箭。箭计数器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+ 1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现在我们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还需要</a:t>
            </a:r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检查这支箭还可以射爆哪些气球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。于是向后遍历排序后的气球列表： </a:t>
            </a:r>
          </a:p>
          <a:p>
            <a:pPr marL="1257300" lvl="2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气球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[2,8]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：检查区间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 ≤ 6 ≤ 8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，满足条件。它也被射爆了。</a:t>
            </a:r>
          </a:p>
          <a:p>
            <a:pPr marL="1257300" lvl="2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气球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[7,12]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 &lt; 7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，不满足。这支箭碰不到它。</a:t>
            </a:r>
          </a:p>
          <a:p>
            <a:pPr marL="1257300" lvl="2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既然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[7,12]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都碰不到，那后面所有右端点更大的气球都不可能被这支箭射爆。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所以，第一支箭干掉了气球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[1,6]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[2,8]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2CC8C2-B234-1F53-6F94-EB484A38DAD9}"/>
              </a:ext>
            </a:extLst>
          </p:cNvPr>
          <p:cNvSpPr txBox="1"/>
          <p:nvPr/>
        </p:nvSpPr>
        <p:spPr>
          <a:xfrm>
            <a:off x="927100" y="1406343"/>
            <a:ext cx="10337800" cy="5035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将所有气球按结束位置从小到大排好序：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[1,6], [2,8], [7,12], [10,16]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957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51BC326-FD41-CE43-E00E-7F5E6EC9DAB9}"/>
              </a:ext>
            </a:extLst>
          </p:cNvPr>
          <p:cNvSpPr txBox="1"/>
          <p:nvPr/>
        </p:nvSpPr>
        <p:spPr>
          <a:xfrm>
            <a:off x="908303" y="1600200"/>
            <a:ext cx="10363200" cy="43738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 startAt="3"/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重复过程： 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现在，我们只剩下未被射爆的气球：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[[7,12], [10,16]]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这是一个全新的、规模更小的子问题！我们重复刚才的策略。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选择第一个气球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[7,12]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，在它的右端点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= 12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发射第二支箭。（计数器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检查这支箭还射爆了哪些： 气球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[10,16]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 ≤ 12 ≤ 16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，满足条件。它也被射爆了。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结论：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所有气球都被射爆了，故我们总共需要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支箭。</a:t>
            </a:r>
          </a:p>
        </p:txBody>
      </p:sp>
    </p:spTree>
    <p:extLst>
      <p:ext uri="{BB962C8B-B14F-4D97-AF65-F5344CB8AC3E}">
        <p14:creationId xmlns:p14="http://schemas.microsoft.com/office/powerpoint/2010/main" val="128288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081024" y="834212"/>
            <a:ext cx="175869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区间覆盖问题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F1D352F-AD59-15BD-14AE-528D8BCC6803}"/>
              </a:ext>
            </a:extLst>
          </p:cNvPr>
          <p:cNvSpPr txBox="1"/>
          <p:nvPr/>
        </p:nvSpPr>
        <p:spPr>
          <a:xfrm>
            <a:off x="838200" y="1375849"/>
            <a:ext cx="10824677" cy="19769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总结归纳：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 活动安排 问题中，我们选择一个活动后，会跳过所有与它时间重叠的活动。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 射气球 问题中，我们射出一支箭后，会一次性处理掉所有与这支箭重叠的气球。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所以我们需要的最少箭头数，其实不就等于这些气球（区间）所构成的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最多不相交区间数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吗。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466A5E3-81F8-40FD-935A-E5FC163FC624}"/>
              </a:ext>
            </a:extLst>
          </p:cNvPr>
          <p:cNvSpPr txBox="1"/>
          <p:nvPr/>
        </p:nvSpPr>
        <p:spPr>
          <a:xfrm>
            <a:off x="840659" y="3567361"/>
            <a:ext cx="10668000" cy="9612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因为一支箭能解决一整组相互重叠的气球。当我们遇到一个新气球，它与前一组所有气球都完全不重叠时，就说明上一支箭已经够不着了，必须用一支新的箭。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92A63EE-864D-BFE8-3070-1AEBF58317A3}"/>
              </a:ext>
            </a:extLst>
          </p:cNvPr>
          <p:cNvSpPr txBox="1"/>
          <p:nvPr/>
        </p:nvSpPr>
        <p:spPr>
          <a:xfrm>
            <a:off x="840659" y="4743211"/>
            <a:ext cx="10668000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故任何两个互不相交的气球，都绝不可能被同一支箭射中。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所以，每找出一个与之前所有气球都不相交的新气球，就必然要为它多准备一支新箭。也就是等于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最多能找出多少个互不相交的气球。</a:t>
            </a:r>
            <a:endParaRPr lang="en-US" altLang="zh-CN" sz="2000" b="1" dirty="0">
              <a:solidFill>
                <a:schemeClr val="accent6">
                  <a:lumMod val="7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724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整数区间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80883" y="1510567"/>
            <a:ext cx="607466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什么时候使用对右端点排序的贪心策略？</a:t>
            </a:r>
            <a:endParaRPr kumimoji="0" lang="zh-CN" altLang="zh-CN" sz="24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680883" y="2163085"/>
            <a:ext cx="10585703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题目大意：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给你一组区间，每个区间形如 [start, end]，你要选尽可能少的点，使得：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每个区间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至少被一个你选的点覆盖到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且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点的选取不限制，只要它在某个区间范围内就算覆盖了那个区间。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BA5C797-8A3A-DAF6-DE2F-7143F41E8146}"/>
              </a:ext>
            </a:extLst>
          </p:cNvPr>
          <p:cNvSpPr/>
          <p:nvPr/>
        </p:nvSpPr>
        <p:spPr>
          <a:xfrm>
            <a:off x="680883" y="3810000"/>
            <a:ext cx="10585703" cy="2461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2000" dirty="0">
                <a:latin typeface="Arial" panose="020B0604020202020204" pitchFamily="34" charset="0"/>
              </a:rPr>
              <a:t>对于这种 </a:t>
            </a:r>
            <a:r>
              <a:rPr lang="zh-CN" altLang="zh-CN" sz="2000" b="1" dirty="0">
                <a:latin typeface="Arial" panose="020B0604020202020204" pitchFamily="34" charset="0"/>
              </a:rPr>
              <a:t>最少点覆盖所有区间 / 区间选点问题</a:t>
            </a:r>
            <a:r>
              <a:rPr lang="en-US" altLang="zh-CN" sz="2000" b="1" dirty="0">
                <a:latin typeface="Arial" panose="020B0604020202020204" pitchFamily="34" charset="0"/>
              </a:rPr>
              <a:t> </a:t>
            </a:r>
            <a:r>
              <a:rPr lang="zh-CN" altLang="zh-CN" sz="2000" dirty="0">
                <a:latin typeface="Arial" panose="020B0604020202020204" pitchFamily="34" charset="0"/>
              </a:rPr>
              <a:t>我们每次都</a:t>
            </a:r>
            <a:r>
              <a:rPr lang="zh-CN" altLang="en-US" sz="2000" dirty="0"/>
              <a:t>按区间的</a:t>
            </a:r>
            <a:r>
              <a:rPr lang="zh-CN" altLang="en-US" sz="2000" b="1" dirty="0">
                <a:solidFill>
                  <a:srgbClr val="FF0000"/>
                </a:solidFill>
              </a:rPr>
              <a:t>右端点</a:t>
            </a:r>
            <a:r>
              <a:rPr lang="zh-CN" altLang="en-US" sz="2000" dirty="0"/>
              <a:t>从小到大排序。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然后处理下一轮的区间，跳过已被覆盖的，</a:t>
            </a:r>
            <a:r>
              <a:rPr lang="zh-CN" altLang="en-US" sz="2000" b="1" dirty="0"/>
              <a:t>而对于没有被这个点覆盖的区间，则说明需要选取一个新的点来覆盖这个新区间。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最终，我们每次选的点都最大限度覆盖了多个区间，点的数量也是最多不相交的区间数量。</a:t>
            </a:r>
          </a:p>
        </p:txBody>
      </p:sp>
    </p:spTree>
    <p:extLst>
      <p:ext uri="{BB962C8B-B14F-4D97-AF65-F5344CB8AC3E}">
        <p14:creationId xmlns:p14="http://schemas.microsoft.com/office/powerpoint/2010/main" val="399912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课后作业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810000" y="1828800"/>
            <a:ext cx="4572000" cy="38173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>
                <a:latin typeface="Consolas" panose="020B0609020204030204" pitchFamily="49" charset="0"/>
              </a:rPr>
              <a:t>习题 </a:t>
            </a:r>
            <a:r>
              <a:rPr lang="en-US" altLang="zh-CN" sz="2400" dirty="0">
                <a:latin typeface="Consolas" panose="020B0609020204030204" pitchFamily="49" charset="0"/>
              </a:rPr>
              <a:t>12-1 </a:t>
            </a:r>
            <a:r>
              <a:rPr lang="zh-CN" altLang="en-US" sz="2400" dirty="0">
                <a:latin typeface="Consolas" panose="020B0609020204030204" pitchFamily="49" charset="0"/>
              </a:rPr>
              <a:t>小</a:t>
            </a:r>
            <a:r>
              <a:rPr lang="en-US" altLang="zh-CN" sz="2400" dirty="0">
                <a:latin typeface="Consolas" panose="020B0609020204030204" pitchFamily="49" charset="0"/>
              </a:rPr>
              <a:t>A</a:t>
            </a:r>
            <a:r>
              <a:rPr lang="zh-CN" altLang="en-US" sz="2400" dirty="0">
                <a:latin typeface="Consolas" panose="020B0609020204030204" pitchFamily="49" charset="0"/>
              </a:rPr>
              <a:t>的糖果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>
                <a:latin typeface="Consolas" panose="020B0609020204030204" pitchFamily="49" charset="0"/>
              </a:rPr>
              <a:t>习题 </a:t>
            </a:r>
            <a:r>
              <a:rPr lang="en-US" altLang="zh-CN" sz="2400" dirty="0">
                <a:latin typeface="Consolas" panose="020B0609020204030204" pitchFamily="49" charset="0"/>
              </a:rPr>
              <a:t>12-2 </a:t>
            </a:r>
            <a:r>
              <a:rPr lang="zh-CN" altLang="en-US" sz="2400" dirty="0">
                <a:latin typeface="Consolas" panose="020B0609020204030204" pitchFamily="49" charset="0"/>
              </a:rPr>
              <a:t>删数问题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>
                <a:latin typeface="Consolas" panose="020B0609020204030204" pitchFamily="49" charset="0"/>
              </a:rPr>
              <a:t>习题 </a:t>
            </a:r>
            <a:r>
              <a:rPr lang="en-US" altLang="zh-CN" sz="2400" dirty="0">
                <a:latin typeface="Consolas" panose="020B0609020204030204" pitchFamily="49" charset="0"/>
              </a:rPr>
              <a:t>12-3 </a:t>
            </a:r>
            <a:r>
              <a:rPr lang="zh-CN" altLang="en-US" sz="2400" dirty="0">
                <a:latin typeface="Consolas" panose="020B0609020204030204" pitchFamily="49" charset="0"/>
              </a:rPr>
              <a:t>陶陶摘苹果升级版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>
                <a:latin typeface="Consolas" panose="020B0609020204030204" pitchFamily="49" charset="0"/>
              </a:rPr>
              <a:t>习题 </a:t>
            </a:r>
            <a:r>
              <a:rPr lang="en-US" altLang="zh-CN" sz="2400" dirty="0">
                <a:latin typeface="Consolas" panose="020B0609020204030204" pitchFamily="49" charset="0"/>
              </a:rPr>
              <a:t>12-4 </a:t>
            </a:r>
            <a:r>
              <a:rPr lang="zh-CN" altLang="en-US" sz="2400" dirty="0">
                <a:latin typeface="Consolas" panose="020B0609020204030204" pitchFamily="49" charset="0"/>
              </a:rPr>
              <a:t>铺设道路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>
                <a:latin typeface="Consolas" panose="020B0609020204030204" pitchFamily="49" charset="0"/>
              </a:rPr>
              <a:t>习题 </a:t>
            </a:r>
            <a:r>
              <a:rPr lang="en-US" altLang="zh-CN" sz="2400" dirty="0">
                <a:latin typeface="Consolas" panose="020B0609020204030204" pitchFamily="49" charset="0"/>
              </a:rPr>
              <a:t>12-5 </a:t>
            </a:r>
            <a:r>
              <a:rPr lang="zh-CN" altLang="en-US" sz="2400" dirty="0">
                <a:latin typeface="Consolas" panose="020B0609020204030204" pitchFamily="49" charset="0"/>
              </a:rPr>
              <a:t>混合牛奶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>
                <a:latin typeface="Consolas" panose="020B0609020204030204" pitchFamily="49" charset="0"/>
              </a:rPr>
              <a:t>习题 </a:t>
            </a:r>
            <a:r>
              <a:rPr lang="en-US" altLang="zh-CN" sz="2400" dirty="0">
                <a:latin typeface="Consolas" panose="020B0609020204030204" pitchFamily="49" charset="0"/>
              </a:rPr>
              <a:t>12-6 </a:t>
            </a:r>
            <a:r>
              <a:rPr lang="zh-CN" altLang="en-US" sz="2400" dirty="0">
                <a:latin typeface="Consolas" panose="020B0609020204030204" pitchFamily="49" charset="0"/>
              </a:rPr>
              <a:t>纪念品分组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400" dirty="0">
                <a:latin typeface="Consolas" panose="020B0609020204030204" pitchFamily="49" charset="0"/>
              </a:rPr>
              <a:t>习题 </a:t>
            </a:r>
            <a:r>
              <a:rPr lang="en-US" altLang="zh-CN" sz="2400" dirty="0">
                <a:latin typeface="Consolas" panose="020B0609020204030204" pitchFamily="49" charset="0"/>
              </a:rPr>
              <a:t>12-7 </a:t>
            </a:r>
            <a:r>
              <a:rPr lang="zh-CN" altLang="en-US" sz="2400" dirty="0">
                <a:latin typeface="Consolas" panose="020B0609020204030204" pitchFamily="49" charset="0"/>
              </a:rPr>
              <a:t>跳跳</a:t>
            </a:r>
            <a:r>
              <a:rPr lang="en-US" altLang="zh-CN" sz="2400" dirty="0">
                <a:latin typeface="Consolas" panose="020B0609020204030204" pitchFamily="49" charset="0"/>
              </a:rPr>
              <a:t>!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5775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分卷子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9B3DAB7-FFE6-5F04-8F91-CFA658245225}"/>
                  </a:ext>
                </a:extLst>
              </p:cNvPr>
              <p:cNvSpPr txBox="1"/>
              <p:nvPr/>
            </p:nvSpPr>
            <p:spPr>
              <a:xfrm>
                <a:off x="747562" y="1500048"/>
                <a:ext cx="10730484" cy="151919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分卷子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12-4, OJ:B0177)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现在有一大摞混在一起的试卷，已知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𝐷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四个等级的卷子数量。智能分卷机每次只能执行一次二分操作，即将当前的一摞卷子分成两堆。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9B3DAB7-FFE6-5F04-8F91-CFA658245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562" y="1500048"/>
                <a:ext cx="10730484" cy="1519198"/>
              </a:xfrm>
              <a:prstGeom prst="rect">
                <a:avLst/>
              </a:prstGeom>
              <a:blipFill>
                <a:blip r:embed="rId5"/>
                <a:stretch>
                  <a:fillRect l="-909" b="-60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51C4305-4916-CD85-9C59-E7ACA38F2730}"/>
                  </a:ext>
                </a:extLst>
              </p:cNvPr>
              <p:cNvSpPr txBox="1"/>
              <p:nvPr/>
            </p:nvSpPr>
            <p:spPr>
              <a:xfrm>
                <a:off x="747562" y="3182573"/>
                <a:ext cx="10730484" cy="188853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这个分为两堆的操作有一个限制：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每次将一摞卷子分为两堆</a:t>
                </a:r>
                <a:r>
                  <a:rPr lang="en-US" altLang="zh-CN" sz="2000" dirty="0">
                    <a:latin typeface="Consolas" panose="020B0609020204030204" pitchFamily="49" charset="0"/>
                  </a:rPr>
                  <a:t>,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其中一堆必须包含了所有某些等级的卷子</a:t>
                </a:r>
                <a:r>
                  <a:rPr lang="en-US" altLang="zh-CN" sz="2000" dirty="0">
                    <a:latin typeface="Consolas" panose="020B0609020204030204" pitchFamily="49" charset="0"/>
                  </a:rPr>
                  <a:t>; </a:t>
                </a:r>
                <a:r>
                  <a:rPr lang="zh-CN" altLang="en-US" sz="2000" dirty="0">
                    <a:latin typeface="Consolas" panose="020B0609020204030204" pitchFamily="49" charset="0"/>
                  </a:rPr>
                  <a:t>另一堆必须包含所有另一些等级的卷子，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例如，可以将一摞含有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𝐷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四种等级的卷子分为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𝐷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两堆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也可分成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和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𝐷</m:t>
                    </m:r>
                  </m:oMath>
                </a14:m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两堆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，但不能将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等级的卷子分到两个不同的堆里。分好的卷子可以继续再分，直到最终分为四堆独立等级的卷子。</a:t>
                </a:r>
                <a:endParaRPr lang="en-US" altLang="zh-CN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C51C4305-4916-CD85-9C59-E7ACA38F2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562" y="3182573"/>
                <a:ext cx="10730484" cy="1888530"/>
              </a:xfrm>
              <a:prstGeom prst="rect">
                <a:avLst/>
              </a:prstGeom>
              <a:blipFill>
                <a:blip r:embed="rId6"/>
                <a:stretch>
                  <a:fillRect l="-625" b="-45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6256516A-AA10-FBF2-841D-C198A041EAA8}"/>
              </a:ext>
            </a:extLst>
          </p:cNvPr>
          <p:cNvSpPr txBox="1"/>
          <p:nvPr/>
        </p:nvSpPr>
        <p:spPr>
          <a:xfrm>
            <a:off x="747562" y="5251653"/>
            <a:ext cx="10730484" cy="965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每次操作的成本（或称“比较次数”）等于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当前被分的那一摞卷子的总数量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。请你设计一个最优的分类方案，使得从最初的一大摞卷子分到最后四小堆，总的比较次数之和最小。</a:t>
            </a:r>
          </a:p>
        </p:txBody>
      </p:sp>
    </p:spTree>
    <p:extLst>
      <p:ext uri="{BB962C8B-B14F-4D97-AF65-F5344CB8AC3E}">
        <p14:creationId xmlns:p14="http://schemas.microsoft.com/office/powerpoint/2010/main" val="9134749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分卷子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EC807DB-3D33-7F09-F6B8-6013BE06104B}"/>
              </a:ext>
            </a:extLst>
          </p:cNvPr>
          <p:cNvSpPr txBox="1"/>
          <p:nvPr/>
        </p:nvSpPr>
        <p:spPr>
          <a:xfrm>
            <a:off x="1047386" y="1584926"/>
            <a:ext cx="10107167" cy="12345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让我们用一个具体的例子来理解成本计算。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假设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A, B, C, D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的数量分别为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10, 20, 30, 40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57B0D9A-80C4-707A-5EDC-FB4A3A359D58}"/>
              </a:ext>
            </a:extLst>
          </p:cNvPr>
          <p:cNvSpPr txBox="1"/>
          <p:nvPr/>
        </p:nvSpPr>
        <p:spPr>
          <a:xfrm>
            <a:off x="1047386" y="3048000"/>
            <a:ext cx="10107166" cy="3204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方案一：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挨个进行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分割</a:t>
            </a:r>
          </a:p>
          <a:p>
            <a:pPr marL="457200" indent="-4572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{A,B,C,D}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分成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{A}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{B,C,D}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10+20+30+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40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457200" indent="-4572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{B,C,D}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分成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{B}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{C,D}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20+30+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40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90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457200" indent="-4572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{C,D}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分成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{C}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{D}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30+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40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70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285750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100 + 90 + 70 = 260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1544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分卷子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177E1DF-80C8-CA17-C9C5-FB31723EF60F}"/>
              </a:ext>
            </a:extLst>
          </p:cNvPr>
          <p:cNvSpPr txBox="1"/>
          <p:nvPr/>
        </p:nvSpPr>
        <p:spPr>
          <a:xfrm>
            <a:off x="1047627" y="3048000"/>
            <a:ext cx="10106926" cy="3204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方案二：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两两进行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分割</a:t>
            </a:r>
            <a:endParaRPr lang="en-US" altLang="zh-CN" sz="24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{A,B,C,D}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分成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{A,B}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{C,D}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10+20+30+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40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100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457200" indent="-4572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{A,B}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分成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{A}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{B}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10+20 = 30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457200" indent="-4572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{C,D}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分成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{C}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{D}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30+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40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70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100 + 30 + 70 = 200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AF67864-B7EF-F690-1F7D-7F23881429BA}"/>
              </a:ext>
            </a:extLst>
          </p:cNvPr>
          <p:cNvSpPr txBox="1"/>
          <p:nvPr/>
        </p:nvSpPr>
        <p:spPr>
          <a:xfrm>
            <a:off x="1047386" y="1584926"/>
            <a:ext cx="10107167" cy="12345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让我们用一个具体的例子来理解成本计算。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假设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A, B, C, D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的数量分别为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10, 20, 30, 40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7852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分卷子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49B193-C863-6C9D-D099-11E75BA47D97}"/>
              </a:ext>
            </a:extLst>
          </p:cNvPr>
          <p:cNvSpPr txBox="1"/>
          <p:nvPr/>
        </p:nvSpPr>
        <p:spPr>
          <a:xfrm>
            <a:off x="1039170" y="2286000"/>
            <a:ext cx="10107167" cy="4004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发现样例的输出时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190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结果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还是不够优。</a:t>
            </a:r>
            <a:endParaRPr lang="en-US" altLang="zh-CN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一个想法是：题目说了每次比较的成本等于当前被分的那一摞卷子的总数量，为了让比较次数少，我是不是应该让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数量多的卷子尽早地被分离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出来，这样它就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不用参与后续的比较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了。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如果先把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 (40)</a:t>
            </a:r>
            <a:r>
              <a:rPr lang="zh-CN" altLang="en-US" sz="18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出来，即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(A,B,C)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(D)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，第一次成本还是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10+20+30+40 =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再把次多的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(30)</a:t>
            </a:r>
            <a:r>
              <a:rPr lang="zh-CN" altLang="en-US" sz="18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出来，即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(A,B)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(C)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，成本是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10+20+30 = 60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再把 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(20)</a:t>
            </a:r>
            <a:r>
              <a:rPr lang="zh-CN" altLang="en-US" sz="18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出来，即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(A)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(B)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，成本是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10+20 = 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30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总成本为：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100+60+30 = 190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成功的算出了最小成本。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56D81CB-566E-8EC9-C09C-9D23780A5B65}"/>
              </a:ext>
            </a:extLst>
          </p:cNvPr>
          <p:cNvSpPr txBox="1"/>
          <p:nvPr/>
        </p:nvSpPr>
        <p:spPr>
          <a:xfrm>
            <a:off x="1039170" y="1601026"/>
            <a:ext cx="10107167" cy="5035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假设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A, B, C, D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的数量分别为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10, 20, 30, 40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35643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分卷子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9247DF6-8BA7-4D28-9C50-B8BB87503030}"/>
                  </a:ext>
                </a:extLst>
              </p:cNvPr>
              <p:cNvSpPr txBox="1"/>
              <p:nvPr/>
            </p:nvSpPr>
            <p:spPr>
              <a:xfrm>
                <a:off x="917448" y="1524000"/>
                <a:ext cx="10357103" cy="320036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2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同一堆卷子，它需要被划分的次数越多，它对“总比较次数”的贡献就越大。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如果我们设某一种等级的卷子数量为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𝑊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，它被划分的次数为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𝐿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，那么它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产生的总代价就是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𝑾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×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𝑳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我们的目标是让所有的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𝑊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×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𝐿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加起来最小。因为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𝑊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的数量是固定的，我们需要操作的是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𝐿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，这就可以推导出：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9247DF6-8BA7-4D28-9C50-B8BB875030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448" y="1524000"/>
                <a:ext cx="10357103" cy="3200363"/>
              </a:xfrm>
              <a:prstGeom prst="rect">
                <a:avLst/>
              </a:prstGeom>
              <a:blipFill>
                <a:blip r:embed="rId5"/>
                <a:stretch>
                  <a:fillRect l="-766" b="-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E08320E-7522-0B2E-369D-F77DB5780F5E}"/>
                  </a:ext>
                </a:extLst>
              </p:cNvPr>
              <p:cNvSpPr txBox="1"/>
              <p:nvPr/>
            </p:nvSpPr>
            <p:spPr>
              <a:xfrm>
                <a:off x="917448" y="5087075"/>
                <a:ext cx="10360152" cy="123059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数量越多的卷子（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𝑾</m:t>
                    </m:r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大），越要少去划分它（让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𝑳</m:t>
                    </m:r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尽可能的少）；数量越少的卷子（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𝑾</m:t>
                    </m:r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小），就越可以多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去划分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它几次。但是如何严格去证明呢？</a:t>
                </a:r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8E08320E-7522-0B2E-369D-F77DB5780F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448" y="5087075"/>
                <a:ext cx="10360152" cy="1230593"/>
              </a:xfrm>
              <a:prstGeom prst="rect">
                <a:avLst/>
              </a:prstGeom>
              <a:blipFill>
                <a:blip r:embed="rId6"/>
                <a:stretch>
                  <a:fillRect l="-647" b="-79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597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分卷子</a:t>
            </a:r>
            <a:endParaRPr lang="zh-CN" altLang="en-US" sz="2200" dirty="0"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5D5E2DA-88DD-A467-A04D-33957AE2248B}"/>
                  </a:ext>
                </a:extLst>
              </p:cNvPr>
              <p:cNvSpPr txBox="1"/>
              <p:nvPr/>
            </p:nvSpPr>
            <p:spPr>
              <a:xfrm>
                <a:off x="994752" y="1389697"/>
                <a:ext cx="10439400" cy="96128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如何证明：数量越多的卷子（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𝑾</m:t>
                    </m:r>
                  </m:oMath>
                </a14:m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大），越要少去划分它（让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𝑳</m:t>
                    </m:r>
                  </m:oMath>
                </a14:m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尽可能的少）；数量越少的卷子（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𝑾</m:t>
                    </m:r>
                  </m:oMath>
                </a14:m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小），就越可以多去划分它几次。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5D5E2DA-88DD-A467-A04D-33957AE22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52" y="1389697"/>
                <a:ext cx="10439400" cy="961289"/>
              </a:xfrm>
              <a:prstGeom prst="rect">
                <a:avLst/>
              </a:prstGeom>
              <a:blipFill>
                <a:blip r:embed="rId5"/>
                <a:stretch>
                  <a:fillRect l="-584" b="-10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936F4B3-A18E-3FF9-CFBD-7CB75A4578EE}"/>
                  </a:ext>
                </a:extLst>
              </p:cNvPr>
              <p:cNvSpPr txBox="1"/>
              <p:nvPr/>
            </p:nvSpPr>
            <p:spPr>
              <a:xfrm>
                <a:off x="998217" y="4044310"/>
                <a:ext cx="10435936" cy="156453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设：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数量多的卷子叫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big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，数量少的卷子叫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small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划分的次数多的叫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many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，划分的次数少的叫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few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则存在一例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big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small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many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few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情况的局部代价为：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936F4B3-A18E-3FF9-CFBD-7CB75A457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17" y="4044310"/>
                <a:ext cx="10435936" cy="1564531"/>
              </a:xfrm>
              <a:prstGeom prst="rect">
                <a:avLst/>
              </a:prstGeom>
              <a:blipFill>
                <a:blip r:embed="rId6"/>
                <a:stretch>
                  <a:fillRect l="-643" b="-38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59A192F-85CD-549C-41A4-60CC38D60A29}"/>
                  </a:ext>
                </a:extLst>
              </p:cNvPr>
              <p:cNvSpPr txBox="1"/>
              <p:nvPr/>
            </p:nvSpPr>
            <p:spPr>
              <a:xfrm>
                <a:off x="2057400" y="5757371"/>
                <a:ext cx="7848600" cy="56406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𝒃𝒊𝒈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𝒎𝒂𝒏𝒚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𝒔𝒎𝒂𝒍𝒍</m:t>
                          </m:r>
                        </m:sub>
                      </m:sSub>
                      <m:r>
                        <a:rPr lang="en-US" altLang="zh-CN" sz="2800" b="1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  <m:sub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𝒇𝒆𝒘</m:t>
                          </m:r>
                        </m:sub>
                      </m:sSub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59A192F-85CD-549C-41A4-60CC38D60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5757371"/>
                <a:ext cx="7848600" cy="5640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9C39B1F-97E4-E053-A391-535B9516AB41}"/>
                  </a:ext>
                </a:extLst>
              </p:cNvPr>
              <p:cNvSpPr txBox="1"/>
              <p:nvPr/>
            </p:nvSpPr>
            <p:spPr>
              <a:xfrm>
                <a:off x="994752" y="2429883"/>
                <a:ext cx="10439400" cy="142295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采用反证法：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假设最优方案是不是完全按照卷子数量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W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越多的少划分，数量越少的卷子的多划分，那么则在总代价中至少存在一例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 b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W</m:t>
                        </m:r>
                      </m:e>
                      <m:sub>
                        <m:r>
                          <a:rPr lang="en-US" altLang="zh-CN" sz="2000" b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</m:oMath>
                </a14:m>
                <a:r>
                  <a:rPr lang="en-US" altLang="zh-CN" sz="2000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W</m:t>
                        </m:r>
                      </m:e>
                      <m:sub>
                        <m: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L</m:t>
                        </m:r>
                      </m:e>
                      <m:sub>
                        <m: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L</m:t>
                        </m:r>
                      </m:e>
                      <m:sub>
                        <m:r>
                          <a:rPr lang="en-US" altLang="zh-CN" sz="200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</m:oMath>
                </a14:m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的情况 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L</m:t>
                    </m:r>
                    <m:r>
                      <a:rPr lang="zh-CN" altLang="en-US" sz="20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：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划分次数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9C39B1F-97E4-E053-A391-535B9516A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752" y="2429883"/>
                <a:ext cx="10439400" cy="1422954"/>
              </a:xfrm>
              <a:prstGeom prst="rect">
                <a:avLst/>
              </a:prstGeom>
              <a:blipFill>
                <a:blip r:embed="rId8"/>
                <a:stretch>
                  <a:fillRect l="-584" b="-68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720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分卷子</a:t>
            </a:r>
            <a:endParaRPr lang="zh-CN" altLang="en-US" sz="2200" dirty="0"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5D5E2DA-88DD-A467-A04D-33957AE2248B}"/>
              </a:ext>
            </a:extLst>
          </p:cNvPr>
          <p:cNvSpPr txBox="1"/>
          <p:nvPr/>
        </p:nvSpPr>
        <p:spPr>
          <a:xfrm>
            <a:off x="1164334" y="1467828"/>
            <a:ext cx="10107167" cy="9612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我们通过把这俩位置互换，使得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大卷子少划分，小卷子多划分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我们的贪心策略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/>
              <a:t>。其他所有节点保持不动。 </a:t>
            </a:r>
            <a:r>
              <a:rPr lang="zh-CN" altLang="en-US" sz="2000" b="1" dirty="0"/>
              <a:t>互换后的局部代价变成了：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936F4B3-A18E-3FF9-CFBD-7CB75A4578EE}"/>
                  </a:ext>
                </a:extLst>
              </p:cNvPr>
              <p:cNvSpPr txBox="1"/>
              <p:nvPr/>
            </p:nvSpPr>
            <p:spPr>
              <a:xfrm>
                <a:off x="3429000" y="2672791"/>
                <a:ext cx="5451735" cy="49667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𝒃𝒊𝒈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𝒇𝒆𝒘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𝒔𝒎𝒂𝒍𝒍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altLang="zh-CN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  <m: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𝒎𝒂𝒏𝒚</m:t>
                          </m:r>
                        </m:sub>
                      </m:sSub>
                    </m:oMath>
                  </m:oMathPara>
                </a14:m>
                <a:endParaRPr lang="zh-CN" altLang="en-US" sz="24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936F4B3-A18E-3FF9-CFBD-7CB75A457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2672791"/>
                <a:ext cx="5451735" cy="496674"/>
              </a:xfrm>
              <a:prstGeom prst="rect">
                <a:avLst/>
              </a:prstGeom>
              <a:blipFill>
                <a:blip r:embed="rId5"/>
                <a:stretch>
                  <a:fillRect b="-121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5495965-FC94-366D-5FDA-91A77809E690}"/>
                  </a:ext>
                </a:extLst>
              </p:cNvPr>
              <p:cNvSpPr txBox="1"/>
              <p:nvPr/>
            </p:nvSpPr>
            <p:spPr>
              <a:xfrm>
                <a:off x="1161091" y="3413139"/>
                <a:ext cx="10107167" cy="165109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vert="horz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𝒃𝒊𝒈</m:t>
                              </m:r>
                            </m:sub>
                          </m:s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𝒎𝒂𝒏𝒚</m:t>
                              </m:r>
                            </m:sub>
                          </m:s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𝒔𝒎𝒂𝒍𝒍</m:t>
                              </m:r>
                            </m:sub>
                          </m:s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𝒇𝒆𝒘</m:t>
                              </m:r>
                            </m:sub>
                          </m:sSub>
                        </m:e>
                      </m:d>
                      <m:r>
                        <a:rPr lang="en-US" altLang="zh-CN" sz="2000" b="1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𝒃𝒊𝒈</m:t>
                              </m:r>
                            </m:sub>
                          </m:s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𝒇𝒆𝒘</m:t>
                              </m:r>
                            </m:sub>
                          </m:s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𝒔𝒎𝒂𝒍𝒍</m:t>
                              </m:r>
                            </m:sub>
                          </m:sSub>
                          <m:r>
                            <a:rPr lang="en-US" altLang="zh-CN" sz="2000" b="1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altLang="zh-CN" sz="2000" b="1" i="1" smtClean="0">
                                  <a:latin typeface="Cambria Math" panose="02040503050406030204" pitchFamily="18" charset="0"/>
                                </a:rPr>
                                <m:t>𝒎𝒂𝒏𝒚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2000" b="1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/>
                  <a:t>       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𝒃𝒊𝒈</m:t>
                        </m:r>
                      </m:sub>
                    </m:sSub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𝒎𝒂𝒏𝒚</m:t>
                            </m:r>
                          </m:sub>
                        </m:s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𝒇𝒆𝒘</m:t>
                            </m:r>
                          </m:sub>
                        </m:sSub>
                      </m:e>
                    </m:d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𝒔𝒎𝒂𝒍𝒍</m:t>
                        </m:r>
                      </m:sub>
                    </m:sSub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𝒎𝒂𝒏𝒚</m:t>
                            </m:r>
                          </m:sub>
                        </m:s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𝒇𝒆𝒘</m:t>
                            </m:r>
                          </m:sub>
                        </m:sSub>
                      </m:e>
                    </m:d>
                  </m:oMath>
                </a14:m>
                <a:endParaRPr lang="zh-CN" altLang="en-US" sz="2000" b="1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b="1" dirty="0"/>
                  <a:t>       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𝒃𝒊𝒈</m:t>
                            </m:r>
                          </m:sub>
                        </m:s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𝒔𝒎𝒂𝒍𝒍</m:t>
                            </m:r>
                          </m:sub>
                        </m:sSub>
                      </m:e>
                    </m:d>
                    <m:r>
                      <a:rPr lang="en-US" altLang="zh-CN" sz="2000" b="1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𝒎𝒂𝒏𝒚</m:t>
                            </m:r>
                          </m:sub>
                        </m:s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𝒇𝒆𝒘</m:t>
                            </m:r>
                          </m:sub>
                        </m:sSub>
                      </m:e>
                    </m:d>
                  </m:oMath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5495965-FC94-366D-5FDA-91A77809E6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091" y="3413139"/>
                <a:ext cx="10107167" cy="1651093"/>
              </a:xfrm>
              <a:prstGeom prst="rect">
                <a:avLst/>
              </a:prstGeom>
              <a:blipFill>
                <a:blip r:embed="rId6"/>
                <a:stretch>
                  <a:fillRect b="-29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F8D54F2D-EB43-57E3-D70C-CC3EB7BC4D7E}"/>
              </a:ext>
            </a:extLst>
          </p:cNvPr>
          <p:cNvSpPr txBox="1"/>
          <p:nvPr/>
        </p:nvSpPr>
        <p:spPr>
          <a:xfrm>
            <a:off x="1161091" y="5289223"/>
            <a:ext cx="10107167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这个差值是正数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只要你让数量多的大堆去承受更多的划分次数，总代价只会变大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故划分必须严格遵循</a:t>
            </a:r>
            <a:r>
              <a:rPr lang="zh-CN" altLang="en-US" sz="2000" b="1" dirty="0">
                <a:highlight>
                  <a:srgbClr val="FFFF00"/>
                </a:highlight>
              </a:rPr>
              <a:t>堆越大，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划分</a:t>
            </a:r>
            <a:r>
              <a:rPr lang="zh-CN" altLang="en-US" sz="2000" b="1" dirty="0">
                <a:highlight>
                  <a:srgbClr val="FFFF00"/>
                </a:highlight>
              </a:rPr>
              <a:t>的次数就应该越少</a:t>
            </a:r>
            <a:r>
              <a:rPr lang="zh-CN" altLang="en-US" sz="2000" dirty="0"/>
              <a:t>的贪心法则！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068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分卷子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B48A915-6C82-72EB-78C6-297A062AEB44}"/>
              </a:ext>
            </a:extLst>
          </p:cNvPr>
          <p:cNvSpPr txBox="1"/>
          <p:nvPr/>
        </p:nvSpPr>
        <p:spPr>
          <a:xfrm>
            <a:off x="993645" y="1538134"/>
            <a:ext cx="10204703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既然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已经证明了</a:t>
            </a:r>
            <a:r>
              <a:rPr lang="zh-CN" altLang="en-US" sz="2000" b="1" dirty="0">
                <a:highlight>
                  <a:srgbClr val="FFFF00"/>
                </a:highlight>
              </a:rPr>
              <a:t>堆越大，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划分</a:t>
            </a:r>
            <a:r>
              <a:rPr lang="zh-CN" altLang="en-US" sz="2000" b="1" dirty="0">
                <a:highlight>
                  <a:srgbClr val="FFFF00"/>
                </a:highlight>
              </a:rPr>
              <a:t>的次数就应该越少。</a:t>
            </a:r>
            <a:endParaRPr lang="en-US" altLang="zh-CN" sz="2000" b="1" dirty="0">
              <a:highlight>
                <a:srgbClr val="FFFF00"/>
              </a:highlight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那是不是对于所有的数字，我们闭着眼睛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每次</a:t>
            </a:r>
            <a:r>
              <a:rPr lang="zh-CN" altLang="en-US" sz="2000" b="1" dirty="0"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将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最大的分出去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的就能永远得到最小成本呢？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4B295D9-8330-C152-183A-2B48CFDBCFD1}"/>
              </a:ext>
            </a:extLst>
          </p:cNvPr>
          <p:cNvSpPr txBox="1"/>
          <p:nvPr/>
        </p:nvSpPr>
        <p:spPr>
          <a:xfrm>
            <a:off x="4038600" y="5791200"/>
            <a:ext cx="381000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那么这是最优的方案吗？</a:t>
            </a:r>
            <a:endParaRPr lang="zh-CN" altLang="en-US" sz="24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3F127F4-94A5-B605-EA06-7C2088D194DD}"/>
              </a:ext>
            </a:extLst>
          </p:cNvPr>
          <p:cNvSpPr txBox="1"/>
          <p:nvPr/>
        </p:nvSpPr>
        <p:spPr>
          <a:xfrm>
            <a:off x="993646" y="2803149"/>
            <a:ext cx="10204703" cy="28118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我们换一组数据来试试：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如果四堆卷子一样多，分别是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30, 30, 30, 30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呢？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再走一遍：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第一次（分出一个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(30,30,30)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第二次（再分出一个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(30,30)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90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第三次（分开最后两个）：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60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总成本：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120 + 90 + 60 = 270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47838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分卷子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4B295D9-8330-C152-183A-2B48CFDBCFD1}"/>
              </a:ext>
            </a:extLst>
          </p:cNvPr>
          <p:cNvSpPr txBox="1"/>
          <p:nvPr/>
        </p:nvSpPr>
        <p:spPr>
          <a:xfrm>
            <a:off x="1371600" y="4059935"/>
            <a:ext cx="10204702" cy="5857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这个方法的成本比我们之前的方案 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270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还小！对比一下是为什么呢？</a:t>
            </a:r>
            <a:endParaRPr lang="en-US" altLang="zh-CN" sz="24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E5C1CA7-9576-02B5-A590-E683F965997A}"/>
              </a:ext>
            </a:extLst>
          </p:cNvPr>
          <p:cNvSpPr txBox="1"/>
          <p:nvPr/>
        </p:nvSpPr>
        <p:spPr>
          <a:xfrm>
            <a:off x="1228928" y="1435514"/>
            <a:ext cx="10204703" cy="23501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现在换一种分法。因为它们四个一样大，我不想偏心，我直接从中间对半分开。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第一次（对半分）：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(30,30)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(30,30)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第二次（分开左边）：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60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第三次（分开右边）：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60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总成本：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120 + 60 + 60 = 240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8A96377-E978-3841-BA6F-10D1CC06574A}"/>
              </a:ext>
            </a:extLst>
          </p:cNvPr>
          <p:cNvSpPr txBox="1"/>
          <p:nvPr/>
        </p:nvSpPr>
        <p:spPr>
          <a:xfrm>
            <a:off x="2743200" y="4876800"/>
            <a:ext cx="6330835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第一次：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(30,30,30)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第二次：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(30,30)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90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第三次：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60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24386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分卷子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4B295D9-8330-C152-183A-2B48CFDBCFD1}"/>
              </a:ext>
            </a:extLst>
          </p:cNvPr>
          <p:cNvSpPr txBox="1"/>
          <p:nvPr/>
        </p:nvSpPr>
        <p:spPr>
          <a:xfrm>
            <a:off x="1234123" y="3084899"/>
            <a:ext cx="9972472" cy="18846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在原本的猜想中，我们是：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对于所有的数字，我们闭着眼睛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每次把最大的分出去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的就能永远得到最小成本。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可是我们只证明了</a:t>
            </a:r>
            <a:r>
              <a:rPr lang="zh-CN" altLang="en-US" sz="2000" dirty="0">
                <a:highlight>
                  <a:srgbClr val="FFFF00"/>
                </a:highlight>
              </a:rPr>
              <a:t>堆越大，</a:t>
            </a:r>
            <a:r>
              <a:rPr lang="zh-CN" altLang="en-US" sz="2000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划分</a:t>
            </a:r>
            <a:r>
              <a:rPr lang="zh-CN" altLang="en-US" sz="2000" dirty="0">
                <a:highlight>
                  <a:srgbClr val="FFFF00"/>
                </a:highlight>
              </a:rPr>
              <a:t>的次数就应该越少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，相当于</a:t>
            </a:r>
            <a:r>
              <a:rPr lang="zh-CN" altLang="en-US" sz="2000" dirty="0"/>
              <a:t>只告诉了我们</a:t>
            </a:r>
            <a:r>
              <a:rPr lang="zh-CN" altLang="en-US" sz="2000" b="1" dirty="0"/>
              <a:t>大堆少分，小堆多分</a:t>
            </a:r>
            <a:r>
              <a:rPr lang="zh-CN" altLang="en-US" sz="2000" dirty="0"/>
              <a:t>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但忽略了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划分的结构本身是可以替换的，根据规则并不是每次只能分出去一个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822A834-6472-109D-31E3-AE5B651CAA35}"/>
              </a:ext>
            </a:extLst>
          </p:cNvPr>
          <p:cNvSpPr txBox="1"/>
          <p:nvPr/>
        </p:nvSpPr>
        <p:spPr>
          <a:xfrm>
            <a:off x="1228928" y="1507797"/>
            <a:ext cx="9972472" cy="1230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已证明：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只要让数量多的大堆去承受更多的划分次数，总代价只会变大</a:t>
            </a:r>
            <a:r>
              <a:rPr lang="zh-CN" altLang="en-US" sz="2000" dirty="0"/>
              <a:t>。故划分必须严格遵循</a:t>
            </a:r>
            <a:r>
              <a:rPr lang="zh-CN" altLang="en-US" sz="2000" b="1" dirty="0">
                <a:highlight>
                  <a:srgbClr val="FFFF00"/>
                </a:highlight>
              </a:rPr>
              <a:t>堆越大，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划分</a:t>
            </a:r>
            <a:r>
              <a:rPr lang="zh-CN" altLang="en-US" sz="2000" b="1" dirty="0">
                <a:highlight>
                  <a:srgbClr val="FFFF00"/>
                </a:highlight>
              </a:rPr>
              <a:t>的次数就应该越少</a:t>
            </a:r>
            <a:r>
              <a:rPr lang="zh-CN" altLang="en-US" sz="2000" dirty="0"/>
              <a:t>的贪心法则！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CB67257-21BA-8E20-572B-404EA99C7F8C}"/>
              </a:ext>
            </a:extLst>
          </p:cNvPr>
          <p:cNvSpPr txBox="1"/>
          <p:nvPr/>
        </p:nvSpPr>
        <p:spPr>
          <a:xfrm>
            <a:off x="1228928" y="5255565"/>
            <a:ext cx="9972472" cy="9612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而且决定总成本的，不仅是元素的排列顺序，更是划分结构本身。那除了这两种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对半分，每次分出去一个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划分的结构，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还有其他的划分结构吗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66785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分卷子</a:t>
            </a:r>
            <a:endParaRPr lang="zh-CN" altLang="en-US" sz="2200" dirty="0"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C7329B9-0744-FEBA-F85A-0081AAC8CA18}"/>
                  </a:ext>
                </a:extLst>
              </p:cNvPr>
              <p:cNvSpPr txBox="1"/>
              <p:nvPr/>
            </p:nvSpPr>
            <p:spPr>
              <a:xfrm>
                <a:off x="848106" y="3022161"/>
                <a:ext cx="10495787" cy="30811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机器的首次操作须将包含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4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个元素的全集划分为两个非空子集。从数学组合的角度，就是将整数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4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拆分为两个正整数之和，仅存在两种无序划分方式：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不对称划分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4 = 1 + 3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（划分为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个元素和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个元素的两个子集）。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对称划分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4 = 2 + 2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（划分为两个均包含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个元素的子集）。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这证明了首次划分的拓扑结构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仅有两种可能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分支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结构</a:t>
                </a:r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只考虑结构，不考虑数值</a:t>
                </a:r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C7329B9-0744-FEBA-F85A-0081AAC8C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06" y="3022161"/>
                <a:ext cx="10495787" cy="3081164"/>
              </a:xfrm>
              <a:prstGeom prst="rect">
                <a:avLst/>
              </a:prstGeom>
              <a:blipFill>
                <a:blip r:embed="rId5"/>
                <a:stretch>
                  <a:fillRect l="-581" b="-27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C928A2E1-E7E1-57C4-7C59-810C176C5ABB}"/>
              </a:ext>
            </a:extLst>
          </p:cNvPr>
          <p:cNvSpPr txBox="1"/>
          <p:nvPr/>
        </p:nvSpPr>
        <p:spPr>
          <a:xfrm>
            <a:off x="848105" y="1609124"/>
            <a:ext cx="10495787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分卷机的操作规则限定了每次只能将一个集合划分为两个非空子集，直至所有子集仅包含单一类别。 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847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分卷子</a:t>
            </a:r>
            <a:endParaRPr lang="zh-CN" altLang="en-US" sz="2200" dirty="0"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4C6B7DA-3CC9-9EF7-2F6C-A32C346086A0}"/>
                  </a:ext>
                </a:extLst>
              </p:cNvPr>
              <p:cNvSpPr txBox="1"/>
              <p:nvPr/>
            </p:nvSpPr>
            <p:spPr>
              <a:xfrm>
                <a:off x="775716" y="2670352"/>
                <a:ext cx="10685526" cy="369671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分支 </a:t>
                </a:r>
                <a:r>
                  <a:rPr lang="en-US" altLang="zh-CN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：衍生自不对称划分（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+ 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</m:oMath>
                </a14:m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</a:t>
                </a:r>
                <a:endParaRPr lang="zh-CN" altLang="en-US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其中基数为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的子集已达终止条件，无需后续操作。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基数为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的子集必须继续划分。将整数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拆分为两个正整数，仅有唯一解：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 = 1 + 2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该操作再次分离出一个基数为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的子集，并余下一个基数为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的混合子集。对于基数为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的子集，继续划分同样仅有唯一解：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 = 1 + 1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故若首次划分采取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1+3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模式，其后续的过程是确定且唯一的。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4C6B7DA-3CC9-9EF7-2F6C-A32C34608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2670352"/>
                <a:ext cx="10685526" cy="3696718"/>
              </a:xfrm>
              <a:prstGeom prst="rect">
                <a:avLst/>
              </a:prstGeom>
              <a:blipFill>
                <a:blip r:embed="rId5"/>
                <a:stretch>
                  <a:fillRect l="-742" r="-3023" b="-26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1E2B992E-83A6-C1B4-1491-AD5086BF4D13}"/>
              </a:ext>
            </a:extLst>
          </p:cNvPr>
          <p:cNvSpPr txBox="1"/>
          <p:nvPr/>
        </p:nvSpPr>
        <p:spPr>
          <a:xfrm>
            <a:off x="775716" y="1347424"/>
            <a:ext cx="10685526" cy="12345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我们需要对由首次划分产生的非单元素子集再进行划分，直至所有子集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中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均只有一个元素。我们分别推演上述两种分支的后续路径：</a:t>
            </a:r>
          </a:p>
        </p:txBody>
      </p:sp>
    </p:spTree>
    <p:extLst>
      <p:ext uri="{BB962C8B-B14F-4D97-AF65-F5344CB8AC3E}">
        <p14:creationId xmlns:p14="http://schemas.microsoft.com/office/powerpoint/2010/main" val="304941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分卷子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67A9F7AE-8EB1-B72C-3802-AE28F7ED6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4336" y="1442668"/>
                <a:ext cx="9982199" cy="3204275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zh-CN" altLang="zh-CN" sz="2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分支 B：衍生自对称划分（</a:t>
                </a:r>
                <a14:m>
                  <m:oMath xmlns:m="http://schemas.openxmlformats.org/officeDocument/2006/math">
                    <m:r>
                      <a:rPr kumimoji="0" lang="en-US" altLang="zh-CN" sz="2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  <m:r>
                      <a:rPr kumimoji="0" lang="en-US" altLang="zh-CN" sz="2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+ </m:t>
                    </m:r>
                    <m:r>
                      <a:rPr kumimoji="0" lang="en-US" altLang="zh-CN" sz="22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</m:oMath>
                </a14:m>
                <a:r>
                  <a:rPr kumimoji="0" lang="zh-CN" altLang="zh-CN" sz="22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</a:t>
                </a:r>
                <a:endParaRPr kumimoji="0" lang="zh-CN" altLang="zh-CN" sz="2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marL="285750" indent="-285750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kumimoji="0" lang="zh-CN" altLang="zh-CN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该分支下产生的两个子集基数均为 2。 </a:t>
                </a:r>
              </a:p>
              <a:p>
                <a:pPr marL="285750" indent="-285750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kumimoji="0" lang="zh-CN" altLang="zh-CN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对左侧基数为 2 的子集进行划分，唯一解为：</a:t>
                </a:r>
                <a14:m>
                  <m:oMath xmlns:m="http://schemas.openxmlformats.org/officeDocument/2006/math">
                    <m:r>
                      <a: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 = 1 + 1</m:t>
                    </m:r>
                  </m:oMath>
                </a14:m>
                <a:r>
                  <a:rPr kumimoji="0" lang="zh-CN" altLang="zh-CN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 </a:t>
                </a:r>
              </a:p>
              <a:p>
                <a:pPr marL="285750" indent="-285750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kumimoji="0" lang="zh-CN" altLang="zh-CN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对右侧基数为 2 的子集进行划分，唯一解亦为：</a:t>
                </a:r>
                <a14:m>
                  <m:oMath xmlns:m="http://schemas.openxmlformats.org/officeDocument/2006/math">
                    <m:r>
                      <a: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 = 1 + 1</m:t>
                    </m:r>
                  </m:oMath>
                </a14:m>
                <a:r>
                  <a:rPr kumimoji="0" lang="zh-CN" altLang="zh-CN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 </a:t>
                </a:r>
              </a:p>
              <a:p>
                <a:pPr marL="285750" indent="-285750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kumimoji="0" lang="zh-CN" altLang="en-US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故</a:t>
                </a:r>
                <a:r>
                  <a:rPr kumimoji="0" lang="zh-CN" altLang="zh-CN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若首次划分采取 </a:t>
                </a:r>
                <a14:m>
                  <m:oMath xmlns:m="http://schemas.openxmlformats.org/officeDocument/2006/math">
                    <m:r>
                      <a:rPr kumimoji="0" lang="en-US" altLang="zh-CN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2+2</m:t>
                    </m:r>
                  </m:oMath>
                </a14:m>
                <a:r>
                  <a:rPr kumimoji="0" lang="zh-CN" altLang="zh-CN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模式，后续操作同样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是确定且唯一的</a:t>
                </a:r>
                <a:r>
                  <a:rPr kumimoji="0" lang="zh-CN" altLang="zh-CN" sz="20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5" name="Rectangle 1">
                <a:extLst>
                  <a:ext uri="{FF2B5EF4-FFF2-40B4-BE49-F238E27FC236}">
                    <a16:creationId xmlns:a16="http://schemas.microsoft.com/office/drawing/2014/main" id="{67A9F7AE-8EB1-B72C-3802-AE28F7ED67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64336" y="1442668"/>
                <a:ext cx="9982199" cy="3204275"/>
              </a:xfrm>
              <a:prstGeom prst="rect">
                <a:avLst/>
              </a:prstGeom>
              <a:blipFill>
                <a:blip r:embed="rId5"/>
                <a:stretch>
                  <a:fillRect l="-794" b="-266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50339959-F756-6B3F-CE36-A85DFBBAB9A7}"/>
              </a:ext>
            </a:extLst>
          </p:cNvPr>
          <p:cNvSpPr txBox="1"/>
          <p:nvPr/>
        </p:nvSpPr>
        <p:spPr>
          <a:xfrm>
            <a:off x="1164337" y="4830610"/>
            <a:ext cx="9982198" cy="14268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因此可以严谨判定：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个元素构成的集合进行划分，其生成的结构在逻辑上只有上述两种架构，不存在任何额外的架构方案。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基于此，我们在计算最优解时，只需</a:t>
            </a:r>
            <a:r>
              <a:rPr lang="zh-CN" altLang="en-US" sz="2000" b="1" dirty="0">
                <a:solidFill>
                  <a:srgbClr val="0070C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分别计算这两种架构下的总成本并取其最小值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即可完成全局最优解的求解。</a:t>
            </a:r>
          </a:p>
        </p:txBody>
      </p:sp>
    </p:spTree>
    <p:extLst>
      <p:ext uri="{BB962C8B-B14F-4D97-AF65-F5344CB8AC3E}">
        <p14:creationId xmlns:p14="http://schemas.microsoft.com/office/powerpoint/2010/main" val="34951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分卷子</a:t>
            </a:r>
            <a:endParaRPr lang="zh-CN" altLang="en-US" sz="2200" dirty="0"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76B8706-59FE-2F97-F259-7C708E340CCE}"/>
                  </a:ext>
                </a:extLst>
              </p:cNvPr>
              <p:cNvSpPr txBox="1"/>
              <p:nvPr/>
            </p:nvSpPr>
            <p:spPr>
              <a:xfrm>
                <a:off x="723900" y="1600200"/>
                <a:ext cx="10744200" cy="4312271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50196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既然架构只有两种，我们来看看这两种架构下，每份卷子分别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需要被划分几次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方案一：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不对称划分（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+ 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</m:oMath>
                </a14:m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</a:t>
                </a:r>
                <a:endParaRPr lang="zh-CN" altLang="en-US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marL="742950" lvl="1"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在这个架构里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4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份卷子经历的划分次数分别是：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次、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次、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次、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次。</a:t>
                </a:r>
              </a:p>
              <a:p>
                <a:pPr marL="742950" lvl="1"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此时，我们就能用之前推导的贪心策略：</a:t>
                </a:r>
                <a:r>
                  <a:rPr lang="zh-CN" altLang="en-US" sz="2000" dirty="0">
                    <a:highlight>
                      <a:srgbClr val="FFFF00"/>
                    </a:highlight>
                  </a:rPr>
                  <a:t>堆越大，</a:t>
                </a:r>
                <a:r>
                  <a:rPr lang="zh-CN" altLang="en-US" sz="2000" dirty="0"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划分</a:t>
                </a:r>
                <a:r>
                  <a:rPr lang="zh-CN" altLang="en-US" sz="2000" dirty="0">
                    <a:highlight>
                      <a:srgbClr val="FFFF00"/>
                    </a:highlight>
                  </a:rPr>
                  <a:t>的次数就应该越少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，为了让成本最小，我们必须强制把最大的那份（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D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）放在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次的位置，次大的（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C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）放在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次的位置。</a:t>
                </a:r>
              </a:p>
              <a:p>
                <a:pPr marL="742950" lvl="1"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这就推导出了公式：总成本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altLang="zh-CN" sz="20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altLang="zh-CN" sz="2000" i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A</m:t>
                        </m:r>
                        <m:r>
                          <a:rPr lang="pt-BR" altLang="zh-CN" sz="2000" i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pt-BR" altLang="zh-CN" sz="2000" i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B</m:t>
                        </m:r>
                        <m:r>
                          <a:rPr lang="pt-BR" altLang="zh-CN" sz="2000" i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pt-BR" altLang="zh-CN" sz="2000" i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C</m:t>
                        </m:r>
                        <m:r>
                          <a:rPr lang="en-US" altLang="zh-CN" sz="2000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D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pt-BR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d>
                      <m:d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A</m:t>
                        </m:r>
                        <m:r>
                          <a:rPr lang="pt-BR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pt-BR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B</m:t>
                        </m:r>
                        <m:r>
                          <a:rPr lang="pt-BR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pt-BR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C</m:t>
                        </m:r>
                      </m:e>
                    </m:d>
                    <m:r>
                      <a:rPr lang="pt-BR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d>
                      <m:d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A</m:t>
                        </m:r>
                        <m:r>
                          <a:rPr lang="pt-BR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pt-BR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B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已排序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</a:t>
                </a:r>
              </a:p>
              <a:p>
                <a:pPr marL="742950" lvl="1"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在这个架构下，这已经是成本最小了，没有更优。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76B8706-59FE-2F97-F259-7C708E340C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" y="1600200"/>
                <a:ext cx="10744200" cy="4312271"/>
              </a:xfrm>
              <a:prstGeom prst="rect">
                <a:avLst/>
              </a:prstGeom>
              <a:blipFill>
                <a:blip r:embed="rId5"/>
                <a:stretch>
                  <a:fillRect l="-624" r="-2100" b="-19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187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分卷子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8B40028-A4BC-504C-E490-022129466C49}"/>
                  </a:ext>
                </a:extLst>
              </p:cNvPr>
              <p:cNvSpPr txBox="1"/>
              <p:nvPr/>
            </p:nvSpPr>
            <p:spPr>
              <a:xfrm>
                <a:off x="921129" y="1430476"/>
                <a:ext cx="10349742" cy="212436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方案二：对半分法（</a:t>
                </a:r>
                <a:r>
                  <a:rPr lang="en-US" altLang="zh-CN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对 </a:t>
                </a:r>
                <a:r>
                  <a:rPr lang="en-US" altLang="zh-CN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</a:t>
                </a:r>
                <a:endParaRPr lang="zh-CN" altLang="en-US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在这个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架构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里，不管你怎么分配，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4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份卷子经历的划分次数全部都是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次！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既然大家都是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次，那怎么排位置都一样，总成本永远是：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A</m:t>
                        </m:r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×2</m:t>
                        </m:r>
                      </m:e>
                    </m:d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B</m:t>
                        </m:r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×2</m:t>
                        </m:r>
                      </m:e>
                    </m:d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C</m:t>
                        </m:r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×2</m:t>
                        </m:r>
                      </m:e>
                    </m:d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D</m:t>
                        </m:r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×2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提取公因式后，总成本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=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总和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×2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在这个</a:t>
                </a:r>
                <a:r>
                  <a:rPr lang="zh-CN" altLang="en-US" sz="18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架构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下，这也是唯一的成本。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8B40028-A4BC-504C-E490-022129466C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129" y="1430476"/>
                <a:ext cx="10349742" cy="2124364"/>
              </a:xfrm>
              <a:prstGeom prst="rect">
                <a:avLst/>
              </a:prstGeom>
              <a:blipFill>
                <a:blip r:embed="rId5"/>
                <a:stretch>
                  <a:fillRect l="-589" r="-2709" b="-45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1292EC6D-F0A2-9F99-77D0-CE4043F05CCD}"/>
              </a:ext>
            </a:extLst>
          </p:cNvPr>
          <p:cNvSpPr txBox="1"/>
          <p:nvPr/>
        </p:nvSpPr>
        <p:spPr>
          <a:xfrm>
            <a:off x="921129" y="4267200"/>
            <a:ext cx="10349742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从小到大排序，对应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A, B, C, 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
    sort(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a.begin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a.end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());
    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sum_all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a[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+ a[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+ a[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+ a[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];
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第一种分法：每次将最大的分开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cost1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sum_all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(a[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+ a[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+ a[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]) + (a[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 + a[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]);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cost2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sum_all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*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第二种分法：直接两两对半分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min(cost1, cost2);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输出更省体力的那个方案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B1947CF-E6CD-D403-6AF2-5BFDABFFA3AE}"/>
              </a:ext>
            </a:extLst>
          </p:cNvPr>
          <p:cNvSpPr txBox="1"/>
          <p:nvPr/>
        </p:nvSpPr>
        <p:spPr>
          <a:xfrm>
            <a:off x="921129" y="3710965"/>
            <a:ext cx="7003671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代码直接算出这两种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法的代价，输出比较小的那一个即可！</a:t>
            </a:r>
          </a:p>
        </p:txBody>
      </p:sp>
    </p:spTree>
    <p:extLst>
      <p:ext uri="{BB962C8B-B14F-4D97-AF65-F5344CB8AC3E}">
        <p14:creationId xmlns:p14="http://schemas.microsoft.com/office/powerpoint/2010/main" val="167231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分卷子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DAFA345-8F30-0151-6993-7521F2D3FAC4}"/>
              </a:ext>
            </a:extLst>
          </p:cNvPr>
          <p:cNvSpPr txBox="1"/>
          <p:nvPr/>
        </p:nvSpPr>
        <p:spPr>
          <a:xfrm>
            <a:off x="995171" y="4120292"/>
            <a:ext cx="10277855" cy="21209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既然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从上往下拆分架构太多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太麻烦了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，我们就需要进行转换采用逆向思维，也就是从下往上合并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既然我们无法预判最终的结构长什么样，那我们就不预判了！我们直接从最底层出发，一步步往上把它们合并起来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，每次合并的代价是两堆的数量之和，去研究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最优（代价最小）的合并，与如何拆分是最优的不是同一个意思吗！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我们引入算法竞赛中一道非常经典的题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合并果子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再回头来看分卷子本题。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16D4C16-F9B1-67AF-BA10-9009C79A5772}"/>
                  </a:ext>
                </a:extLst>
              </p:cNvPr>
              <p:cNvSpPr txBox="1"/>
              <p:nvPr/>
            </p:nvSpPr>
            <p:spPr>
              <a:xfrm>
                <a:off x="995171" y="1524000"/>
                <a:ext cx="10280903" cy="212436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刚刚推演的正向拆分解法，可以作为深度的思维拓展来吸收。目的是：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警示贪心策略绝不能凭局部直觉随意套用，必须结合全局的结构进行严密的数学论证。</a:t>
                </a:r>
                <a:endParaRPr lang="zh-CN" altLang="en-US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但是这种正向解法存在一个缺陷：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当卷子的总堆数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𝑵</m:t>
                    </m:r>
                  </m:oMath>
                </a14:m>
                <a:r>
                  <a:rPr lang="en-US" altLang="zh-CN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增大时，合理的架构种类会呈指数级增长。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endParaRPr lang="en-US" altLang="zh-CN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当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=4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时，只有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种架构可以穷举。但当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=5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时，架构就变成了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种；当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=10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甚至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=1000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时， 此时，我们不可能再通过穷举所有架构并计算比较来得出最优解。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16D4C16-F9B1-67AF-BA10-9009C79A5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171" y="1524000"/>
                <a:ext cx="10280903" cy="2124364"/>
              </a:xfrm>
              <a:prstGeom prst="rect">
                <a:avLst/>
              </a:prstGeom>
              <a:blipFill>
                <a:blip r:embed="rId5"/>
                <a:stretch>
                  <a:fillRect l="-474" r="-296" b="-37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603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合并果子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89C9B7E-B72C-9EC5-F78C-F037EEB296CE}"/>
                  </a:ext>
                </a:extLst>
              </p:cNvPr>
              <p:cNvSpPr txBox="1"/>
              <p:nvPr/>
            </p:nvSpPr>
            <p:spPr>
              <a:xfrm>
                <a:off x="861821" y="1478993"/>
                <a:ext cx="10468355" cy="309039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12-5 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合并果子（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B0178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</a:t>
                </a:r>
                <a:endParaRPr lang="en-US" altLang="zh-CN" sz="2400" b="1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在一个果园里有很多果子堆</a:t>
                </a: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多多决定把所有的果子合成一堆。每一次合并可以把两堆果子合并到一起，消耗的体力等于两堆果子的重量之和。所有的果子经过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次合并之后， 就只剩下一堆了。多多在合并果子时总共消耗的体力等于每次合并所耗体力之和。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因为还要花大力气把这些果子搬回家，所以多多在合并果子时要尽可能地节省体力。假定每个果子重量都为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，并且已知果子的种类 数和每种果子的数目，你的任务是设计出合并的次序方案，使多多耗费的体力最少，并输出这个最小的体力耗费值。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89C9B7E-B72C-9EC5-F78C-F037EEB296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21" y="1478993"/>
                <a:ext cx="10468355" cy="3090398"/>
              </a:xfrm>
              <a:prstGeom prst="rect">
                <a:avLst/>
              </a:prstGeom>
              <a:blipFill>
                <a:blip r:embed="rId5"/>
                <a:stretch>
                  <a:fillRect l="-873" r="-466" b="-21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56ABE7F-0D7B-B763-323B-6567C7F42E22}"/>
                  </a:ext>
                </a:extLst>
              </p:cNvPr>
              <p:cNvSpPr txBox="1"/>
              <p:nvPr/>
            </p:nvSpPr>
            <p:spPr>
              <a:xfrm>
                <a:off x="861820" y="4879964"/>
                <a:ext cx="10468355" cy="128990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例如有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种果子，数目依次为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9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。可以先将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堆合并，新堆数目为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，耗费体力为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。接着，将新堆与原先的第三堆合并，又得到新的堆，数目为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12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，耗费体力为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12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。所以多多总共耗费体力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=3+12=15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。可以证明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15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为最小的体力耗费值。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56ABE7F-0D7B-B763-323B-6567C7F42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20" y="4879964"/>
                <a:ext cx="10468355" cy="1289905"/>
              </a:xfrm>
              <a:prstGeom prst="rect">
                <a:avLst/>
              </a:prstGeom>
              <a:blipFill>
                <a:blip r:embed="rId6"/>
                <a:stretch>
                  <a:fillRect l="-466" r="-2678" b="-71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63843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合并果子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09E7106-DB8D-FC8A-F3DB-8817B2BCB4F0}"/>
              </a:ext>
            </a:extLst>
          </p:cNvPr>
          <p:cNvSpPr txBox="1"/>
          <p:nvPr/>
        </p:nvSpPr>
        <p:spPr>
          <a:xfrm>
            <a:off x="848106" y="1524000"/>
            <a:ext cx="10495787" cy="42480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例子：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假设有 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堆果子，数量分别为 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1, 2, 9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方案一：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先将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合并。新堆数量为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1+2=3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，耗费体力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现在有两堆：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9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。将它们合并。新堆数量为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3+9=12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，耗费体力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总体力消耗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3 + 12 = 15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方案二：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先将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9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合并。新堆数量为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1+9=10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，耗费体力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现在有两堆：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。将它们合并。新堆数量为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10+2=12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，耗费体力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总体力消耗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10 + 12 = 22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2921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合并果子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09E7106-DB8D-FC8A-F3DB-8817B2BCB4F0}"/>
              </a:ext>
            </a:extLst>
          </p:cNvPr>
          <p:cNvSpPr txBox="1"/>
          <p:nvPr/>
        </p:nvSpPr>
        <p:spPr>
          <a:xfrm>
            <a:off x="773258" y="1576528"/>
            <a:ext cx="10495786" cy="24425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假设有 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堆果子，数量分别为 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1, 2, 9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方案三：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先将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9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合并。新堆数量为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2+9=11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，耗费体力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现在有两堆：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。将它们合并。新堆数量为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11+1=12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，耗费体力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总体力消耗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11 + 12 = 23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B94B04B-161E-BAB4-0D39-3022A4A91F0D}"/>
              </a:ext>
            </a:extLst>
          </p:cNvPr>
          <p:cNvSpPr txBox="1"/>
          <p:nvPr/>
        </p:nvSpPr>
        <p:spPr>
          <a:xfrm>
            <a:off x="775716" y="4314535"/>
            <a:ext cx="10495786" cy="5035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可以通过比较，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得出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方案一（总耗费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）是最小的。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AA3D8AF-4965-55C9-7DF8-4B3EAF5A9CD1}"/>
              </a:ext>
            </a:extLst>
          </p:cNvPr>
          <p:cNvSpPr txBox="1"/>
          <p:nvPr/>
        </p:nvSpPr>
        <p:spPr>
          <a:xfrm>
            <a:off x="775716" y="5142036"/>
            <a:ext cx="10495786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为什么呢？观察上面的例子，发现每次合并操作，都会产生一个新的果子堆。这个新堆的重量，就是这次操作的体力消耗。并且，这个新产生的堆，还要继续参与后续的合并。</a:t>
            </a:r>
          </a:p>
        </p:txBody>
      </p:sp>
    </p:spTree>
    <p:extLst>
      <p:ext uri="{BB962C8B-B14F-4D97-AF65-F5344CB8AC3E}">
        <p14:creationId xmlns:p14="http://schemas.microsoft.com/office/powerpoint/2010/main" val="330985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合并果子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C3240AF-81BB-70CD-04A3-26F63B4A82A1}"/>
              </a:ext>
            </a:extLst>
          </p:cNvPr>
          <p:cNvSpPr txBox="1"/>
          <p:nvPr/>
        </p:nvSpPr>
        <p:spPr>
          <a:xfrm>
            <a:off x="955547" y="1398449"/>
            <a:ext cx="10280903" cy="3948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思考：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一个新产生的堆，它的重量会如何影响未来的总体力消耗？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假设我们合并了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两堆，产生了新堆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= a + b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。在未来的某次合并中，如果堆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被选中与另一堆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合并，那么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的重量就会贡献到那次合并的体力消耗中。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这意味着，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一个较早合并产生的大重量堆，会像滚雪球一样，在后续的每一次合并中反复地贡献它的重量，从而累加出巨大的总体力消耗。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为了避免这种情况，我们的策略应该反其道而行之：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让“滚雪球”的过程尽可能地慢，让产生的中间堆重量尽可能地小。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8BB78AC-5CAE-F67C-587E-7B2A128FB5D6}"/>
              </a:ext>
            </a:extLst>
          </p:cNvPr>
          <p:cNvSpPr txBox="1"/>
          <p:nvPr/>
        </p:nvSpPr>
        <p:spPr>
          <a:xfrm>
            <a:off x="958694" y="5459551"/>
            <a:ext cx="10280903" cy="874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这就导出了我们的贪心策略：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贪心策略：每一次合并，都选择当前果园里重量最小的两堆果子进行合并。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514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合并果子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DB3ACA4-CB9B-7295-24B6-D7C793EB473D}"/>
              </a:ext>
            </a:extLst>
          </p:cNvPr>
          <p:cNvSpPr txBox="1"/>
          <p:nvPr/>
        </p:nvSpPr>
        <p:spPr>
          <a:xfrm>
            <a:off x="840451" y="1421199"/>
            <a:ext cx="10591800" cy="29518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我们已经确定了贪心策略：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每一次合并，都选择当前果园里重量最小的两堆果子进行合并。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一个基于排序的思路是：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把所有果子堆的重量放入一个数组或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vector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中。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对这个数组进行升序排序。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取出最前面的两个最小元素，将它们合并，并累加代价。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将合并产生的新元素，放回到这个数组中，并维持数组的有序性。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重复第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和第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步，直到所有元素都合并完毕，累加的代价即为最终答案。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3C6FEC5-A14F-B945-7D84-C4A9679283EC}"/>
                  </a:ext>
                </a:extLst>
              </p:cNvPr>
              <p:cNvSpPr txBox="1"/>
              <p:nvPr/>
            </p:nvSpPr>
            <p:spPr>
              <a:xfrm>
                <a:off x="840451" y="4495800"/>
                <a:ext cx="10591800" cy="181235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这里的关键难点在于第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4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步。每次将新元素放回并保持有序，如果每次都重新完整排序，效率会非常低，总复杂度会是</a:t>
                </a:r>
                <a14:m>
                  <m:oMath xmlns:m="http://schemas.openxmlformats.org/officeDocument/2006/math">
                    <m:r>
                      <a:rPr lang="pt-BR" altLang="zh-CN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pt-BR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pt-BR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t-BR" altLang="zh-CN" i="1">
                            <a:latin typeface="Cambria Math" panose="02040503050406030204" pitchFamily="18" charset="0"/>
                          </a:rPr>
                          <m:t>𝑙𝑜𝑔𝑛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。如果使用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vector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，在正确的位置插入一个元素也需要 </a:t>
                </a:r>
                <a14:m>
                  <m:oMath xmlns:m="http://schemas.openxmlformats.org/officeDocument/2006/math">
                    <m:r>
                      <a:rPr lang="pt-BR" altLang="zh-CN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pt-BR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altLang="zh-C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的时间，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n-1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次操作总共是 </a:t>
                </a:r>
                <a14:m>
                  <m:oMath xmlns:m="http://schemas.openxmlformats.org/officeDocument/2006/math">
                    <m:r>
                      <a:rPr lang="pt-BR" altLang="zh-CN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pt-BR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altLang="zh-C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pt-BR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pt-BR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，在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很大时也会超时。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那么，有没有一种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更高效的方式来维护这个有序性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呢？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3C6FEC5-A14F-B945-7D84-C4A9679283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451" y="4495800"/>
                <a:ext cx="10591800" cy="1812356"/>
              </a:xfrm>
              <a:prstGeom prst="rect">
                <a:avLst/>
              </a:prstGeom>
              <a:blipFill>
                <a:blip r:embed="rId5"/>
                <a:stretch>
                  <a:fillRect l="-518" r="-230" b="-43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180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合并果子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6AB4C5B-F903-369F-FE77-C898AAE634E4}"/>
              </a:ext>
            </a:extLst>
          </p:cNvPr>
          <p:cNvSpPr txBox="1"/>
          <p:nvPr/>
        </p:nvSpPr>
        <p:spPr>
          <a:xfrm>
            <a:off x="775716" y="1415492"/>
            <a:ext cx="10707211" cy="30476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让我们观察这个合并过程的一个特性：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当我们合并两个数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时，产生的新数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+ b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一定比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都大。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这意味着，我们合并产生的新数，有很大概率比原始数组中剩下的一些小数要大，既然插回原数组保持有序性有些麻烦，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那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我们是不是可以干脆不放回去了，而去把这些数字单独放到另外一个容器里？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基于此，我们可以设计一个有序双队列方法：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队列一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：存放初始的、排好序的果子堆。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队列二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：存放合并后产生的有序的新果子堆。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0118156-61BE-3913-A717-84D3AC72E672}"/>
              </a:ext>
            </a:extLst>
          </p:cNvPr>
          <p:cNvSpPr txBox="1"/>
          <p:nvPr/>
        </p:nvSpPr>
        <p:spPr>
          <a:xfrm>
            <a:off x="775716" y="4619677"/>
            <a:ext cx="10707211" cy="17088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初始的果子堆可以一次性排好序，放入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内部自然是有序的。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我们总是从小到大合并，所以后合并产生的新堆，其重量一定不小于先合并产生的新堆。因此，我们每次将新产生的堆放入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的队尾，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内部也自然地保持了有序性。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基于此，在任何时刻，要寻找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全局的最小值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，它只可能出现在哪里？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Q1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的队头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或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的队头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95121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合并果子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0534F24-F689-238B-C0C1-ACD96163E420}"/>
              </a:ext>
            </a:extLst>
          </p:cNvPr>
          <p:cNvSpPr txBox="1"/>
          <p:nvPr/>
        </p:nvSpPr>
        <p:spPr>
          <a:xfrm>
            <a:off x="797839" y="2027273"/>
            <a:ext cx="10578084" cy="42018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将所有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个初始果子堆的重量读入数组，并进行一次升序排序。这个数组就充当我们的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创建一个空的队列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进行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n-1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次合并循环。在每次循环中，我们需要找到全局最小的两个数。这两个数从哪里来呢？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它们只可能出现在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的队头，或者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的队头。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因此，每次我们只需要从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的队头和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的队头元素候选者中，选出最小的两个数。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取第一个最小数： 比较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的队头和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的队头，哪个小就取哪个，并从对应队列中移除。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取第二个最小数： 再次比较两个队列的新队头，哪个小就取哪个，并移除。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将取出的这两个数相加，得到新堆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cost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cost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放入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的队尾。因为我们总是从小到大合并，所以后放入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的新堆一定比先放入的大，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内部自然就是有序的。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cost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累加到总成本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total_cost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中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，当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循环结束后，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total_cost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就是答案。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AACDEC9-CBD9-B6DB-82B3-64025515DF1A}"/>
              </a:ext>
            </a:extLst>
          </p:cNvPr>
          <p:cNvSpPr txBox="1"/>
          <p:nvPr/>
        </p:nvSpPr>
        <p:spPr>
          <a:xfrm>
            <a:off x="797839" y="1491938"/>
            <a:ext cx="1340788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算法思路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34777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合并果子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594F87A-41D5-CAB7-063B-FA2575E63D81}"/>
              </a:ext>
            </a:extLst>
          </p:cNvPr>
          <p:cNvSpPr txBox="1"/>
          <p:nvPr/>
        </p:nvSpPr>
        <p:spPr>
          <a:xfrm>
            <a:off x="3962400" y="1447800"/>
            <a:ext cx="7315200" cy="262123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n -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++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进行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n-1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次合并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取出全局最小的两个数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first_min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get_min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(Q1, Q2);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second_min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get_min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(Q1, Q2);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long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current_cost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first_min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second_min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total_cost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current_cost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Q2.push(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current_cost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将新堆放入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Q2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A0CD644-A118-E4B1-E811-64CAF99EA490}"/>
              </a:ext>
            </a:extLst>
          </p:cNvPr>
          <p:cNvSpPr txBox="1"/>
          <p:nvPr/>
        </p:nvSpPr>
        <p:spPr>
          <a:xfrm>
            <a:off x="4076700" y="4191000"/>
            <a:ext cx="7086600" cy="21243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get_min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函数是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用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来从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的队头取出当前的最小值。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连续执行两次这个逻辑，得到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first_min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second_min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计算新堆的重量并将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cost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累加到总成本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total_cost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中。</a:t>
            </a:r>
          </a:p>
          <a:p>
            <a:pPr marL="342900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将新产生的堆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cost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push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的队尾。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循环结束后，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total_cost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就是所求的最小体力耗费值。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BCA0D94-13CC-BEF2-1914-1ABC7B8CB7FB}"/>
              </a:ext>
            </a:extLst>
          </p:cNvPr>
          <p:cNvSpPr txBox="1"/>
          <p:nvPr/>
        </p:nvSpPr>
        <p:spPr>
          <a:xfrm>
            <a:off x="1143000" y="3607365"/>
            <a:ext cx="17526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代码实现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7591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A7C840E-D372-4913-185F-AB799CCE5493}"/>
                  </a:ext>
                </a:extLst>
              </p:cNvPr>
              <p:cNvSpPr txBox="1"/>
              <p:nvPr/>
            </p:nvSpPr>
            <p:spPr>
              <a:xfrm>
                <a:off x="1043167" y="1828800"/>
                <a:ext cx="10228336" cy="381982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12-6 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哈夫曼编码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(B0179)</a:t>
                </a:r>
                <a:endParaRPr lang="zh-CN" altLang="en-US" sz="2400" b="1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为了压缩数据，我们希望为信息中的每个字符设计一种二进制编码。一种有效的方法是遵循哈夫曼编码的原则：为出现频率高的字符分配较短的编码，为出现频率低的字符分配较长的编码。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现在，给定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5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个字符的出现频率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𝐴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𝐵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𝐶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𝐷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𝐸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，请你计算，通过哈夫曼编码后，得到的编码信息流的最小总长度是多少。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A7C840E-D372-4913-185F-AB799CCE54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167" y="1828800"/>
                <a:ext cx="10228336" cy="3819828"/>
              </a:xfrm>
              <a:prstGeom prst="rect">
                <a:avLst/>
              </a:prstGeom>
              <a:blipFill>
                <a:blip r:embed="rId5"/>
                <a:stretch>
                  <a:fillRect l="-894" r="-238" b="-17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361360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A7C840E-D372-4913-185F-AB799CCE5493}"/>
              </a:ext>
            </a:extLst>
          </p:cNvPr>
          <p:cNvSpPr txBox="1"/>
          <p:nvPr/>
        </p:nvSpPr>
        <p:spPr>
          <a:xfrm>
            <a:off x="877621" y="1495041"/>
            <a:ext cx="10552379" cy="5870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编码是什么？可以想象为一种翻译规则。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FAD5EDE-7372-5714-DA45-FA1A9052F341}"/>
              </a:ext>
            </a:extLst>
          </p:cNvPr>
          <p:cNvSpPr txBox="1"/>
          <p:nvPr/>
        </p:nvSpPr>
        <p:spPr>
          <a:xfrm>
            <a:off x="877621" y="2392560"/>
            <a:ext cx="10552379" cy="8778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假设你想发送一条消息，内容是：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AAAAAAAAAABBBCC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（这里面有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因为计算机它只认识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。所以，在发送之前，会这条消息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变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成一串由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组成的二进制语言。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E75CD6-155A-F0B8-7AB4-F7F10EFA3851}"/>
              </a:ext>
            </a:extLst>
          </p:cNvPr>
          <p:cNvSpPr txBox="1"/>
          <p:nvPr/>
        </p:nvSpPr>
        <p:spPr>
          <a:xfrm>
            <a:off x="864483" y="3587571"/>
            <a:ext cx="10565517" cy="25398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电脑里最常见的一种翻译规则叫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ASCII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码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。规定了每个字符都对应一个固定的、长度为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位的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串。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比如：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-&gt;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01000001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zh-CN" alt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-&gt;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01000010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-&gt;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01000011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如果用这种方法，你的消息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AAAAAAAAAABBBCC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就会被翻译成一长串数字，每个字母都要占掉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8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位！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总长度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* 8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位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+ 3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* 8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位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+ 2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* 8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位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80 + 24 + 16 = 120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位。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发送这么长的一串，既浪费时间又浪费存储空间。</a:t>
            </a:r>
          </a:p>
        </p:txBody>
      </p:sp>
    </p:spTree>
    <p:extLst>
      <p:ext uri="{BB962C8B-B14F-4D97-AF65-F5344CB8AC3E}">
        <p14:creationId xmlns:p14="http://schemas.microsoft.com/office/powerpoint/2010/main" val="230548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7B1FEBE-56A8-A764-B851-A0232BBECC41}"/>
              </a:ext>
            </a:extLst>
          </p:cNvPr>
          <p:cNvSpPr txBox="1"/>
          <p:nvPr/>
        </p:nvSpPr>
        <p:spPr>
          <a:xfrm>
            <a:off x="936879" y="1338738"/>
            <a:ext cx="10318242" cy="503285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对于这条消息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AAAAAAAAAABBBCC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，我们肯定会想：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出现的次数也太多了吧！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相比之下就少多了。为什么我要让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占同样大的空间呢？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既然这么常用，我们就用最短的二进制来表示它。二进制里最短的就是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。就用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去代表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-&gt;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endParaRPr lang="zh-CN" altLang="en-US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搞定了。接下来是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，它的频率排第二。那我是不是可以给它第二短的编码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呢？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-&gt;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(?)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——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让我们先打个问号，试试看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现在问题来了： 如果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，那么轮到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的时候，我们该给它什么编码？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我们不能给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编码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，因为机器人读到一个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的时候，它会立刻把它翻译成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，然后继续读后面的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。它不会等着看后面是不是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同理，我们也不能给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编码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或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，因为机器人读到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的时候，会立刻把它翻译成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这就造成了混乱！ 想象一下，一串信息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。它到底是应该翻译成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然后再处理后面的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？还是应该把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整体看作一个我们还没定义的新编码呢？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这就产生了二义性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6611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941FF7-8299-DF86-04AB-5B553291F275}"/>
              </a:ext>
            </a:extLst>
          </p:cNvPr>
          <p:cNvSpPr txBox="1"/>
          <p:nvPr/>
        </p:nvSpPr>
        <p:spPr>
          <a:xfrm>
            <a:off x="1164336" y="1456377"/>
            <a:ext cx="10128503" cy="17054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我们可以引入人为的一个规定：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任何一个字符的编码，都不能是另一个字符编码的开头部分。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这叫做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前缀码规则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。它保证了机器人解码的时候，从前往后读，读到一个完整的编码就能立刻翻译，避免了二义性。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所以，我们刚才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-&gt; 0, B -&gt; 1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的想法是行不通的。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EF0C592-F79B-07F6-BCC1-0F265D4FF05F}"/>
              </a:ext>
            </a:extLst>
          </p:cNvPr>
          <p:cNvSpPr txBox="1"/>
          <p:nvPr/>
        </p:nvSpPr>
        <p:spPr>
          <a:xfrm>
            <a:off x="1148510" y="3276600"/>
            <a:ext cx="10128503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比如下面这一种方式就遵守了前缀码规则：</a:t>
            </a:r>
          </a:p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-&gt;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出现最多，编码最短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-&gt;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-&gt;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F58EA33-5FDE-22A9-1D55-26E7F24BAA53}"/>
              </a:ext>
            </a:extLst>
          </p:cNvPr>
          <p:cNvSpPr txBox="1"/>
          <p:nvPr/>
        </p:nvSpPr>
        <p:spPr>
          <a:xfrm>
            <a:off x="1148510" y="4591749"/>
            <a:ext cx="10144329" cy="17088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我们来检查一下这个新的规则：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的编码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B(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或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C(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的开头吗？不是。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的编码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C(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的开头吗？不是。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所以计算机看到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就知道是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，看到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就知道是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，看到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就知道是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，不会认错了。</a:t>
            </a:r>
          </a:p>
        </p:txBody>
      </p:sp>
    </p:spTree>
    <p:extLst>
      <p:ext uri="{BB962C8B-B14F-4D97-AF65-F5344CB8AC3E}">
        <p14:creationId xmlns:p14="http://schemas.microsoft.com/office/powerpoint/2010/main" val="97491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7B1CA49-E807-20FF-8482-C7C3C3374BE6}"/>
              </a:ext>
            </a:extLst>
          </p:cNvPr>
          <p:cNvSpPr txBox="1"/>
          <p:nvPr/>
        </p:nvSpPr>
        <p:spPr>
          <a:xfrm>
            <a:off x="1140266" y="1600200"/>
            <a:ext cx="10128188" cy="2812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现在再来翻译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AAAAAAAAAABBBCC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A)</a:t>
            </a:r>
            <a:b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</a:b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B)</a:t>
            </a:r>
            <a:b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</a:b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C)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现在的总长度就只有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位了！对比之前的长度缩短了整整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6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倍！这其实就是数据压缩，也是为什么压缩包可以缩减文件大小的原因。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52A4A11-1CA2-9B45-1257-39FEB53AEA09}"/>
              </a:ext>
            </a:extLst>
          </p:cNvPr>
          <p:cNvSpPr txBox="1"/>
          <p:nvPr/>
        </p:nvSpPr>
        <p:spPr>
          <a:xfrm>
            <a:off x="1134169" y="5044707"/>
            <a:ext cx="10134285" cy="9612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而这道题的任务就是：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题目会给你几个字符的出现次数（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频率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），设计出那套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最优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的编码方案，并计算出在这种最优方案下，最终编码形成的数据的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最小总长度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是多少。</a:t>
            </a:r>
          </a:p>
        </p:txBody>
      </p:sp>
    </p:spTree>
    <p:extLst>
      <p:ext uri="{BB962C8B-B14F-4D97-AF65-F5344CB8AC3E}">
        <p14:creationId xmlns:p14="http://schemas.microsoft.com/office/powerpoint/2010/main" val="256703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1E73B93-8E30-490B-6405-C2F576CE84EA}"/>
              </a:ext>
            </a:extLst>
          </p:cNvPr>
          <p:cNvSpPr txBox="1"/>
          <p:nvPr/>
        </p:nvSpPr>
        <p:spPr>
          <a:xfrm>
            <a:off x="1042416" y="1676400"/>
            <a:ext cx="10107167" cy="18500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很多聪明的同学可能会立刻想到：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我明白了！这不就是个简单的排序嘛？频率排第一的，编码就是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；排第二的，就是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；排第三的，就是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110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；排第四的，就是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1110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以此类推，不就行了吗？”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732CB56-4978-46C1-9516-6B25BA0968D8}"/>
              </a:ext>
            </a:extLst>
          </p:cNvPr>
          <p:cNvSpPr txBox="1"/>
          <p:nvPr/>
        </p:nvSpPr>
        <p:spPr>
          <a:xfrm>
            <a:off x="1042416" y="4419600"/>
            <a:ext cx="10107167" cy="12345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这个想法遵循了“频率高，编码短”的原则，也保证了编码之间不会是彼此的前缀（比如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不是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的前缀），看起来天衣无缝。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但是，这个真的是最优的吗？</a:t>
            </a:r>
          </a:p>
        </p:txBody>
      </p:sp>
    </p:spTree>
    <p:extLst>
      <p:ext uri="{BB962C8B-B14F-4D97-AF65-F5344CB8AC3E}">
        <p14:creationId xmlns:p14="http://schemas.microsoft.com/office/powerpoint/2010/main" val="376780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36CCBD8-386F-E00B-19BE-263A8C77B881}"/>
              </a:ext>
            </a:extLst>
          </p:cNvPr>
          <p:cNvSpPr txBox="1"/>
          <p:nvPr/>
        </p:nvSpPr>
        <p:spPr>
          <a:xfrm>
            <a:off x="1053912" y="1533619"/>
            <a:ext cx="10255503" cy="45057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让我们用本题的样例数据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{5, 10, 13, 14, 20}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来检验一下这个想法。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频率排序：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20(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), 14(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第二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), 13(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第三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), 10(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第四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), 5(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第五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按照排队法分配编码：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 (E) -&gt;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1);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14 (D) -&gt;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2)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 (C) -&gt;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110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3);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 (B) -&gt;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1110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4)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(A) -&gt;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1111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4)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计算总长度：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求和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147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这个结果是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147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。但是，样例给出的最优答案是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139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10796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4C4A79B-0CFA-2D1B-70E1-60CE8C46A5B6}"/>
              </a:ext>
            </a:extLst>
          </p:cNvPr>
          <p:cNvSpPr txBox="1"/>
          <p:nvPr/>
        </p:nvSpPr>
        <p:spPr>
          <a:xfrm>
            <a:off x="685800" y="1524000"/>
            <a:ext cx="10820400" cy="43122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问题出在哪里？问题在于，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排队法只考虑了频率的排名，却没有考虑频率数值本身的亲疏远近。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我们再看一眼这组频率数据：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{5, 10, 13, 14, 20}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14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这两个频率，它们非常接近，可以说是双胞胎兄弟。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也相对比较近。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排队法粗暴地根据排名，给了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14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一个长度为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的编码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，却给了和它差不多的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一个长度为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的编码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110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这显然是不公平的。优秀的方案，应该会把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14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这对兄弟放在一个相似的编码长度上。</a:t>
            </a:r>
          </a:p>
        </p:txBody>
      </p:sp>
    </p:spTree>
    <p:extLst>
      <p:ext uri="{BB962C8B-B14F-4D97-AF65-F5344CB8AC3E}">
        <p14:creationId xmlns:p14="http://schemas.microsoft.com/office/powerpoint/2010/main" val="120309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97CCDE7-93D8-57E2-CDAB-FDF800B3C42B}"/>
              </a:ext>
            </a:extLst>
          </p:cNvPr>
          <p:cNvSpPr txBox="1"/>
          <p:nvPr/>
        </p:nvSpPr>
        <p:spPr>
          <a:xfrm>
            <a:off x="821037" y="3135690"/>
            <a:ext cx="10549924" cy="30811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发现频率最大的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 (E)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给他分配的编码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长度只有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，可是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的这个频率也没有非常显著的大过其他的频率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，真的比其他字符大到足以独占最短的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编码吗？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而且因为独占这个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0,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导致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霸占了整个以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开头的编码空间。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这意味着，所有其他字符的编码都必须以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开头。这会导致我们的编码树变得极度不平衡，像一棵歪脖子树，所有分支都挤在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这一边，使得平均编码长度被不必要地拉长了。</a:t>
            </a:r>
            <a:endParaRPr lang="zh-CN" altLang="en-US" sz="2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6103C8-F37B-B331-03F6-F03FF0579055}"/>
              </a:ext>
            </a:extLst>
          </p:cNvPr>
          <p:cNvSpPr txBox="1"/>
          <p:nvPr/>
        </p:nvSpPr>
        <p:spPr>
          <a:xfrm>
            <a:off x="821038" y="1524000"/>
            <a:ext cx="10549923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再次观察编码：</a:t>
            </a:r>
          </a:p>
          <a:p>
            <a:pPr marL="742950" lvl="1"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 (E) -&gt;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1);  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14 (D) -&gt;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2)</a:t>
            </a:r>
          </a:p>
          <a:p>
            <a:pPr marL="742950" lvl="1"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 (C) -&gt;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110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3);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 (B) -&gt;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1110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4)</a:t>
            </a:r>
          </a:p>
          <a:p>
            <a:pPr marL="742950" lvl="1"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(A) -&gt;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1111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4)</a:t>
            </a:r>
          </a:p>
        </p:txBody>
      </p:sp>
    </p:spTree>
    <p:extLst>
      <p:ext uri="{BB962C8B-B14F-4D97-AF65-F5344CB8AC3E}">
        <p14:creationId xmlns:p14="http://schemas.microsoft.com/office/powerpoint/2010/main" val="29108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740D7D2-23C6-2B48-2AA4-7A840C8BC3B1}"/>
              </a:ext>
            </a:extLst>
          </p:cNvPr>
          <p:cNvSpPr txBox="1"/>
          <p:nvPr/>
        </p:nvSpPr>
        <p:spPr>
          <a:xfrm>
            <a:off x="723900" y="1481677"/>
            <a:ext cx="10744200" cy="46585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但如果我们让频率为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的字符稍作牺牲，放弃长度为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的编码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，接受一个长度为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的编码（比如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而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这次牺牲所增加的成本是：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它的牺牲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解放了整个以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开头的编码空间！我们现在可以分配出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00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01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这两个优秀的、长度为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的编码。这使得其他字符的编码长度得以缩短：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14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的字符，原编码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(00)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长度从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变为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2(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00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，无变化。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的字符，编码长度从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3(110)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缩短为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01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，节省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 × 1 = 13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的字符，编码长度从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4(1110)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缩短为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3(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100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，节省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 × 1 = 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频率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的字符，编码长度从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4(1111)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缩短为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3(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101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，节省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× 1 = 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 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总回报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0 + 13 + 10 + 5 = 28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我们付出了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的成本，换来了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28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的回报。 这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也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正是两种方案总长度之差：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147 - 139 </a:t>
            </a:r>
            <a:r>
              <a:rPr lang="en-US" altLang="zh-CN" sz="200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 8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755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6FEE145-417D-80F4-343C-F9C9AACD2DE5}"/>
              </a:ext>
            </a:extLst>
          </p:cNvPr>
          <p:cNvSpPr txBox="1"/>
          <p:nvPr/>
        </p:nvSpPr>
        <p:spPr>
          <a:xfrm>
            <a:off x="838200" y="1429148"/>
            <a:ext cx="10664951" cy="18461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为了找到答案，我们得从更根本的层面去理解“编码”到底是在做什么。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计算机系统使用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对字符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进行编码，这在逻辑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上有点像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猜字符游戏。假设我们需要在一个字符集中确定某个特定字符，而我们只能通过问一系列“是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否”的问题来排查。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A7FED8-62FD-5B84-C852-36D9D82DDF69}"/>
              </a:ext>
            </a:extLst>
          </p:cNvPr>
          <p:cNvSpPr txBox="1"/>
          <p:nvPr/>
        </p:nvSpPr>
        <p:spPr>
          <a:xfrm>
            <a:off x="838200" y="3678496"/>
            <a:ext cx="10664951" cy="2461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如果第一个问题的答案是“是”，我们就记下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；如果是“否”，就记下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。同理，第二个问题回答“是”记作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，回答“否”记作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每个字符最终都会得到一串的“是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否”答案记录。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因为对于不同一个字符而言，答案记录都不同，我们就可以利用答案记录来指代对应的字符。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5101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6668244-435A-6CE0-CB02-9A3B0A20AEB4}"/>
              </a:ext>
            </a:extLst>
          </p:cNvPr>
          <p:cNvSpPr txBox="1"/>
          <p:nvPr/>
        </p:nvSpPr>
        <p:spPr>
          <a:xfrm>
            <a:off x="838200" y="1752600"/>
            <a:ext cx="10592993" cy="41968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打个比方，假设目标值在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四个字符中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让你猜测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。我们可以询问范围性的问题，为了找出目标，我们肯定会先问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第一个问题：目标是在 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里面吗？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如果回答是（记作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），我们会接着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问第二个问题：目标是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吗？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如果此时回答是（记作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），那么结果自然是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且答案记录就是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00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solidFill>
                <a:srgbClr val="C00000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如果回答否（记作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），那么结果自然是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且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答案记录是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01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 </a:t>
            </a:r>
            <a:endParaRPr lang="en-US" altLang="zh-CN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因为这套答案记录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具有唯一性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，所以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答案的记录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就可以直接构成了该字符的二进制编码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例如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唯一指代着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01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就唯一指代着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推论：在这个模型下，一个字符的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编码长度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，就等于找到它所需要问的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问题个数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因此，题目要求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最小化总编码长度</a:t>
            </a:r>
            <a:r>
              <a:rPr lang="zh-CN" altLang="en-US" sz="2000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，其实就是要求解</a:t>
            </a:r>
            <a:r>
              <a:rPr lang="zh-CN" altLang="en-US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最小化总的提问次数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5365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5B986AB-A17F-FC2D-C8AA-DF07532CE140}"/>
                  </a:ext>
                </a:extLst>
              </p:cNvPr>
              <p:cNvSpPr txBox="1"/>
              <p:nvPr/>
            </p:nvSpPr>
            <p:spPr>
              <a:xfrm>
                <a:off x="990600" y="1600200"/>
                <a:ext cx="10128503" cy="3157275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为了让整体问问题的总次数最少，必须遵循一个贪心原则：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频率越高的字符，应该越快被猜中；频率越低的字符，可以承受更多的排查步骤。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若字符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A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出现了 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次，且找到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A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需要问 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个问题，那么在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A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身上产生的总提问次数就是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5 ×3 = 15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次。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总体目标：最小总成本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zh-CN" altLang="en-US" sz="200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每个字符的频率</m:t>
                            </m:r>
                            <m:r>
                              <a:rPr lang="en-US" altLang="zh-CN" sz="2000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×</m:t>
                            </m:r>
                            <m:r>
                              <m:rPr>
                                <m:nor/>
                              </m:rPr>
                              <a:rPr lang="zh-CN" altLang="en-US" sz="200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找到该字符所需的问题个数</m:t>
                            </m:r>
                          </m:e>
                        </m:d>
                      </m:e>
                    </m:nary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5B986AB-A17F-FC2D-C8AA-DF07532CE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600200"/>
                <a:ext cx="10128503" cy="3157275"/>
              </a:xfrm>
              <a:prstGeom prst="rect">
                <a:avLst/>
              </a:prstGeom>
              <a:blipFill>
                <a:blip r:embed="rId5"/>
                <a:stretch>
                  <a:fillRect l="-783" r="-602" b="-220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D542533F-7507-0EEF-EEAD-013014010C0D}"/>
              </a:ext>
            </a:extLst>
          </p:cNvPr>
          <p:cNvSpPr txBox="1"/>
          <p:nvPr/>
        </p:nvSpPr>
        <p:spPr>
          <a:xfrm>
            <a:off x="989849" y="5029200"/>
            <a:ext cx="10128503" cy="12899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我们已经有了明确的目标和贪心原则（频率高的，问题少）。但具体该怎么操作呢？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比如，对于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A,B,C,D,E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字符，其频率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为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{5, 10, 13, 14, 20}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，我们该如何设计提问顺序，才能保证频率为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的字符问题最少，频率为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的字符问题最多，并且整体最优呢？</a:t>
            </a:r>
          </a:p>
        </p:txBody>
      </p:sp>
    </p:spTree>
    <p:extLst>
      <p:ext uri="{BB962C8B-B14F-4D97-AF65-F5344CB8AC3E}">
        <p14:creationId xmlns:p14="http://schemas.microsoft.com/office/powerpoint/2010/main" val="36513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356E5A7-330D-B1FA-963E-7DDC1B0DB0EF}"/>
              </a:ext>
            </a:extLst>
          </p:cNvPr>
          <p:cNvSpPr txBox="1"/>
          <p:nvPr/>
        </p:nvSpPr>
        <p:spPr>
          <a:xfrm>
            <a:off x="1135808" y="1524000"/>
            <a:ext cx="10088633" cy="21209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如果我们从头开始设计问题，会非常困难。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第一个问题该怎么问？ 我们的第一个问题是该问目标在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{5, 10}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组里吗？，还是该问目标在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{20}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组里吗？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最初的划分会直接影响后续所有步骤，一旦分错了，就无法得到最优解。就像下棋，第一步走在哪里，有无数种可能，我们很难判断哪一步是通往最终胜利的。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9DF034E-0176-D438-457F-6AB4315014FE}"/>
              </a:ext>
            </a:extLst>
          </p:cNvPr>
          <p:cNvSpPr txBox="1"/>
          <p:nvPr/>
        </p:nvSpPr>
        <p:spPr>
          <a:xfrm>
            <a:off x="1135808" y="4019294"/>
            <a:ext cx="10088633" cy="21209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当正向思考走不通时，让我们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倒着想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我们不考虑第一个问题问什么，而是去考虑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最后一个问题应该问什么？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在一个完整的提问流程中，“最后一个问题”是用来区分哪两个字符的？ 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根据我们的贪心原则，那些需要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问最多问题的字符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，一定是频率最低的。所以，</a:t>
            </a:r>
            <a:r>
              <a:rPr lang="zh-CN" altLang="en-US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被藏在问题链条最深处、最后才被区分出来的，必然是那两个</a:t>
            </a:r>
            <a:r>
              <a:rPr lang="zh-CN" altLang="en-US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频率最低</a:t>
            </a:r>
            <a:r>
              <a:rPr lang="zh-CN" altLang="en-US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的字符！</a:t>
            </a:r>
          </a:p>
        </p:txBody>
      </p:sp>
    </p:spTree>
    <p:extLst>
      <p:ext uri="{BB962C8B-B14F-4D97-AF65-F5344CB8AC3E}">
        <p14:creationId xmlns:p14="http://schemas.microsoft.com/office/powerpoint/2010/main" val="245043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CA8EABC-C04E-3B8B-DE1E-F9B245351288}"/>
              </a:ext>
            </a:extLst>
          </p:cNvPr>
          <p:cNvSpPr txBox="1"/>
          <p:nvPr/>
        </p:nvSpPr>
        <p:spPr>
          <a:xfrm>
            <a:off x="775716" y="1524000"/>
            <a:ext cx="10495786" cy="4440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这启发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我们可以从最不重要的地方开始，倒着往回构建我们的提问结构。这个倒着想的过程，其实就是一个</a:t>
            </a:r>
            <a:r>
              <a:rPr lang="zh-CN" altLang="en-US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合并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的过程。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第一步：找到最该被藏在最后的两个字符。 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在我们的例子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{5, 10, 13, 14, 20}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中，最不重要的两个是频率为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5(A)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10(B)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我们可以把它们看作一个小团体。为了区分它俩，我们需要设计一个专门的问题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这个字符是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吗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这个专门的问题，在整个提问流程中，将会是最后一步才会需要问到的。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现在，我们把这个小团体看作一个整体。它的总频率是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+ 10 = 15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。这个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15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代表什么呢？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它代表会问出“这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是字符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还是 字符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的这个问题”所会出现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频率。</a:t>
            </a:r>
            <a:endParaRPr lang="en-US" altLang="zh-CN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956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D60A010-7FBC-07A4-2C9C-A97F361C33FC}"/>
              </a:ext>
            </a:extLst>
          </p:cNvPr>
          <p:cNvSpPr txBox="1"/>
          <p:nvPr/>
        </p:nvSpPr>
        <p:spPr>
          <a:xfrm>
            <a:off x="775716" y="1524000"/>
            <a:ext cx="10495787" cy="44442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我们可以这样理解：那个区分是字符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还是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的问题，它是在什么时候才需要被问到呢？</a:t>
            </a:r>
          </a:p>
          <a:p>
            <a:pPr>
              <a:lnSpc>
                <a:spcPct val="20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只有在信息中出现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的时候，我们才需要去关心它到底是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还是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如果信息中出现的是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，我们根本不会走到需要区分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的那一步。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一共出现了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次，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一共出现了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次。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所以，这个区分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还是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的问题，在整个信息的解码过程中，总共会被问到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+ 10 = 15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次。</a:t>
            </a:r>
          </a:p>
          <a:p>
            <a:pPr>
              <a:lnSpc>
                <a:spcPct val="20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因此，这个合并产生的和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，它的物理意义就是：区分这两个字符的那个问题，所需要被提出的总次数（总频率）。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也就是这次合并操作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对总提问次数的贡献值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会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提问了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次问题，故对总提问次数贡献了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15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0539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35976C1-8EB6-FFC0-5DDF-7AABEAB7DB87}"/>
              </a:ext>
            </a:extLst>
          </p:cNvPr>
          <p:cNvSpPr txBox="1"/>
          <p:nvPr/>
        </p:nvSpPr>
        <p:spPr>
          <a:xfrm>
            <a:off x="848106" y="1676400"/>
            <a:ext cx="10495787" cy="12345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现在我们就有：一个总频率为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的“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A/B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团体”，以及三个独立的字符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(C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D,E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，频率分别是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13, 14, 20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。即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{13, 14, 15, 20}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3118B91-37EC-6B50-1477-17EEAC992858}"/>
              </a:ext>
            </a:extLst>
          </p:cNvPr>
          <p:cNvSpPr txBox="1"/>
          <p:nvPr/>
        </p:nvSpPr>
        <p:spPr>
          <a:xfrm>
            <a:off x="848106" y="3135690"/>
            <a:ext cx="10495787" cy="30811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我们重复刚才的步骤：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找到频率最小的两个单位： 它们是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字符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14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字符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合并它们： 形成一个新的“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C/D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团体”，总频率是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 + 14 = 27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理解这次的代价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27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这代表“区分是字符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还是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D”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这个问题，在整个解码过程中总共会被提出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27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次。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也对总提问次数贡献了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27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。现在就变成了：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{15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7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20}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365330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35976C1-8EB6-FFC0-5DDF-7AABEAB7DB87}"/>
              </a:ext>
            </a:extLst>
          </p:cNvPr>
          <p:cNvSpPr txBox="1"/>
          <p:nvPr/>
        </p:nvSpPr>
        <p:spPr>
          <a:xfrm>
            <a:off x="848105" y="1752600"/>
            <a:ext cx="10495787" cy="1234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现在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变成了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：一个总频率为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的“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A/B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团体”，和一个总频率为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27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的“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C/D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团体”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以及一个独立的字符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E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，频率分别是 </a:t>
            </a:r>
            <a:r>
              <a:rPr lang="en-US" altLang="zh-CN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15, 27, 20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3118B91-37EC-6B50-1477-17EEAC992858}"/>
              </a:ext>
            </a:extLst>
          </p:cNvPr>
          <p:cNvSpPr txBox="1"/>
          <p:nvPr/>
        </p:nvSpPr>
        <p:spPr>
          <a:xfrm>
            <a:off x="652651" y="3583625"/>
            <a:ext cx="10886694" cy="24656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再次找到频率最小的两个单位： 它们是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字符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A/B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团体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字符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合并它们： 形成一个新的“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A/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团体”，总频率是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 +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20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理解这次的代价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这代表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区分是字符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/B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还是 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E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这个问题，在整个解码过程中总共会被提出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27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因为只要遇到了字符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A/B/E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都会提出这个问题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也对总提问次数贡献了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27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252312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7DEF40C-4B2D-DAB8-F7DD-03F7C14FB478}"/>
              </a:ext>
            </a:extLst>
          </p:cNvPr>
          <p:cNvSpPr txBox="1"/>
          <p:nvPr/>
        </p:nvSpPr>
        <p:spPr>
          <a:xfrm>
            <a:off x="984503" y="1536884"/>
            <a:ext cx="10287000" cy="2811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这个过程不断重复：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初始状态：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{5, 10, 13, 14, 20}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合并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，总提问次数贡献成本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 剩下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{13, 14, 15, 20}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合并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14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，总提问次数贡献成本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27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 剩下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{15, 20, 27}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合并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，总提问次数贡献成本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 剩下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{27, 35}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合并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27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，总提问次数贡献成本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 剩下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{62}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，合并结束。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82654C1-ABC4-7EAC-CCBF-EFD493E3E54D}"/>
              </a:ext>
            </a:extLst>
          </p:cNvPr>
          <p:cNvSpPr txBox="1"/>
          <p:nvPr/>
        </p:nvSpPr>
        <p:spPr>
          <a:xfrm>
            <a:off x="990600" y="5294788"/>
            <a:ext cx="10287000" cy="96128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而我们发现，要计算“总提问次数”，只需要计算出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每个单独问题（即每次合并）本身被问了多少次（即合并的代价）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，然后把这些代价加起来就可以了！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33AA2A8-8558-C31B-E20B-859DF8944425}"/>
              </a:ext>
            </a:extLst>
          </p:cNvPr>
          <p:cNvSpPr txBox="1"/>
          <p:nvPr/>
        </p:nvSpPr>
        <p:spPr>
          <a:xfrm>
            <a:off x="984503" y="4621711"/>
            <a:ext cx="10293097" cy="4001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因为此前论证了：</a:t>
            </a:r>
            <a:r>
              <a:rPr lang="zh-CN" altLang="en-US" sz="2000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题目要求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最小化总编码长度</a:t>
            </a:r>
            <a:r>
              <a:rPr lang="zh-CN" altLang="en-US" sz="2000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，其实就是要求解</a:t>
            </a:r>
            <a:r>
              <a:rPr lang="zh-CN" altLang="en-US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最小化总的提问次数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3403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哈夫曼编码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8D670D5-A2F9-7B88-591A-120EEAC88635}"/>
              </a:ext>
            </a:extLst>
          </p:cNvPr>
          <p:cNvSpPr txBox="1"/>
          <p:nvPr/>
        </p:nvSpPr>
        <p:spPr>
          <a:xfrm>
            <a:off x="1160956" y="1468126"/>
            <a:ext cx="10107167" cy="175157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可以得到：最小总编码长度（总提问次数）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= Σ (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每次合并操作的代价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这和“合并果子”问题中，“最小总体力消耗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= Σ (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每次合并的体力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)”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是完全等价的！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所以，解决这道哈夫曼编码问题，就用“合并果子”的方法，把频率当作果子数量，算出来的最小总代价，就是我们要的答案。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F23DAB4-0230-37F1-A417-38C84315FE5E}"/>
              </a:ext>
            </a:extLst>
          </p:cNvPr>
          <p:cNvSpPr txBox="1"/>
          <p:nvPr/>
        </p:nvSpPr>
        <p:spPr>
          <a:xfrm>
            <a:off x="1164334" y="3429000"/>
            <a:ext cx="10107167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初始集合：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{5, 10, 13, 14, 20}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第一次合并：</a:t>
            </a:r>
          </a:p>
          <a:p>
            <a:pPr marL="742950" lvl="1" indent="-28575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合并最小的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，成本为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。剩余集合变为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{13, 14, 15, 20}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342900"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第二次合并：</a:t>
            </a:r>
          </a:p>
          <a:p>
            <a:pPr marL="800100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合并最小的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14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，成本为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27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。剩余集合变为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{15, 20, 27}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342900"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第三次合并：</a:t>
            </a:r>
          </a:p>
          <a:p>
            <a:pPr marL="800100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合并最小的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，成本为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35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。剩余集合变为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{27, 35}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342900"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最后一次合并：</a:t>
            </a:r>
          </a:p>
          <a:p>
            <a:pPr marL="800100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合并最后的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27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35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，成本为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62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。合并完成。</a:t>
            </a:r>
          </a:p>
          <a:p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计算总成本：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将每一次合并的成本相加：总成本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=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 + 27 + 35 + 62 = 139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51515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霍夫曼模型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2847678-ABCE-A676-46B1-CF0B54BDB772}"/>
              </a:ext>
            </a:extLst>
          </p:cNvPr>
          <p:cNvSpPr txBox="1"/>
          <p:nvPr/>
        </p:nvSpPr>
        <p:spPr>
          <a:xfrm>
            <a:off x="990600" y="1676400"/>
            <a:ext cx="10439400" cy="26986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我们通过“分卷子”、“合并果子”以及“哈夫曼编码”这三个例子，反复遇到了同一种解题思想。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我们也可以将它抽象成一个算法模型了。我们称之为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霍夫曼模型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。这个模型专门解决一类特定的最优化问题。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B0008A4-1E81-4238-2B1C-340445F454F0}"/>
              </a:ext>
            </a:extLst>
          </p:cNvPr>
          <p:cNvSpPr txBox="1"/>
          <p:nvPr/>
        </p:nvSpPr>
        <p:spPr>
          <a:xfrm>
            <a:off x="3924300" y="5105400"/>
            <a:ext cx="4572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什么样的问题属于霍夫曼模型？</a:t>
            </a:r>
          </a:p>
        </p:txBody>
      </p:sp>
    </p:spTree>
    <p:extLst>
      <p:ext uri="{BB962C8B-B14F-4D97-AF65-F5344CB8AC3E}">
        <p14:creationId xmlns:p14="http://schemas.microsoft.com/office/powerpoint/2010/main" val="313597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霍夫曼模型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EDC8B8F-221A-92A1-B4A6-627B1C372FB6}"/>
              </a:ext>
            </a:extLst>
          </p:cNvPr>
          <p:cNvSpPr txBox="1"/>
          <p:nvPr/>
        </p:nvSpPr>
        <p:spPr>
          <a:xfrm>
            <a:off x="775716" y="1752600"/>
            <a:ext cx="10515600" cy="41968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当你遇到的问题，具有以下几个特征时，你就可以思考是否能用霍夫曼模型来解决：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初始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情况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给定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个独立的元素（或集合、节点）。每个元素都有一个给定的权值（比如：果子数量、出现频率、成本等）。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操作规则：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存在一种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二合一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的操作。每次操作，你都可以从当前的所有元素（或集合）中，任选两个进行合并，形成一个新的元素（或集合）。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成本：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每次二合一的操作，都会产生一个成本。这个成本的计算方式，通常就是被合并的两个元素的权值之和。同时，这个成本值，也成为了合并后新元素的新权值。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过程目标：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这个二合一的过程需要重复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n-1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次，直到所有初始元素都合并成一个唯一的、最终的元素。目标是设计一个合并的顺序，使得这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n-1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次操作产生的总成本之和最小。</a:t>
            </a:r>
          </a:p>
        </p:txBody>
      </p:sp>
    </p:spTree>
    <p:extLst>
      <p:ext uri="{BB962C8B-B14F-4D97-AF65-F5344CB8AC3E}">
        <p14:creationId xmlns:p14="http://schemas.microsoft.com/office/powerpoint/2010/main" val="13644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霍夫曼模型</a:t>
            </a:r>
            <a:endParaRPr lang="zh-CN" altLang="en-US"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0AE6210-FCE9-9066-4CF5-012660DCFF38}"/>
              </a:ext>
            </a:extLst>
          </p:cNvPr>
          <p:cNvSpPr txBox="1"/>
          <p:nvPr/>
        </p:nvSpPr>
        <p:spPr>
          <a:xfrm>
            <a:off x="1158239" y="1518715"/>
            <a:ext cx="10113264" cy="12305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对于所有符合霍夫曼模型的问题，都存在一个唯一且最优的贪心策略：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每一次操作，都从当前所有可用的元素中，选择权值最小的两个进行合并。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458EEAB-8B63-34F2-D0BE-F8BA888E8D3B}"/>
              </a:ext>
            </a:extLst>
          </p:cNvPr>
          <p:cNvSpPr txBox="1"/>
          <p:nvPr/>
        </p:nvSpPr>
        <p:spPr>
          <a:xfrm>
            <a:off x="1158240" y="2902145"/>
            <a:ext cx="10113263" cy="33327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为什么这样最优？：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避免滚雪球：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每次合并，都会产生一个新的、权值更大的元素。这个新元素会像滚雪球一样，参与后续的合并，并反复地贡献它的权值到总成本中。为了让这个雪球滚得尽可能慢、尽可能小，我们必须在源头上，就用最小的两个元素来捏出第一个小雪球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延迟代价的产生：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这个策略的本质，是让权值大的元素，尽可能晚地参与到合并过程中。权值大的元素出场越晚，它被累加到总成本中的次数就越少，从而使得最终的总成本最小。</a:t>
            </a:r>
          </a:p>
        </p:txBody>
      </p:sp>
    </p:spTree>
    <p:extLst>
      <p:ext uri="{BB962C8B-B14F-4D97-AF65-F5344CB8AC3E}">
        <p14:creationId xmlns:p14="http://schemas.microsoft.com/office/powerpoint/2010/main" val="286959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3429000" y="3200400"/>
            <a:ext cx="507161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96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b="1" dirty="0">
                <a:solidFill>
                  <a:srgbClr val="2D4A8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贪心策略应用</a:t>
            </a:r>
            <a:endParaRPr sz="1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 rot="18900000">
            <a:off x="7756939" y="4555235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285772431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纪念品分组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774874" y="1610714"/>
            <a:ext cx="10496629" cy="4934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习题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12-6 </a:t>
            </a:r>
            <a:r>
              <a:rPr lang="zh-CN" altLang="en-US" sz="2400" b="1" dirty="0">
                <a:latin typeface="Consolas" panose="020B0609020204030204" pitchFamily="49" charset="0"/>
              </a:rPr>
              <a:t>纪念品分组</a:t>
            </a:r>
            <a:r>
              <a:rPr lang="en-US" altLang="zh-CN" sz="2400" b="1" dirty="0">
                <a:latin typeface="Consolas" panose="020B0609020204030204" pitchFamily="49" charset="0"/>
              </a:rPr>
              <a:t>(B0185)</a:t>
            </a:r>
            <a:endParaRPr kumimoji="0" lang="en-US" altLang="zh-CN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30FFB1C-458D-1B8B-49A0-F1DEC961D393}"/>
              </a:ext>
            </a:extLst>
          </p:cNvPr>
          <p:cNvSpPr txBox="1"/>
          <p:nvPr/>
        </p:nvSpPr>
        <p:spPr>
          <a:xfrm>
            <a:off x="774874" y="2603568"/>
            <a:ext cx="10502350" cy="3077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元旦快到了，校学生会让乐乐负责新年晚会的纪念品发放工作。为使得参加晚会的同学所获得的纪念品价值相对均衡，他要把购来的纪念品根据价格进行分组，但每组最多只能包括两件纪念品，并且每组纪念品的价格之和不能超过一个给定的整数。为了保证在尽量短的时间内发完所有纪念品，乐乐希望分组的数目最少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你的任务是写一个程序，找出所有分组方案中分组数最少的一种，输出最少的分组数目。</a:t>
            </a:r>
          </a:p>
        </p:txBody>
      </p:sp>
    </p:spTree>
    <p:extLst>
      <p:ext uri="{BB962C8B-B14F-4D97-AF65-F5344CB8AC3E}">
        <p14:creationId xmlns:p14="http://schemas.microsoft.com/office/powerpoint/2010/main" val="348097435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纪念品分组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167117" y="4305332"/>
            <a:ext cx="10104386" cy="17533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这个问题可以通过贪心策略来解决。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贪心策略的核心思想是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每次尽量选择两个价格之和接近但不超过 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 Unicode MS"/>
                <a:ea typeface="source-code-pro"/>
              </a:rPr>
              <a:t>w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 的纪念品进行配对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，这样可以最大化地减少分组数量。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65726" y="1551060"/>
            <a:ext cx="10107167" cy="2462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我们需要将纪念品分成若干组，使得每组最多包含两件纪念品，并且每组内纪念品的价格之和不超过给定的上限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source-code-pro"/>
              </a:rPr>
              <a:t>w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。同时，我们希望分组的数量尽可能少。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由于每组最多只能包含两件纪念品，我们需要聪明地选择哪些纪念品配对，以尽量减少剩余的纪念品数量，从而减少总的分组数。</a:t>
            </a:r>
          </a:p>
        </p:txBody>
      </p:sp>
    </p:spTree>
    <p:extLst>
      <p:ext uri="{BB962C8B-B14F-4D97-AF65-F5344CB8AC3E}">
        <p14:creationId xmlns:p14="http://schemas.microsoft.com/office/powerpoint/2010/main" val="106754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纪念品分组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87821" y="1665599"/>
            <a:ext cx="10058400" cy="1931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排序</a:t>
            </a:r>
            <a:r>
              <a:rPr kumimoji="0" lang="zh-CN" altLang="zh-CN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：首先，我们将所有纪念品的价格进行升序排序。排序的目的是为了方便使用双指针法进行配对。排序后的价格数组可以让我们轻松地从价格最低到最高进行处理。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6FAD40C-4E24-E96A-BCEA-819170B14F95}"/>
              </a:ext>
            </a:extLst>
          </p:cNvPr>
          <p:cNvSpPr txBox="1"/>
          <p:nvPr/>
        </p:nvSpPr>
        <p:spPr>
          <a:xfrm>
            <a:off x="1087821" y="4205816"/>
            <a:ext cx="10058400" cy="19731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双指针法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</a:t>
            </a:r>
          </a:p>
          <a:p>
            <a:pPr marL="457200" marR="0" lvl="1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初始化指针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：我们使用两个指针，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source-code-pro"/>
              </a:rPr>
              <a:t>left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从数组的起始位置（最低价格）开始，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source-code-pro"/>
              </a:rPr>
              <a:t>right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从数组的末尾位置（最高价格）开始。</a:t>
            </a:r>
          </a:p>
        </p:txBody>
      </p:sp>
    </p:spTree>
    <p:extLst>
      <p:ext uri="{BB962C8B-B14F-4D97-AF65-F5344CB8AC3E}">
        <p14:creationId xmlns:p14="http://schemas.microsoft.com/office/powerpoint/2010/main" val="330462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纪念品分组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90600" y="1549756"/>
            <a:ext cx="10439400" cy="11202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latin typeface="Consolas" panose="020B0609020204030204" pitchFamily="49" charset="0"/>
              </a:rPr>
              <a:t>检查和：</a:t>
            </a:r>
            <a:r>
              <a:rPr lang="zh-CN" altLang="en-US" dirty="0">
                <a:latin typeface="Consolas" panose="020B0609020204030204" pitchFamily="49" charset="0"/>
              </a:rPr>
              <a:t>对于每一对由 </a:t>
            </a:r>
            <a:r>
              <a:rPr lang="en-US" altLang="zh-CN" dirty="0">
                <a:latin typeface="Consolas" panose="020B0609020204030204" pitchFamily="49" charset="0"/>
              </a:rPr>
              <a:t>left </a:t>
            </a:r>
            <a:r>
              <a:rPr lang="zh-CN" altLang="en-US" dirty="0">
                <a:latin typeface="Consolas" panose="020B0609020204030204" pitchFamily="49" charset="0"/>
              </a:rPr>
              <a:t>和 </a:t>
            </a:r>
            <a:r>
              <a:rPr lang="en-US" altLang="zh-CN" dirty="0">
                <a:latin typeface="Consolas" panose="020B0609020204030204" pitchFamily="49" charset="0"/>
              </a:rPr>
              <a:t>right </a:t>
            </a:r>
            <a:r>
              <a:rPr lang="zh-CN" altLang="en-US" dirty="0">
                <a:latin typeface="Consolas" panose="020B0609020204030204" pitchFamily="49" charset="0"/>
              </a:rPr>
              <a:t>指向的纪念品，如果它们的价格之和小于或等于 </a:t>
            </a:r>
            <a:r>
              <a:rPr lang="en-US" altLang="zh-CN" dirty="0">
                <a:latin typeface="Consolas" panose="020B0609020204030204" pitchFamily="49" charset="0"/>
              </a:rPr>
              <a:t>w</a:t>
            </a:r>
            <a:r>
              <a:rPr lang="zh-CN" altLang="en-US" dirty="0">
                <a:latin typeface="Consolas" panose="020B0609020204030204" pitchFamily="49" charset="0"/>
              </a:rPr>
              <a:t>，那么可以将这两件纪念品配对在一起。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49054B9-AF50-C92D-378B-69F8AD894067}"/>
              </a:ext>
            </a:extLst>
          </p:cNvPr>
          <p:cNvSpPr txBox="1"/>
          <p:nvPr/>
        </p:nvSpPr>
        <p:spPr>
          <a:xfrm>
            <a:off x="990600" y="2877737"/>
            <a:ext cx="10509503" cy="33362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latin typeface="Consolas" panose="020B0609020204030204" pitchFamily="49" charset="0"/>
              </a:rPr>
              <a:t>移动指针：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如果可以配对（和小于等于 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w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），</a:t>
            </a:r>
            <a:r>
              <a:rPr lang="zh-CN" altLang="en-US" dirty="0">
                <a:latin typeface="Consolas" panose="020B0609020204030204" pitchFamily="49" charset="0"/>
              </a:rPr>
              <a:t>则说明这两件纪念品可以放在同一组中，我们将 </a:t>
            </a:r>
            <a:r>
              <a:rPr lang="en-US" altLang="zh-CN" dirty="0">
                <a:latin typeface="Consolas" panose="020B0609020204030204" pitchFamily="49" charset="0"/>
              </a:rPr>
              <a:t>left </a:t>
            </a:r>
            <a:r>
              <a:rPr lang="zh-CN" altLang="en-US" dirty="0">
                <a:latin typeface="Consolas" panose="020B0609020204030204" pitchFamily="49" charset="0"/>
              </a:rPr>
              <a:t>向右移动一个位置，同时将 </a:t>
            </a:r>
            <a:r>
              <a:rPr lang="en-US" altLang="zh-CN" dirty="0">
                <a:latin typeface="Consolas" panose="020B0609020204030204" pitchFamily="49" charset="0"/>
              </a:rPr>
              <a:t>right </a:t>
            </a:r>
            <a:r>
              <a:rPr lang="zh-CN" altLang="en-US" dirty="0">
                <a:latin typeface="Consolas" panose="020B0609020204030204" pitchFamily="49" charset="0"/>
              </a:rPr>
              <a:t>向左移动一个位置，表示这两件纪念品都已处理。</a:t>
            </a:r>
            <a:endParaRPr lang="en-US" altLang="zh-CN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如果不能配对（和大于 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w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），</a:t>
            </a:r>
            <a:r>
              <a:rPr lang="zh-CN" altLang="en-US" dirty="0">
                <a:latin typeface="Consolas" panose="020B0609020204030204" pitchFamily="49" charset="0"/>
              </a:rPr>
              <a:t>则说明当前最贵的纪念品不能与任何剩余的纪念品配对（因为 </a:t>
            </a:r>
            <a:r>
              <a:rPr lang="en-US" altLang="zh-CN" dirty="0">
                <a:latin typeface="Consolas" panose="020B0609020204030204" pitchFamily="49" charset="0"/>
              </a:rPr>
              <a:t>left </a:t>
            </a:r>
            <a:r>
              <a:rPr lang="zh-CN" altLang="en-US" dirty="0">
                <a:latin typeface="Consolas" panose="020B0609020204030204" pitchFamily="49" charset="0"/>
              </a:rPr>
              <a:t>指向的已经是最小的），因此我们</a:t>
            </a:r>
            <a:r>
              <a:rPr lang="zh-CN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需要将 </a:t>
            </a:r>
            <a:r>
              <a:rPr lang="en-US" altLang="zh-CN" dirty="0">
                <a:solidFill>
                  <a:srgbClr val="FF0000"/>
                </a:solidFill>
                <a:latin typeface="Consolas" panose="020B0609020204030204" pitchFamily="49" charset="0"/>
              </a:rPr>
              <a:t>right </a:t>
            </a:r>
            <a:r>
              <a:rPr lang="zh-CN" altLang="en-US" dirty="0">
                <a:solidFill>
                  <a:srgbClr val="FF0000"/>
                </a:solidFill>
                <a:latin typeface="Consolas" panose="020B0609020204030204" pitchFamily="49" charset="0"/>
              </a:rPr>
              <a:t>指向的纪念品单独分为一组</a:t>
            </a:r>
            <a:r>
              <a:rPr lang="zh-CN" altLang="en-US" dirty="0">
                <a:latin typeface="Consolas" panose="020B0609020204030204" pitchFamily="49" charset="0"/>
              </a:rPr>
              <a:t>。此时，只需将 </a:t>
            </a:r>
            <a:r>
              <a:rPr lang="en-US" altLang="zh-CN" dirty="0">
                <a:latin typeface="Consolas" panose="020B0609020204030204" pitchFamily="49" charset="0"/>
              </a:rPr>
              <a:t>right </a:t>
            </a:r>
            <a:r>
              <a:rPr lang="zh-CN" altLang="en-US" dirty="0">
                <a:latin typeface="Consolas" panose="020B0609020204030204" pitchFamily="49" charset="0"/>
              </a:rPr>
              <a:t>向左移动一个位置，表示这个纪念品已处理。</a:t>
            </a:r>
          </a:p>
          <a:p>
            <a:pPr>
              <a:lnSpc>
                <a:spcPct val="200000"/>
              </a:lnSpc>
            </a:pPr>
            <a:r>
              <a:rPr lang="zh-CN" altLang="en-US" b="1" dirty="0">
                <a:latin typeface="Consolas" panose="020B0609020204030204" pitchFamily="49" charset="0"/>
              </a:rPr>
              <a:t>重复上述步骤，直到 </a:t>
            </a:r>
            <a:r>
              <a:rPr lang="en-US" altLang="zh-CN" b="1" dirty="0">
                <a:latin typeface="Consolas" panose="020B0609020204030204" pitchFamily="49" charset="0"/>
              </a:rPr>
              <a:t>left </a:t>
            </a:r>
            <a:r>
              <a:rPr lang="zh-CN" altLang="en-US" b="1" dirty="0">
                <a:latin typeface="Consolas" panose="020B0609020204030204" pitchFamily="49" charset="0"/>
              </a:rPr>
              <a:t>超过 </a:t>
            </a:r>
            <a:r>
              <a:rPr lang="en-US" altLang="zh-CN" b="1" dirty="0">
                <a:latin typeface="Consolas" panose="020B0609020204030204" pitchFamily="49" charset="0"/>
              </a:rPr>
              <a:t>right</a:t>
            </a:r>
            <a:r>
              <a:rPr lang="zh-CN" altLang="en-US" b="1" dirty="0">
                <a:latin typeface="Consolas" panose="020B0609020204030204" pitchFamily="49" charset="0"/>
              </a:rPr>
              <a:t>，表示所有纪念品都已被分组。</a:t>
            </a:r>
          </a:p>
        </p:txBody>
      </p:sp>
    </p:spTree>
    <p:extLst>
      <p:ext uri="{BB962C8B-B14F-4D97-AF65-F5344CB8AC3E}">
        <p14:creationId xmlns:p14="http://schemas.microsoft.com/office/powerpoint/2010/main" val="408988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3AA5D11-B5D2-4CCA-044C-00F7D0F75857}"/>
              </a:ext>
            </a:extLst>
          </p:cNvPr>
          <p:cNvSpPr txBox="1"/>
          <p:nvPr/>
        </p:nvSpPr>
        <p:spPr>
          <a:xfrm>
            <a:off x="1072663" y="1478830"/>
            <a:ext cx="10163555" cy="3635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最大整数</a:t>
            </a:r>
            <a:r>
              <a:rPr lang="en-US" altLang="zh-CN" sz="2400" b="1" dirty="0">
                <a:latin typeface="Consolas" panose="020B0609020204030204" pitchFamily="49" charset="0"/>
              </a:rPr>
              <a:t>(P0007)</a:t>
            </a:r>
            <a:r>
              <a:rPr lang="zh-CN" altLang="en-US" sz="2400" b="1" dirty="0">
                <a:latin typeface="Consolas" panose="020B0609020204030204" pitchFamily="49" charset="0"/>
              </a:rPr>
              <a:t>：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给定 </a:t>
            </a:r>
            <a:r>
              <a:rPr lang="en-US" altLang="zh-CN" sz="2000" dirty="0">
                <a:latin typeface="Consolas" panose="020B0609020204030204" pitchFamily="49" charset="0"/>
              </a:rPr>
              <a:t>n </a:t>
            </a:r>
            <a:r>
              <a:rPr lang="zh-CN" altLang="en-US" sz="2000" dirty="0">
                <a:latin typeface="Consolas" panose="020B0609020204030204" pitchFamily="49" charset="0"/>
              </a:rPr>
              <a:t>个正整数，将它们以某种顺序连接成一个最大的多位整数。每个整数可以是多位的，且 </a:t>
            </a:r>
            <a:r>
              <a:rPr lang="en-US" altLang="zh-CN" sz="2000" dirty="0">
                <a:latin typeface="Consolas" panose="020B0609020204030204" pitchFamily="49" charset="0"/>
              </a:rPr>
              <a:t>n </a:t>
            </a:r>
            <a:r>
              <a:rPr lang="zh-CN" altLang="en-US" sz="2000" dirty="0">
                <a:latin typeface="Consolas" panose="020B0609020204030204" pitchFamily="49" charset="0"/>
              </a:rPr>
              <a:t>的范围是小于 </a:t>
            </a:r>
            <a:r>
              <a:rPr lang="en-US" altLang="zh-CN" sz="2000" dirty="0">
                <a:latin typeface="Consolas" panose="020B0609020204030204" pitchFamily="49" charset="0"/>
              </a:rPr>
              <a:t>20</a:t>
            </a:r>
            <a:r>
              <a:rPr lang="zh-CN" altLang="en-US" sz="2000" dirty="0">
                <a:latin typeface="Consolas" panose="020B0609020204030204" pitchFamily="49" charset="0"/>
              </a:rPr>
              <a:t>。输出一个整数，表示通过排列这些数字后能构成的最大的多位整数。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样例输入：</a:t>
            </a:r>
            <a:r>
              <a:rPr lang="en-US" altLang="zh-CN" sz="2000" dirty="0">
                <a:latin typeface="Consolas" panose="020B0609020204030204" pitchFamily="49" charset="0"/>
              </a:rPr>
              <a:t>3 13 312 343 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样例输出：</a:t>
            </a:r>
            <a:r>
              <a:rPr lang="en-US" altLang="zh-CN" sz="2000" dirty="0">
                <a:latin typeface="Consolas" panose="020B0609020204030204" pitchFamily="49" charset="0"/>
              </a:rPr>
              <a:t>34331213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4343DC0-9E37-8308-CCC3-44AC5E0CA3D3}"/>
              </a:ext>
            </a:extLst>
          </p:cNvPr>
          <p:cNvSpPr txBox="1"/>
          <p:nvPr/>
        </p:nvSpPr>
        <p:spPr>
          <a:xfrm>
            <a:off x="1066800" y="5334000"/>
            <a:ext cx="10163555" cy="9612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这个问题的本质，其实是一个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排序问题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。我们只要能定义一个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哪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些整数谁应该排在前面的正确规则，然后对所有数字进行排序，最后按顺序拼接起来，就能得到答案。</a:t>
            </a:r>
          </a:p>
        </p:txBody>
      </p:sp>
    </p:spTree>
    <p:extLst>
      <p:ext uri="{BB962C8B-B14F-4D97-AF65-F5344CB8AC3E}">
        <p14:creationId xmlns:p14="http://schemas.microsoft.com/office/powerpoint/2010/main" val="1426591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44F9201-CE5D-5131-9647-6583B3242EB7}"/>
              </a:ext>
            </a:extLst>
          </p:cNvPr>
          <p:cNvSpPr txBox="1"/>
          <p:nvPr/>
        </p:nvSpPr>
        <p:spPr>
          <a:xfrm>
            <a:off x="1077468" y="2289466"/>
            <a:ext cx="10037064" cy="37351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策略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猜想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：按数值大小降序排序？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因为我们直觉会想着要让最终的数最大，自然应该把更大的数放在前面。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例如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1,2,3,4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。把更大的数放在前面，拼接结果：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4321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，似乎是正确的！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再次校验：给定两个数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 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按数值降序排：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30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。拼接结果是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303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但另一种拼接是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330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显然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330 &gt; 303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通过一个反例发现简单的按数值大小排序是错误的。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8478B5D-F32E-516E-5E5F-BDE158CB8577}"/>
              </a:ext>
            </a:extLst>
          </p:cNvPr>
          <p:cNvSpPr txBox="1"/>
          <p:nvPr/>
        </p:nvSpPr>
        <p:spPr>
          <a:xfrm>
            <a:off x="1077468" y="1542959"/>
            <a:ext cx="4104132" cy="5445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那么，这个排序规则是什么呢？</a:t>
            </a:r>
          </a:p>
        </p:txBody>
      </p:sp>
    </p:spTree>
    <p:extLst>
      <p:ext uri="{BB962C8B-B14F-4D97-AF65-F5344CB8AC3E}">
        <p14:creationId xmlns:p14="http://schemas.microsoft.com/office/powerpoint/2010/main" val="373728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F1D0E36-4039-9C7D-0968-0A1560DBB993}"/>
              </a:ext>
            </a:extLst>
          </p:cNvPr>
          <p:cNvSpPr txBox="1"/>
          <p:nvPr/>
        </p:nvSpPr>
        <p:spPr>
          <a:xfrm>
            <a:off x="1143000" y="1444612"/>
            <a:ext cx="10128503" cy="12933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既然简单的比较都不对，那正确的比较方法到底是什么？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让我们回到问题的本质。当我们决定两个数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的先后顺序时，我们真正在关心的是什么？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我们关心的是，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究竟是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ab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(a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拼接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b)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这个组合大，还是 </a:t>
            </a:r>
            <a:r>
              <a:rPr lang="en-US" altLang="zh-CN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ba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(b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拼接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a)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这个组合大。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091B795-943F-8C71-57EA-D9A1A0A25614}"/>
              </a:ext>
            </a:extLst>
          </p:cNvPr>
          <p:cNvSpPr txBox="1"/>
          <p:nvPr/>
        </p:nvSpPr>
        <p:spPr>
          <a:xfrm>
            <a:off x="1164336" y="4648200"/>
            <a:ext cx="10128502" cy="17088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对于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组合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ab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"3" + "30" -&gt; "330"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组合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"30" + "3" -&gt; "303"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"330" &gt; "303"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，所以我们得出结论：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应该排在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的前面。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D657B06-9036-5CCC-3F9D-BB2230D35811}"/>
              </a:ext>
            </a:extLst>
          </p:cNvPr>
          <p:cNvSpPr txBox="1"/>
          <p:nvPr/>
        </p:nvSpPr>
        <p:spPr>
          <a:xfrm>
            <a:off x="1164336" y="2838656"/>
            <a:ext cx="10128502" cy="17088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比如，对于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组合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ab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"3" + "31" -&gt; "331"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组合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ba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-&gt; "31" + "3" -&gt; "313"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因为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"331" &gt; "313"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，所以我们得出结论：在最终的排序中，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应该排在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的前面。</a:t>
            </a:r>
          </a:p>
        </p:txBody>
      </p:sp>
    </p:spTree>
    <p:extLst>
      <p:ext uri="{BB962C8B-B14F-4D97-AF65-F5344CB8AC3E}">
        <p14:creationId xmlns:p14="http://schemas.microsoft.com/office/powerpoint/2010/main" val="403753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08CCCF4-087E-4156-9915-963C732FB6FF}"/>
              </a:ext>
            </a:extLst>
          </p:cNvPr>
          <p:cNvSpPr txBox="1"/>
          <p:nvPr/>
        </p:nvSpPr>
        <p:spPr>
          <a:xfrm>
            <a:off x="1016000" y="1476606"/>
            <a:ext cx="10255503" cy="14268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这就引出了正确的贪心策略：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排序规则：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对于任意两个数字字符串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，如果拼接结果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a+b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b+a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，那么我们定义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“大于”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，在排序中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应该排在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的前面。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5988FEC-1C8A-3E99-6174-29DDCD0F0B1F}"/>
              </a:ext>
            </a:extLst>
          </p:cNvPr>
          <p:cNvSpPr txBox="1"/>
          <p:nvPr/>
        </p:nvSpPr>
        <p:spPr>
          <a:xfrm>
            <a:off x="968249" y="3121076"/>
            <a:ext cx="10255502" cy="29980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这个贪心策略是否产生了全局最优解？ 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是我们可以用反证法来证明。假设在最优解中，存在相邻的两个数字字符串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，使得它们不满足我们的排序规则，即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x+y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y+x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这意味着，在我们的贪心排序中，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本应该排在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的前面。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如果我们在这个最优解中，将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的位置交换，其他部分保持不变，新的拼接结果会变得更大。这与原方案是最优解的假设相矛盾。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因此，任何最优解都必须满足任意相邻两项都符合我们的排序规则。</a:t>
            </a:r>
          </a:p>
        </p:txBody>
      </p:sp>
    </p:spTree>
    <p:extLst>
      <p:ext uri="{BB962C8B-B14F-4D97-AF65-F5344CB8AC3E}">
        <p14:creationId xmlns:p14="http://schemas.microsoft.com/office/powerpoint/2010/main" val="425274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08CCCF4-087E-4156-9915-963C732FB6FF}"/>
              </a:ext>
            </a:extLst>
          </p:cNvPr>
          <p:cNvSpPr txBox="1"/>
          <p:nvPr/>
        </p:nvSpPr>
        <p:spPr>
          <a:xfrm>
            <a:off x="1015997" y="1436273"/>
            <a:ext cx="10255503" cy="12305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FF33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（了解其满足传递性即可）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不过我们还自己定义了一个大于关系，就还需要证明我们定义的这个新的大于关系，是否满足排序所需要的基本性质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传递性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F4BCEB9-20E0-6B29-1F79-3E306D9EC318}"/>
              </a:ext>
            </a:extLst>
          </p:cNvPr>
          <p:cNvSpPr txBox="1"/>
          <p:nvPr/>
        </p:nvSpPr>
        <p:spPr>
          <a:xfrm>
            <a:off x="1015246" y="2755832"/>
            <a:ext cx="10255502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什么是传递性？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传递性就是：如果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&gt; 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并且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&gt; c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，那么我们必然可以推断出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&gt; c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CD08543-BC1D-5536-D5B7-CA7E55C415F9}"/>
              </a:ext>
            </a:extLst>
          </p:cNvPr>
          <p:cNvSpPr txBox="1"/>
          <p:nvPr/>
        </p:nvSpPr>
        <p:spPr>
          <a:xfrm>
            <a:off x="1015999" y="3810000"/>
            <a:ext cx="10255501" cy="253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如果传递性不满足，会发生什么？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会导致排序逻辑链断裂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想象一个不满足传递性的规则，比如“石头、剪刀、布”：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石头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剪刀； 剪刀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布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但是，石头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布，不成立！反而是 布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石头。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如果你去排序石头、剪刀、布，排序算法就会精神错乱了。他不知道到底谁最大，就会一直死循环来回调整元素位置。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661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C2498794-81B4-5E8F-F895-BCD9C9BDA8C5}"/>
                  </a:ext>
                </a:extLst>
              </p:cNvPr>
              <p:cNvSpPr txBox="1"/>
              <p:nvPr/>
            </p:nvSpPr>
            <p:spPr>
              <a:xfrm>
                <a:off x="769558" y="1612939"/>
                <a:ext cx="10760889" cy="428918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证明 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a+b</a:t>
                </a:r>
                <a:r>
                  <a:rPr lang="en-US" altLang="zh-CN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&gt; 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b+a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规则的传递性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我们要证明，我们自定义的这个大于关系符合逻辑的。这个逻辑上的自洽性，就叫做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传递性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如果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比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大，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又比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C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大，那么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必须也比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C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大。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放到我们的问题里：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对于我们自定义的大小关系，给定三个数字字符串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a, b, c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，我们已知：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a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b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b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a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意味着在排序时，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应该排在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的前面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b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c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c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b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意味着在排序时，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应该排在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c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的前面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我们要证明的是：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(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即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也必须排在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c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的前面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只有证明了这一点，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sort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才能正确地构建出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 &gt; b &gt; c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这样的逻辑链，从而得出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应该排在最前面的结论。</a:t>
                </a:r>
              </a:p>
            </p:txBody>
          </p:sp>
        </mc:Choice>
        <mc:Fallback xmlns="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C2498794-81B4-5E8F-F895-BCD9C9BDA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558" y="1612939"/>
                <a:ext cx="10760889" cy="4289188"/>
              </a:xfrm>
              <a:prstGeom prst="rect">
                <a:avLst/>
              </a:prstGeom>
              <a:blipFill>
                <a:blip r:embed="rId5"/>
                <a:stretch>
                  <a:fillRect l="-850" r="-1360" b="-15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03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BF3A8D5B-156D-E037-D9F3-6D6EA906253F}"/>
                  </a:ext>
                </a:extLst>
              </p:cNvPr>
              <p:cNvSpPr txBox="1"/>
              <p:nvPr/>
            </p:nvSpPr>
            <p:spPr>
              <a:xfrm>
                <a:off x="990600" y="1529900"/>
                <a:ext cx="10439400" cy="283930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我们设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𝑙𝑒𝑛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为字符串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的长度，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𝑣𝑎𝑙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为字符串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所代表的数值。 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字符串的拼接操作，例如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，在数值上等价于：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𝑣𝑎𝑙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</m:d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×</m:t>
                    </m:r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𝑙𝑒𝑛</m:t>
                        </m:r>
                        <m:d>
                          <m:d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𝑏</m:t>
                            </m:r>
                          </m:e>
                        </m:d>
                      </m:sup>
                    </m:sSup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𝑣𝑎𝑙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𝑏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根据题设，我们已知：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a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b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b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a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(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这里指字典序比较，但因为拼接后字符串长度相同，所以等价于数值比较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Cambria Math" panose="02040503050406030204" pitchFamily="18" charset="0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b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c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c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b</m:t>
                    </m:r>
                  </m:oMath>
                </a14:m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我们要证明的是：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</m:oMath>
                </a14:m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BF3A8D5B-156D-E037-D9F3-6D6EA9062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529900"/>
                <a:ext cx="10439400" cy="2839303"/>
              </a:xfrm>
              <a:prstGeom prst="rect">
                <a:avLst/>
              </a:prstGeom>
              <a:blipFill>
                <a:blip r:embed="rId5"/>
                <a:stretch>
                  <a:fillRect l="-643" r="-1343" b="-27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5E6EFB79-4D56-05DE-682F-373D6BDCA532}"/>
                  </a:ext>
                </a:extLst>
              </p:cNvPr>
              <p:cNvSpPr txBox="1"/>
              <p:nvPr/>
            </p:nvSpPr>
            <p:spPr>
              <a:xfrm>
                <a:off x="990600" y="4641530"/>
                <a:ext cx="10439400" cy="1508683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处理第一个已知条件：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𝒃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𝒃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根据我们的数值转换规则，这个不等式可以写为： 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𝑎</m:t>
                          </m:r>
                        </m:e>
                      </m:d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⋅</m:t>
                      </m:r>
                      <m:sSup>
                        <m:sSupPr>
                          <m:ctrlP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𝑙𝑒𝑛</m:t>
                          </m:r>
                          <m:d>
                            <m:dPr>
                              <m:ctrlPr>
                                <a:rPr lang="en-US" altLang="zh-CN" sz="20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0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𝑏</m:t>
                              </m:r>
                            </m:e>
                          </m:d>
                        </m:sup>
                      </m:sSup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𝑏</m:t>
                          </m:r>
                        </m:e>
                      </m:d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&gt;</m:t>
                      </m:r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𝑏</m:t>
                          </m:r>
                        </m:e>
                      </m:d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⋅</m:t>
                      </m:r>
                      <m:sSup>
                        <m:sSupPr>
                          <m:ctrlP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𝑙𝑒𝑛</m:t>
                          </m:r>
                          <m:d>
                            <m:dPr>
                              <m:ctrlPr>
                                <a:rPr lang="en-US" altLang="zh-CN" sz="20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000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𝑎</m:t>
                              </m:r>
                            </m:e>
                          </m:d>
                        </m:sup>
                      </m:sSup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sz="2000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5E6EFB79-4D56-05DE-682F-373D6BDCA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641530"/>
                <a:ext cx="10439400" cy="1508683"/>
              </a:xfrm>
              <a:prstGeom prst="rect">
                <a:avLst/>
              </a:prstGeom>
              <a:blipFill>
                <a:blip r:embed="rId6"/>
                <a:stretch>
                  <a:fillRect l="-6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304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7EBE1DD-DA21-A127-FB0F-F06D95874510}"/>
                  </a:ext>
                </a:extLst>
              </p:cNvPr>
              <p:cNvSpPr txBox="1"/>
              <p:nvPr/>
            </p:nvSpPr>
            <p:spPr>
              <a:xfrm>
                <a:off x="1164336" y="1436273"/>
                <a:ext cx="10112798" cy="1382366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我们将含有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𝒗𝒂𝒍</m:t>
                    </m:r>
                    <m:d>
                      <m:dPr>
                        <m:ctrlP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𝒂</m:t>
                        </m:r>
                      </m:e>
                    </m:d>
                  </m:oMath>
                </a14:m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的项移到左边，含有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𝒗𝒂𝒍</m:t>
                    </m:r>
                    <m:d>
                      <m:dPr>
                        <m:ctrlP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𝒃</m:t>
                        </m:r>
                      </m:e>
                    </m:d>
                  </m:oMath>
                </a14:m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的项移到右边： </a:t>
                </a:r>
                <a:endParaRPr lang="en-US" altLang="zh-CN" b="1" i="1" dirty="0">
                  <a:effectLst/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𝑎</m:t>
                          </m:r>
                        </m:e>
                      </m:d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⋅</m:t>
                      </m:r>
                      <m:sSup>
                        <m:sSup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10</m:t>
                          </m:r>
                        </m:e>
                        <m:sup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𝑙𝑒𝑛</m:t>
                          </m:r>
                          <m:d>
                            <m:dPr>
                              <m:ctrlPr>
                                <a:rPr lang="en-US" altLang="zh-CN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𝑏</m:t>
                              </m:r>
                            </m:e>
                          </m:d>
                        </m:sup>
                      </m:sSup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𝑎</m:t>
                          </m:r>
                        </m:e>
                      </m:d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&gt;</m:t>
                      </m:r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𝑏</m:t>
                          </m:r>
                        </m:e>
                      </m:d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⋅</m:t>
                      </m:r>
                      <m:sSup>
                        <m:sSup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10</m:t>
                          </m:r>
                        </m:e>
                        <m:sup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𝑙𝑒𝑛</m:t>
                          </m:r>
                          <m:d>
                            <m:dPr>
                              <m:ctrlPr>
                                <a:rPr lang="en-US" altLang="zh-CN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𝑎</m:t>
                              </m:r>
                            </m:e>
                          </m:d>
                        </m:sup>
                      </m:sSup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−</m:t>
                      </m:r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提取公因式：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𝒗𝒂𝒍</m:t>
                    </m:r>
                    <m:d>
                      <m:dPr>
                        <m:ctrlP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𝒂</m:t>
                        </m:r>
                      </m:e>
                    </m:d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⋅</m:t>
                    </m:r>
                    <m:d>
                      <m:dPr>
                        <m:ctrlP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𝟏𝟎</m:t>
                            </m:r>
                          </m:e>
                          <m:sup>
                            <m:r>
                              <a:rPr lang="en-US" altLang="zh-CN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𝒍𝒆𝒏</m:t>
                            </m:r>
                            <m:d>
                              <m:dPr>
                                <m:ctrlPr>
                                  <a:rPr lang="en-US" altLang="zh-CN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𝒃</m:t>
                                </m:r>
                              </m:e>
                            </m:d>
                          </m:sup>
                        </m:sSup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e>
                    </m:d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𝒗𝒂𝒍</m:t>
                    </m:r>
                    <m:d>
                      <m:dPr>
                        <m:ctrlP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𝒃</m:t>
                        </m:r>
                      </m:e>
                    </m:d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⋅</m:t>
                    </m:r>
                    <m:d>
                      <m:dPr>
                        <m:ctrlP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𝟏𝟎</m:t>
                            </m:r>
                          </m:e>
                          <m:sup>
                            <m:r>
                              <a:rPr lang="en-US" altLang="zh-CN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𝒍𝒆𝒏</m:t>
                            </m:r>
                            <m:d>
                              <m:dPr>
                                <m:ctrlPr>
                                  <a:rPr lang="en-US" altLang="zh-CN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𝒂</m:t>
                                </m:r>
                              </m:e>
                            </m:d>
                          </m:sup>
                        </m:sSup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e>
                    </m:d>
                  </m:oMath>
                </a14:m>
                <a:endParaRPr lang="en-US" altLang="zh-CN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7EBE1DD-DA21-A127-FB0F-F06D95874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1436273"/>
                <a:ext cx="10112798" cy="1382366"/>
              </a:xfrm>
              <a:prstGeom prst="rect">
                <a:avLst/>
              </a:prstGeom>
              <a:blipFill>
                <a:blip r:embed="rId5"/>
                <a:stretch>
                  <a:fillRect l="-482" b="-53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3F18494-6226-3A93-5F5C-9BD122DDA8BD}"/>
                  </a:ext>
                </a:extLst>
              </p:cNvPr>
              <p:cNvSpPr txBox="1"/>
              <p:nvPr/>
            </p:nvSpPr>
            <p:spPr>
              <a:xfrm>
                <a:off x="1163209" y="3093624"/>
                <a:ext cx="10108294" cy="1531253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由于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𝑙𝑒𝑛</m:t>
                        </m:r>
                        <m:d>
                          <m:dPr>
                            <m:ctrlP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𝑥</m:t>
                            </m:r>
                          </m:e>
                        </m:d>
                      </m:sup>
                    </m:sSup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必然是正数。所以我们可以将不等式两边同时除以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𝑙𝑒𝑛</m:t>
                            </m:r>
                            <m:d>
                              <m:dPr>
                                <m:ctrlPr>
                                  <a:rPr lang="en-US" altLang="zh-CN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𝑎</m:t>
                                </m:r>
                              </m:e>
                            </m:d>
                          </m:sup>
                        </m:sSup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</m:t>
                        </m:r>
                      </m:e>
                    </m:d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⋅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𝑙𝑒𝑛</m:t>
                        </m:r>
                        <m:d>
                          <m:dPr>
                            <m:ctrlP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𝑏</m:t>
                            </m:r>
                          </m:e>
                        </m:d>
                      </m:sup>
                    </m:sSup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得到：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𝒗𝒂𝒍</m:t>
                        </m:r>
                        <m:d>
                          <m:dPr>
                            <m:ctrlP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𝒂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𝟏𝟎</m:t>
                            </m:r>
                          </m:e>
                          <m:sup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𝒍𝒆𝒏</m:t>
                            </m:r>
                            <m:d>
                              <m:dPr>
                                <m:ctrlPr>
                                  <a:rPr lang="en-US" altLang="zh-CN" sz="2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𝒂</m:t>
                                </m:r>
                              </m:e>
                            </m:d>
                          </m:sup>
                        </m:sSup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den>
                    </m:f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f>
                      <m:f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𝒗𝒂𝒍</m:t>
                        </m:r>
                        <m:d>
                          <m:dPr>
                            <m:ctrlP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𝒃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𝟏𝟎</m:t>
                            </m:r>
                          </m:e>
                          <m:sup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𝒍𝒆𝒏</m:t>
                            </m:r>
                            <m:d>
                              <m:dPr>
                                <m:ctrlPr>
                                  <a:rPr lang="en-US" altLang="zh-CN" sz="2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𝒃</m:t>
                                </m:r>
                              </m:e>
                            </m:d>
                          </m:sup>
                        </m:sSup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den>
                    </m:f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 ⋯</m:t>
                    </m:r>
                    <m:d>
                      <m:d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e>
                    </m:d>
                  </m:oMath>
                </a14:m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3F18494-6226-3A93-5F5C-9BD122DDA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209" y="3093624"/>
                <a:ext cx="10108294" cy="1531253"/>
              </a:xfrm>
              <a:prstGeom prst="rect">
                <a:avLst/>
              </a:prstGeom>
              <a:blipFill>
                <a:blip r:embed="rId6"/>
                <a:stretch>
                  <a:fillRect l="-663" b="-11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E52A1D8-8184-FD0F-82FE-792F1704A815}"/>
                  </a:ext>
                </a:extLst>
              </p:cNvPr>
              <p:cNvSpPr txBox="1"/>
              <p:nvPr/>
            </p:nvSpPr>
            <p:spPr>
              <a:xfrm>
                <a:off x="1163210" y="5014499"/>
                <a:ext cx="10108293" cy="118513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处理第二个已知条件：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𝒃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𝒄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𝒄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𝒃</m:t>
                    </m:r>
                  </m:oMath>
                </a14:m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同理，我们可以得到：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𝒗𝒂𝒍</m:t>
                        </m:r>
                        <m:d>
                          <m:dPr>
                            <m:ctrlP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𝒃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𝟏𝟎</m:t>
                            </m:r>
                          </m:e>
                          <m:sup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𝒍𝒆𝒏</m:t>
                            </m:r>
                            <m:d>
                              <m:dPr>
                                <m:ctrlPr>
                                  <a:rPr lang="en-US" altLang="zh-CN" sz="2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𝒃</m:t>
                                </m:r>
                              </m:e>
                            </m:d>
                          </m:sup>
                        </m:sSup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den>
                    </m:f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f>
                      <m:f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𝒗𝒂𝒍</m:t>
                        </m:r>
                        <m:d>
                          <m:dPr>
                            <m:ctrlP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𝒄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𝟏𝟎</m:t>
                            </m:r>
                          </m:e>
                          <m:sup>
                            <m:r>
                              <a:rPr lang="en-US" altLang="zh-CN" sz="2000" b="1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𝒍𝒆𝒏</m:t>
                            </m:r>
                            <m:d>
                              <m:dPr>
                                <m:ctrlPr>
                                  <a:rPr lang="en-US" altLang="zh-CN" sz="2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1" i="1" smtClean="0"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𝒄</m:t>
                                </m:r>
                              </m:e>
                            </m:d>
                          </m:sup>
                        </m:sSup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den>
                    </m:f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 ⋯</m:t>
                    </m:r>
                    <m:d>
                      <m:dPr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e>
                    </m:d>
                  </m:oMath>
                </a14:m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E52A1D8-8184-FD0F-82FE-792F1704A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3210" y="5014499"/>
                <a:ext cx="10108293" cy="1185133"/>
              </a:xfrm>
              <a:prstGeom prst="rect">
                <a:avLst/>
              </a:prstGeom>
              <a:blipFill>
                <a:blip r:embed="rId7"/>
                <a:stretch>
                  <a:fillRect l="-663" b="-25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752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3F18494-6226-3A93-5F5C-9BD122DDA8BD}"/>
                  </a:ext>
                </a:extLst>
              </p:cNvPr>
              <p:cNvSpPr txBox="1"/>
              <p:nvPr/>
            </p:nvSpPr>
            <p:spPr>
              <a:xfrm>
                <a:off x="646877" y="1647175"/>
                <a:ext cx="4306124" cy="1740348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𝑣𝑎𝑙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𝑙𝑒𝑛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𝑣𝑎𝑙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𝑙𝑒𝑛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 ⋯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𝑣𝑎𝑙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𝑙𝑒𝑛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𝑣𝑎𝑙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𝑙𝑒𝑛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 ⋯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53F18494-6226-3A93-5F5C-9BD122DDA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77" y="1647175"/>
                <a:ext cx="4306124" cy="17403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7934D56-F86A-90F2-41CC-8E8324C67F6E}"/>
                  </a:ext>
                </a:extLst>
              </p:cNvPr>
              <p:cNvSpPr txBox="1"/>
              <p:nvPr/>
            </p:nvSpPr>
            <p:spPr>
              <a:xfrm>
                <a:off x="5562600" y="1400441"/>
                <a:ext cx="5942735" cy="223381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跟据实数大小的传递性： 如果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𝑋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𝑌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并且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𝑌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𝑍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，那么必然有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𝑋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𝑍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结合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(1)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和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(2)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，我们可以推导出：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33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33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𝒗𝒂𝒍</m:t>
                        </m:r>
                        <m:d>
                          <m:dPr>
                            <m:ctrlPr>
                              <a:rPr lang="en-US" altLang="zh-CN" sz="2400" b="1" i="1" smtClean="0">
                                <a:solidFill>
                                  <a:srgbClr val="FF33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1" i="1" smtClean="0">
                                <a:solidFill>
                                  <a:srgbClr val="FF33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𝒂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FF33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FF33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𝟏𝟎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FF33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𝒍𝒆𝒏</m:t>
                            </m:r>
                            <m:d>
                              <m:dPr>
                                <m:ctrlPr>
                                  <a:rPr lang="en-US" altLang="zh-CN" sz="2400" b="1" i="1" smtClean="0">
                                    <a:solidFill>
                                      <a:srgbClr val="FF33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1" i="1" smtClean="0">
                                    <a:solidFill>
                                      <a:srgbClr val="FF33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𝒂</m:t>
                                </m:r>
                              </m:e>
                            </m:d>
                          </m:sup>
                        </m:sSup>
                        <m:r>
                          <a:rPr lang="en-US" altLang="zh-CN" sz="2400" b="1" i="1" smtClean="0">
                            <a:solidFill>
                              <a:srgbClr val="FF33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FF33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den>
                    </m:f>
                    <m:r>
                      <a:rPr lang="en-US" altLang="zh-CN" sz="2400" b="1" i="1" smtClean="0">
                        <a:solidFill>
                          <a:srgbClr val="FF33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33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33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𝒗𝒂𝒍</m:t>
                        </m:r>
                        <m:d>
                          <m:dPr>
                            <m:ctrlPr>
                              <a:rPr lang="en-US" altLang="zh-CN" sz="2400" b="1" i="1" smtClean="0">
                                <a:solidFill>
                                  <a:srgbClr val="FF33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400" b="1" i="1" smtClean="0">
                                <a:solidFill>
                                  <a:srgbClr val="FF33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𝒄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FF33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FF33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𝟏𝟎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FF33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𝒍𝒆𝒏</m:t>
                            </m:r>
                            <m:d>
                              <m:dPr>
                                <m:ctrlPr>
                                  <a:rPr lang="en-US" altLang="zh-CN" sz="2400" b="1" i="1" smtClean="0">
                                    <a:solidFill>
                                      <a:srgbClr val="FF33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b="1" i="1" smtClean="0">
                                    <a:solidFill>
                                      <a:srgbClr val="FF33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𝒄</m:t>
                                </m:r>
                              </m:e>
                            </m:d>
                          </m:sup>
                        </m:sSup>
                        <m:r>
                          <a:rPr lang="en-US" altLang="zh-CN" sz="2400" b="1" i="1" smtClean="0">
                            <a:solidFill>
                              <a:srgbClr val="FF33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FF33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den>
                    </m:f>
                  </m:oMath>
                </a14:m>
                <a:r>
                  <a:rPr lang="en-US" altLang="zh-CN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⋯</m:t>
                    </m:r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US" altLang="zh-CN" sz="2000" b="1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7934D56-F86A-90F2-41CC-8E8324C67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1400441"/>
                <a:ext cx="5942735" cy="2233817"/>
              </a:xfrm>
              <a:prstGeom prst="rect">
                <a:avLst/>
              </a:prstGeom>
              <a:blipFill>
                <a:blip r:embed="rId6"/>
                <a:stretch>
                  <a:fillRect l="-11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F0E409F-9B5D-05D7-2734-78E0267E60A0}"/>
                  </a:ext>
                </a:extLst>
              </p:cNvPr>
              <p:cNvSpPr txBox="1"/>
              <p:nvPr/>
            </p:nvSpPr>
            <p:spPr>
              <a:xfrm>
                <a:off x="677468" y="3873410"/>
                <a:ext cx="10837063" cy="96520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(1)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式由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𝒃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𝒃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推导得出</a:t>
                </a:r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; (2)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式由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𝒃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𝒄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𝒄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𝒃</m:t>
                    </m:r>
                  </m:oMath>
                </a14:m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推导得出</a:t>
                </a:r>
                <a:endParaRPr lang="en-US" altLang="zh-CN" sz="2000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对于结构一致的</a:t>
                </a:r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(3)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式，显然可证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&gt;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F0E409F-9B5D-05D7-2734-78E0267E60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68" y="3873410"/>
                <a:ext cx="10837063" cy="965201"/>
              </a:xfrm>
              <a:prstGeom prst="rect">
                <a:avLst/>
              </a:prstGeom>
              <a:blipFill>
                <a:blip r:embed="rId7"/>
                <a:stretch>
                  <a:fillRect l="-562" b="-100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E250EBB-99FD-FAE7-5AA1-AD04A724C1B5}"/>
                  </a:ext>
                </a:extLst>
              </p:cNvPr>
              <p:cNvSpPr txBox="1"/>
              <p:nvPr/>
            </p:nvSpPr>
            <p:spPr>
              <a:xfrm>
                <a:off x="677468" y="4953000"/>
                <a:ext cx="10827867" cy="137633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注：也可两边同时乘以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𝑙𝑒𝑛</m:t>
                        </m:r>
                        <m:d>
                          <m:dPr>
                            <m:ctrlP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𝑎</m:t>
                            </m:r>
                          </m:e>
                        </m:d>
                      </m:sup>
                    </m:sSup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⋅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𝑙𝑒𝑛</m:t>
                        </m:r>
                        <m:d>
                          <m:dPr>
                            <m:ctrlP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𝑐</m:t>
                            </m:r>
                          </m:e>
                        </m:d>
                      </m:sup>
                    </m:sSup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通过移项证得原式为</a:t>
                </a:r>
                <a:endParaRPr lang="en-US" altLang="zh-CN" i="1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𝑎</m:t>
                          </m:r>
                        </m:e>
                      </m:d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⋅</m:t>
                      </m:r>
                      <m:sSup>
                        <m:sSup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10</m:t>
                          </m:r>
                        </m:e>
                        <m:sup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𝑙𝑒𝑛</m:t>
                          </m:r>
                          <m:d>
                            <m:dPr>
                              <m:ctrlPr>
                                <a:rPr lang="en-US" altLang="zh-CN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𝑐</m:t>
                              </m:r>
                            </m:e>
                          </m:d>
                        </m:sup>
                      </m:sSup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𝑐</m:t>
                          </m:r>
                        </m:e>
                      </m:d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&gt;</m:t>
                      </m:r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𝑐</m:t>
                          </m:r>
                        </m:e>
                      </m:d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⋅</m:t>
                      </m:r>
                      <m:sSup>
                        <m:sSup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10</m:t>
                          </m:r>
                        </m:e>
                        <m:sup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𝑙𝑒𝑛</m:t>
                          </m:r>
                          <m:d>
                            <m:dPr>
                              <m:ctrlPr>
                                <a:rPr lang="en-US" altLang="zh-CN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i="1" smtClean="0">
                                  <a:effectLst/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𝑎</m:t>
                              </m:r>
                            </m:e>
                          </m:d>
                        </m:sup>
                      </m:sSup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r>
                        <a:rPr lang="en-US" altLang="zh-CN" i="1" smtClean="0">
                          <a:effectLst/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𝑣𝑎𝑙</m:t>
                      </m:r>
                      <m:d>
                        <m:dPr>
                          <m:ctrlP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i="1" smtClean="0">
                              <a:effectLst/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altLang="zh-CN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而这个不等式的左边，正是字符串 </a:t>
                </a:r>
                <a14:m>
                  <m:oMath xmlns:m="http://schemas.openxmlformats.org/officeDocument/2006/math">
                    <m:r>
                      <a:rPr lang="en-US" altLang="zh-CN" sz="1800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  <m:r>
                      <a:rPr lang="en-US" altLang="zh-CN" sz="18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sz="18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𝒄</m:t>
                    </m:r>
                  </m:oMath>
                </a14:m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所代表的数值；右边则是字符串 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𝒄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𝒂</m:t>
                    </m:r>
                  </m:oMath>
                </a14:m>
                <a:r>
                  <a:rPr lang="en-US" altLang="zh-CN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所代表的数值。</a:t>
                </a:r>
                <a:endParaRPr lang="en-US" altLang="zh-CN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E250EBB-99FD-FAE7-5AA1-AD04A724C1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68" y="4953000"/>
                <a:ext cx="10827867" cy="1376339"/>
              </a:xfrm>
              <a:prstGeom prst="rect">
                <a:avLst/>
              </a:prstGeom>
              <a:blipFill>
                <a:blip r:embed="rId8"/>
                <a:stretch>
                  <a:fillRect l="-450" b="-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68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FAF7B-2B2C-4AF2-44DA-B5086D55E73A}"/>
              </a:ext>
            </a:extLst>
          </p:cNvPr>
          <p:cNvSpPr txBox="1"/>
          <p:nvPr/>
        </p:nvSpPr>
        <p:spPr>
          <a:xfrm>
            <a:off x="838200" y="1561648"/>
            <a:ext cx="10515600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其实也可以简单理解为当我们比较两个数字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时，我们不应该孤立地看它们，因为我们关心的是如何拼接最终得到的结果最大，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故我们需要去考虑的是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究竟是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ab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(a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拼接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b)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这个组合大，还是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ba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(b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拼接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a)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这个组合大。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6B183F8-C6F3-C71A-470F-0CC5EDF554CA}"/>
              </a:ext>
            </a:extLst>
          </p:cNvPr>
          <p:cNvSpPr txBox="1"/>
          <p:nvPr/>
        </p:nvSpPr>
        <p:spPr>
          <a:xfrm>
            <a:off x="838200" y="3388873"/>
            <a:ext cx="10588487" cy="28118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核心思想：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对于任意两个数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，我们需要决定是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在前还是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在前。为此，我们直接比较这两种选择所产生的局部结果：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选择一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在前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得到拼接字符串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a+b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选择二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在前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得到拼接字符串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b+a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比较规则：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如果字符串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a+b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在字典序上大于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b+a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，那么我们就定义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在排序中优先于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。反之，则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优先于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9071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2B23432-5EBF-8259-3594-A7A185743379}"/>
              </a:ext>
            </a:extLst>
          </p:cNvPr>
          <p:cNvSpPr txBox="1"/>
          <p:nvPr/>
        </p:nvSpPr>
        <p:spPr>
          <a:xfrm>
            <a:off x="775716" y="1600200"/>
            <a:ext cx="10664223" cy="15152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为什么局部最优能保证全局最优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有同学可能也会有疑问，会想我们只比较了相邻的元素，或者说任意两个元素，怎么就能保证整个长长的拼接字符串就是最大的呢？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899AC00-359B-8F93-0237-E6E9A9B10C2D}"/>
              </a:ext>
            </a:extLst>
          </p:cNvPr>
          <p:cNvSpPr txBox="1"/>
          <p:nvPr/>
        </p:nvSpPr>
        <p:spPr>
          <a:xfrm>
            <a:off x="775716" y="3657600"/>
            <a:ext cx="10742312" cy="23462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可以借助冒泡排序的思想来理解。有一排未排序的数字字符串，我们想通过我们的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a+b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b+a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规则，把它们排成最优顺序。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从头开始扫描，检查每一对相邻的元素，比如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如果它们不满足规则，即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x+y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&lt;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y+x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（这意味着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应该排在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前面），就把它们交换位置。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不断地重复这个过程，像冒泡排序一样，这样就把更优秀的元素一点点地冒泡到队伍的前面。</a:t>
            </a:r>
          </a:p>
        </p:txBody>
      </p:sp>
    </p:spTree>
    <p:extLst>
      <p:ext uri="{BB962C8B-B14F-4D97-AF65-F5344CB8AC3E}">
        <p14:creationId xmlns:p14="http://schemas.microsoft.com/office/powerpoint/2010/main" val="336609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2B23432-5EBF-8259-3594-A7A185743379}"/>
              </a:ext>
            </a:extLst>
          </p:cNvPr>
          <p:cNvSpPr txBox="1"/>
          <p:nvPr/>
        </p:nvSpPr>
        <p:spPr>
          <a:xfrm>
            <a:off x="990601" y="1685175"/>
            <a:ext cx="10433302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关键点在于：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每一次交换，都使得我们当前的拼接结果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变得更大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（或至少不变）。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假设原来的序列是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...x y...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，拼接结果的一部分是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x+y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交换后变成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...y x...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，拼接结果的一部分是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y+x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因为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y+x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x+y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，所以交换后的整个长字符串，在字典序上一定会变得更大！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859434B-E4D1-7206-0DBF-3A7D78AC419B}"/>
              </a:ext>
            </a:extLst>
          </p:cNvPr>
          <p:cNvSpPr txBox="1"/>
          <p:nvPr/>
        </p:nvSpPr>
        <p:spPr>
          <a:xfrm>
            <a:off x="988944" y="4158528"/>
            <a:ext cx="10433302" cy="18846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所以，通过保证任意相邻的两个元素都满足这个“最优拼接”规则，我们实际上保证了整个序列的拼接结果是全局最优的。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因为任何不满足这个规则的排列，都可以通过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一次或多次的邻项交换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来变得更好，所以它们不可能是最优解。故只要所有局部都最优，全局就一定最优。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唯一不能再通过交换来变得更好的序列，就是我们最终排好序的那个序列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04204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>
                <a:solidFill>
                  <a:srgbClr val="FFFFFF"/>
                </a:solidFill>
                <a:latin typeface="微软雅黑"/>
                <a:cs typeface="微软雅黑"/>
              </a:rPr>
              <a:t>最大整数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27071" y="1828800"/>
            <a:ext cx="10134600" cy="11350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其实只要理解了想要通过 </a:t>
            </a:r>
            <a:r>
              <a:rPr lang="en-US" altLang="zh-CN" sz="24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a+b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 </a:t>
            </a:r>
            <a:r>
              <a:rPr lang="en-US" altLang="zh-CN" sz="24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b+a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规则，把它们排成最优顺序</a:t>
            </a: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那么关键代码其实就只有一个比较函数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783EBC7-154D-0947-3A6C-1CBA92B11046}"/>
              </a:ext>
            </a:extLst>
          </p:cNvPr>
          <p:cNvSpPr txBox="1"/>
          <p:nvPr/>
        </p:nvSpPr>
        <p:spPr>
          <a:xfrm>
            <a:off x="1671484" y="3733800"/>
            <a:ext cx="8035346" cy="17309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cmp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string a,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string b) {</a:t>
            </a:r>
            <a:b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a + b &gt; b + a;</a:t>
            </a:r>
            <a:b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41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删数问题</a:t>
            </a:r>
            <a:endParaRPr sz="2200" dirty="0">
              <a:latin typeface="微软雅黑"/>
              <a:cs typeface="微软雅黑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6"/>
              <p:cNvSpPr txBox="1"/>
              <p:nvPr/>
            </p:nvSpPr>
            <p:spPr>
              <a:xfrm>
                <a:off x="901827" y="1450280"/>
                <a:ext cx="10495787" cy="250530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200000"/>
                  </a:lnSpc>
                  <a:spcBef>
                    <a:spcPts val="100"/>
                  </a:spcBef>
                </a:pPr>
                <a:r>
                  <a:rPr lang="zh-CN" altLang="en-US" sz="2400" b="1" dirty="0">
                    <a:latin typeface="Consolas" panose="020B0609020204030204" pitchFamily="49" charset="0"/>
                  </a:rPr>
                  <a:t>习题</a:t>
                </a:r>
                <a:r>
                  <a:rPr lang="en-US" altLang="zh-CN" sz="2400" b="1" dirty="0">
                    <a:latin typeface="Consolas" panose="020B0609020204030204" pitchFamily="49" charset="0"/>
                  </a:rPr>
                  <a:t>12-2 </a:t>
                </a:r>
                <a:r>
                  <a:rPr lang="zh-CN" altLang="en-US" sz="2400" b="1" dirty="0">
                    <a:latin typeface="Consolas" panose="020B0609020204030204" pitchFamily="49" charset="0"/>
                  </a:rPr>
                  <a:t>删数问题</a:t>
                </a:r>
                <a:r>
                  <a:rPr lang="en-US" altLang="zh-CN" sz="2400" b="1" dirty="0">
                    <a:latin typeface="Consolas" panose="020B0609020204030204" pitchFamily="49" charset="0"/>
                  </a:rPr>
                  <a:t>(B0181)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键盘输入一个高精度的正整数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（不超过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250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位），去掉其中任意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个数字后剩下的数字按原左右次序将组成一个新的非负整数。编程对给定的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，寻找一种方案使得剩下的数字组成的新数最小。</a:t>
                </a:r>
              </a:p>
            </p:txBody>
          </p:sp>
        </mc:Choice>
        <mc:Fallback xmlns="">
          <p:sp>
            <p:nvSpPr>
              <p:cNvPr id="8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827" y="1450280"/>
                <a:ext cx="10495787" cy="2505301"/>
              </a:xfrm>
              <a:prstGeom prst="rect">
                <a:avLst/>
              </a:prstGeom>
              <a:blipFill>
                <a:blip r:embed="rId5"/>
                <a:stretch>
                  <a:fillRect l="-1684" r="-1452" b="-51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2CD06794-C387-A993-6ED5-60238A43FCA9}"/>
              </a:ext>
            </a:extLst>
          </p:cNvPr>
          <p:cNvSpPr txBox="1"/>
          <p:nvPr/>
        </p:nvSpPr>
        <p:spPr>
          <a:xfrm>
            <a:off x="901827" y="4038600"/>
            <a:ext cx="10495786" cy="23501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样例：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 = 178542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 = 4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最优解的删除方案：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删除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7,8,5,4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-&gt;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剩下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最后应输出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7070474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删数问题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2E550E8-DC10-2AA6-C7E7-F30C244A7DF2}"/>
              </a:ext>
            </a:extLst>
          </p:cNvPr>
          <p:cNvSpPr txBox="1"/>
          <p:nvPr/>
        </p:nvSpPr>
        <p:spPr>
          <a:xfrm>
            <a:off x="1015998" y="1590375"/>
            <a:ext cx="10255503" cy="28786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我们要删除 </a:t>
            </a:r>
            <a:r>
              <a:rPr lang="en-US" altLang="zh-CN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 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个数字使得最终结果最小，那可以直接删除最大的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2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个数字吗？ 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看一个例子：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 = 412319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 = 1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最大的数是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9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。删掉它，剩下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41231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。但如果我们删掉高位的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，剩下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12319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12319 &lt; 41231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A8E0057-7708-AE46-36C9-5DE5864FB3A1}"/>
              </a:ext>
            </a:extLst>
          </p:cNvPr>
          <p:cNvSpPr txBox="1"/>
          <p:nvPr/>
        </p:nvSpPr>
        <p:spPr>
          <a:xfrm>
            <a:off x="1015998" y="4986233"/>
            <a:ext cx="10255503" cy="1048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简单地删除最大的数字是错误的。它完全忽略了数字所在位置（高位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低位）的重要性。</a:t>
            </a:r>
          </a:p>
        </p:txBody>
      </p:sp>
    </p:spTree>
    <p:extLst>
      <p:ext uri="{BB962C8B-B14F-4D97-AF65-F5344CB8AC3E}">
        <p14:creationId xmlns:p14="http://schemas.microsoft.com/office/powerpoint/2010/main" val="412369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删数问题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74342AB-F05D-E1B9-5F75-5DCA3DC4E363}"/>
              </a:ext>
            </a:extLst>
          </p:cNvPr>
          <p:cNvSpPr txBox="1"/>
          <p:nvPr/>
        </p:nvSpPr>
        <p:spPr>
          <a:xfrm>
            <a:off x="1165992" y="1677838"/>
            <a:ext cx="10107167" cy="1135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我们要让剩下的数最小，还有什么想法能达成呢？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一个直觉的想法是：让高位的数字尽可能小。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AD62E8-C052-DE92-DB32-8B9870B7B935}"/>
              </a:ext>
            </a:extLst>
          </p:cNvPr>
          <p:cNvSpPr txBox="1"/>
          <p:nvPr/>
        </p:nvSpPr>
        <p:spPr>
          <a:xfrm>
            <a:off x="1165993" y="5458347"/>
            <a:ext cx="10107166" cy="5810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如何操作才能让高位的数字变小呢？这个数字最好能是什么样子能最小？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61F752C-3CDE-F47E-61D8-F08F41EE8997}"/>
              </a:ext>
            </a:extLst>
          </p:cNvPr>
          <p:cNvSpPr txBox="1"/>
          <p:nvPr/>
        </p:nvSpPr>
        <p:spPr>
          <a:xfrm>
            <a:off x="1165993" y="3248064"/>
            <a:ext cx="10107166" cy="16937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比如，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19999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远小于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20000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，即使后面有很多个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9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，也比不上开头的一个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。这说明，数字的大小，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高位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的决定权远大于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低位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基于这个核心，贪心策略必须服务于“</a:t>
            </a:r>
            <a:r>
              <a:rPr lang="zh-CN" altLang="en-US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让高位尽可能小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”这个目标。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819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删数问题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EFFEC83-A7E0-40A1-9D83-E2512E4C53C7}"/>
              </a:ext>
            </a:extLst>
          </p:cNvPr>
          <p:cNvSpPr txBox="1"/>
          <p:nvPr/>
        </p:nvSpPr>
        <p:spPr>
          <a:xfrm>
            <a:off x="783090" y="1412675"/>
            <a:ext cx="10495787" cy="33757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我们可以一步步来考虑，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例如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从左到右扫描这个数字字符串，思考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当前这位数字，我应该保留它，还是删除它？</a:t>
            </a: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而目标是构建一个最终结果，这个结果的高位尽可能小。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也就是从数字开头开始到数字结束，应该</a:t>
            </a:r>
            <a:r>
              <a:rPr lang="zh-CN" altLang="en-US" sz="22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需要尽最大努力去保证它能是一个单调递增</a:t>
            </a:r>
            <a:r>
              <a:rPr lang="en-US" altLang="zh-CN" sz="22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2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可以</a:t>
            </a:r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允许相等</a:t>
            </a:r>
            <a:r>
              <a:rPr lang="en-US" altLang="zh-CN" sz="2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也就是单调不减</a:t>
            </a:r>
            <a:r>
              <a:rPr lang="en-US" altLang="zh-CN" sz="22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的序列。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8E9D656-2F0E-BB31-38AF-ECB3E50EF8CC}"/>
              </a:ext>
            </a:extLst>
          </p:cNvPr>
          <p:cNvSpPr txBox="1"/>
          <p:nvPr/>
        </p:nvSpPr>
        <p:spPr>
          <a:xfrm>
            <a:off x="775716" y="5105400"/>
            <a:ext cx="10495786" cy="12305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算法策略：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从左到右遍历数字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的每一位。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同时尽可能的去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维护一个单调不减的结果序列（可以使用一个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栈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实现维护单调性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），这个序列表示我们当前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暂时决定保留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的数字。</a:t>
            </a:r>
          </a:p>
        </p:txBody>
      </p:sp>
    </p:spTree>
    <p:extLst>
      <p:ext uri="{BB962C8B-B14F-4D97-AF65-F5344CB8AC3E}">
        <p14:creationId xmlns:p14="http://schemas.microsoft.com/office/powerpoint/2010/main" val="41525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删数问题</a:t>
            </a:r>
            <a:endParaRPr sz="2200" dirty="0">
              <a:latin typeface="微软雅黑"/>
              <a:cs typeface="微软雅黑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2F2431E5-2FF1-6801-3A51-4EB48E250B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684663"/>
              </p:ext>
            </p:extLst>
          </p:nvPr>
        </p:nvGraphicFramePr>
        <p:xfrm>
          <a:off x="1905000" y="1600200"/>
          <a:ext cx="5257800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56351214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614520760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166668814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329576576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951111957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837674191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1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7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8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5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4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2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6620821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E5DE7063-3284-46DD-7074-6D791367F275}"/>
              </a:ext>
            </a:extLst>
          </p:cNvPr>
          <p:cNvSpPr txBox="1"/>
          <p:nvPr/>
        </p:nvSpPr>
        <p:spPr>
          <a:xfrm>
            <a:off x="8382000" y="1757690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 = 4</a:t>
            </a:r>
            <a:endParaRPr lang="zh-CN" altLang="en-US" sz="2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B6F8563-A2AA-7ECA-E0AF-CA7EEBA759DB}"/>
              </a:ext>
            </a:extLst>
          </p:cNvPr>
          <p:cNvSpPr txBox="1"/>
          <p:nvPr/>
        </p:nvSpPr>
        <p:spPr>
          <a:xfrm>
            <a:off x="775716" y="3484047"/>
            <a:ext cx="10730484" cy="28118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对于每次循环，设当前遍历到的数字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我们回头看结果序列的末尾（栈顶）数字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 &lt; p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因为我们是从高位开始遍历，意味着新的数字比更高位要小，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这意味着找到了一个更优秀的数字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来放在高位。而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这个大数就成了一个删除目标。故只要我们还有删除次数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 &gt; 0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，我们就应该把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删掉（从栈中弹出），然后继续拿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和新的栈顶比较。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然后，将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加入结果序列（压入栈中）。</a:t>
            </a: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6B25F523-E544-8F0D-057F-D66483A20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674198"/>
              </p:ext>
            </p:extLst>
          </p:nvPr>
        </p:nvGraphicFramePr>
        <p:xfrm>
          <a:off x="1905000" y="2570541"/>
          <a:ext cx="5257800" cy="83820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876300">
                  <a:extLst>
                    <a:ext uri="{9D8B030D-6E8A-4147-A177-3AD203B41FA5}">
                      <a16:colId xmlns:a16="http://schemas.microsoft.com/office/drawing/2014/main" val="256351214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614520760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166668814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329576576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951111957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837674191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6620821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C2699D26-11D0-4338-F78F-9B1AD946CA55}"/>
              </a:ext>
            </a:extLst>
          </p:cNvPr>
          <p:cNvSpPr txBox="1"/>
          <p:nvPr/>
        </p:nvSpPr>
        <p:spPr>
          <a:xfrm>
            <a:off x="969860" y="2758808"/>
            <a:ext cx="777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res: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8C26149-E8C4-0199-F33C-C280906018F7}"/>
              </a:ext>
            </a:extLst>
          </p:cNvPr>
          <p:cNvSpPr txBox="1"/>
          <p:nvPr/>
        </p:nvSpPr>
        <p:spPr>
          <a:xfrm>
            <a:off x="969860" y="1775455"/>
            <a:ext cx="777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arr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: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81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删数问题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57FEDAD-8838-B04C-5FC0-B3D45A9465DE}"/>
              </a:ext>
            </a:extLst>
          </p:cNvPr>
          <p:cNvSpPr txBox="1"/>
          <p:nvPr/>
        </p:nvSpPr>
        <p:spPr>
          <a:xfrm>
            <a:off x="990600" y="1595031"/>
            <a:ext cx="10386655" cy="39097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如果遍历完整个数字后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仍然大于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，这说明我们构建的序列已经是单调不减的了（如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12345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）。在这种情况下，要让数字最小，我们应该删除哪里的数？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显然是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低位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的数。因为删除一个低位的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 (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1234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，远比删除一个高位的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 (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2345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要好。我们序列的末尾，正好对应着原数中靠后并且较大的数字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所以为了确保最终的数字是由最前面的尽可能小数字构成的，故从末尾删除是正确的。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89FDFB9-C4DC-513E-35DD-B602A7023498}"/>
              </a:ext>
            </a:extLst>
          </p:cNvPr>
          <p:cNvSpPr txBox="1"/>
          <p:nvPr/>
        </p:nvSpPr>
        <p:spPr>
          <a:xfrm>
            <a:off x="990600" y="5737967"/>
            <a:ext cx="10386654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最后如果存在前导零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例如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50023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=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需要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去除并输出结果即可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03069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删数问题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97BA1EC-37D2-FE11-602A-DEF6A434DFF9}"/>
              </a:ext>
            </a:extLst>
          </p:cNvPr>
          <p:cNvSpPr/>
          <p:nvPr/>
        </p:nvSpPr>
        <p:spPr>
          <a:xfrm>
            <a:off x="990600" y="1600200"/>
            <a:ext cx="10363200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遍历数字的每一位，使用一个 </a:t>
            </a:r>
            <a:r>
              <a:rPr lang="en-US" altLang="zh-CN" sz="2000" dirty="0">
                <a:latin typeface="Consolas" panose="020B0609020204030204" pitchFamily="49" charset="0"/>
              </a:rPr>
              <a:t>stack&lt;char&gt; result </a:t>
            </a:r>
            <a:r>
              <a:rPr lang="zh-CN" altLang="en-US" sz="2000" dirty="0">
                <a:latin typeface="Consolas" panose="020B0609020204030204" pitchFamily="49" charset="0"/>
              </a:rPr>
              <a:t>栈来尽可能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维护一个递增的序列</a:t>
            </a:r>
            <a:r>
              <a:rPr lang="zh-CN" altLang="en-US" sz="2000" dirty="0">
                <a:latin typeface="Consolas" panose="020B0609020204030204" pitchFamily="49" charset="0"/>
              </a:rPr>
              <a:t>，如果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当前数字小于栈顶数字</a:t>
            </a:r>
            <a:r>
              <a:rPr lang="zh-CN" altLang="en-US" sz="2000" dirty="0">
                <a:latin typeface="Consolas" panose="020B0609020204030204" pitchFamily="49" charset="0"/>
              </a:rPr>
              <a:t>，并且还有可以移除的名额（即还未移除满 </a:t>
            </a:r>
            <a:r>
              <a:rPr lang="en-US" altLang="zh-CN" sz="2000" dirty="0">
                <a:latin typeface="Consolas" panose="020B0609020204030204" pitchFamily="49" charset="0"/>
              </a:rPr>
              <a:t>k </a:t>
            </a:r>
            <a:r>
              <a:rPr lang="zh-CN" altLang="en-US" sz="2000" dirty="0">
                <a:latin typeface="Consolas" panose="020B0609020204030204" pitchFamily="49" charset="0"/>
              </a:rPr>
              <a:t>个数字），则将栈顶数字移除，这样做的目的是</a:t>
            </a:r>
            <a:r>
              <a:rPr lang="zh-CN" altLang="en-US" sz="2000" b="1" dirty="0">
                <a:latin typeface="Consolas" panose="020B0609020204030204" pitchFamily="49" charset="0"/>
              </a:rPr>
              <a:t>确保尽量在前方移除较大的数字，从而让剩下的数字更小。</a:t>
            </a:r>
            <a:endParaRPr lang="zh-CN" altLang="en-US" sz="2000" b="1" i="0" dirty="0">
              <a:effectLst/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993B49-E9B5-7E23-C5C9-9D75851AC2D9}"/>
              </a:ext>
            </a:extLst>
          </p:cNvPr>
          <p:cNvSpPr txBox="1"/>
          <p:nvPr/>
        </p:nvSpPr>
        <p:spPr>
          <a:xfrm>
            <a:off x="990600" y="3904169"/>
            <a:ext cx="10363200" cy="234423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(char digit :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n_str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当栈不空，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k&gt;0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，且当前数字小于栈顶数字时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result.empty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 &amp;&amp; k &gt;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&amp;&amp; digit 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result.back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result.pop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弹出栈顶（删除前面的大数）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k--;   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消耗一次删除机会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result.push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(digit);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将当前数字压入栈顶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D6F3869-6190-5CEB-584F-4AF7C66C6F88}"/>
              </a:ext>
            </a:extLst>
          </p:cNvPr>
          <p:cNvSpPr txBox="1"/>
          <p:nvPr/>
        </p:nvSpPr>
        <p:spPr>
          <a:xfrm>
            <a:off x="990600" y="3298438"/>
            <a:ext cx="16764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</a:rPr>
              <a:t>关键代码：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6935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删数问题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CE72A5A-E933-28B8-6FC3-4B33B3E11452}"/>
              </a:ext>
            </a:extLst>
          </p:cNvPr>
          <p:cNvSpPr txBox="1"/>
          <p:nvPr/>
        </p:nvSpPr>
        <p:spPr>
          <a:xfrm>
            <a:off x="843965" y="1443647"/>
            <a:ext cx="10504070" cy="47469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贪心策略正确性的证明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依旧可以使用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反证法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来证明。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假设存在一个最优解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S_opt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，但它与的贪心算法在第一次做出不同决策时产生了分歧。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我们的贪心算法从左到右扫描，构建一个结果序列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S_greedy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。假设在第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位之前，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S_greedy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S_opt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所保留的数字是完全一样的。但在处理第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位的数字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和第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j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位的数字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n[j]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j &lt;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时，发生了分歧：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我们的贪心算法发现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 &lt; n[j]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n[j]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是当前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S_greedy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的末尾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，并且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 &gt; 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，于是删除了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n[j]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并保留了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而所谓的最优解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S_opt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，却做出了不同的选择：它保留了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n[j]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，并可能删除了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或者其他某个位置的数。</a:t>
            </a:r>
          </a:p>
        </p:txBody>
      </p:sp>
    </p:spTree>
    <p:extLst>
      <p:ext uri="{BB962C8B-B14F-4D97-AF65-F5344CB8AC3E}">
        <p14:creationId xmlns:p14="http://schemas.microsoft.com/office/powerpoint/2010/main" val="67560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删数问题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8FDE8E6-0A2C-293E-E8A8-E51BD8173AA2}"/>
              </a:ext>
            </a:extLst>
          </p:cNvPr>
          <p:cNvSpPr txBox="1"/>
          <p:nvPr/>
        </p:nvSpPr>
        <p:spPr>
          <a:xfrm>
            <a:off x="927100" y="1496719"/>
            <a:ext cx="10337800" cy="37813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分析两种选择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我们的贪心解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S_greedy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的前缀是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 n[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 ...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省略号代表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j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之前的部分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所谓的最优解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S_opt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的前缀是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 n[j] ...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由于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n[j]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在原数中的位置决定了它们在新数中的高低位关系，且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j &lt;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，所以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n[j]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所在的位置比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所在的位置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更靠前（更高位）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我们已经知道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 &lt; n[j]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。在一个数字中，如果两个数位数相同，但第一个不同的高位上，一个数是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，另一个是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n[j]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，那么前者必然小于后者。 因此，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S_greedy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的数值必然小于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S_opt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的数值。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8853519-9F23-7403-73EE-3D3977CEA6CE}"/>
              </a:ext>
            </a:extLst>
          </p:cNvPr>
          <p:cNvSpPr txBox="1"/>
          <p:nvPr/>
        </p:nvSpPr>
        <p:spPr>
          <a:xfrm>
            <a:off x="927100" y="5410200"/>
            <a:ext cx="10337800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这与“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S_opt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是最优解（最小的数）”的假设产生了矛盾。一个能被优化的解，不可能是最优解。</a:t>
            </a:r>
          </a:p>
        </p:txBody>
      </p:sp>
    </p:spTree>
    <p:extLst>
      <p:ext uri="{BB962C8B-B14F-4D97-AF65-F5344CB8AC3E}">
        <p14:creationId xmlns:p14="http://schemas.microsoft.com/office/powerpoint/2010/main" val="206513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删数问题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6693CF0-3990-F2ED-123A-733DF90BBD1E}"/>
              </a:ext>
            </a:extLst>
          </p:cNvPr>
          <p:cNvSpPr txBox="1"/>
          <p:nvPr/>
        </p:nvSpPr>
        <p:spPr>
          <a:xfrm>
            <a:off x="775715" y="1541795"/>
            <a:ext cx="10495787" cy="1234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因此假设不成立。在任何一个决策点，当遇到一个更小的数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可以替换掉前面一个更大的数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n[j]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时，执行这个替换（即删除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n[j]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）的贪心选择，都能必然使得最终结果更优。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89B5845-DF99-E52A-AE36-8B6687055A0B}"/>
              </a:ext>
            </a:extLst>
          </p:cNvPr>
          <p:cNvSpPr txBox="1"/>
          <p:nvPr/>
        </p:nvSpPr>
        <p:spPr>
          <a:xfrm>
            <a:off x="775715" y="3122379"/>
            <a:ext cx="10495787" cy="3077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n[j]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在高位，它的权重是决定性的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，任何低位都比不上高位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如果当前选择了不替换，保留了这个较大的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n[j]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，那么得到的数，其前缀就已经比贪心选择的前缀要大了。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后续的数字无论如何变化，都不可能弥补这个在高位上造成的先天不足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一个以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...n[j]...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开头的数，永远不可能小于一个在同样位置以更小的数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开头的数。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故而可知无后效性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，可经由局部最优推导全局最优。</a:t>
            </a:r>
          </a:p>
        </p:txBody>
      </p:sp>
    </p:spTree>
    <p:extLst>
      <p:ext uri="{BB962C8B-B14F-4D97-AF65-F5344CB8AC3E}">
        <p14:creationId xmlns:p14="http://schemas.microsoft.com/office/powerpoint/2010/main" val="256399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贪心总结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AD155C4-C748-75D6-89AF-92EAEB272438}"/>
              </a:ext>
            </a:extLst>
          </p:cNvPr>
          <p:cNvSpPr txBox="1"/>
          <p:nvPr/>
        </p:nvSpPr>
        <p:spPr>
          <a:xfrm>
            <a:off x="838198" y="1676400"/>
            <a:ext cx="10357103" cy="12345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我们已经学习了多个贪心算法的经典案例，从部分背包、活动安排，到巧妙的最大整数和删数问题，再到构造性的霍夫曼模型。现在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可以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对贪心算法这一思想进行总结。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5EEF092-EA3B-6670-CBAF-3B9DA856AC8B}"/>
              </a:ext>
            </a:extLst>
          </p:cNvPr>
          <p:cNvSpPr txBox="1"/>
          <p:nvPr/>
        </p:nvSpPr>
        <p:spPr>
          <a:xfrm>
            <a:off x="838199" y="3657600"/>
            <a:ext cx="10357103" cy="24656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1.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贪心算法的核心本质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贪心算法不是一个固定的公式，而是一种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解决问题的思想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。它的核心是：在求解一个最优化问题时，不考虑全局的复杂性，而是在每一步决策时，都做出在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当前看来是最好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的选择。它期望通过一系列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局部最优解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的累积，最终能够达到问题的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全局最优解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1912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贪心总结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BC55617-99AD-B2C7-295D-3F94D9584A33}"/>
              </a:ext>
            </a:extLst>
          </p:cNvPr>
          <p:cNvSpPr txBox="1"/>
          <p:nvPr/>
        </p:nvSpPr>
        <p:spPr>
          <a:xfrm>
            <a:off x="775716" y="1676400"/>
            <a:ext cx="10495786" cy="43368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如何学习与掌握贪心算法？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题感重于“记忆”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你不需要去死记硬背每种贪心策略的复杂证明。贪心不用刻意去记忆贪心策略的原理，多练习才是最有效的学习方法。 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刷题的意义在于，通过大量的、不同类型的题目，让你对“什么样的场景可以用贪心”、“贪心标准可能是什么”形成一种敏锐的直觉和题感。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抽象建模能力</a:t>
            </a:r>
            <a:endParaRPr lang="en-US" altLang="zh-CN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对于贪心算法解决问题，最难的是将要解决的问题抽象成贪心模型。 比如，你会发现“分卷子”和“哈夫曼编码”本质上都是“合并果子”。“射气球”和“活动安排”都属于“不相交区间模型”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，考验你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能否识别出其内在的贪心模型。</a:t>
            </a:r>
          </a:p>
        </p:txBody>
      </p:sp>
    </p:spTree>
    <p:extLst>
      <p:ext uri="{BB962C8B-B14F-4D97-AF65-F5344CB8AC3E}">
        <p14:creationId xmlns:p14="http://schemas.microsoft.com/office/powerpoint/2010/main" val="424111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贪心总结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BF7858F-D0C3-D2DD-C32A-872B02EC9121}"/>
              </a:ext>
            </a:extLst>
          </p:cNvPr>
          <p:cNvSpPr txBox="1"/>
          <p:nvPr/>
        </p:nvSpPr>
        <p:spPr>
          <a:xfrm>
            <a:off x="1001268" y="1510629"/>
            <a:ext cx="10189464" cy="47062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而一般贪心问题的正确性看起来是显而易见的。 比如排队接水，时间短的先打，这几乎是生活常识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但是在实际题目中要小心贪心策略是否能导向全局最优解。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证明贪心的正确性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但要严谨地证明算法能够得到最优解，并不是一件容易的事情。 我们在“最大整数”问题中看到，一个看似简单的自定义排序规则，其传递性的证明也需要一番周折。在正式比赛中，我们通常没有时间进行完整的数学证明。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举例与验证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在没有十足把握时，一个非常有效的方法是：多举几个例子，特别是刻意构造一些“极端”或“刁钻”的数据，来局部验证一下你的贪心策略是否正确。 如果你能很快找到一个反例，就能立刻否定这个思路，避免浪费时间。</a:t>
            </a:r>
            <a:r>
              <a:rPr lang="zh-CN" altLang="en-US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如果多个反例都找不到，那么这个策略正确的可能性就大大增加了。</a:t>
            </a:r>
          </a:p>
        </p:txBody>
      </p:sp>
    </p:spTree>
    <p:extLst>
      <p:ext uri="{BB962C8B-B14F-4D97-AF65-F5344CB8AC3E}">
        <p14:creationId xmlns:p14="http://schemas.microsoft.com/office/powerpoint/2010/main" val="318927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cs typeface="微软雅黑"/>
              </a:rPr>
              <a:t>贪心总结</a:t>
            </a:r>
            <a:endParaRPr sz="2200" dirty="0">
              <a:latin typeface="微软雅黑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DB2CCB8-40AF-2729-03DB-8EC4EDF53854}"/>
              </a:ext>
            </a:extLst>
          </p:cNvPr>
          <p:cNvSpPr txBox="1"/>
          <p:nvPr/>
        </p:nvSpPr>
        <p:spPr>
          <a:xfrm>
            <a:off x="914400" y="1537952"/>
            <a:ext cx="10494529" cy="4577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在面对一个最优化问题时，首先问自己：我能不能用贪心？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可不可以使用二分等方法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快速解决一些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最优化，最值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问题。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然后，快速地构思一个贪心标准，并尝试用几个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反例去攻击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它。如果它一直都是正确的，那么你很可能找到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正确的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贪心策略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但永远要对贪心保持一份警惕，因为它的目光短浅，也可能让你跌入陷阱，毕竟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不是所有的局部最优解都能进而推导出全局最优解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8006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19741</TotalTime>
  <Words>23821</Words>
  <Application>Microsoft Office PowerPoint</Application>
  <PresentationFormat>宽屏</PresentationFormat>
  <Paragraphs>1414</Paragraphs>
  <Slides>150</Slides>
  <Notes>129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150</vt:i4>
      </vt:variant>
    </vt:vector>
  </HeadingPairs>
  <TitlesOfParts>
    <vt:vector size="162" baseType="lpstr">
      <vt:lpstr>Arial Unicode MS</vt:lpstr>
      <vt:lpstr>Google Sans Text</vt:lpstr>
      <vt:lpstr>等线</vt:lpstr>
      <vt:lpstr>宋体</vt:lpstr>
      <vt:lpstr>微软雅黑</vt:lpstr>
      <vt:lpstr>Arial</vt:lpstr>
      <vt:lpstr>Cambria Math</vt:lpstr>
      <vt:lpstr>Consolas</vt:lpstr>
      <vt:lpstr>Franklin Gothic Medium</vt:lpstr>
      <vt:lpstr>Roboto</vt:lpstr>
      <vt:lpstr>Times New Roman</vt:lpstr>
      <vt:lpstr>Office Theme</vt:lpstr>
      <vt:lpstr>《C++ 进阶算法》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xuewu</dc:creator>
  <cp:lastModifiedBy>泉 小林</cp:lastModifiedBy>
  <cp:revision>260</cp:revision>
  <dcterms:created xsi:type="dcterms:W3CDTF">2024-12-19T06:37:38Z</dcterms:created>
  <dcterms:modified xsi:type="dcterms:W3CDTF">2026-06-28T10:23:22Z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