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3"/>
  </p:notesMasterIdLst>
  <p:sldIdLst>
    <p:sldId id="256" r:id="rId2"/>
    <p:sldId id="257" r:id="rId3"/>
    <p:sldId id="275" r:id="rId4"/>
    <p:sldId id="276" r:id="rId5"/>
    <p:sldId id="277" r:id="rId6"/>
    <p:sldId id="278" r:id="rId7"/>
    <p:sldId id="279" r:id="rId8"/>
    <p:sldId id="258" r:id="rId9"/>
    <p:sldId id="260" r:id="rId10"/>
    <p:sldId id="259" r:id="rId11"/>
    <p:sldId id="280" r:id="rId12"/>
    <p:sldId id="261" r:id="rId13"/>
    <p:sldId id="263" r:id="rId14"/>
    <p:sldId id="281" r:id="rId15"/>
    <p:sldId id="264" r:id="rId16"/>
    <p:sldId id="282" r:id="rId17"/>
    <p:sldId id="283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8" r:id="rId26"/>
    <p:sldId id="299" r:id="rId27"/>
    <p:sldId id="300" r:id="rId28"/>
    <p:sldId id="301" r:id="rId29"/>
    <p:sldId id="302" r:id="rId30"/>
    <p:sldId id="304" r:id="rId31"/>
    <p:sldId id="305" r:id="rId32"/>
    <p:sldId id="306" r:id="rId33"/>
    <p:sldId id="307" r:id="rId34"/>
    <p:sldId id="308" r:id="rId35"/>
    <p:sldId id="309" r:id="rId36"/>
    <p:sldId id="310" r:id="rId37"/>
    <p:sldId id="316" r:id="rId38"/>
    <p:sldId id="317" r:id="rId39"/>
    <p:sldId id="311" r:id="rId40"/>
    <p:sldId id="312" r:id="rId41"/>
    <p:sldId id="313" r:id="rId42"/>
    <p:sldId id="314" r:id="rId43"/>
    <p:sldId id="318" r:id="rId44"/>
    <p:sldId id="315" r:id="rId45"/>
    <p:sldId id="303" r:id="rId46"/>
    <p:sldId id="319" r:id="rId47"/>
    <p:sldId id="320" r:id="rId48"/>
    <p:sldId id="321" r:id="rId49"/>
    <p:sldId id="322" r:id="rId50"/>
    <p:sldId id="323" r:id="rId51"/>
    <p:sldId id="325" r:id="rId52"/>
    <p:sldId id="324" r:id="rId53"/>
    <p:sldId id="326" r:id="rId54"/>
    <p:sldId id="327" r:id="rId55"/>
    <p:sldId id="328" r:id="rId56"/>
    <p:sldId id="329" r:id="rId57"/>
    <p:sldId id="331" r:id="rId58"/>
    <p:sldId id="332" r:id="rId59"/>
    <p:sldId id="333" r:id="rId60"/>
    <p:sldId id="334" r:id="rId61"/>
    <p:sldId id="335" r:id="rId62"/>
    <p:sldId id="336" r:id="rId63"/>
    <p:sldId id="337" r:id="rId64"/>
    <p:sldId id="284" r:id="rId65"/>
    <p:sldId id="285" r:id="rId66"/>
    <p:sldId id="287" r:id="rId67"/>
    <p:sldId id="286" r:id="rId68"/>
    <p:sldId id="288" r:id="rId69"/>
    <p:sldId id="289" r:id="rId70"/>
    <p:sldId id="330" r:id="rId71"/>
    <p:sldId id="338" r:id="rId72"/>
    <p:sldId id="339" r:id="rId73"/>
    <p:sldId id="340" r:id="rId74"/>
    <p:sldId id="341" r:id="rId75"/>
    <p:sldId id="342" r:id="rId76"/>
    <p:sldId id="269" r:id="rId77"/>
    <p:sldId id="343" r:id="rId78"/>
    <p:sldId id="344" r:id="rId79"/>
    <p:sldId id="345" r:id="rId80"/>
    <p:sldId id="346" r:id="rId81"/>
    <p:sldId id="265" r:id="rId8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3180" autoAdjust="0"/>
  </p:normalViewPr>
  <p:slideViewPr>
    <p:cSldViewPr snapToGrid="0">
      <p:cViewPr varScale="1">
        <p:scale>
          <a:sx n="105" d="100"/>
          <a:sy n="105" d="100"/>
        </p:scale>
        <p:origin x="750" y="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62E21C-85DB-4D70-B788-0DE566C568AB}" type="datetimeFigureOut">
              <a:rPr lang="zh-CN" altLang="en-US" smtClean="0"/>
              <a:t>2026/4/17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05C21-E126-4E29-8B0C-FC18A3E455B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323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既然是闭区间，当 </a:t>
            </a:r>
            <a:r>
              <a:rPr lang="en-US" altLang="zh-CN" dirty="0"/>
              <a:t>left == right </a:t>
            </a:r>
            <a:r>
              <a:rPr lang="zh-CN" altLang="en-US" dirty="0"/>
              <a:t>时，区间内还有一个元素，必须检查，所以要用 </a:t>
            </a:r>
            <a:r>
              <a:rPr lang="en-US" altLang="zh-CN" dirty="0"/>
              <a:t>&lt;=.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605C21-E126-4E29-8B0C-FC18A3E455B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9665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闭区间为什么</a:t>
            </a:r>
            <a:r>
              <a:rPr lang="en-US" altLang="zh-CN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 (left &lt; right)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为什么没有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因为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区间收缩</a:t>
            </a:r>
            <a:r>
              <a:rPr lang="zh-CN" altLang="en-US" sz="1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排除法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本质上我们不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需要在循环内部处理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left == right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的情况。而是在循环外处理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605C21-E126-4E29-8B0C-FC18A3E455B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758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605C21-E126-4E29-8B0C-FC18A3E455B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3264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逻辑是“保留潜在解，剔除不可能解”</a:t>
            </a:r>
            <a:endParaRPr lang="en-US" altLang="zh-CN" dirty="0"/>
          </a:p>
          <a:p>
            <a:r>
              <a:rPr lang="zh-CN" altLang="en-US" dirty="0"/>
              <a:t>如果在 </a:t>
            </a:r>
            <a:r>
              <a:rPr lang="en-US" altLang="zh-CN" dirty="0"/>
              <a:t>[2, 2, 2] </a:t>
            </a:r>
            <a:r>
              <a:rPr lang="zh-CN" altLang="en-US" dirty="0"/>
              <a:t>里找 </a:t>
            </a:r>
            <a:r>
              <a:rPr lang="en-US" altLang="zh-CN" dirty="0"/>
              <a:t>2</a:t>
            </a:r>
            <a:r>
              <a:rPr lang="zh-CN" altLang="en-US" dirty="0"/>
              <a:t>，这个算法会不断向左收缩（因为 </a:t>
            </a:r>
            <a:r>
              <a:rPr lang="en-US" altLang="zh-CN" dirty="0"/>
              <a:t>&gt;= </a:t>
            </a:r>
            <a:r>
              <a:rPr lang="zh-CN" altLang="en-US" dirty="0"/>
              <a:t>时 </a:t>
            </a:r>
            <a:r>
              <a:rPr lang="en-US" altLang="zh-CN" dirty="0"/>
              <a:t>right </a:t>
            </a:r>
            <a:r>
              <a:rPr lang="zh-CN" altLang="en-US" dirty="0"/>
              <a:t>往左移），最终停在</a:t>
            </a:r>
            <a:r>
              <a:rPr lang="zh-CN" altLang="en-US" b="1" dirty="0"/>
              <a:t>第一个</a:t>
            </a:r>
            <a:r>
              <a:rPr lang="zh-CN" altLang="en-US" dirty="0"/>
              <a:t> </a:t>
            </a:r>
            <a:r>
              <a:rPr lang="en-US" altLang="zh-CN" dirty="0"/>
              <a:t>2 </a:t>
            </a:r>
            <a:r>
              <a:rPr lang="zh-CN" altLang="en-US" dirty="0"/>
              <a:t>上。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有同学可能会说，在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[mid] &gt; target</a:t>
            </a: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的情况下，也保留了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mid 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的这个不可能的解，万一区间最终收缩到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mid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了，对后续会有影响吗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zh-CN" altLang="en-US" dirty="0"/>
              <a:t>当 </a:t>
            </a:r>
            <a:r>
              <a:rPr lang="en-US" altLang="zh-CN" dirty="0" err="1"/>
              <a:t>nums</a:t>
            </a:r>
            <a:r>
              <a:rPr lang="en-US" altLang="zh-CN" dirty="0"/>
              <a:t>[mid] &gt; target </a:t>
            </a:r>
            <a:r>
              <a:rPr lang="zh-CN" altLang="en-US" dirty="0"/>
              <a:t>时，虽然 </a:t>
            </a:r>
            <a:r>
              <a:rPr lang="en-US" altLang="zh-CN" dirty="0"/>
              <a:t>mid </a:t>
            </a:r>
            <a:r>
              <a:rPr lang="zh-CN" altLang="en-US" dirty="0"/>
              <a:t>肯定不是我们想找的 </a:t>
            </a:r>
            <a:r>
              <a:rPr lang="en-US" altLang="zh-CN" dirty="0"/>
              <a:t>target</a:t>
            </a:r>
            <a:r>
              <a:rPr lang="zh-CN" altLang="en-US" dirty="0"/>
              <a:t>（因为它比 </a:t>
            </a:r>
            <a:r>
              <a:rPr lang="en-US" altLang="zh-CN" dirty="0"/>
              <a:t>target </a:t>
            </a:r>
            <a:r>
              <a:rPr lang="zh-CN" altLang="en-US" dirty="0"/>
              <a:t>大），但我们能知道 </a:t>
            </a:r>
            <a:r>
              <a:rPr lang="en-US" altLang="zh-CN" dirty="0"/>
              <a:t>mid </a:t>
            </a:r>
            <a:r>
              <a:rPr lang="zh-CN" altLang="en-US" b="1" dirty="0"/>
              <a:t>是一个合法的比 </a:t>
            </a:r>
            <a:r>
              <a:rPr lang="en-US" altLang="zh-CN" b="1" dirty="0"/>
              <a:t>target </a:t>
            </a:r>
            <a:r>
              <a:rPr lang="zh-CN" altLang="en-US" b="1" dirty="0"/>
              <a:t>大的数</a:t>
            </a:r>
            <a:r>
              <a:rPr lang="zh-CN" altLang="en-US" dirty="0"/>
              <a:t>。 我们将 </a:t>
            </a:r>
            <a:r>
              <a:rPr lang="en-US" altLang="zh-CN" dirty="0"/>
              <a:t>right = mid</a:t>
            </a:r>
            <a:r>
              <a:rPr lang="zh-CN" altLang="en-US" dirty="0"/>
              <a:t>，其实是在说：好吧，我还没找到 </a:t>
            </a:r>
            <a:r>
              <a:rPr lang="en-US" altLang="zh-CN" dirty="0"/>
              <a:t>target</a:t>
            </a:r>
            <a:r>
              <a:rPr lang="zh-CN" altLang="en-US" dirty="0"/>
              <a:t>，但我至少找到了一个比 </a:t>
            </a:r>
            <a:r>
              <a:rPr lang="en-US" altLang="zh-CN" dirty="0"/>
              <a:t>target </a:t>
            </a:r>
            <a:r>
              <a:rPr lang="zh-CN" altLang="en-US" dirty="0"/>
              <a:t>大的数。我先把 </a:t>
            </a:r>
            <a:r>
              <a:rPr lang="en-US" altLang="zh-CN" dirty="0"/>
              <a:t>right </a:t>
            </a:r>
            <a:r>
              <a:rPr lang="zh-CN" altLang="en-US" dirty="0"/>
              <a:t>放在这里，作为一道</a:t>
            </a:r>
            <a:r>
              <a:rPr lang="zh-CN" altLang="en-US" b="1" dirty="0"/>
              <a:t>墙，这墙右侧的数字都不可能是解，以来收缩搜索的范围</a:t>
            </a:r>
            <a:r>
              <a:rPr lang="zh-CN" altLang="en-US" dirty="0"/>
              <a:t>，然后整个循环继续在墙的范围内找正确的解。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万一区间最终收缩到 </a:t>
            </a:r>
            <a:r>
              <a:rPr lang="en-US" altLang="zh-CN" dirty="0"/>
              <a:t>mid </a:t>
            </a:r>
            <a:r>
              <a:rPr lang="zh-CN" altLang="en-US" dirty="0"/>
              <a:t>了怎么办？即使 </a:t>
            </a:r>
            <a:r>
              <a:rPr lang="en-US" altLang="zh-CN" dirty="0"/>
              <a:t>right </a:t>
            </a:r>
            <a:r>
              <a:rPr lang="zh-CN" altLang="en-US" dirty="0"/>
              <a:t>保留了大于 </a:t>
            </a:r>
            <a:r>
              <a:rPr lang="en-US" altLang="zh-CN" dirty="0"/>
              <a:t>target </a:t>
            </a:r>
            <a:r>
              <a:rPr lang="zh-CN" altLang="en-US" dirty="0"/>
              <a:t>的值，最终 </a:t>
            </a:r>
            <a:r>
              <a:rPr lang="en-US" altLang="zh-CN" dirty="0"/>
              <a:t>left </a:t>
            </a:r>
            <a:r>
              <a:rPr lang="zh-CN" altLang="en-US" dirty="0"/>
              <a:t>会撞上 </a:t>
            </a:r>
            <a:r>
              <a:rPr lang="en-US" altLang="zh-CN" dirty="0"/>
              <a:t>right</a:t>
            </a:r>
            <a:r>
              <a:rPr lang="zh-CN" altLang="en-US" dirty="0"/>
              <a:t>。因为最后的 </a:t>
            </a:r>
            <a:r>
              <a:rPr lang="en-US" altLang="zh-CN" dirty="0"/>
              <a:t>if </a:t>
            </a:r>
            <a:r>
              <a:rPr lang="zh-CN" altLang="en-US" dirty="0"/>
              <a:t>判断存在，所以这个错误的解</a:t>
            </a:r>
            <a:r>
              <a:rPr lang="zh-CN" altLang="en-US" b="1" dirty="0"/>
              <a:t>会被拦截下来</a:t>
            </a:r>
            <a:r>
              <a:rPr lang="zh-CN" altLang="en-US" dirty="0"/>
              <a:t>，不会导致程序返回错误结果。</a:t>
            </a:r>
          </a:p>
          <a:p>
            <a:endParaRPr lang="zh-CN" altLang="en-US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605C21-E126-4E29-8B0C-FC18A3E455B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8156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605C21-E126-4E29-8B0C-FC18A3E455B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67912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605C21-E126-4E29-8B0C-FC18A3E455B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638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逻辑是“保留潜在解，剔除不可能解”</a:t>
            </a:r>
            <a:endParaRPr lang="en-US" altLang="zh-CN" dirty="0"/>
          </a:p>
          <a:p>
            <a:r>
              <a:rPr lang="zh-CN" altLang="en-US" dirty="0"/>
              <a:t>有同学可能会说，在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[mid] &gt; target</a:t>
            </a: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的情况下，也保留了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mid 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的这个不可能的解，万一区间最终收缩到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mid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了，对后续会有影响吗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605C21-E126-4E29-8B0C-FC18A3E455B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2467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605C21-E126-4E29-8B0C-FC18A3E455B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72718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605C21-E126-4E29-8B0C-FC18A3E455B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749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605C21-E126-4E29-8B0C-FC18A3E455B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9670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因为一个数字除以</a:t>
            </a:r>
            <a:r>
              <a:rPr lang="en-US" altLang="zh-CN" dirty="0"/>
              <a:t>2</a:t>
            </a:r>
            <a:r>
              <a:rPr lang="zh-CN" altLang="en-US" dirty="0"/>
              <a:t>，只有</a:t>
            </a:r>
            <a:r>
              <a:rPr lang="en-US" altLang="zh-CN" dirty="0"/>
              <a:t>a.5</a:t>
            </a:r>
            <a:r>
              <a:rPr lang="zh-CN" altLang="en-US" dirty="0"/>
              <a:t>与</a:t>
            </a:r>
            <a:r>
              <a:rPr lang="en-US" altLang="zh-CN" dirty="0"/>
              <a:t>a</a:t>
            </a:r>
            <a:r>
              <a:rPr lang="zh-CN" altLang="en-US" dirty="0"/>
              <a:t>的这两种可能性，因为要向上取整</a:t>
            </a:r>
            <a:r>
              <a:rPr lang="en-US" altLang="zh-CN" dirty="0"/>
              <a:t>a.5+0.5</a:t>
            </a:r>
            <a:r>
              <a:rPr lang="zh-CN" altLang="en-US" dirty="0"/>
              <a:t>可以向上取整，</a:t>
            </a:r>
            <a:r>
              <a:rPr lang="en-US" altLang="zh-CN" dirty="0"/>
              <a:t>a+0.5</a:t>
            </a:r>
            <a:r>
              <a:rPr lang="zh-CN" altLang="en-US" dirty="0"/>
              <a:t>又会因为</a:t>
            </a:r>
            <a:r>
              <a:rPr lang="en-US" altLang="zh-CN" dirty="0"/>
              <a:t>int</a:t>
            </a:r>
            <a:r>
              <a:rPr lang="zh-CN" altLang="en-US" dirty="0"/>
              <a:t>类型截断而变成</a:t>
            </a:r>
            <a:r>
              <a:rPr lang="en-US" altLang="zh-CN" dirty="0"/>
              <a:t>a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605C21-E126-4E29-8B0C-FC18A3E455B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2097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605C21-E126-4E29-8B0C-FC18A3E455B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5857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605C21-E126-4E29-8B0C-FC18A3E455B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2960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0895B-D3A0-47C4-847F-0E452A884E1D}" type="datetimeFigureOut">
              <a:rPr lang="zh-CN" altLang="en-US" smtClean="0"/>
              <a:t>2026/4/17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3263-902C-4BF4-A5B0-9A4E1AF285F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485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0895B-D3A0-47C4-847F-0E452A884E1D}" type="datetimeFigureOut">
              <a:rPr lang="zh-CN" altLang="en-US" smtClean="0"/>
              <a:t>2026/4/17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3263-902C-4BF4-A5B0-9A4E1AF285F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257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0895B-D3A0-47C4-847F-0E452A884E1D}" type="datetimeFigureOut">
              <a:rPr lang="zh-CN" altLang="en-US" smtClean="0"/>
              <a:t>2026/4/17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3263-902C-4BF4-A5B0-9A4E1AF285F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0335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0895B-D3A0-47C4-847F-0E452A884E1D}" type="datetimeFigureOut">
              <a:rPr lang="zh-CN" altLang="en-US" smtClean="0"/>
              <a:t>2026/4/17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3263-902C-4BF4-A5B0-9A4E1AF285F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1124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0895B-D3A0-47C4-847F-0E452A884E1D}" type="datetimeFigureOut">
              <a:rPr lang="zh-CN" altLang="en-US" smtClean="0"/>
              <a:t>2026/4/17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3263-902C-4BF4-A5B0-9A4E1AF285F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10282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0895B-D3A0-47C4-847F-0E452A884E1D}" type="datetimeFigureOut">
              <a:rPr lang="zh-CN" altLang="en-US" smtClean="0"/>
              <a:t>2026/4/17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3263-902C-4BF4-A5B0-9A4E1AF285F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1899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0895B-D3A0-47C4-847F-0E452A884E1D}" type="datetimeFigureOut">
              <a:rPr lang="zh-CN" altLang="en-US" smtClean="0"/>
              <a:t>2026/4/17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3263-902C-4BF4-A5B0-9A4E1AF285F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815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0895B-D3A0-47C4-847F-0E452A884E1D}" type="datetimeFigureOut">
              <a:rPr lang="zh-CN" altLang="en-US" smtClean="0"/>
              <a:t>2026/4/17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3263-902C-4BF4-A5B0-9A4E1AF285F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1763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0895B-D3A0-47C4-847F-0E452A884E1D}" type="datetimeFigureOut">
              <a:rPr lang="zh-CN" altLang="en-US" smtClean="0"/>
              <a:t>2026/4/17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3263-902C-4BF4-A5B0-9A4E1AF285F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563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0895B-D3A0-47C4-847F-0E452A884E1D}" type="datetimeFigureOut">
              <a:rPr lang="zh-CN" altLang="en-US" smtClean="0"/>
              <a:t>2026/4/17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3263-902C-4BF4-A5B0-9A4E1AF285F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6787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0895B-D3A0-47C4-847F-0E452A884E1D}" type="datetimeFigureOut">
              <a:rPr lang="zh-CN" altLang="en-US" smtClean="0"/>
              <a:t>2026/4/17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E3263-902C-4BF4-A5B0-9A4E1AF285F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696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6449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0895B-D3A0-47C4-847F-0E452A884E1D}" type="datetimeFigureOut">
              <a:rPr lang="zh-CN" altLang="en-US" smtClean="0"/>
              <a:t>2026/4/17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1E3263-902C-4BF4-A5B0-9A4E1AF285F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52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0.png"/><Relationship Id="rId4" Type="http://schemas.openxmlformats.org/officeDocument/2006/relationships/image" Target="../media/image1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30.png"/><Relationship Id="rId4" Type="http://schemas.openxmlformats.org/officeDocument/2006/relationships/image" Target="../media/image42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0.png"/><Relationship Id="rId4" Type="http://schemas.openxmlformats.org/officeDocument/2006/relationships/image" Target="../media/image48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8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0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2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3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42662" y="2324595"/>
            <a:ext cx="770667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《</a:t>
            </a:r>
            <a:r>
              <a:rPr lang="zh-CN" altLang="en-US" sz="5400" b="1" spc="-5" dirty="0">
                <a:solidFill>
                  <a:srgbClr val="FFFFFF"/>
                </a:solidFill>
                <a:latin typeface="微软雅黑"/>
                <a:cs typeface="微软雅黑"/>
              </a:rPr>
              <a:t>初级算法与数据结构</a:t>
            </a: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》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70452" y="3834510"/>
            <a:ext cx="42989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1086485" algn="l"/>
              </a:tabLst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81969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923" y="2124072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484339" y="2308117"/>
            <a:ext cx="5203984" cy="21262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4400" b="1" dirty="0">
                <a:solidFill>
                  <a:srgbClr val="2D4A87"/>
                </a:solidFill>
                <a:latin typeface="微软雅黑"/>
                <a:cs typeface="微软雅黑"/>
              </a:rPr>
              <a:t>二分查找</a:t>
            </a:r>
            <a:endParaRPr lang="en-US" altLang="zh-CN" sz="4400" b="1" dirty="0">
              <a:solidFill>
                <a:srgbClr val="2D4A87"/>
              </a:solidFill>
              <a:latin typeface="微软雅黑"/>
              <a:cs typeface="微软雅黑"/>
            </a:endParaRPr>
          </a:p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1400" b="1" dirty="0">
                <a:solidFill>
                  <a:schemeClr val="tx1"/>
                </a:solidFill>
                <a:latin typeface="微软雅黑"/>
                <a:cs typeface="微软雅黑"/>
              </a:rPr>
              <a:t>二分查找</a:t>
            </a:r>
            <a:r>
              <a:rPr lang="en-US" altLang="zh-CN" sz="1400" b="1" dirty="0">
                <a:solidFill>
                  <a:schemeClr val="tx1"/>
                </a:solidFill>
                <a:latin typeface="微软雅黑"/>
                <a:cs typeface="微软雅黑"/>
              </a:rPr>
              <a:t>(binary search)</a:t>
            </a:r>
            <a:r>
              <a:rPr lang="zh-CN" altLang="en-US" sz="1400" b="1" dirty="0">
                <a:solidFill>
                  <a:schemeClr val="tx1"/>
                </a:solidFill>
                <a:latin typeface="微软雅黑"/>
                <a:cs typeface="微软雅黑"/>
              </a:rPr>
              <a:t>是一种基于分治策略的高效搜索算法。它利用数据的有序性，每轮减少一半搜索范围，直至找到目标元素或搜索区间为空为止</a:t>
            </a:r>
            <a:endParaRPr lang="zh-CN" altLang="en-US" sz="1400" dirty="0">
              <a:solidFill>
                <a:schemeClr val="tx1"/>
              </a:solidFill>
              <a:latin typeface="微软雅黑"/>
              <a:cs typeface="微软雅黑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72610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矩形 7"/>
          <p:cNvSpPr/>
          <p:nvPr/>
        </p:nvSpPr>
        <p:spPr>
          <a:xfrm>
            <a:off x="1060463" y="1544981"/>
            <a:ext cx="10273638" cy="191847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5"/>
              </a:spcBef>
            </a:pPr>
            <a:r>
              <a:rPr lang="zh-CN" altLang="en-US" sz="2800" b="1" dirty="0">
                <a:latin typeface="Consolas" panose="020B0609020204030204" pitchFamily="49" charset="0"/>
                <a:cs typeface="微软雅黑"/>
              </a:rPr>
              <a:t>猜数字</a:t>
            </a:r>
            <a:endParaRPr lang="en-US" altLang="zh-CN" sz="2800" b="1" dirty="0">
              <a:latin typeface="Consolas" panose="020B0609020204030204" pitchFamily="49" charset="0"/>
              <a:cs typeface="微软雅黑"/>
            </a:endParaRPr>
          </a:p>
          <a:p>
            <a:pPr marL="12700" marR="5080">
              <a:spcBef>
                <a:spcPts val="1005"/>
              </a:spcBef>
            </a:pPr>
            <a:r>
              <a:rPr lang="zh-CN" altLang="en-US" sz="2000" b="1" dirty="0">
                <a:latin typeface="Consolas" panose="020B0609020204030204" pitchFamily="49" charset="0"/>
                <a:cs typeface="微软雅黑"/>
              </a:rPr>
              <a:t>假设我在纸上写了一个 </a:t>
            </a:r>
            <a:r>
              <a:rPr lang="en-US" altLang="zh-CN" sz="2000" b="1" dirty="0">
                <a:latin typeface="Consolas" panose="020B0609020204030204" pitchFamily="49" charset="0"/>
                <a:cs typeface="微软雅黑"/>
              </a:rPr>
              <a:t>1 </a:t>
            </a:r>
            <a:r>
              <a:rPr lang="zh-CN" altLang="en-US" sz="2000" b="1" dirty="0">
                <a:latin typeface="Consolas" panose="020B0609020204030204" pitchFamily="49" charset="0"/>
                <a:cs typeface="微软雅黑"/>
              </a:rPr>
              <a:t>到 </a:t>
            </a:r>
            <a:r>
              <a:rPr lang="en-US" altLang="zh-CN" sz="2000" b="1" dirty="0">
                <a:latin typeface="Consolas" panose="020B0609020204030204" pitchFamily="49" charset="0"/>
                <a:cs typeface="微软雅黑"/>
              </a:rPr>
              <a:t>1000 </a:t>
            </a:r>
            <a:r>
              <a:rPr lang="zh-CN" altLang="en-US" sz="2000" b="1" dirty="0">
                <a:latin typeface="Consolas" panose="020B0609020204030204" pitchFamily="49" charset="0"/>
                <a:cs typeface="微软雅黑"/>
              </a:rPr>
              <a:t>之间的整数，让你来猜。我会告诉你猜大了还是猜小了。</a:t>
            </a:r>
            <a:endParaRPr lang="en-US" altLang="zh-CN" sz="2000" b="1" dirty="0">
              <a:latin typeface="Consolas" panose="020B0609020204030204" pitchFamily="49" charset="0"/>
              <a:cs typeface="微软雅黑"/>
            </a:endParaRPr>
          </a:p>
          <a:p>
            <a:pPr marL="12700" marR="5080">
              <a:spcBef>
                <a:spcPts val="1005"/>
              </a:spcBef>
            </a:pPr>
            <a:r>
              <a:rPr lang="zh-CN" altLang="en-US" sz="2000" b="1" dirty="0">
                <a:latin typeface="Consolas" panose="020B0609020204030204" pitchFamily="49" charset="0"/>
              </a:rPr>
              <a:t>你会用什么样的策略？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8A62757-17F7-1F34-C29C-436D471900B6}"/>
                  </a:ext>
                </a:extLst>
              </p:cNvPr>
              <p:cNvSpPr txBox="1"/>
              <p:nvPr/>
            </p:nvSpPr>
            <p:spPr>
              <a:xfrm>
                <a:off x="1060463" y="3913404"/>
                <a:ext cx="10273638" cy="184614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策略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A (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老实人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)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：从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开始猜，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，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3 ...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最坏情况：如果我写的是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1000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，你需要猜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1000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次</a:t>
                </a:r>
                <a:endParaRPr lang="en-US" altLang="zh-CN" sz="20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时间复杂度：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𝑁</m:t>
                        </m:r>
                      </m:e>
                    </m:d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——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线性查找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(Linear Search)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8A62757-17F7-1F34-C29C-436D471900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463" y="3913404"/>
                <a:ext cx="10273638" cy="1846146"/>
              </a:xfrm>
              <a:prstGeom prst="rect">
                <a:avLst/>
              </a:prstGeom>
              <a:blipFill>
                <a:blip r:embed="rId4"/>
                <a:stretch>
                  <a:fillRect l="-653" b="-52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49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8A62757-17F7-1F34-C29C-436D471900B6}"/>
                  </a:ext>
                </a:extLst>
              </p:cNvPr>
              <p:cNvSpPr txBox="1"/>
              <p:nvPr/>
            </p:nvSpPr>
            <p:spPr>
              <a:xfrm>
                <a:off x="1073845" y="1593589"/>
                <a:ext cx="10273638" cy="188461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策略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B (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聪明人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)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：</a:t>
                </a:r>
                <a:r>
                  <a:rPr lang="zh-CN" altLang="en-US" sz="2000" b="1" dirty="0">
                    <a:solidFill>
                      <a:srgbClr val="FF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每次猜中间！</a:t>
                </a:r>
                <a:endParaRPr lang="en-US" altLang="zh-CN" sz="2000" b="1" dirty="0">
                  <a:solidFill>
                    <a:srgbClr val="FF0000"/>
                  </a:solidFill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先猜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500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。我说“小了”。你排除掉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1-500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，剩下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501-1000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。再猜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750...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最坏情况：只要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10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次就能猜中！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  <m:sup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</m:t>
                        </m:r>
                      </m:sup>
                    </m:sSup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=1024&gt;1000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)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时间复杂度：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altLang="zh-CN" sz="2000" i="0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log</m:t>
                            </m:r>
                          </m:fName>
                          <m:e>
                            <m: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𝑁</m:t>
                            </m:r>
                          </m:e>
                        </m:func>
                      </m:e>
                    </m:d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——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二分查找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(Binary Search)</a:t>
                </a:r>
                <a:endParaRPr lang="zh-CN" altLang="en-US" sz="20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68A62757-17F7-1F34-C29C-436D471900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845" y="1593589"/>
                <a:ext cx="10273638" cy="1884618"/>
              </a:xfrm>
              <a:prstGeom prst="rect">
                <a:avLst/>
              </a:prstGeom>
              <a:blipFill>
                <a:blip r:embed="rId4"/>
                <a:stretch>
                  <a:fillRect l="-593" b="-48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A2916CA8-E45F-C0A2-13C1-A4AE1FCB705D}"/>
              </a:ext>
            </a:extLst>
          </p:cNvPr>
          <p:cNvSpPr txBox="1"/>
          <p:nvPr/>
        </p:nvSpPr>
        <p:spPr>
          <a:xfrm>
            <a:off x="1073845" y="3906274"/>
            <a:ext cx="10273637" cy="18461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如果数据量扩大到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亿：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线性查找：可能需要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亿次 比较，电脑可能要跑</a:t>
            </a:r>
            <a:r>
              <a:rPr lang="zh-CN" altLang="en-US" sz="2000" b="1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好几秒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二分查找：只需要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次！</a:t>
            </a:r>
            <a:r>
              <a:rPr lang="zh-CN" altLang="en-US" sz="2000" b="1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瞬间完成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673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8A62757-17F7-1F34-C29C-436D471900B6}"/>
              </a:ext>
            </a:extLst>
          </p:cNvPr>
          <p:cNvSpPr txBox="1"/>
          <p:nvPr/>
        </p:nvSpPr>
        <p:spPr>
          <a:xfrm>
            <a:off x="1637175" y="1804506"/>
            <a:ext cx="8917649" cy="13088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  <a:ea typeface="微软雅黑" panose="020B0503020204020204" pitchFamily="34" charset="-122"/>
              </a:rPr>
              <a:t>但是如果这 </a:t>
            </a:r>
            <a:r>
              <a:rPr lang="en-US" altLang="zh-CN" sz="2800" dirty="0">
                <a:latin typeface="Consolas" panose="020B0609020204030204" pitchFamily="49" charset="0"/>
                <a:ea typeface="微软雅黑" panose="020B0503020204020204" pitchFamily="34" charset="-122"/>
              </a:rPr>
              <a:t>100 </a:t>
            </a:r>
            <a:r>
              <a:rPr lang="zh-CN" altLang="en-US" sz="2800" dirty="0">
                <a:latin typeface="Consolas" panose="020B0609020204030204" pitchFamily="49" charset="0"/>
                <a:ea typeface="微软雅黑" panose="020B0503020204020204" pitchFamily="34" charset="-122"/>
              </a:rPr>
              <a:t>个数字是乱序写在纸条上扔在地上</a:t>
            </a:r>
            <a:endParaRPr lang="en-US" altLang="zh-CN" sz="28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  <a:ea typeface="微软雅黑" panose="020B0503020204020204" pitchFamily="34" charset="-122"/>
              </a:rPr>
              <a:t>刚才的“折半”策略还管用吗？</a:t>
            </a:r>
            <a:endParaRPr lang="zh-CN" altLang="en-US" sz="28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2916CA8-E45F-C0A2-13C1-A4AE1FCB705D}"/>
              </a:ext>
            </a:extLst>
          </p:cNvPr>
          <p:cNvSpPr txBox="1"/>
          <p:nvPr/>
        </p:nvSpPr>
        <p:spPr>
          <a:xfrm>
            <a:off x="1637175" y="4026707"/>
            <a:ext cx="8917649" cy="168905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不适用！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二分查找的前提是序列具有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单调性（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Monotonicity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4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通常是在有序数组中使用</a:t>
            </a:r>
            <a:endParaRPr lang="zh-CN" altLang="en-US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9647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DBE8115-FF85-B405-D6D3-E9C5D8DCF7BC}"/>
              </a:ext>
            </a:extLst>
          </p:cNvPr>
          <p:cNvSpPr/>
          <p:nvPr/>
        </p:nvSpPr>
        <p:spPr>
          <a:xfrm>
            <a:off x="775716" y="1444528"/>
            <a:ext cx="10357662" cy="293362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5"/>
              </a:spcBef>
            </a:pP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  <a:cs typeface="微软雅黑"/>
              </a:rPr>
              <a:t>(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  <a:cs typeface="微软雅黑"/>
              </a:rPr>
              <a:t>书本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  <a:cs typeface="微软雅黑"/>
              </a:rPr>
              <a:t>P174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  <a:cs typeface="微软雅黑"/>
              </a:rPr>
              <a:t>页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  <a:cs typeface="微软雅黑"/>
              </a:rPr>
              <a:t>)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  <a:cs typeface="微软雅黑"/>
              </a:rPr>
              <a:t>知道怎么在一本很厚的词典中查找一个单词吗？字典中的单词是按照“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  <a:cs typeface="微软雅黑"/>
              </a:rPr>
              <a:t>字典序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  <a:cs typeface="微软雅黑"/>
              </a:rPr>
              <a:t>”进行排序的。</a:t>
            </a:r>
            <a:endParaRPr lang="en-US" altLang="zh-CN" sz="2400" b="1" dirty="0">
              <a:latin typeface="Consolas" panose="020B0609020204030204" pitchFamily="49" charset="0"/>
              <a:ea typeface="微软雅黑" panose="020B0503020204020204" pitchFamily="34" charset="-122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1005"/>
              </a:spcBef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  <a:cs typeface="微软雅黑"/>
              </a:rPr>
              <a:t>如果要找一个单词，就要将字典从中间翻开，然后将这面单词跟想要找的单词</a:t>
            </a:r>
            <a:r>
              <a:rPr lang="zh-CN" altLang="en-US" sz="2400" dirty="0">
                <a:solidFill>
                  <a:srgbClr val="FF0000"/>
                </a:solidFill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  <a:cs typeface="微软雅黑"/>
              </a:rPr>
              <a:t>比较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  <a:cs typeface="微软雅黑"/>
              </a:rPr>
              <a:t>。如果这面单词</a:t>
            </a:r>
            <a:r>
              <a:rPr lang="zh-CN" altLang="en-US" sz="2400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  <a:cs typeface="微软雅黑"/>
              </a:rPr>
              <a:t>在需要寻找的单词之前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  <a:cs typeface="微软雅黑"/>
              </a:rPr>
              <a:t>，就将字典</a:t>
            </a:r>
            <a:r>
              <a:rPr lang="zh-CN" altLang="en-US" sz="2400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  <a:cs typeface="微软雅黑"/>
              </a:rPr>
              <a:t>往后翻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  <a:cs typeface="微软雅黑"/>
              </a:rPr>
              <a:t>，否则就</a:t>
            </a:r>
            <a:r>
              <a:rPr lang="zh-CN" altLang="en-US" sz="2400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  <a:cs typeface="微软雅黑"/>
              </a:rPr>
              <a:t>往前翻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  <a:cs typeface="微软雅黑"/>
              </a:rPr>
              <a:t>，直到找到准确的单词为止。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  <a:cs typeface="微软雅黑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D33A6A7-EFEC-C180-D980-A284BE3F09B9}"/>
              </a:ext>
            </a:extLst>
          </p:cNvPr>
          <p:cNvSpPr/>
          <p:nvPr/>
        </p:nvSpPr>
        <p:spPr>
          <a:xfrm>
            <a:off x="769769" y="4582218"/>
            <a:ext cx="10357662" cy="16973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5"/>
              </a:spcBef>
            </a:pPr>
            <a:r>
              <a:rPr lang="zh-CN" altLang="en-US" sz="2400" b="1" dirty="0">
                <a:latin typeface="Consolas" panose="020B0609020204030204" pitchFamily="49" charset="0"/>
                <a:cs typeface="微软雅黑"/>
              </a:rPr>
              <a:t>在我们计算机中，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  <a:cs typeface="微软雅黑"/>
              </a:rPr>
              <a:t>二分查找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  <a:cs typeface="微软雅黑"/>
              </a:rPr>
              <a:t>(binary search)</a:t>
            </a:r>
            <a:r>
              <a:rPr lang="zh-CN" altLang="en-US" sz="2400" b="1" dirty="0">
                <a:latin typeface="Consolas" panose="020B0609020204030204" pitchFamily="49" charset="0"/>
                <a:cs typeface="微软雅黑"/>
              </a:rPr>
              <a:t>是一种基于分治策略的高效搜索算法。它利用数据的</a:t>
            </a:r>
            <a:r>
              <a:rPr lang="zh-CN" altLang="en-US" sz="2400" b="1" dirty="0">
                <a:solidFill>
                  <a:srgbClr val="FF0000"/>
                </a:solidFill>
                <a:highlight>
                  <a:srgbClr val="FFFF00"/>
                </a:highlight>
                <a:latin typeface="Consolas" panose="020B0609020204030204" pitchFamily="49" charset="0"/>
                <a:cs typeface="微软雅黑"/>
              </a:rPr>
              <a:t>有序性</a:t>
            </a:r>
            <a:r>
              <a:rPr lang="zh-CN" altLang="en-US" sz="2400" b="1" dirty="0">
                <a:latin typeface="Consolas" panose="020B0609020204030204" pitchFamily="49" charset="0"/>
                <a:cs typeface="微软雅黑"/>
              </a:rPr>
              <a:t>，每轮减少一半搜索范围，直至找到目标元素或搜索区间为空为止</a:t>
            </a:r>
            <a:endParaRPr lang="en-US" altLang="zh-CN" sz="2400" b="1" dirty="0">
              <a:latin typeface="Consolas" panose="020B0609020204030204" pitchFamily="49" charset="0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313093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E0809846-2E13-F117-869A-9904E206A6B6}"/>
                  </a:ext>
                </a:extLst>
              </p:cNvPr>
              <p:cNvSpPr txBox="1"/>
              <p:nvPr/>
            </p:nvSpPr>
            <p:spPr>
              <a:xfrm>
                <a:off x="1113387" y="1539946"/>
                <a:ext cx="10126892" cy="280172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题目描述（</a:t>
                </a:r>
                <a:r>
                  <a:rPr lang="zh-CN" altLang="en-US" sz="24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书本</a:t>
                </a:r>
                <a:r>
                  <a:rPr lang="en-US" altLang="zh-CN" sz="24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P174</a:t>
                </a:r>
                <a:r>
                  <a:rPr lang="zh-CN" altLang="en-US" sz="24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页 例</a:t>
                </a:r>
                <a:r>
                  <a:rPr lang="en-US" altLang="zh-CN" sz="24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13-1 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OJ:B0189 </a:t>
                </a: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查找）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输入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个不超过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</m:t>
                        </m:r>
                      </m:e>
                      <m:sup>
                        <m: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9</m:t>
                        </m:r>
                      </m:sup>
                    </m:sSup>
                  </m:oMath>
                </a14:m>
                <a:r>
                  <a:rPr lang="en-US" altLang="zh-CN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的单调不减的（就是后面的数字不小于前面的数字）非负整数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pt-BR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pt-BR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pt-BR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pt-BR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lang="pt-BR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,…,</m:t>
                    </m:r>
                    <m:sSub>
                      <m:sSubPr>
                        <m:ctrlPr>
                          <a:rPr lang="pt-BR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pt-BR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𝑎</m:t>
                        </m:r>
                      </m:e>
                      <m:sub>
                        <m:r>
                          <a:rPr lang="pt-BR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，然后进行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𝑚</m:t>
                    </m:r>
                  </m:oMath>
                </a14:m>
                <a:r>
                  <a:rPr lang="en-US" altLang="zh-CN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次询问。对于每次询问，给出一个整数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𝑞</m:t>
                    </m:r>
                  </m:oMath>
                </a14:m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，要求输出这个数字在序列中第一次出现的编号，如果没有找到的话输出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−1</m:t>
                    </m:r>
                  </m:oMath>
                </a14:m>
                <a:r>
                  <a:rPr lang="en-US" altLang="zh-CN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。（目前暂时考虑不会出现重复的数字的情况）</a:t>
                </a: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E0809846-2E13-F117-869A-9904E206A6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3387" y="1539946"/>
                <a:ext cx="10126892" cy="2801729"/>
              </a:xfrm>
              <a:prstGeom prst="rect">
                <a:avLst/>
              </a:prstGeom>
              <a:blipFill>
                <a:blip r:embed="rId4"/>
                <a:stretch>
                  <a:fillRect l="-963" r="-3913" b="-41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文本框 22">
            <a:extLst>
              <a:ext uri="{FF2B5EF4-FFF2-40B4-BE49-F238E27FC236}">
                <a16:creationId xmlns:a16="http://schemas.microsoft.com/office/drawing/2014/main" id="{C696F247-ECAD-6B09-86B2-5A97379BC281}"/>
              </a:ext>
            </a:extLst>
          </p:cNvPr>
          <p:cNvSpPr txBox="1"/>
          <p:nvPr/>
        </p:nvSpPr>
        <p:spPr>
          <a:xfrm>
            <a:off x="2349690" y="4646719"/>
            <a:ext cx="3060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输入 </a:t>
            </a:r>
            <a:r>
              <a:rPr lang="en-US" altLang="zh-CN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#1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E79DCF8-9BDA-0928-4FAF-5F04969EBC1D}"/>
              </a:ext>
            </a:extLst>
          </p:cNvPr>
          <p:cNvSpPr txBox="1"/>
          <p:nvPr/>
        </p:nvSpPr>
        <p:spPr>
          <a:xfrm>
            <a:off x="2349689" y="5143051"/>
            <a:ext cx="3511391" cy="95923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b="1" dirty="0">
                <a:latin typeface="Consolas" panose="020B0609020204030204" pitchFamily="49" charset="0"/>
              </a:rPr>
              <a:t>11 3
1 3 3 3 5 7 9 11 13 15 15
1 3 6</a:t>
            </a:r>
            <a:endParaRPr lang="zh-CN" altLang="en-US" b="1" dirty="0">
              <a:latin typeface="Consolas" panose="020B0609020204030204" pitchFamily="49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0206493-C1BF-D6F8-A3BF-BF521D8EA165}"/>
              </a:ext>
            </a:extLst>
          </p:cNvPr>
          <p:cNvSpPr txBox="1"/>
          <p:nvPr/>
        </p:nvSpPr>
        <p:spPr>
          <a:xfrm>
            <a:off x="6387920" y="4646719"/>
            <a:ext cx="3060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输出 </a:t>
            </a:r>
            <a:r>
              <a:rPr lang="en-US" altLang="zh-CN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#1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8AE3E21-87F9-B2CC-0EB9-769217D101F5}"/>
              </a:ext>
            </a:extLst>
          </p:cNvPr>
          <p:cNvSpPr txBox="1"/>
          <p:nvPr/>
        </p:nvSpPr>
        <p:spPr>
          <a:xfrm>
            <a:off x="6387920" y="5143051"/>
            <a:ext cx="3060886" cy="43601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b="1" dirty="0">
                <a:latin typeface="Consolas" panose="020B0609020204030204" pitchFamily="49" charset="0"/>
              </a:rPr>
              <a:t>1 2 -1</a:t>
            </a:r>
            <a:endParaRPr lang="zh-CN" altLang="en-US" sz="20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471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599" y="1478333"/>
            <a:ext cx="6317997" cy="4675115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矩形 7"/>
          <p:cNvSpPr/>
          <p:nvPr/>
        </p:nvSpPr>
        <p:spPr>
          <a:xfrm>
            <a:off x="6414878" y="1655714"/>
            <a:ext cx="5020837" cy="155709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5"/>
              </a:spcBef>
            </a:pPr>
            <a:r>
              <a:rPr lang="zh-CN" altLang="en-US" sz="2000" b="1" dirty="0">
                <a:latin typeface="微软雅黑"/>
                <a:cs typeface="微软雅黑"/>
              </a:rPr>
              <a:t>如左图所示，你会怎么解决这个问题？</a:t>
            </a:r>
            <a:endParaRPr lang="en-US" altLang="zh-CN" sz="2000" b="1" dirty="0"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1005"/>
              </a:spcBef>
            </a:pPr>
            <a:r>
              <a:rPr lang="zh-CN" altLang="en-US" sz="2000" b="1" dirty="0">
                <a:latin typeface="微软雅黑"/>
                <a:cs typeface="微软雅黑"/>
              </a:rPr>
              <a:t>我们的想法肯定是要二分查找，关键就是如何去使用代码来实现了。</a:t>
            </a:r>
            <a:endParaRPr lang="en-US" altLang="zh-CN" sz="2000" b="1" dirty="0">
              <a:latin typeface="微软雅黑"/>
              <a:cs typeface="微软雅黑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7A9399C-9996-014E-9331-9645F4916E70}"/>
              </a:ext>
            </a:extLst>
          </p:cNvPr>
          <p:cNvSpPr txBox="1"/>
          <p:nvPr/>
        </p:nvSpPr>
        <p:spPr>
          <a:xfrm>
            <a:off x="6414877" y="3390188"/>
            <a:ext cx="5020837" cy="27822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既然是二分查找，那么肯定得有一个查找范围，我们使用三个“指针”来圈定查找范围：</a:t>
            </a:r>
          </a:p>
          <a:p>
            <a:pPr>
              <a:lnSpc>
                <a:spcPct val="200000"/>
              </a:lnSpc>
            </a:pPr>
            <a:r>
              <a:rPr lang="en-US" altLang="zh-CN" b="1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left (</a:t>
            </a:r>
            <a:r>
              <a:rPr lang="zh-CN" altLang="en-US" b="1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左边界</a:t>
            </a:r>
            <a:r>
              <a:rPr lang="en-US" altLang="zh-CN" b="1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：指向搜索区间的头部。</a:t>
            </a:r>
          </a:p>
          <a:p>
            <a:pPr>
              <a:lnSpc>
                <a:spcPct val="200000"/>
              </a:lnSpc>
            </a:pPr>
            <a:r>
              <a:rPr lang="en-US" altLang="zh-CN" b="1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right (</a:t>
            </a:r>
            <a:r>
              <a:rPr lang="zh-CN" altLang="en-US" b="1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右边界</a:t>
            </a:r>
            <a:r>
              <a:rPr lang="en-US" altLang="zh-CN" b="1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：指向搜索区间的尾部。</a:t>
            </a:r>
          </a:p>
          <a:p>
            <a:pPr>
              <a:lnSpc>
                <a:spcPct val="200000"/>
              </a:lnSpc>
            </a:pPr>
            <a:r>
              <a:rPr lang="en-US" altLang="zh-CN" b="1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 (</a:t>
            </a:r>
            <a:r>
              <a:rPr lang="zh-CN" altLang="en-US" b="1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中间点</a:t>
            </a:r>
            <a:r>
              <a:rPr lang="en-US" altLang="zh-CN" b="1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：计算得出，用于比较。</a:t>
            </a:r>
          </a:p>
        </p:txBody>
      </p:sp>
    </p:spTree>
    <p:extLst>
      <p:ext uri="{BB962C8B-B14F-4D97-AF65-F5344CB8AC3E}">
        <p14:creationId xmlns:p14="http://schemas.microsoft.com/office/powerpoint/2010/main" val="2529995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2230611"/>
              </p:ext>
            </p:extLst>
          </p:nvPr>
        </p:nvGraphicFramePr>
        <p:xfrm>
          <a:off x="1769497" y="1828431"/>
          <a:ext cx="8127999" cy="7248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8909">
                  <a:extLst>
                    <a:ext uri="{9D8B030D-6E8A-4147-A177-3AD203B41FA5}">
                      <a16:colId xmlns:a16="http://schemas.microsoft.com/office/drawing/2014/main" val="279472227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3168026125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1830575123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2277059284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1507418887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1886997798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4018201011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3947684397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2655153327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3992745405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2795307403"/>
                    </a:ext>
                  </a:extLst>
                </a:gridCol>
              </a:tblGrid>
              <a:tr h="72482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latin typeface="Consolas" panose="020B0609020204030204" pitchFamily="49" charset="0"/>
                        </a:rPr>
                        <a:t>0</a:t>
                      </a:r>
                      <a:endParaRPr lang="zh-CN" altLang="en-US" sz="36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latin typeface="Consolas" panose="020B0609020204030204" pitchFamily="49" charset="0"/>
                        </a:rPr>
                        <a:t>1</a:t>
                      </a:r>
                      <a:endParaRPr lang="zh-CN" altLang="en-US" sz="36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latin typeface="Consolas" panose="020B0609020204030204" pitchFamily="49" charset="0"/>
                        </a:rPr>
                        <a:t>2</a:t>
                      </a:r>
                      <a:endParaRPr lang="zh-CN" altLang="en-US" sz="36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latin typeface="Consolas" panose="020B0609020204030204" pitchFamily="49" charset="0"/>
                        </a:rPr>
                        <a:t>3</a:t>
                      </a:r>
                      <a:endParaRPr lang="zh-CN" altLang="en-US" sz="36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latin typeface="Consolas" panose="020B0609020204030204" pitchFamily="49" charset="0"/>
                        </a:rPr>
                        <a:t>4</a:t>
                      </a:r>
                      <a:endParaRPr lang="zh-CN" altLang="en-US" sz="36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latin typeface="Consolas" panose="020B0609020204030204" pitchFamily="49" charset="0"/>
                        </a:rPr>
                        <a:t>5</a:t>
                      </a:r>
                      <a:endParaRPr lang="zh-CN" altLang="en-US" sz="36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latin typeface="Consolas" panose="020B0609020204030204" pitchFamily="49" charset="0"/>
                        </a:rPr>
                        <a:t>6</a:t>
                      </a:r>
                      <a:endParaRPr lang="zh-CN" altLang="en-US" sz="36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latin typeface="Consolas" panose="020B0609020204030204" pitchFamily="49" charset="0"/>
                        </a:rPr>
                        <a:t>7</a:t>
                      </a:r>
                      <a:endParaRPr lang="zh-CN" altLang="en-US" sz="36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latin typeface="Consolas" panose="020B0609020204030204" pitchFamily="49" charset="0"/>
                        </a:rPr>
                        <a:t>8</a:t>
                      </a:r>
                      <a:endParaRPr lang="zh-CN" altLang="en-US" sz="36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latin typeface="Consolas" panose="020B0609020204030204" pitchFamily="49" charset="0"/>
                        </a:rPr>
                        <a:t>9</a:t>
                      </a:r>
                      <a:endParaRPr lang="zh-CN" altLang="en-US" sz="36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latin typeface="Consolas" panose="020B0609020204030204" pitchFamily="49" charset="0"/>
                        </a:rPr>
                        <a:t>10</a:t>
                      </a:r>
                      <a:endParaRPr lang="zh-CN" altLang="en-US" sz="3600" dirty="0">
                        <a:latin typeface="Consolas" panose="020B0609020204030204" pitchFamily="49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301779"/>
                  </a:ext>
                </a:extLst>
              </a:tr>
            </a:tbl>
          </a:graphicData>
        </a:graphic>
      </p:graphicFrame>
      <p:sp>
        <p:nvSpPr>
          <p:cNvPr id="9" name="矩形 8"/>
          <p:cNvSpPr/>
          <p:nvPr/>
        </p:nvSpPr>
        <p:spPr>
          <a:xfrm>
            <a:off x="4633488" y="1279636"/>
            <a:ext cx="24000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有序数组</a:t>
            </a:r>
            <a:r>
              <a:rPr lang="en-US" altLang="zh-CN" sz="2400" b="1" dirty="0" err="1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[]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31143" y="3542550"/>
            <a:ext cx="9929714" cy="27831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我们要从中间开始猜测，于是计算中点索引 </a:t>
            </a: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𝑚 </a:t>
            </a:r>
            <a:r>
              <a:rPr lang="en-US" altLang="zh-CN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= (</a:t>
            </a: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𝑖</a:t>
            </a:r>
            <a:r>
              <a:rPr lang="en-US" altLang="zh-CN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+</a:t>
            </a: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𝑗</a:t>
            </a:r>
            <a:r>
              <a:rPr lang="en-US" altLang="zh-CN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) / 2 = 5</a:t>
            </a:r>
            <a:endParaRPr lang="en-US" altLang="zh-CN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判断 </a:t>
            </a:r>
            <a:r>
              <a:rPr lang="en-US" altLang="zh-CN" dirty="0" err="1"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[m]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target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的大小关系，因为</a:t>
            </a:r>
            <a:r>
              <a:rPr lang="en-US" altLang="zh-CN" b="1" dirty="0" err="1"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[m]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&gt; target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，所以我们的</a:t>
            </a:r>
            <a:r>
              <a:rPr lang="zh-CN" altLang="en-US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目标一定是在左侧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，故左边界不变，右边界更新为 </a:t>
            </a:r>
            <a:r>
              <a:rPr lang="zh-CN" altLang="en-US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𝑗 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= </a:t>
            </a:r>
            <a:r>
              <a:rPr lang="zh-CN" altLang="en-US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𝑚−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,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结果为：</a:t>
            </a:r>
            <a:r>
              <a:rPr lang="en-US" altLang="zh-CN" dirty="0" err="1"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 = 0, j = 4</a:t>
            </a:r>
          </a:p>
          <a:p>
            <a:pPr marL="342900" indent="-342900">
              <a:lnSpc>
                <a:spcPct val="200000"/>
              </a:lnSpc>
              <a:buFontTx/>
              <a:buAutoNum type="arabicPeriod"/>
            </a:pP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计算新的中点索引 </a:t>
            </a: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𝑚 </a:t>
            </a:r>
            <a:r>
              <a:rPr lang="en-US" altLang="zh-CN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= (</a:t>
            </a: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𝑖</a:t>
            </a:r>
            <a:r>
              <a:rPr lang="en-US" altLang="zh-CN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+</a:t>
            </a: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𝑗</a:t>
            </a:r>
            <a:r>
              <a:rPr lang="en-US" altLang="zh-CN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) / 2 = 2 </a:t>
            </a:r>
          </a:p>
          <a:p>
            <a:pPr marL="342900" indent="-342900">
              <a:lnSpc>
                <a:spcPct val="200000"/>
              </a:lnSpc>
              <a:buFontTx/>
              <a:buAutoNum type="arabicPeriod"/>
            </a:pP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因为</a:t>
            </a:r>
            <a:r>
              <a:rPr lang="en-US" altLang="zh-CN" b="1" dirty="0" err="1"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[m]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= target</a:t>
            </a: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，所以我们找到了目标，其索引为 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m</a:t>
            </a:r>
          </a:p>
        </p:txBody>
      </p:sp>
      <p:sp>
        <p:nvSpPr>
          <p:cNvPr id="16" name="下箭头 15"/>
          <p:cNvSpPr/>
          <p:nvPr/>
        </p:nvSpPr>
        <p:spPr>
          <a:xfrm rot="10800000">
            <a:off x="1921566" y="2606261"/>
            <a:ext cx="419652" cy="477078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 rot="10800000">
            <a:off x="9291984" y="2648366"/>
            <a:ext cx="419652" cy="477078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214420" y="2788780"/>
            <a:ext cx="253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err="1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endParaRPr lang="zh-CN" altLang="en-US" dirty="0">
              <a:solidFill>
                <a:srgbClr val="92D05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643900" y="2803881"/>
            <a:ext cx="253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379348" y="2886905"/>
            <a:ext cx="28745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目标</a:t>
            </a:r>
            <a:r>
              <a:rPr lang="en-US" altLang="zh-CN" sz="28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target = 2</a:t>
            </a:r>
          </a:p>
        </p:txBody>
      </p:sp>
    </p:spTree>
    <p:extLst>
      <p:ext uri="{BB962C8B-B14F-4D97-AF65-F5344CB8AC3E}">
        <p14:creationId xmlns:p14="http://schemas.microsoft.com/office/powerpoint/2010/main" val="1108707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163940" y="1471297"/>
            <a:ext cx="10192454" cy="23979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 err="1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是目标数组，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target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是我们需要在目标数组中查找的元素。假设数组中有 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n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个有序元素，我们先初始化指针 </a:t>
            </a: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𝑖 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= 0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𝑗 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= </a:t>
            </a: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𝑛−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，分别指向数组</a:t>
            </a: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首元素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和</a:t>
            </a: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尾元素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，代表搜索区间 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[</a:t>
            </a:r>
            <a:r>
              <a:rPr lang="en-US" altLang="zh-CN" b="1" dirty="0" err="1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, j]</a:t>
            </a:r>
          </a:p>
          <a:p>
            <a:pPr>
              <a:lnSpc>
                <a:spcPct val="200000"/>
              </a:lnSpc>
            </a:pP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接下来，</a:t>
            </a:r>
            <a:r>
              <a:rPr lang="zh-CN" altLang="en-US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循环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执行</a:t>
            </a: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以下两步</a:t>
            </a:r>
            <a:endParaRPr lang="en-US" altLang="zh-CN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1.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计算中点索引 </a:t>
            </a: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𝑚 </a:t>
            </a:r>
            <a:r>
              <a:rPr lang="en-US" altLang="zh-CN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= (</a:t>
            </a: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𝑖</a:t>
            </a:r>
            <a:r>
              <a:rPr lang="en-US" altLang="zh-CN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+</a:t>
            </a: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𝑗</a:t>
            </a:r>
            <a:r>
              <a:rPr lang="en-US" altLang="zh-CN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) / 2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（向下取整） </a:t>
            </a:r>
            <a:endParaRPr lang="en-US" altLang="zh-CN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2.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判断 </a:t>
            </a:r>
            <a:r>
              <a:rPr lang="en-US" altLang="zh-CN" dirty="0" err="1"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[m]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target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的大小关系，分为以下三种情况。</a:t>
            </a:r>
          </a:p>
        </p:txBody>
      </p:sp>
      <p:sp>
        <p:nvSpPr>
          <p:cNvPr id="11" name="矩形 10"/>
          <p:cNvSpPr/>
          <p:nvPr/>
        </p:nvSpPr>
        <p:spPr>
          <a:xfrm>
            <a:off x="1163940" y="4108313"/>
            <a:ext cx="10192454" cy="167379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当 </a:t>
            </a:r>
            <a:r>
              <a:rPr lang="en-US" altLang="zh-CN" dirty="0" err="1"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[m] 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&lt;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target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时，说明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target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在区间 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[</a:t>
            </a:r>
            <a:r>
              <a:rPr lang="zh-CN" altLang="en-US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𝑚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+1,</a:t>
            </a:r>
            <a:r>
              <a:rPr lang="zh-CN" altLang="en-US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𝑗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]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中，因此执行 </a:t>
            </a: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𝑖 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= </a:t>
            </a: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𝑚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+1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当 </a:t>
            </a:r>
            <a:r>
              <a:rPr lang="en-US" altLang="zh-CN" dirty="0" err="1"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[m] 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&gt;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 target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时，说明 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target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在区间 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[</a:t>
            </a:r>
            <a:r>
              <a:rPr lang="zh-CN" altLang="en-US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𝑖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,</a:t>
            </a:r>
            <a:r>
              <a:rPr lang="zh-CN" altLang="en-US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𝑚−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1]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中，因此执行 </a:t>
            </a: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𝑗 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= </a:t>
            </a: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𝑚−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当 </a:t>
            </a:r>
            <a:r>
              <a:rPr lang="en-US" altLang="zh-CN" dirty="0" err="1"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[m] 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=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 target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时，说明找到 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target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，因此返回索引 </a:t>
            </a: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𝑚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2" name="矩形 11"/>
          <p:cNvSpPr/>
          <p:nvPr/>
        </p:nvSpPr>
        <p:spPr>
          <a:xfrm>
            <a:off x="2574399" y="5983671"/>
            <a:ext cx="7043201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若数组不包含目标元素，搜索区间最终会缩小为空。此时返回−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。 </a:t>
            </a:r>
          </a:p>
        </p:txBody>
      </p:sp>
    </p:spTree>
    <p:extLst>
      <p:ext uri="{BB962C8B-B14F-4D97-AF65-F5344CB8AC3E}">
        <p14:creationId xmlns:p14="http://schemas.microsoft.com/office/powerpoint/2010/main" val="817847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208792" y="1696121"/>
            <a:ext cx="9710480" cy="11201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理解了思路，现在我们就可以来书写一个经典的</a:t>
            </a:r>
            <a:r>
              <a:rPr lang="zh-CN" altLang="en-US" sz="20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二分查找模板函数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重要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endParaRPr lang="en-US" altLang="zh-CN" sz="20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binarySearch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const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vector&lt;int&gt;&amp;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nums</a:t>
            </a:r>
            <a:r>
              <a:rPr lang="en-US" altLang="zh-CN" sz="2000">
                <a:solidFill>
                  <a:srgbClr val="000000"/>
                </a:solidFill>
                <a:latin typeface="Consolas" panose="020B0609020204030204" pitchFamily="49" charset="0"/>
              </a:rPr>
              <a:t>, int target)</a:t>
            </a:r>
            <a:endParaRPr lang="zh-CN" altLang="en-US" sz="20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69F774C-A63F-7375-00A2-9BFF678A62AE}"/>
              </a:ext>
            </a:extLst>
          </p:cNvPr>
          <p:cNvSpPr txBox="1"/>
          <p:nvPr/>
        </p:nvSpPr>
        <p:spPr>
          <a:xfrm>
            <a:off x="1208792" y="3147916"/>
            <a:ext cx="9710481" cy="30821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我们采用最容易理解、最不容易出错的闭区间写法。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区间定义：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[left, right] (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左闭右闭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，即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left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right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指向的元素都在查找的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候选范围内。</a:t>
            </a:r>
            <a:endParaRPr lang="en-US" altLang="zh-CN" sz="20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本代码非常重要！是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后续一切解决二分思想问题的标准代码模板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！先看、听、理解一遍，后续我们一起来书写代码！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465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44BBFD5-1257-FAB7-7853-9EEC0F03C386}"/>
              </a:ext>
            </a:extLst>
          </p:cNvPr>
          <p:cNvSpPr txBox="1"/>
          <p:nvPr/>
        </p:nvSpPr>
        <p:spPr>
          <a:xfrm>
            <a:off x="932948" y="1321948"/>
            <a:ext cx="10392231" cy="505266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在有序数组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nums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中查找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target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，找到返回下标，没找到返回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-1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binarySearch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const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vector&lt;int&gt;&amp;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nums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, int target)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int left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int right =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nums.size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() -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right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是最后一个元素的下标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(left &lt;= right) {  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要有等号，处理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left == right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的情况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mid = left + (right - left) /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防溢出写法</a:t>
            </a:r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nums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[mid] == target)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mid;      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找到了，直接返回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nums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[mid] &lt; target)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left = mid +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 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目标在右半边，新的左边界变为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mid + 1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}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right = mid -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目标在左半边，新的右边界变为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mid - 1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-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循环结束还没找到，说明不存在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59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矩形 7"/>
          <p:cNvSpPr/>
          <p:nvPr/>
        </p:nvSpPr>
        <p:spPr>
          <a:xfrm>
            <a:off x="1199871" y="1499860"/>
            <a:ext cx="9497637" cy="142526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5"/>
              </a:spcBef>
            </a:pP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(OJ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B0189)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给定一个长度为 𝑛 的数组 </a:t>
            </a:r>
            <a:r>
              <a:rPr lang="en-US" altLang="zh-CN" sz="2000" dirty="0" err="1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，元素按</a:t>
            </a:r>
            <a:r>
              <a:rPr lang="zh-CN" altLang="en-US" sz="2000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从小到大的顺序排列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，数组</a:t>
            </a:r>
            <a:r>
              <a:rPr lang="zh-CN" altLang="en-US" sz="2000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可能包含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重复元素。请查找 </a:t>
            </a:r>
            <a:r>
              <a:rPr lang="en-US" altLang="zh-CN" sz="2000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target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并返回元素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第一次出现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在该数组中的索引。若数组不包含该元素，则返回−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7" name="矩形 6"/>
          <p:cNvSpPr/>
          <p:nvPr/>
        </p:nvSpPr>
        <p:spPr>
          <a:xfrm>
            <a:off x="1176524" y="3276946"/>
            <a:ext cx="9544329" cy="9652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假设数组中存在多个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target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，则普通二分查找只能返回其中一个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target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的索引，而无法确定该元素的左边和右边还有多少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target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。 如何通过修改代码去解决呢？</a:t>
            </a:r>
          </a:p>
        </p:txBody>
      </p:sp>
      <p:graphicFrame>
        <p:nvGraphicFramePr>
          <p:cNvPr id="26" name="表格 25">
            <a:extLst>
              <a:ext uri="{FF2B5EF4-FFF2-40B4-BE49-F238E27FC236}">
                <a16:creationId xmlns:a16="http://schemas.microsoft.com/office/drawing/2014/main" id="{DBE523EA-3D02-D89D-76B6-67FA2DE809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2785738"/>
              </p:ext>
            </p:extLst>
          </p:nvPr>
        </p:nvGraphicFramePr>
        <p:xfrm>
          <a:off x="2062940" y="4985885"/>
          <a:ext cx="8127999" cy="7248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8909">
                  <a:extLst>
                    <a:ext uri="{9D8B030D-6E8A-4147-A177-3AD203B41FA5}">
                      <a16:colId xmlns:a16="http://schemas.microsoft.com/office/drawing/2014/main" val="279472227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3168026125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1830575123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2277059284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1507418887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1886997798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4018201011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3947684397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2655153327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3992745405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2795307403"/>
                    </a:ext>
                  </a:extLst>
                </a:gridCol>
              </a:tblGrid>
              <a:tr h="72482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0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2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2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3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4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5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6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7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8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9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10</a:t>
                      </a:r>
                      <a:endParaRPr lang="zh-CN" altLang="en-US" sz="3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301779"/>
                  </a:ext>
                </a:extLst>
              </a:tr>
            </a:tbl>
          </a:graphicData>
        </a:graphic>
      </p:graphicFrame>
      <p:sp>
        <p:nvSpPr>
          <p:cNvPr id="27" name="矩形 26">
            <a:extLst>
              <a:ext uri="{FF2B5EF4-FFF2-40B4-BE49-F238E27FC236}">
                <a16:creationId xmlns:a16="http://schemas.microsoft.com/office/drawing/2014/main" id="{544865A1-A81E-0E10-EBFF-A093CDEBC3F8}"/>
              </a:ext>
            </a:extLst>
          </p:cNvPr>
          <p:cNvSpPr/>
          <p:nvPr/>
        </p:nvSpPr>
        <p:spPr>
          <a:xfrm>
            <a:off x="5319874" y="4519524"/>
            <a:ext cx="12236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err="1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[]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  <p:sp>
        <p:nvSpPr>
          <p:cNvPr id="28" name="下箭头 12">
            <a:extLst>
              <a:ext uri="{FF2B5EF4-FFF2-40B4-BE49-F238E27FC236}">
                <a16:creationId xmlns:a16="http://schemas.microsoft.com/office/drawing/2014/main" id="{517152EC-3C3E-F4D9-0FA2-D9E66AA8BFE0}"/>
              </a:ext>
            </a:extLst>
          </p:cNvPr>
          <p:cNvSpPr/>
          <p:nvPr/>
        </p:nvSpPr>
        <p:spPr>
          <a:xfrm rot="10800000">
            <a:off x="2215009" y="5763715"/>
            <a:ext cx="419652" cy="477078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下箭头 13">
            <a:extLst>
              <a:ext uri="{FF2B5EF4-FFF2-40B4-BE49-F238E27FC236}">
                <a16:creationId xmlns:a16="http://schemas.microsoft.com/office/drawing/2014/main" id="{2B7E287A-5D99-D9A8-AA18-1EA2F7F17F24}"/>
              </a:ext>
            </a:extLst>
          </p:cNvPr>
          <p:cNvSpPr/>
          <p:nvPr/>
        </p:nvSpPr>
        <p:spPr>
          <a:xfrm rot="10800000">
            <a:off x="5200746" y="5735700"/>
            <a:ext cx="419652" cy="477078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6B0183E4-5991-9A32-ED60-90383E7AFC4F}"/>
              </a:ext>
            </a:extLst>
          </p:cNvPr>
          <p:cNvSpPr/>
          <p:nvPr/>
        </p:nvSpPr>
        <p:spPr>
          <a:xfrm>
            <a:off x="2507863" y="5946234"/>
            <a:ext cx="253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err="1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endParaRPr lang="zh-CN" altLang="en-US" dirty="0">
              <a:solidFill>
                <a:srgbClr val="92D050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EB729E8-B3D6-B8E4-F598-76E082D7635C}"/>
              </a:ext>
            </a:extLst>
          </p:cNvPr>
          <p:cNvSpPr/>
          <p:nvPr/>
        </p:nvSpPr>
        <p:spPr>
          <a:xfrm>
            <a:off x="5529063" y="5896456"/>
            <a:ext cx="253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</a:t>
            </a:r>
            <a:endParaRPr lang="zh-CN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836DB2D6-3926-48C1-EA82-757956F3093A}"/>
              </a:ext>
            </a:extLst>
          </p:cNvPr>
          <p:cNvSpPr/>
          <p:nvPr/>
        </p:nvSpPr>
        <p:spPr>
          <a:xfrm>
            <a:off x="6877231" y="5792346"/>
            <a:ext cx="21563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target = 2</a:t>
            </a:r>
          </a:p>
        </p:txBody>
      </p:sp>
      <p:sp>
        <p:nvSpPr>
          <p:cNvPr id="33" name="下箭头 13">
            <a:extLst>
              <a:ext uri="{FF2B5EF4-FFF2-40B4-BE49-F238E27FC236}">
                <a16:creationId xmlns:a16="http://schemas.microsoft.com/office/drawing/2014/main" id="{EC48BB58-2CB7-49BB-71E3-7769BB317753}"/>
              </a:ext>
            </a:extLst>
          </p:cNvPr>
          <p:cNvSpPr/>
          <p:nvPr/>
        </p:nvSpPr>
        <p:spPr>
          <a:xfrm rot="10800000">
            <a:off x="3707878" y="5735699"/>
            <a:ext cx="419652" cy="477078"/>
          </a:xfrm>
          <a:prstGeom prst="downArrow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4A68C375-3245-F8C5-9670-5C2FDD180296}"/>
              </a:ext>
            </a:extLst>
          </p:cNvPr>
          <p:cNvSpPr/>
          <p:nvPr/>
        </p:nvSpPr>
        <p:spPr>
          <a:xfrm>
            <a:off x="3995599" y="5946724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mid</a:t>
            </a:r>
            <a:endParaRPr lang="zh-CN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7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7" grpId="0"/>
      <p:bldP spid="28" grpId="0" animBg="1"/>
      <p:bldP spid="29" grpId="0" animBg="1"/>
      <p:bldP spid="30" grpId="0"/>
      <p:bldP spid="31" grpId="0"/>
      <p:bldP spid="32" grpId="0"/>
      <p:bldP spid="33" grpId="0" animBg="1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FD84D19-FC47-BAA6-347E-05466FFC0D31}"/>
              </a:ext>
            </a:extLst>
          </p:cNvPr>
          <p:cNvSpPr txBox="1"/>
          <p:nvPr/>
        </p:nvSpPr>
        <p:spPr>
          <a:xfrm>
            <a:off x="1312188" y="1463780"/>
            <a:ext cx="9432012" cy="46138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解决思路：找到了别停，继续向左收缩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要找到“第一个”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，核心策略是：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即使 </a:t>
            </a:r>
            <a:r>
              <a:rPr lang="en-US" altLang="zh-CN" sz="20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[mid] == target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，也不要立刻返回，而是“贪心”地认为左边可能还有更靠前的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target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具体策略：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[mid] == target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时： </a:t>
            </a:r>
          </a:p>
          <a:p>
            <a:pPr lvl="1"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先记录下当前的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（这有可能就是答案，先先记在小本本上）。</a:t>
            </a:r>
          </a:p>
          <a:p>
            <a:pPr lvl="1"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抛弃右半边（包括当前的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），让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right = mid - 1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lvl="1"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继续在左半边区间寻找看看有没有更靠前的 </a:t>
            </a:r>
            <a:r>
              <a:rPr lang="en-US" altLang="zh-CN" sz="2000" b="1" dirty="0">
                <a:solidFill>
                  <a:srgbClr val="C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target</a:t>
            </a:r>
            <a:r>
              <a:rPr lang="zh-CN" altLang="en-US" sz="2000" dirty="0"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[mid] &lt; target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与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[mid] &gt; target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时： 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571500" lvl="2"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与原有策略一致</a:t>
            </a:r>
          </a:p>
        </p:txBody>
      </p:sp>
    </p:spTree>
    <p:extLst>
      <p:ext uri="{BB962C8B-B14F-4D97-AF65-F5344CB8AC3E}">
        <p14:creationId xmlns:p14="http://schemas.microsoft.com/office/powerpoint/2010/main" val="2724666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552956" y="1398811"/>
            <a:ext cx="9020073" cy="49244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 二分查找函数</a:t>
            </a: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，查找</a:t>
            </a:r>
            <a:r>
              <a:rPr lang="zh-CN" altLang="en-US" sz="1600" b="1" dirty="0">
                <a:solidFill>
                  <a:srgbClr val="FF0000"/>
                </a:solidFill>
                <a:latin typeface="Consolas" panose="020B0609020204030204" pitchFamily="49" charset="0"/>
              </a:rPr>
              <a:t>第一次出现</a:t>
            </a:r>
            <a:r>
              <a:rPr lang="zh-CN" altLang="en-US" sz="1600" dirty="0">
                <a:solidFill>
                  <a:srgbClr val="008200"/>
                </a:solidFill>
                <a:latin typeface="Consolas" panose="020B0609020204030204" pitchFamily="49" charset="0"/>
              </a:rPr>
              <a:t>在该数组中的索引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binarySearch(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arr[], 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size, 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target) {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low = 0; 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 初始化低位索引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high = size - 1; 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 初始化高位索引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/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sz="1600" dirty="0">
                <a:solidFill>
                  <a:srgbClr val="111111"/>
                </a:solidFill>
                <a:latin typeface="Consolas" panose="020B0609020204030204" pitchFamily="49" charset="0"/>
              </a:rPr>
              <a:t>   </a:t>
            </a:r>
            <a:r>
              <a:rPr lang="en-US" altLang="zh-CN" sz="1600" b="1" dirty="0">
                <a:solidFill>
                  <a:srgbClr val="808080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sz="1600" dirty="0">
                <a:solidFill>
                  <a:srgbClr val="111111"/>
                </a:solidFill>
                <a:latin typeface="Consolas" panose="020B0609020204030204" pitchFamily="49" charset="0"/>
              </a:rPr>
              <a:t> result = -1; </a:t>
            </a:r>
            <a:r>
              <a:rPr lang="zh-CN" altLang="zh-CN" sz="1600" dirty="0">
                <a:solidFill>
                  <a:srgbClr val="008200"/>
                </a:solidFill>
                <a:latin typeface="Consolas" panose="020B0609020204030204" pitchFamily="49" charset="0"/>
              </a:rPr>
              <a:t>//</a:t>
            </a:r>
            <a:r>
              <a:rPr lang="en-US" altLang="zh-CN" sz="1600" dirty="0">
                <a:solidFill>
                  <a:srgbClr val="0082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1600" dirty="0">
                <a:solidFill>
                  <a:srgbClr val="008200"/>
                </a:solidFill>
                <a:latin typeface="Consolas" panose="020B0609020204030204" pitchFamily="49" charset="0"/>
              </a:rPr>
              <a:t>初始化为 </a:t>
            </a:r>
            <a:r>
              <a:rPr lang="en-US" altLang="zh-CN" sz="1600" dirty="0">
                <a:solidFill>
                  <a:srgbClr val="008200"/>
                </a:solidFill>
                <a:latin typeface="Consolas" panose="020B0609020204030204" pitchFamily="49" charset="0"/>
              </a:rPr>
              <a:t>-1</a:t>
            </a:r>
            <a:r>
              <a:rPr lang="zh-CN" altLang="en-US" sz="1600" dirty="0">
                <a:solidFill>
                  <a:srgbClr val="008200"/>
                </a:solidFill>
                <a:latin typeface="Consolas" panose="020B0609020204030204" pitchFamily="49" charset="0"/>
              </a:rPr>
              <a:t>，表示没找到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while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(low &lt;= high) {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mid = low + (high - low) / 2; 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 计算中间索引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(arr[mid] == target) {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/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    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result = mid; </a:t>
            </a:r>
            <a:r>
              <a:rPr lang="en-US" altLang="zh-CN" sz="1600" dirty="0">
                <a:solidFill>
                  <a:srgbClr val="008200"/>
                </a:solidFill>
                <a:latin typeface="Consolas" panose="020B0609020204030204" pitchFamily="49" charset="0"/>
              </a:rPr>
              <a:t>// </a:t>
            </a:r>
            <a:r>
              <a:rPr lang="zh-CN" altLang="en-US" sz="1600" dirty="0">
                <a:solidFill>
                  <a:srgbClr val="008200"/>
                </a:solidFill>
                <a:latin typeface="Consolas" panose="020B0609020204030204" pitchFamily="49" charset="0"/>
              </a:rPr>
              <a:t>找到目标值，记录索引</a:t>
            </a:r>
          </a:p>
          <a:p>
            <a:pPr lvl="0"/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high = mid - 1; </a:t>
            </a:r>
            <a:r>
              <a:rPr lang="en-US" altLang="zh-CN" sz="1600" dirty="0">
                <a:solidFill>
                  <a:srgbClr val="008200"/>
                </a:solidFill>
                <a:latin typeface="Consolas" panose="020B0609020204030204" pitchFamily="49" charset="0"/>
              </a:rPr>
              <a:t>// </a:t>
            </a:r>
            <a:r>
              <a:rPr lang="zh-CN" altLang="en-US" sz="1600" dirty="0">
                <a:solidFill>
                  <a:srgbClr val="008200"/>
                </a:solidFill>
                <a:latin typeface="Consolas" panose="020B0609020204030204" pitchFamily="49" charset="0"/>
              </a:rPr>
              <a:t>别停！继续向左边缩减范围，看看能不能找到更靠前的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(arr[mid] &lt; target) {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    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low = mid + 1; 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 目标在右侧，</a:t>
            </a: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向右找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</a:t>
            </a:r>
            <a:endParaRPr kumimoji="0" lang="en-US" altLang="zh-CN" sz="1600" b="0" i="0" u="none" strike="noStrike" cap="none" normalizeH="0" baseline="0" dirty="0">
              <a:ln>
                <a:noFill/>
              </a:ln>
              <a:solidFill>
                <a:srgbClr val="DD1144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1600" dirty="0">
                <a:solidFill>
                  <a:srgbClr val="DD1144"/>
                </a:solidFill>
                <a:latin typeface="Consolas" panose="020B0609020204030204" pitchFamily="49" charset="0"/>
              </a:rPr>
              <a:t>       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{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    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high = mid - 1; 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// 目标在左侧，</a:t>
            </a: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rgbClr val="008200"/>
                </a:solidFill>
                <a:effectLst/>
                <a:latin typeface="Consolas" panose="020B0609020204030204" pitchFamily="49" charset="0"/>
              </a:rPr>
              <a:t>向左找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DD1144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result;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1997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F8F6D0B-9440-F0D6-6AEA-2C3B83F5AC3E}"/>
              </a:ext>
            </a:extLst>
          </p:cNvPr>
          <p:cNvSpPr txBox="1"/>
          <p:nvPr/>
        </p:nvSpPr>
        <p:spPr>
          <a:xfrm>
            <a:off x="1118329" y="1912435"/>
            <a:ext cx="9889521" cy="12345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找左边界（第一个出现的位置）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 (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[mid] == target)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记录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ans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= mid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，然后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right = mid - 1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(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往左挤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30EDCCC-6537-D039-253A-E9CCAF10CDEB}"/>
              </a:ext>
            </a:extLst>
          </p:cNvPr>
          <p:cNvSpPr txBox="1"/>
          <p:nvPr/>
        </p:nvSpPr>
        <p:spPr>
          <a:xfrm>
            <a:off x="1118328" y="4003369"/>
            <a:ext cx="9889521" cy="12345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那如何找右边界呢（最后一个出现的位置）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 (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[mid] == target)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记录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ans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= mid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，然后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left = mid + 1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(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往右挤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7352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F8F6D0B-9440-F0D6-6AEA-2C3B83F5AC3E}"/>
              </a:ext>
            </a:extLst>
          </p:cNvPr>
          <p:cNvSpPr txBox="1"/>
          <p:nvPr/>
        </p:nvSpPr>
        <p:spPr>
          <a:xfrm>
            <a:off x="1118330" y="1429653"/>
            <a:ext cx="9889521" cy="96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另一种解法（书本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P176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页的解法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,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只需要掌握第一种方法，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最为简单不容易出错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</a:t>
            </a:r>
            <a:endParaRPr lang="en-US" altLang="zh-CN" sz="20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先观察一下，这与我们之前的解法有什么明显的区别呢？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EF3E687-4E35-0A2F-3589-46389B6FF334}"/>
              </a:ext>
            </a:extLst>
          </p:cNvPr>
          <p:cNvSpPr txBox="1"/>
          <p:nvPr/>
        </p:nvSpPr>
        <p:spPr>
          <a:xfrm>
            <a:off x="1118330" y="2499792"/>
            <a:ext cx="9889520" cy="382155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binarySearch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vector&lt;int&gt;&amp;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nums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, int target)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int left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int right =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nums.size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(left &lt; right)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int mid = left + (right - left) /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nums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[mid] &gt;= target) right = mid;  </a:t>
            </a:r>
            <a:endParaRPr lang="en-US" altLang="zh-CN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left = mid +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                  </a:t>
            </a:r>
            <a:endParaRPr lang="en-US" altLang="zh-CN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nums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[left] == target)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left;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-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990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44EA0B9-E959-75C9-0170-0BB666B6711C}"/>
              </a:ext>
            </a:extLst>
          </p:cNvPr>
          <p:cNvSpPr txBox="1"/>
          <p:nvPr/>
        </p:nvSpPr>
        <p:spPr>
          <a:xfrm>
            <a:off x="1164336" y="1475070"/>
            <a:ext cx="10107167" cy="20385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我们可以将其称为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区间收缩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排除法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它的核心逻辑与我们之前讲的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while(left &lt;= right)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有显著区别：它不是在循环中</a:t>
            </a:r>
            <a:r>
              <a:rPr lang="zh-CN" altLang="en-US" sz="2000" dirty="0">
                <a:solidFill>
                  <a:schemeClr val="accent2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找到就返回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，而是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不断缩小区间，直到区间只剩下一个元素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，最后再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检查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这个元素是不是我们要找的。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6E815C6-39A2-13D2-F318-2736E1812744}"/>
              </a:ext>
            </a:extLst>
          </p:cNvPr>
          <p:cNvSpPr txBox="1"/>
          <p:nvPr/>
        </p:nvSpPr>
        <p:spPr>
          <a:xfrm>
            <a:off x="1164336" y="3637457"/>
            <a:ext cx="10107166" cy="21243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这个逻辑的思想是：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我不确定 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是不是答案，但我能确定哪一半肯定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不是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答案。</a:t>
            </a:r>
            <a:endParaRPr lang="zh-CN" altLang="en-US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区间定义：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[left, right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]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（闭区间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,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将书本上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 = n + 1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改为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 = n,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其实两种写法都对）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循环终止条件：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 (left &lt; right)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这意味着当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left == right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时，循环结束。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重点：循环结束时，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left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right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指向同一个位置，这个位置就是唯一的候选人。</a:t>
            </a:r>
            <a:endParaRPr lang="en-US" altLang="zh-CN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A43B8EC-1AB3-A717-2F43-C8EA89BBE137}"/>
              </a:ext>
            </a:extLst>
          </p:cNvPr>
          <p:cNvSpPr txBox="1"/>
          <p:nvPr/>
        </p:nvSpPr>
        <p:spPr>
          <a:xfrm>
            <a:off x="3291840" y="5926019"/>
            <a:ext cx="5080495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1">
              <a:buClr>
                <a:srgbClr val="000000"/>
              </a:buClr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接下来让我们一步步的去分析代码</a:t>
            </a:r>
          </a:p>
        </p:txBody>
      </p:sp>
    </p:spTree>
    <p:extLst>
      <p:ext uri="{BB962C8B-B14F-4D97-AF65-F5344CB8AC3E}">
        <p14:creationId xmlns:p14="http://schemas.microsoft.com/office/powerpoint/2010/main" val="3227562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B34A717-2ABE-BC77-1471-BFEE6EA49591}"/>
              </a:ext>
            </a:extLst>
          </p:cNvPr>
          <p:cNvSpPr txBox="1"/>
          <p:nvPr/>
        </p:nvSpPr>
        <p:spPr>
          <a:xfrm>
            <a:off x="2543732" y="2229914"/>
            <a:ext cx="6638458" cy="16671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b="1" dirty="0">
                <a:solidFill>
                  <a:srgbClr val="0000FF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while</a:t>
            </a:r>
            <a:r>
              <a:rPr lang="en-US" altLang="zh-CN" sz="2000" b="1" dirty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 (left &lt; right) {</a:t>
            </a:r>
            <a:endParaRPr lang="en-US" altLang="zh-CN" sz="2000" b="1" dirty="0">
              <a:solidFill>
                <a:srgbClr val="098658"/>
              </a:solidFill>
              <a:highlight>
                <a:srgbClr val="FFFF00"/>
              </a:highlight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int mid = left + (right - left) /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nums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[mid] &gt;= target) right = mid;  </a:t>
            </a:r>
            <a:endParaRPr lang="en-US" altLang="zh-CN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left = mid +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                  </a:t>
            </a:r>
            <a:endParaRPr lang="en-US" altLang="zh-CN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051E1A0-24CE-71FD-67DE-5AC97F38285A}"/>
              </a:ext>
            </a:extLst>
          </p:cNvPr>
          <p:cNvSpPr txBox="1"/>
          <p:nvPr/>
        </p:nvSpPr>
        <p:spPr>
          <a:xfrm>
            <a:off x="1382519" y="4433307"/>
            <a:ext cx="9426962" cy="15152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 (left &lt; right)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为什么没有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因为我们不需要在循环内部处理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left == right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的情况。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我们的目标是把区间缩小到只剩一个点，然后跳出循环对这个点进行判断。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60ADD7D-8739-BBB2-1453-5F282829EF04}"/>
              </a:ext>
            </a:extLst>
          </p:cNvPr>
          <p:cNvSpPr txBox="1"/>
          <p:nvPr/>
        </p:nvSpPr>
        <p:spPr>
          <a:xfrm>
            <a:off x="1666270" y="1561676"/>
            <a:ext cx="1754923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代码解析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1283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996A583-2BEA-C603-5F1E-86010EF50F8D}"/>
              </a:ext>
            </a:extLst>
          </p:cNvPr>
          <p:cNvSpPr txBox="1"/>
          <p:nvPr/>
        </p:nvSpPr>
        <p:spPr>
          <a:xfrm>
            <a:off x="857157" y="3211357"/>
            <a:ext cx="10477685" cy="30015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 (</a:t>
            </a:r>
            <a:r>
              <a:rPr lang="en-US" altLang="zh-CN" sz="20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[mid] &gt;= target)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right = mid;</a:t>
            </a:r>
            <a:endParaRPr lang="en-US" altLang="zh-CN" sz="20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含义为：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的值</a:t>
            </a: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大于等于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目标值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,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逻辑是 </a:t>
            </a: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保留潜在解，剔除不可能解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zh-CN" altLang="en-US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推导：分为 </a:t>
            </a:r>
            <a:r>
              <a:rPr lang="en-US" altLang="zh-CN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[mid] == target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和</a:t>
            </a:r>
            <a:r>
              <a:rPr lang="zh-CN" altLang="en-US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[mid] &gt; target </a:t>
            </a:r>
            <a:r>
              <a:rPr lang="zh-CN" altLang="en-US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的两种情况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相等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,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可能是我们要找的（因为我们要找第一个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target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），所以不能把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排除掉（不能将其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-1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）而是 </a:t>
            </a: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需要使 </a:t>
            </a:r>
            <a:r>
              <a:rPr lang="en-US" altLang="zh-CN" b="1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right = mid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来继续向左收缩寻找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大了，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也 </a:t>
            </a:r>
            <a:r>
              <a:rPr lang="zh-CN" altLang="en-US" b="1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需要 </a:t>
            </a:r>
            <a:r>
              <a:rPr lang="en-US" altLang="zh-CN" b="1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right = mid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来继续向左收缩寻找。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操作：将右边界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right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直接移动到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。因为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有可能是潜在的答案，如果剔除了就漏掉了。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E777222-1E5B-634B-8717-04375C64F4B3}"/>
              </a:ext>
            </a:extLst>
          </p:cNvPr>
          <p:cNvSpPr txBox="1"/>
          <p:nvPr/>
        </p:nvSpPr>
        <p:spPr>
          <a:xfrm>
            <a:off x="2543732" y="1399444"/>
            <a:ext cx="6638458" cy="16671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(left &lt; right) {</a:t>
            </a:r>
            <a:endParaRPr lang="en-US" altLang="zh-CN" sz="2000" dirty="0">
              <a:solidFill>
                <a:srgbClr val="098658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int mid = left + (right - left) /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b="1" dirty="0">
                <a:solidFill>
                  <a:srgbClr val="0000FF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if</a:t>
            </a:r>
            <a:r>
              <a:rPr lang="en-US" altLang="zh-CN" sz="2000" b="1" dirty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 (</a:t>
            </a:r>
            <a:r>
              <a:rPr lang="en-US" altLang="zh-CN" sz="2000" b="1" dirty="0" err="1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nums</a:t>
            </a:r>
            <a:r>
              <a:rPr lang="en-US" altLang="zh-CN" sz="2000" b="1" dirty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[mid] &gt;= target) right = mid;  </a:t>
            </a:r>
            <a:endParaRPr lang="en-US" altLang="zh-CN" sz="2000" b="1" dirty="0">
              <a:solidFill>
                <a:srgbClr val="008000"/>
              </a:solidFill>
              <a:highlight>
                <a:srgbClr val="FFFF00"/>
              </a:highlight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left = mid +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                  </a:t>
            </a:r>
            <a:endParaRPr lang="en-US" altLang="zh-CN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275347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43457F7-873E-F87C-9724-A290725886C1}"/>
              </a:ext>
            </a:extLst>
          </p:cNvPr>
          <p:cNvSpPr txBox="1"/>
          <p:nvPr/>
        </p:nvSpPr>
        <p:spPr>
          <a:xfrm>
            <a:off x="1177292" y="3641384"/>
            <a:ext cx="9830559" cy="25887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else (</a:t>
            </a:r>
            <a:r>
              <a:rPr lang="en-US" altLang="zh-CN" sz="24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en-US" altLang="zh-CN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[mid] &lt; target)</a:t>
            </a:r>
            <a:r>
              <a:rPr lang="en-US" altLang="zh-CN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left = mid + 1;</a:t>
            </a:r>
            <a:endParaRPr lang="en-US" altLang="zh-CN" sz="24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含义：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的值比目标值小。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既然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[mid]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比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target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小，那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以及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左边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的所有数肯定都不是答案。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抛弃，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left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移动到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 + 1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3AE1F53-191F-9873-ECAF-43819CCDECFE}"/>
              </a:ext>
            </a:extLst>
          </p:cNvPr>
          <p:cNvSpPr txBox="1"/>
          <p:nvPr/>
        </p:nvSpPr>
        <p:spPr>
          <a:xfrm>
            <a:off x="2543732" y="1558470"/>
            <a:ext cx="6638458" cy="16671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(left &lt; right) {</a:t>
            </a:r>
            <a:endParaRPr lang="en-US" altLang="zh-CN" sz="2000" dirty="0">
              <a:solidFill>
                <a:srgbClr val="098658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int mid = left + (right - left) /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nums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[mid] &gt;= target) right = mid;  </a:t>
            </a:r>
            <a:endParaRPr lang="en-US" altLang="zh-CN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b="1" dirty="0">
                <a:solidFill>
                  <a:srgbClr val="0000FF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else</a:t>
            </a:r>
            <a:r>
              <a:rPr lang="en-US" altLang="zh-CN" sz="2000" b="1" dirty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 left = mid + </a:t>
            </a:r>
            <a:r>
              <a:rPr lang="en-US" altLang="zh-CN" sz="2000" b="1" dirty="0">
                <a:solidFill>
                  <a:srgbClr val="098658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1</a:t>
            </a:r>
            <a:r>
              <a:rPr lang="en-US" altLang="zh-CN" sz="2000" b="1" dirty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;</a:t>
            </a:r>
            <a:r>
              <a:rPr lang="en-US" altLang="zh-CN" sz="2000" dirty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                   </a:t>
            </a:r>
            <a:endParaRPr lang="en-US" altLang="zh-CN" sz="2000" dirty="0">
              <a:solidFill>
                <a:srgbClr val="008000"/>
              </a:solidFill>
              <a:highlight>
                <a:srgbClr val="FFFF00"/>
              </a:highlight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8375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A6A2E89-ACE0-A1BA-F22D-EB160805B52B}"/>
              </a:ext>
            </a:extLst>
          </p:cNvPr>
          <p:cNvSpPr txBox="1"/>
          <p:nvPr/>
        </p:nvSpPr>
        <p:spPr>
          <a:xfrm>
            <a:off x="929666" y="3523651"/>
            <a:ext cx="10280831" cy="246561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后处理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if (</a:t>
            </a:r>
            <a:r>
              <a:rPr lang="en-US" altLang="zh-CN" sz="20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[left] == target)</a:t>
            </a:r>
            <a:endParaRPr lang="en-US" altLang="zh-CN" sz="20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循环结束时，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left == right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。我们手里只剩这一个数。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但是我们没有在循环里验证过它，所以必须在最后检查一下：这个剩下的独苗到底是不是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target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9FCA50C-D453-2DEB-A2AF-D2416A270786}"/>
              </a:ext>
            </a:extLst>
          </p:cNvPr>
          <p:cNvSpPr txBox="1"/>
          <p:nvPr/>
        </p:nvSpPr>
        <p:spPr>
          <a:xfrm>
            <a:off x="1578874" y="1883544"/>
            <a:ext cx="9034252" cy="100213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0000FF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if</a:t>
            </a:r>
            <a:r>
              <a:rPr lang="en-US" altLang="zh-CN" sz="2000" b="1" dirty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 (</a:t>
            </a:r>
            <a:r>
              <a:rPr lang="en-US" altLang="zh-CN" sz="2000" b="1" dirty="0" err="1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nums</a:t>
            </a:r>
            <a:r>
              <a:rPr lang="en-US" altLang="zh-CN" sz="2000" b="1" dirty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[left] == target)     </a:t>
            </a:r>
            <a:r>
              <a:rPr lang="en-US" altLang="zh-CN" sz="2000" b="1" dirty="0">
                <a:solidFill>
                  <a:srgbClr val="0000FF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return</a:t>
            </a:r>
            <a:r>
              <a:rPr lang="en-US" altLang="zh-CN" sz="2000" b="1" dirty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 left;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-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893231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987035A-5CE4-CA0F-3259-7112D6EDBD69}"/>
              </a:ext>
            </a:extLst>
          </p:cNvPr>
          <p:cNvSpPr txBox="1"/>
          <p:nvPr/>
        </p:nvSpPr>
        <p:spPr>
          <a:xfrm>
            <a:off x="1026730" y="1618043"/>
            <a:ext cx="10138540" cy="5810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区间收缩</a:t>
            </a:r>
            <a:r>
              <a:rPr lang="zh-CN" altLang="en-US" sz="24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排除法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总结：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A91380A-4627-61AC-E583-06441F451019}"/>
              </a:ext>
            </a:extLst>
          </p:cNvPr>
          <p:cNvSpPr txBox="1"/>
          <p:nvPr/>
        </p:nvSpPr>
        <p:spPr>
          <a:xfrm>
            <a:off x="1026730" y="2669107"/>
            <a:ext cx="10138540" cy="32696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天然寻找左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右边界： </a:t>
            </a:r>
            <a:endParaRPr lang="en-US" altLang="zh-CN" sz="20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如果在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[2, 2, 2]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里找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，这个算法会不断向左收缩（因为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&gt;=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时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right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往左移）最终停在第一个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上。这解决了普通二分只能找到中间的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的问题。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>
                <a:srgbClr val="000000"/>
              </a:buClr>
            </a:pP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注意死循环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计算方式不对，或者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left/right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更新逻辑写错，极容易在剩下两个元素时陷入死循环。</a:t>
            </a:r>
          </a:p>
        </p:txBody>
      </p:sp>
    </p:spTree>
    <p:extLst>
      <p:ext uri="{BB962C8B-B14F-4D97-AF65-F5344CB8AC3E}">
        <p14:creationId xmlns:p14="http://schemas.microsoft.com/office/powerpoint/2010/main" val="1877956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987035A-5CE4-CA0F-3259-7112D6EDBD69}"/>
              </a:ext>
            </a:extLst>
          </p:cNvPr>
          <p:cNvSpPr txBox="1"/>
          <p:nvPr/>
        </p:nvSpPr>
        <p:spPr>
          <a:xfrm>
            <a:off x="1026730" y="1483348"/>
            <a:ext cx="10138540" cy="15152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注意死循环！</a:t>
            </a:r>
            <a:endParaRPr lang="en-US" altLang="zh-CN" sz="24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让我们来看看另外一种场景，问题描述还是一致的，只不过变成了要求输出这个数字在序列中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最后一次出现的下标。</a:t>
            </a:r>
            <a:endParaRPr lang="en-US" alt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C799413-741F-6E73-C4BA-4E387C921B56}"/>
              </a:ext>
            </a:extLst>
          </p:cNvPr>
          <p:cNvSpPr txBox="1"/>
          <p:nvPr/>
        </p:nvSpPr>
        <p:spPr>
          <a:xfrm>
            <a:off x="1026730" y="3282390"/>
            <a:ext cx="10138540" cy="295978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代码应该如何修改？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int left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right =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nums.size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() -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(left &lt; right)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int mid = left + (right - left) /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nums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[mid] &gt;= target) right = mid;  </a:t>
            </a:r>
            <a:endParaRPr lang="en-US" altLang="zh-CN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left = mid +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                  </a:t>
            </a:r>
            <a:endParaRPr lang="en-US" altLang="zh-CN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nums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[left] == target)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left;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-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09398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23EB26D-AD9C-0585-7347-70E6C375F09A}"/>
              </a:ext>
            </a:extLst>
          </p:cNvPr>
          <p:cNvSpPr txBox="1"/>
          <p:nvPr/>
        </p:nvSpPr>
        <p:spPr>
          <a:xfrm>
            <a:off x="1229855" y="2552656"/>
            <a:ext cx="9732290" cy="38275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我们来修改之前的逻辑：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当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[mid] &gt; target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 </a:t>
            </a:r>
          </a:p>
          <a:p>
            <a:pPr lvl="1"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肯定在左边。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right = mid - 1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当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nums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[mid] &lt;= target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（包含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&lt;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==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）分类讨论：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&lt;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太小，答案在右边。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==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可能是答案，也可能答案在右边。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合并策略：我们不抛弃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，但要把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left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移过来。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操作：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left = mid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(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保留当前解，向右挤压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尝试还有没有更好的解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A254B85-8764-102D-FFCD-D303DD4E0EB0}"/>
              </a:ext>
            </a:extLst>
          </p:cNvPr>
          <p:cNvSpPr txBox="1"/>
          <p:nvPr/>
        </p:nvSpPr>
        <p:spPr>
          <a:xfrm>
            <a:off x="2882293" y="1349005"/>
            <a:ext cx="6427414" cy="1142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寻找这个数字在序列中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最后一次出现的下标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例：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[1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,</a:t>
            </a:r>
            <a:r>
              <a:rPr lang="zh-CN" altLang="en-US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2, 2, 2, 3, 5, 7, 9]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寻找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714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2A041F9-6BFB-3012-65E0-1D13A95CD7B5}"/>
              </a:ext>
            </a:extLst>
          </p:cNvPr>
          <p:cNvSpPr txBox="1"/>
          <p:nvPr/>
        </p:nvSpPr>
        <p:spPr>
          <a:xfrm>
            <a:off x="744493" y="2184946"/>
            <a:ext cx="3965782" cy="262123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mid = (right + left) /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altLang="zh-CN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nums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[mid] &lt;= target)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保留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mid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，区间范围在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[mid, right]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之间</a:t>
            </a:r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left = mid;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right = mid -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5C83E6A-D142-6EDB-C2A2-660D4A351C6F}"/>
              </a:ext>
            </a:extLst>
          </p:cNvPr>
          <p:cNvSpPr txBox="1"/>
          <p:nvPr/>
        </p:nvSpPr>
        <p:spPr>
          <a:xfrm>
            <a:off x="744493" y="1653536"/>
            <a:ext cx="2029931" cy="40011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此时，代码是：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246D194B-BC83-4A54-BB6A-F3D1BEC75863}"/>
                  </a:ext>
                </a:extLst>
              </p:cNvPr>
              <p:cNvSpPr txBox="1"/>
              <p:nvPr/>
            </p:nvSpPr>
            <p:spPr>
              <a:xfrm>
                <a:off x="4911258" y="1653536"/>
                <a:ext cx="6580855" cy="424750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我们来尝试运行一下，看看死循环的诞生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向下取整计算中点：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mid = (1 + 0) / 2 = 0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mid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指向左边的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</a:t>
                </a:r>
                <a:endParaRPr lang="zh-CN" altLang="en-US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判断：</a:t>
                </a:r>
                <a:r>
                  <a:rPr lang="en-US" altLang="zh-CN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nums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[0] (2) &lt;= target (2)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成立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执行：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left = mid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left = 0</a:t>
                </a:r>
                <a:endParaRPr lang="zh-CN" altLang="en-US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下一轮： </a:t>
                </a:r>
              </a:p>
              <a:p>
                <a:pPr marL="800100" lvl="1" indent="-342900">
                  <a:lnSpc>
                    <a:spcPct val="150000"/>
                  </a:lnSpc>
                  <a:buClr>
                    <a:srgbClr val="000000"/>
                  </a:buClr>
                  <a:buFont typeface="Consolas" panose="020B0609020204030204" pitchFamily="49" charset="0"/>
                  <a:buAutoNum type="arabicPeriod"/>
                </a:pP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left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还是 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0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right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还是 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  <a:endParaRPr lang="en-US" altLang="zh-CN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 marL="800100" lvl="1" indent="-342900">
                  <a:lnSpc>
                    <a:spcPct val="150000"/>
                  </a:lnSpc>
                  <a:buClr>
                    <a:srgbClr val="000000"/>
                  </a:buClr>
                  <a:buFont typeface="Consolas" panose="020B0609020204030204" pitchFamily="49" charset="0"/>
                  <a:buAutoNum type="arabicPeriod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计算出来的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mid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还是 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0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。进行判断执行后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…</a:t>
                </a:r>
                <a:endParaRPr lang="zh-CN" altLang="en-US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 marL="800100" lvl="1" indent="-342900">
                  <a:lnSpc>
                    <a:spcPct val="150000"/>
                  </a:lnSpc>
                  <a:buClr>
                    <a:srgbClr val="000000"/>
                  </a:buClr>
                  <a:buFont typeface="Consolas" panose="020B0609020204030204" pitchFamily="49" charset="0"/>
                  <a:buAutoNum type="arabicPeriod"/>
                </a:pP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left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又是 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0</a:t>
                </a:r>
                <a:r>
                  <a:rPr lang="zh-CN" altLang="en-US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，</a:t>
                </a:r>
                <a:r>
                  <a:rPr lang="en-US" altLang="zh-CN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right</a:t>
                </a:r>
                <a:r>
                  <a:rPr lang="en-US" altLang="zh-CN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还是 </a:t>
                </a:r>
                <a:r>
                  <a:rPr lang="en-US" altLang="zh-CN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1</a:t>
                </a:r>
                <a:r>
                  <a:rPr lang="zh-CN" altLang="en-US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  <a:endParaRPr lang="zh-CN" altLang="en-US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 marL="800100" lvl="1"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死循环！</a:t>
                </a: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246D194B-BC83-4A54-BB6A-F3D1BEC758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1258" y="1653536"/>
                <a:ext cx="6580855" cy="4247509"/>
              </a:xfrm>
              <a:prstGeom prst="rect">
                <a:avLst/>
              </a:prstGeom>
              <a:blipFill>
                <a:blip r:embed="rId5"/>
                <a:stretch>
                  <a:fillRect l="-1019" b="-14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>
            <a:extLst>
              <a:ext uri="{FF2B5EF4-FFF2-40B4-BE49-F238E27FC236}">
                <a16:creationId xmlns:a16="http://schemas.microsoft.com/office/drawing/2014/main" id="{D0BBFE86-D8C0-A70B-974D-C837FBADABEB}"/>
              </a:ext>
            </a:extLst>
          </p:cNvPr>
          <p:cNvSpPr txBox="1"/>
          <p:nvPr/>
        </p:nvSpPr>
        <p:spPr>
          <a:xfrm>
            <a:off x="775716" y="4860081"/>
            <a:ext cx="3849252" cy="12933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假设数组剩下最后两个数：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[2, 5]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endParaRPr lang="en-US" altLang="zh-CN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目标值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为：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target = 2</a:t>
            </a:r>
            <a:endParaRPr lang="zh-CN" altLang="en-US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left = 0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,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right = 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68951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70440C2-5317-D32C-89D7-25519A155F9C}"/>
              </a:ext>
            </a:extLst>
          </p:cNvPr>
          <p:cNvSpPr txBox="1"/>
          <p:nvPr/>
        </p:nvSpPr>
        <p:spPr>
          <a:xfrm>
            <a:off x="1164335" y="1618722"/>
            <a:ext cx="9287665" cy="15191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原因分析：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我们的策略是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left = mid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保留左边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，但我们的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计算向下取整偏向左边。 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当只剩两个元素时，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永远等于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left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，导致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left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永远无法前进一步。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9A9E9A0-DB45-A11E-D3C4-94F20F5C089F}"/>
              </a:ext>
            </a:extLst>
          </p:cNvPr>
          <p:cNvSpPr txBox="1"/>
          <p:nvPr/>
        </p:nvSpPr>
        <p:spPr>
          <a:xfrm>
            <a:off x="1164335" y="3565987"/>
            <a:ext cx="9287665" cy="9652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为了打破僵局，我们需要让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指向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右边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那个元素。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修改公式（或者使用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ceil()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函数也可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,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但是要进行浮点数除法）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73E9D16E-F7B9-5A8C-5F94-0EFADA291A2B}"/>
                  </a:ext>
                </a:extLst>
              </p:cNvPr>
              <p:cNvSpPr txBox="1"/>
              <p:nvPr/>
            </p:nvSpPr>
            <p:spPr>
              <a:xfrm>
                <a:off x="3156097" y="5061538"/>
                <a:ext cx="5304140" cy="908647"/>
              </a:xfrm>
              <a:prstGeom prst="rect">
                <a:avLst/>
              </a:prstGeom>
              <a:noFill/>
            </p:spPr>
            <p:txBody>
              <a:bodyPr vert="horz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 smtClean="0">
                          <a:latin typeface="Cambria Math" panose="02040503050406030204" pitchFamily="18" charset="0"/>
                        </a:rPr>
                        <m:t>𝑚𝑖𝑑</m:t>
                      </m:r>
                      <m:r>
                        <a:rPr lang="en-US" altLang="zh-CN" sz="28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800" i="1" smtClean="0">
                          <a:latin typeface="Cambria Math" panose="02040503050406030204" pitchFamily="18" charset="0"/>
                        </a:rPr>
                        <m:t>𝑙𝑒𝑓𝑡</m:t>
                      </m:r>
                      <m:r>
                        <a:rPr lang="en-US" altLang="zh-CN" sz="280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  <m:t>𝑟𝑖𝑔h𝑡</m:t>
                          </m:r>
                          <m: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  <m:t>𝑙𝑒𝑓𝑡</m:t>
                          </m:r>
                          <m: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US" altLang="zh-CN" sz="280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73E9D16E-F7B9-5A8C-5F94-0EFADA291A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6097" y="5061538"/>
                <a:ext cx="5304140" cy="90864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5427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2A041F9-6BFB-3012-65E0-1D13A95CD7B5}"/>
              </a:ext>
            </a:extLst>
          </p:cNvPr>
          <p:cNvSpPr txBox="1"/>
          <p:nvPr/>
        </p:nvSpPr>
        <p:spPr>
          <a:xfrm>
            <a:off x="649678" y="1629702"/>
            <a:ext cx="4404085" cy="262123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mid = (right + left + 1) /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altLang="zh-CN" dirty="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nums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[mid] &lt;= target)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保留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mid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，区间范围在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[mid, right]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之间</a:t>
            </a:r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left = mid;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right = mid -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0BBFE86-D8C0-A70B-974D-C837FBADABEB}"/>
              </a:ext>
            </a:extLst>
          </p:cNvPr>
          <p:cNvSpPr txBox="1"/>
          <p:nvPr/>
        </p:nvSpPr>
        <p:spPr>
          <a:xfrm>
            <a:off x="927094" y="4426290"/>
            <a:ext cx="3849252" cy="12933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假设数组剩下最后两个数：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[2, 5]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endParaRPr lang="en-US" altLang="zh-CN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目标值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为：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target = 2</a:t>
            </a:r>
            <a:endParaRPr lang="zh-CN" altLang="en-US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left = 0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,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right = 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18A3119C-6491-C234-334E-FC66A9768471}"/>
                  </a:ext>
                </a:extLst>
              </p:cNvPr>
              <p:cNvSpPr txBox="1"/>
              <p:nvPr/>
            </p:nvSpPr>
            <p:spPr>
              <a:xfrm>
                <a:off x="5218934" y="1578094"/>
                <a:ext cx="6323388" cy="373127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验证修复后的逻辑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：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场景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[2, 5]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L=0, R=1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计算：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mid = 0 + (1 - 0 + 1) / 2 = 1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mid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指向了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5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！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判断：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nums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[1] (5) &lt;= 2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: False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执行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else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：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right = mid - 1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right = 0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结果：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L=0, R=0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。循环结束！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成功退出，没有死循环。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18A3119C-6491-C234-334E-FC66A97684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934" y="1578094"/>
                <a:ext cx="6323388" cy="3731278"/>
              </a:xfrm>
              <a:prstGeom prst="rect">
                <a:avLst/>
              </a:prstGeom>
              <a:blipFill>
                <a:blip r:embed="rId5"/>
                <a:stretch>
                  <a:fillRect l="-964" b="-21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1E1825D6-AD40-0CCA-B51D-DABF6ADDAF13}"/>
              </a:ext>
            </a:extLst>
          </p:cNvPr>
          <p:cNvSpPr txBox="1"/>
          <p:nvPr/>
        </p:nvSpPr>
        <p:spPr>
          <a:xfrm>
            <a:off x="5218934" y="5640732"/>
            <a:ext cx="6323388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问题解决了，但是为什么会有这种问题呢？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27576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A79A75B-5911-60A0-E9AD-DBA2C19BD211}"/>
              </a:ext>
            </a:extLst>
          </p:cNvPr>
          <p:cNvSpPr txBox="1"/>
          <p:nvPr/>
        </p:nvSpPr>
        <p:spPr>
          <a:xfrm>
            <a:off x="1590385" y="1443175"/>
            <a:ext cx="9302125" cy="34581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冲突点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如果策略是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left = mid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（保留左边界）。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中点向下取整向左的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又刚好选到了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left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自己。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结果就是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left = left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，原地踏步。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如何解决：</a:t>
            </a:r>
            <a:endParaRPr lang="zh-CN" altLang="en-US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用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right = mid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要靠左向下取整，不然右边那个数会粘在手上甩不掉。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用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left = mid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要靠右向上取整，不然左边那个数会粘在手上甩不掉。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FCD7FDC-1B9E-0E36-79F3-D6FEB79F1AA3}"/>
              </a:ext>
            </a:extLst>
          </p:cNvPr>
          <p:cNvSpPr txBox="1"/>
          <p:nvPr/>
        </p:nvSpPr>
        <p:spPr>
          <a:xfrm>
            <a:off x="883685" y="5164130"/>
            <a:ext cx="10424630" cy="11350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逻辑本质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：二分查找的死循环，永远发生在区间还剩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个元素的时候。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中点必须跳过那个被保留的边界，去测试另一个元素，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这样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区间才能缩小。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067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E0809846-2E13-F117-869A-9904E206A6B6}"/>
                  </a:ext>
                </a:extLst>
              </p:cNvPr>
              <p:cNvSpPr txBox="1"/>
              <p:nvPr/>
            </p:nvSpPr>
            <p:spPr>
              <a:xfrm>
                <a:off x="1144611" y="1484227"/>
                <a:ext cx="9599589" cy="219688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题目描述（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OJ:B0190 A-B </a:t>
                </a: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数对）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4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给出一串正整数数列以及一个正整数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𝐶</m:t>
                    </m:r>
                  </m:oMath>
                </a14:m>
                <a:r>
                  <a:rPr lang="zh-CN" altLang="en-US" sz="24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，要求计算出所有满足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𝐴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− 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𝐵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= 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𝐶</m:t>
                    </m:r>
                  </m:oMath>
                </a14:m>
                <a:r>
                  <a:rPr lang="en-US" altLang="zh-CN" sz="24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的数对的个数（不同位置的数字一样的数对算不同的数对）。</a:t>
                </a: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E0809846-2E13-F117-869A-9904E206A6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4611" y="1484227"/>
                <a:ext cx="9599589" cy="2196883"/>
              </a:xfrm>
              <a:prstGeom prst="rect">
                <a:avLst/>
              </a:prstGeom>
              <a:blipFill>
                <a:blip r:embed="rId4"/>
                <a:stretch>
                  <a:fillRect l="-1016" r="-762" b="-52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文本框 22">
            <a:extLst>
              <a:ext uri="{FF2B5EF4-FFF2-40B4-BE49-F238E27FC236}">
                <a16:creationId xmlns:a16="http://schemas.microsoft.com/office/drawing/2014/main" id="{C696F247-ECAD-6B09-86B2-5A97379BC281}"/>
              </a:ext>
            </a:extLst>
          </p:cNvPr>
          <p:cNvSpPr txBox="1"/>
          <p:nvPr/>
        </p:nvSpPr>
        <p:spPr>
          <a:xfrm>
            <a:off x="1144612" y="4245278"/>
            <a:ext cx="3060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输入 </a:t>
            </a:r>
            <a:r>
              <a:rPr lang="en-US" altLang="zh-CN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#1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E79DCF8-9BDA-0928-4FAF-5F04969EBC1D}"/>
              </a:ext>
            </a:extLst>
          </p:cNvPr>
          <p:cNvSpPr txBox="1"/>
          <p:nvPr/>
        </p:nvSpPr>
        <p:spPr>
          <a:xfrm>
            <a:off x="1144611" y="4741610"/>
            <a:ext cx="3511391" cy="68223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b="1" dirty="0">
                <a:latin typeface="Consolas" panose="020B0609020204030204" pitchFamily="49" charset="0"/>
              </a:rPr>
              <a:t>4 1</a:t>
            </a:r>
          </a:p>
          <a:p>
            <a:r>
              <a:rPr lang="en-US" altLang="zh-CN" b="1" dirty="0">
                <a:latin typeface="Consolas" panose="020B0609020204030204" pitchFamily="49" charset="0"/>
              </a:rPr>
              <a:t>1 1 2 3</a:t>
            </a:r>
            <a:endParaRPr lang="zh-CN" altLang="en-US" b="1" dirty="0">
              <a:latin typeface="Consolas" panose="020B0609020204030204" pitchFamily="49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0206493-C1BF-D6F8-A3BF-BF521D8EA165}"/>
              </a:ext>
            </a:extLst>
          </p:cNvPr>
          <p:cNvSpPr txBox="1"/>
          <p:nvPr/>
        </p:nvSpPr>
        <p:spPr>
          <a:xfrm>
            <a:off x="6980419" y="4245278"/>
            <a:ext cx="3060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输出 </a:t>
            </a:r>
            <a:r>
              <a:rPr lang="en-US" altLang="zh-CN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#1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8AE3E21-87F9-B2CC-0EB9-769217D101F5}"/>
              </a:ext>
            </a:extLst>
          </p:cNvPr>
          <p:cNvSpPr txBox="1"/>
          <p:nvPr/>
        </p:nvSpPr>
        <p:spPr>
          <a:xfrm>
            <a:off x="6980419" y="4741610"/>
            <a:ext cx="3060886" cy="43601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b="1" dirty="0">
                <a:latin typeface="Consolas" panose="020B0609020204030204" pitchFamily="49" charset="0"/>
              </a:rPr>
              <a:t>3</a:t>
            </a:r>
            <a:endParaRPr lang="zh-CN" altLang="en-US" sz="20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0856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E0809846-2E13-F117-869A-9904E206A6B6}"/>
                  </a:ext>
                </a:extLst>
              </p:cNvPr>
              <p:cNvSpPr txBox="1"/>
              <p:nvPr/>
            </p:nvSpPr>
            <p:spPr>
              <a:xfrm>
                <a:off x="1144611" y="1484227"/>
                <a:ext cx="9599589" cy="219688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题目描述（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OJ:B0190 A-B </a:t>
                </a: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数对）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4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给出一串正整数数列以及一个正整数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𝐶</m:t>
                    </m:r>
                  </m:oMath>
                </a14:m>
                <a:r>
                  <a:rPr lang="zh-CN" altLang="en-US" sz="24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，要求计算出所有满足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𝐴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− 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𝐵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= 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𝐶</m:t>
                    </m:r>
                  </m:oMath>
                </a14:m>
                <a:r>
                  <a:rPr lang="en-US" altLang="zh-CN" sz="24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的数对的个数（不同位置的数字一样的数对算不同的数对）。</a:t>
                </a: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E0809846-2E13-F117-869A-9904E206A6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4611" y="1484227"/>
                <a:ext cx="9599589" cy="2196883"/>
              </a:xfrm>
              <a:prstGeom prst="rect">
                <a:avLst/>
              </a:prstGeom>
              <a:blipFill>
                <a:blip r:embed="rId4"/>
                <a:stretch>
                  <a:fillRect l="-1016" r="-762" b="-52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文本框 22">
            <a:extLst>
              <a:ext uri="{FF2B5EF4-FFF2-40B4-BE49-F238E27FC236}">
                <a16:creationId xmlns:a16="http://schemas.microsoft.com/office/drawing/2014/main" id="{C696F247-ECAD-6B09-86B2-5A97379BC281}"/>
              </a:ext>
            </a:extLst>
          </p:cNvPr>
          <p:cNvSpPr txBox="1"/>
          <p:nvPr/>
        </p:nvSpPr>
        <p:spPr>
          <a:xfrm>
            <a:off x="1144612" y="3870608"/>
            <a:ext cx="3060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输入 </a:t>
            </a:r>
            <a:r>
              <a:rPr lang="en-US" altLang="zh-CN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#1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E79DCF8-9BDA-0928-4FAF-5F04969EBC1D}"/>
              </a:ext>
            </a:extLst>
          </p:cNvPr>
          <p:cNvSpPr txBox="1"/>
          <p:nvPr/>
        </p:nvSpPr>
        <p:spPr>
          <a:xfrm>
            <a:off x="1144611" y="4366940"/>
            <a:ext cx="3511391" cy="68223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b="1" dirty="0">
                <a:latin typeface="Consolas" panose="020B0609020204030204" pitchFamily="49" charset="0"/>
              </a:rPr>
              <a:t>4 1</a:t>
            </a:r>
          </a:p>
          <a:p>
            <a:r>
              <a:rPr lang="en-US" altLang="zh-CN" b="1" dirty="0">
                <a:latin typeface="Consolas" panose="020B0609020204030204" pitchFamily="49" charset="0"/>
              </a:rPr>
              <a:t>1 1 2 3</a:t>
            </a:r>
            <a:endParaRPr lang="zh-CN" altLang="en-US" b="1" dirty="0">
              <a:latin typeface="Consolas" panose="020B0609020204030204" pitchFamily="49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0206493-C1BF-D6F8-A3BF-BF521D8EA165}"/>
              </a:ext>
            </a:extLst>
          </p:cNvPr>
          <p:cNvSpPr txBox="1"/>
          <p:nvPr/>
        </p:nvSpPr>
        <p:spPr>
          <a:xfrm>
            <a:off x="6980419" y="3870608"/>
            <a:ext cx="30608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输出 </a:t>
            </a:r>
            <a:r>
              <a:rPr lang="en-US" altLang="zh-CN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#1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8AE3E21-87F9-B2CC-0EB9-769217D101F5}"/>
              </a:ext>
            </a:extLst>
          </p:cNvPr>
          <p:cNvSpPr txBox="1"/>
          <p:nvPr/>
        </p:nvSpPr>
        <p:spPr>
          <a:xfrm>
            <a:off x="6980419" y="4366940"/>
            <a:ext cx="3060886" cy="43601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b="1" dirty="0">
                <a:latin typeface="Consolas" panose="020B0609020204030204" pitchFamily="49" charset="0"/>
              </a:rPr>
              <a:t>3</a:t>
            </a:r>
            <a:endParaRPr lang="zh-CN" altLang="en-US" sz="2000" b="1" dirty="0">
              <a:latin typeface="Consolas" panose="020B06090202040302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46021355-EC33-0C1D-49F4-8C17A8BC60A5}"/>
                  </a:ext>
                </a:extLst>
              </p:cNvPr>
              <p:cNvSpPr txBox="1"/>
              <p:nvPr/>
            </p:nvSpPr>
            <p:spPr>
              <a:xfrm>
                <a:off x="1142716" y="5238849"/>
                <a:ext cx="9599589" cy="102399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如果直接暴力写两层循环去判断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𝐴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− 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𝐵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= 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𝐶</m:t>
                    </m:r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，时间复杂度是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𝑂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𝑁</m:t>
                            </m:r>
                          </m:e>
                          <m:sup>
                            <m: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。当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𝑁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=2×</m:t>
                    </m:r>
                    <m:sSup>
                      <m:sSup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</m:t>
                        </m:r>
                      </m:e>
                      <m:sup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5</m:t>
                        </m:r>
                      </m:sup>
                    </m:sSup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时，计算量高达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4×</m:t>
                    </m:r>
                    <m:sSup>
                      <m:sSup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</m:t>
                        </m:r>
                      </m:e>
                      <m:sup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</m:t>
                        </m:r>
                      </m:sup>
                    </m:sSup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，肯定会超时。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46021355-EC33-0C1D-49F4-8C17A8BC60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2716" y="5238849"/>
                <a:ext cx="9599589" cy="1023998"/>
              </a:xfrm>
              <a:prstGeom prst="rect">
                <a:avLst/>
              </a:prstGeom>
              <a:blipFill>
                <a:blip r:embed="rId5"/>
                <a:stretch>
                  <a:fillRect l="-635" b="-101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7595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1C27B7A-48DB-DC35-606F-436C733B24CA}"/>
                  </a:ext>
                </a:extLst>
              </p:cNvPr>
              <p:cNvSpPr txBox="1"/>
              <p:nvPr/>
            </p:nvSpPr>
            <p:spPr>
              <a:xfrm>
                <a:off x="1164336" y="1616537"/>
                <a:ext cx="9642868" cy="240065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原式是：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altLang="zh-CN" sz="2000" i="1" smtClean="0">
                          <a:latin typeface="Cambria Math" panose="02040503050406030204" pitchFamily="18" charset="0"/>
                        </a:rPr>
                        <m:t> − </m:t>
                      </m:r>
                      <m:r>
                        <a:rPr lang="en-US" altLang="zh-CN" sz="200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altLang="zh-CN" sz="2000" i="1" smtClean="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altLang="zh-CN" sz="200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altLang="zh-CN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我们在数组中遍历每一个数，把它当作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𝐵</m:t>
                    </m:r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。那么，对于每一个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𝐵</m:t>
                    </m:r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，我们需要找到数组里有多少个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𝐴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满足条件。我们可以把公式变形一下：</a:t>
                </a:r>
                <a:endParaRPr lang="en-US" altLang="zh-CN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1C27B7A-48DB-DC35-606F-436C733B24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36" y="1616537"/>
                <a:ext cx="9642868" cy="2400657"/>
              </a:xfrm>
              <a:prstGeom prst="rect">
                <a:avLst/>
              </a:prstGeom>
              <a:blipFill>
                <a:blip r:embed="rId4"/>
                <a:stretch>
                  <a:fillRect l="-6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75E3DFBD-332E-C813-3C72-0F3FEC1A452C}"/>
                  </a:ext>
                </a:extLst>
              </p:cNvPr>
              <p:cNvSpPr txBox="1"/>
              <p:nvPr/>
            </p:nvSpPr>
            <p:spPr>
              <a:xfrm>
                <a:off x="1164336" y="4549891"/>
                <a:ext cx="9642868" cy="1422954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我们不用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再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找一对数，而是遍历数组中的每一个数作为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𝐵</m:t>
                    </m:r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。算出它对应的目标值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𝑇𝑎𝑟𝑔𝑒𝑡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= 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𝐵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+ 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𝐶</m:t>
                    </m:r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而任务变成了：在数组中，找有多少个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𝑨</m:t>
                    </m:r>
                  </m:oMath>
                </a14:m>
                <a:r>
                  <a:rPr lang="en-US" altLang="zh-CN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等于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𝑻𝒂𝒓𝒈𝒆𝒕</m:t>
                    </m:r>
                  </m:oMath>
                </a14:m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？</a:t>
                </a: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75E3DFBD-332E-C813-3C72-0F3FEC1A45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36" y="4549891"/>
                <a:ext cx="9642868" cy="1422954"/>
              </a:xfrm>
              <a:prstGeom prst="rect">
                <a:avLst/>
              </a:prstGeom>
              <a:blipFill>
                <a:blip r:embed="rId5"/>
                <a:stretch>
                  <a:fillRect l="-632" b="-64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6055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6EED4A2-688F-98A7-0C76-264B583E1C1F}"/>
                  </a:ext>
                </a:extLst>
              </p:cNvPr>
              <p:cNvSpPr txBox="1"/>
              <p:nvPr/>
            </p:nvSpPr>
            <p:spPr>
              <a:xfrm>
                <a:off x="1164334" y="1623804"/>
                <a:ext cx="9642867" cy="142295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既然要“找有多少个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𝐴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等于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𝑇𝑎𝑟𝑔𝑒𝑡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”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，最快的方法是什么？</a:t>
                </a:r>
                <a:endParaRPr lang="en-US" altLang="zh-CN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如果是无序数组，还得遍历一遍，太慢。 </a:t>
                </a:r>
                <a:endParaRPr lang="en-US" altLang="zh-CN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如果是 </a:t>
                </a:r>
                <a:r>
                  <a:rPr lang="zh-CN" altLang="en-US" sz="2000" b="1" dirty="0">
                    <a:solidFill>
                      <a:srgbClr val="C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有序数组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，相同的数肯定是挨在一起的！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6EED4A2-688F-98A7-0C76-264B583E1C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34" y="1623804"/>
                <a:ext cx="9642867" cy="1422954"/>
              </a:xfrm>
              <a:prstGeom prst="rect">
                <a:avLst/>
              </a:prstGeom>
              <a:blipFill>
                <a:blip r:embed="rId4"/>
                <a:stretch>
                  <a:fillRect l="-632" b="-64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8CA7C9C5-7AA8-198A-BF0B-4A067172FD8E}"/>
                  </a:ext>
                </a:extLst>
              </p:cNvPr>
              <p:cNvSpPr txBox="1"/>
              <p:nvPr/>
            </p:nvSpPr>
            <p:spPr>
              <a:xfrm>
                <a:off x="1164333" y="3314360"/>
                <a:ext cx="9642867" cy="2889381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比如数组：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[1, 1, 2, 2, 2, 3]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，我们要找有多少个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它们都在下标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到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4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之间。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这正好对应了</a:t>
                </a: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两个边界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：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左边界：第一个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≥2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的位置（开始位置）。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右边界：最后一个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的位置（结束位置）。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数量 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= </a:t>
                </a: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右边界下标 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- </a:t>
                </a: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左边界下标 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+ 1</a:t>
                </a:r>
                <a:endParaRPr lang="zh-CN" altLang="en-US" sz="24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8CA7C9C5-7AA8-198A-BF0B-4A067172FD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33" y="3314360"/>
                <a:ext cx="9642867" cy="2889381"/>
              </a:xfrm>
              <a:prstGeom prst="rect">
                <a:avLst/>
              </a:prstGeom>
              <a:blipFill>
                <a:blip r:embed="rId5"/>
                <a:stretch>
                  <a:fillRect l="-822" b="-42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040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6EED4A2-688F-98A7-0C76-264B583E1C1F}"/>
              </a:ext>
            </a:extLst>
          </p:cNvPr>
          <p:cNvSpPr txBox="1"/>
          <p:nvPr/>
        </p:nvSpPr>
        <p:spPr>
          <a:xfrm>
            <a:off x="1164331" y="1582561"/>
            <a:ext cx="9642867" cy="1458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将问题转化以后，我们就可以通过二分的办法找到这两个边界，当然得先把数组从小到大排序，这是二分的前提。</a:t>
            </a:r>
            <a:endParaRPr lang="zh-CN" altLang="en-US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CA7C9C5-7AA8-198A-BF0B-4A067172FD8E}"/>
              </a:ext>
            </a:extLst>
          </p:cNvPr>
          <p:cNvSpPr txBox="1"/>
          <p:nvPr/>
        </p:nvSpPr>
        <p:spPr>
          <a:xfrm>
            <a:off x="1164331" y="3294559"/>
            <a:ext cx="9642867" cy="29355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我们当然可以通过之前学习的内容书写两个函数来分别找左右边界，但是代码量较大，而且边界判断容易写错。</a:t>
            </a:r>
            <a:endParaRPr lang="en-US" altLang="zh-CN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其实，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C++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已经在在 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&lt;algorithm&gt;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库里，已经内置了这两个功能强大的二分查找工具。</a:t>
            </a:r>
          </a:p>
        </p:txBody>
      </p:sp>
    </p:spTree>
    <p:extLst>
      <p:ext uri="{BB962C8B-B14F-4D97-AF65-F5344CB8AC3E}">
        <p14:creationId xmlns:p14="http://schemas.microsoft.com/office/powerpoint/2010/main" val="322079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385D34AD-1E74-F249-953F-484C955C71B6}"/>
                  </a:ext>
                </a:extLst>
              </p:cNvPr>
              <p:cNvSpPr txBox="1"/>
              <p:nvPr/>
            </p:nvSpPr>
            <p:spPr>
              <a:xfrm>
                <a:off x="1200021" y="1480243"/>
                <a:ext cx="10107167" cy="222477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工具 </a:t>
                </a:r>
                <a:r>
                  <a:rPr lang="en-US" altLang="zh-CN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</a:t>
                </a:r>
                <a:r>
                  <a:rPr lang="en-US" altLang="zh-CN" b="1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lower_bound</a:t>
                </a:r>
                <a:r>
                  <a:rPr lang="en-US" altLang="zh-CN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()</a:t>
                </a:r>
                <a:endParaRPr lang="en-US" altLang="zh-CN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函数原型</a:t>
                </a:r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: </a:t>
                </a:r>
                <a:r>
                  <a:rPr lang="zh-CN" altLang="en-US" b="1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迭代器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b="1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lower_bound</a:t>
                </a:r>
                <a:r>
                  <a:rPr lang="en-US" altLang="zh-CN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</a:t>
                </a:r>
                <a:r>
                  <a:rPr lang="zh-CN" altLang="en-US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起始位置迭代器，结束位置迭代器，目标值</a:t>
                </a:r>
                <a:r>
                  <a:rPr lang="en-US" altLang="zh-CN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)</a:t>
                </a:r>
                <a:endParaRPr lang="en-US" altLang="zh-CN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含义：在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[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起始位置，结束位置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的范围中寻找目标值的下界 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(Lower Bound)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功能：返回找到</a:t>
                </a:r>
                <a:r>
                  <a:rPr lang="zh-CN" altLang="en-US" b="1" dirty="0">
                    <a:solidFill>
                      <a:srgbClr val="FF0000"/>
                    </a:solidFill>
                    <a:effectLst/>
                    <a:highlight>
                      <a:srgbClr val="FFFF00"/>
                    </a:highligh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第一个 </a:t>
                </a:r>
                <a14:m>
                  <m:oMath xmlns:m="http://schemas.openxmlformats.org/officeDocument/2006/math">
                    <m:r>
                      <a:rPr lang="en-US" altLang="zh-CN" b="1" i="0" smtClean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≥</m:t>
                    </m:r>
                  </m:oMath>
                </a14:m>
                <a:r>
                  <a:rPr lang="en-US" altLang="zh-CN" b="1" dirty="0">
                    <a:solidFill>
                      <a:srgbClr val="FF0000"/>
                    </a:solidFill>
                    <a:effectLst/>
                    <a:highlight>
                      <a:srgbClr val="FFFF00"/>
                    </a:highligh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b="1" dirty="0">
                    <a:solidFill>
                      <a:srgbClr val="FF0000"/>
                    </a:solidFill>
                    <a:effectLst/>
                    <a:highlight>
                      <a:srgbClr val="FFFF00"/>
                    </a:highligh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目标值</a:t>
                </a:r>
                <a:r>
                  <a:rPr lang="en-US" altLang="zh-CN" b="1" dirty="0">
                    <a:solidFill>
                      <a:srgbClr val="FF0000"/>
                    </a:solidFill>
                    <a:effectLst/>
                    <a:highlight>
                      <a:srgbClr val="FFFF00"/>
                    </a:highligh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元素的迭代器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  <a:endParaRPr lang="en-US" altLang="zh-CN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385D34AD-1E74-F249-953F-484C955C71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0021" y="1480243"/>
                <a:ext cx="10107167" cy="2224776"/>
              </a:xfrm>
              <a:prstGeom prst="rect">
                <a:avLst/>
              </a:prstGeom>
              <a:blipFill>
                <a:blip r:embed="rId4"/>
                <a:stretch>
                  <a:fillRect l="-663" b="-43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C5C5B90B-8F00-F810-B949-03EFF4FA709D}"/>
                  </a:ext>
                </a:extLst>
              </p:cNvPr>
              <p:cNvSpPr txBox="1"/>
              <p:nvPr/>
            </p:nvSpPr>
            <p:spPr>
              <a:xfrm>
                <a:off x="1200021" y="3977483"/>
                <a:ext cx="10071482" cy="222477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工具 </a:t>
                </a:r>
                <a:r>
                  <a:rPr lang="en-US" altLang="zh-CN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</a:t>
                </a:r>
                <a:r>
                  <a:rPr lang="en-US" altLang="zh-CN" b="1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upper_bound</a:t>
                </a:r>
                <a:r>
                  <a:rPr lang="en-US" altLang="zh-CN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()</a:t>
                </a:r>
                <a:endParaRPr lang="en-US" altLang="zh-CN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函数原型</a:t>
                </a:r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: </a:t>
                </a:r>
                <a:r>
                  <a:rPr lang="zh-CN" altLang="en-US" b="1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迭代器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b="1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upper_bound</a:t>
                </a:r>
                <a:r>
                  <a:rPr lang="en-US" altLang="zh-CN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</a:t>
                </a:r>
                <a:r>
                  <a:rPr lang="zh-CN" altLang="en-US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起始位置迭代器，结束位置迭代器，目标值</a:t>
                </a:r>
                <a:r>
                  <a:rPr lang="en-US" altLang="zh-CN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)</a:t>
                </a:r>
                <a:endParaRPr lang="en-US" altLang="zh-CN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含义：在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[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起始位置，结束位置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的范围中寻找目标值的上界 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(Upper Bound)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功能：找到</a:t>
                </a:r>
                <a:r>
                  <a:rPr lang="zh-CN" altLang="en-US" b="1" dirty="0">
                    <a:solidFill>
                      <a:srgbClr val="FF0000"/>
                    </a:solidFill>
                    <a:effectLst/>
                    <a:highlight>
                      <a:srgbClr val="FFFF00"/>
                    </a:highligh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第一个 </a:t>
                </a:r>
                <a14:m>
                  <m:oMath xmlns:m="http://schemas.openxmlformats.org/officeDocument/2006/math">
                    <m:r>
                      <a:rPr lang="en-US" altLang="zh-CN" b="1" i="0" smtClean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</m:t>
                    </m:r>
                  </m:oMath>
                </a14:m>
                <a:r>
                  <a:rPr lang="en-US" altLang="zh-CN" b="1" dirty="0">
                    <a:solidFill>
                      <a:srgbClr val="FF0000"/>
                    </a:solidFill>
                    <a:effectLst/>
                    <a:highlight>
                      <a:srgbClr val="FFFF00"/>
                    </a:highligh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b="1" dirty="0">
                    <a:solidFill>
                      <a:srgbClr val="FF0000"/>
                    </a:solidFill>
                    <a:effectLst/>
                    <a:highlight>
                      <a:srgbClr val="FFFF00"/>
                    </a:highligh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目标值</a:t>
                </a:r>
                <a:r>
                  <a:rPr lang="en-US" altLang="zh-CN" b="1" dirty="0">
                    <a:solidFill>
                      <a:srgbClr val="FF0000"/>
                    </a:solidFill>
                    <a:effectLst/>
                    <a:highlight>
                      <a:srgbClr val="FFFF00"/>
                    </a:highligh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的位置。</a:t>
                </a: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C5C5B90B-8F00-F810-B949-03EFF4FA70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0021" y="3977483"/>
                <a:ext cx="10071482" cy="2224776"/>
              </a:xfrm>
              <a:prstGeom prst="rect">
                <a:avLst/>
              </a:prstGeom>
              <a:blipFill>
                <a:blip r:embed="rId5"/>
                <a:stretch>
                  <a:fillRect l="-666" b="-43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38148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708E4BDA-6F61-6C31-FB06-9AB603E21C92}"/>
                  </a:ext>
                </a:extLst>
              </p:cNvPr>
              <p:cNvSpPr txBox="1"/>
              <p:nvPr/>
            </p:nvSpPr>
            <p:spPr>
              <a:xfrm>
                <a:off x="1164336" y="1514516"/>
                <a:ext cx="10192066" cy="133882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请务必记住这两个函数的定义：</a:t>
                </a: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Consolas" panose="020B0609020204030204" pitchFamily="49" charset="0"/>
                  <a:buChar char="•"/>
                </a:pPr>
                <a:r>
                  <a:rPr lang="en-US" altLang="zh-CN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lower_bound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下界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：寻找第一个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≥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(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大于等于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目标值的元素。</a:t>
                </a:r>
              </a:p>
              <a:p>
                <a:pPr indent="-285750">
                  <a:buClr>
                    <a:srgbClr val="000000"/>
                  </a:buClr>
                  <a:buFont typeface="Consolas" panose="020B0609020204030204" pitchFamily="49" charset="0"/>
                  <a:buChar char="•"/>
                </a:pPr>
                <a:r>
                  <a:rPr lang="en-US" altLang="zh-CN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upper_bound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上界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：寻找第一个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(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大于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目标值的元素。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708E4BDA-6F61-6C31-FB06-9AB603E21C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36" y="1514516"/>
                <a:ext cx="10192066" cy="1338828"/>
              </a:xfrm>
              <a:prstGeom prst="rect">
                <a:avLst/>
              </a:prstGeom>
              <a:blipFill>
                <a:blip r:embed="rId4"/>
                <a:stretch>
                  <a:fillRect l="-478" b="-63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AFE9B20F-2CD1-7B41-C4F8-5F2274274095}"/>
                  </a:ext>
                </a:extLst>
              </p:cNvPr>
              <p:cNvSpPr txBox="1"/>
              <p:nvPr/>
            </p:nvSpPr>
            <p:spPr>
              <a:xfrm>
                <a:off x="1164337" y="3184143"/>
                <a:ext cx="10192065" cy="295189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假设我们有一个</a:t>
                </a:r>
                <a:r>
                  <a:rPr lang="zh-CN" altLang="en-US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已排序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的数组：</a:t>
                </a:r>
                <a:r>
                  <a:rPr lang="en-US" altLang="zh-CN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nums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= {1, 2, 4, 4, 4, 6}</a:t>
                </a:r>
                <a:r>
                  <a:rPr lang="zh-CN" altLang="en-US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我们的目标是 </a:t>
                </a:r>
                <a:r>
                  <a:rPr lang="en-US" altLang="zh-CN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target = 4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Consolas" panose="020B0609020204030204" pitchFamily="49" charset="0"/>
                  <a:buChar char="•"/>
                </a:pPr>
                <a:r>
                  <a:rPr lang="en-US" altLang="zh-CN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lower_bound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指向哪里？ 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它找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≥4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的第一个数。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结果：返回指向下标 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（数组中的第一个 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4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）的迭代器。这是 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4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的起始位置。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Consolas" panose="020B0609020204030204" pitchFamily="49" charset="0"/>
                  <a:buChar char="•"/>
                </a:pPr>
                <a:r>
                  <a:rPr lang="en-US" altLang="zh-CN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upper_bound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指向哪里？ 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它找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 4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的第一个数。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结果：返回指向下标 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5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（也就是数字 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6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）的迭代器。这是 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4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的结束位置的下一个位置。</a:t>
                </a: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AFE9B20F-2CD1-7B41-C4F8-5F22742740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37" y="3184143"/>
                <a:ext cx="10192065" cy="2951898"/>
              </a:xfrm>
              <a:prstGeom prst="rect">
                <a:avLst/>
              </a:prstGeom>
              <a:blipFill>
                <a:blip r:embed="rId5"/>
                <a:stretch>
                  <a:fillRect l="-478" b="-28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7093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AF2EC28-1F07-A074-FE20-FE4592BEE4DD}"/>
              </a:ext>
            </a:extLst>
          </p:cNvPr>
          <p:cNvSpPr txBox="1"/>
          <p:nvPr/>
        </p:nvSpPr>
        <p:spPr>
          <a:xfrm>
            <a:off x="1044458" y="1541976"/>
            <a:ext cx="103030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lower_bound</a:t>
            </a:r>
            <a:r>
              <a:rPr lang="en-US" altLang="zh-CN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详解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064CC9A-AF89-59A9-27C6-5413ABFAEBDB}"/>
              </a:ext>
            </a:extLst>
          </p:cNvPr>
          <p:cNvSpPr txBox="1"/>
          <p:nvPr/>
        </p:nvSpPr>
        <p:spPr>
          <a:xfrm>
            <a:off x="1044459" y="2127755"/>
            <a:ext cx="10303021" cy="68223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在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[first, last)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区域内查找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val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
auto it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lower_bound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nums.begin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nums.end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val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78D4A84-7993-2F68-BBBA-61EC7863431E}"/>
              </a:ext>
            </a:extLst>
          </p:cNvPr>
          <p:cNvSpPr txBox="1"/>
          <p:nvPr/>
        </p:nvSpPr>
        <p:spPr>
          <a:xfrm>
            <a:off x="1044458" y="2993061"/>
            <a:ext cx="10303021" cy="295536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情形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val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存在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返回指向第一个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val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的迭代器。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情形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val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不存在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则返回指向第一个比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val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大的元素的迭代器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如果你需要插入这个元素，那么这正是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val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应该被插入的位置，以保持数组有序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情形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val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比所有元素都大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返回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nums.end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（指向数组末尾之后的一个无效位置）。</a:t>
            </a:r>
          </a:p>
        </p:txBody>
      </p:sp>
    </p:spTree>
    <p:extLst>
      <p:ext uri="{BB962C8B-B14F-4D97-AF65-F5344CB8AC3E}">
        <p14:creationId xmlns:p14="http://schemas.microsoft.com/office/powerpoint/2010/main" val="15561925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F4446A4-0F0B-8CCD-E198-525FD1FFDD3E}"/>
              </a:ext>
            </a:extLst>
          </p:cNvPr>
          <p:cNvSpPr txBox="1"/>
          <p:nvPr/>
        </p:nvSpPr>
        <p:spPr>
          <a:xfrm>
            <a:off x="1015999" y="1502143"/>
            <a:ext cx="1025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upper_bound</a:t>
            </a:r>
            <a:r>
              <a:rPr lang="en-US" altLang="zh-CN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详解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D4B3FE1-39C8-D319-FA4C-093FC4C5545C}"/>
              </a:ext>
            </a:extLst>
          </p:cNvPr>
          <p:cNvSpPr txBox="1"/>
          <p:nvPr/>
        </p:nvSpPr>
        <p:spPr>
          <a:xfrm>
            <a:off x="1015998" y="2069099"/>
            <a:ext cx="10255503" cy="68223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在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[first, last)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区域内查找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val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
auto it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upper_bound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nums.begin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nums.end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val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CFE3EF9-1845-C8C4-A3A0-0821EFACECC0}"/>
              </a:ext>
            </a:extLst>
          </p:cNvPr>
          <p:cNvSpPr txBox="1"/>
          <p:nvPr/>
        </p:nvSpPr>
        <p:spPr>
          <a:xfrm>
            <a:off x="1015998" y="3198087"/>
            <a:ext cx="10255503" cy="295536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情形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val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存在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返回指向最后一个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val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之后那个位置的迭代器。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情形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val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不存在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返回指向第一个比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val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大的元素的迭代器。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此时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lower_bound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和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upper_bound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的返回值是一样的。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情形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val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比所有元素都大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返回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nums.end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()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91561991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4F1EAD4-2D2A-0B56-7690-D2AEDCFDCE9E}"/>
              </a:ext>
            </a:extLst>
          </p:cNvPr>
          <p:cNvSpPr txBox="1"/>
          <p:nvPr/>
        </p:nvSpPr>
        <p:spPr>
          <a:xfrm>
            <a:off x="1061746" y="3863654"/>
            <a:ext cx="10192065" cy="22897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这两个函数返回的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不是整数下标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，而是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迭代器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如果你想要下标，需要减去数组的起始地址（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it -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v.begin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如果你想要元素的值，需要加星号解引用（</a:t>
            </a:r>
            <a:r>
              <a:rPr lang="zh-CN" altLang="en-US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*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it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有了迭代器，你就可以根据需要进行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erase</a:t>
            </a:r>
            <a:r>
              <a:rPr lang="zh-CN" altLang="en-US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、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insert 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等操作了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CF1BD26-8004-4BDA-04A9-4F580383237D}"/>
              </a:ext>
            </a:extLst>
          </p:cNvPr>
          <p:cNvSpPr txBox="1"/>
          <p:nvPr/>
        </p:nvSpPr>
        <p:spPr>
          <a:xfrm>
            <a:off x="1061746" y="1592318"/>
            <a:ext cx="10192065" cy="18694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返回的是迭代器，推荐使用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auto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来自动类型推导</a:t>
            </a:r>
            <a:endParaRPr lang="en-US" altLang="zh-CN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如果不使用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auto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，其返回值的类型写起来很麻烦，例如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nums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是个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vector&lt;T&gt;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的类型，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T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为具体的数据类型（如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int, char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等）那么其迭代器的类型是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vector&lt;T&gt;::iterator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auto it =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lower_bound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nums.begin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nums.end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val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390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75E3DFBD-332E-C813-3C72-0F3FEC1A452C}"/>
                  </a:ext>
                </a:extLst>
              </p:cNvPr>
              <p:cNvSpPr txBox="1"/>
              <p:nvPr/>
            </p:nvSpPr>
            <p:spPr>
              <a:xfrm>
                <a:off x="1164336" y="1653889"/>
                <a:ext cx="9642868" cy="499624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回到我们之前需要解决的那个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任务：在数组中，需要找有多少个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𝑨</m:t>
                    </m:r>
                  </m:oMath>
                </a14:m>
                <a:r>
                  <a:rPr lang="en-US" altLang="zh-CN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等于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𝑻𝒂𝒓𝒈𝒆𝒕</m:t>
                    </m:r>
                  </m:oMath>
                </a14:m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？</a:t>
                </a: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75E3DFBD-332E-C813-3C72-0F3FEC1A45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36" y="1653889"/>
                <a:ext cx="9642868" cy="499624"/>
              </a:xfrm>
              <a:prstGeom prst="rect">
                <a:avLst/>
              </a:prstGeom>
              <a:blipFill>
                <a:blip r:embed="rId4"/>
                <a:stretch>
                  <a:fillRect l="-632" b="-207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36A43C7-5A22-A86C-BF91-119B9252CE70}"/>
                  </a:ext>
                </a:extLst>
              </p:cNvPr>
              <p:cNvSpPr txBox="1"/>
              <p:nvPr/>
            </p:nvSpPr>
            <p:spPr>
              <a:xfrm>
                <a:off x="1164337" y="2455768"/>
                <a:ext cx="9642867" cy="2161617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比如数组：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[1, 1, 2, 2, 2, 3]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，我们要找有多少个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这正好对应了</a:t>
                </a: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两个边界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左边界：第一个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≥2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的位置（开始位置）。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右边界：最后一个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  <m:r>
                      <a:rPr lang="en-US" altLang="zh-CN" b="0" i="1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的位置（结束位置）。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数量 </a:t>
                </a:r>
                <a:r>
                  <a:rPr lang="en-US" altLang="zh-CN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= 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右边界下标 </a:t>
                </a:r>
                <a:r>
                  <a:rPr lang="en-US" altLang="zh-CN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- 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左边界下标 </a:t>
                </a:r>
                <a:r>
                  <a:rPr lang="en-US" altLang="zh-CN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+ 1</a:t>
                </a:r>
                <a:endParaRPr lang="zh-CN" altLang="en-US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C36A43C7-5A22-A86C-BF91-119B9252CE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37" y="2455768"/>
                <a:ext cx="9642867" cy="2161617"/>
              </a:xfrm>
              <a:prstGeom prst="rect">
                <a:avLst/>
              </a:prstGeom>
              <a:blipFill>
                <a:blip r:embed="rId5"/>
                <a:stretch>
                  <a:fillRect l="-632" b="-42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B5AACE6-8DED-9019-ECA5-C72990DF84E3}"/>
                  </a:ext>
                </a:extLst>
              </p:cNvPr>
              <p:cNvSpPr txBox="1"/>
              <p:nvPr/>
            </p:nvSpPr>
            <p:spPr>
              <a:xfrm>
                <a:off x="1164336" y="4919640"/>
                <a:ext cx="10192066" cy="128990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Consolas" panose="020B0609020204030204" pitchFamily="49" charset="0"/>
                  <a:buChar char="•"/>
                </a:pPr>
                <a:r>
                  <a:rPr lang="en-US" altLang="zh-CN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lower_bound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下界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：寻找第一个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≥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(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大于等于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目标值的元素。</a:t>
                </a:r>
                <a:r>
                  <a:rPr lang="zh-CN" altLang="en-US" b="1" dirty="0">
                    <a:solidFill>
                      <a:srgbClr val="FF0000"/>
                    </a:solidFill>
                    <a:effectLst/>
                    <a:highlight>
                      <a:srgbClr val="FFFF00"/>
                    </a:highligh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直接对应着左边界！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Consolas" panose="020B0609020204030204" pitchFamily="49" charset="0"/>
                  <a:buChar char="•"/>
                </a:pPr>
                <a:r>
                  <a:rPr lang="en-US" altLang="zh-CN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upper_bound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上界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：寻找第一个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(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大于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目标值的元素。</a:t>
                </a:r>
                <a:r>
                  <a:rPr lang="zh-CN" altLang="en-US" b="1" dirty="0">
                    <a:solidFill>
                      <a:srgbClr val="FF0000"/>
                    </a:solidFill>
                    <a:highlight>
                      <a:srgbClr val="FFFF00"/>
                    </a:highligh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对应着右边界</a:t>
                </a:r>
                <a:r>
                  <a:rPr lang="en-US" altLang="zh-CN" b="1" dirty="0">
                    <a:solidFill>
                      <a:srgbClr val="FF0000"/>
                    </a:solidFill>
                    <a:highlight>
                      <a:srgbClr val="FFFF00"/>
                    </a:highlight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+1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Consolas" panose="020B0609020204030204" pitchFamily="49" charset="0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也就意味着，如果使用这两个函数来计算，其 </a:t>
                </a:r>
                <a:r>
                  <a:rPr lang="zh-CN" altLang="en-US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数量 </a:t>
                </a:r>
                <a:r>
                  <a:rPr lang="en-US" altLang="zh-CN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= upper - lower</a:t>
                </a:r>
                <a:endParaRPr lang="zh-CN" altLang="en-US" b="1" dirty="0">
                  <a:solidFill>
                    <a:srgbClr val="C00000"/>
                  </a:solidFill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B5AACE6-8DED-9019-ECA5-C72990DF84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36" y="4919640"/>
                <a:ext cx="10192066" cy="1289905"/>
              </a:xfrm>
              <a:prstGeom prst="rect">
                <a:avLst/>
              </a:prstGeom>
              <a:blipFill>
                <a:blip r:embed="rId6"/>
                <a:stretch>
                  <a:fillRect l="-478" b="-70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349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B5AACE6-8DED-9019-ECA5-C72990DF84E3}"/>
                  </a:ext>
                </a:extLst>
              </p:cNvPr>
              <p:cNvSpPr txBox="1"/>
              <p:nvPr/>
            </p:nvSpPr>
            <p:spPr>
              <a:xfrm>
                <a:off x="1144611" y="4585103"/>
                <a:ext cx="9599589" cy="1422954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遍历数组中的每一个数作为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𝐵</m:t>
                    </m:r>
                  </m:oMath>
                </a14:m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。算出它对应的目标值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𝑇𝑎𝑟𝑔𝑒𝑡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= 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𝐵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+ </m:t>
                    </m:r>
                    <m:r>
                      <a:rPr lang="en-US" altLang="zh-CN" sz="20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𝐶</m:t>
                    </m:r>
                  </m:oMath>
                </a14:m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  <a:endParaRPr lang="en-US" altLang="zh-CN" sz="2000" dirty="0"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而我们已经解决了在数组中，找有多少个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𝑨</m:t>
                    </m:r>
                  </m:oMath>
                </a14:m>
                <a:r>
                  <a:rPr lang="en-US" altLang="zh-CN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等于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𝑻𝒂𝒓𝒈𝒆𝒕</m:t>
                    </m:r>
                  </m:oMath>
                </a14:m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？</a:t>
                </a:r>
                <a:endParaRPr lang="en-US" altLang="zh-CN" sz="2000" b="1" dirty="0"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故本题就能解决了，接下来我们用 </a:t>
                </a:r>
                <a:r>
                  <a:rPr lang="en-US" altLang="zh-CN" sz="2000" b="1" dirty="0" err="1">
                    <a:latin typeface="Consolas" panose="020B0609020204030204" pitchFamily="49" charset="0"/>
                    <a:ea typeface="微软雅黑" panose="020B0503020204020204" pitchFamily="34" charset="-122"/>
                  </a:rPr>
                  <a:t>lower_bound</a:t>
                </a:r>
                <a:r>
                  <a:rPr lang="en-US" altLang="zh-CN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与 </a:t>
                </a:r>
                <a:r>
                  <a:rPr lang="en-US" altLang="zh-CN" sz="2000" b="1" dirty="0" err="1">
                    <a:latin typeface="Consolas" panose="020B0609020204030204" pitchFamily="49" charset="0"/>
                    <a:ea typeface="微软雅黑" panose="020B0503020204020204" pitchFamily="34" charset="-122"/>
                  </a:rPr>
                  <a:t>upper_bound</a:t>
                </a:r>
                <a:r>
                  <a:rPr lang="en-US" altLang="zh-CN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来完成本题。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B5AACE6-8DED-9019-ECA5-C72990DF84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4611" y="4585103"/>
                <a:ext cx="9599589" cy="1422954"/>
              </a:xfrm>
              <a:prstGeom prst="rect">
                <a:avLst/>
              </a:prstGeom>
              <a:blipFill>
                <a:blip r:embed="rId4"/>
                <a:stretch>
                  <a:fillRect l="-698" b="-683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DDC5A260-C56E-68D0-1706-FFDBDB020050}"/>
                  </a:ext>
                </a:extLst>
              </p:cNvPr>
              <p:cNvSpPr txBox="1"/>
              <p:nvPr/>
            </p:nvSpPr>
            <p:spPr>
              <a:xfrm>
                <a:off x="1144611" y="1586818"/>
                <a:ext cx="9599589" cy="219688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题目描述（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OJ:B0190 A-B </a:t>
                </a: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数对）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4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给出一串正整数数列以及一个正整数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𝐶</m:t>
                    </m:r>
                  </m:oMath>
                </a14:m>
                <a:r>
                  <a:rPr lang="zh-CN" altLang="en-US" sz="24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，要求计算出所有满足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𝐴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− 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𝐵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= 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𝐶</m:t>
                    </m:r>
                  </m:oMath>
                </a14:m>
                <a:r>
                  <a:rPr lang="en-US" altLang="zh-CN" sz="24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的数对的个数（不同位置的数字一样的数对算不同的数对）。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DDC5A260-C56E-68D0-1706-FFDBDB0200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4611" y="1586818"/>
                <a:ext cx="9599589" cy="2196883"/>
              </a:xfrm>
              <a:prstGeom prst="rect">
                <a:avLst/>
              </a:prstGeom>
              <a:blipFill>
                <a:blip r:embed="rId5"/>
                <a:stretch>
                  <a:fillRect l="-1016" r="-762" b="-52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9530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1B82253-BAEC-D864-9304-4F82C869604B}"/>
              </a:ext>
            </a:extLst>
          </p:cNvPr>
          <p:cNvSpPr txBox="1"/>
          <p:nvPr/>
        </p:nvSpPr>
        <p:spPr>
          <a:xfrm>
            <a:off x="1097432" y="1591332"/>
            <a:ext cx="4424655" cy="262123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n;
long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long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c;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
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&gt;&gt; n &gt;&gt; c;
vector&lt;long long&gt;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nums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(n);
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 n;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++) {
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&gt;&gt;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nums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];
}
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排序：二分查找的前提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
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sort(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nums.begin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nums.end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09C7B7F3-E3CE-0A1F-9594-9DD38B055BE8}"/>
                  </a:ext>
                </a:extLst>
              </p:cNvPr>
              <p:cNvSpPr txBox="1"/>
              <p:nvPr/>
            </p:nvSpPr>
            <p:spPr>
              <a:xfrm>
                <a:off x="5886857" y="1839765"/>
                <a:ext cx="5286670" cy="2124364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为什么用 </a:t>
                </a:r>
                <a:r>
                  <a:rPr lang="en-US" altLang="zh-CN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long </a:t>
                </a:r>
                <a:r>
                  <a:rPr lang="en-US" altLang="zh-CN" b="1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long</a:t>
                </a: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？</a:t>
                </a:r>
                <a:endParaRPr lang="zh-CN" altLang="en-US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题目中说数字可能接近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  <m:sup>
                        <m: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30</m:t>
                        </m:r>
                      </m:sup>
                    </m:sSup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（约 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亿），但在进行加法运算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B + C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时，很容易溢出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int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的范围。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保险起见，涉及数值运算的变量全部开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long </a:t>
                </a:r>
                <a:r>
                  <a:rPr lang="en-US" altLang="zh-CN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long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09C7B7F3-E3CE-0A1F-9594-9DD38B055B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6857" y="1839765"/>
                <a:ext cx="5286670" cy="2124364"/>
              </a:xfrm>
              <a:prstGeom prst="rect">
                <a:avLst/>
              </a:prstGeom>
              <a:blipFill>
                <a:blip r:embed="rId4"/>
                <a:stretch>
                  <a:fillRect l="-1269" r="-2076" b="-402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6F26152F-A2D4-354B-41E2-C6BBC726F940}"/>
              </a:ext>
            </a:extLst>
          </p:cNvPr>
          <p:cNvSpPr txBox="1"/>
          <p:nvPr/>
        </p:nvSpPr>
        <p:spPr>
          <a:xfrm>
            <a:off x="1128656" y="4730494"/>
            <a:ext cx="10044871" cy="14229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我们要使用的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lower_bound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和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upper_bound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本质是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二分查找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二分查找的前提是数组必须有序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。如果数组是乱序的二分查找会失效。所以使用前需要排序。</a:t>
            </a:r>
          </a:p>
        </p:txBody>
      </p:sp>
    </p:spTree>
    <p:extLst>
      <p:ext uri="{BB962C8B-B14F-4D97-AF65-F5344CB8AC3E}">
        <p14:creationId xmlns:p14="http://schemas.microsoft.com/office/powerpoint/2010/main" val="104201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4C34DCE-AAD8-412E-F54D-2A9DA9560303}"/>
              </a:ext>
            </a:extLst>
          </p:cNvPr>
          <p:cNvSpPr txBox="1"/>
          <p:nvPr/>
        </p:nvSpPr>
        <p:spPr>
          <a:xfrm>
            <a:off x="1159727" y="3954627"/>
            <a:ext cx="10111776" cy="2344231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遍历每一个数，把它当作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B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
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 n;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++) {
    long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long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B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nums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];
    long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long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target_A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B + c;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
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在数组中找有多少个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target_A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， 公式：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A = B + C 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
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auto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it_low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lower_bound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nums.begin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nums.end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target_A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);
    auto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it_up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upper_bound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nums.begin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nums.end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target_A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BF924B6F-7CA3-7B0F-6AC3-95C52A0F054D}"/>
                  </a:ext>
                </a:extLst>
              </p:cNvPr>
              <p:cNvSpPr txBox="1"/>
              <p:nvPr/>
            </p:nvSpPr>
            <p:spPr>
              <a:xfrm>
                <a:off x="1159727" y="1574606"/>
                <a:ext cx="10111776" cy="212436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我们遍历数组中的每一个数，把当前这个数当作 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𝑩</m:t>
                    </m:r>
                  </m:oMath>
                </a14:m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。然后算出如果这个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𝐵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与 </a:t>
                </a:r>
                <a:r>
                  <a:rPr lang="en-US" altLang="zh-CN" i="1" dirty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C 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能组成数对，它需要的 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𝑨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应该是多少（即 </a:t>
                </a:r>
                <a:r>
                  <a:rPr lang="en-US" altLang="zh-CN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target_A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）。即我们要在数组里找有多少个 </a:t>
                </a:r>
                <a:r>
                  <a:rPr lang="en-US" altLang="zh-CN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target_A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  <a:endParaRPr lang="en-US" altLang="zh-CN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endParaRPr lang="zh-CN" altLang="en-US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b="1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lower_bound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：找到 第一个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≥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en-US" altLang="zh-CN" dirty="0" err="1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target_A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的位置。也就是目标区间的 </a:t>
                </a:r>
                <a:r>
                  <a:rPr lang="zh-CN" altLang="en-US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起始位置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b="1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upper_bound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：找到 第一个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&gt;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en-US" altLang="zh-CN" dirty="0" err="1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target_A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的位置。也就是目标区间的 </a:t>
                </a:r>
                <a:r>
                  <a:rPr lang="zh-CN" altLang="en-US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结束位置的下一位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BF924B6F-7CA3-7B0F-6AC3-95C52A0F05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9727" y="1574606"/>
                <a:ext cx="10111776" cy="2124364"/>
              </a:xfrm>
              <a:prstGeom prst="rect">
                <a:avLst/>
              </a:prstGeom>
              <a:blipFill>
                <a:blip r:embed="rId4"/>
                <a:stretch>
                  <a:fillRect l="-482" b="-37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460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二分查找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4C34DCE-AAD8-412E-F54D-2A9DA9560303}"/>
              </a:ext>
            </a:extLst>
          </p:cNvPr>
          <p:cNvSpPr txBox="1"/>
          <p:nvPr/>
        </p:nvSpPr>
        <p:spPr>
          <a:xfrm>
            <a:off x="1164335" y="1518535"/>
            <a:ext cx="10107167" cy="16671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   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迭代器相减，得到中间的元素个数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long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long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count =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it_up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-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it_low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
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+= count;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累加到结果中</a:t>
            </a:r>
            <a:endParaRPr lang="en-US" altLang="zh-CN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输出最终答案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479D16B-7DA4-D34E-9C5A-DEA04BA130FF}"/>
              </a:ext>
            </a:extLst>
          </p:cNvPr>
          <p:cNvSpPr txBox="1"/>
          <p:nvPr/>
        </p:nvSpPr>
        <p:spPr>
          <a:xfrm>
            <a:off x="1164336" y="3346777"/>
            <a:ext cx="10107166" cy="295536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迭代器相减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C++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vector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中，两个迭代器相减，得到的就是它们之间的元素个数（左闭右开）。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举例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数组：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[1, 8, 8, 8, 10]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，找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lower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指向下标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upper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指向下标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 (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数字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的位置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count = 4 - 1 = 3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。说明找到了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个数对。</a:t>
            </a:r>
          </a:p>
        </p:txBody>
      </p:sp>
    </p:spTree>
    <p:extLst>
      <p:ext uri="{BB962C8B-B14F-4D97-AF65-F5344CB8AC3E}">
        <p14:creationId xmlns:p14="http://schemas.microsoft.com/office/powerpoint/2010/main" val="1085492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670" y="2121707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484339" y="2308117"/>
            <a:ext cx="5203984" cy="21262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4400" b="1" dirty="0">
                <a:solidFill>
                  <a:srgbClr val="2D4A87"/>
                </a:solidFill>
                <a:latin typeface="微软雅黑"/>
                <a:cs typeface="微软雅黑"/>
              </a:rPr>
              <a:t>二分答案</a:t>
            </a:r>
            <a:endParaRPr lang="en-US" altLang="zh-CN" sz="4400" b="1" dirty="0">
              <a:solidFill>
                <a:srgbClr val="2D4A87"/>
              </a:solidFill>
              <a:latin typeface="微软雅黑"/>
              <a:cs typeface="微软雅黑"/>
            </a:endParaRPr>
          </a:p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1400" b="1" dirty="0">
                <a:solidFill>
                  <a:schemeClr val="tx1"/>
                </a:solidFill>
                <a:latin typeface="微软雅黑"/>
                <a:cs typeface="微软雅黑"/>
              </a:rPr>
              <a:t>二分答案 是一种利用二分查找思想解决特定类型问题的技巧，通常用于在一个范围内找到满足某种条件的最优解。这种技巧常用于优化问题中，通过确定某个值是否满足条件来缩小搜索范围。</a:t>
            </a: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27123505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6FE0150-807C-E92F-58C1-ECF651AE2A6D}"/>
              </a:ext>
            </a:extLst>
          </p:cNvPr>
          <p:cNvSpPr txBox="1"/>
          <p:nvPr/>
        </p:nvSpPr>
        <p:spPr>
          <a:xfrm>
            <a:off x="1231527" y="1696048"/>
            <a:ext cx="9728945" cy="246561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二分查找不仅仅是在数组里找数，更是一种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可以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</a:t>
            </a:r>
            <a:r>
              <a:rPr lang="zh-CN" altLang="en-US" sz="2000" b="1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解空间中逼近答案的解决方法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（二分答案查找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满足某种条件的最优解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）。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模型：只要满足</a:t>
            </a:r>
            <a:r>
              <a:rPr lang="zh-CN" altLang="en-US" sz="2000" b="1" dirty="0"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单调性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（即：</a:t>
            </a:r>
            <a:r>
              <a:rPr lang="zh-CN" altLang="en-US" sz="2000" b="1" dirty="0"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如果 </a:t>
            </a:r>
            <a:r>
              <a:rPr lang="en-US" altLang="zh-CN" sz="2000" b="1" dirty="0"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x </a:t>
            </a:r>
            <a:r>
              <a:rPr lang="zh-CN" altLang="en-US" sz="2000" b="1" dirty="0"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可行，那么比 </a:t>
            </a:r>
            <a:r>
              <a:rPr lang="en-US" altLang="zh-CN" sz="2000" b="1" dirty="0"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x </a:t>
            </a:r>
            <a:r>
              <a:rPr lang="zh-CN" altLang="en-US" sz="2000" b="1" dirty="0"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小的所有值都可行</a:t>
            </a:r>
            <a:r>
              <a:rPr lang="en-US" altLang="zh-CN" sz="2000" b="1" dirty="0"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不可行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），就可以二分。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203FF50-A11A-802F-4E43-0A343E7A8DCD}"/>
              </a:ext>
            </a:extLst>
          </p:cNvPr>
          <p:cNvSpPr txBox="1"/>
          <p:nvPr/>
        </p:nvSpPr>
        <p:spPr>
          <a:xfrm>
            <a:off x="1231527" y="4709671"/>
            <a:ext cx="9728945" cy="9652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（书本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P179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页）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我们以一个题目为例子，来引入解空间的概念与二分答案问题的基本解决思路。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968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B37927F-C2BD-8E3F-A835-FEAEC73B6038}"/>
                  </a:ext>
                </a:extLst>
              </p:cNvPr>
              <p:cNvSpPr txBox="1"/>
              <p:nvPr/>
            </p:nvSpPr>
            <p:spPr>
              <a:xfrm>
                <a:off x="1231527" y="1619913"/>
                <a:ext cx="9728945" cy="281295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题目：砍树 </a:t>
                </a:r>
                <a:r>
                  <a:rPr lang="en-US" altLang="zh-CN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</a:t>
                </a:r>
                <a:r>
                  <a:rPr lang="en-US" altLang="zh-CN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OJ:B0191</a:t>
                </a:r>
                <a:r>
                  <a:rPr lang="en-US" altLang="zh-CN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)</a:t>
                </a:r>
                <a:endParaRPr lang="zh-CN" altLang="en-US" sz="20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设定：有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N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棵树，你需要收集至少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M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米木材。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操作：设置一个锯片高度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 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高于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的树：被切断，你拿走上半截（</a:t>
                </a:r>
                <a14:m>
                  <m:oMath xmlns:m="http://schemas.openxmlformats.org/officeDocument/2006/math">
                    <m:r>
                      <a:rPr lang="zh-CN" altLang="en-US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树高</m:t>
                    </m:r>
                    <m:r>
                      <a:rPr lang="zh-CN" altLang="en-US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− </m:t>
                    </m:r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）。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矮于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的树：毫发无损，你拿走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0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目标：在保证 木材够用（总长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≥</m:t>
                    </m:r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M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）的前提下，让锯片高度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尽可能高。</a:t>
                </a:r>
              </a:p>
            </p:txBody>
          </p:sp>
        </mc:Choice>
        <mc:Fallback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9B37927F-C2BD-8E3F-A835-FEAEC73B60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1527" y="1619913"/>
                <a:ext cx="9728945" cy="2812950"/>
              </a:xfrm>
              <a:prstGeom prst="rect">
                <a:avLst/>
              </a:prstGeom>
              <a:blipFill>
                <a:blip r:embed="rId4"/>
                <a:stretch>
                  <a:fillRect l="-815" b="-36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5B34BFD4-C047-95D4-1DD8-CA7D88A8D122}"/>
                  </a:ext>
                </a:extLst>
              </p:cNvPr>
              <p:cNvSpPr txBox="1"/>
              <p:nvPr/>
            </p:nvSpPr>
            <p:spPr>
              <a:xfrm>
                <a:off x="1231527" y="5037755"/>
                <a:ext cx="9728944" cy="961289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简单点就是说：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我们要设定一个统一的砍树的刀片高度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𝐻</m:t>
                    </m:r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，凡是比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𝐻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高出来的部分都切下来拿回家。请问在凑够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𝑀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米木头的前提下，这个刀片最高能架在多高的位置？</a:t>
                </a: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5B34BFD4-C047-95D4-1DD8-CA7D88A8D1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1527" y="5037755"/>
                <a:ext cx="9728944" cy="961289"/>
              </a:xfrm>
              <a:prstGeom prst="rect">
                <a:avLst/>
              </a:prstGeom>
              <a:blipFill>
                <a:blip r:embed="rId5"/>
                <a:stretch>
                  <a:fillRect l="-627" r="-251" b="-101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0475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ED7B23FA-B558-8456-75EB-166F77CCAB41}"/>
                  </a:ext>
                </a:extLst>
              </p:cNvPr>
              <p:cNvSpPr txBox="1"/>
              <p:nvPr/>
            </p:nvSpPr>
            <p:spPr>
              <a:xfrm>
                <a:off x="1164336" y="1442933"/>
                <a:ext cx="10107167" cy="2539862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如果我们要找这个高度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𝐻</m:t>
                    </m:r>
                  </m:oMath>
                </a14:m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，最笨的方法是什么？”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暴力法： 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试一试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=1</m:t>
                    </m:r>
                  </m:oMath>
                </a14:m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米？木材够。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试一试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=2</m:t>
                    </m:r>
                  </m:oMath>
                </a14:m>
                <a:r>
                  <a:rPr lang="zh-CN" altLang="en-US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米？木材够。</a:t>
                </a:r>
                <a:endParaRPr lang="zh-CN" altLang="en-US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 marL="742950" lvl="1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...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试一试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H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=200</m:t>
                    </m:r>
                  </m:oMath>
                </a14:m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米？木材不够，那么 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199</a:t>
                </a:r>
                <a:r>
                  <a:rPr lang="zh-CN" altLang="en-US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就是我们的答案。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ED7B23FA-B558-8456-75EB-166F77CCA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36" y="1442933"/>
                <a:ext cx="10107167" cy="2539862"/>
              </a:xfrm>
              <a:prstGeom prst="rect">
                <a:avLst/>
              </a:prstGeom>
              <a:blipFill>
                <a:blip r:embed="rId4"/>
                <a:stretch>
                  <a:fillRect l="-542" b="-3349"/>
                </a:stretch>
              </a:blipFill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3BEACAFA-2CBF-A61B-83BD-75B2BB90704D}"/>
                  </a:ext>
                </a:extLst>
              </p:cNvPr>
              <p:cNvSpPr txBox="1"/>
              <p:nvPr/>
            </p:nvSpPr>
            <p:spPr>
              <a:xfrm>
                <a:off x="1164336" y="4169489"/>
                <a:ext cx="10107166" cy="212891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外层循环 </a:t>
                </a:r>
                <a:r>
                  <a:rPr lang="en-US" altLang="zh-CN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</a:t>
                </a: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枚举高度</a:t>
                </a:r>
                <a:r>
                  <a:rPr lang="en-US" altLang="zh-CN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最坏情况下，树非常高（例如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</m:t>
                        </m:r>
                      </m:e>
                      <m:sup>
                        <m: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9</m:t>
                        </m:r>
                      </m:sup>
                    </m:sSup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米），我们需要循环 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亿次。</a:t>
                </a:r>
                <a:endParaRPr lang="en-US" altLang="zh-CN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内层循环 </a:t>
                </a:r>
                <a:r>
                  <a:rPr lang="en-US" altLang="zh-CN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(</a:t>
                </a: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砍树</a:t>
                </a:r>
                <a:r>
                  <a:rPr lang="en-US" altLang="zh-CN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)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每次检查，都需要遍历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N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棵树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</a:t>
                </a:r>
                <a:r>
                  <a:rPr lang="en-US" altLang="zh-CN" dirty="0"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𝑁</m:t>
                    </m:r>
                    <m:r>
                      <a:rPr lang="zh-CN" altLang="en-US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最大</m:t>
                    </m:r>
                    <m:r>
                      <a:rPr lang="zh-CN" altLang="en-US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可达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</m:t>
                        </m:r>
                      </m:e>
                      <m:sup>
                        <m:r>
                          <a:rPr lang="en-US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6</m:t>
                        </m:r>
                      </m:sup>
                    </m:sSup>
                    <m:r>
                      <a:rPr lang="en-US" altLang="zh-CN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。复杂度：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O</m:t>
                    </m:r>
                    <m:d>
                      <m:d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N</m:t>
                        </m:r>
                      </m:e>
                    </m:d>
                  </m:oMath>
                </a14:m>
                <a:endParaRPr lang="en-US" altLang="zh-CN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总时间复杂度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zh-CN" i="1" smtClean="0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m:rPr>
                            <m:nor/>
                          </m:rPr>
                          <a:rPr lang="en-US" altLang="zh-CN" i="0" smtClean="0">
                            <a:latin typeface="Cambria Math" panose="02040503050406030204" pitchFamily="18" charset="0"/>
                          </a:rPr>
                          <m:t>MaxHeight</m:t>
                        </m:r>
                      </m:e>
                    </m:d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</m:t>
                        </m:r>
                      </m:e>
                      <m:sup>
                        <m:r>
                          <a:rPr lang="en-US" altLang="zh-CN" b="0" i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15</m:t>
                        </m:r>
                      </m:sup>
                    </m:sSup>
                  </m:oMath>
                </a14:m>
                <a:r>
                  <a:rPr lang="en-US" altLang="zh-CN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3BEACAFA-2CBF-A61B-83BD-75B2BB9070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36" y="4169489"/>
                <a:ext cx="10107166" cy="2128916"/>
              </a:xfrm>
              <a:prstGeom prst="rect">
                <a:avLst/>
              </a:prstGeom>
              <a:blipFill>
                <a:blip r:embed="rId5"/>
                <a:stretch>
                  <a:fillRect l="-603" b="-37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880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F3FBFE75-B852-1177-F90B-33CE68F723CA}"/>
                  </a:ext>
                </a:extLst>
              </p:cNvPr>
              <p:cNvSpPr txBox="1"/>
              <p:nvPr/>
            </p:nvSpPr>
            <p:spPr>
              <a:xfrm>
                <a:off x="1200729" y="1583934"/>
                <a:ext cx="9879979" cy="24617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发现单调性 </a:t>
                </a:r>
                <a:r>
                  <a:rPr lang="en-US" altLang="zh-CN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——</a:t>
                </a: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观察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请大家想象一下伐木的过程：</a:t>
                </a:r>
              </a:p>
              <a:p>
                <a:pPr indent="-34290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锯片越低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砍到的树越多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获得的木材 越多。</a:t>
                </a:r>
              </a:p>
              <a:p>
                <a:pPr indent="-34290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锯片越高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砍到的树越少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获得的木材 越少。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F3FBFE75-B852-1177-F90B-33CE68F723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0729" y="1583934"/>
                <a:ext cx="9879979" cy="2461700"/>
              </a:xfrm>
              <a:prstGeom prst="rect">
                <a:avLst/>
              </a:prstGeom>
              <a:blipFill>
                <a:blip r:embed="rId4"/>
                <a:stretch>
                  <a:fillRect l="-802" b="-42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>
            <a:extLst>
              <a:ext uri="{FF2B5EF4-FFF2-40B4-BE49-F238E27FC236}">
                <a16:creationId xmlns:a16="http://schemas.microsoft.com/office/drawing/2014/main" id="{919762A3-54B4-CA5A-E19F-444966BF2B4C}"/>
              </a:ext>
            </a:extLst>
          </p:cNvPr>
          <p:cNvSpPr txBox="1"/>
          <p:nvPr/>
        </p:nvSpPr>
        <p:spPr>
          <a:xfrm>
            <a:off x="1200730" y="4385567"/>
            <a:ext cx="9879978" cy="18846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结论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获得的木材量 随着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锯片高度 的增加，是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单调递减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的，它只会随着锯片高度的增加，获取的木材量不断递减，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只会朝着一个方向变化，不会反复横跳！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这就是使用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二分答案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的充要条件！我们不需要挨个试，我们可以每次折半去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“猜”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4902969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3286E6C3-D836-D5D3-7E55-5BF9FDE82A68}"/>
                  </a:ext>
                </a:extLst>
              </p:cNvPr>
              <p:cNvSpPr txBox="1"/>
              <p:nvPr/>
            </p:nvSpPr>
            <p:spPr>
              <a:xfrm>
                <a:off x="796401" y="1482926"/>
                <a:ext cx="10599197" cy="461735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我们可以把高度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𝐻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看作一个从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0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到 最高树高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或题目规定</a:t>
                </a:r>
                <a14:m>
                  <m:oMath xmlns:m="http://schemas.openxmlformats.org/officeDocument/2006/math">
                    <m:r>
                      <a:rPr lang="zh-CN" altLang="en-US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的</m:t>
                    </m:r>
                    <m:r>
                      <a:rPr lang="zh-CN" altLang="en-US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树高</m:t>
                    </m:r>
                    <m:r>
                      <a:rPr lang="zh-CN" altLang="en-US" i="1" dirty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最大</m:t>
                    </m:r>
                    <m:r>
                      <a:rPr lang="zh-CN" altLang="en-US" i="1" dirty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值</m:t>
                    </m:r>
                    <m:sSup>
                      <m:sSupPr>
                        <m:ctrlPr>
                          <a:rPr lang="en-US" altLang="zh-CN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</m:t>
                        </m:r>
                      </m:e>
                      <m:sup>
                        <m:r>
                          <a:rPr lang="en-US" altLang="zh-CN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9</m:t>
                        </m:r>
                      </m:sup>
                    </m:sSup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)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的区间。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确定区间： </a:t>
                </a:r>
              </a:p>
              <a:p>
                <a:pPr lvl="1"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左边界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L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= 0</m:t>
                    </m:r>
                  </m:oMath>
                </a14:m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（地平线）</a:t>
                </a:r>
                <a:r>
                  <a:rPr lang="zh-CN" altLang="en-US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，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右边界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R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func>
                      <m:func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US" altLang="zh-CN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 b="0" i="0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Trees</m:t>
                            </m:r>
                          </m:e>
                        </m:d>
                      </m:e>
                    </m:func>
                  </m:oMath>
                </a14:m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（最高的树）。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取中间值：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mid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d>
                      <m:d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L</m:t>
                        </m:r>
                        <m: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R</m:t>
                        </m:r>
                      </m:e>
                    </m:d>
                    <m:r>
                      <m:rPr>
                        <m:lit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/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</m:t>
                    </m:r>
                  </m:oMath>
                </a14:m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验证（关键步骤：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check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函数）： </a:t>
                </a:r>
              </a:p>
              <a:p>
                <a:pPr marL="800100" lvl="1"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假设锯片高度就是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mid</m:t>
                    </m:r>
                  </m:oMath>
                </a14:m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，算一下能砍多少木头？</a:t>
                </a:r>
              </a:p>
              <a:p>
                <a:pPr marL="800100" lvl="1"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情况 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A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：木头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&lt; </m:t>
                    </m:r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M</m:t>
                    </m:r>
                  </m:oMath>
                </a14:m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（不够）。 </a:t>
                </a:r>
              </a:p>
              <a:p>
                <a:pPr lvl="2"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说明锯片太高了！必须降低高度。去左半边找，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R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= </m:t>
                    </m:r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mid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− 1</m:t>
                    </m:r>
                  </m:oMath>
                </a14:m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 marL="800100" lvl="1" indent="-34290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情况 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B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：木头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≥</m:t>
                    </m:r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M</m:t>
                    </m:r>
                  </m:oMath>
                </a14:m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（够了）。 </a:t>
                </a:r>
              </a:p>
              <a:p>
                <a:pPr lvl="2"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说明锯片高度可行！题目要求锯片尽可能高。虽然现在够了，但也许还能再高一点？</a:t>
                </a:r>
              </a:p>
              <a:p>
                <a:pPr lvl="2"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记录当前答案 </a:t>
                </a:r>
                <a:r>
                  <a:rPr lang="en-US" altLang="zh-CN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ans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= mid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，然后去右半边碰碰运气，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L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= </m:t>
                    </m:r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mid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+ 1</m:t>
                    </m:r>
                  </m:oMath>
                </a14:m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3286E6C3-D836-D5D3-7E55-5BF9FDE82A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401" y="1482926"/>
                <a:ext cx="10599197" cy="4617354"/>
              </a:xfrm>
              <a:prstGeom prst="rect">
                <a:avLst/>
              </a:prstGeom>
              <a:blipFill>
                <a:blip r:embed="rId4"/>
                <a:stretch>
                  <a:fillRect l="-518" b="-11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93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286E6C3-D836-D5D3-7E55-5BF9FDE82A68}"/>
              </a:ext>
            </a:extLst>
          </p:cNvPr>
          <p:cNvSpPr txBox="1"/>
          <p:nvPr/>
        </p:nvSpPr>
        <p:spPr>
          <a:xfrm>
            <a:off x="1552956" y="1664854"/>
            <a:ext cx="8539400" cy="4996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我们讲解的代码只关注二分的步骤：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A63F73D-CD11-D6C6-51BC-DC082112A5C6}"/>
              </a:ext>
            </a:extLst>
          </p:cNvPr>
          <p:cNvSpPr txBox="1"/>
          <p:nvPr/>
        </p:nvSpPr>
        <p:spPr>
          <a:xfrm>
            <a:off x="1552956" y="2614079"/>
            <a:ext cx="8539400" cy="206723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二分查找区间定义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left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, right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100000000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记录最终答案</a:t>
            </a:r>
          </a:p>
          <a:p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开始二分</a:t>
            </a:r>
          </a:p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(left &lt;= right)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int mid = left + (right - left) /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刀片取中间高度尝试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902C9E1-0A89-D955-7B1C-BFF79B4A8EC3}"/>
              </a:ext>
            </a:extLst>
          </p:cNvPr>
          <p:cNvSpPr txBox="1"/>
          <p:nvPr/>
        </p:nvSpPr>
        <p:spPr>
          <a:xfrm>
            <a:off x="1552956" y="5092205"/>
            <a:ext cx="8539400" cy="96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接下来我们就需要判断，刀片在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高度上是否砍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够了足够的木材，我们可以通过书写一个函数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check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来完成判断</a:t>
            </a:r>
            <a:endParaRPr lang="zh-CN" altLang="en-US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99328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902C9E1-0A89-D955-7B1C-BFF79B4A8EC3}"/>
              </a:ext>
            </a:extLst>
          </p:cNvPr>
          <p:cNvSpPr txBox="1"/>
          <p:nvPr/>
        </p:nvSpPr>
        <p:spPr>
          <a:xfrm>
            <a:off x="1129208" y="5459973"/>
            <a:ext cx="9718547" cy="5035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我们就可以在二分中使用这个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check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函数根据其返回值来判断是否砍够了足够木材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0148646-0D09-CA91-9723-046507B33838}"/>
              </a:ext>
            </a:extLst>
          </p:cNvPr>
          <p:cNvSpPr txBox="1"/>
          <p:nvPr/>
        </p:nvSpPr>
        <p:spPr>
          <a:xfrm>
            <a:off x="1129207" y="1716390"/>
            <a:ext cx="9718547" cy="317522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check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函数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检查如果把锯片设在高度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h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，能不能砍够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m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米木材？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bool check(int h, long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long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m,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vector&lt;int&gt;&amp; trees)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long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long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sum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用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long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long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防止溢出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tree_height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: trees)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tree_height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&gt; h)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sum += (long long)(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tree_height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- h);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}    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sum &gt;= m;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够了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(true)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或者 不够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(false)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292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C847CE4-30A5-23C4-53CD-9C77931AD5DA}"/>
              </a:ext>
            </a:extLst>
          </p:cNvPr>
          <p:cNvSpPr txBox="1"/>
          <p:nvPr/>
        </p:nvSpPr>
        <p:spPr>
          <a:xfrm>
            <a:off x="791634" y="5649912"/>
            <a:ext cx="10608731" cy="5035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当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循环结束时（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left &gt; right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），变量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ans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里存的一定是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满足条件的最大的那个值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F60D670-F161-56B7-86E1-082BC61703B5}"/>
              </a:ext>
            </a:extLst>
          </p:cNvPr>
          <p:cNvSpPr txBox="1"/>
          <p:nvPr/>
        </p:nvSpPr>
        <p:spPr>
          <a:xfrm>
            <a:off x="1141072" y="1601118"/>
            <a:ext cx="10130431" cy="3790781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(left &lt;= right)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int mid = left + (right - left) /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取中间高度尝试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(check(mid, m, trees))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砍够了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(sum &gt;= m)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说明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mid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是一个解。但要找最高的，所以尝试往右边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高处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)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再找找看。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mid;  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先记下这个可行的答案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left = mid +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往高处搜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没砍够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(sum &lt; m)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说明锯片太高了，必须降低高度才能砍到更多树。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right = mid -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往低处搜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02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C847CE4-30A5-23C4-53CD-9C77931AD5DA}"/>
              </a:ext>
            </a:extLst>
          </p:cNvPr>
          <p:cNvSpPr txBox="1"/>
          <p:nvPr/>
        </p:nvSpPr>
        <p:spPr>
          <a:xfrm>
            <a:off x="1480984" y="4903157"/>
            <a:ext cx="9230032" cy="114210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而刚刚的砍树问题就可以抽象为二分答案问题的第一种模板：</a:t>
            </a:r>
            <a:endParaRPr lang="en-US" altLang="zh-CN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求满足条件的 “最大值”</a:t>
            </a:r>
            <a:endParaRPr lang="zh-CN" altLang="en-US" sz="2400" b="1" dirty="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368EF30-E5CE-83AC-9731-1DBBA438C552}"/>
              </a:ext>
            </a:extLst>
          </p:cNvPr>
          <p:cNvSpPr txBox="1"/>
          <p:nvPr/>
        </p:nvSpPr>
        <p:spPr>
          <a:xfrm>
            <a:off x="791634" y="1706532"/>
            <a:ext cx="10608731" cy="24617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我们将二分答案的模板分为了两种情况：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求最大值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（如砍树问题）和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求最小值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（如“最少需要多少时间完成某事”）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核心思想永远是：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假设一个答案 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-&gt;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验证它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check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 -&gt;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根据结果缩小范围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但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在使用二分答案前，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必须满足：答案具有单调性！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0928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0E87667-94FF-710A-13BB-7DFC2E2E7B9F}"/>
              </a:ext>
            </a:extLst>
          </p:cNvPr>
          <p:cNvSpPr txBox="1"/>
          <p:nvPr/>
        </p:nvSpPr>
        <p:spPr>
          <a:xfrm>
            <a:off x="1409657" y="1345395"/>
            <a:ext cx="9579864" cy="14229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模板：求满足条件的最大值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适用场景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：砍树问题、切绳子、分巧克力。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特征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：答案左边都可行，右边都不可行。我们要找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可行区域的最右端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B85DB93-60A1-528D-101D-5BCE3832FE3F}"/>
              </a:ext>
            </a:extLst>
          </p:cNvPr>
          <p:cNvSpPr txBox="1"/>
          <p:nvPr/>
        </p:nvSpPr>
        <p:spPr>
          <a:xfrm>
            <a:off x="1409657" y="2865884"/>
            <a:ext cx="9579864" cy="351378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long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long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left, right;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左右边界根据具体情况自行定义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long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long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-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初始化为一个非法值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(left &lt;= right) { 
    long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long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mid = left + (right - left) /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
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(check(mid)) {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mid;  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mid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可行，记录这个可行的答案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left = mid +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贪心尝试找更大的（向右边搜）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right = mid -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// mid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不可行（太大），需要变小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}
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86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0E87667-94FF-710A-13BB-7DFC2E2E7B9F}"/>
              </a:ext>
            </a:extLst>
          </p:cNvPr>
          <p:cNvSpPr txBox="1"/>
          <p:nvPr/>
        </p:nvSpPr>
        <p:spPr>
          <a:xfrm>
            <a:off x="1409657" y="1360831"/>
            <a:ext cx="9579864" cy="14229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模板：求满足条件的最小值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适用场景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：跳石头、最少耗时、路标设置、最少需要多少时间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代价完成某事。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特征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：答案右边都可行，左边都不可行。我们要找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可行区域的最左端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B85DB93-60A1-528D-101D-5BCE3832FE3F}"/>
              </a:ext>
            </a:extLst>
          </p:cNvPr>
          <p:cNvSpPr txBox="1"/>
          <p:nvPr/>
        </p:nvSpPr>
        <p:spPr>
          <a:xfrm>
            <a:off x="1409657" y="2865884"/>
            <a:ext cx="9579864" cy="351378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long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long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left, right;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左右边界根据具体情况自行定义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long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long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-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初始化为一个非法值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(left &lt;= right) { 
    long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long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mid = left + (right - left) /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
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(check(mid)) {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mid;   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mid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可行，记录这个可行的答案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right = mid -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贪心尝试找更小的（向左边搜）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left = mid +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;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// mid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不可行（太小），需要变大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}
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618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463BB8C-6063-7F11-7262-CF901EB3A164}"/>
                  </a:ext>
                </a:extLst>
              </p:cNvPr>
              <p:cNvSpPr txBox="1"/>
              <p:nvPr/>
            </p:nvSpPr>
            <p:spPr>
              <a:xfrm>
                <a:off x="1020831" y="1503924"/>
                <a:ext cx="9831385" cy="2586029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题目：进击的奶牛 </a:t>
                </a:r>
                <a:r>
                  <a:rPr lang="en-US" altLang="zh-CN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Aggressive Cows G</a:t>
                </a: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（</a:t>
                </a:r>
                <a:r>
                  <a:rPr lang="en-US" altLang="zh-CN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B0192 / </a:t>
                </a: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例</a:t>
                </a:r>
                <a:r>
                  <a:rPr lang="en-US" altLang="zh-CN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13-4</a:t>
                </a: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）</a:t>
                </a:r>
                <a:endParaRPr lang="en-US" altLang="zh-CN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   农夫约翰建造了一座有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间牛舍的小屋，牛舍排在一条直线上，第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间牛舍在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  <m:sub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的位置，但是约翰的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𝑚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头牛对小屋很不满意，因此经常互相攻击。约翰为了防止牛之间互相伤害，因此决定把每头牛都放在离其它牛尽可能远的牛舍。也就是要最大化最近的两头牛之间的距离。</a:t>
                </a:r>
                <a:endParaRPr lang="en-US" altLang="zh-CN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   为了不让牛互相伤害。约翰决定自己给牛分配隔间，使任意两头牛之间的最小距离尽可能的大，那么，这个最大的最小距离是多少呢？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B463BB8C-6063-7F11-7262-CF901EB3A1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831" y="1503924"/>
                <a:ext cx="9831385" cy="2586029"/>
              </a:xfrm>
              <a:prstGeom prst="rect">
                <a:avLst/>
              </a:prstGeom>
              <a:blipFill>
                <a:blip r:embed="rId4"/>
                <a:stretch>
                  <a:fillRect l="-620" r="-558" b="-28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747F1898-AC19-C27A-E2D9-A6F0F9B62702}"/>
              </a:ext>
            </a:extLst>
          </p:cNvPr>
          <p:cNvSpPr txBox="1"/>
          <p:nvPr/>
        </p:nvSpPr>
        <p:spPr>
          <a:xfrm>
            <a:off x="1020832" y="4622311"/>
            <a:ext cx="9831384" cy="14229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题目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概括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：我们有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个位置可以放牛，但只有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头牛。我们需要选择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个位置，目标是让这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头牛中，任意两头牛之间的距离的最小值（我们称之为</a:t>
            </a:r>
            <a:r>
              <a:rPr lang="zh-CN" altLang="en-US" sz="20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安全距离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）尽可能大。我们要</a:t>
            </a:r>
            <a:r>
              <a:rPr lang="zh-CN" altLang="en-US" sz="20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找到这个最大安全距离是多少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212741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0227A5B-8946-4764-7B1B-8F589959B82A}"/>
              </a:ext>
            </a:extLst>
          </p:cNvPr>
          <p:cNvSpPr txBox="1"/>
          <p:nvPr/>
        </p:nvSpPr>
        <p:spPr>
          <a:xfrm>
            <a:off x="1020831" y="1693216"/>
            <a:ext cx="10366173" cy="25040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 我们现在面对的这个问题是：要找到一个</a:t>
            </a:r>
            <a:r>
              <a:rPr lang="zh-CN" altLang="en-US" sz="20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最大的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</a:t>
            </a:r>
            <a:r>
              <a:rPr lang="zh-CN" altLang="en-US" sz="20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距离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即需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要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让</a:t>
            </a:r>
            <a:r>
              <a:rPr lang="zh-CN" altLang="en-US" sz="2000" b="1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最小</a:t>
            </a:r>
            <a:r>
              <a:rPr lang="zh-CN" altLang="en-US" sz="2000" b="1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的安全距离尽可能大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而这种问题其实就是求满足条件的最大值的一个变种题目。</a:t>
            </a:r>
            <a:endParaRPr lang="en-US" altLang="zh-CN" sz="20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 对于我们的问题，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条件就是：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能否在所有可放置牛的位置中，选择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个位置，使得这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头牛中任意两头牛之间的距离都至少达到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求 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可能的最大值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28B82D4-F61C-75F7-B3AB-C7A8002616C0}"/>
              </a:ext>
            </a:extLst>
          </p:cNvPr>
          <p:cNvSpPr txBox="1"/>
          <p:nvPr/>
        </p:nvSpPr>
        <p:spPr>
          <a:xfrm>
            <a:off x="1020830" y="4761301"/>
            <a:ext cx="10366173" cy="12364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这样的问题，</a:t>
            </a:r>
            <a:r>
              <a:rPr lang="zh-CN" altLang="en-US" sz="2000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就是</a:t>
            </a:r>
            <a:r>
              <a:rPr lang="zh-CN" altLang="en-US" sz="2000" b="1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最大化最小值</a:t>
            </a:r>
            <a:r>
              <a:rPr lang="zh-CN" altLang="en-US" sz="2000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zh-CN" altLang="en-US" sz="2000" b="1" dirty="0">
                <a:solidFill>
                  <a:srgbClr val="0070C0"/>
                </a:solidFill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最小化最大值</a:t>
            </a:r>
            <a:r>
              <a:rPr lang="zh-CN" altLang="en-US" sz="2000" dirty="0"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问题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。它们有一个共同的特点：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直接去计算这个最终结果，往往会让我们感到无从下手。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我们不知道该从哪里开始尝试。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88660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33CBA48-8A76-8483-CD3B-575F4A027CFC}"/>
                  </a:ext>
                </a:extLst>
              </p:cNvPr>
              <p:cNvSpPr txBox="1"/>
              <p:nvPr/>
            </p:nvSpPr>
            <p:spPr>
              <a:xfrm>
                <a:off x="985145" y="1532820"/>
                <a:ext cx="10366173" cy="105362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换一个角度思考问题</a:t>
                </a:r>
                <a:endParaRPr lang="zh-CN" altLang="en-US" sz="24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既然直接求答案很难，我们可不可以尝试一个更简单的问题：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答案可以是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𝑿</m:t>
                    </m:r>
                  </m:oMath>
                </a14:m>
                <a:r>
                  <a:rPr lang="en-US" altLang="zh-CN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吗？</a:t>
                </a:r>
                <a:endParaRPr lang="zh-CN" altLang="en-US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A33CBA48-8A76-8483-CD3B-575F4A027C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45" y="1532820"/>
                <a:ext cx="10366173" cy="1053622"/>
              </a:xfrm>
              <a:prstGeom prst="rect">
                <a:avLst/>
              </a:prstGeom>
              <a:blipFill>
                <a:blip r:embed="rId4"/>
                <a:stretch>
                  <a:fillRect l="-941" b="-92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8558FA67-F381-B8C2-7CEC-360CBCB50D73}"/>
                  </a:ext>
                </a:extLst>
              </p:cNvPr>
              <p:cNvSpPr txBox="1"/>
              <p:nvPr/>
            </p:nvSpPr>
            <p:spPr>
              <a:xfrm>
                <a:off x="985145" y="2917411"/>
                <a:ext cx="10286358" cy="188461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也就是说，我们不直接求最终的答案是多少，而是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先猜一个可能的最小距离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𝑿</m:t>
                    </m:r>
                  </m:oMath>
                </a14:m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。然后，我们去验证这个猜测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𝑿</m:t>
                    </m:r>
                  </m:oMath>
                </a14:m>
                <a:r>
                  <a:rPr lang="en-US" altLang="zh-CN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是否可行。</a:t>
                </a:r>
                <a:endParaRPr lang="en-US" altLang="zh-CN" sz="20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如果可行，因为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需要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求的是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最大的</a:t>
                </a:r>
                <a:r>
                  <a:rPr lang="en-US" altLang="zh-CN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𝑿</m:t>
                    </m:r>
                  </m:oMath>
                </a14:m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，就保留当前答案，继续猜测更大数值，如果不可行，则缩小猜测的数值。</a:t>
                </a:r>
                <a:endPara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8558FA67-F381-B8C2-7CEC-360CBCB50D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45" y="2917411"/>
                <a:ext cx="10286358" cy="1884618"/>
              </a:xfrm>
              <a:prstGeom prst="rect">
                <a:avLst/>
              </a:prstGeom>
              <a:blipFill>
                <a:blip r:embed="rId5"/>
                <a:stretch>
                  <a:fillRect l="-652" r="-3023" b="-48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8237B01D-98DB-3287-FB2F-210CD1A7CA29}"/>
                  </a:ext>
                </a:extLst>
              </p:cNvPr>
              <p:cNvSpPr txBox="1"/>
              <p:nvPr/>
            </p:nvSpPr>
            <p:spPr>
              <a:xfrm>
                <a:off x="985145" y="5132998"/>
                <a:ext cx="10286357" cy="961289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例如，我猜测最小距离可以达到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10</m:t>
                    </m:r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。那么，我们就去验证：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能否把所有的牛都安置好，并且它们之间的最小距离都至少是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𝟏𝟎</m:t>
                    </m:r>
                  </m:oMath>
                </a14:m>
                <a:r>
                  <a:rPr lang="en-US" altLang="zh-CN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？</a:t>
                </a:r>
                <a:endParaRPr lang="zh-CN" altLang="en-US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8237B01D-98DB-3287-FB2F-210CD1A7CA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45" y="5132998"/>
                <a:ext cx="10286357" cy="961289"/>
              </a:xfrm>
              <a:prstGeom prst="rect">
                <a:avLst/>
              </a:prstGeom>
              <a:blipFill>
                <a:blip r:embed="rId6"/>
                <a:stretch>
                  <a:fillRect l="-652" b="-101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1308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0848DCF-F57A-EAA9-EC48-04F2F8D6BD7D}"/>
              </a:ext>
            </a:extLst>
          </p:cNvPr>
          <p:cNvSpPr txBox="1"/>
          <p:nvPr/>
        </p:nvSpPr>
        <p:spPr>
          <a:xfrm>
            <a:off x="900684" y="1546676"/>
            <a:ext cx="10107167" cy="14229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这个猜测与验证的过程，是不是听起来有点熟悉？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它正是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二分查找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的核心思想！但是，二分查找可不是随便就能用的，它需要一个非常重要的前提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单调性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那么，我们的问题满足单调性吗？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2C3E0501-C2B4-4C2B-2305-0A860DC4FCCC}"/>
                  </a:ext>
                </a:extLst>
              </p:cNvPr>
              <p:cNvSpPr txBox="1"/>
              <p:nvPr/>
            </p:nvSpPr>
            <p:spPr>
              <a:xfrm>
                <a:off x="748266" y="3260067"/>
                <a:ext cx="10695468" cy="268644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我们来分析一下：</a:t>
                </a:r>
                <a:endParaRPr lang="zh-CN" altLang="en-US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b="1" dirty="0">
                    <a:solidFill>
                      <a:srgbClr val="C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如果一个最小距离 </a:t>
                </a:r>
                <a14:m>
                  <m:oMath xmlns:m="http://schemas.openxmlformats.org/officeDocument/2006/math">
                    <m:r>
                      <a:rPr lang="en-US" altLang="zh-CN" b="1" i="0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𝐗</m:t>
                    </m:r>
                  </m:oMath>
                </a14:m>
                <a:r>
                  <a:rPr lang="en-US" altLang="zh-CN" b="1" dirty="0">
                    <a:solidFill>
                      <a:srgbClr val="C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b="1" dirty="0">
                    <a:solidFill>
                      <a:srgbClr val="C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是可行的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（即成功将所有牛安置，且任意两牛间距都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≥</m:t>
                    </m:r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X</m:t>
                    </m:r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），</a:t>
                </a:r>
                <a:r>
                  <a:rPr lang="zh-CN" altLang="en-US" b="1" dirty="0">
                    <a:solidFill>
                      <a:srgbClr val="C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那么，任何比 </a:t>
                </a:r>
                <a14:m>
                  <m:oMath xmlns:m="http://schemas.openxmlformats.org/officeDocument/2006/math">
                    <m:r>
                      <a:rPr lang="en-US" altLang="zh-CN" b="1" i="0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𝐗</m:t>
                    </m:r>
                  </m:oMath>
                </a14:m>
                <a:r>
                  <a:rPr lang="en-US" altLang="zh-CN" b="1" dirty="0">
                    <a:solidFill>
                      <a:srgbClr val="C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b="1" dirty="0">
                    <a:solidFill>
                      <a:srgbClr val="C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更小的距离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1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b="1" i="0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𝐗</m:t>
                        </m:r>
                      </m:e>
                      <m:sup>
                        <m:r>
                          <a:rPr lang="en-US" altLang="zh-CN" b="1" i="0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CN" b="1" dirty="0">
                    <a:solidFill>
                      <a:srgbClr val="C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b="1" dirty="0">
                    <a:solidFill>
                      <a:srgbClr val="C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（例如 </a:t>
                </a:r>
                <a14:m>
                  <m:oMath xmlns:m="http://schemas.openxmlformats.org/officeDocument/2006/math">
                    <m:r>
                      <a:rPr lang="en-US" altLang="zh-CN" b="1" i="0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𝐗</m:t>
                    </m:r>
                    <m:r>
                      <a:rPr lang="en-US" altLang="zh-CN" b="1" i="0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</m:t>
                    </m:r>
                    <m:r>
                      <a:rPr lang="en-US" altLang="zh-CN" b="1" i="0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</m:t>
                    </m:r>
                  </m:oMath>
                </a14:m>
                <a:r>
                  <a:rPr lang="zh-CN" altLang="en-US" b="1" dirty="0">
                    <a:solidFill>
                      <a:srgbClr val="C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）也一定可行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！因为如果能满足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X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的间距，自然也能满足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X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−1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的间距。</a:t>
                </a: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反之，</a:t>
                </a:r>
                <a:r>
                  <a:rPr lang="zh-CN" altLang="en-US" b="1" dirty="0">
                    <a:solidFill>
                      <a:srgbClr val="0070C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如果一个最小距离 </a:t>
                </a:r>
                <a14:m>
                  <m:oMath xmlns:m="http://schemas.openxmlformats.org/officeDocument/2006/math">
                    <m:r>
                      <a:rPr lang="en-US" altLang="zh-CN" b="1" i="0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𝐗</m:t>
                    </m:r>
                  </m:oMath>
                </a14:m>
                <a:r>
                  <a:rPr lang="en-US" altLang="zh-CN" b="1" dirty="0">
                    <a:solidFill>
                      <a:srgbClr val="0070C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b="1" dirty="0">
                    <a:solidFill>
                      <a:srgbClr val="0070C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是不可行的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（即无法在满足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X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间距的条件下安置所有牛），</a:t>
                </a:r>
                <a:r>
                  <a:rPr lang="zh-CN" altLang="en-US" b="1" dirty="0">
                    <a:solidFill>
                      <a:srgbClr val="0070C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那么，任何比 </a:t>
                </a:r>
                <a14:m>
                  <m:oMath xmlns:m="http://schemas.openxmlformats.org/officeDocument/2006/math">
                    <m:r>
                      <a:rPr lang="en-US" altLang="zh-CN" b="1" i="0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𝐗</m:t>
                    </m:r>
                  </m:oMath>
                </a14:m>
                <a:r>
                  <a:rPr lang="en-US" altLang="zh-CN" b="1" dirty="0">
                    <a:solidFill>
                      <a:srgbClr val="0070C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b="1" dirty="0">
                    <a:solidFill>
                      <a:srgbClr val="0070C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更大的距离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1" i="1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b="1" i="0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𝐗</m:t>
                        </m:r>
                      </m:e>
                      <m:sup>
                        <m:r>
                          <a:rPr lang="en-US" altLang="zh-CN" b="1" i="0" smtClean="0">
                            <a:solidFill>
                              <a:srgbClr val="0070C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CN" b="1" dirty="0">
                    <a:solidFill>
                      <a:srgbClr val="0070C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b="1" dirty="0">
                    <a:solidFill>
                      <a:srgbClr val="0070C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（例如 </a:t>
                </a:r>
                <a14:m>
                  <m:oMath xmlns:m="http://schemas.openxmlformats.org/officeDocument/2006/math">
                    <m:r>
                      <a:rPr lang="en-US" altLang="zh-CN" b="1" i="0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𝐗</m:t>
                    </m:r>
                    <m:r>
                      <a:rPr lang="en-US" altLang="zh-CN" b="1" i="0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en-US" altLang="zh-CN" b="1" i="0" smtClean="0">
                        <a:solidFill>
                          <a:srgbClr val="0070C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</m:t>
                    </m:r>
                  </m:oMath>
                </a14:m>
                <a:r>
                  <a:rPr lang="zh-CN" altLang="en-US" b="1" dirty="0">
                    <a:solidFill>
                      <a:srgbClr val="0070C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）也一定不可行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！连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X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都达不到，那更长的距离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X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+1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自然也无法达到。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2C3E0501-C2B4-4C2B-2305-0A860DC4FC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8266" y="3260067"/>
                <a:ext cx="10695468" cy="2686441"/>
              </a:xfrm>
              <a:prstGeom prst="rect">
                <a:avLst/>
              </a:prstGeom>
              <a:blipFill>
                <a:blip r:embed="rId4"/>
                <a:stretch>
                  <a:fillRect l="-627" b="-29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7151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142D294D-13FA-48CD-EB6A-CFEFD354BD6E}"/>
                  </a:ext>
                </a:extLst>
              </p:cNvPr>
              <p:cNvSpPr txBox="1"/>
              <p:nvPr/>
            </p:nvSpPr>
            <p:spPr>
              <a:xfrm>
                <a:off x="1164336" y="1586690"/>
                <a:ext cx="10107167" cy="280794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单调性意味着：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存在一个清晰的</a:t>
                </a: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分界线 或</a:t>
                </a: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临界点</a:t>
                </a: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，使得随着我们</a:t>
                </a:r>
                <a:r>
                  <a:rPr lang="en-US" altLang="zh-CN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b="1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𝐗</m:t>
                    </m:r>
                  </m:oMath>
                </a14:m>
                <a:r>
                  <a:rPr lang="en-US" altLang="zh-CN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的变化，只会朝着一个方向变化，而不会反复横跳。</a:t>
                </a:r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通过刚刚的分析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我们可以清晰地看到：</a:t>
                </a:r>
                <a:endParaRPr lang="en-US" altLang="zh-CN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存在一个临界点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X</m:t>
                    </m:r>
                    <m:r>
                      <a:rPr lang="en-US" altLang="zh-CN" sz="2000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：当猜测的距离小于或等于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X</m:t>
                    </m:r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时，方案是可行的；当猜测的距离大于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X</m:t>
                    </m:r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时，方案是不可行的。</a:t>
                </a: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就是我们问题中的单调性！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endParaRPr lang="en-US" altLang="zh-CN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142D294D-13FA-48CD-EB6A-CFEFD354B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36" y="1586690"/>
                <a:ext cx="10107167" cy="2807948"/>
              </a:xfrm>
              <a:prstGeom prst="rect">
                <a:avLst/>
              </a:prstGeom>
              <a:blipFill>
                <a:blip r:embed="rId4"/>
                <a:stretch>
                  <a:fillRect l="-603" b="-28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6EB8FC2D-56EE-9F49-11B6-187CB6EA750A}"/>
                  </a:ext>
                </a:extLst>
              </p:cNvPr>
              <p:cNvSpPr txBox="1"/>
              <p:nvPr/>
            </p:nvSpPr>
            <p:spPr>
              <a:xfrm>
                <a:off x="1164336" y="4937146"/>
                <a:ext cx="10107167" cy="1139736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而我们的目标，就是要找到这个能让 </a:t>
                </a:r>
                <a:r>
                  <a:rPr lang="en-US" altLang="zh-CN" sz="24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check(X)</a:t>
                </a: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返回 </a:t>
                </a:r>
                <a:r>
                  <a:rPr lang="en-US" altLang="zh-CN" sz="24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true</a:t>
                </a: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的</a:t>
                </a:r>
                <a:r>
                  <a:rPr lang="zh-CN" altLang="en-US" sz="24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最大的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𝑿</m:t>
                    </m:r>
                  </m:oMath>
                </a14:m>
                <a:r>
                  <a:rPr lang="en-US" altLang="zh-CN" sz="24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值</a:t>
                </a: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，也就是这个</a:t>
                </a:r>
                <a:r>
                  <a:rPr lang="zh-CN" altLang="en-US" sz="24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临界点 </a:t>
                </a:r>
                <a:r>
                  <a:rPr lang="en-US" altLang="zh-CN" sz="2400" b="1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ans</a:t>
                </a: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！</a:t>
                </a: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6EB8FC2D-56EE-9F49-11B6-187CB6EA75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36" y="4937146"/>
                <a:ext cx="10107167" cy="1139736"/>
              </a:xfrm>
              <a:prstGeom prst="rect">
                <a:avLst/>
              </a:prstGeom>
              <a:blipFill>
                <a:blip r:embed="rId5"/>
                <a:stretch>
                  <a:fillRect l="-905" r="-3920" b="-1176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002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5E52348-D8D4-211C-C529-AEBB479CD630}"/>
              </a:ext>
            </a:extLst>
          </p:cNvPr>
          <p:cNvSpPr txBox="1"/>
          <p:nvPr/>
        </p:nvSpPr>
        <p:spPr>
          <a:xfrm>
            <a:off x="775716" y="1653612"/>
            <a:ext cx="10548365" cy="42891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解决思路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查找范围的下界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left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上界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right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是什么？最大的可能距离，就是最远和最近的两个牛舍之间的距离，即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x[n-1] - x[0]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我们每次取中间值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 = (left + right) / 2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然后用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check(mid)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去验证。 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check(mid)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true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，说明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这个距离是可行的，我们可以尝试更大的距离。于是，我们把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记录下来作为候选答案，然后去右半区间继续搜索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left = mid + 1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check(mid)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为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，说明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这个距离太大了，不可行。我们必须尝试小一点的距离。于是去左半区间搜索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right = mid - 1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96936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5E52348-D8D4-211C-C529-AEBB479CD630}"/>
              </a:ext>
            </a:extLst>
          </p:cNvPr>
          <p:cNvSpPr txBox="1"/>
          <p:nvPr/>
        </p:nvSpPr>
        <p:spPr>
          <a:xfrm>
            <a:off x="1164337" y="1501959"/>
            <a:ext cx="10107166" cy="5035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本题目关键点是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check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函数，故我们只课上讲解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check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函数的书写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0F7300D-FDEA-36AA-CCF3-B72EB96BDDC5}"/>
              </a:ext>
            </a:extLst>
          </p:cNvPr>
          <p:cNvSpPr txBox="1"/>
          <p:nvPr/>
        </p:nvSpPr>
        <p:spPr>
          <a:xfrm>
            <a:off x="1164336" y="2241898"/>
            <a:ext cx="10107166" cy="9652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预处理：将牛舍位置数组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stalls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从小到大排序。二分范围：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left = 0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(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最小可能的距离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right = stalls[n-1] - stalls[0]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(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最大可能的距离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9D412DE5-938B-9C11-A56C-6DAEF0E2B9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4336" y="3544246"/>
            <a:ext cx="10107166" cy="25545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bool 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check(d)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函数逻辑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lang="zh-CN" altLang="en-US" sz="2000" b="0" dirty="0">
                <a:effectLst/>
                <a:latin typeface="Consolas" panose="020B0609020204030204" pitchFamily="49" charset="0"/>
              </a:rPr>
              <a:t>当安全距离至少为 </a:t>
            </a:r>
            <a:r>
              <a:rPr lang="en-US" altLang="zh-CN" sz="2000" b="0" dirty="0">
                <a:effectLst/>
                <a:latin typeface="Consolas" panose="020B0609020204030204" pitchFamily="49" charset="0"/>
              </a:rPr>
              <a:t>d </a:t>
            </a:r>
            <a:r>
              <a:rPr lang="zh-CN" altLang="en-US" sz="2000" b="0" dirty="0">
                <a:effectLst/>
                <a:latin typeface="Consolas" panose="020B0609020204030204" pitchFamily="49" charset="0"/>
              </a:rPr>
              <a:t>时，能否放下 </a:t>
            </a:r>
            <a:r>
              <a:rPr lang="en-US" altLang="zh-CN" sz="2000" b="0" dirty="0">
                <a:effectLst/>
                <a:latin typeface="Consolas" panose="020B0609020204030204" pitchFamily="49" charset="0"/>
              </a:rPr>
              <a:t>m </a:t>
            </a:r>
            <a:r>
              <a:rPr lang="zh-CN" altLang="en-US" sz="2000" b="0" dirty="0">
                <a:effectLst/>
                <a:latin typeface="Consolas" panose="020B0609020204030204" pitchFamily="49" charset="0"/>
              </a:rPr>
              <a:t>头牛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：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初始化已放置的牛数 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cows_placed = 1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。 </a:t>
            </a:r>
            <a:r>
              <a:rPr kumimoji="0" lang="zh-CN" altLang="en-US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初始化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上一头牛的位置 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last_pos = stalls[0]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。 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从第二个牛舍开始遍历 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stalls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数组。 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如果当前牛舍 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stalls[i]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与 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last_pos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的距离 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stalls[i] - last_pos &gt;= d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，则说明可以在这里放一头新牛。 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那么就 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cows_placed++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，并更新 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last_pos = stalls[i]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。 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循环结束后，返回 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cows_placed &gt;= m</a:t>
            </a:r>
            <a:r>
              <a:rPr kumimoji="0" lang="en-US" altLang="zh-CN" sz="200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 </a:t>
            </a:r>
            <a:r>
              <a:rPr kumimoji="0" lang="zh-CN" altLang="en-US" sz="200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的结果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。 </a:t>
            </a:r>
          </a:p>
        </p:txBody>
      </p:sp>
    </p:spTree>
    <p:extLst>
      <p:ext uri="{BB962C8B-B14F-4D97-AF65-F5344CB8AC3E}">
        <p14:creationId xmlns:p14="http://schemas.microsoft.com/office/powerpoint/2010/main" val="1246667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6FE0150-807C-E92F-58C1-ECF651AE2A6D}"/>
              </a:ext>
            </a:extLst>
          </p:cNvPr>
          <p:cNvSpPr txBox="1"/>
          <p:nvPr/>
        </p:nvSpPr>
        <p:spPr>
          <a:xfrm>
            <a:off x="1231527" y="1422892"/>
            <a:ext cx="9728945" cy="246561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二分查找不仅仅是在数组里找数，更是一种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可以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</a:t>
            </a:r>
            <a:r>
              <a:rPr lang="zh-CN" altLang="en-US" sz="2000" b="1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解空间中逼近答案的解决方法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我们还就可以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用于解决某些</a:t>
            </a:r>
            <a:r>
              <a:rPr lang="zh-CN" altLang="en-US" sz="20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浮点数的二分问题</a:t>
            </a:r>
            <a:r>
              <a:rPr lang="zh-CN" altLang="en-US" sz="2000" b="1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模型：只要满足</a:t>
            </a:r>
            <a:r>
              <a:rPr lang="zh-CN" altLang="en-US" sz="2000" b="1" dirty="0">
                <a:effectLst/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pitchFamily="34" charset="-122"/>
              </a:rPr>
              <a:t>单调性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（即：如果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可行，那么比 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小的所有值都可行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不可行），就可以二分。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B203FF50-A11A-802F-4E43-0A343E7A8DCD}"/>
                  </a:ext>
                </a:extLst>
              </p:cNvPr>
              <p:cNvSpPr txBox="1"/>
              <p:nvPr/>
            </p:nvSpPr>
            <p:spPr>
              <a:xfrm>
                <a:off x="1231527" y="4110696"/>
                <a:ext cx="9728945" cy="1934569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案例：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求平方根：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radPr>
                      <m:deg/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等于多少？</a:t>
                </a:r>
                <a:endParaRPr lang="en-US" altLang="zh-CN" sz="20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我们可以在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在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[1, 2]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的这个区间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不断的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二分逼近。</a:t>
                </a:r>
                <a:endParaRPr lang="en-US" altLang="zh-CN" sz="20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我们以这个数学例子，来讲解</a:t>
                </a:r>
                <a:r>
                  <a:rPr lang="zh-CN" altLang="en-US" sz="2000" b="1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浮点二分问题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  <a:endParaRPr lang="en-US" altLang="zh-CN" sz="20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B203FF50-A11A-802F-4E43-0A343E7A8D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1527" y="4110696"/>
                <a:ext cx="9728945" cy="1934569"/>
              </a:xfrm>
              <a:prstGeom prst="rect">
                <a:avLst/>
              </a:prstGeom>
              <a:blipFill>
                <a:blip r:embed="rId4"/>
                <a:stretch>
                  <a:fillRect l="-627" b="-44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405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6FE0150-807C-E92F-58C1-ECF651AE2A6D}"/>
                  </a:ext>
                </a:extLst>
              </p:cNvPr>
              <p:cNvSpPr txBox="1"/>
              <p:nvPr/>
            </p:nvSpPr>
            <p:spPr>
              <a:xfrm>
                <a:off x="1164336" y="1547461"/>
                <a:ext cx="9728945" cy="99437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如何去建立二分答案的问题模型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</a:t>
                </a: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浮点数模板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)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？</a:t>
                </a:r>
                <a:endParaRPr lang="en-US" altLang="zh-CN" sz="20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问题描述：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求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radPr>
                      <m:deg/>
                      <m:e>
                        <m:r>
                          <a:rPr lang="en-US" altLang="zh-CN" sz="20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的近似值，精确到小数点后 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6 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位。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A6FE0150-807C-E92F-58C1-ECF651AE2A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36" y="1547461"/>
                <a:ext cx="9728945" cy="994375"/>
              </a:xfrm>
              <a:prstGeom prst="rect">
                <a:avLst/>
              </a:prstGeom>
              <a:blipFill>
                <a:blip r:embed="rId4"/>
                <a:stretch>
                  <a:fillRect l="-627" b="-104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6151663-3ED1-5022-5BC5-70E60C61E6B1}"/>
                  </a:ext>
                </a:extLst>
              </p:cNvPr>
              <p:cNvSpPr txBox="1"/>
              <p:nvPr/>
            </p:nvSpPr>
            <p:spPr>
              <a:xfrm>
                <a:off x="1164336" y="2772556"/>
                <a:ext cx="9728945" cy="345755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建立二分答案模型需要三个条件</a:t>
                </a:r>
                <a:endParaRPr lang="en-US" altLang="zh-CN" sz="20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明确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解空间：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radPr>
                      <m:deg/>
                      <m:e>
                        <m: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肯定在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1.0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到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2.0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之间。所以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left = 1.0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right = 2.0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答案具有单调性，没有单调性，就无法判断答案所在的区间了 ： 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如果猜的数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x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越大，那么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x</m:t>
                        </m:r>
                      </m:e>
                      <m:sup>
                        <m: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也越大。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判断逻辑： 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猜一个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mid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mid * mid &gt; 2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：说明猜大了，答案在左边，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right = mid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mid * mid &lt; 2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：说明猜小了，答案在右边，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left = mid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6151663-3ED1-5022-5BC5-70E60C61E6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36" y="2772556"/>
                <a:ext cx="9728945" cy="3457550"/>
              </a:xfrm>
              <a:prstGeom prst="rect">
                <a:avLst/>
              </a:prstGeom>
              <a:blipFill>
                <a:blip r:embed="rId5"/>
                <a:stretch>
                  <a:fillRect l="-627" b="-229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621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1A9057D-7E57-31EA-8CB2-6E696F289C99}"/>
                  </a:ext>
                </a:extLst>
              </p:cNvPr>
              <p:cNvSpPr txBox="1"/>
              <p:nvPr/>
            </p:nvSpPr>
            <p:spPr>
              <a:xfrm>
                <a:off x="1164334" y="1524022"/>
                <a:ext cx="4303870" cy="620683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浮点二分答案求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radPr>
                      <m:deg/>
                      <m:e>
                        <m: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</m:rad>
                  </m:oMath>
                </a14:m>
                <a:r>
                  <a:rPr lang="zh-CN" altLang="en-US" sz="24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代码书写：</a:t>
                </a:r>
                <a:endParaRPr lang="en-US" altLang="zh-CN" sz="24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1A9057D-7E57-31EA-8CB2-6E696F289C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34" y="1524022"/>
                <a:ext cx="4303870" cy="620683"/>
              </a:xfrm>
              <a:prstGeom prst="rect">
                <a:avLst/>
              </a:prstGeom>
              <a:blipFill>
                <a:blip r:embed="rId4"/>
                <a:stretch>
                  <a:fillRect l="-2125" r="-1983" b="-215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37FA9C78-4958-330A-00D8-507AB0DA72F4}"/>
              </a:ext>
            </a:extLst>
          </p:cNvPr>
          <p:cNvSpPr txBox="1"/>
          <p:nvPr/>
        </p:nvSpPr>
        <p:spPr>
          <a:xfrm>
            <a:off x="1164334" y="2767115"/>
            <a:ext cx="9579865" cy="86690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double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func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double left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1.0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, right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2.0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C2CD1F5E-1375-4E2A-C7AB-3E93EE2494E3}"/>
                  </a:ext>
                </a:extLst>
              </p:cNvPr>
              <p:cNvSpPr txBox="1"/>
              <p:nvPr/>
            </p:nvSpPr>
            <p:spPr>
              <a:xfrm>
                <a:off x="1133109" y="4280278"/>
                <a:ext cx="9579865" cy="179703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我们要求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radPr>
                      <m:deg/>
                      <m:e>
                        <m: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</m:rad>
                  </m:oMath>
                </a14:m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。虽然我们不知道确切值，但我们知道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  <m:sup>
                        <m: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p>
                    </m:sSup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=1</m:t>
                    </m:r>
                  </m:oMath>
                </a14:m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（太小），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  <m:sup>
                        <m: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p>
                    </m:sSup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=4</m:t>
                    </m:r>
                  </m:oMath>
                </a14:m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（太大）。所以，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radPr>
                      <m:deg/>
                      <m:e>
                        <m: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一定躲在 </a:t>
                </a:r>
                <a:r>
                  <a:rPr lang="en-US" altLang="zh-CN" sz="24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1.0</a:t>
                </a: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到 </a:t>
                </a:r>
                <a:r>
                  <a:rPr lang="en-US" altLang="zh-CN" sz="24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2.0</a:t>
                </a: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这个区间里。这就是我们的</a:t>
                </a:r>
                <a:r>
                  <a:rPr lang="zh-CN" altLang="en-US" sz="24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初始解空间</a:t>
                </a: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C2CD1F5E-1375-4E2A-C7AB-3E93EE2494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109" y="4280278"/>
                <a:ext cx="9579865" cy="1797030"/>
              </a:xfrm>
              <a:prstGeom prst="rect">
                <a:avLst/>
              </a:prstGeom>
              <a:blipFill>
                <a:blip r:embed="rId5"/>
                <a:stretch>
                  <a:fillRect l="-1018" r="-446" b="-67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6051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1A9057D-7E57-31EA-8CB2-6E696F289C99}"/>
              </a:ext>
            </a:extLst>
          </p:cNvPr>
          <p:cNvSpPr txBox="1"/>
          <p:nvPr/>
        </p:nvSpPr>
        <p:spPr>
          <a:xfrm>
            <a:off x="1164336" y="1358192"/>
            <a:ext cx="9579864" cy="10575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设置精度：</a:t>
            </a:r>
            <a:endParaRPr lang="en-US" altLang="zh-CN" sz="24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浮点数二分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不需要考虑 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mid+1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或 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mid-1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，只需控制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精度 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(EPS)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7FA9C78-4958-330A-00D8-507AB0DA72F4}"/>
              </a:ext>
            </a:extLst>
          </p:cNvPr>
          <p:cNvSpPr txBox="1"/>
          <p:nvPr/>
        </p:nvSpPr>
        <p:spPr>
          <a:xfrm>
            <a:off x="1164335" y="2582797"/>
            <a:ext cx="9579865" cy="105157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double eps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1e-8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精度控制，比如要求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6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位小数，可以设为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1e-8</a:t>
            </a:r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当区间长度大于精度时，继续二分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(right - left &gt; eps) {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93FD49F2-40B9-D547-9FAF-428F80FC9F6B}"/>
                  </a:ext>
                </a:extLst>
              </p:cNvPr>
              <p:cNvSpPr txBox="1"/>
              <p:nvPr/>
            </p:nvSpPr>
            <p:spPr>
              <a:xfrm>
                <a:off x="1164335" y="3717273"/>
                <a:ext cx="9579864" cy="2586029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因为</a:t>
                </a: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浮点数无法精确比较相等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在整数二分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里，我们直到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left &gt;</a:t>
                </a:r>
                <a:r>
                  <a:rPr lang="en-US" altLang="zh-CN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=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right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才停止，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当范围缩小到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left = 4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right = 5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时，中间没有缝隙了。所以整数二分最后一定会停在一个具体的格子上。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但在小数的世界里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，数字是可以</a:t>
                </a:r>
                <a:r>
                  <a:rPr lang="zh-CN" altLang="en-US" b="1" dirty="0">
                    <a:solidFill>
                      <a:srgbClr val="FF0000"/>
                    </a:solidFill>
                    <a:effectLst/>
                    <a:highlight>
                      <a:srgbClr val="FFFF00"/>
                    </a:highlight>
                    <a:latin typeface="Consolas" panose="020B0609020204030204" pitchFamily="49" charset="0"/>
                    <a:ea typeface="微软雅黑" panose="020B0503020204020204" pitchFamily="34" charset="-122"/>
                  </a:rPr>
                  <a:t>无限分割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的。我们不能指望刚好算出一个数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</m:oMath>
                </a14:m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，让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  <m:sup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绝对等于 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2.00000...00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。”</a:t>
                </a:r>
                <a:r>
                  <a:rPr lang="zh-CN" altLang="en-US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所以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只要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right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和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left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之间的距离小于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1e-7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（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0.0000001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），我们就认为它俩“重合”了，此时无论取谁都是正确答案。这就是</a:t>
                </a:r>
                <a:r>
                  <a:rPr lang="zh-CN" altLang="en-US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精度控制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93FD49F2-40B9-D547-9FAF-428F80FC9F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35" y="3717273"/>
                <a:ext cx="9579864" cy="2586029"/>
              </a:xfrm>
              <a:prstGeom prst="rect">
                <a:avLst/>
              </a:prstGeom>
              <a:blipFill>
                <a:blip r:embed="rId4"/>
                <a:stretch>
                  <a:fillRect l="-637" r="-318" b="-28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8004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1A9057D-7E57-31EA-8CB2-6E696F289C99}"/>
              </a:ext>
            </a:extLst>
          </p:cNvPr>
          <p:cNvSpPr txBox="1"/>
          <p:nvPr/>
        </p:nvSpPr>
        <p:spPr>
          <a:xfrm>
            <a:off x="816418" y="1995776"/>
            <a:ext cx="3140036" cy="581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不断“折半逼近”：</a:t>
            </a:r>
            <a:endParaRPr lang="en-US" altLang="zh-CN" sz="24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9804DCD-7633-0CE5-A9F8-4A6350297D76}"/>
              </a:ext>
            </a:extLst>
          </p:cNvPr>
          <p:cNvSpPr txBox="1"/>
          <p:nvPr/>
        </p:nvSpPr>
        <p:spPr>
          <a:xfrm>
            <a:off x="4517061" y="1421867"/>
            <a:ext cx="5901077" cy="19749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double mid = left + (right - left) /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(mid * mid &gt;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right = mid;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答案在左边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left = mid;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答案在右边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E1406509-FE36-190D-0082-CD9F20F552C3}"/>
                  </a:ext>
                </a:extLst>
              </p:cNvPr>
              <p:cNvSpPr txBox="1"/>
              <p:nvPr/>
            </p:nvSpPr>
            <p:spPr>
              <a:xfrm>
                <a:off x="762742" y="3649720"/>
                <a:ext cx="10508761" cy="2580386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判定条件：利用单调性 </a:t>
                </a:r>
              </a:p>
              <a:p>
                <a:pPr lvl="1"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mid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的平方比 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大，说明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mid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还是太大了，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radPr>
                      <m:deg/>
                      <m:e>
                        <m:r>
                          <a:rPr lang="en-US" altLang="zh-CN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肯定在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mid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的左边。反之，在右边。</a:t>
                </a:r>
              </a:p>
              <a:p>
                <a:pPr indent="-342900">
                  <a:lnSpc>
                    <a:spcPct val="150000"/>
                  </a:lnSpc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边界更新为什么是 </a:t>
                </a:r>
                <a:r>
                  <a:rPr lang="en-US" altLang="zh-CN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right = mid</a:t>
                </a: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而不是 </a:t>
                </a:r>
                <a:r>
                  <a:rPr lang="en-US" altLang="zh-CN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mid - 1</a:t>
                </a: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？</a:t>
                </a:r>
              </a:p>
              <a:p>
                <a:pPr lvl="1"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注意！在整数里，如果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mid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不行，下一个整数肯定是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mid-1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。但在小数里，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mid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和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mid-0.000...01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之间还有无穷多个数！如果我们直接减 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，甚至减 </a:t>
                </a:r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0.001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，都可能把真正的答案切掉了。所以，我们只能把边界移动到 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mid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本身，不能跳过任何一点点空间。</a:t>
                </a: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E1406509-FE36-190D-0082-CD9F20F552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742" y="3649720"/>
                <a:ext cx="10508761" cy="2580386"/>
              </a:xfrm>
              <a:prstGeom prst="rect">
                <a:avLst/>
              </a:prstGeom>
              <a:blipFill>
                <a:blip r:embed="rId4"/>
                <a:stretch>
                  <a:fillRect l="-348" b="-30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130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1A9057D-7E57-31EA-8CB2-6E696F289C99}"/>
              </a:ext>
            </a:extLst>
          </p:cNvPr>
          <p:cNvSpPr txBox="1"/>
          <p:nvPr/>
        </p:nvSpPr>
        <p:spPr>
          <a:xfrm>
            <a:off x="1164336" y="1600470"/>
            <a:ext cx="3140036" cy="5810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返回结果：</a:t>
            </a:r>
            <a:endParaRPr lang="en-US" altLang="zh-CN" sz="24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9804DCD-7633-0CE5-A9F8-4A6350297D76}"/>
              </a:ext>
            </a:extLst>
          </p:cNvPr>
          <p:cNvSpPr txBox="1"/>
          <p:nvPr/>
        </p:nvSpPr>
        <p:spPr>
          <a:xfrm>
            <a:off x="1164336" y="2340111"/>
            <a:ext cx="9411481" cy="436017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return left;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left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和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right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此时几乎重合，返回谁都行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19CEAD83-D1AD-ED80-33C4-F2586D827156}"/>
                  </a:ext>
                </a:extLst>
              </p:cNvPr>
              <p:cNvSpPr txBox="1"/>
              <p:nvPr/>
            </p:nvSpPr>
            <p:spPr>
              <a:xfrm>
                <a:off x="1164336" y="3468715"/>
                <a:ext cx="9411481" cy="2619371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总结一下</a:t>
                </a: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浮点数</a:t>
                </a:r>
                <a:r>
                  <a:rPr lang="zh-CN" altLang="en-US" sz="24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二分答案</a:t>
                </a: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的特点：</a:t>
                </a:r>
              </a:p>
              <a:p>
                <a:pPr indent="-34290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循环条件：用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while (r - l &gt; eps)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，不要用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l &lt;= r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 indent="-34290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更新方式：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直接 </a:t>
                </a:r>
                <a:r>
                  <a:rPr lang="en-US" altLang="zh-CN" sz="20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l = mid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或 </a:t>
                </a:r>
                <a:r>
                  <a:rPr lang="en-US" altLang="zh-CN" sz="20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r = mid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，千万别加减 </a:t>
                </a:r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 indent="-34290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精度选择：题目要求保留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k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位小数，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eps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通常设为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</m:t>
                        </m:r>
                      </m:e>
                      <m:sup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d>
                          <m:dPr>
                            <m:ctrlP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altLang="zh-CN" sz="2000" b="0" i="0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k</m:t>
                            </m:r>
                            <m:r>
                              <a:rPr lang="en-US" altLang="zh-CN" sz="2000" b="0" i="0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+2</m:t>
                            </m:r>
                          </m:e>
                        </m:d>
                      </m:sup>
                    </m:sSup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19CEAD83-D1AD-ED80-33C4-F2586D8271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36" y="3468715"/>
                <a:ext cx="9411481" cy="2619371"/>
              </a:xfrm>
              <a:prstGeom prst="rect">
                <a:avLst/>
              </a:prstGeom>
              <a:blipFill>
                <a:blip r:embed="rId4"/>
                <a:stretch>
                  <a:fillRect l="-972" b="-395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979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9CEAD83-D1AD-ED80-33C4-F2586D827156}"/>
              </a:ext>
            </a:extLst>
          </p:cNvPr>
          <p:cNvSpPr txBox="1"/>
          <p:nvPr/>
        </p:nvSpPr>
        <p:spPr>
          <a:xfrm>
            <a:off x="1164336" y="1415468"/>
            <a:ext cx="9411481" cy="5810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浮点数</a:t>
            </a: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二分答案</a:t>
            </a:r>
            <a:r>
              <a:rPr lang="en-US" altLang="zh-CN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精度控制法</a:t>
            </a:r>
            <a:r>
              <a:rPr lang="en-US" altLang="zh-CN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的模板：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7374B0F-062B-6DF2-8C66-587221552A3E}"/>
              </a:ext>
            </a:extLst>
          </p:cNvPr>
          <p:cNvSpPr txBox="1"/>
          <p:nvPr/>
        </p:nvSpPr>
        <p:spPr>
          <a:xfrm>
            <a:off x="1164336" y="2263957"/>
            <a:ext cx="941148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核心思想是：当区间长度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r - l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小于一个极小值（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或者指定的某个精度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）时，我们就认为找到答案了。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F42B01B-9DE7-6E9A-0FB2-5B1743AFBE76}"/>
              </a:ext>
            </a:extLst>
          </p:cNvPr>
          <p:cNvSpPr txBox="1"/>
          <p:nvPr/>
        </p:nvSpPr>
        <p:spPr>
          <a:xfrm>
            <a:off x="1164337" y="3098810"/>
            <a:ext cx="9411479" cy="317522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double l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, r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1e9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题目范围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
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double eps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1e-7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精度阈值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
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(r - l &gt; eps) {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当区间还没缩得足够小时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
    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double mid = (l + r) /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
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</a:rPr>
              <a:t>check(mid)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
            l = mid;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答案在右边，或者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mid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就是答案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
    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{
            r = mid;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答案在左边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
    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
    }
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l;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输出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l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或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r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都可以，因为它们非常接近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658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C32DFA25-F3E0-1E65-C62F-877B61DF4245}"/>
                  </a:ext>
                </a:extLst>
              </p:cNvPr>
              <p:cNvSpPr txBox="1"/>
              <p:nvPr/>
            </p:nvSpPr>
            <p:spPr>
              <a:xfrm>
                <a:off x="862987" y="1520493"/>
                <a:ext cx="10466026" cy="455137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8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题目描述</a:t>
                </a:r>
                <a:r>
                  <a:rPr lang="en-US" altLang="zh-CN" sz="28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(B0193 / </a:t>
                </a:r>
                <a:r>
                  <a:rPr lang="zh-CN" altLang="en-US" sz="28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书本例</a:t>
                </a:r>
                <a:r>
                  <a:rPr lang="en-US" altLang="zh-CN" sz="28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13-5)</a:t>
                </a:r>
                <a:r>
                  <a:rPr lang="zh-CN" altLang="en-US" sz="28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：</a:t>
                </a:r>
                <a:endParaRPr lang="en-US" altLang="zh-CN" sz="2800" b="1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   有形如：</a:t>
                </a:r>
                <a14:m>
                  <m:oMath xmlns:m="http://schemas.openxmlformats.org/officeDocument/2006/math">
                    <m:r>
                      <a:rPr lang="pt-BR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  <m:sSup>
                      <m:sSupPr>
                        <m:ctrlPr>
                          <a:rPr lang="pt-BR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pt-BR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  <m:sup>
                        <m:r>
                          <a:rPr lang="pt-BR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</m:t>
                        </m:r>
                      </m:sup>
                    </m:sSup>
                    <m:r>
                      <a:rPr lang="pt-BR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pt-BR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</m:t>
                    </m:r>
                    <m:sSup>
                      <m:sSupPr>
                        <m:ctrlPr>
                          <a:rPr lang="pt-BR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pt-BR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𝑥</m:t>
                        </m:r>
                      </m:e>
                      <m:sup>
                        <m:r>
                          <a:rPr lang="pt-BR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p>
                    </m:sSup>
                    <m:r>
                      <a:rPr lang="pt-BR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pt-BR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𝑐𝑥</m:t>
                    </m:r>
                    <m:r>
                      <a:rPr lang="pt-BR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</m:t>
                    </m:r>
                    <m:r>
                      <a:rPr lang="pt-BR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𝑑</m:t>
                    </m:r>
                    <m:r>
                      <a:rPr lang="pt-BR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=0</m:t>
                    </m:r>
                  </m:oMath>
                </a14:m>
                <a:r>
                  <a:rPr lang="en-US" altLang="zh-CN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这样的一个一元三次方程。给出该方程中各项的系数（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</m:t>
                    </m:r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𝑐</m:t>
                    </m:r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𝑑</m:t>
                    </m:r>
                  </m:oMath>
                </a14:m>
                <a:r>
                  <a:rPr lang="en-US" altLang="zh-CN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均为实数），并约定该方程存在三个不同实根（根的范围在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−100</m:t>
                    </m:r>
                  </m:oMath>
                </a14:m>
                <a:r>
                  <a:rPr lang="en-US" altLang="zh-CN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至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100</m:t>
                    </m:r>
                  </m:oMath>
                </a14:m>
                <a:r>
                  <a:rPr lang="en-US" altLang="zh-CN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之间），</a:t>
                </a:r>
                <a:r>
                  <a:rPr lang="zh-CN" altLang="en-US" sz="24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且根与根之差的绝对值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≥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</m:t>
                    </m:r>
                  </m:oMath>
                </a14:m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  <a:endParaRPr lang="en-US" altLang="zh-CN" sz="24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   要求由小到大依次在同一行输出这三个实根</a:t>
                </a:r>
                <a:r>
                  <a:rPr lang="en-US" altLang="zh-CN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</a:t>
                </a: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根与根之间留有空格</a:t>
                </a:r>
                <a:r>
                  <a:rPr lang="en-US" altLang="zh-CN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)</a:t>
                </a: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，并精确到小数点后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</m:t>
                    </m:r>
                  </m:oMath>
                </a14:m>
                <a:r>
                  <a:rPr lang="en-US" altLang="zh-CN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位。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   </a:t>
                </a:r>
                <a:r>
                  <a:rPr lang="zh-CN" altLang="en-US" sz="24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提示：记方程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𝒇</m:t>
                    </m:r>
                    <m:d>
                      <m:dPr>
                        <m:ctrlPr>
                          <a:rPr lang="en-US" altLang="zh-CN" sz="2400" b="1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</m:d>
                    <m:r>
                      <a:rPr lang="en-US" altLang="zh-CN" sz="2400" b="1" i="1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𝟎</m:t>
                    </m:r>
                  </m:oMath>
                </a14:m>
                <a:r>
                  <a:rPr lang="zh-CN" altLang="en-US" sz="24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，若存在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𝟐</m:t>
                    </m:r>
                  </m:oMath>
                </a14:m>
                <a:r>
                  <a:rPr lang="en-US" altLang="zh-CN" sz="24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altLang="zh-CN" sz="24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zh-CN" altLang="en-US" sz="24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sub>
                    </m:sSub>
                    <m:r>
                      <a:rPr lang="en-US" altLang="zh-CN" sz="2400" b="1" i="1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&lt;</m:t>
                    </m:r>
                    <m:sSub>
                      <m:sSubPr>
                        <m:ctrlPr>
                          <a:rPr lang="en-US" altLang="zh-CN" sz="2400" b="1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𝒙</m:t>
                        </m:r>
                      </m:e>
                      <m:sub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zh-CN" altLang="en-US" sz="24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𝒇</m:t>
                    </m:r>
                    <m:d>
                      <m:dPr>
                        <m:ctrlPr>
                          <a:rPr lang="en-US" altLang="zh-CN" sz="2400" b="1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𝟏</m:t>
                            </m:r>
                          </m:sub>
                        </m:sSub>
                      </m:e>
                    </m:d>
                    <m:r>
                      <a:rPr lang="en-US" altLang="zh-CN" sz="2400" b="1" i="1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×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𝒇</m:t>
                    </m:r>
                    <m:d>
                      <m:dPr>
                        <m:ctrlPr>
                          <a:rPr lang="en-US" altLang="zh-CN" sz="2400" b="1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𝟐</m:t>
                            </m:r>
                          </m:sub>
                        </m:sSub>
                      </m:e>
                    </m:d>
                    <m:r>
                      <a:rPr lang="en-US" altLang="zh-CN" sz="2400" b="1" i="1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&lt;</m:t>
                    </m:r>
                    <m:r>
                      <a:rPr lang="en-US" altLang="zh-CN" sz="2400" b="1" i="1" smtClean="0">
                        <a:solidFill>
                          <a:srgbClr val="C0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𝟎</m:t>
                    </m:r>
                  </m:oMath>
                </a14:m>
                <a:r>
                  <a:rPr lang="zh-CN" altLang="en-US" sz="24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，则在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400" b="1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𝟏</m:t>
                            </m:r>
                          </m:sub>
                        </m:sSub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𝟐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zh-CN" sz="24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之间一定有一个根。</a:t>
                </a:r>
                <a:endParaRPr lang="zh-CN" altLang="en-US" sz="2400" b="1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C32DFA25-F3E0-1E65-C62F-877B61DF42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987" y="1520493"/>
                <a:ext cx="10466026" cy="4551374"/>
              </a:xfrm>
              <a:prstGeom prst="rect">
                <a:avLst/>
              </a:prstGeom>
              <a:blipFill>
                <a:blip r:embed="rId4"/>
                <a:stretch>
                  <a:fillRect l="-1224" b="-21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8661856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151C149-7222-386A-B6BD-8D5DA89C6A29}"/>
                  </a:ext>
                </a:extLst>
              </p:cNvPr>
              <p:cNvSpPr txBox="1"/>
              <p:nvPr/>
            </p:nvSpPr>
            <p:spPr>
              <a:xfrm>
                <a:off x="1042416" y="1600198"/>
                <a:ext cx="10107167" cy="4182042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8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题目的提示</a:t>
                </a: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400" b="1" dirty="0">
                    <a:solidFill>
                      <a:srgbClr val="FF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范围小</a:t>
                </a:r>
                <a:r>
                  <a:rPr lang="en-US" altLang="zh-CN" sz="2400" b="1" dirty="0">
                    <a:solidFill>
                      <a:srgbClr val="FF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:</a:t>
                </a:r>
                <a:r>
                  <a:rPr lang="zh-CN" altLang="en-US" sz="2400" b="1" dirty="0">
                    <a:solidFill>
                      <a:srgbClr val="FF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根在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−100,100</m:t>
                        </m:r>
                      </m:e>
                    </m:d>
                  </m:oMath>
                </a14:m>
                <a:r>
                  <a:rPr lang="en-US" altLang="zh-CN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之间，区间总长度才 </a:t>
                </a:r>
                <a:r>
                  <a:rPr lang="en-US" altLang="zh-CN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200</a:t>
                </a: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400" b="1" dirty="0">
                    <a:solidFill>
                      <a:srgbClr val="FF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根的间距 </a:t>
                </a:r>
                <a14:m>
                  <m:oMath xmlns:m="http://schemas.openxmlformats.org/officeDocument/2006/math">
                    <m:r>
                      <a:rPr lang="en-US" altLang="zh-CN" sz="2400" b="1" i="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≥</m:t>
                    </m:r>
                    <m:r>
                      <a:rPr lang="en-US" altLang="zh-CN" sz="2400" b="1" i="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</m:t>
                    </m:r>
                  </m:oMath>
                </a14:m>
                <a:r>
                  <a:rPr lang="en-US" altLang="zh-CN" sz="2400" b="1" dirty="0">
                    <a:solidFill>
                      <a:srgbClr val="FF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:</a:t>
                </a:r>
                <a:r>
                  <a:rPr lang="zh-CN" altLang="en-US" sz="2400" b="1" dirty="0">
                    <a:solidFill>
                      <a:srgbClr val="FF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这说明，如果我们把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4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−100,100</m:t>
                        </m:r>
                      </m:e>
                    </m:d>
                  </m:oMath>
                </a14:m>
                <a:r>
                  <a:rPr lang="en-US" altLang="zh-CN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切成 </a:t>
                </a:r>
                <a:r>
                  <a:rPr lang="en-US" altLang="zh-CN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200 </a:t>
                </a: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个长度为 </a:t>
                </a:r>
                <a:r>
                  <a:rPr lang="en-US" altLang="zh-CN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 </a:t>
                </a: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的小区间：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sv-SE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sv-SE" altLang="zh-CN" sz="24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−100,−99</m:t>
                        </m:r>
                      </m:e>
                    </m:d>
                    <m:r>
                      <a:rPr lang="sv-SE" altLang="zh-CN" sz="24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d>
                      <m:dPr>
                        <m:begChr m:val="["/>
                        <m:endChr m:val="]"/>
                        <m:ctrlPr>
                          <a:rPr lang="sv-SE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sv-SE" altLang="zh-CN" sz="24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−99,−98</m:t>
                        </m:r>
                      </m:e>
                    </m:d>
                    <m:r>
                      <a:rPr lang="sv-SE" altLang="zh-CN" sz="24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…</m:t>
                    </m:r>
                    <m:d>
                      <m:dPr>
                        <m:begChr m:val="["/>
                        <m:endChr m:val="]"/>
                        <m:ctrlPr>
                          <a:rPr lang="sv-SE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sv-SE" altLang="zh-CN" sz="24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99,100</m:t>
                        </m:r>
                      </m:e>
                    </m:d>
                  </m:oMath>
                </a14:m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 每一个小区间里，最多只可能存在 </a:t>
                </a:r>
                <a:r>
                  <a:rPr lang="en-US" altLang="zh-CN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 </a:t>
                </a: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个根！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14:m>
                  <m:oMath xmlns:m="http://schemas.openxmlformats.org/officeDocument/2006/math">
                    <m:r>
                      <a:rPr lang="en-US" altLang="zh-CN" sz="2400" b="1" i="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𝐟</m:t>
                    </m:r>
                    <m:d>
                      <m:d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0" smtClean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𝐱</m:t>
                            </m:r>
                          </m:e>
                          <m:sub>
                            <m:r>
                              <a:rPr lang="en-US" altLang="zh-CN" sz="2400" b="1" i="0" smtClean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𝟏</m:t>
                            </m:r>
                          </m:sub>
                        </m:sSub>
                      </m:e>
                    </m:d>
                    <m:r>
                      <a:rPr lang="en-US" altLang="zh-CN" sz="2400" b="1" i="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×</m:t>
                    </m:r>
                    <m:r>
                      <a:rPr lang="en-US" altLang="zh-CN" sz="2400" b="1" i="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𝐟</m:t>
                    </m:r>
                    <m:d>
                      <m:dPr>
                        <m:ctrlPr>
                          <a:rPr lang="en-US" altLang="zh-CN" sz="2400" b="1" i="1" smtClean="0">
                            <a:solidFill>
                              <a:srgbClr val="FF0000"/>
                            </a:solidFill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1" i="1" smtClean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400" b="1" i="0" smtClean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𝐱</m:t>
                            </m:r>
                          </m:e>
                          <m:sub>
                            <m:r>
                              <a:rPr lang="en-US" altLang="zh-CN" sz="2400" b="1" i="0" smtClean="0">
                                <a:solidFill>
                                  <a:srgbClr val="FF0000"/>
                                </a:solidFill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𝟐</m:t>
                            </m:r>
                          </m:sub>
                        </m:sSub>
                      </m:e>
                    </m:d>
                    <m:r>
                      <a:rPr lang="en-US" altLang="zh-CN" sz="2400" b="1" i="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&lt;</m:t>
                    </m:r>
                    <m:r>
                      <a:rPr lang="en-US" altLang="zh-CN" sz="2400" b="1" i="0" smtClean="0">
                        <a:solidFill>
                          <a:srgbClr val="FF0000"/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𝟎</m:t>
                    </m:r>
                  </m:oMath>
                </a14:m>
                <a:r>
                  <a:rPr lang="en-US" altLang="zh-CN" sz="2400" b="1" dirty="0">
                    <a:solidFill>
                      <a:srgbClr val="FF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en-US" altLang="zh-CN" sz="2400" b="1" dirty="0">
                    <a:solidFill>
                      <a:srgbClr val="FF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: </a:t>
                </a: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意味着在这个区间两端，函数值一正一负。 那连起来的线必然会穿过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x</m:t>
                    </m:r>
                  </m:oMath>
                </a14:m>
                <a:r>
                  <a:rPr lang="en-US" altLang="zh-CN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轴（即存在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f</m:t>
                    </m:r>
                    <m:d>
                      <m:dPr>
                        <m:ctrlP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4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x</m:t>
                        </m:r>
                      </m:e>
                    </m:d>
                    <m:r>
                      <a:rPr lang="en-US" altLang="zh-CN" sz="24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=0</m:t>
                    </m:r>
                  </m:oMath>
                </a14:m>
                <a:r>
                  <a:rPr lang="en-US" altLang="zh-CN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的根）。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151C149-7222-386A-B6BD-8D5DA89C6A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416" y="1600198"/>
                <a:ext cx="10107167" cy="4182042"/>
              </a:xfrm>
              <a:prstGeom prst="rect">
                <a:avLst/>
              </a:prstGeom>
              <a:blipFill>
                <a:blip r:embed="rId4"/>
                <a:stretch>
                  <a:fillRect l="-1206" b="-23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6198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4B2CED83-3799-D3AD-B709-AB0C78BD2BEB}"/>
                  </a:ext>
                </a:extLst>
              </p:cNvPr>
              <p:cNvSpPr txBox="1"/>
              <p:nvPr/>
            </p:nvSpPr>
            <p:spPr>
              <a:xfrm>
                <a:off x="1148737" y="1483165"/>
                <a:ext cx="9894526" cy="4746941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解决算法：分治法 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</a:t>
                </a: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枚举 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+ </a:t>
                </a: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二分</a:t>
                </a:r>
                <a:r>
                  <a:rPr lang="en-US" altLang="zh-CN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)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这道题不能一上来就直接二分（</a:t>
                </a:r>
                <a:r>
                  <a:rPr lang="zh-CN" altLang="en-US" sz="2000" b="1" dirty="0">
                    <a:solidFill>
                      <a:schemeClr val="accent5">
                        <a:lumMod val="75000"/>
                      </a:schemeClr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因为有 </a:t>
                </a:r>
                <a:r>
                  <a:rPr lang="en-US" altLang="zh-CN" sz="2000" b="1" dirty="0">
                    <a:solidFill>
                      <a:schemeClr val="accent5">
                        <a:lumMod val="75000"/>
                      </a:schemeClr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3 </a:t>
                </a:r>
                <a:r>
                  <a:rPr lang="zh-CN" altLang="en-US" sz="2000" b="1" dirty="0">
                    <a:solidFill>
                      <a:schemeClr val="accent5">
                        <a:lumMod val="75000"/>
                      </a:schemeClr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个根，直接二分不知道会逼近哪一个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）。 我们需要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分两步来完成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：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第一步：搜索（粗筛）</a:t>
                </a:r>
                <a:r>
                  <a:rPr lang="en-US" altLang="zh-CN" sz="20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: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用一个 循环，步长为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用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for </a:t>
                </a:r>
                <a14:m>
                  <m:oMath xmlns:m="http://schemas.openxmlformats.org/officeDocument/2006/math">
                    <m:r>
                      <a:rPr lang="zh-CN" alt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从</m:t>
                    </m:r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−100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循环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到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99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 每次检查</a:t>
                </a: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区间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CN" sz="2000" b="1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1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𝐢</m:t>
                        </m:r>
                        <m:r>
                          <a:rPr lang="en-US" altLang="zh-CN" sz="2000" b="1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en-US" altLang="zh-CN" sz="2000" b="1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𝐢</m:t>
                        </m:r>
                        <m:r>
                          <a:rPr lang="en-US" altLang="zh-CN" sz="2000" b="1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a:rPr lang="en-US" altLang="zh-CN" sz="2000" b="1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</m:t>
                        </m:r>
                      </m:e>
                    </m:d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： 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如果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f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i</m:t>
                        </m:r>
                      </m:e>
                    </m:d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==0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，说明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i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就是个精确的实根，直接输出 。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如果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nn-NO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f</m:t>
                    </m:r>
                    <m:d>
                      <m:dPr>
                        <m:ctrlPr>
                          <a:rPr lang="nn-NO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n-NO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i</m:t>
                        </m:r>
                      </m:e>
                    </m:d>
                    <m:r>
                      <a:rPr lang="nn-NO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×</m:t>
                    </m:r>
                    <m:r>
                      <m:rPr>
                        <m:sty m:val="p"/>
                      </m:rPr>
                      <a:rPr lang="nn-NO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f</m:t>
                    </m:r>
                    <m:d>
                      <m:dPr>
                        <m:ctrlPr>
                          <a:rPr lang="nn-NO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nn-NO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i</m:t>
                        </m:r>
                        <m:r>
                          <a:rPr lang="nn-NO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+1</m:t>
                        </m:r>
                      </m:e>
                    </m:d>
                    <m:r>
                      <a:rPr lang="nn-NO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&lt;0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，说明这个区间里藏着一个小数根！ 进入第二步。</a:t>
                </a:r>
                <a:endParaRPr lang="en-US" altLang="zh-CN" sz="2000" dirty="0"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 lvl="1">
                  <a:lnSpc>
                    <a:spcPct val="150000"/>
                  </a:lnSpc>
                  <a:buClr>
                    <a:srgbClr val="000000"/>
                  </a:buClr>
                </a:pPr>
                <a:endParaRPr lang="zh-CN" altLang="en-US" sz="20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第二步：浮点数二分（精搜）</a:t>
                </a:r>
                <a:r>
                  <a:rPr lang="en-US" altLang="zh-CN" sz="20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:</a:t>
                </a:r>
                <a:r>
                  <a:rPr lang="zh-CN" altLang="en-US" sz="20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既然知道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i</m:t>
                        </m:r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i</m:t>
                        </m:r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+1</m:t>
                        </m:r>
                      </m:e>
                    </m:d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里有一个根，直接套用我们刚刚学的浮点数二分模板，把这个根给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二分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出来！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4B2CED83-3799-D3AD-B709-AB0C78BD2B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8737" y="1483165"/>
                <a:ext cx="9894526" cy="4746941"/>
              </a:xfrm>
              <a:prstGeom prst="rect">
                <a:avLst/>
              </a:prstGeom>
              <a:blipFill>
                <a:blip r:embed="rId4"/>
                <a:stretch>
                  <a:fillRect l="-924" r="-554" b="-12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928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9E5F4F8-D328-57CC-56C4-F1A83B5845FE}"/>
              </a:ext>
            </a:extLst>
          </p:cNvPr>
          <p:cNvSpPr txBox="1"/>
          <p:nvPr/>
        </p:nvSpPr>
        <p:spPr>
          <a:xfrm>
            <a:off x="1305759" y="1496538"/>
            <a:ext cx="9265327" cy="3452227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count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记录找到了几个根</a:t>
            </a:r>
            <a:endParaRPr lang="en-US" altLang="zh-CN" sz="24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第一步：从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-100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到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99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进行步长为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1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的区间扫描</a:t>
            </a:r>
          </a:p>
          <a:p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= -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100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100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    if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(f(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==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{  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情况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1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：端点刚好是根！</a:t>
            </a:r>
            <a:endParaRPr lang="en-US" altLang="zh-CN" sz="2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  count++;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} </a:t>
            </a:r>
          </a:p>
          <a:p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    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情况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2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：区间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4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, i+1)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内藏着一个根</a:t>
            </a:r>
          </a:p>
          <a:p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    else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(f(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* f(i+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&lt;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        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开始浮点数二分，不断去逼近根</a:t>
            </a:r>
            <a:endParaRPr lang="en-US" altLang="zh-CN" sz="2400" dirty="0">
              <a:solidFill>
                <a:srgbClr val="008000"/>
              </a:solidFill>
              <a:latin typeface="Consolas" panose="020B06090202040302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E3A245C-322B-561E-A1AE-52B564A938D2}"/>
                  </a:ext>
                </a:extLst>
              </p:cNvPr>
              <p:cNvSpPr txBox="1"/>
              <p:nvPr/>
            </p:nvSpPr>
            <p:spPr>
              <a:xfrm>
                <a:off x="1305759" y="5189064"/>
                <a:ext cx="9265327" cy="1135054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400" b="1" dirty="0">
                    <a:solidFill>
                      <a:srgbClr val="C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第一步：搜索（粗筛）</a:t>
                </a:r>
                <a:r>
                  <a:rPr lang="en-US" altLang="zh-CN" sz="2400" b="1" dirty="0">
                    <a:solidFill>
                      <a:srgbClr val="C00000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: </a:t>
                </a: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用一个 循环，步长为 </a:t>
                </a:r>
                <a:r>
                  <a:rPr lang="en-US" altLang="zh-CN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用</a:t>
                </a: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24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for </a:t>
                </a:r>
                <a14:m>
                  <m:oMath xmlns:m="http://schemas.openxmlformats.org/officeDocument/2006/math">
                    <m:r>
                      <a:rPr lang="zh-CN" altLang="en-US" sz="24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从</m:t>
                    </m:r>
                    <m:r>
                      <a:rPr lang="en-US" altLang="zh-CN" sz="24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−100</m:t>
                    </m:r>
                  </m:oMath>
                </a14:m>
                <a:r>
                  <a:rPr lang="en-US" altLang="zh-CN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循环</a:t>
                </a: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到 </a:t>
                </a:r>
                <a14:m>
                  <m:oMath xmlns:m="http://schemas.openxmlformats.org/officeDocument/2006/math">
                    <m:r>
                      <a:rPr lang="en-US" altLang="zh-CN" sz="24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99</m:t>
                    </m:r>
                  </m:oMath>
                </a14:m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 每次检查区间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altLang="zh-CN" sz="24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4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i</m:t>
                        </m:r>
                        <m:r>
                          <a:rPr lang="en-US" altLang="zh-CN" sz="24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altLang="zh-CN" sz="24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i</m:t>
                        </m:r>
                        <m:r>
                          <a:rPr lang="en-US" altLang="zh-CN" sz="24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+1</m:t>
                        </m:r>
                      </m:e>
                    </m:d>
                  </m:oMath>
                </a14:m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</a:t>
                </a: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E3A245C-322B-561E-A1AE-52B564A938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5759" y="5189064"/>
                <a:ext cx="9265327" cy="1135054"/>
              </a:xfrm>
              <a:prstGeom prst="rect">
                <a:avLst/>
              </a:prstGeom>
              <a:blipFill>
                <a:blip r:embed="rId4"/>
                <a:stretch>
                  <a:fillRect l="-1184" b="-118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819182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1461D2D-8F4C-305B-9360-73CFD5D1694B}"/>
              </a:ext>
            </a:extLst>
          </p:cNvPr>
          <p:cNvSpPr txBox="1"/>
          <p:nvPr/>
        </p:nvSpPr>
        <p:spPr>
          <a:xfrm>
            <a:off x="1164336" y="1528406"/>
            <a:ext cx="9965744" cy="45602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double l =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, eps =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1e-4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</a:p>
          <a:p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只要区间长度大于精度阈值，就继续对半二分</a:t>
            </a:r>
            <a:endParaRPr lang="en-US" altLang="zh-CN" sz="24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(r - l &gt; eps) {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double mid = (l + r) /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2.0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判断根在右半边还是左半边，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f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是一个函数用于计算方程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f(x)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的值</a:t>
            </a:r>
          </a:p>
          <a:p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(f(mid) * f(r) &lt; </a:t>
            </a:r>
            <a:r>
              <a:rPr lang="en-US" altLang="zh-CN" sz="24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    l = mid;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根在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[mid, r]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中</a:t>
            </a:r>
          </a:p>
          <a:p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    r = mid;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根在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[l, mid]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中</a:t>
            </a:r>
          </a:p>
          <a:p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当二分结束，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l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和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r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已经无限接近，输出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l/r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作为答案即可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EF01FE8-86C4-D5C2-57B7-A1D39D52670D}"/>
              </a:ext>
            </a:extLst>
          </p:cNvPr>
          <p:cNvSpPr txBox="1"/>
          <p:nvPr/>
        </p:nvSpPr>
        <p:spPr>
          <a:xfrm>
            <a:off x="5197460" y="955249"/>
            <a:ext cx="3268863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浮点数二分（精搜）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25359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68771" y="1528109"/>
            <a:ext cx="10454458" cy="446615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跳石头（书本习题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13-4 / B0195</a:t>
            </a:r>
            <a:r>
              <a:rPr kumimoji="0" lang="zh-CN" altLang="en-US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</a:t>
            </a:r>
            <a:r>
              <a:rPr kumimoji="0" lang="en-US" altLang="zh-CN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     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    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在一条笔直的河道中，有若干块岩石，其中两块被选为比赛的起点和终点。在这两块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之间，还有 N 块岩石。选手需要从起点跳到终点，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每次只能跳到相邻的岩石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    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为了增加比赛难度，组委会计划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移除最多 M 块岩石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（不能移除起点和终点），以使得选手们的最小跳跃距离尽可能长。我们需要计算出在移除最多 M 块岩石后，选手们跳跃过程中最短跳跃距离的最大可能值。</a:t>
            </a:r>
            <a:endParaRPr kumimoji="0" lang="zh-CN" altLang="zh-CN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     输出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在移除最多 M 块岩石后，选手们跳跃过程中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最短跳跃距离的最大可能值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72653235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D2685E5E-61C5-75E0-616B-2A9435EAA2F3}"/>
                  </a:ext>
                </a:extLst>
              </p:cNvPr>
              <p:cNvSpPr txBox="1"/>
              <p:nvPr/>
            </p:nvSpPr>
            <p:spPr>
              <a:xfrm>
                <a:off x="1224745" y="1426023"/>
                <a:ext cx="9742509" cy="477771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4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为什么能用二分？寻找单调性</a:t>
                </a:r>
                <a:endParaRPr lang="en-US" altLang="zh-CN" sz="24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假设：我们希望最短跳跃距离是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D</m:t>
                    </m:r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推论： 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D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设得非常小：几乎不用搬石头就能满足，绝对可行。</a:t>
                </a:r>
                <a:endParaRPr lang="en-US" altLang="zh-CN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742950" lvl="1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D</m:t>
                    </m:r>
                  </m:oMath>
                </a14:m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设中等大小：需要搬石头一定数量的石头才能满足，可能可行。</a:t>
                </a:r>
                <a:endParaRPr lang="zh-CN" altLang="en-US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742950" lvl="1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如果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D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设得非常大：要把中间石头全搬空都不一定够，肯定不可行。</a:t>
                </a: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单调性出现： 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b="1" dirty="0">
                    <a:solidFill>
                      <a:schemeClr val="accent5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随着目标距离 </a:t>
                </a:r>
                <a14:m>
                  <m:oMath xmlns:m="http://schemas.openxmlformats.org/officeDocument/2006/math">
                    <m:r>
                      <a:rPr lang="en-US" altLang="zh-CN" sz="2000" b="1" i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𝐃</m:t>
                    </m:r>
                  </m:oMath>
                </a14:m>
                <a:r>
                  <a:rPr lang="en-US" altLang="zh-CN" sz="2000" b="1" dirty="0">
                    <a:solidFill>
                      <a:schemeClr val="accent5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solidFill>
                      <a:schemeClr val="accent5">
                        <a:lumMod val="50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的增大，需要搬走的石头数量单调递增。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只要搬走的石头总数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≤</m:t>
                    </m:r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M</m:t>
                    </m:r>
                  </m:oMath>
                </a14:m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，这个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D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就是合法的！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D2685E5E-61C5-75E0-616B-2A9435EAA2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4745" y="1426023"/>
                <a:ext cx="9742509" cy="4777718"/>
              </a:xfrm>
              <a:prstGeom prst="rect">
                <a:avLst/>
              </a:prstGeom>
              <a:blipFill>
                <a:blip r:embed="rId4"/>
                <a:stretch>
                  <a:fillRect l="-1001" b="-16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16291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128F277B-C57F-A18C-7745-38B16D91669C}"/>
                  </a:ext>
                </a:extLst>
              </p:cNvPr>
              <p:cNvSpPr txBox="1"/>
              <p:nvPr/>
            </p:nvSpPr>
            <p:spPr>
              <a:xfrm>
                <a:off x="1063498" y="1656204"/>
                <a:ext cx="10065004" cy="419685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现在，假设我们猜了一个目标距离 。怎么验证它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mid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)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行不行呢？</a:t>
                </a:r>
              </a:p>
              <a:p>
                <a:pPr marL="285750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我们站在当前石头上，看向下一块石头。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情况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：与下一块石头的间距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&lt; </m:t>
                    </m:r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mid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</a:p>
              <a:p>
                <a:pPr marL="1200150" lvl="2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距离太短了！达不到我们的目标 。</a:t>
                </a:r>
                <a:endParaRPr lang="en-US" altLang="zh-CN" sz="20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 marL="1200150" lvl="2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怎么办？必须把下一块石头给搬走（搬走数量 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remove_count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++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)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情况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：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与下一块石头的间距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≥</m:t>
                    </m:r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mid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</a:p>
              <a:p>
                <a:pPr marL="1200150" lvl="2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距离达标了！我们可以直接跳过去，站到下一块石头上，继续往下看。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判定： </a:t>
                </a:r>
              </a:p>
              <a:p>
                <a:pPr marL="742950" lvl="1"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如果走完全程，并且 </a:t>
                </a:r>
                <a:r>
                  <a:rPr lang="en-US" altLang="zh-CN" sz="2000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remove_count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&lt;= M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说明这个方案是可行的。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128F277B-C57F-A18C-7745-38B16D9166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498" y="1656204"/>
                <a:ext cx="10065004" cy="4196855"/>
              </a:xfrm>
              <a:prstGeom prst="rect">
                <a:avLst/>
              </a:prstGeom>
              <a:blipFill>
                <a:blip r:embed="rId4"/>
                <a:stretch>
                  <a:fillRect l="-787" b="-20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960036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66FBD3E-D92A-7A15-CCA5-6B22240C40A9}"/>
              </a:ext>
            </a:extLst>
          </p:cNvPr>
          <p:cNvSpPr txBox="1"/>
          <p:nvPr/>
        </p:nvSpPr>
        <p:spPr>
          <a:xfrm>
            <a:off x="2609850" y="5860774"/>
            <a:ext cx="6350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二分代码，这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就是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我们非常熟悉的</a:t>
            </a:r>
            <a:r>
              <a:rPr lang="zh-CN" altLang="en-US" sz="2000" b="1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求最大值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二分模板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8967588-ACB7-75E7-453A-D35BD4E74A45}"/>
              </a:ext>
            </a:extLst>
          </p:cNvPr>
          <p:cNvSpPr txBox="1"/>
          <p:nvPr/>
        </p:nvSpPr>
        <p:spPr>
          <a:xfrm>
            <a:off x="1581150" y="1585009"/>
            <a:ext cx="9029700" cy="406778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int left = </a:t>
            </a:r>
            <a:r>
              <a:rPr lang="en-US" altLang="zh-CN" sz="16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   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最小跳跃距离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1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int right = L;  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最大跳跃距离就是直接从起点跳到终点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16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altLang="zh-CN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(left &lt;= right) {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int mid = left + (right - left) / </a:t>
            </a:r>
            <a:r>
              <a:rPr lang="en-US" altLang="zh-CN" sz="16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    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如果用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mid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作为最短距离，检测是否可行</a:t>
            </a:r>
            <a:endParaRPr lang="en-US" altLang="zh-CN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(check(mid)) {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= mid;  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这个答案可行，先记下来！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left = mid + </a:t>
            </a:r>
            <a:r>
              <a:rPr lang="en-US" altLang="zh-CN" sz="16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组委会想让难度更大，试着把距离拉长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向右逼近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}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搬走的石头超过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M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个了，说明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mid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设得太大了，必须降低标准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right = mid - </a:t>
            </a:r>
            <a:r>
              <a:rPr lang="en-US" altLang="zh-CN" sz="16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65468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66FBD3E-D92A-7A15-CCA5-6B22240C40A9}"/>
              </a:ext>
            </a:extLst>
          </p:cNvPr>
          <p:cNvSpPr txBox="1"/>
          <p:nvPr/>
        </p:nvSpPr>
        <p:spPr>
          <a:xfrm>
            <a:off x="4877857" y="5844171"/>
            <a:ext cx="243628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check 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函数代码</a:t>
            </a:r>
            <a:endParaRPr lang="zh-CN" altLang="en-US" sz="20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330781A-FD80-5E1E-701B-5105202BAAA5}"/>
              </a:ext>
            </a:extLst>
          </p:cNvPr>
          <p:cNvSpPr txBox="1"/>
          <p:nvPr/>
        </p:nvSpPr>
        <p:spPr>
          <a:xfrm>
            <a:off x="1603374" y="1516315"/>
            <a:ext cx="8985250" cy="406778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bool check(int mid) {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int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remove_count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16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记录需要搬走多少石头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int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now_pos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16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  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记录我们当前站在哪块石头上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初始在起点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0)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遍历所有中间的石头</a:t>
            </a:r>
            <a:endParaRPr lang="en-US" altLang="zh-CN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16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&lt;= N + </a:t>
            </a:r>
            <a:r>
              <a:rPr lang="en-US" altLang="zh-CN" sz="16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如果下一块石头到当前石头的距离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&lt; mid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(rocks[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] -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now_pos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 mid) {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remove_count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++;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太近了，必须搬走这块石头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now_pos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= rocks[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];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距离达标，我们跳过去，更新当前位置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remove_count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&lt;= M;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如果搬走的数量在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M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以内就代表成功了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0641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二分答案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矩形 10"/>
          <p:cNvSpPr/>
          <p:nvPr/>
        </p:nvSpPr>
        <p:spPr>
          <a:xfrm>
            <a:off x="1041364" y="1460493"/>
            <a:ext cx="10230139" cy="47523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总结：什么时候使用二分答案？</a:t>
            </a:r>
          </a:p>
          <a:p>
            <a:pPr marL="742950" lvl="1" indent="-285750">
              <a:lnSpc>
                <a:spcPct val="150000"/>
              </a:lnSpc>
              <a:buSzPct val="100000"/>
              <a:buFont typeface="微软雅黑" panose="020B0503020204020204" pitchFamily="34" charset="-122"/>
              <a:buChar char="•"/>
            </a:pPr>
            <a:r>
              <a:rPr lang="zh-CN" altLang="en-US" b="1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有序性或单调性</a:t>
            </a:r>
            <a:r>
              <a:rPr lang="zh-CN" altLang="en-US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：问题解空间具有</a:t>
            </a:r>
            <a:r>
              <a:rPr lang="zh-CN" altLang="en-US" b="1" i="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某种单调性</a:t>
            </a:r>
            <a:r>
              <a:rPr lang="zh-CN" altLang="en-US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，即随着自变量的变化，条件满足与否呈现出</a:t>
            </a:r>
            <a:r>
              <a:rPr lang="zh-CN" altLang="en-US" b="1" i="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单调</a:t>
            </a:r>
            <a:r>
              <a:rPr lang="zh-CN" altLang="en-US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变化，不能出现随着自变量的线性变化，可结果出现反复横跳的情况。</a:t>
            </a:r>
          </a:p>
          <a:p>
            <a:pPr marL="742950" lvl="1" indent="-285750">
              <a:lnSpc>
                <a:spcPct val="150000"/>
              </a:lnSpc>
              <a:buSzPct val="100000"/>
              <a:buFont typeface="微软雅黑" panose="020B0503020204020204" pitchFamily="34" charset="-122"/>
              <a:buChar char="•"/>
            </a:pPr>
            <a:r>
              <a:rPr lang="zh-CN" altLang="en-US" b="1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决策性问题</a:t>
            </a:r>
            <a:r>
              <a:rPr lang="zh-CN" altLang="en-US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：可以通过判断一个值是否满足某个条件来</a:t>
            </a:r>
            <a:r>
              <a:rPr lang="zh-CN" altLang="en-US" b="1" i="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决定搜索方向</a:t>
            </a:r>
            <a:r>
              <a:rPr lang="zh-CN" altLang="en-US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基本思想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确定范围</a:t>
            </a:r>
            <a:r>
              <a:rPr lang="zh-CN" altLang="en-US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：首先确定答案可能的最小值和最大值范围。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二分搜索</a:t>
            </a:r>
            <a:r>
              <a:rPr lang="zh-CN" altLang="en-US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：通过二分法缩小范围，</a:t>
            </a:r>
            <a:r>
              <a:rPr lang="zh-CN" altLang="en-US" b="1" i="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逐步逼近</a:t>
            </a:r>
            <a:r>
              <a:rPr lang="zh-CN" altLang="en-US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最优解。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判断条件</a:t>
            </a:r>
            <a:r>
              <a:rPr lang="zh-CN" altLang="en-US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：对于每个中间值，通过判断条件来决定是</a:t>
            </a:r>
            <a:r>
              <a:rPr lang="zh-CN" altLang="en-US" b="1" i="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缩小左侧范围还是右侧范围</a:t>
            </a:r>
            <a:r>
              <a:rPr lang="zh-CN" altLang="en-US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典型应用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查找最小值</a:t>
            </a:r>
            <a:r>
              <a:rPr lang="en-US" altLang="zh-CN" b="1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最大值</a:t>
            </a:r>
            <a:r>
              <a:rPr lang="zh-CN" altLang="en-US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：在某个条件下</a:t>
            </a:r>
            <a:r>
              <a:rPr lang="zh-CN" altLang="en-US" b="1" i="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求满足条件的最小值或最大值</a:t>
            </a:r>
            <a:r>
              <a:rPr lang="zh-CN" altLang="en-US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b="1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优化问题</a:t>
            </a:r>
            <a:r>
              <a:rPr lang="zh-CN" altLang="en-US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：如</a:t>
            </a:r>
            <a:r>
              <a:rPr lang="zh-CN" altLang="en-US" b="1" i="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最大化</a:t>
            </a:r>
            <a:r>
              <a:rPr lang="en-US" altLang="zh-CN" b="1" i="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b="1" i="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最小化某个函数</a:t>
            </a:r>
            <a:r>
              <a:rPr lang="zh-CN" altLang="en-US" b="0" i="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，或者在一定限制下达到最优配置。</a:t>
            </a:r>
          </a:p>
        </p:txBody>
      </p:sp>
    </p:spTree>
    <p:extLst>
      <p:ext uri="{BB962C8B-B14F-4D97-AF65-F5344CB8AC3E}">
        <p14:creationId xmlns:p14="http://schemas.microsoft.com/office/powerpoint/2010/main" val="312979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12198</TotalTime>
  <Words>11114</Words>
  <Application>Microsoft Office PowerPoint</Application>
  <PresentationFormat>宽屏</PresentationFormat>
  <Paragraphs>764</Paragraphs>
  <Slides>81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81</vt:i4>
      </vt:variant>
    </vt:vector>
  </HeadingPairs>
  <TitlesOfParts>
    <vt:vector size="89" baseType="lpstr">
      <vt:lpstr>等线</vt:lpstr>
      <vt:lpstr>等线 Light</vt:lpstr>
      <vt:lpstr>Microsoft YaHei</vt:lpstr>
      <vt:lpstr>Microsoft YaHei</vt:lpstr>
      <vt:lpstr>Arial</vt:lpstr>
      <vt:lpstr>Cambria Math</vt:lpstr>
      <vt:lpstr>Consolas</vt:lpstr>
      <vt:lpstr>Office 主题​​</vt:lpstr>
      <vt:lpstr>《初级算法与数据结构》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《初级算法与数据结构》</dc:title>
  <dc:creator>小林泉</dc:creator>
  <cp:lastModifiedBy>xiaolinquan</cp:lastModifiedBy>
  <cp:revision>82</cp:revision>
  <dcterms:created xsi:type="dcterms:W3CDTF">2025-01-07T08:25:08Z</dcterms:created>
  <dcterms:modified xsi:type="dcterms:W3CDTF">2026-04-17T05:21:19Z</dcterms:modified>
</cp:coreProperties>
</file>