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8"/>
  </p:notesMasterIdLst>
  <p:sldIdLst>
    <p:sldId id="256" r:id="rId2"/>
    <p:sldId id="257" r:id="rId3"/>
    <p:sldId id="283" r:id="rId4"/>
    <p:sldId id="284" r:id="rId5"/>
    <p:sldId id="285" r:id="rId6"/>
    <p:sldId id="286" r:id="rId7"/>
    <p:sldId id="288" r:id="rId8"/>
    <p:sldId id="287" r:id="rId9"/>
    <p:sldId id="289" r:id="rId10"/>
    <p:sldId id="291" r:id="rId11"/>
    <p:sldId id="313" r:id="rId12"/>
    <p:sldId id="314" r:id="rId13"/>
    <p:sldId id="292" r:id="rId14"/>
    <p:sldId id="290" r:id="rId15"/>
    <p:sldId id="315" r:id="rId16"/>
    <p:sldId id="294" r:id="rId17"/>
    <p:sldId id="295" r:id="rId18"/>
    <p:sldId id="301" r:id="rId19"/>
    <p:sldId id="296" r:id="rId20"/>
    <p:sldId id="297" r:id="rId21"/>
    <p:sldId id="298" r:id="rId22"/>
    <p:sldId id="299" r:id="rId23"/>
    <p:sldId id="300" r:id="rId24"/>
    <p:sldId id="302" r:id="rId25"/>
    <p:sldId id="303" r:id="rId26"/>
    <p:sldId id="305" r:id="rId27"/>
    <p:sldId id="306" r:id="rId28"/>
    <p:sldId id="307" r:id="rId29"/>
    <p:sldId id="308" r:id="rId30"/>
    <p:sldId id="312" r:id="rId31"/>
    <p:sldId id="309" r:id="rId32"/>
    <p:sldId id="310" r:id="rId33"/>
    <p:sldId id="311" r:id="rId34"/>
    <p:sldId id="304" r:id="rId35"/>
    <p:sldId id="316" r:id="rId36"/>
    <p:sldId id="318" r:id="rId37"/>
    <p:sldId id="317" r:id="rId38"/>
    <p:sldId id="319" r:id="rId39"/>
    <p:sldId id="320" r:id="rId40"/>
    <p:sldId id="322" r:id="rId41"/>
    <p:sldId id="321" r:id="rId42"/>
    <p:sldId id="323" r:id="rId43"/>
    <p:sldId id="325" r:id="rId44"/>
    <p:sldId id="324" r:id="rId45"/>
    <p:sldId id="326" r:id="rId46"/>
    <p:sldId id="327" r:id="rId47"/>
    <p:sldId id="328" r:id="rId48"/>
    <p:sldId id="329" r:id="rId49"/>
    <p:sldId id="330" r:id="rId50"/>
    <p:sldId id="332" r:id="rId51"/>
    <p:sldId id="331" r:id="rId52"/>
    <p:sldId id="333" r:id="rId53"/>
    <p:sldId id="334" r:id="rId54"/>
    <p:sldId id="335" r:id="rId55"/>
    <p:sldId id="337" r:id="rId56"/>
    <p:sldId id="336" r:id="rId57"/>
    <p:sldId id="338" r:id="rId58"/>
    <p:sldId id="340" r:id="rId59"/>
    <p:sldId id="339" r:id="rId60"/>
    <p:sldId id="341" r:id="rId61"/>
    <p:sldId id="342" r:id="rId62"/>
    <p:sldId id="343" r:id="rId63"/>
    <p:sldId id="344" r:id="rId64"/>
    <p:sldId id="345" r:id="rId65"/>
    <p:sldId id="346" r:id="rId66"/>
    <p:sldId id="347" r:id="rId67"/>
    <p:sldId id="350" r:id="rId68"/>
    <p:sldId id="348" r:id="rId69"/>
    <p:sldId id="349" r:id="rId70"/>
    <p:sldId id="351" r:id="rId71"/>
    <p:sldId id="352" r:id="rId72"/>
    <p:sldId id="353" r:id="rId73"/>
    <p:sldId id="354" r:id="rId74"/>
    <p:sldId id="355" r:id="rId75"/>
    <p:sldId id="356" r:id="rId76"/>
    <p:sldId id="357" r:id="rId77"/>
    <p:sldId id="358" r:id="rId78"/>
    <p:sldId id="360" r:id="rId79"/>
    <p:sldId id="369" r:id="rId80"/>
    <p:sldId id="359" r:id="rId81"/>
    <p:sldId id="361" r:id="rId82"/>
    <p:sldId id="362" r:id="rId83"/>
    <p:sldId id="363" r:id="rId84"/>
    <p:sldId id="364" r:id="rId85"/>
    <p:sldId id="366" r:id="rId86"/>
    <p:sldId id="365" r:id="rId87"/>
    <p:sldId id="367" r:id="rId88"/>
    <p:sldId id="368" r:id="rId89"/>
    <p:sldId id="377" r:id="rId90"/>
    <p:sldId id="370" r:id="rId91"/>
    <p:sldId id="371" r:id="rId92"/>
    <p:sldId id="372" r:id="rId93"/>
    <p:sldId id="373" r:id="rId94"/>
    <p:sldId id="374" r:id="rId95"/>
    <p:sldId id="375" r:id="rId96"/>
    <p:sldId id="376" r:id="rId97"/>
    <p:sldId id="378" r:id="rId98"/>
    <p:sldId id="379" r:id="rId99"/>
    <p:sldId id="380" r:id="rId100"/>
    <p:sldId id="381" r:id="rId101"/>
    <p:sldId id="382" r:id="rId102"/>
    <p:sldId id="383" r:id="rId103"/>
    <p:sldId id="385" r:id="rId104"/>
    <p:sldId id="384" r:id="rId105"/>
    <p:sldId id="388" r:id="rId106"/>
    <p:sldId id="386" r:id="rId107"/>
    <p:sldId id="387" r:id="rId108"/>
    <p:sldId id="389" r:id="rId109"/>
    <p:sldId id="396" r:id="rId110"/>
    <p:sldId id="390" r:id="rId111"/>
    <p:sldId id="391" r:id="rId112"/>
    <p:sldId id="392" r:id="rId113"/>
    <p:sldId id="394" r:id="rId114"/>
    <p:sldId id="393" r:id="rId115"/>
    <p:sldId id="395" r:id="rId116"/>
    <p:sldId id="397" r:id="rId1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EAEFF7"/>
    <a:srgbClr val="EBF1E9"/>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7CE84F3-28C3-443E-9E96-99CF82512B78}" styleName="深色样式 1 - 强调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深色样式 1 - 强调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320" autoAdjust="0"/>
  </p:normalViewPr>
  <p:slideViewPr>
    <p:cSldViewPr snapToGrid="0">
      <p:cViewPr varScale="1">
        <p:scale>
          <a:sx n="60" d="100"/>
          <a:sy n="60" d="100"/>
        </p:scale>
        <p:origin x="8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0388B9-7E5C-45C4-BAAF-AB4ACDC9F0ED}" type="datetimeFigureOut">
              <a:rPr lang="zh-CN" altLang="en-US" smtClean="0"/>
              <a:t>2026/7/14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36B6DD-2BE3-457B-95EC-88989B3CD3C9}" type="slidenum">
              <a:rPr lang="zh-CN" altLang="en-US" smtClean="0"/>
              <a:t>‹#›</a:t>
            </a:fld>
            <a:endParaRPr lang="zh-CN" altLang="en-US"/>
          </a:p>
        </p:txBody>
      </p:sp>
    </p:spTree>
    <p:extLst>
      <p:ext uri="{BB962C8B-B14F-4D97-AF65-F5344CB8AC3E}">
        <p14:creationId xmlns:p14="http://schemas.microsoft.com/office/powerpoint/2010/main" val="2893715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FFFFFF"/>
                </a:solidFill>
                <a:effectLst/>
                <a:latin typeface="Roboto" panose="02000000000000000000" pitchFamily="2" charset="0"/>
              </a:rPr>
              <a:t>假设你有一个很大的鸡蛋托，每行可以放 </a:t>
            </a:r>
            <a:r>
              <a:rPr lang="en-US" altLang="zh-CN" b="1" i="0" dirty="0">
                <a:solidFill>
                  <a:srgbClr val="FFFFFF"/>
                </a:solidFill>
                <a:effectLst/>
                <a:latin typeface="Roboto" panose="02000000000000000000" pitchFamily="2" charset="0"/>
              </a:rPr>
              <a:t>4</a:t>
            </a:r>
            <a:r>
              <a:rPr lang="zh-CN" altLang="en-US" b="0" i="0" dirty="0">
                <a:solidFill>
                  <a:srgbClr val="FFFFFF"/>
                </a:solidFill>
                <a:effectLst/>
                <a:latin typeface="Roboto" panose="02000000000000000000" pitchFamily="2" charset="0"/>
              </a:rPr>
              <a:t> 个鸡蛋。现在你要把一堆鸡蛋（从第</a:t>
            </a:r>
            <a:r>
              <a:rPr lang="en-US" altLang="zh-CN" b="0" i="0" dirty="0">
                <a:solidFill>
                  <a:srgbClr val="FFFFFF"/>
                </a:solidFill>
                <a:effectLst/>
                <a:latin typeface="Roboto" panose="02000000000000000000" pitchFamily="2" charset="0"/>
              </a:rPr>
              <a:t>0</a:t>
            </a:r>
            <a:r>
              <a:rPr lang="zh-CN" altLang="en-US" b="0" i="0" dirty="0">
                <a:solidFill>
                  <a:srgbClr val="FFFFFF"/>
                </a:solidFill>
                <a:effectLst/>
                <a:latin typeface="Roboto" panose="02000000000000000000" pitchFamily="2" charset="0"/>
              </a:rPr>
              <a:t>个开始编号）依次放进去。第 </a:t>
            </a:r>
            <a:r>
              <a:rPr lang="en-US" altLang="zh-CN" b="0" i="0" dirty="0">
                <a:solidFill>
                  <a:srgbClr val="FFFFFF"/>
                </a:solidFill>
                <a:effectLst/>
                <a:latin typeface="Roboto" panose="02000000000000000000" pitchFamily="2" charset="0"/>
              </a:rPr>
              <a:t>k </a:t>
            </a:r>
            <a:r>
              <a:rPr lang="zh-CN" altLang="en-US" b="0" i="0" dirty="0">
                <a:solidFill>
                  <a:srgbClr val="FFFFFF"/>
                </a:solidFill>
                <a:effectLst/>
                <a:latin typeface="Roboto" panose="02000000000000000000" pitchFamily="2" charset="0"/>
              </a:rPr>
              <a:t>个鸡蛋（比如第 </a:t>
            </a:r>
            <a:r>
              <a:rPr lang="en-US" altLang="zh-CN" b="0" i="0" dirty="0">
                <a:solidFill>
                  <a:srgbClr val="FFFFFF"/>
                </a:solidFill>
                <a:effectLst/>
                <a:latin typeface="Roboto" panose="02000000000000000000" pitchFamily="2" charset="0"/>
              </a:rPr>
              <a:t>7 </a:t>
            </a:r>
            <a:r>
              <a:rPr lang="zh-CN" altLang="en-US" b="0" i="0" dirty="0">
                <a:solidFill>
                  <a:srgbClr val="FFFFFF"/>
                </a:solidFill>
                <a:effectLst/>
                <a:latin typeface="Roboto" panose="02000000000000000000" pitchFamily="2" charset="0"/>
              </a:rPr>
              <a:t>个鸡蛋）应该放在第几行、第几列？</a:t>
            </a:r>
          </a:p>
          <a:p>
            <a:endParaRPr lang="en-US" altLang="zh-CN" dirty="0"/>
          </a:p>
          <a:p>
            <a:endParaRPr lang="en-US" altLang="zh-CN" b="0" i="0" dirty="0">
              <a:solidFill>
                <a:srgbClr val="FFFFFF"/>
              </a:solidFill>
              <a:effectLst/>
              <a:latin typeface="Roboto" panose="02000000000000000000" pitchFamily="2" charset="0"/>
            </a:endParaRPr>
          </a:p>
          <a:p>
            <a:pPr algn="l">
              <a:buFont typeface="+mj-lt"/>
              <a:buAutoNum type="arabicPeriod"/>
            </a:pPr>
            <a:r>
              <a:rPr lang="zh-CN" altLang="en-US" b="1" i="0" dirty="0">
                <a:solidFill>
                  <a:srgbClr val="FFFFFF"/>
                </a:solidFill>
                <a:effectLst/>
                <a:latin typeface="Roboto" panose="02000000000000000000" pitchFamily="2" charset="0"/>
              </a:rPr>
              <a:t>明确数量：</a:t>
            </a:r>
            <a:r>
              <a:rPr lang="zh-CN" altLang="en-US" b="0" i="0" dirty="0">
                <a:solidFill>
                  <a:srgbClr val="FFFFFF"/>
                </a:solidFill>
                <a:effectLst/>
                <a:latin typeface="Roboto" panose="02000000000000000000" pitchFamily="2" charset="0"/>
              </a:rPr>
              <a:t> 在我们准备放置</a:t>
            </a:r>
            <a:r>
              <a:rPr lang="zh-CN" altLang="en-US" b="1" i="0" dirty="0">
                <a:solidFill>
                  <a:srgbClr val="FFFFFF"/>
                </a:solidFill>
                <a:effectLst/>
                <a:latin typeface="Roboto" panose="02000000000000000000" pitchFamily="2" charset="0"/>
              </a:rPr>
              <a:t>第 </a:t>
            </a:r>
            <a:r>
              <a:rPr lang="en-US" altLang="zh-CN" b="1" i="0" dirty="0">
                <a:solidFill>
                  <a:srgbClr val="FFFFFF"/>
                </a:solidFill>
                <a:effectLst/>
                <a:latin typeface="Roboto" panose="02000000000000000000" pitchFamily="2" charset="0"/>
              </a:rPr>
              <a:t>k </a:t>
            </a:r>
            <a:r>
              <a:rPr lang="zh-CN" altLang="en-US" b="1" i="0" dirty="0">
                <a:solidFill>
                  <a:srgbClr val="FFFFFF"/>
                </a:solidFill>
                <a:effectLst/>
                <a:latin typeface="Roboto" panose="02000000000000000000" pitchFamily="2" charset="0"/>
              </a:rPr>
              <a:t>个鸡蛋</a:t>
            </a:r>
            <a:r>
              <a:rPr lang="zh-CN" altLang="en-US" b="0" i="0" dirty="0">
                <a:solidFill>
                  <a:srgbClr val="FFFFFF"/>
                </a:solidFill>
                <a:effectLst/>
                <a:latin typeface="Roboto" panose="02000000000000000000" pitchFamily="2" charset="0"/>
              </a:rPr>
              <a:t>时，我们已经成功地放置了从</a:t>
            </a:r>
            <a:r>
              <a:rPr lang="zh-CN" altLang="en-US" b="1" i="0" dirty="0">
                <a:solidFill>
                  <a:srgbClr val="FFFFFF"/>
                </a:solidFill>
                <a:effectLst/>
                <a:latin typeface="Roboto" panose="02000000000000000000" pitchFamily="2" charset="0"/>
              </a:rPr>
              <a:t>第 </a:t>
            </a:r>
            <a:r>
              <a:rPr lang="en-US" altLang="zh-CN" b="1" i="0" dirty="0">
                <a:solidFill>
                  <a:srgbClr val="FFFFFF"/>
                </a:solidFill>
                <a:effectLst/>
                <a:latin typeface="Roboto" panose="02000000000000000000" pitchFamily="2" charset="0"/>
              </a:rPr>
              <a:t>0 </a:t>
            </a:r>
            <a:r>
              <a:rPr lang="zh-CN" altLang="en-US" b="1" i="0" dirty="0">
                <a:solidFill>
                  <a:srgbClr val="FFFFFF"/>
                </a:solidFill>
                <a:effectLst/>
                <a:latin typeface="Roboto" panose="02000000000000000000" pitchFamily="2" charset="0"/>
              </a:rPr>
              <a:t>个</a:t>
            </a:r>
            <a:r>
              <a:rPr lang="zh-CN" altLang="en-US" b="0" i="0" dirty="0">
                <a:solidFill>
                  <a:srgbClr val="FFFFFF"/>
                </a:solidFill>
                <a:effectLst/>
                <a:latin typeface="Roboto" panose="02000000000000000000" pitchFamily="2" charset="0"/>
              </a:rPr>
              <a:t>到</a:t>
            </a:r>
            <a:r>
              <a:rPr lang="zh-CN" altLang="en-US" b="1" i="0" dirty="0">
                <a:solidFill>
                  <a:srgbClr val="FFFFFF"/>
                </a:solidFill>
                <a:effectLst/>
                <a:latin typeface="Roboto" panose="02000000000000000000" pitchFamily="2" charset="0"/>
              </a:rPr>
              <a:t>第 </a:t>
            </a:r>
            <a:r>
              <a:rPr lang="en-US" altLang="zh-CN" b="1" i="0" dirty="0">
                <a:solidFill>
                  <a:srgbClr val="FFFFFF"/>
                </a:solidFill>
                <a:effectLst/>
                <a:latin typeface="Roboto" panose="02000000000000000000" pitchFamily="2" charset="0"/>
              </a:rPr>
              <a:t>k-1 </a:t>
            </a:r>
            <a:r>
              <a:rPr lang="zh-CN" altLang="en-US" b="1" i="0" dirty="0">
                <a:solidFill>
                  <a:srgbClr val="FFFFFF"/>
                </a:solidFill>
                <a:effectLst/>
                <a:latin typeface="Roboto" panose="02000000000000000000" pitchFamily="2" charset="0"/>
              </a:rPr>
              <a:t>个</a:t>
            </a:r>
            <a:r>
              <a:rPr lang="zh-CN" altLang="en-US" b="0" i="0" dirty="0">
                <a:solidFill>
                  <a:srgbClr val="FFFFFF"/>
                </a:solidFill>
                <a:effectLst/>
                <a:latin typeface="Roboto" panose="02000000000000000000" pitchFamily="2" charset="0"/>
              </a:rPr>
              <a:t>的鸡蛋。总共是多少个呢？是 </a:t>
            </a:r>
            <a:r>
              <a:rPr lang="en-US" altLang="zh-CN" b="0" i="0" dirty="0">
                <a:solidFill>
                  <a:srgbClr val="FFFFFF"/>
                </a:solidFill>
                <a:effectLst/>
                <a:latin typeface="Roboto" panose="02000000000000000000" pitchFamily="2" charset="0"/>
              </a:rPr>
              <a:t>k </a:t>
            </a:r>
            <a:r>
              <a:rPr lang="zh-CN" altLang="en-US" b="0" i="0" dirty="0">
                <a:solidFill>
                  <a:srgbClr val="FFFFFF"/>
                </a:solidFill>
                <a:effectLst/>
                <a:latin typeface="Roboto" panose="02000000000000000000" pitchFamily="2" charset="0"/>
              </a:rPr>
              <a:t>个。</a:t>
            </a:r>
          </a:p>
          <a:p>
            <a:pPr marL="457200" lvl="1" indent="0" algn="l">
              <a:buFont typeface="+mj-lt"/>
              <a:buNone/>
            </a:pPr>
            <a:r>
              <a:rPr lang="zh-CN" altLang="en-US" b="0" i="0" dirty="0">
                <a:solidFill>
                  <a:srgbClr val="FFFFFF"/>
                </a:solidFill>
                <a:effectLst/>
                <a:latin typeface="Roboto" panose="02000000000000000000" pitchFamily="2" charset="0"/>
              </a:rPr>
              <a:t>放置第</a:t>
            </a:r>
            <a:r>
              <a:rPr lang="en-US" altLang="zh-CN" b="0" i="0" dirty="0">
                <a:solidFill>
                  <a:srgbClr val="FFFFFF"/>
                </a:solidFill>
                <a:effectLst/>
                <a:latin typeface="Roboto" panose="02000000000000000000" pitchFamily="2" charset="0"/>
              </a:rPr>
              <a:t>0</a:t>
            </a:r>
            <a:r>
              <a:rPr lang="zh-CN" altLang="en-US" b="0" i="0" dirty="0">
                <a:solidFill>
                  <a:srgbClr val="FFFFFF"/>
                </a:solidFill>
                <a:effectLst/>
                <a:latin typeface="Roboto" panose="02000000000000000000" pitchFamily="2" charset="0"/>
              </a:rPr>
              <a:t>个时，前面放了 </a:t>
            </a:r>
            <a:r>
              <a:rPr lang="en-US" altLang="zh-CN" b="0" i="0" dirty="0">
                <a:solidFill>
                  <a:srgbClr val="FFFFFF"/>
                </a:solidFill>
                <a:effectLst/>
                <a:latin typeface="Roboto" panose="02000000000000000000" pitchFamily="2" charset="0"/>
              </a:rPr>
              <a:t>0 </a:t>
            </a:r>
            <a:r>
              <a:rPr lang="zh-CN" altLang="en-US" b="0" i="0" dirty="0">
                <a:solidFill>
                  <a:srgbClr val="FFFFFF"/>
                </a:solidFill>
                <a:effectLst/>
                <a:latin typeface="Roboto" panose="02000000000000000000" pitchFamily="2" charset="0"/>
              </a:rPr>
              <a:t>个。</a:t>
            </a:r>
          </a:p>
          <a:p>
            <a:pPr marL="457200" lvl="1" indent="0" algn="l">
              <a:buFont typeface="+mj-lt"/>
              <a:buNone/>
            </a:pPr>
            <a:r>
              <a:rPr lang="zh-CN" altLang="en-US" b="0" i="0" dirty="0">
                <a:solidFill>
                  <a:srgbClr val="FFFFFF"/>
                </a:solidFill>
                <a:effectLst/>
                <a:latin typeface="Roboto" panose="02000000000000000000" pitchFamily="2" charset="0"/>
              </a:rPr>
              <a:t>放置第</a:t>
            </a:r>
            <a:r>
              <a:rPr lang="en-US" altLang="zh-CN" b="0" i="0" dirty="0">
                <a:solidFill>
                  <a:srgbClr val="FFFFFF"/>
                </a:solidFill>
                <a:effectLst/>
                <a:latin typeface="Roboto" panose="02000000000000000000" pitchFamily="2" charset="0"/>
              </a:rPr>
              <a:t>1</a:t>
            </a:r>
            <a:r>
              <a:rPr lang="zh-CN" altLang="en-US" b="0" i="0" dirty="0">
                <a:solidFill>
                  <a:srgbClr val="FFFFFF"/>
                </a:solidFill>
                <a:effectLst/>
                <a:latin typeface="Roboto" panose="02000000000000000000" pitchFamily="2" charset="0"/>
              </a:rPr>
              <a:t>个时，前面放了 </a:t>
            </a:r>
            <a:r>
              <a:rPr lang="en-US" altLang="zh-CN" b="0" i="0" dirty="0">
                <a:solidFill>
                  <a:srgbClr val="FFFFFF"/>
                </a:solidFill>
                <a:effectLst/>
                <a:latin typeface="Roboto" panose="02000000000000000000" pitchFamily="2" charset="0"/>
              </a:rPr>
              <a:t>1 </a:t>
            </a:r>
            <a:r>
              <a:rPr lang="zh-CN" altLang="en-US" b="0" i="0" dirty="0">
                <a:solidFill>
                  <a:srgbClr val="FFFFFF"/>
                </a:solidFill>
                <a:effectLst/>
                <a:latin typeface="Roboto" panose="02000000000000000000" pitchFamily="2" charset="0"/>
              </a:rPr>
              <a:t>个 </a:t>
            </a:r>
            <a:r>
              <a:rPr lang="en-US" altLang="zh-CN" b="0" i="0" dirty="0">
                <a:solidFill>
                  <a:srgbClr val="FFFFFF"/>
                </a:solidFill>
                <a:effectLst/>
                <a:latin typeface="Roboto" panose="02000000000000000000" pitchFamily="2" charset="0"/>
              </a:rPr>
              <a:t>(</a:t>
            </a:r>
            <a:r>
              <a:rPr lang="zh-CN" altLang="en-US" b="0" i="0" dirty="0">
                <a:solidFill>
                  <a:srgbClr val="FFFFFF"/>
                </a:solidFill>
                <a:effectLst/>
                <a:latin typeface="Roboto" panose="02000000000000000000" pitchFamily="2" charset="0"/>
              </a:rPr>
              <a:t>第</a:t>
            </a:r>
            <a:r>
              <a:rPr lang="en-US" altLang="zh-CN" b="0" i="0" dirty="0">
                <a:solidFill>
                  <a:srgbClr val="FFFFFF"/>
                </a:solidFill>
                <a:effectLst/>
                <a:latin typeface="Roboto" panose="02000000000000000000" pitchFamily="2" charset="0"/>
              </a:rPr>
              <a:t>0</a:t>
            </a:r>
            <a:r>
              <a:rPr lang="zh-CN" altLang="en-US" b="0" i="0" dirty="0">
                <a:solidFill>
                  <a:srgbClr val="FFFFFF"/>
                </a:solidFill>
                <a:effectLst/>
                <a:latin typeface="Roboto" panose="02000000000000000000" pitchFamily="2" charset="0"/>
              </a:rPr>
              <a:t>个</a:t>
            </a:r>
            <a:r>
              <a:rPr lang="en-US" altLang="zh-CN" b="0" i="0" dirty="0">
                <a:solidFill>
                  <a:srgbClr val="FFFFFF"/>
                </a:solidFill>
                <a:effectLst/>
                <a:latin typeface="Roboto" panose="02000000000000000000" pitchFamily="2" charset="0"/>
              </a:rPr>
              <a:t>)</a:t>
            </a:r>
            <a:r>
              <a:rPr lang="zh-CN" altLang="en-US" b="0" i="0" dirty="0">
                <a:solidFill>
                  <a:srgbClr val="FFFFFF"/>
                </a:solidFill>
                <a:effectLst/>
                <a:latin typeface="Roboto" panose="02000000000000000000" pitchFamily="2" charset="0"/>
              </a:rPr>
              <a:t>。</a:t>
            </a:r>
          </a:p>
          <a:p>
            <a:pPr marL="457200" lvl="1" indent="0" algn="l">
              <a:buFont typeface="+mj-lt"/>
              <a:buNone/>
            </a:pPr>
            <a:r>
              <a:rPr lang="zh-CN" altLang="en-US" b="0" i="0" dirty="0">
                <a:solidFill>
                  <a:srgbClr val="FFFFFF"/>
                </a:solidFill>
                <a:effectLst/>
                <a:latin typeface="Roboto" panose="02000000000000000000" pitchFamily="2" charset="0"/>
              </a:rPr>
              <a:t>放置第</a:t>
            </a:r>
            <a:r>
              <a:rPr lang="en-US" altLang="zh-CN" b="0" i="0" dirty="0">
                <a:solidFill>
                  <a:srgbClr val="FFFFFF"/>
                </a:solidFill>
                <a:effectLst/>
                <a:latin typeface="Roboto" panose="02000000000000000000" pitchFamily="2" charset="0"/>
              </a:rPr>
              <a:t>7</a:t>
            </a:r>
            <a:r>
              <a:rPr lang="zh-CN" altLang="en-US" b="0" i="0" dirty="0">
                <a:solidFill>
                  <a:srgbClr val="FFFFFF"/>
                </a:solidFill>
                <a:effectLst/>
                <a:latin typeface="Roboto" panose="02000000000000000000" pitchFamily="2" charset="0"/>
              </a:rPr>
              <a:t>个时，前面放了 </a:t>
            </a:r>
            <a:r>
              <a:rPr lang="en-US" altLang="zh-CN" b="0" i="0" dirty="0">
                <a:solidFill>
                  <a:srgbClr val="FFFFFF"/>
                </a:solidFill>
                <a:effectLst/>
                <a:latin typeface="Roboto" panose="02000000000000000000" pitchFamily="2" charset="0"/>
              </a:rPr>
              <a:t>7 </a:t>
            </a:r>
            <a:r>
              <a:rPr lang="zh-CN" altLang="en-US" b="0" i="0" dirty="0">
                <a:solidFill>
                  <a:srgbClr val="FFFFFF"/>
                </a:solidFill>
                <a:effectLst/>
                <a:latin typeface="Roboto" panose="02000000000000000000" pitchFamily="2" charset="0"/>
              </a:rPr>
              <a:t>个 </a:t>
            </a:r>
            <a:r>
              <a:rPr lang="en-US" altLang="zh-CN" b="0" i="0" dirty="0">
                <a:solidFill>
                  <a:srgbClr val="FFFFFF"/>
                </a:solidFill>
                <a:effectLst/>
                <a:latin typeface="Roboto" panose="02000000000000000000" pitchFamily="2" charset="0"/>
              </a:rPr>
              <a:t>(</a:t>
            </a:r>
            <a:r>
              <a:rPr lang="zh-CN" altLang="en-US" b="0" i="0" dirty="0">
                <a:solidFill>
                  <a:srgbClr val="FFFFFF"/>
                </a:solidFill>
                <a:effectLst/>
                <a:latin typeface="Roboto" panose="02000000000000000000" pitchFamily="2" charset="0"/>
              </a:rPr>
              <a:t>第</a:t>
            </a:r>
            <a:r>
              <a:rPr lang="en-US" altLang="zh-CN" b="0" i="0" dirty="0">
                <a:solidFill>
                  <a:srgbClr val="FFFFFF"/>
                </a:solidFill>
                <a:effectLst/>
                <a:latin typeface="Roboto" panose="02000000000000000000" pitchFamily="2" charset="0"/>
              </a:rPr>
              <a:t>0</a:t>
            </a:r>
            <a:r>
              <a:rPr lang="zh-CN" altLang="en-US" b="0" i="0" dirty="0">
                <a:solidFill>
                  <a:srgbClr val="FFFFFF"/>
                </a:solidFill>
                <a:effectLst/>
                <a:latin typeface="Roboto" panose="02000000000000000000" pitchFamily="2" charset="0"/>
              </a:rPr>
              <a:t>到第</a:t>
            </a:r>
            <a:r>
              <a:rPr lang="en-US" altLang="zh-CN" b="0" i="0" dirty="0">
                <a:solidFill>
                  <a:srgbClr val="FFFFFF"/>
                </a:solidFill>
                <a:effectLst/>
                <a:latin typeface="Roboto" panose="02000000000000000000" pitchFamily="2" charset="0"/>
              </a:rPr>
              <a:t>6</a:t>
            </a:r>
            <a:r>
              <a:rPr lang="zh-CN" altLang="en-US" b="0" i="0" dirty="0">
                <a:solidFill>
                  <a:srgbClr val="FFFFFF"/>
                </a:solidFill>
                <a:effectLst/>
                <a:latin typeface="Roboto" panose="02000000000000000000" pitchFamily="2" charset="0"/>
              </a:rPr>
              <a:t>个</a:t>
            </a:r>
            <a:r>
              <a:rPr lang="en-US" altLang="zh-CN" b="0" i="0" dirty="0">
                <a:solidFill>
                  <a:srgbClr val="FFFFFF"/>
                </a:solidFill>
                <a:effectLst/>
                <a:latin typeface="Roboto" panose="02000000000000000000" pitchFamily="2" charset="0"/>
              </a:rPr>
              <a:t>)</a:t>
            </a:r>
            <a:r>
              <a:rPr lang="zh-CN" altLang="en-US" b="0" i="0" dirty="0">
                <a:solidFill>
                  <a:srgbClr val="FFFFFF"/>
                </a:solidFill>
                <a:effectLst/>
                <a:latin typeface="Roboto" panose="02000000000000000000" pitchFamily="2" charset="0"/>
              </a:rPr>
              <a:t>。</a:t>
            </a:r>
          </a:p>
          <a:p>
            <a:pPr algn="l">
              <a:buFont typeface="+mj-lt"/>
              <a:buAutoNum type="arabicPeriod"/>
            </a:pPr>
            <a:r>
              <a:rPr lang="zh-CN" altLang="en-US" b="1" i="0" dirty="0">
                <a:solidFill>
                  <a:srgbClr val="FFFFFF"/>
                </a:solidFill>
                <a:effectLst/>
                <a:latin typeface="Roboto" panose="02000000000000000000" pitchFamily="2" charset="0"/>
              </a:rPr>
              <a:t>计算占用的空间：</a:t>
            </a:r>
            <a:r>
              <a:rPr lang="zh-CN" altLang="en-US" b="0" i="0" dirty="0">
                <a:solidFill>
                  <a:srgbClr val="FFFFFF"/>
                </a:solidFill>
                <a:effectLst/>
                <a:latin typeface="Roboto" panose="02000000000000000000" pitchFamily="2" charset="0"/>
              </a:rPr>
              <a:t> 这 </a:t>
            </a:r>
            <a:r>
              <a:rPr lang="en-US" altLang="zh-CN" b="0" i="0" dirty="0">
                <a:solidFill>
                  <a:srgbClr val="FFFFFF"/>
                </a:solidFill>
                <a:effectLst/>
                <a:latin typeface="Roboto" panose="02000000000000000000" pitchFamily="2" charset="0"/>
              </a:rPr>
              <a:t>k </a:t>
            </a:r>
            <a:r>
              <a:rPr lang="zh-CN" altLang="en-US" b="0" i="0" dirty="0">
                <a:solidFill>
                  <a:srgbClr val="FFFFFF"/>
                </a:solidFill>
                <a:effectLst/>
                <a:latin typeface="Roboto" panose="02000000000000000000" pitchFamily="2" charset="0"/>
              </a:rPr>
              <a:t>个已经放好的鸡蛋，占了多少个</a:t>
            </a:r>
            <a:r>
              <a:rPr lang="zh-CN" altLang="en-US" b="1" i="0" dirty="0">
                <a:solidFill>
                  <a:srgbClr val="FFFFFF"/>
                </a:solidFill>
                <a:effectLst/>
                <a:latin typeface="Roboto" panose="02000000000000000000" pitchFamily="2" charset="0"/>
              </a:rPr>
              <a:t>完整的行</a:t>
            </a:r>
            <a:r>
              <a:rPr lang="zh-CN" altLang="en-US" b="0" i="0" dirty="0">
                <a:solidFill>
                  <a:srgbClr val="FFFFFF"/>
                </a:solidFill>
                <a:effectLst/>
                <a:latin typeface="Roboto" panose="02000000000000000000" pitchFamily="2" charset="0"/>
              </a:rPr>
              <a:t>？</a:t>
            </a:r>
          </a:p>
          <a:p>
            <a:pPr marL="457200" lvl="1" indent="0" algn="l">
              <a:buFont typeface="+mj-lt"/>
              <a:buNone/>
            </a:pPr>
            <a:r>
              <a:rPr lang="zh-CN" altLang="en-US" b="0" i="0" dirty="0">
                <a:solidFill>
                  <a:srgbClr val="FFFFFF"/>
                </a:solidFill>
                <a:effectLst/>
                <a:latin typeface="Roboto" panose="02000000000000000000" pitchFamily="2" charset="0"/>
              </a:rPr>
              <a:t>我们知道每行能放</a:t>
            </a:r>
            <a:r>
              <a:rPr lang="en-US" altLang="zh-CN" b="0" i="0" dirty="0">
                <a:solidFill>
                  <a:srgbClr val="FFFFFF"/>
                </a:solidFill>
                <a:effectLst/>
                <a:latin typeface="Roboto" panose="02000000000000000000" pitchFamily="2" charset="0"/>
              </a:rPr>
              <a:t>4</a:t>
            </a:r>
            <a:r>
              <a:rPr lang="zh-CN" altLang="en-US" b="0" i="0" dirty="0">
                <a:solidFill>
                  <a:srgbClr val="FFFFFF"/>
                </a:solidFill>
                <a:effectLst/>
                <a:latin typeface="Roboto" panose="02000000000000000000" pitchFamily="2" charset="0"/>
              </a:rPr>
              <a:t>个。</a:t>
            </a:r>
          </a:p>
          <a:p>
            <a:pPr marL="457200" lvl="1" indent="0" algn="l">
              <a:buFont typeface="+mj-lt"/>
              <a:buNone/>
            </a:pPr>
            <a:r>
              <a:rPr lang="zh-CN" altLang="en-US" b="0" i="0" dirty="0">
                <a:solidFill>
                  <a:srgbClr val="FFFFFF"/>
                </a:solidFill>
                <a:effectLst/>
                <a:latin typeface="Roboto" panose="02000000000000000000" pitchFamily="2" charset="0"/>
              </a:rPr>
              <a:t>这是一个典型的</a:t>
            </a:r>
            <a:r>
              <a:rPr lang="zh-CN" altLang="en-US" b="1" i="0" dirty="0">
                <a:solidFill>
                  <a:srgbClr val="FFFFFF"/>
                </a:solidFill>
                <a:effectLst/>
                <a:latin typeface="Roboto" panose="02000000000000000000" pitchFamily="2" charset="0"/>
              </a:rPr>
              <a:t>分组问题</a:t>
            </a:r>
            <a:r>
              <a:rPr lang="zh-CN" altLang="en-US" b="0" i="0" dirty="0">
                <a:solidFill>
                  <a:srgbClr val="FFFFFF"/>
                </a:solidFill>
                <a:effectLst/>
                <a:latin typeface="Roboto" panose="02000000000000000000" pitchFamily="2" charset="0"/>
              </a:rPr>
              <a:t>。要把 </a:t>
            </a:r>
            <a:r>
              <a:rPr lang="en-US" altLang="zh-CN" b="0" i="0" dirty="0">
                <a:solidFill>
                  <a:srgbClr val="FFFFFF"/>
                </a:solidFill>
                <a:effectLst/>
                <a:latin typeface="Roboto" panose="02000000000000000000" pitchFamily="2" charset="0"/>
              </a:rPr>
              <a:t>k </a:t>
            </a:r>
            <a:r>
              <a:rPr lang="zh-CN" altLang="en-US" b="0" i="0" dirty="0">
                <a:solidFill>
                  <a:srgbClr val="FFFFFF"/>
                </a:solidFill>
                <a:effectLst/>
                <a:latin typeface="Roboto" panose="02000000000000000000" pitchFamily="2" charset="0"/>
              </a:rPr>
              <a:t>个东西，每</a:t>
            </a:r>
            <a:r>
              <a:rPr lang="en-US" altLang="zh-CN" b="0" i="0" dirty="0">
                <a:solidFill>
                  <a:srgbClr val="FFFFFF"/>
                </a:solidFill>
                <a:effectLst/>
                <a:latin typeface="Roboto" panose="02000000000000000000" pitchFamily="2" charset="0"/>
              </a:rPr>
              <a:t>4</a:t>
            </a:r>
            <a:r>
              <a:rPr lang="zh-CN" altLang="en-US" b="0" i="0" dirty="0">
                <a:solidFill>
                  <a:srgbClr val="FFFFFF"/>
                </a:solidFill>
                <a:effectLst/>
                <a:latin typeface="Roboto" panose="02000000000000000000" pitchFamily="2" charset="0"/>
              </a:rPr>
              <a:t>个分成一组，能分出多少个完整的组？</a:t>
            </a:r>
          </a:p>
          <a:p>
            <a:pPr marL="457200" lvl="1" indent="0" algn="l">
              <a:buFont typeface="+mj-lt"/>
              <a:buNone/>
            </a:pPr>
            <a:r>
              <a:rPr lang="zh-CN" altLang="en-US" b="0" i="0" dirty="0">
                <a:solidFill>
                  <a:srgbClr val="FFFFFF"/>
                </a:solidFill>
                <a:effectLst/>
                <a:latin typeface="Roboto" panose="02000000000000000000" pitchFamily="2" charset="0"/>
              </a:rPr>
              <a:t>在数学上，这就是</a:t>
            </a:r>
            <a:r>
              <a:rPr lang="zh-CN" altLang="en-US" b="1" i="0" dirty="0">
                <a:solidFill>
                  <a:srgbClr val="FFFFFF"/>
                </a:solidFill>
                <a:effectLst/>
                <a:latin typeface="Roboto" panose="02000000000000000000" pitchFamily="2" charset="0"/>
              </a:rPr>
              <a:t>整除</a:t>
            </a:r>
            <a:r>
              <a:rPr lang="zh-CN" altLang="en-US" b="0" i="0" dirty="0">
                <a:solidFill>
                  <a:srgbClr val="FFFFFF"/>
                </a:solidFill>
                <a:effectLst/>
                <a:latin typeface="Roboto" panose="02000000000000000000" pitchFamily="2" charset="0"/>
              </a:rPr>
              <a:t>的定义！</a:t>
            </a:r>
            <a:r>
              <a:rPr lang="en-US" altLang="zh-CN" b="0" i="0" dirty="0">
                <a:solidFill>
                  <a:srgbClr val="FFFFFF"/>
                </a:solidFill>
                <a:effectLst/>
                <a:latin typeface="Roboto" panose="02000000000000000000" pitchFamily="2" charset="0"/>
              </a:rPr>
              <a:t>k / 4 </a:t>
            </a:r>
            <a:r>
              <a:rPr lang="zh-CN" altLang="en-US" b="0" i="0" dirty="0">
                <a:solidFill>
                  <a:srgbClr val="FFFFFF"/>
                </a:solidFill>
                <a:effectLst/>
                <a:latin typeface="Roboto" panose="02000000000000000000" pitchFamily="2" charset="0"/>
              </a:rPr>
              <a:t>计算的正是“</a:t>
            </a:r>
            <a:r>
              <a:rPr lang="en-US" altLang="zh-CN" b="0" i="0" dirty="0">
                <a:solidFill>
                  <a:srgbClr val="FFFFFF"/>
                </a:solidFill>
                <a:effectLst/>
                <a:latin typeface="Roboto" panose="02000000000000000000" pitchFamily="2" charset="0"/>
              </a:rPr>
              <a:t>k </a:t>
            </a:r>
            <a:r>
              <a:rPr lang="zh-CN" altLang="en-US" b="0" i="0" dirty="0">
                <a:solidFill>
                  <a:srgbClr val="FFFFFF"/>
                </a:solidFill>
                <a:effectLst/>
                <a:latin typeface="Roboto" panose="02000000000000000000" pitchFamily="2" charset="0"/>
              </a:rPr>
              <a:t>中包含多少个完整的</a:t>
            </a:r>
            <a:r>
              <a:rPr lang="en-US" altLang="zh-CN" b="0" i="0" dirty="0">
                <a:solidFill>
                  <a:srgbClr val="FFFFFF"/>
                </a:solidFill>
                <a:effectLst/>
                <a:latin typeface="Roboto" panose="02000000000000000000" pitchFamily="2" charset="0"/>
              </a:rPr>
              <a:t>4”</a:t>
            </a:r>
            <a:r>
              <a:rPr lang="zh-CN" altLang="en-US" b="0" i="0" dirty="0">
                <a:solidFill>
                  <a:srgbClr val="FFFFFF"/>
                </a:solidFill>
                <a:effectLst/>
                <a:latin typeface="Roboto" panose="02000000000000000000" pitchFamily="2" charset="0"/>
              </a:rPr>
              <a:t>。</a:t>
            </a:r>
          </a:p>
          <a:p>
            <a:pPr algn="l">
              <a:buFont typeface="Arial" panose="020B0604020202020204" pitchFamily="34" charset="0"/>
              <a:buNone/>
            </a:pPr>
            <a:endParaRPr lang="en-US" altLang="zh-CN" b="0" i="0" dirty="0">
              <a:solidFill>
                <a:srgbClr val="FFFFFF"/>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zh-CN" dirty="0"/>
              <a:t>k / 4</a:t>
            </a:r>
            <a:r>
              <a:rPr lang="zh-CN" altLang="en-US" b="0" i="0" dirty="0">
                <a:solidFill>
                  <a:srgbClr val="FFFFFF"/>
                </a:solidFill>
                <a:effectLst/>
                <a:latin typeface="Roboto" panose="02000000000000000000" pitchFamily="2" charset="0"/>
              </a:rPr>
              <a:t> 问的是：在放置第 </a:t>
            </a:r>
            <a:r>
              <a:rPr lang="en-US" altLang="zh-CN" dirty="0"/>
              <a:t>k</a:t>
            </a:r>
            <a:r>
              <a:rPr lang="zh-CN" altLang="en-US" b="0" i="0" dirty="0">
                <a:solidFill>
                  <a:srgbClr val="FFFFFF"/>
                </a:solidFill>
                <a:effectLst/>
                <a:latin typeface="Roboto" panose="02000000000000000000" pitchFamily="2" charset="0"/>
              </a:rPr>
              <a:t> 个鸡蛋之前，你已经</a:t>
            </a:r>
            <a:r>
              <a:rPr lang="zh-CN" altLang="en-US" b="1" i="0" dirty="0">
                <a:solidFill>
                  <a:srgbClr val="FFFFFF"/>
                </a:solidFill>
                <a:effectLst/>
                <a:latin typeface="Roboto" panose="02000000000000000000" pitchFamily="2" charset="0"/>
              </a:rPr>
              <a:t>填满了多少个完整的行</a:t>
            </a:r>
            <a:r>
              <a:rPr lang="zh-CN" altLang="en-US" b="0" i="0" dirty="0">
                <a:solidFill>
                  <a:srgbClr val="FFFFFF"/>
                </a:solidFill>
                <a:effectLst/>
                <a:latin typeface="Roboto" panose="02000000000000000000" pitchFamily="2" charset="0"/>
              </a:rPr>
              <a:t>？</a:t>
            </a:r>
            <a:endParaRPr lang="en-US" altLang="zh-CN" b="0" i="0" dirty="0">
              <a:solidFill>
                <a:srgbClr val="FFFFFF"/>
              </a:solidFill>
              <a:effectLst/>
              <a:latin typeface="Roboto" panose="02000000000000000000" pitchFamily="2" charset="0"/>
            </a:endParaRPr>
          </a:p>
          <a:p>
            <a:pPr algn="l">
              <a:buFont typeface="Arial" panose="020B0604020202020204" pitchFamily="34" charset="0"/>
              <a:buNone/>
            </a:pPr>
            <a:endParaRPr lang="en-US" altLang="zh-CN" b="0" i="0" dirty="0">
              <a:solidFill>
                <a:srgbClr val="FFFFFF"/>
              </a:solidFill>
              <a:effectLst/>
              <a:latin typeface="Roboto" panose="02000000000000000000" pitchFamily="2" charset="0"/>
            </a:endParaRPr>
          </a:p>
          <a:p>
            <a:pPr algn="l">
              <a:buFont typeface="Arial" panose="020B0604020202020204" pitchFamily="34" charset="0"/>
              <a:buNone/>
            </a:pPr>
            <a:endParaRPr lang="en-US" altLang="zh-CN" b="0" i="0" dirty="0">
              <a:solidFill>
                <a:srgbClr val="FFFFFF"/>
              </a:solidFill>
              <a:effectLst/>
              <a:latin typeface="Roboto" panose="02000000000000000000" pitchFamily="2" charset="0"/>
            </a:endParaRPr>
          </a:p>
          <a:p>
            <a:pPr algn="l">
              <a:buFont typeface="Arial" panose="020B0604020202020204" pitchFamily="34" charset="0"/>
              <a:buNone/>
            </a:pPr>
            <a:r>
              <a:rPr lang="en-US" altLang="zh-CN" dirty="0"/>
              <a:t>k % 4</a:t>
            </a:r>
            <a:r>
              <a:rPr lang="zh-CN" altLang="en-US" b="0" i="0" dirty="0">
                <a:solidFill>
                  <a:srgbClr val="FFFFFF"/>
                </a:solidFill>
                <a:effectLst/>
                <a:latin typeface="Roboto" panose="02000000000000000000" pitchFamily="2" charset="0"/>
              </a:rPr>
              <a:t> 问的是：“在填满了若干个完整的行之后，你手里还</a:t>
            </a:r>
            <a:r>
              <a:rPr lang="zh-CN" altLang="en-US" b="1" i="0" dirty="0">
                <a:solidFill>
                  <a:srgbClr val="FFFFFF"/>
                </a:solidFill>
                <a:effectLst/>
                <a:latin typeface="Roboto" panose="02000000000000000000" pitchFamily="2" charset="0"/>
              </a:rPr>
              <a:t>剩下几个鸡蛋</a:t>
            </a:r>
            <a:r>
              <a:rPr lang="zh-CN" altLang="en-US" b="0" i="0" dirty="0">
                <a:solidFill>
                  <a:srgbClr val="FFFFFF"/>
                </a:solidFill>
                <a:effectLst/>
                <a:latin typeface="Roboto" panose="02000000000000000000" pitchFamily="2" charset="0"/>
              </a:rPr>
              <a:t>？” 这个“剩下”的数量，决定了它在新一行中的位置。</a:t>
            </a:r>
          </a:p>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20</a:t>
            </a:fld>
            <a:endParaRPr lang="zh-CN" altLang="en-US"/>
          </a:p>
        </p:txBody>
      </p:sp>
    </p:spTree>
    <p:extLst>
      <p:ext uri="{BB962C8B-B14F-4D97-AF65-F5344CB8AC3E}">
        <p14:creationId xmlns:p14="http://schemas.microsoft.com/office/powerpoint/2010/main" val="603222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这个</a:t>
            </a:r>
            <a:r>
              <a:rPr lang="en-US" altLang="zh-CN" dirty="0"/>
              <a:t>`for`</a:t>
            </a:r>
            <a:r>
              <a:rPr lang="zh-CN" altLang="en-US" dirty="0"/>
              <a:t>循环就是我们站在当前空格 </a:t>
            </a:r>
            <a:r>
              <a:rPr lang="en-US" altLang="zh-CN" dirty="0"/>
              <a:t>k </a:t>
            </a:r>
            <a:r>
              <a:rPr lang="zh-CN" altLang="en-US" dirty="0"/>
              <a:t>处，依次从口袋里拿出数字准备进行尝试。</a:t>
            </a:r>
          </a:p>
        </p:txBody>
      </p:sp>
      <p:sp>
        <p:nvSpPr>
          <p:cNvPr id="4" name="灯片编号占位符 3"/>
          <p:cNvSpPr>
            <a:spLocks noGrp="1"/>
          </p:cNvSpPr>
          <p:nvPr>
            <p:ph type="sldNum" sz="quarter" idx="5"/>
          </p:nvPr>
        </p:nvSpPr>
        <p:spPr/>
        <p:txBody>
          <a:bodyPr/>
          <a:lstStyle/>
          <a:p>
            <a:fld id="{E436B6DD-2BE3-457B-95EC-88989B3CD3C9}" type="slidenum">
              <a:rPr lang="zh-CN" altLang="en-US" smtClean="0"/>
              <a:t>21</a:t>
            </a:fld>
            <a:endParaRPr lang="zh-CN" altLang="en-US"/>
          </a:p>
        </p:txBody>
      </p:sp>
    </p:spTree>
    <p:extLst>
      <p:ext uri="{BB962C8B-B14F-4D97-AF65-F5344CB8AC3E}">
        <p14:creationId xmlns:p14="http://schemas.microsoft.com/office/powerpoint/2010/main" val="3531047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只有通过（返回</a:t>
            </a:r>
            <a:r>
              <a:rPr lang="en-US" altLang="zh-CN" dirty="0"/>
              <a:t>`true`</a:t>
            </a:r>
            <a:r>
              <a:rPr lang="zh-CN" altLang="en-US" dirty="0"/>
              <a:t>），我们才能继续前进。如果不通过，</a:t>
            </a:r>
            <a:r>
              <a:rPr lang="en-US" altLang="zh-CN" dirty="0"/>
              <a:t>`for`</a:t>
            </a:r>
            <a:r>
              <a:rPr lang="zh-CN" altLang="en-US" dirty="0"/>
              <a:t>循环会继续，我们就会拿出下一个数字</a:t>
            </a:r>
            <a:r>
              <a:rPr lang="en-US" altLang="zh-CN" dirty="0"/>
              <a:t>`num+1`</a:t>
            </a:r>
            <a:r>
              <a:rPr lang="zh-CN" altLang="en-US" dirty="0"/>
              <a:t>来尝试</a:t>
            </a:r>
          </a:p>
        </p:txBody>
      </p:sp>
      <p:sp>
        <p:nvSpPr>
          <p:cNvPr id="4" name="灯片编号占位符 3"/>
          <p:cNvSpPr>
            <a:spLocks noGrp="1"/>
          </p:cNvSpPr>
          <p:nvPr>
            <p:ph type="sldNum" sz="quarter" idx="5"/>
          </p:nvPr>
        </p:nvSpPr>
        <p:spPr/>
        <p:txBody>
          <a:bodyPr/>
          <a:lstStyle/>
          <a:p>
            <a:fld id="{E436B6DD-2BE3-457B-95EC-88989B3CD3C9}" type="slidenum">
              <a:rPr lang="zh-CN" altLang="en-US" smtClean="0"/>
              <a:t>22</a:t>
            </a:fld>
            <a:endParaRPr lang="zh-CN" altLang="en-US"/>
          </a:p>
        </p:txBody>
      </p:sp>
    </p:spTree>
    <p:extLst>
      <p:ext uri="{BB962C8B-B14F-4D97-AF65-F5344CB8AC3E}">
        <p14:creationId xmlns:p14="http://schemas.microsoft.com/office/powerpoint/2010/main" val="3678096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r>
              <a:rPr lang="en-US" altLang="zh-CN" dirty="0"/>
              <a:t>`grid[x][y] = num;` </a:t>
            </a:r>
            <a:r>
              <a:rPr lang="zh-CN" altLang="en-US" dirty="0"/>
              <a:t>我们把刚刚检查合法的数字，正式地写在棋盘上。这是我们探索路径上的一个“存档点”。</a:t>
            </a:r>
          </a:p>
          <a:p>
            <a:r>
              <a:rPr lang="zh-CN" altLang="en-US" dirty="0"/>
              <a:t>*   </a:t>
            </a:r>
            <a:r>
              <a:rPr lang="en-US" altLang="zh-CN" dirty="0"/>
              <a:t>`</a:t>
            </a:r>
            <a:r>
              <a:rPr lang="en-US" altLang="zh-CN" dirty="0" err="1"/>
              <a:t>dfs</a:t>
            </a:r>
            <a:r>
              <a:rPr lang="en-US" altLang="zh-CN" dirty="0"/>
              <a:t>(k + 1);` </a:t>
            </a:r>
            <a:r>
              <a:rPr lang="zh-CN" altLang="en-US" dirty="0"/>
              <a:t>我们命令程序：“好了，第</a:t>
            </a:r>
            <a:r>
              <a:rPr lang="en-US" altLang="zh-CN" dirty="0"/>
              <a:t>`k`</a:t>
            </a:r>
            <a:r>
              <a:rPr lang="zh-CN" altLang="en-US" dirty="0"/>
              <a:t>格暂时就这样了，现在你去解决第</a:t>
            </a:r>
            <a:r>
              <a:rPr lang="en-US" altLang="zh-CN" dirty="0"/>
              <a:t>`k+1`</a:t>
            </a:r>
            <a:r>
              <a:rPr lang="zh-CN" altLang="en-US" dirty="0"/>
              <a:t>格吧！”。程序会暂停当前</a:t>
            </a:r>
            <a:r>
              <a:rPr lang="en-US" altLang="zh-CN" dirty="0"/>
              <a:t>`</a:t>
            </a:r>
            <a:r>
              <a:rPr lang="en-US" altLang="zh-CN" dirty="0" err="1"/>
              <a:t>dfs</a:t>
            </a:r>
            <a:r>
              <a:rPr lang="en-US" altLang="zh-CN" dirty="0"/>
              <a:t>(k)`</a:t>
            </a:r>
            <a:r>
              <a:rPr lang="zh-CN" altLang="en-US" dirty="0"/>
              <a:t>的执行（比如</a:t>
            </a:r>
            <a:r>
              <a:rPr lang="en-US" altLang="zh-CN" dirty="0"/>
              <a:t>`for`</a:t>
            </a:r>
            <a:r>
              <a:rPr lang="zh-CN" altLang="en-US" dirty="0"/>
              <a:t>循环可能才到</a:t>
            </a:r>
            <a:r>
              <a:rPr lang="en-US" altLang="zh-CN" dirty="0"/>
              <a:t>`num=1`</a:t>
            </a:r>
            <a:r>
              <a:rPr lang="zh-CN" altLang="en-US" dirty="0"/>
              <a:t>），一头扎进</a:t>
            </a:r>
            <a:r>
              <a:rPr lang="en-US" altLang="zh-CN" dirty="0"/>
              <a:t>`</a:t>
            </a:r>
            <a:r>
              <a:rPr lang="en-US" altLang="zh-CN" dirty="0" err="1"/>
              <a:t>dfs</a:t>
            </a:r>
            <a:r>
              <a:rPr lang="en-US" altLang="zh-CN" dirty="0"/>
              <a:t>(k+1)`</a:t>
            </a:r>
            <a:r>
              <a:rPr lang="zh-CN" altLang="en-US" dirty="0"/>
              <a:t>的全新探索中。</a:t>
            </a:r>
          </a:p>
        </p:txBody>
      </p:sp>
      <p:sp>
        <p:nvSpPr>
          <p:cNvPr id="4" name="灯片编号占位符 3"/>
          <p:cNvSpPr>
            <a:spLocks noGrp="1"/>
          </p:cNvSpPr>
          <p:nvPr>
            <p:ph type="sldNum" sz="quarter" idx="5"/>
          </p:nvPr>
        </p:nvSpPr>
        <p:spPr/>
        <p:txBody>
          <a:bodyPr/>
          <a:lstStyle/>
          <a:p>
            <a:fld id="{E436B6DD-2BE3-457B-95EC-88989B3CD3C9}" type="slidenum">
              <a:rPr lang="zh-CN" altLang="en-US" smtClean="0"/>
              <a:t>23</a:t>
            </a:fld>
            <a:endParaRPr lang="zh-CN" altLang="en-US"/>
          </a:p>
        </p:txBody>
      </p:sp>
    </p:spTree>
    <p:extLst>
      <p:ext uri="{BB962C8B-B14F-4D97-AF65-F5344CB8AC3E}">
        <p14:creationId xmlns:p14="http://schemas.microsoft.com/office/powerpoint/2010/main" val="1173080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24</a:t>
            </a:fld>
            <a:endParaRPr lang="zh-CN" altLang="en-US"/>
          </a:p>
        </p:txBody>
      </p:sp>
    </p:spTree>
    <p:extLst>
      <p:ext uri="{BB962C8B-B14F-4D97-AF65-F5344CB8AC3E}">
        <p14:creationId xmlns:p14="http://schemas.microsoft.com/office/powerpoint/2010/main" val="3072033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solidFill>
                  <a:srgbClr val="008000"/>
                </a:solidFill>
                <a:latin typeface="Consolas" panose="020B0609020204030204" pitchFamily="49" charset="0"/>
              </a:rPr>
              <a:t>如果不恢复现场，在填完第</a:t>
            </a:r>
            <a:r>
              <a:rPr lang="en-US" altLang="zh-CN" dirty="0">
                <a:solidFill>
                  <a:srgbClr val="008000"/>
                </a:solidFill>
                <a:latin typeface="Consolas" panose="020B0609020204030204" pitchFamily="49" charset="0"/>
              </a:rPr>
              <a:t>16</a:t>
            </a:r>
            <a:r>
              <a:rPr lang="zh-CN" altLang="en-US" dirty="0">
                <a:solidFill>
                  <a:srgbClr val="008000"/>
                </a:solidFill>
                <a:latin typeface="Consolas" panose="020B0609020204030204" pitchFamily="49" charset="0"/>
              </a:rPr>
              <a:t>个格子的时候，往回回溯到第</a:t>
            </a:r>
            <a:r>
              <a:rPr lang="en-US" altLang="zh-CN" dirty="0">
                <a:solidFill>
                  <a:srgbClr val="008000"/>
                </a:solidFill>
                <a:latin typeface="Consolas" panose="020B0609020204030204" pitchFamily="49" charset="0"/>
              </a:rPr>
              <a:t>15</a:t>
            </a:r>
            <a:r>
              <a:rPr lang="zh-CN" altLang="en-US" dirty="0">
                <a:solidFill>
                  <a:srgbClr val="008000"/>
                </a:solidFill>
                <a:latin typeface="Consolas" panose="020B0609020204030204" pitchFamily="49" charset="0"/>
              </a:rPr>
              <a:t>个格子时，想要尝试新的数字时，会因为第</a:t>
            </a:r>
            <a:r>
              <a:rPr lang="en-US" altLang="zh-CN" dirty="0">
                <a:solidFill>
                  <a:srgbClr val="008000"/>
                </a:solidFill>
                <a:latin typeface="Consolas" panose="020B0609020204030204" pitchFamily="49" charset="0"/>
              </a:rPr>
              <a:t>16</a:t>
            </a:r>
            <a:r>
              <a:rPr lang="zh-CN" altLang="en-US" dirty="0">
                <a:solidFill>
                  <a:srgbClr val="008000"/>
                </a:solidFill>
                <a:latin typeface="Consolas" panose="020B0609020204030204" pitchFamily="49" charset="0"/>
              </a:rPr>
              <a:t>个格子不是空，将会导致错误！</a:t>
            </a:r>
            <a:endParaRPr lang="en-US" altLang="zh-CN" dirty="0">
              <a:solidFill>
                <a:srgbClr val="008000"/>
              </a:solidFill>
              <a:latin typeface="Consolas" panose="020B0609020204030204" pitchFamily="49" charset="0"/>
            </a:endParaRPr>
          </a:p>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25</a:t>
            </a:fld>
            <a:endParaRPr lang="zh-CN" altLang="en-US"/>
          </a:p>
        </p:txBody>
      </p:sp>
    </p:spTree>
    <p:extLst>
      <p:ext uri="{BB962C8B-B14F-4D97-AF65-F5344CB8AC3E}">
        <p14:creationId xmlns:p14="http://schemas.microsoft.com/office/powerpoint/2010/main" val="3237006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26</a:t>
            </a:fld>
            <a:endParaRPr lang="zh-CN" altLang="en-US"/>
          </a:p>
        </p:txBody>
      </p:sp>
    </p:spTree>
    <p:extLst>
      <p:ext uri="{BB962C8B-B14F-4D97-AF65-F5344CB8AC3E}">
        <p14:creationId xmlns:p14="http://schemas.microsoft.com/office/powerpoint/2010/main" val="3305220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27</a:t>
            </a:fld>
            <a:endParaRPr lang="zh-CN" altLang="en-US"/>
          </a:p>
        </p:txBody>
      </p:sp>
    </p:spTree>
    <p:extLst>
      <p:ext uri="{BB962C8B-B14F-4D97-AF65-F5344CB8AC3E}">
        <p14:creationId xmlns:p14="http://schemas.microsoft.com/office/powerpoint/2010/main" val="4211174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28</a:t>
            </a:fld>
            <a:endParaRPr lang="zh-CN" altLang="en-US"/>
          </a:p>
        </p:txBody>
      </p:sp>
    </p:spTree>
    <p:extLst>
      <p:ext uri="{BB962C8B-B14F-4D97-AF65-F5344CB8AC3E}">
        <p14:creationId xmlns:p14="http://schemas.microsoft.com/office/powerpoint/2010/main" val="2546950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29</a:t>
            </a:fld>
            <a:endParaRPr lang="zh-CN" altLang="en-US"/>
          </a:p>
        </p:txBody>
      </p:sp>
    </p:spTree>
    <p:extLst>
      <p:ext uri="{BB962C8B-B14F-4D97-AF65-F5344CB8AC3E}">
        <p14:creationId xmlns:p14="http://schemas.microsoft.com/office/powerpoint/2010/main" val="2626398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30</a:t>
            </a:fld>
            <a:endParaRPr lang="zh-CN" altLang="en-US"/>
          </a:p>
        </p:txBody>
      </p:sp>
    </p:spTree>
    <p:extLst>
      <p:ext uri="{BB962C8B-B14F-4D97-AF65-F5344CB8AC3E}">
        <p14:creationId xmlns:p14="http://schemas.microsoft.com/office/powerpoint/2010/main" val="3124984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31</a:t>
            </a:fld>
            <a:endParaRPr lang="zh-CN" altLang="en-US"/>
          </a:p>
        </p:txBody>
      </p:sp>
    </p:spTree>
    <p:extLst>
      <p:ext uri="{BB962C8B-B14F-4D97-AF65-F5344CB8AC3E}">
        <p14:creationId xmlns:p14="http://schemas.microsoft.com/office/powerpoint/2010/main" val="38899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32</a:t>
            </a:fld>
            <a:endParaRPr lang="zh-CN" altLang="en-US"/>
          </a:p>
        </p:txBody>
      </p:sp>
    </p:spTree>
    <p:extLst>
      <p:ext uri="{BB962C8B-B14F-4D97-AF65-F5344CB8AC3E}">
        <p14:creationId xmlns:p14="http://schemas.microsoft.com/office/powerpoint/2010/main" val="1856560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33</a:t>
            </a:fld>
            <a:endParaRPr lang="zh-CN" altLang="en-US"/>
          </a:p>
        </p:txBody>
      </p:sp>
    </p:spTree>
    <p:extLst>
      <p:ext uri="{BB962C8B-B14F-4D97-AF65-F5344CB8AC3E}">
        <p14:creationId xmlns:p14="http://schemas.microsoft.com/office/powerpoint/2010/main" val="19491648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34</a:t>
            </a:fld>
            <a:endParaRPr lang="zh-CN" altLang="en-US"/>
          </a:p>
        </p:txBody>
      </p:sp>
    </p:spTree>
    <p:extLst>
      <p:ext uri="{BB962C8B-B14F-4D97-AF65-F5344CB8AC3E}">
        <p14:creationId xmlns:p14="http://schemas.microsoft.com/office/powerpoint/2010/main" val="1950894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35</a:t>
            </a:fld>
            <a:endParaRPr lang="zh-CN" altLang="en-US"/>
          </a:p>
        </p:txBody>
      </p:sp>
    </p:spTree>
    <p:extLst>
      <p:ext uri="{BB962C8B-B14F-4D97-AF65-F5344CB8AC3E}">
        <p14:creationId xmlns:p14="http://schemas.microsoft.com/office/powerpoint/2010/main" val="1117358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36</a:t>
            </a:fld>
            <a:endParaRPr lang="zh-CN" altLang="en-US"/>
          </a:p>
        </p:txBody>
      </p:sp>
    </p:spTree>
    <p:extLst>
      <p:ext uri="{BB962C8B-B14F-4D97-AF65-F5344CB8AC3E}">
        <p14:creationId xmlns:p14="http://schemas.microsoft.com/office/powerpoint/2010/main" val="560945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37</a:t>
            </a:fld>
            <a:endParaRPr lang="zh-CN" altLang="en-US"/>
          </a:p>
        </p:txBody>
      </p:sp>
    </p:spTree>
    <p:extLst>
      <p:ext uri="{BB962C8B-B14F-4D97-AF65-F5344CB8AC3E}">
        <p14:creationId xmlns:p14="http://schemas.microsoft.com/office/powerpoint/2010/main" val="1788798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38</a:t>
            </a:fld>
            <a:endParaRPr lang="zh-CN" altLang="en-US"/>
          </a:p>
        </p:txBody>
      </p:sp>
    </p:spTree>
    <p:extLst>
      <p:ext uri="{BB962C8B-B14F-4D97-AF65-F5344CB8AC3E}">
        <p14:creationId xmlns:p14="http://schemas.microsoft.com/office/powerpoint/2010/main" val="1871028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39</a:t>
            </a:fld>
            <a:endParaRPr lang="zh-CN" altLang="en-US"/>
          </a:p>
        </p:txBody>
      </p:sp>
    </p:spTree>
    <p:extLst>
      <p:ext uri="{BB962C8B-B14F-4D97-AF65-F5344CB8AC3E}">
        <p14:creationId xmlns:p14="http://schemas.microsoft.com/office/powerpoint/2010/main" val="30529650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40</a:t>
            </a:fld>
            <a:endParaRPr lang="zh-CN" altLang="en-US"/>
          </a:p>
        </p:txBody>
      </p:sp>
    </p:spTree>
    <p:extLst>
      <p:ext uri="{BB962C8B-B14F-4D97-AF65-F5344CB8AC3E}">
        <p14:creationId xmlns:p14="http://schemas.microsoft.com/office/powerpoint/2010/main" val="400012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41</a:t>
            </a:fld>
            <a:endParaRPr lang="zh-CN" altLang="en-US"/>
          </a:p>
        </p:txBody>
      </p:sp>
    </p:spTree>
    <p:extLst>
      <p:ext uri="{BB962C8B-B14F-4D97-AF65-F5344CB8AC3E}">
        <p14:creationId xmlns:p14="http://schemas.microsoft.com/office/powerpoint/2010/main" val="1053718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42</a:t>
            </a:fld>
            <a:endParaRPr lang="zh-CN" altLang="en-US"/>
          </a:p>
        </p:txBody>
      </p:sp>
    </p:spTree>
    <p:extLst>
      <p:ext uri="{BB962C8B-B14F-4D97-AF65-F5344CB8AC3E}">
        <p14:creationId xmlns:p14="http://schemas.microsoft.com/office/powerpoint/2010/main" val="2565158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43</a:t>
            </a:fld>
            <a:endParaRPr lang="zh-CN" altLang="en-US"/>
          </a:p>
        </p:txBody>
      </p:sp>
    </p:spTree>
    <p:extLst>
      <p:ext uri="{BB962C8B-B14F-4D97-AF65-F5344CB8AC3E}">
        <p14:creationId xmlns:p14="http://schemas.microsoft.com/office/powerpoint/2010/main" val="3836073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44</a:t>
            </a:fld>
            <a:endParaRPr lang="zh-CN" altLang="en-US"/>
          </a:p>
        </p:txBody>
      </p:sp>
    </p:spTree>
    <p:extLst>
      <p:ext uri="{BB962C8B-B14F-4D97-AF65-F5344CB8AC3E}">
        <p14:creationId xmlns:p14="http://schemas.microsoft.com/office/powerpoint/2010/main" val="19626180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45</a:t>
            </a:fld>
            <a:endParaRPr lang="zh-CN" altLang="en-US"/>
          </a:p>
        </p:txBody>
      </p:sp>
    </p:spTree>
    <p:extLst>
      <p:ext uri="{BB962C8B-B14F-4D97-AF65-F5344CB8AC3E}">
        <p14:creationId xmlns:p14="http://schemas.microsoft.com/office/powerpoint/2010/main" val="3869977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46</a:t>
            </a:fld>
            <a:endParaRPr lang="zh-CN" altLang="en-US"/>
          </a:p>
        </p:txBody>
      </p:sp>
    </p:spTree>
    <p:extLst>
      <p:ext uri="{BB962C8B-B14F-4D97-AF65-F5344CB8AC3E}">
        <p14:creationId xmlns:p14="http://schemas.microsoft.com/office/powerpoint/2010/main" val="8933421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47</a:t>
            </a:fld>
            <a:endParaRPr lang="zh-CN" altLang="en-US"/>
          </a:p>
        </p:txBody>
      </p:sp>
    </p:spTree>
    <p:extLst>
      <p:ext uri="{BB962C8B-B14F-4D97-AF65-F5344CB8AC3E}">
        <p14:creationId xmlns:p14="http://schemas.microsoft.com/office/powerpoint/2010/main" val="8293673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48</a:t>
            </a:fld>
            <a:endParaRPr lang="zh-CN" altLang="en-US"/>
          </a:p>
        </p:txBody>
      </p:sp>
    </p:spTree>
    <p:extLst>
      <p:ext uri="{BB962C8B-B14F-4D97-AF65-F5344CB8AC3E}">
        <p14:creationId xmlns:p14="http://schemas.microsoft.com/office/powerpoint/2010/main" val="1469007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49</a:t>
            </a:fld>
            <a:endParaRPr lang="zh-CN" altLang="en-US"/>
          </a:p>
        </p:txBody>
      </p:sp>
    </p:spTree>
    <p:extLst>
      <p:ext uri="{BB962C8B-B14F-4D97-AF65-F5344CB8AC3E}">
        <p14:creationId xmlns:p14="http://schemas.microsoft.com/office/powerpoint/2010/main" val="138355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50</a:t>
            </a:fld>
            <a:endParaRPr lang="zh-CN" altLang="en-US"/>
          </a:p>
        </p:txBody>
      </p:sp>
    </p:spTree>
    <p:extLst>
      <p:ext uri="{BB962C8B-B14F-4D97-AF65-F5344CB8AC3E}">
        <p14:creationId xmlns:p14="http://schemas.microsoft.com/office/powerpoint/2010/main" val="1342384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51</a:t>
            </a:fld>
            <a:endParaRPr lang="zh-CN" altLang="en-US"/>
          </a:p>
        </p:txBody>
      </p:sp>
    </p:spTree>
    <p:extLst>
      <p:ext uri="{BB962C8B-B14F-4D97-AF65-F5344CB8AC3E}">
        <p14:creationId xmlns:p14="http://schemas.microsoft.com/office/powerpoint/2010/main" val="17639320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52</a:t>
            </a:fld>
            <a:endParaRPr lang="zh-CN" altLang="en-US"/>
          </a:p>
        </p:txBody>
      </p:sp>
    </p:spTree>
    <p:extLst>
      <p:ext uri="{BB962C8B-B14F-4D97-AF65-F5344CB8AC3E}">
        <p14:creationId xmlns:p14="http://schemas.microsoft.com/office/powerpoint/2010/main" val="3795501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53</a:t>
            </a:fld>
            <a:endParaRPr lang="zh-CN" altLang="en-US"/>
          </a:p>
        </p:txBody>
      </p:sp>
    </p:spTree>
    <p:extLst>
      <p:ext uri="{BB962C8B-B14F-4D97-AF65-F5344CB8AC3E}">
        <p14:creationId xmlns:p14="http://schemas.microsoft.com/office/powerpoint/2010/main" val="3400468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54</a:t>
            </a:fld>
            <a:endParaRPr lang="zh-CN" altLang="en-US"/>
          </a:p>
        </p:txBody>
      </p:sp>
    </p:spTree>
    <p:extLst>
      <p:ext uri="{BB962C8B-B14F-4D97-AF65-F5344CB8AC3E}">
        <p14:creationId xmlns:p14="http://schemas.microsoft.com/office/powerpoint/2010/main" val="1859234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55</a:t>
            </a:fld>
            <a:endParaRPr lang="zh-CN" altLang="en-US"/>
          </a:p>
        </p:txBody>
      </p:sp>
    </p:spTree>
    <p:extLst>
      <p:ext uri="{BB962C8B-B14F-4D97-AF65-F5344CB8AC3E}">
        <p14:creationId xmlns:p14="http://schemas.microsoft.com/office/powerpoint/2010/main" val="2036514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56</a:t>
            </a:fld>
            <a:endParaRPr lang="zh-CN" altLang="en-US"/>
          </a:p>
        </p:txBody>
      </p:sp>
    </p:spTree>
    <p:extLst>
      <p:ext uri="{BB962C8B-B14F-4D97-AF65-F5344CB8AC3E}">
        <p14:creationId xmlns:p14="http://schemas.microsoft.com/office/powerpoint/2010/main" val="27026698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57</a:t>
            </a:fld>
            <a:endParaRPr lang="zh-CN" altLang="en-US"/>
          </a:p>
        </p:txBody>
      </p:sp>
    </p:spTree>
    <p:extLst>
      <p:ext uri="{BB962C8B-B14F-4D97-AF65-F5344CB8AC3E}">
        <p14:creationId xmlns:p14="http://schemas.microsoft.com/office/powerpoint/2010/main" val="1179148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不能排序后通过一个循环来判断谁当前的负担小就把题目给谁：</a:t>
            </a:r>
            <a:r>
              <a:rPr lang="en-US" altLang="zh-CN" dirty="0"/>
              <a:t/>
            </a:r>
            <a:br>
              <a:rPr lang="en-US" altLang="zh-CN" dirty="0"/>
            </a:br>
            <a:r>
              <a:rPr lang="zh-CN" altLang="en-US" dirty="0"/>
              <a:t>考虑一个情况 </a:t>
            </a:r>
            <a:r>
              <a:rPr lang="en-US" altLang="zh-CN" dirty="0"/>
              <a:t>【 1 1 1 1 10】</a:t>
            </a:r>
          </a:p>
          <a:p>
            <a:r>
              <a:rPr lang="zh-CN" altLang="en-US" dirty="0"/>
              <a:t>这种情况应该将</a:t>
            </a:r>
            <a:r>
              <a:rPr lang="en-US" altLang="zh-CN" dirty="0"/>
              <a:t>10</a:t>
            </a:r>
            <a:r>
              <a:rPr lang="zh-CN" altLang="en-US" dirty="0"/>
              <a:t>分给左脑</a:t>
            </a:r>
            <a:endParaRPr lang="en-US" altLang="zh-CN" dirty="0"/>
          </a:p>
          <a:p>
            <a:r>
              <a:rPr lang="en-US" altLang="zh-CN" dirty="0"/>
              <a:t>4</a:t>
            </a:r>
            <a:r>
              <a:rPr lang="zh-CN" altLang="en-US" dirty="0"/>
              <a:t>个</a:t>
            </a:r>
            <a:r>
              <a:rPr lang="en-US" altLang="zh-CN" dirty="0"/>
              <a:t>1</a:t>
            </a:r>
            <a:r>
              <a:rPr lang="zh-CN" altLang="en-US" dirty="0"/>
              <a:t>分给右脑</a:t>
            </a:r>
            <a:endParaRPr lang="en-US" altLang="zh-CN" dirty="0"/>
          </a:p>
          <a:p>
            <a:endParaRPr lang="en-US" altLang="zh-CN" dirty="0"/>
          </a:p>
          <a:p>
            <a:r>
              <a:rPr lang="zh-CN" altLang="en-US" dirty="0"/>
              <a:t>如果按照之前的逻辑的话，得到的结果应该是</a:t>
            </a:r>
            <a:r>
              <a:rPr lang="en-US" altLang="zh-CN" dirty="0"/>
              <a:t>2</a:t>
            </a:r>
            <a:r>
              <a:rPr lang="zh-CN" altLang="en-US" dirty="0"/>
              <a:t>，</a:t>
            </a:r>
            <a:r>
              <a:rPr lang="en-US" altLang="zh-CN" dirty="0"/>
              <a:t>12</a:t>
            </a:r>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58</a:t>
            </a:fld>
            <a:endParaRPr lang="zh-CN" altLang="en-US"/>
          </a:p>
        </p:txBody>
      </p:sp>
    </p:spTree>
    <p:extLst>
      <p:ext uri="{BB962C8B-B14F-4D97-AF65-F5344CB8AC3E}">
        <p14:creationId xmlns:p14="http://schemas.microsoft.com/office/powerpoint/2010/main" val="1246371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59</a:t>
            </a:fld>
            <a:endParaRPr lang="zh-CN" altLang="en-US"/>
          </a:p>
        </p:txBody>
      </p:sp>
    </p:spTree>
    <p:extLst>
      <p:ext uri="{BB962C8B-B14F-4D97-AF65-F5344CB8AC3E}">
        <p14:creationId xmlns:p14="http://schemas.microsoft.com/office/powerpoint/2010/main" val="3576211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60</a:t>
            </a:fld>
            <a:endParaRPr lang="zh-CN" altLang="en-US"/>
          </a:p>
        </p:txBody>
      </p:sp>
    </p:spTree>
    <p:extLst>
      <p:ext uri="{BB962C8B-B14F-4D97-AF65-F5344CB8AC3E}">
        <p14:creationId xmlns:p14="http://schemas.microsoft.com/office/powerpoint/2010/main" val="28328050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61</a:t>
            </a:fld>
            <a:endParaRPr lang="zh-CN" altLang="en-US"/>
          </a:p>
        </p:txBody>
      </p:sp>
    </p:spTree>
    <p:extLst>
      <p:ext uri="{BB962C8B-B14F-4D97-AF65-F5344CB8AC3E}">
        <p14:creationId xmlns:p14="http://schemas.microsoft.com/office/powerpoint/2010/main" val="35589457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62</a:t>
            </a:fld>
            <a:endParaRPr lang="zh-CN" altLang="en-US"/>
          </a:p>
        </p:txBody>
      </p:sp>
    </p:spTree>
    <p:extLst>
      <p:ext uri="{BB962C8B-B14F-4D97-AF65-F5344CB8AC3E}">
        <p14:creationId xmlns:p14="http://schemas.microsoft.com/office/powerpoint/2010/main" val="24730747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63</a:t>
            </a:fld>
            <a:endParaRPr lang="zh-CN" altLang="en-US"/>
          </a:p>
        </p:txBody>
      </p:sp>
    </p:spTree>
    <p:extLst>
      <p:ext uri="{BB962C8B-B14F-4D97-AF65-F5344CB8AC3E}">
        <p14:creationId xmlns:p14="http://schemas.microsoft.com/office/powerpoint/2010/main" val="6260616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64</a:t>
            </a:fld>
            <a:endParaRPr lang="zh-CN" altLang="en-US"/>
          </a:p>
        </p:txBody>
      </p:sp>
    </p:spTree>
    <p:extLst>
      <p:ext uri="{BB962C8B-B14F-4D97-AF65-F5344CB8AC3E}">
        <p14:creationId xmlns:p14="http://schemas.microsoft.com/office/powerpoint/2010/main" val="36313960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65</a:t>
            </a:fld>
            <a:endParaRPr lang="zh-CN" altLang="en-US"/>
          </a:p>
        </p:txBody>
      </p:sp>
    </p:spTree>
    <p:extLst>
      <p:ext uri="{BB962C8B-B14F-4D97-AF65-F5344CB8AC3E}">
        <p14:creationId xmlns:p14="http://schemas.microsoft.com/office/powerpoint/2010/main" val="40741639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66</a:t>
            </a:fld>
            <a:endParaRPr lang="zh-CN" altLang="en-US"/>
          </a:p>
        </p:txBody>
      </p:sp>
    </p:spTree>
    <p:extLst>
      <p:ext uri="{BB962C8B-B14F-4D97-AF65-F5344CB8AC3E}">
        <p14:creationId xmlns:p14="http://schemas.microsoft.com/office/powerpoint/2010/main" val="32564332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67</a:t>
            </a:fld>
            <a:endParaRPr lang="zh-CN" altLang="en-US"/>
          </a:p>
        </p:txBody>
      </p:sp>
    </p:spTree>
    <p:extLst>
      <p:ext uri="{BB962C8B-B14F-4D97-AF65-F5344CB8AC3E}">
        <p14:creationId xmlns:p14="http://schemas.microsoft.com/office/powerpoint/2010/main" val="2074629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69</a:t>
            </a:fld>
            <a:endParaRPr lang="zh-CN" altLang="en-US"/>
          </a:p>
        </p:txBody>
      </p:sp>
    </p:spTree>
    <p:extLst>
      <p:ext uri="{BB962C8B-B14F-4D97-AF65-F5344CB8AC3E}">
        <p14:creationId xmlns:p14="http://schemas.microsoft.com/office/powerpoint/2010/main" val="2027009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70</a:t>
            </a:fld>
            <a:endParaRPr lang="zh-CN" altLang="en-US"/>
          </a:p>
        </p:txBody>
      </p:sp>
    </p:spTree>
    <p:extLst>
      <p:ext uri="{BB962C8B-B14F-4D97-AF65-F5344CB8AC3E}">
        <p14:creationId xmlns:p14="http://schemas.microsoft.com/office/powerpoint/2010/main" val="14992387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71</a:t>
            </a:fld>
            <a:endParaRPr lang="zh-CN" altLang="en-US"/>
          </a:p>
        </p:txBody>
      </p:sp>
    </p:spTree>
    <p:extLst>
      <p:ext uri="{BB962C8B-B14F-4D97-AF65-F5344CB8AC3E}">
        <p14:creationId xmlns:p14="http://schemas.microsoft.com/office/powerpoint/2010/main" val="6019430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72</a:t>
            </a:fld>
            <a:endParaRPr lang="zh-CN" altLang="en-US"/>
          </a:p>
        </p:txBody>
      </p:sp>
    </p:spTree>
    <p:extLst>
      <p:ext uri="{BB962C8B-B14F-4D97-AF65-F5344CB8AC3E}">
        <p14:creationId xmlns:p14="http://schemas.microsoft.com/office/powerpoint/2010/main" val="10834881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73</a:t>
            </a:fld>
            <a:endParaRPr lang="zh-CN" altLang="en-US"/>
          </a:p>
        </p:txBody>
      </p:sp>
    </p:spTree>
    <p:extLst>
      <p:ext uri="{BB962C8B-B14F-4D97-AF65-F5344CB8AC3E}">
        <p14:creationId xmlns:p14="http://schemas.microsoft.com/office/powerpoint/2010/main" val="7949927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74</a:t>
            </a:fld>
            <a:endParaRPr lang="zh-CN" altLang="en-US"/>
          </a:p>
        </p:txBody>
      </p:sp>
    </p:spTree>
    <p:extLst>
      <p:ext uri="{BB962C8B-B14F-4D97-AF65-F5344CB8AC3E}">
        <p14:creationId xmlns:p14="http://schemas.microsoft.com/office/powerpoint/2010/main" val="25363502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75</a:t>
            </a:fld>
            <a:endParaRPr lang="zh-CN" altLang="en-US"/>
          </a:p>
        </p:txBody>
      </p:sp>
    </p:spTree>
    <p:extLst>
      <p:ext uri="{BB962C8B-B14F-4D97-AF65-F5344CB8AC3E}">
        <p14:creationId xmlns:p14="http://schemas.microsoft.com/office/powerpoint/2010/main" val="207542760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76</a:t>
            </a:fld>
            <a:endParaRPr lang="zh-CN" altLang="en-US"/>
          </a:p>
        </p:txBody>
      </p:sp>
    </p:spTree>
    <p:extLst>
      <p:ext uri="{BB962C8B-B14F-4D97-AF65-F5344CB8AC3E}">
        <p14:creationId xmlns:p14="http://schemas.microsoft.com/office/powerpoint/2010/main" val="27476621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77</a:t>
            </a:fld>
            <a:endParaRPr lang="zh-CN" altLang="en-US"/>
          </a:p>
        </p:txBody>
      </p:sp>
    </p:spTree>
    <p:extLst>
      <p:ext uri="{BB962C8B-B14F-4D97-AF65-F5344CB8AC3E}">
        <p14:creationId xmlns:p14="http://schemas.microsoft.com/office/powerpoint/2010/main" val="24087736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78</a:t>
            </a:fld>
            <a:endParaRPr lang="zh-CN" altLang="en-US"/>
          </a:p>
        </p:txBody>
      </p:sp>
    </p:spTree>
    <p:extLst>
      <p:ext uri="{BB962C8B-B14F-4D97-AF65-F5344CB8AC3E}">
        <p14:creationId xmlns:p14="http://schemas.microsoft.com/office/powerpoint/2010/main" val="123507431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79</a:t>
            </a:fld>
            <a:endParaRPr lang="zh-CN" altLang="en-US"/>
          </a:p>
        </p:txBody>
      </p:sp>
    </p:spTree>
    <p:extLst>
      <p:ext uri="{BB962C8B-B14F-4D97-AF65-F5344CB8AC3E}">
        <p14:creationId xmlns:p14="http://schemas.microsoft.com/office/powerpoint/2010/main" val="25626292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80</a:t>
            </a:fld>
            <a:endParaRPr lang="zh-CN" altLang="en-US"/>
          </a:p>
        </p:txBody>
      </p:sp>
    </p:spTree>
    <p:extLst>
      <p:ext uri="{BB962C8B-B14F-4D97-AF65-F5344CB8AC3E}">
        <p14:creationId xmlns:p14="http://schemas.microsoft.com/office/powerpoint/2010/main" val="4485278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81</a:t>
            </a:fld>
            <a:endParaRPr lang="zh-CN" altLang="en-US"/>
          </a:p>
        </p:txBody>
      </p:sp>
    </p:spTree>
    <p:extLst>
      <p:ext uri="{BB962C8B-B14F-4D97-AF65-F5344CB8AC3E}">
        <p14:creationId xmlns:p14="http://schemas.microsoft.com/office/powerpoint/2010/main" val="260676869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82</a:t>
            </a:fld>
            <a:endParaRPr lang="zh-CN" altLang="en-US"/>
          </a:p>
        </p:txBody>
      </p:sp>
    </p:spTree>
    <p:extLst>
      <p:ext uri="{BB962C8B-B14F-4D97-AF65-F5344CB8AC3E}">
        <p14:creationId xmlns:p14="http://schemas.microsoft.com/office/powerpoint/2010/main" val="309658978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83</a:t>
            </a:fld>
            <a:endParaRPr lang="zh-CN" altLang="en-US"/>
          </a:p>
        </p:txBody>
      </p:sp>
    </p:spTree>
    <p:extLst>
      <p:ext uri="{BB962C8B-B14F-4D97-AF65-F5344CB8AC3E}">
        <p14:creationId xmlns:p14="http://schemas.microsoft.com/office/powerpoint/2010/main" val="20162486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84</a:t>
            </a:fld>
            <a:endParaRPr lang="zh-CN" altLang="en-US"/>
          </a:p>
        </p:txBody>
      </p:sp>
    </p:spTree>
    <p:extLst>
      <p:ext uri="{BB962C8B-B14F-4D97-AF65-F5344CB8AC3E}">
        <p14:creationId xmlns:p14="http://schemas.microsoft.com/office/powerpoint/2010/main" val="54960861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85</a:t>
            </a:fld>
            <a:endParaRPr lang="zh-CN" altLang="en-US"/>
          </a:p>
        </p:txBody>
      </p:sp>
    </p:spTree>
    <p:extLst>
      <p:ext uri="{BB962C8B-B14F-4D97-AF65-F5344CB8AC3E}">
        <p14:creationId xmlns:p14="http://schemas.microsoft.com/office/powerpoint/2010/main" val="33007475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86</a:t>
            </a:fld>
            <a:endParaRPr lang="zh-CN" altLang="en-US"/>
          </a:p>
        </p:txBody>
      </p:sp>
    </p:spTree>
    <p:extLst>
      <p:ext uri="{BB962C8B-B14F-4D97-AF65-F5344CB8AC3E}">
        <p14:creationId xmlns:p14="http://schemas.microsoft.com/office/powerpoint/2010/main" val="1869143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87</a:t>
            </a:fld>
            <a:endParaRPr lang="zh-CN" altLang="en-US"/>
          </a:p>
        </p:txBody>
      </p:sp>
    </p:spTree>
    <p:extLst>
      <p:ext uri="{BB962C8B-B14F-4D97-AF65-F5344CB8AC3E}">
        <p14:creationId xmlns:p14="http://schemas.microsoft.com/office/powerpoint/2010/main" val="295313694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88</a:t>
            </a:fld>
            <a:endParaRPr lang="zh-CN" altLang="en-US"/>
          </a:p>
        </p:txBody>
      </p:sp>
    </p:spTree>
    <p:extLst>
      <p:ext uri="{BB962C8B-B14F-4D97-AF65-F5344CB8AC3E}">
        <p14:creationId xmlns:p14="http://schemas.microsoft.com/office/powerpoint/2010/main" val="4198697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89</a:t>
            </a:fld>
            <a:endParaRPr lang="zh-CN" altLang="en-US"/>
          </a:p>
        </p:txBody>
      </p:sp>
    </p:spTree>
    <p:extLst>
      <p:ext uri="{BB962C8B-B14F-4D97-AF65-F5344CB8AC3E}">
        <p14:creationId xmlns:p14="http://schemas.microsoft.com/office/powerpoint/2010/main" val="64291695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90</a:t>
            </a:fld>
            <a:endParaRPr lang="zh-CN" altLang="en-US"/>
          </a:p>
        </p:txBody>
      </p:sp>
    </p:spTree>
    <p:extLst>
      <p:ext uri="{BB962C8B-B14F-4D97-AF65-F5344CB8AC3E}">
        <p14:creationId xmlns:p14="http://schemas.microsoft.com/office/powerpoint/2010/main" val="114776754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91</a:t>
            </a:fld>
            <a:endParaRPr lang="zh-CN" altLang="en-US"/>
          </a:p>
        </p:txBody>
      </p:sp>
    </p:spTree>
    <p:extLst>
      <p:ext uri="{BB962C8B-B14F-4D97-AF65-F5344CB8AC3E}">
        <p14:creationId xmlns:p14="http://schemas.microsoft.com/office/powerpoint/2010/main" val="63160213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92</a:t>
            </a:fld>
            <a:endParaRPr lang="zh-CN" altLang="en-US"/>
          </a:p>
        </p:txBody>
      </p:sp>
    </p:spTree>
    <p:extLst>
      <p:ext uri="{BB962C8B-B14F-4D97-AF65-F5344CB8AC3E}">
        <p14:creationId xmlns:p14="http://schemas.microsoft.com/office/powerpoint/2010/main" val="31395106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93</a:t>
            </a:fld>
            <a:endParaRPr lang="zh-CN" altLang="en-US"/>
          </a:p>
        </p:txBody>
      </p:sp>
    </p:spTree>
    <p:extLst>
      <p:ext uri="{BB962C8B-B14F-4D97-AF65-F5344CB8AC3E}">
        <p14:creationId xmlns:p14="http://schemas.microsoft.com/office/powerpoint/2010/main" val="233505778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94</a:t>
            </a:fld>
            <a:endParaRPr lang="zh-CN" altLang="en-US"/>
          </a:p>
        </p:txBody>
      </p:sp>
    </p:spTree>
    <p:extLst>
      <p:ext uri="{BB962C8B-B14F-4D97-AF65-F5344CB8AC3E}">
        <p14:creationId xmlns:p14="http://schemas.microsoft.com/office/powerpoint/2010/main" val="363638534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95</a:t>
            </a:fld>
            <a:endParaRPr lang="zh-CN" altLang="en-US"/>
          </a:p>
        </p:txBody>
      </p:sp>
    </p:spTree>
    <p:extLst>
      <p:ext uri="{BB962C8B-B14F-4D97-AF65-F5344CB8AC3E}">
        <p14:creationId xmlns:p14="http://schemas.microsoft.com/office/powerpoint/2010/main" val="389363647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96</a:t>
            </a:fld>
            <a:endParaRPr lang="zh-CN" altLang="en-US"/>
          </a:p>
        </p:txBody>
      </p:sp>
    </p:spTree>
    <p:extLst>
      <p:ext uri="{BB962C8B-B14F-4D97-AF65-F5344CB8AC3E}">
        <p14:creationId xmlns:p14="http://schemas.microsoft.com/office/powerpoint/2010/main" val="7097156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仍然还是写一个函数 </a:t>
            </a:r>
            <a:r>
              <a:rPr lang="en-US" altLang="zh-CN" dirty="0"/>
              <a:t>int </a:t>
            </a:r>
            <a:r>
              <a:rPr lang="en-US" altLang="zh-CN" dirty="0" err="1"/>
              <a:t>bfs</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97</a:t>
            </a:fld>
            <a:endParaRPr lang="zh-CN" altLang="en-US"/>
          </a:p>
        </p:txBody>
      </p:sp>
    </p:spTree>
    <p:extLst>
      <p:ext uri="{BB962C8B-B14F-4D97-AF65-F5344CB8AC3E}">
        <p14:creationId xmlns:p14="http://schemas.microsoft.com/office/powerpoint/2010/main" val="25144236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98</a:t>
            </a:fld>
            <a:endParaRPr lang="zh-CN" altLang="en-US"/>
          </a:p>
        </p:txBody>
      </p:sp>
    </p:spTree>
    <p:extLst>
      <p:ext uri="{BB962C8B-B14F-4D97-AF65-F5344CB8AC3E}">
        <p14:creationId xmlns:p14="http://schemas.microsoft.com/office/powerpoint/2010/main" val="32193236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99</a:t>
            </a:fld>
            <a:endParaRPr lang="zh-CN" altLang="en-US"/>
          </a:p>
        </p:txBody>
      </p:sp>
    </p:spTree>
    <p:extLst>
      <p:ext uri="{BB962C8B-B14F-4D97-AF65-F5344CB8AC3E}">
        <p14:creationId xmlns:p14="http://schemas.microsoft.com/office/powerpoint/2010/main" val="8421756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100</a:t>
            </a:fld>
            <a:endParaRPr lang="zh-CN" altLang="en-US"/>
          </a:p>
        </p:txBody>
      </p:sp>
    </p:spTree>
    <p:extLst>
      <p:ext uri="{BB962C8B-B14F-4D97-AF65-F5344CB8AC3E}">
        <p14:creationId xmlns:p14="http://schemas.microsoft.com/office/powerpoint/2010/main" val="42046023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101</a:t>
            </a:fld>
            <a:endParaRPr lang="zh-CN" altLang="en-US"/>
          </a:p>
        </p:txBody>
      </p:sp>
    </p:spTree>
    <p:extLst>
      <p:ext uri="{BB962C8B-B14F-4D97-AF65-F5344CB8AC3E}">
        <p14:creationId xmlns:p14="http://schemas.microsoft.com/office/powerpoint/2010/main" val="403714255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102</a:t>
            </a:fld>
            <a:endParaRPr lang="zh-CN" altLang="en-US"/>
          </a:p>
        </p:txBody>
      </p:sp>
    </p:spTree>
    <p:extLst>
      <p:ext uri="{BB962C8B-B14F-4D97-AF65-F5344CB8AC3E}">
        <p14:creationId xmlns:p14="http://schemas.microsoft.com/office/powerpoint/2010/main" val="98517864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103</a:t>
            </a:fld>
            <a:endParaRPr lang="zh-CN" altLang="en-US"/>
          </a:p>
        </p:txBody>
      </p:sp>
    </p:spTree>
    <p:extLst>
      <p:ext uri="{BB962C8B-B14F-4D97-AF65-F5344CB8AC3E}">
        <p14:creationId xmlns:p14="http://schemas.microsoft.com/office/powerpoint/2010/main" val="66304740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104</a:t>
            </a:fld>
            <a:endParaRPr lang="zh-CN" altLang="en-US"/>
          </a:p>
        </p:txBody>
      </p:sp>
    </p:spTree>
    <p:extLst>
      <p:ext uri="{BB962C8B-B14F-4D97-AF65-F5344CB8AC3E}">
        <p14:creationId xmlns:p14="http://schemas.microsoft.com/office/powerpoint/2010/main" val="348147686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105</a:t>
            </a:fld>
            <a:endParaRPr lang="zh-CN" altLang="en-US"/>
          </a:p>
        </p:txBody>
      </p:sp>
    </p:spTree>
    <p:extLst>
      <p:ext uri="{BB962C8B-B14F-4D97-AF65-F5344CB8AC3E}">
        <p14:creationId xmlns:p14="http://schemas.microsoft.com/office/powerpoint/2010/main" val="98273218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106</a:t>
            </a:fld>
            <a:endParaRPr lang="zh-CN" altLang="en-US"/>
          </a:p>
        </p:txBody>
      </p:sp>
    </p:spTree>
    <p:extLst>
      <p:ext uri="{BB962C8B-B14F-4D97-AF65-F5344CB8AC3E}">
        <p14:creationId xmlns:p14="http://schemas.microsoft.com/office/powerpoint/2010/main" val="160534443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107</a:t>
            </a:fld>
            <a:endParaRPr lang="zh-CN" altLang="en-US"/>
          </a:p>
        </p:txBody>
      </p:sp>
    </p:spTree>
    <p:extLst>
      <p:ext uri="{BB962C8B-B14F-4D97-AF65-F5344CB8AC3E}">
        <p14:creationId xmlns:p14="http://schemas.microsoft.com/office/powerpoint/2010/main" val="4409467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108</a:t>
            </a:fld>
            <a:endParaRPr lang="zh-CN" altLang="en-US"/>
          </a:p>
        </p:txBody>
      </p:sp>
    </p:spTree>
    <p:extLst>
      <p:ext uri="{BB962C8B-B14F-4D97-AF65-F5344CB8AC3E}">
        <p14:creationId xmlns:p14="http://schemas.microsoft.com/office/powerpoint/2010/main" val="13846976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109</a:t>
            </a:fld>
            <a:endParaRPr lang="zh-CN" altLang="en-US"/>
          </a:p>
        </p:txBody>
      </p:sp>
    </p:spTree>
    <p:extLst>
      <p:ext uri="{BB962C8B-B14F-4D97-AF65-F5344CB8AC3E}">
        <p14:creationId xmlns:p14="http://schemas.microsoft.com/office/powerpoint/2010/main" val="372219383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110</a:t>
            </a:fld>
            <a:endParaRPr lang="zh-CN" altLang="en-US"/>
          </a:p>
        </p:txBody>
      </p:sp>
    </p:spTree>
    <p:extLst>
      <p:ext uri="{BB962C8B-B14F-4D97-AF65-F5344CB8AC3E}">
        <p14:creationId xmlns:p14="http://schemas.microsoft.com/office/powerpoint/2010/main" val="15128576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111</a:t>
            </a:fld>
            <a:endParaRPr lang="zh-CN" altLang="en-US"/>
          </a:p>
        </p:txBody>
      </p:sp>
    </p:spTree>
    <p:extLst>
      <p:ext uri="{BB962C8B-B14F-4D97-AF65-F5344CB8AC3E}">
        <p14:creationId xmlns:p14="http://schemas.microsoft.com/office/powerpoint/2010/main" val="297882746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112</a:t>
            </a:fld>
            <a:endParaRPr lang="zh-CN" altLang="en-US"/>
          </a:p>
        </p:txBody>
      </p:sp>
    </p:spTree>
    <p:extLst>
      <p:ext uri="{BB962C8B-B14F-4D97-AF65-F5344CB8AC3E}">
        <p14:creationId xmlns:p14="http://schemas.microsoft.com/office/powerpoint/2010/main" val="32276087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113</a:t>
            </a:fld>
            <a:endParaRPr lang="zh-CN" altLang="en-US"/>
          </a:p>
        </p:txBody>
      </p:sp>
    </p:spTree>
    <p:extLst>
      <p:ext uri="{BB962C8B-B14F-4D97-AF65-F5344CB8AC3E}">
        <p14:creationId xmlns:p14="http://schemas.microsoft.com/office/powerpoint/2010/main" val="16147854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114</a:t>
            </a:fld>
            <a:endParaRPr lang="zh-CN" altLang="en-US"/>
          </a:p>
        </p:txBody>
      </p:sp>
    </p:spTree>
    <p:extLst>
      <p:ext uri="{BB962C8B-B14F-4D97-AF65-F5344CB8AC3E}">
        <p14:creationId xmlns:p14="http://schemas.microsoft.com/office/powerpoint/2010/main" val="217204630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115</a:t>
            </a:fld>
            <a:endParaRPr lang="zh-CN" altLang="en-US"/>
          </a:p>
        </p:txBody>
      </p:sp>
    </p:spTree>
    <p:extLst>
      <p:ext uri="{BB962C8B-B14F-4D97-AF65-F5344CB8AC3E}">
        <p14:creationId xmlns:p14="http://schemas.microsoft.com/office/powerpoint/2010/main" val="456325932"/>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36B6DD-2BE3-457B-95EC-88989B3CD3C9}" type="slidenum">
              <a:rPr lang="zh-CN" altLang="en-US" smtClean="0"/>
              <a:t>116</a:t>
            </a:fld>
            <a:endParaRPr lang="zh-CN" altLang="en-US"/>
          </a:p>
        </p:txBody>
      </p:sp>
    </p:spTree>
    <p:extLst>
      <p:ext uri="{BB962C8B-B14F-4D97-AF65-F5344CB8AC3E}">
        <p14:creationId xmlns:p14="http://schemas.microsoft.com/office/powerpoint/2010/main" val="3836358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1780888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1007639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20240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124594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234153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463669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117021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1251737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2264354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680678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C3C42BD-3CE2-4CC5-B19F-B3BD701C7D45}" type="datetimeFigureOut">
              <a:rPr lang="zh-CN" altLang="en-US" smtClean="0"/>
              <a:t>2026/7/14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1099046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7/14/2026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46180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3C42BD-3CE2-4CC5-B19F-B3BD701C7D45}" type="datetimeFigureOut">
              <a:rPr lang="zh-CN" altLang="en-US" smtClean="0"/>
              <a:t>2026/7/14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ED05B7-0BC5-4629-8B41-80F928485D49}" type="slidenum">
              <a:rPr lang="zh-CN" altLang="en-US" smtClean="0"/>
              <a:t>‹#›</a:t>
            </a:fld>
            <a:endParaRPr lang="zh-CN" altLang="en-US"/>
          </a:p>
        </p:txBody>
      </p:sp>
    </p:spTree>
    <p:extLst>
      <p:ext uri="{BB962C8B-B14F-4D97-AF65-F5344CB8AC3E}">
        <p14:creationId xmlns:p14="http://schemas.microsoft.com/office/powerpoint/2010/main" val="89559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5.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0.png"/></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0.pn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10.png"/></Relationships>
</file>

<file path=ppt/slides/_rels/slide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5.xml"/><Relationship Id="rId1" Type="http://schemas.openxmlformats.org/officeDocument/2006/relationships/slideLayout" Target="../slideLayouts/slideLayout12.xml"/><Relationship Id="rId5" Type="http://schemas.openxmlformats.org/officeDocument/2006/relationships/image" Target="../media/image25.png"/><Relationship Id="rId4" Type="http://schemas.openxmlformats.org/officeDocument/2006/relationships/image" Target="../media/image10.png"/></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6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10.pn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3.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12.xml"/><Relationship Id="rId5" Type="http://schemas.openxmlformats.org/officeDocument/2006/relationships/image" Target="../media/image30.png"/><Relationship Id="rId4" Type="http://schemas.openxmlformats.org/officeDocument/2006/relationships/image" Target="../media/image10.png"/></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2.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10.png"/></Relationships>
</file>

<file path=ppt/slides/_rels/slide8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4.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2.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10.png"/></Relationships>
</file>

<file path=ppt/slides/_rels/slide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3.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10.png"/></Relationships>
</file>

<file path=ppt/slides/_rels/slide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4.xml"/><Relationship Id="rId1" Type="http://schemas.openxmlformats.org/officeDocument/2006/relationships/slideLayout" Target="../slideLayouts/slideLayout1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png"/></Relationships>
</file>

<file path=ppt/slides/_rels/slide9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38.png"/><Relationship Id="rId2" Type="http://schemas.openxmlformats.org/officeDocument/2006/relationships/notesSlide" Target="../notesSlides/notesSlide75.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10.png"/></Relationships>
</file>

<file path=ppt/slides/_rels/slide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7.xml"/><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10.png"/></Relationships>
</file>

<file path=ppt/slides/_rels/slide9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9.xml"/><Relationship Id="rId1" Type="http://schemas.openxmlformats.org/officeDocument/2006/relationships/slideLayout" Target="../slideLayouts/slideLayout12.xml"/><Relationship Id="rId5" Type="http://schemas.openxmlformats.org/officeDocument/2006/relationships/image" Target="../media/image40.png"/><Relationship Id="rId4" Type="http://schemas.openxmlformats.org/officeDocument/2006/relationships/image" Target="../media/image10.png"/></Relationships>
</file>

<file path=ppt/slides/_rels/slide10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0.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10.png"/></Relationships>
</file>

<file path=ppt/slides/_rels/slide10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2.xml"/><Relationship Id="rId1" Type="http://schemas.openxmlformats.org/officeDocument/2006/relationships/slideLayout" Target="../slideLayouts/slideLayout12.xml"/><Relationship Id="rId5" Type="http://schemas.openxmlformats.org/officeDocument/2006/relationships/image" Target="../media/image42.png"/><Relationship Id="rId4" Type="http://schemas.openxmlformats.org/officeDocument/2006/relationships/image" Target="../media/image10.png"/></Relationships>
</file>

<file path=ppt/slides/_rels/slide10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3.xml"/><Relationship Id="rId1" Type="http://schemas.openxmlformats.org/officeDocument/2006/relationships/slideLayout" Target="../slideLayouts/slideLayout12.xml"/><Relationship Id="rId6" Type="http://schemas.openxmlformats.org/officeDocument/2006/relationships/image" Target="../media/image34.emf"/><Relationship Id="rId5" Type="http://schemas.openxmlformats.org/officeDocument/2006/relationships/image" Target="../media/image43.png"/><Relationship Id="rId4" Type="http://schemas.openxmlformats.org/officeDocument/2006/relationships/image" Target="../media/image10.png"/></Relationships>
</file>

<file path=ppt/slides/_rels/slide10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4.xml"/><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10.png"/></Relationships>
</file>

<file path=ppt/slides/_rels/slide10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5.xml"/><Relationship Id="rId1" Type="http://schemas.openxmlformats.org/officeDocument/2006/relationships/slideLayout" Target="../slideLayouts/slideLayout12.xml"/><Relationship Id="rId5" Type="http://schemas.openxmlformats.org/officeDocument/2006/relationships/image" Target="../media/image46.png"/><Relationship Id="rId4" Type="http://schemas.openxmlformats.org/officeDocument/2006/relationships/image" Target="../media/image10.png"/></Relationships>
</file>

<file path=ppt/slides/_rels/slide10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6.xml"/><Relationship Id="rId1" Type="http://schemas.openxmlformats.org/officeDocument/2006/relationships/slideLayout" Target="../slideLayouts/slideLayout12.xml"/><Relationship Id="rId5" Type="http://schemas.openxmlformats.org/officeDocument/2006/relationships/image" Target="../media/image47.png"/><Relationship Id="rId4" Type="http://schemas.openxmlformats.org/officeDocument/2006/relationships/image" Target="../media/image10.png"/></Relationships>
</file>

<file path=ppt/slides/_rels/slide10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1.xml"/><Relationship Id="rId1" Type="http://schemas.openxmlformats.org/officeDocument/2006/relationships/slideLayout" Target="../slideLayouts/slideLayout12.xml"/><Relationship Id="rId5" Type="http://schemas.openxmlformats.org/officeDocument/2006/relationships/image" Target="../media/image48.png"/><Relationship Id="rId4" Type="http://schemas.openxmlformats.org/officeDocument/2006/relationships/image" Target="../media/image10.png"/></Relationships>
</file>

<file path=ppt/slides/_rels/slide1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2.xml"/><Relationship Id="rId1" Type="http://schemas.openxmlformats.org/officeDocument/2006/relationships/slideLayout" Target="../slideLayouts/slideLayout12.xml"/><Relationship Id="rId5" Type="http://schemas.openxmlformats.org/officeDocument/2006/relationships/image" Target="../media/image49.png"/><Relationship Id="rId4" Type="http://schemas.openxmlformats.org/officeDocument/2006/relationships/image" Target="../media/image10.png"/></Relationships>
</file>

<file path=ppt/slides/_rels/slide1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3.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4.xml"/><Relationship Id="rId1" Type="http://schemas.openxmlformats.org/officeDocument/2006/relationships/slideLayout" Target="../slideLayouts/slideLayout12.xml"/><Relationship Id="rId5" Type="http://schemas.openxmlformats.org/officeDocument/2006/relationships/image" Target="../media/image50.png"/><Relationship Id="rId4" Type="http://schemas.openxmlformats.org/officeDocument/2006/relationships/image" Target="../media/image10.png"/></Relationships>
</file>

<file path=ppt/slides/_rels/slide1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5.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12192000" cy="6857998"/>
          </a:xfrm>
          <a:prstGeom prst="rect">
            <a:avLst/>
          </a:prstGeom>
        </p:spPr>
      </p:pic>
      <p:sp>
        <p:nvSpPr>
          <p:cNvPr id="3" name="object 3"/>
          <p:cNvSpPr txBox="1">
            <a:spLocks noGrp="1"/>
          </p:cNvSpPr>
          <p:nvPr>
            <p:ph type="title"/>
          </p:nvPr>
        </p:nvSpPr>
        <p:spPr>
          <a:xfrm>
            <a:off x="2242662" y="2324595"/>
            <a:ext cx="7706675" cy="843821"/>
          </a:xfrm>
          <a:prstGeom prst="rect">
            <a:avLst/>
          </a:prstGeom>
        </p:spPr>
        <p:txBody>
          <a:bodyPr vert="horz" wrap="square" lIns="0" tIns="12700" rIns="0" bIns="0" rtlCol="0">
            <a:spAutoFit/>
          </a:bodyPr>
          <a:lstStyle/>
          <a:p>
            <a:pPr marL="12700">
              <a:lnSpc>
                <a:spcPct val="100000"/>
              </a:lnSpc>
              <a:spcBef>
                <a:spcPts val="100"/>
              </a:spcBef>
            </a:pPr>
            <a:r>
              <a:rPr sz="5400" b="1" dirty="0">
                <a:solidFill>
                  <a:srgbClr val="FFFFFF"/>
                </a:solidFill>
                <a:latin typeface="微软雅黑"/>
                <a:cs typeface="微软雅黑"/>
              </a:rPr>
              <a:t>《</a:t>
            </a:r>
            <a:r>
              <a:rPr lang="zh-CN" altLang="en-US" sz="5400" b="1" spc="-5" dirty="0">
                <a:solidFill>
                  <a:srgbClr val="FFFFFF"/>
                </a:solidFill>
                <a:latin typeface="微软雅黑"/>
                <a:cs typeface="微软雅黑"/>
              </a:rPr>
              <a:t>初级算法与数据结构</a:t>
            </a:r>
            <a:r>
              <a:rPr sz="5400" b="1" dirty="0">
                <a:solidFill>
                  <a:srgbClr val="FFFFFF"/>
                </a:solidFill>
                <a:latin typeface="微软雅黑"/>
                <a:cs typeface="微软雅黑"/>
              </a:rPr>
              <a:t>》</a:t>
            </a:r>
            <a:endParaRPr sz="5400" dirty="0">
              <a:latin typeface="微软雅黑"/>
              <a:cs typeface="微软雅黑"/>
            </a:endParaRPr>
          </a:p>
        </p:txBody>
      </p:sp>
      <p:sp>
        <p:nvSpPr>
          <p:cNvPr id="4" name="object 4"/>
          <p:cNvSpPr txBox="1"/>
          <p:nvPr/>
        </p:nvSpPr>
        <p:spPr>
          <a:xfrm>
            <a:off x="3870452" y="3834510"/>
            <a:ext cx="4298950" cy="452120"/>
          </a:xfrm>
          <a:prstGeom prst="rect">
            <a:avLst/>
          </a:prstGeom>
        </p:spPr>
        <p:txBody>
          <a:bodyPr vert="horz" wrap="square" lIns="0" tIns="12065" rIns="0" bIns="0" rtlCol="0">
            <a:spAutoFit/>
          </a:bodyPr>
          <a:lstStyle/>
          <a:p>
            <a:pPr marL="12700" algn="ctr">
              <a:lnSpc>
                <a:spcPct val="100000"/>
              </a:lnSpc>
              <a:spcBef>
                <a:spcPts val="95"/>
              </a:spcBef>
              <a:tabLst>
                <a:tab pos="1086485" algn="l"/>
              </a:tabLst>
            </a:pPr>
            <a:r>
              <a:rPr lang="zh-CN" altLang="en-US" sz="2800" spc="-5" dirty="0">
                <a:solidFill>
                  <a:srgbClr val="FFFFFF"/>
                </a:solidFill>
                <a:latin typeface="微软雅黑"/>
                <a:cs typeface="微软雅黑"/>
              </a:rPr>
              <a:t>数据结构</a:t>
            </a:r>
            <a:r>
              <a:rPr lang="en-US" altLang="zh-CN" sz="2800" spc="-5" dirty="0">
                <a:solidFill>
                  <a:srgbClr val="FFFFFF"/>
                </a:solidFill>
                <a:latin typeface="微软雅黑"/>
                <a:cs typeface="微软雅黑"/>
              </a:rPr>
              <a:t>-</a:t>
            </a:r>
            <a:r>
              <a:rPr lang="zh-CN" altLang="en-US" sz="2800" spc="-5" dirty="0">
                <a:solidFill>
                  <a:srgbClr val="FFFFFF"/>
                </a:solidFill>
                <a:latin typeface="微软雅黑"/>
                <a:cs typeface="微软雅黑"/>
              </a:rPr>
              <a:t>搜索算法</a:t>
            </a:r>
            <a:endParaRPr sz="2800" dirty="0">
              <a:latin typeface="微软雅黑"/>
              <a:cs typeface="微软雅黑"/>
            </a:endParaRPr>
          </a:p>
        </p:txBody>
      </p:sp>
      <p:sp>
        <p:nvSpPr>
          <p:cNvPr id="5" name="object 5"/>
          <p:cNvSpPr/>
          <p:nvPr/>
        </p:nvSpPr>
        <p:spPr>
          <a:xfrm>
            <a:off x="4034790" y="3429761"/>
            <a:ext cx="4572000" cy="0"/>
          </a:xfrm>
          <a:custGeom>
            <a:avLst/>
            <a:gdLst/>
            <a:ahLst/>
            <a:cxnLst/>
            <a:rect l="l" t="t" r="r" b="b"/>
            <a:pathLst>
              <a:path w="4572000">
                <a:moveTo>
                  <a:pt x="0" y="0"/>
                </a:moveTo>
                <a:lnTo>
                  <a:pt x="4572000" y="0"/>
                </a:lnTo>
              </a:path>
            </a:pathLst>
          </a:custGeom>
          <a:ln w="25400">
            <a:solidFill>
              <a:srgbClr val="00A7B9"/>
            </a:solidFill>
          </a:ln>
        </p:spPr>
        <p:txBody>
          <a:bodyPr wrap="square" lIns="0" tIns="0" rIns="0" bIns="0" rtlCol="0"/>
          <a:lstStyle/>
          <a:p>
            <a:endParaRPr/>
          </a:p>
        </p:txBody>
      </p:sp>
    </p:spTree>
    <p:extLst>
      <p:ext uri="{BB962C8B-B14F-4D97-AF65-F5344CB8AC3E}">
        <p14:creationId xmlns:p14="http://schemas.microsoft.com/office/powerpoint/2010/main" val="1939565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52098" y="3022745"/>
            <a:ext cx="5203984" cy="921663"/>
          </a:xfrm>
          <a:prstGeom prst="rect">
            <a:avLst/>
          </a:prstGeom>
        </p:spPr>
        <p:txBody>
          <a:bodyPr vert="horz" wrap="square" lIns="0" tIns="12700" rIns="0" bIns="0" rtlCol="0">
            <a:spAutoFit/>
          </a:bodyPr>
          <a:lstStyle/>
          <a:p>
            <a:pPr marL="12700" marR="5080" algn="ctr">
              <a:lnSpc>
                <a:spcPct val="150000"/>
              </a:lnSpc>
              <a:spcBef>
                <a:spcPts val="1005"/>
              </a:spcBef>
            </a:pPr>
            <a:r>
              <a:rPr lang="zh-CN" altLang="en-US" sz="4400" b="1" dirty="0">
                <a:solidFill>
                  <a:srgbClr val="2D4A87"/>
                </a:solidFill>
                <a:latin typeface="微软雅黑"/>
                <a:cs typeface="微软雅黑"/>
              </a:rPr>
              <a:t>深度优先搜索与回溯</a:t>
            </a:r>
            <a:endParaRPr lang="en-US" altLang="zh-CN" sz="4400" b="1" dirty="0">
              <a:solidFill>
                <a:srgbClr val="2D4A87"/>
              </a:solidFill>
              <a:latin typeface="微软雅黑"/>
              <a:cs typeface="微软雅黑"/>
            </a:endParaRP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2338846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9581226-7D63-7F5A-24A7-855311A4C437}"/>
              </a:ext>
            </a:extLst>
          </p:cNvPr>
          <p:cNvSpPr txBox="1"/>
          <p:nvPr/>
        </p:nvSpPr>
        <p:spPr>
          <a:xfrm>
            <a:off x="1164336" y="2198150"/>
            <a:ext cx="9718547" cy="2461700"/>
          </a:xfrm>
          <a:prstGeom prst="rect">
            <a:avLst/>
          </a:prstGeom>
          <a:solidFill>
            <a:schemeClr val="bg1">
              <a:lumMod val="95000"/>
            </a:schemeClr>
          </a:solidFill>
        </p:spPr>
        <p:txBody>
          <a:bodyPr wrap="square">
            <a:spAutoFit/>
          </a:bodyPr>
          <a:lstStyle/>
          <a:p>
            <a:pPr>
              <a:lnSpc>
                <a:spcPct val="200000"/>
              </a:lnSpc>
            </a:pP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在之前的章节介绍了暴力枚举策略</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将</a:t>
            </a:r>
            <a:r>
              <a:rPr lang="zh-CN" altLang="en-US" sz="2000" b="1" dirty="0">
                <a:latin typeface="Consolas" panose="020B0609020204030204" pitchFamily="49" charset="0"/>
                <a:ea typeface="微软雅黑" panose="020B0503020204020204" pitchFamily="34" charset="-122"/>
              </a:rPr>
              <a:t>所有可能的情况</a:t>
            </a:r>
            <a:r>
              <a:rPr lang="zh-CN" altLang="en-US" sz="2000" dirty="0">
                <a:latin typeface="Consolas" panose="020B0609020204030204" pitchFamily="49" charset="0"/>
                <a:ea typeface="微软雅黑" panose="020B0503020204020204" pitchFamily="34" charset="-122"/>
              </a:rPr>
              <a:t>都枚举一遍以</a:t>
            </a:r>
            <a:r>
              <a:rPr lang="zh-CN" altLang="en-US" sz="2000" b="1" dirty="0">
                <a:latin typeface="Consolas" panose="020B0609020204030204" pitchFamily="49" charset="0"/>
                <a:ea typeface="微软雅黑" panose="020B0503020204020204" pitchFamily="34" charset="-122"/>
              </a:rPr>
              <a:t>获得最优解</a:t>
            </a: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但是枚举全部元素的效率如同愚公移山</a:t>
            </a: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无法应付</a:t>
            </a:r>
            <a:r>
              <a:rPr lang="zh-CN" altLang="en-US" sz="2000" b="1" dirty="0">
                <a:latin typeface="Consolas" panose="020B0609020204030204" pitchFamily="49" charset="0"/>
                <a:ea typeface="微软雅黑" panose="020B0503020204020204" pitchFamily="34" charset="-122"/>
              </a:rPr>
              <a:t>数据范围稍大</a:t>
            </a:r>
            <a:r>
              <a:rPr lang="zh-CN" altLang="en-US" sz="2000" dirty="0">
                <a:latin typeface="Consolas" panose="020B0609020204030204" pitchFamily="49" charset="0"/>
                <a:ea typeface="微软雅黑" panose="020B0503020204020204" pitchFamily="34" charset="-122"/>
              </a:rPr>
              <a:t>的情形。</a:t>
            </a:r>
            <a:endParaRPr lang="en-US" altLang="zh-CN" sz="2000" dirty="0">
              <a:latin typeface="Consolas" panose="020B0609020204030204" pitchFamily="49" charset="0"/>
              <a:ea typeface="微软雅黑" panose="020B0503020204020204" pitchFamily="34" charset="-122"/>
            </a:endParaRPr>
          </a:p>
          <a:p>
            <a:pPr>
              <a:lnSpc>
                <a:spcPct val="200000"/>
              </a:lnSpc>
            </a:pP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本章将在暴力枚举的基础上介绍搜索算法</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包括</a:t>
            </a:r>
            <a:r>
              <a:rPr lang="zh-CN" altLang="en-US" sz="2000" b="1" dirty="0">
                <a:latin typeface="Consolas" panose="020B0609020204030204" pitchFamily="49" charset="0"/>
                <a:ea typeface="微软雅黑" panose="020B0503020204020204" pitchFamily="34" charset="-122"/>
              </a:rPr>
              <a:t>深度优先搜索和广度优先搜索</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搜索的思想是</a:t>
            </a:r>
            <a:r>
              <a:rPr lang="zh-CN" altLang="en-US" sz="2000" b="1" dirty="0">
                <a:solidFill>
                  <a:srgbClr val="C00000"/>
                </a:solidFill>
                <a:latin typeface="Consolas" panose="020B0609020204030204" pitchFamily="49" charset="0"/>
                <a:ea typeface="微软雅黑" panose="020B0503020204020204" pitchFamily="34" charset="-122"/>
              </a:rPr>
              <a:t>从起点开始</a:t>
            </a:r>
            <a:r>
              <a:rPr lang="en-US" altLang="zh-CN" sz="2000" b="1" dirty="0">
                <a:solidFill>
                  <a:srgbClr val="C00000"/>
                </a:solidFill>
                <a:latin typeface="Consolas" panose="020B0609020204030204" pitchFamily="49" charset="0"/>
                <a:ea typeface="微软雅黑" panose="020B0503020204020204" pitchFamily="34" charset="-122"/>
              </a:rPr>
              <a:t>,</a:t>
            </a:r>
            <a:r>
              <a:rPr lang="zh-CN" altLang="en-US" sz="2000" b="1" dirty="0">
                <a:solidFill>
                  <a:srgbClr val="C00000"/>
                </a:solidFill>
                <a:latin typeface="Consolas" panose="020B0609020204030204" pitchFamily="49" charset="0"/>
                <a:ea typeface="微软雅黑" panose="020B0503020204020204" pitchFamily="34" charset="-122"/>
              </a:rPr>
              <a:t>逐渐扩大寻找范围</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直到找到需要的答案为止。</a:t>
            </a:r>
          </a:p>
        </p:txBody>
      </p:sp>
      <p:sp>
        <p:nvSpPr>
          <p:cNvPr id="11" name="文本框 10">
            <a:extLst>
              <a:ext uri="{FF2B5EF4-FFF2-40B4-BE49-F238E27FC236}">
                <a16:creationId xmlns:a16="http://schemas.microsoft.com/office/drawing/2014/main" id="{DC15679E-AF61-BF23-849A-43909D0142F7}"/>
              </a:ext>
            </a:extLst>
          </p:cNvPr>
          <p:cNvSpPr txBox="1"/>
          <p:nvPr/>
        </p:nvSpPr>
        <p:spPr>
          <a:xfrm>
            <a:off x="1164336" y="4997041"/>
            <a:ext cx="9640453" cy="961289"/>
          </a:xfrm>
          <a:prstGeom prst="rect">
            <a:avLst/>
          </a:prstGeom>
          <a:solidFill>
            <a:schemeClr val="accent2">
              <a:lumMod val="20000"/>
              <a:lumOff val="80000"/>
            </a:schemeClr>
          </a:solidFill>
        </p:spPr>
        <p:txBody>
          <a:bodyPr wrap="square">
            <a:spAutoFit/>
          </a:bodyPr>
          <a:lstStyle/>
          <a:p>
            <a:pPr>
              <a:lnSpc>
                <a:spcPct val="150000"/>
              </a:lnSpc>
            </a:pPr>
            <a:r>
              <a:rPr lang="zh-CN" altLang="en-US" sz="2000" dirty="0">
                <a:latin typeface="Consolas" panose="020B0609020204030204" pitchFamily="49" charset="0"/>
                <a:ea typeface="微软雅黑" panose="020B0503020204020204" pitchFamily="34" charset="-122"/>
              </a:rPr>
              <a:t>严格来说</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搜索算法也算是一种暴力枚举策略</a:t>
            </a: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但是其算法特性决定了效率比直接的枚举所有答案要高</a:t>
            </a: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因为搜索可以</a:t>
            </a:r>
            <a:r>
              <a:rPr lang="zh-CN" altLang="en-US" sz="2000" b="1" dirty="0">
                <a:solidFill>
                  <a:srgbClr val="C00000"/>
                </a:solidFill>
                <a:latin typeface="Consolas" panose="020B0609020204030204" pitchFamily="49" charset="0"/>
                <a:ea typeface="微软雅黑" panose="020B0503020204020204" pitchFamily="34" charset="-122"/>
              </a:rPr>
              <a:t>跳过一些无效状态</a:t>
            </a: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降低问题规模。</a:t>
            </a:r>
          </a:p>
        </p:txBody>
      </p:sp>
      <p:sp>
        <p:nvSpPr>
          <p:cNvPr id="13" name="文本框 12">
            <a:extLst>
              <a:ext uri="{FF2B5EF4-FFF2-40B4-BE49-F238E27FC236}">
                <a16:creationId xmlns:a16="http://schemas.microsoft.com/office/drawing/2014/main" id="{ACE98AC0-EBCA-7071-BD89-CD9BEEDCF8B2}"/>
              </a:ext>
            </a:extLst>
          </p:cNvPr>
          <p:cNvSpPr txBox="1"/>
          <p:nvPr/>
        </p:nvSpPr>
        <p:spPr>
          <a:xfrm>
            <a:off x="1164336" y="1570028"/>
            <a:ext cx="1561022" cy="400110"/>
          </a:xfrm>
          <a:prstGeom prst="rect">
            <a:avLst/>
          </a:prstGeom>
          <a:solidFill>
            <a:schemeClr val="accent4">
              <a:lumMod val="20000"/>
              <a:lumOff val="80000"/>
            </a:schemeClr>
          </a:solidFill>
        </p:spPr>
        <p:txBody>
          <a:bodyPr wrap="square">
            <a:spAutoFit/>
          </a:bodyPr>
          <a:lstStyle/>
          <a:p>
            <a:r>
              <a:rPr lang="zh-CN" altLang="en-US" sz="2000" b="1" dirty="0">
                <a:latin typeface="Consolas" panose="020B0609020204030204" pitchFamily="49" charset="0"/>
                <a:ea typeface="微软雅黑" panose="020B0503020204020204" pitchFamily="34" charset="-122"/>
              </a:rPr>
              <a:t>书本</a:t>
            </a:r>
            <a:r>
              <a:rPr lang="en-US" altLang="zh-CN" sz="2000" b="1" dirty="0">
                <a:latin typeface="Consolas" panose="020B0609020204030204" pitchFamily="49" charset="0"/>
                <a:ea typeface="微软雅黑" panose="020B0503020204020204" pitchFamily="34" charset="-122"/>
              </a:rPr>
              <a:t>P186</a:t>
            </a:r>
            <a:r>
              <a:rPr lang="zh-CN" altLang="en-US" sz="2000" b="1" dirty="0">
                <a:latin typeface="Consolas" panose="020B0609020204030204" pitchFamily="49" charset="0"/>
                <a:ea typeface="微软雅黑" panose="020B0503020204020204" pitchFamily="34" charset="-122"/>
              </a:rPr>
              <a:t>页</a:t>
            </a:r>
            <a:endParaRPr lang="zh-CN" altLang="en-US" sz="2000" b="1" dirty="0"/>
          </a:p>
        </p:txBody>
      </p:sp>
    </p:spTree>
    <p:extLst>
      <p:ext uri="{BB962C8B-B14F-4D97-AF65-F5344CB8AC3E}">
        <p14:creationId xmlns:p14="http://schemas.microsoft.com/office/powerpoint/2010/main" val="300273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51448695-534D-6850-6E1F-4B23FC90D798}"/>
              </a:ext>
            </a:extLst>
          </p:cNvPr>
          <p:cNvSpPr txBox="1"/>
          <p:nvPr/>
        </p:nvSpPr>
        <p:spPr>
          <a:xfrm>
            <a:off x="1042416" y="1618042"/>
            <a:ext cx="10107167" cy="1428404"/>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mj-lt"/>
                <a:ea typeface="微软雅黑" panose="020B0503020204020204" pitchFamily="34" charset="-122"/>
              </a:rPr>
              <a:t>题目背景</a:t>
            </a:r>
            <a:r>
              <a:rPr lang="en-US" altLang="zh-CN" sz="2400" b="1" dirty="0">
                <a:latin typeface="+mj-lt"/>
                <a:ea typeface="微软雅黑" panose="020B0503020204020204" pitchFamily="34" charset="-122"/>
              </a:rPr>
              <a:t>【</a:t>
            </a:r>
            <a:r>
              <a:rPr lang="zh-CN" altLang="en-US" sz="2400" b="1" dirty="0">
                <a:latin typeface="+mj-lt"/>
                <a:ea typeface="微软雅黑" panose="020B0503020204020204" pitchFamily="34" charset="-122"/>
              </a:rPr>
              <a:t>深基</a:t>
            </a:r>
            <a:r>
              <a:rPr lang="en-US" altLang="zh-CN" sz="2400" b="1" dirty="0">
                <a:latin typeface="+mj-lt"/>
                <a:ea typeface="微软雅黑" panose="020B0503020204020204" pitchFamily="34" charset="-122"/>
              </a:rPr>
              <a:t>14.</a:t>
            </a:r>
            <a:r>
              <a:rPr lang="zh-CN" altLang="en-US" sz="2400" b="1" dirty="0">
                <a:latin typeface="+mj-lt"/>
                <a:ea typeface="微软雅黑" panose="020B0503020204020204" pitchFamily="34" charset="-122"/>
              </a:rPr>
              <a:t>例</a:t>
            </a:r>
            <a:r>
              <a:rPr lang="en-US" altLang="zh-CN" sz="2400" b="1" dirty="0">
                <a:latin typeface="+mj-lt"/>
                <a:ea typeface="微软雅黑" panose="020B0503020204020204" pitchFamily="34" charset="-122"/>
              </a:rPr>
              <a:t>1】</a:t>
            </a:r>
            <a:r>
              <a:rPr lang="zh-CN" altLang="en-US" sz="2400" b="1" dirty="0">
                <a:latin typeface="+mj-lt"/>
                <a:ea typeface="微软雅黑" panose="020B0503020204020204" pitchFamily="34" charset="-122"/>
              </a:rPr>
              <a:t>四阶数独</a:t>
            </a:r>
            <a:r>
              <a:rPr lang="en-US" altLang="zh-CN" sz="2400" b="1" dirty="0">
                <a:latin typeface="+mj-lt"/>
                <a:ea typeface="微软雅黑" panose="020B0503020204020204" pitchFamily="34" charset="-122"/>
              </a:rPr>
              <a:t>OJ:B0201</a:t>
            </a:r>
            <a:endParaRPr lang="zh-CN" altLang="en-US" sz="2400" b="1" dirty="0">
              <a:effectLst/>
              <a:latin typeface="+mj-lt"/>
              <a:ea typeface="微软雅黑" panose="020B0503020204020204" pitchFamily="34" charset="-122"/>
            </a:endParaRPr>
          </a:p>
          <a:p>
            <a:pPr>
              <a:lnSpc>
                <a:spcPct val="150000"/>
              </a:lnSpc>
            </a:pPr>
            <a:r>
              <a:rPr lang="zh-CN" altLang="en-US" dirty="0">
                <a:effectLst/>
                <a:latin typeface="+mj-lt"/>
                <a:ea typeface="微软雅黑" panose="020B0503020204020204" pitchFamily="34" charset="-122"/>
              </a:rPr>
              <a:t>数独是一种经典的逻辑游戏，玩家需要根据已有数字填充空白格子，满足特定的排列规则。本题研究的是四阶数独的合法解的数量问题。</a:t>
            </a:r>
          </a:p>
        </p:txBody>
      </p:sp>
      <p:sp>
        <p:nvSpPr>
          <p:cNvPr id="12" name="文本框 11">
            <a:extLst>
              <a:ext uri="{FF2B5EF4-FFF2-40B4-BE49-F238E27FC236}">
                <a16:creationId xmlns:a16="http://schemas.microsoft.com/office/drawing/2014/main" id="{D44D3A7E-F51A-5A5B-5F2A-B5FE9CDE4225}"/>
              </a:ext>
            </a:extLst>
          </p:cNvPr>
          <p:cNvSpPr txBox="1"/>
          <p:nvPr/>
        </p:nvSpPr>
        <p:spPr>
          <a:xfrm>
            <a:off x="1042416" y="3408249"/>
            <a:ext cx="10107167" cy="2536400"/>
          </a:xfrm>
          <a:prstGeom prst="rect">
            <a:avLst/>
          </a:prstGeom>
          <a:solidFill>
            <a:schemeClr val="accent1">
              <a:lumMod val="20000"/>
              <a:lumOff val="80000"/>
            </a:schemeClr>
          </a:solidFill>
        </p:spPr>
        <p:txBody>
          <a:bodyPr wrap="square">
            <a:spAutoFit/>
          </a:bodyPr>
          <a:lstStyle/>
          <a:p>
            <a:pPr>
              <a:lnSpc>
                <a:spcPct val="150000"/>
              </a:lnSpc>
            </a:pPr>
            <a:r>
              <a:rPr lang="zh-CN" altLang="en-US" dirty="0">
                <a:ea typeface="微软雅黑" panose="020B0503020204020204" pitchFamily="34" charset="-122"/>
              </a:rPr>
              <a:t>要求：</a:t>
            </a:r>
            <a:r>
              <a:rPr lang="zh-CN" altLang="en-US" dirty="0">
                <a:effectLst/>
                <a:ea typeface="微软雅黑" panose="020B0503020204020204" pitchFamily="34" charset="-122"/>
              </a:rPr>
              <a:t>给定一个完全空白的 </a:t>
            </a:r>
            <a:r>
              <a:rPr lang="en-US" altLang="zh-CN" dirty="0">
                <a:effectLst/>
                <a:ea typeface="微软雅黑" panose="020B0503020204020204" pitchFamily="34" charset="-122"/>
              </a:rPr>
              <a:t>4×4 </a:t>
            </a:r>
            <a:r>
              <a:rPr lang="zh-CN" altLang="en-US" dirty="0">
                <a:effectLst/>
                <a:ea typeface="微软雅黑" panose="020B0503020204020204" pitchFamily="34" charset="-122"/>
              </a:rPr>
              <a:t>网格，要求填写数字 </a:t>
            </a:r>
            <a:r>
              <a:rPr lang="en-US" altLang="zh-CN" dirty="0">
                <a:solidFill>
                  <a:srgbClr val="C00000"/>
                </a:solidFill>
                <a:effectLst/>
                <a:ea typeface="微软雅黑" panose="020B0503020204020204" pitchFamily="34" charset="-122"/>
              </a:rPr>
              <a:t>1</a:t>
            </a:r>
            <a:r>
              <a:rPr lang="zh-CN" altLang="en-US" dirty="0">
                <a:effectLst/>
                <a:ea typeface="微软雅黑" panose="020B0503020204020204" pitchFamily="34" charset="-122"/>
              </a:rPr>
              <a:t> 到 </a:t>
            </a:r>
            <a:r>
              <a:rPr lang="en-US" altLang="zh-CN" dirty="0">
                <a:solidFill>
                  <a:srgbClr val="C00000"/>
                </a:solidFill>
                <a:effectLst/>
                <a:ea typeface="微软雅黑" panose="020B0503020204020204" pitchFamily="34" charset="-122"/>
              </a:rPr>
              <a:t>4</a:t>
            </a:r>
            <a:r>
              <a:rPr lang="zh-CN" altLang="en-US" dirty="0">
                <a:effectLst/>
                <a:ea typeface="微软雅黑" panose="020B0503020204020204" pitchFamily="34" charset="-122"/>
              </a:rPr>
              <a:t>，使得以下条件同时满足：</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每一行必须包含 </a:t>
            </a:r>
            <a:r>
              <a:rPr lang="en-US" altLang="zh-CN" dirty="0">
                <a:solidFill>
                  <a:srgbClr val="C00000"/>
                </a:solidFill>
                <a:effectLst/>
                <a:ea typeface="微软雅黑" panose="020B0503020204020204" pitchFamily="34" charset="-122"/>
              </a:rPr>
              <a:t>1, 2, 3, 4</a:t>
            </a:r>
            <a:r>
              <a:rPr lang="zh-CN" altLang="en-US" dirty="0">
                <a:effectLst/>
                <a:ea typeface="微软雅黑" panose="020B0503020204020204" pitchFamily="34" charset="-122"/>
              </a:rPr>
              <a:t> 各一次（无重复）。</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每一列必须包含 </a:t>
            </a:r>
            <a:r>
              <a:rPr lang="en-US" altLang="zh-CN" dirty="0">
                <a:solidFill>
                  <a:srgbClr val="C00000"/>
                </a:solidFill>
                <a:effectLst/>
                <a:ea typeface="微软雅黑" panose="020B0503020204020204" pitchFamily="34" charset="-122"/>
              </a:rPr>
              <a:t>1, 2, 3, 4</a:t>
            </a:r>
            <a:r>
              <a:rPr lang="zh-CN" altLang="en-US" dirty="0">
                <a:effectLst/>
                <a:ea typeface="微软雅黑" panose="020B0503020204020204" pitchFamily="34" charset="-122"/>
              </a:rPr>
              <a:t> 各一次（无重复）。</a:t>
            </a:r>
          </a:p>
          <a:p>
            <a:pPr indent="-342900">
              <a:lnSpc>
                <a:spcPct val="150000"/>
              </a:lnSpc>
              <a:buClr>
                <a:srgbClr val="000000"/>
              </a:buClr>
              <a:buFont typeface="微软雅黑" panose="020B0503020204020204" pitchFamily="34" charset="-122"/>
              <a:buAutoNum type="arabicPeriod"/>
            </a:pPr>
            <a:r>
              <a:rPr lang="zh-CN" altLang="en-US" dirty="0">
                <a:effectLst/>
                <a:ea typeface="微软雅黑" panose="020B0503020204020204" pitchFamily="34" charset="-122"/>
              </a:rPr>
              <a:t>每个 </a:t>
            </a:r>
            <a:r>
              <a:rPr lang="en-US" altLang="zh-CN" dirty="0">
                <a:effectLst/>
                <a:ea typeface="微软雅黑" panose="020B0503020204020204" pitchFamily="34" charset="-122"/>
              </a:rPr>
              <a:t>2×2 </a:t>
            </a:r>
            <a:r>
              <a:rPr lang="zh-CN" altLang="en-US" dirty="0">
                <a:effectLst/>
                <a:ea typeface="微软雅黑" panose="020B0503020204020204" pitchFamily="34" charset="-122"/>
              </a:rPr>
              <a:t>子区域（共</a:t>
            </a:r>
            <a:r>
              <a:rPr lang="en-US" altLang="zh-CN" dirty="0">
                <a:effectLst/>
                <a:ea typeface="微软雅黑" panose="020B0503020204020204" pitchFamily="34" charset="-122"/>
              </a:rPr>
              <a:t>4</a:t>
            </a:r>
            <a:r>
              <a:rPr lang="zh-CN" altLang="en-US" dirty="0">
                <a:effectLst/>
                <a:ea typeface="微软雅黑" panose="020B0503020204020204" pitchFamily="34" charset="-122"/>
              </a:rPr>
              <a:t>个）必须包含 </a:t>
            </a:r>
            <a:r>
              <a:rPr lang="en-US" altLang="zh-CN" dirty="0">
                <a:solidFill>
                  <a:srgbClr val="C00000"/>
                </a:solidFill>
                <a:effectLst/>
                <a:ea typeface="微软雅黑" panose="020B0503020204020204" pitchFamily="34" charset="-122"/>
              </a:rPr>
              <a:t>1, 2, 3, 4</a:t>
            </a:r>
            <a:r>
              <a:rPr lang="zh-CN" altLang="en-US" dirty="0">
                <a:effectLst/>
                <a:ea typeface="微软雅黑" panose="020B0503020204020204" pitchFamily="34" charset="-122"/>
              </a:rPr>
              <a:t> 各一次（无重复）。</a:t>
            </a:r>
            <a:br>
              <a:rPr lang="zh-CN" altLang="en-US" dirty="0">
                <a:effectLst/>
                <a:ea typeface="微软雅黑" panose="020B0503020204020204" pitchFamily="34" charset="-122"/>
              </a:rPr>
            </a:br>
            <a:r>
              <a:rPr lang="zh-CN" altLang="en-US" dirty="0">
                <a:effectLst/>
                <a:ea typeface="微软雅黑" panose="020B0503020204020204" pitchFamily="34" charset="-122"/>
              </a:rPr>
              <a:t>（子区域划分：将</a:t>
            </a:r>
            <a:r>
              <a:rPr lang="en-US" altLang="zh-CN" dirty="0">
                <a:effectLst/>
                <a:ea typeface="微软雅黑" panose="020B0503020204020204" pitchFamily="34" charset="-122"/>
              </a:rPr>
              <a:t>4×4</a:t>
            </a:r>
            <a:r>
              <a:rPr lang="zh-CN" altLang="en-US" dirty="0">
                <a:effectLst/>
                <a:ea typeface="微软雅黑" panose="020B0503020204020204" pitchFamily="34" charset="-122"/>
              </a:rPr>
              <a:t>网格均分为左上、右上、左下、右下四个</a:t>
            </a:r>
            <a:r>
              <a:rPr lang="en-US" altLang="zh-CN" dirty="0">
                <a:effectLst/>
                <a:ea typeface="微软雅黑" panose="020B0503020204020204" pitchFamily="34" charset="-122"/>
              </a:rPr>
              <a:t>2×2</a:t>
            </a:r>
            <a:r>
              <a:rPr lang="zh-CN" altLang="en-US" dirty="0">
                <a:effectLst/>
                <a:ea typeface="微软雅黑" panose="020B0503020204020204" pitchFamily="34" charset="-122"/>
              </a:rPr>
              <a:t>的小方块）</a:t>
            </a:r>
          </a:p>
          <a:p>
            <a:pPr>
              <a:lnSpc>
                <a:spcPct val="150000"/>
              </a:lnSpc>
            </a:pPr>
            <a:r>
              <a:rPr lang="zh-CN" altLang="en-US" dirty="0">
                <a:effectLst/>
                <a:ea typeface="微软雅黑" panose="020B0503020204020204" pitchFamily="34" charset="-122"/>
              </a:rPr>
              <a:t>求所有可能的合法填写方法的总数。</a:t>
            </a:r>
          </a:p>
        </p:txBody>
      </p:sp>
    </p:spTree>
    <p:extLst>
      <p:ext uri="{BB962C8B-B14F-4D97-AF65-F5344CB8AC3E}">
        <p14:creationId xmlns:p14="http://schemas.microsoft.com/office/powerpoint/2010/main" val="370941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fade">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fade">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fade">
                                      <p:cBhvr>
                                        <p:cTn id="2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3B83254-B471-1099-E7C2-20E78648B764}"/>
                  </a:ext>
                </a:extLst>
              </p:cNvPr>
              <p:cNvSpPr txBox="1"/>
              <p:nvPr/>
            </p:nvSpPr>
            <p:spPr>
              <a:xfrm>
                <a:off x="995507" y="1669450"/>
                <a:ext cx="10200986" cy="4196855"/>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latin typeface="Consolas" panose="020B0609020204030204" pitchFamily="49" charset="0"/>
                    <a:ea typeface="微软雅黑" panose="020B0503020204020204" pitchFamily="34" charset="-122"/>
                  </a:rPr>
                  <a:t>解法一：</a:t>
                </a:r>
                <a:r>
                  <a:rPr lang="zh-CN" altLang="en-US" sz="2000" dirty="0">
                    <a:effectLst/>
                    <a:latin typeface="Consolas" panose="020B0609020204030204" pitchFamily="49" charset="0"/>
                    <a:ea typeface="微软雅黑" panose="020B0503020204020204" pitchFamily="34" charset="-122"/>
                  </a:rPr>
                  <a:t>面对一个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4 ×4</m:t>
                    </m:r>
                  </m:oMath>
                </a14:m>
                <a:r>
                  <a:rPr lang="zh-CN" altLang="en-US" sz="2000" dirty="0">
                    <a:effectLst/>
                    <a:latin typeface="Consolas" panose="020B0609020204030204" pitchFamily="49" charset="0"/>
                    <a:ea typeface="微软雅黑" panose="020B0503020204020204" pitchFamily="34" charset="-122"/>
                  </a:rPr>
                  <a:t>（共 </a:t>
                </a:r>
                <a:r>
                  <a:rPr lang="en-US" altLang="zh-CN" sz="2000" dirty="0">
                    <a:effectLst/>
                    <a:latin typeface="Consolas" panose="020B0609020204030204" pitchFamily="49" charset="0"/>
                    <a:ea typeface="微软雅黑" panose="020B0503020204020204" pitchFamily="34" charset="-122"/>
                  </a:rPr>
                  <a:t>16 </a:t>
                </a:r>
                <a:r>
                  <a:rPr lang="zh-CN" altLang="en-US" sz="2000" dirty="0">
                    <a:effectLst/>
                    <a:latin typeface="Consolas" panose="020B0609020204030204" pitchFamily="49" charset="0"/>
                    <a:ea typeface="微软雅黑" panose="020B0503020204020204" pitchFamily="34" charset="-122"/>
                  </a:rPr>
                  <a:t>个格子）的空白数独，最</a:t>
                </a:r>
                <a:r>
                  <a:rPr lang="zh-CN" altLang="en-US" sz="2000" dirty="0">
                    <a:latin typeface="Consolas" panose="020B0609020204030204" pitchFamily="49" charset="0"/>
                    <a:ea typeface="微软雅黑" panose="020B0503020204020204" pitchFamily="34" charset="-122"/>
                  </a:rPr>
                  <a:t>简单</a:t>
                </a:r>
                <a:r>
                  <a:rPr lang="zh-CN" altLang="en-US" sz="2000" dirty="0">
                    <a:effectLst/>
                    <a:latin typeface="Consolas" panose="020B0609020204030204" pitchFamily="49" charset="0"/>
                    <a:ea typeface="微软雅黑" panose="020B0503020204020204" pitchFamily="34" charset="-122"/>
                  </a:rPr>
                  <a:t>的解法是什么？ </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就是写 </a:t>
                </a:r>
                <a:r>
                  <a:rPr lang="en-US" altLang="zh-CN" sz="2000" dirty="0">
                    <a:effectLst/>
                    <a:latin typeface="Consolas" panose="020B0609020204030204" pitchFamily="49" charset="0"/>
                    <a:ea typeface="微软雅黑" panose="020B0503020204020204" pitchFamily="34" charset="-122"/>
                  </a:rPr>
                  <a:t>16 </a:t>
                </a:r>
                <a:r>
                  <a:rPr lang="zh-CN" altLang="en-US" sz="2000" dirty="0">
                    <a:effectLst/>
                    <a:latin typeface="Consolas" panose="020B0609020204030204" pitchFamily="49" charset="0"/>
                    <a:ea typeface="微软雅黑" panose="020B0503020204020204" pitchFamily="34" charset="-122"/>
                  </a:rPr>
                  <a:t>层嵌套的 </a:t>
                </a:r>
                <a:r>
                  <a:rPr lang="en-US" altLang="zh-CN" sz="2000" dirty="0">
                    <a:solidFill>
                      <a:srgbClr val="C00000"/>
                    </a:solidFill>
                    <a:effectLst/>
                    <a:latin typeface="Consolas" panose="020B0609020204030204" pitchFamily="49" charset="0"/>
                    <a:ea typeface="微软雅黑" panose="020B0503020204020204" pitchFamily="34" charset="-122"/>
                  </a:rPr>
                  <a:t>for</a:t>
                </a:r>
                <a:r>
                  <a:rPr lang="zh-CN" altLang="en-US" sz="2000" dirty="0">
                    <a:effectLst/>
                    <a:latin typeface="Consolas" panose="020B0609020204030204" pitchFamily="49" charset="0"/>
                    <a:ea typeface="微软雅黑" panose="020B0503020204020204" pitchFamily="34" charset="-122"/>
                  </a:rPr>
                  <a:t> 循环！</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个格子：试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3</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4</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2 </a:t>
                </a:r>
                <a:r>
                  <a:rPr lang="zh-CN" altLang="en-US" sz="2000" dirty="0">
                    <a:effectLst/>
                    <a:latin typeface="Consolas" panose="020B0609020204030204" pitchFamily="49" charset="0"/>
                    <a:ea typeface="微软雅黑" panose="020B0503020204020204" pitchFamily="34" charset="-122"/>
                  </a:rPr>
                  <a:t>个格子：试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3</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4</a:t>
                </a:r>
              </a:p>
              <a:p>
                <a:pPr indent="-285750">
                  <a:lnSpc>
                    <a:spcPct val="150000"/>
                  </a:lnSpc>
                  <a:buClr>
                    <a:srgbClr val="000000"/>
                  </a:buClr>
                  <a:buFont typeface="微软雅黑" panose="020B0503020204020204" pitchFamily="34" charset="-122"/>
                  <a:buChar char="•"/>
                </a:pPr>
                <a:r>
                  <a:rPr lang="en-US" altLang="zh-CN" sz="20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16 </a:t>
                </a:r>
                <a:r>
                  <a:rPr lang="zh-CN" altLang="en-US" sz="2000" dirty="0">
                    <a:effectLst/>
                    <a:latin typeface="Consolas" panose="020B0609020204030204" pitchFamily="49" charset="0"/>
                    <a:ea typeface="微软雅黑" panose="020B0503020204020204" pitchFamily="34" charset="-122"/>
                  </a:rPr>
                  <a:t>个格子：试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3</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4</a:t>
                </a:r>
              </a:p>
              <a:p>
                <a:pPr>
                  <a:lnSpc>
                    <a:spcPct val="150000"/>
                  </a:lnSpc>
                </a:pPr>
                <a:r>
                  <a:rPr lang="zh-CN" altLang="en-US" sz="2000" dirty="0">
                    <a:effectLst/>
                    <a:latin typeface="Consolas" panose="020B0609020204030204" pitchFamily="49" charset="0"/>
                    <a:ea typeface="微软雅黑" panose="020B0503020204020204" pitchFamily="34" charset="-122"/>
                  </a:rPr>
                  <a:t>全填满之后，再去检查行、列、小方块有没有重复。</a:t>
                </a:r>
              </a:p>
              <a:p>
                <a:pPr>
                  <a:lnSpc>
                    <a:spcPct val="150000"/>
                  </a:lnSpc>
                </a:pPr>
                <a:r>
                  <a:rPr lang="zh-CN" altLang="en-US" sz="2000" b="1" dirty="0">
                    <a:effectLst/>
                    <a:latin typeface="Consolas" panose="020B0609020204030204" pitchFamily="49" charset="0"/>
                    <a:ea typeface="微软雅黑" panose="020B0503020204020204" pitchFamily="34" charset="-122"/>
                  </a:rPr>
                  <a:t>计算代价：</a:t>
                </a:r>
                <a:r>
                  <a:rPr lang="zh-CN" altLang="en-US" sz="2000" dirty="0">
                    <a:effectLst/>
                    <a:latin typeface="Consolas" panose="020B0609020204030204" pitchFamily="49" charset="0"/>
                    <a:ea typeface="微软雅黑" panose="020B0503020204020204" pitchFamily="34" charset="-122"/>
                  </a:rPr>
                  <a:t> 每个格子 </a:t>
                </a:r>
                <a:r>
                  <a:rPr lang="en-US" altLang="zh-CN" sz="2000" dirty="0">
                    <a:effectLst/>
                    <a:latin typeface="Consolas" panose="020B0609020204030204" pitchFamily="49" charset="0"/>
                    <a:ea typeface="微软雅黑" panose="020B0503020204020204" pitchFamily="34" charset="-122"/>
                  </a:rPr>
                  <a:t>4 </a:t>
                </a:r>
                <a:r>
                  <a:rPr lang="zh-CN" altLang="en-US" sz="2000" dirty="0">
                    <a:effectLst/>
                    <a:latin typeface="Consolas" panose="020B0609020204030204" pitchFamily="49" charset="0"/>
                    <a:ea typeface="微软雅黑" panose="020B0503020204020204" pitchFamily="34" charset="-122"/>
                  </a:rPr>
                  <a:t>种选择，</a:t>
                </a:r>
                <a:r>
                  <a:rPr lang="en-US" altLang="zh-CN" sz="2000" dirty="0">
                    <a:effectLst/>
                    <a:latin typeface="Consolas" panose="020B0609020204030204" pitchFamily="49" charset="0"/>
                    <a:ea typeface="微软雅黑" panose="020B0503020204020204" pitchFamily="34" charset="-122"/>
                  </a:rPr>
                  <a:t>16 </a:t>
                </a:r>
                <a:r>
                  <a:rPr lang="zh-CN" altLang="en-US" sz="2000" dirty="0">
                    <a:effectLst/>
                    <a:latin typeface="Consolas" panose="020B0609020204030204" pitchFamily="49" charset="0"/>
                    <a:ea typeface="微软雅黑" panose="020B0503020204020204" pitchFamily="34" charset="-122"/>
                  </a:rPr>
                  <a:t>个格子总共是 </a:t>
                </a:r>
                <a14:m>
                  <m:oMath xmlns:m="http://schemas.openxmlformats.org/officeDocument/2006/math">
                    <m:sSup>
                      <m:sSupPr>
                        <m:ctrlPr>
                          <a:rPr lang="en-US" altLang="zh-CN" sz="2000" i="1" smtClean="0">
                            <a:effectLst/>
                            <a:latin typeface="Cambria Math" panose="02040503050406030204" pitchFamily="18" charset="0"/>
                            <a:ea typeface="微软雅黑" panose="020B0503020204020204" pitchFamily="34" charset="-122"/>
                          </a:rPr>
                        </m:ctrlPr>
                      </m:sSupPr>
                      <m:e>
                        <m:r>
                          <a:rPr lang="en-US" altLang="zh-CN" sz="2000" i="1" smtClean="0">
                            <a:effectLst/>
                            <a:latin typeface="Cambria Math" panose="02040503050406030204" pitchFamily="18" charset="0"/>
                            <a:ea typeface="微软雅黑" panose="020B0503020204020204" pitchFamily="34" charset="-122"/>
                          </a:rPr>
                          <m:t>4</m:t>
                        </m:r>
                      </m:e>
                      <m:sup>
                        <m:r>
                          <a:rPr lang="en-US" altLang="zh-CN" sz="2000" i="1" smtClean="0">
                            <a:effectLst/>
                            <a:latin typeface="Cambria Math" panose="02040503050406030204" pitchFamily="18" charset="0"/>
                            <a:ea typeface="微软雅黑" panose="020B0503020204020204" pitchFamily="34" charset="-122"/>
                          </a:rPr>
                          <m:t>16</m:t>
                        </m:r>
                      </m:sup>
                    </m:sSup>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种情况。 </a:t>
                </a:r>
                <a14:m>
                  <m:oMath xmlns:m="http://schemas.openxmlformats.org/officeDocument/2006/math">
                    <m:sSup>
                      <m:sSupPr>
                        <m:ctrlPr>
                          <a:rPr lang="en-US" altLang="zh-CN" sz="2000" i="1" smtClean="0">
                            <a:effectLst/>
                            <a:latin typeface="Cambria Math" panose="02040503050406030204" pitchFamily="18" charset="0"/>
                            <a:ea typeface="微软雅黑" panose="020B0503020204020204" pitchFamily="34" charset="-122"/>
                          </a:rPr>
                        </m:ctrlPr>
                      </m:sSupPr>
                      <m:e>
                        <m:r>
                          <a:rPr lang="en-US" altLang="zh-CN" sz="2000" i="1" smtClean="0">
                            <a:effectLst/>
                            <a:latin typeface="Cambria Math" panose="02040503050406030204" pitchFamily="18" charset="0"/>
                            <a:ea typeface="微软雅黑" panose="020B0503020204020204" pitchFamily="34" charset="-122"/>
                          </a:rPr>
                          <m:t>4</m:t>
                        </m:r>
                      </m:e>
                      <m:sup>
                        <m:r>
                          <a:rPr lang="en-US" altLang="zh-CN" sz="2000" i="1" smtClean="0">
                            <a:effectLst/>
                            <a:latin typeface="Cambria Math" panose="02040503050406030204" pitchFamily="18" charset="0"/>
                            <a:ea typeface="微软雅黑" panose="020B0503020204020204" pitchFamily="34" charset="-122"/>
                          </a:rPr>
                          <m:t>16</m:t>
                        </m:r>
                      </m:sup>
                    </m:sSup>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大约等于 </a:t>
                </a:r>
                <a:r>
                  <a:rPr lang="en-US" altLang="zh-CN" sz="2000" b="1" dirty="0">
                    <a:effectLst/>
                    <a:latin typeface="Consolas" panose="020B0609020204030204" pitchFamily="49" charset="0"/>
                    <a:ea typeface="微软雅黑" panose="020B0503020204020204" pitchFamily="34" charset="-122"/>
                  </a:rPr>
                  <a:t>42 </a:t>
                </a:r>
                <a:r>
                  <a:rPr lang="zh-CN" altLang="en-US" sz="2000" b="1" dirty="0">
                    <a:effectLst/>
                    <a:latin typeface="Consolas" panose="020B0609020204030204" pitchFamily="49" charset="0"/>
                    <a:ea typeface="微软雅黑" panose="020B0503020204020204" pitchFamily="34" charset="-122"/>
                  </a:rPr>
                  <a:t>亿</a:t>
                </a:r>
                <a:r>
                  <a:rPr lang="zh-CN" altLang="en-US" sz="2000" dirty="0">
                    <a:effectLst/>
                    <a:latin typeface="Consolas" panose="020B0609020204030204" pitchFamily="49" charset="0"/>
                    <a:ea typeface="微软雅黑" panose="020B0503020204020204" pitchFamily="34" charset="-122"/>
                  </a:rPr>
                  <a:t>！计算机为了算这一个迷你数独，要足足判断 </a:t>
                </a:r>
                <a:r>
                  <a:rPr lang="en-US" altLang="zh-CN" sz="2000" dirty="0">
                    <a:effectLst/>
                    <a:latin typeface="Consolas" panose="020B0609020204030204" pitchFamily="49" charset="0"/>
                    <a:ea typeface="微软雅黑" panose="020B0503020204020204" pitchFamily="34" charset="-122"/>
                  </a:rPr>
                  <a:t>42 </a:t>
                </a:r>
                <a:r>
                  <a:rPr lang="zh-CN" altLang="en-US" sz="2000" dirty="0">
                    <a:effectLst/>
                    <a:latin typeface="Consolas" panose="020B0609020204030204" pitchFamily="49" charset="0"/>
                    <a:ea typeface="微软雅黑" panose="020B0503020204020204" pitchFamily="34" charset="-122"/>
                  </a:rPr>
                  <a:t>亿次。这</a:t>
                </a:r>
                <a:r>
                  <a:rPr lang="zh-CN" altLang="en-US" sz="2000" dirty="0">
                    <a:latin typeface="Consolas" panose="020B0609020204030204" pitchFamily="49" charset="0"/>
                    <a:ea typeface="微软雅黑" panose="020B0503020204020204" pitchFamily="34" charset="-122"/>
                  </a:rPr>
                  <a:t>种方式非常低效</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不可行。</a:t>
                </a:r>
                <a:endParaRPr lang="zh-CN" altLang="en-US" sz="2000" dirty="0">
                  <a:effectLst/>
                  <a:latin typeface="Consolas" panose="020B0609020204030204" pitchFamily="49" charset="0"/>
                  <a:ea typeface="微软雅黑" panose="020B0503020204020204" pitchFamily="34" charset="-122"/>
                </a:endParaRPr>
              </a:p>
            </p:txBody>
          </p:sp>
        </mc:Choice>
        <mc:Fallback xmlns="">
          <p:sp>
            <p:nvSpPr>
              <p:cNvPr id="8" name="文本框 7">
                <a:extLst>
                  <a:ext uri="{FF2B5EF4-FFF2-40B4-BE49-F238E27FC236}">
                    <a16:creationId xmlns:a16="http://schemas.microsoft.com/office/drawing/2014/main" id="{43B83254-B471-1099-E7C2-20E78648B764}"/>
                  </a:ext>
                </a:extLst>
              </p:cNvPr>
              <p:cNvSpPr txBox="1">
                <a:spLocks noRot="1" noChangeAspect="1" noMove="1" noResize="1" noEditPoints="1" noAdjustHandles="1" noChangeArrowheads="1" noChangeShapeType="1" noTextEdit="1"/>
              </p:cNvSpPr>
              <p:nvPr/>
            </p:nvSpPr>
            <p:spPr>
              <a:xfrm>
                <a:off x="995507" y="1669450"/>
                <a:ext cx="10200986" cy="4196855"/>
              </a:xfrm>
              <a:prstGeom prst="rect">
                <a:avLst/>
              </a:prstGeom>
              <a:blipFill>
                <a:blip r:embed="rId4"/>
                <a:stretch>
                  <a:fillRect l="-777" r="-3047" b="-174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5827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fade">
                                      <p:cBhvr>
                                        <p:cTn id="25" dur="500"/>
                                        <p:tgtEl>
                                          <p:spTgt spid="8">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6" end="6"/>
                                            </p:txEl>
                                          </p:spTgt>
                                        </p:tgtEl>
                                        <p:attrNameLst>
                                          <p:attrName>style.visibility</p:attrName>
                                        </p:attrNameLst>
                                      </p:cBhvr>
                                      <p:to>
                                        <p:strVal val="visible"/>
                                      </p:to>
                                    </p:set>
                                    <p:animEffect transition="in" filter="fade">
                                      <p:cBhvr>
                                        <p:cTn id="30" dur="500"/>
                                        <p:tgtEl>
                                          <p:spTgt spid="8">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Effect transition="in" filter="fade">
                                      <p:cBhvr>
                                        <p:cTn id="35"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43B83254-B471-1099-E7C2-20E78648B764}"/>
                  </a:ext>
                </a:extLst>
              </p:cNvPr>
              <p:cNvSpPr txBox="1"/>
              <p:nvPr/>
            </p:nvSpPr>
            <p:spPr>
              <a:xfrm>
                <a:off x="937520" y="1495570"/>
                <a:ext cx="10200986" cy="4657878"/>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latin typeface="Consolas" panose="020B0609020204030204" pitchFamily="49" charset="0"/>
                    <a:ea typeface="微软雅黑" panose="020B0503020204020204" pitchFamily="34" charset="-122"/>
                  </a:rPr>
                  <a:t>解法二：</a:t>
                </a:r>
                <a:r>
                  <a:rPr lang="zh-CN" altLang="en-US" sz="2000" dirty="0">
                    <a:latin typeface="Consolas" panose="020B0609020204030204" pitchFamily="49" charset="0"/>
                    <a:ea typeface="微软雅黑" panose="020B0503020204020204" pitchFamily="34" charset="-122"/>
                  </a:rPr>
                  <a:t>既然每一行都必须是由 </a:t>
                </a:r>
                <a:r>
                  <a:rPr lang="en-US" altLang="zh-CN" sz="2000" dirty="0">
                    <a:latin typeface="Consolas" panose="020B0609020204030204" pitchFamily="49" charset="0"/>
                    <a:ea typeface="微软雅黑" panose="020B0503020204020204" pitchFamily="34" charset="-122"/>
                  </a:rPr>
                  <a:t>1</a:t>
                </a:r>
                <a:r>
                  <a:rPr lang="zh-CN" altLang="en-US" sz="2000" dirty="0">
                    <a:latin typeface="Consolas" panose="020B0609020204030204" pitchFamily="49" charset="0"/>
                    <a:ea typeface="微软雅黑" panose="020B0503020204020204" pitchFamily="34" charset="-122"/>
                  </a:rPr>
                  <a:t>、</a:t>
                </a:r>
                <a:r>
                  <a:rPr lang="en-US" altLang="zh-CN" sz="2000" dirty="0">
                    <a:latin typeface="Consolas" panose="020B0609020204030204" pitchFamily="49" charset="0"/>
                    <a:ea typeface="微软雅黑" panose="020B0503020204020204" pitchFamily="34" charset="-122"/>
                  </a:rPr>
                  <a:t>2</a:t>
                </a:r>
                <a:r>
                  <a:rPr lang="zh-CN" altLang="en-US" sz="2000" dirty="0">
                    <a:latin typeface="Consolas" panose="020B0609020204030204" pitchFamily="49" charset="0"/>
                    <a:ea typeface="微软雅黑" panose="020B0503020204020204" pitchFamily="34" charset="-122"/>
                  </a:rPr>
                  <a:t>、</a:t>
                </a:r>
                <a:r>
                  <a:rPr lang="en-US" altLang="zh-CN" sz="2000" dirty="0">
                    <a:latin typeface="Consolas" panose="020B0609020204030204" pitchFamily="49" charset="0"/>
                    <a:ea typeface="微软雅黑" panose="020B0503020204020204" pitchFamily="34" charset="-122"/>
                  </a:rPr>
                  <a:t>3</a:t>
                </a:r>
                <a:r>
                  <a:rPr lang="zh-CN" altLang="en-US" sz="2000" dirty="0">
                    <a:latin typeface="Consolas" panose="020B0609020204030204" pitchFamily="49" charset="0"/>
                    <a:ea typeface="微软雅黑" panose="020B0503020204020204" pitchFamily="34" charset="-122"/>
                  </a:rPr>
                  <a:t>、</a:t>
                </a:r>
                <a:r>
                  <a:rPr lang="en-US" altLang="zh-CN" sz="2000" dirty="0">
                    <a:latin typeface="Consolas" panose="020B0609020204030204" pitchFamily="49" charset="0"/>
                    <a:ea typeface="微软雅黑" panose="020B0503020204020204" pitchFamily="34" charset="-122"/>
                  </a:rPr>
                  <a:t>4 </a:t>
                </a:r>
                <a:r>
                  <a:rPr lang="zh-CN" altLang="en-US" sz="2000" dirty="0">
                    <a:latin typeface="Consolas" panose="020B0609020204030204" pitchFamily="49" charset="0"/>
                    <a:ea typeface="微软雅黑" panose="020B0503020204020204" pitchFamily="34" charset="-122"/>
                  </a:rPr>
                  <a:t>组成，且不能重复，那我们干嘛要让第一行出现 </a:t>
                </a:r>
                <a:r>
                  <a:rPr lang="en-US" altLang="zh-CN" sz="2000" dirty="0">
                    <a:solidFill>
                      <a:srgbClr val="C00000"/>
                    </a:solidFill>
                    <a:latin typeface="Consolas" panose="020B0609020204030204" pitchFamily="49" charset="0"/>
                    <a:ea typeface="微软雅黑" panose="020B0503020204020204" pitchFamily="34" charset="-122"/>
                  </a:rPr>
                  <a:t>1, 1, 1, 1</a:t>
                </a:r>
                <a:r>
                  <a:rPr lang="zh-CN" altLang="en-US" sz="2000" dirty="0">
                    <a:latin typeface="Consolas" panose="020B0609020204030204" pitchFamily="49" charset="0"/>
                    <a:ea typeface="微软雅黑" panose="020B0503020204020204" pitchFamily="34" charset="-122"/>
                  </a:rPr>
                  <a:t> 这种明显违规的排列呢？</a:t>
                </a:r>
              </a:p>
              <a:p>
                <a:pPr>
                  <a:lnSpc>
                    <a:spcPct val="150000"/>
                  </a:lnSpc>
                </a:pPr>
                <a:r>
                  <a:rPr lang="zh-CN" altLang="en-US" sz="2000" dirty="0">
                    <a:latin typeface="Consolas" panose="020B0609020204030204" pitchFamily="49" charset="0"/>
                    <a:ea typeface="微软雅黑" panose="020B0503020204020204" pitchFamily="34" charset="-122"/>
                  </a:rPr>
                  <a:t>我们可以把“按格子填”改成“</a:t>
                </a:r>
                <a:r>
                  <a:rPr lang="zh-CN" altLang="en-US" sz="2000" b="1" dirty="0">
                    <a:latin typeface="Consolas" panose="020B0609020204030204" pitchFamily="49" charset="0"/>
                    <a:ea typeface="微软雅黑" panose="020B0503020204020204" pitchFamily="34" charset="-122"/>
                  </a:rPr>
                  <a:t>按行填</a:t>
                </a:r>
                <a:r>
                  <a:rPr lang="zh-CN" altLang="en-US" sz="2000" dirty="0">
                    <a:latin typeface="Consolas" panose="020B0609020204030204" pitchFamily="49" charset="0"/>
                    <a:ea typeface="微软雅黑" panose="020B0503020204020204" pitchFamily="34" charset="-122"/>
                  </a:rPr>
                  <a:t>”。 </a:t>
                </a:r>
                <a:r>
                  <a:rPr lang="en-US" altLang="zh-CN" sz="2000" dirty="0">
                    <a:latin typeface="Consolas" panose="020B0609020204030204" pitchFamily="49" charset="0"/>
                    <a:ea typeface="微软雅黑" panose="020B0503020204020204" pitchFamily="34" charset="-122"/>
                  </a:rPr>
                  <a:t>1 </a:t>
                </a:r>
                <a:r>
                  <a:rPr lang="zh-CN" altLang="en-US" sz="2000" dirty="0">
                    <a:latin typeface="Consolas" panose="020B0609020204030204" pitchFamily="49" charset="0"/>
                    <a:ea typeface="微软雅黑" panose="020B0503020204020204" pitchFamily="34" charset="-122"/>
                  </a:rPr>
                  <a:t>到 </a:t>
                </a:r>
                <a:r>
                  <a:rPr lang="en-US" altLang="zh-CN" sz="2000" dirty="0">
                    <a:latin typeface="Consolas" panose="020B0609020204030204" pitchFamily="49" charset="0"/>
                    <a:ea typeface="微软雅黑" panose="020B0503020204020204" pitchFamily="34" charset="-122"/>
                  </a:rPr>
                  <a:t>4 </a:t>
                </a:r>
                <a:r>
                  <a:rPr lang="zh-CN" altLang="en-US" sz="2000" dirty="0">
                    <a:latin typeface="Consolas" panose="020B0609020204030204" pitchFamily="49" charset="0"/>
                    <a:ea typeface="微软雅黑" panose="020B0503020204020204" pitchFamily="34" charset="-122"/>
                  </a:rPr>
                  <a:t>的全排列（比如 </a:t>
                </a:r>
                <a:r>
                  <a:rPr lang="en-US" altLang="zh-CN" sz="2000" dirty="0">
                    <a:latin typeface="Consolas" panose="020B0609020204030204" pitchFamily="49" charset="0"/>
                    <a:ea typeface="微软雅黑" panose="020B0503020204020204" pitchFamily="34" charset="-122"/>
                  </a:rPr>
                  <a:t>1234, 1243, 1324...</a:t>
                </a:r>
                <a:r>
                  <a:rPr lang="zh-CN" altLang="en-US" sz="2000" dirty="0">
                    <a:latin typeface="Consolas" panose="020B0609020204030204" pitchFamily="49" charset="0"/>
                    <a:ea typeface="微软雅黑" panose="020B0503020204020204" pitchFamily="34" charset="-122"/>
                  </a:rPr>
                  <a:t>）一共有 </a:t>
                </a:r>
                <a14:m>
                  <m:oMath xmlns:m="http://schemas.openxmlformats.org/officeDocument/2006/math">
                    <m:r>
                      <a:rPr lang="en-US" altLang="zh-CN" sz="2000" i="1">
                        <a:latin typeface="Cambria Math" panose="02040503050406030204" pitchFamily="18" charset="0"/>
                        <a:ea typeface="微软雅黑" panose="020B0503020204020204" pitchFamily="34" charset="-122"/>
                      </a:rPr>
                      <m:t>4! = 24</m:t>
                    </m:r>
                  </m:oMath>
                </a14:m>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种。 既然有 </a:t>
                </a:r>
                <a:r>
                  <a:rPr lang="en-US" altLang="zh-CN" sz="2000" dirty="0">
                    <a:latin typeface="Consolas" panose="020B0609020204030204" pitchFamily="49" charset="0"/>
                    <a:ea typeface="微软雅黑" panose="020B0503020204020204" pitchFamily="34" charset="-122"/>
                  </a:rPr>
                  <a:t>4 </a:t>
                </a:r>
                <a:r>
                  <a:rPr lang="zh-CN" altLang="en-US" sz="2000" dirty="0">
                    <a:latin typeface="Consolas" panose="020B0609020204030204" pitchFamily="49" charset="0"/>
                    <a:ea typeface="微软雅黑" panose="020B0503020204020204" pitchFamily="34" charset="-122"/>
                  </a:rPr>
                  <a:t>行，我们只需要写 </a:t>
                </a:r>
                <a:r>
                  <a:rPr lang="en-US" altLang="zh-CN" sz="2000" dirty="0">
                    <a:latin typeface="Consolas" panose="020B0609020204030204" pitchFamily="49" charset="0"/>
                    <a:ea typeface="微软雅黑" panose="020B0503020204020204" pitchFamily="34" charset="-122"/>
                  </a:rPr>
                  <a:t>4 </a:t>
                </a:r>
                <a:r>
                  <a:rPr lang="zh-CN" altLang="en-US" sz="2000" dirty="0">
                    <a:latin typeface="Consolas" panose="020B0609020204030204" pitchFamily="49" charset="0"/>
                    <a:ea typeface="微软雅黑" panose="020B0503020204020204" pitchFamily="34" charset="-122"/>
                  </a:rPr>
                  <a:t>层 </a:t>
                </a:r>
                <a:r>
                  <a:rPr lang="en-US" altLang="zh-CN" sz="2000" dirty="0">
                    <a:solidFill>
                      <a:srgbClr val="C00000"/>
                    </a:solidFill>
                    <a:latin typeface="Consolas" panose="020B0609020204030204" pitchFamily="49" charset="0"/>
                    <a:ea typeface="微软雅黑" panose="020B0503020204020204" pitchFamily="34" charset="-122"/>
                  </a:rPr>
                  <a:t>for</a:t>
                </a:r>
                <a:r>
                  <a:rPr lang="zh-CN" altLang="en-US" sz="2000" dirty="0">
                    <a:latin typeface="Consolas" panose="020B0609020204030204" pitchFamily="49" charset="0"/>
                    <a:ea typeface="微软雅黑" panose="020B0503020204020204" pitchFamily="34" charset="-122"/>
                  </a:rPr>
                  <a:t> 循环，去组合这 </a:t>
                </a:r>
                <a:r>
                  <a:rPr lang="en-US" altLang="zh-CN" sz="2000" dirty="0">
                    <a:latin typeface="Consolas" panose="020B0609020204030204" pitchFamily="49" charset="0"/>
                    <a:ea typeface="微软雅黑" panose="020B0503020204020204" pitchFamily="34" charset="-122"/>
                  </a:rPr>
                  <a:t>4 </a:t>
                </a:r>
                <a:r>
                  <a:rPr lang="zh-CN" altLang="en-US" sz="2000" dirty="0">
                    <a:latin typeface="Consolas" panose="020B0609020204030204" pitchFamily="49" charset="0"/>
                    <a:ea typeface="微软雅黑" panose="020B0503020204020204" pitchFamily="34" charset="-122"/>
                  </a:rPr>
                  <a:t>行的排列：</a:t>
                </a:r>
              </a:p>
              <a:p>
                <a:pPr indent="-285750">
                  <a:lnSpc>
                    <a:spcPct val="150000"/>
                  </a:lnSpc>
                  <a:buClr>
                    <a:srgbClr val="000000"/>
                  </a:buClr>
                  <a:buFont typeface="微软雅黑" panose="020B0503020204020204" pitchFamily="34" charset="-122"/>
                  <a:buChar char="•"/>
                </a:pPr>
                <a:r>
                  <a:rPr lang="zh-CN" altLang="en-US" sz="2000" dirty="0">
                    <a:latin typeface="Consolas" panose="020B0609020204030204" pitchFamily="49" charset="0"/>
                    <a:ea typeface="微软雅黑" panose="020B0503020204020204" pitchFamily="34" charset="-122"/>
                  </a:rPr>
                  <a:t>第 </a:t>
                </a:r>
                <a:r>
                  <a:rPr lang="en-US" altLang="zh-CN" sz="2000" dirty="0">
                    <a:latin typeface="Consolas" panose="020B0609020204030204" pitchFamily="49" charset="0"/>
                    <a:ea typeface="微软雅黑" panose="020B0503020204020204" pitchFamily="34" charset="-122"/>
                  </a:rPr>
                  <a:t>1, 2, 3, 4 </a:t>
                </a:r>
                <a:r>
                  <a:rPr lang="zh-CN" altLang="en-US" sz="2000" dirty="0">
                    <a:latin typeface="Consolas" panose="020B0609020204030204" pitchFamily="49" charset="0"/>
                    <a:ea typeface="微软雅黑" panose="020B0503020204020204" pitchFamily="34" charset="-122"/>
                  </a:rPr>
                  <a:t>行：</a:t>
                </a:r>
                <a:r>
                  <a:rPr lang="en-US" altLang="zh-CN" sz="2000" b="1" dirty="0">
                    <a:solidFill>
                      <a:srgbClr val="C00000"/>
                    </a:solidFill>
                    <a:latin typeface="Consolas" panose="020B0609020204030204" pitchFamily="49" charset="0"/>
                    <a:ea typeface="微软雅黑" panose="020B0503020204020204" pitchFamily="34" charset="-122"/>
                  </a:rPr>
                  <a:t>24 </a:t>
                </a:r>
                <a:r>
                  <a:rPr lang="zh-CN" altLang="en-US" sz="2000" b="1" dirty="0">
                    <a:solidFill>
                      <a:srgbClr val="C00000"/>
                    </a:solidFill>
                    <a:latin typeface="Consolas" panose="020B0609020204030204" pitchFamily="49" charset="0"/>
                    <a:ea typeface="微软雅黑" panose="020B0503020204020204" pitchFamily="34" charset="-122"/>
                  </a:rPr>
                  <a:t>种选择</a:t>
                </a:r>
              </a:p>
              <a:p>
                <a:pPr>
                  <a:lnSpc>
                    <a:spcPct val="150000"/>
                  </a:lnSpc>
                </a:pPr>
                <a:r>
                  <a:rPr lang="zh-CN" altLang="en-US" sz="2000" b="1" dirty="0">
                    <a:latin typeface="Consolas" panose="020B0609020204030204" pitchFamily="49" charset="0"/>
                    <a:ea typeface="微软雅黑" panose="020B0503020204020204" pitchFamily="34" charset="-122"/>
                  </a:rPr>
                  <a:t>计算代价：</a:t>
                </a:r>
                <a:r>
                  <a:rPr lang="zh-CN" altLang="en-US" sz="2000" dirty="0">
                    <a:latin typeface="Consolas" panose="020B0609020204030204" pitchFamily="49" charset="0"/>
                    <a:ea typeface="微软雅黑" panose="020B0503020204020204" pitchFamily="34" charset="-122"/>
                  </a:rPr>
                  <a:t> 总情况数降到了 </a:t>
                </a:r>
                <a14:m>
                  <m:oMath xmlns:m="http://schemas.openxmlformats.org/officeDocument/2006/math">
                    <m:r>
                      <a:rPr lang="en-US" altLang="zh-CN" sz="2000" i="1">
                        <a:latin typeface="Cambria Math" panose="02040503050406030204" pitchFamily="18" charset="0"/>
                        <a:ea typeface="微软雅黑" panose="020B0503020204020204" pitchFamily="34" charset="-122"/>
                      </a:rPr>
                      <m:t>24 ×24 ×24 ×24 = 331,776</m:t>
                    </m:r>
                  </m:oMath>
                </a14:m>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种。 </a:t>
                </a:r>
                <a:r>
                  <a:rPr lang="en-US" altLang="zh-CN" sz="2000" dirty="0">
                    <a:latin typeface="Consolas" panose="020B0609020204030204" pitchFamily="49" charset="0"/>
                    <a:ea typeface="微软雅黑" panose="020B0503020204020204" pitchFamily="34" charset="-122"/>
                  </a:rPr>
                  <a:t>33 </a:t>
                </a:r>
                <a:r>
                  <a:rPr lang="zh-CN" altLang="en-US" sz="2000" dirty="0">
                    <a:latin typeface="Consolas" panose="020B0609020204030204" pitchFamily="49" charset="0"/>
                    <a:ea typeface="微软雅黑" panose="020B0503020204020204" pitchFamily="34" charset="-122"/>
                  </a:rPr>
                  <a:t>万次计算，计算机大概零点几秒就能跑完。</a:t>
                </a:r>
              </a:p>
              <a:p>
                <a:pPr>
                  <a:lnSpc>
                    <a:spcPct val="150000"/>
                  </a:lnSpc>
                </a:pPr>
                <a:r>
                  <a:rPr lang="zh-CN" altLang="en-US" sz="2000" b="1" dirty="0">
                    <a:latin typeface="Consolas" panose="020B0609020204030204" pitchFamily="49" charset="0"/>
                    <a:ea typeface="微软雅黑" panose="020B0503020204020204" pitchFamily="34" charset="-122"/>
                  </a:rPr>
                  <a:t>这种解法完美了吗？</a:t>
                </a:r>
                <a:r>
                  <a:rPr lang="zh-CN" altLang="en-US" sz="2000" dirty="0">
                    <a:latin typeface="Consolas" panose="020B0609020204030204" pitchFamily="49" charset="0"/>
                    <a:ea typeface="微软雅黑" panose="020B0503020204020204" pitchFamily="34" charset="-122"/>
                  </a:rPr>
                  <a:t> 如果你把问题放大到 </a:t>
                </a:r>
                <a:r>
                  <a:rPr lang="en-US" altLang="zh-CN" sz="2000" dirty="0">
                    <a:latin typeface="Consolas" panose="020B0609020204030204" pitchFamily="49" charset="0"/>
                    <a:ea typeface="微软雅黑" panose="020B0503020204020204" pitchFamily="34" charset="-122"/>
                  </a:rPr>
                  <a:t>9 </a:t>
                </a:r>
                <a:r>
                  <a:rPr lang="zh-CN" altLang="en-US" sz="2000" dirty="0">
                    <a:latin typeface="Consolas" panose="020B0609020204030204" pitchFamily="49" charset="0"/>
                    <a:ea typeface="微软雅黑" panose="020B0503020204020204" pitchFamily="34" charset="-122"/>
                  </a:rPr>
                  <a:t>阶数独，每行是 </a:t>
                </a:r>
                <a:r>
                  <a:rPr lang="en-US" altLang="zh-CN" sz="2000" dirty="0">
                    <a:latin typeface="Consolas" panose="020B0609020204030204" pitchFamily="49" charset="0"/>
                    <a:ea typeface="微软雅黑" panose="020B0503020204020204" pitchFamily="34" charset="-122"/>
                  </a:rPr>
                  <a:t>9 </a:t>
                </a:r>
                <a:r>
                  <a:rPr lang="zh-CN" altLang="en-US" sz="2000" dirty="0">
                    <a:latin typeface="Consolas" panose="020B0609020204030204" pitchFamily="49" charset="0"/>
                    <a:ea typeface="微软雅黑" panose="020B0503020204020204" pitchFamily="34" charset="-122"/>
                  </a:rPr>
                  <a:t>的全排列（</a:t>
                </a:r>
                <a:r>
                  <a:rPr lang="en-US" altLang="zh-CN" sz="2000" dirty="0">
                    <a:latin typeface="Consolas" panose="020B0609020204030204" pitchFamily="49" charset="0"/>
                    <a:ea typeface="微软雅黑" panose="020B0503020204020204" pitchFamily="34" charset="-122"/>
                  </a:rPr>
                  <a:t>36 </a:t>
                </a:r>
                <a:r>
                  <a:rPr lang="zh-CN" altLang="en-US" sz="2000" dirty="0">
                    <a:latin typeface="Consolas" panose="020B0609020204030204" pitchFamily="49" charset="0"/>
                    <a:ea typeface="微软雅黑" panose="020B0503020204020204" pitchFamily="34" charset="-122"/>
                  </a:rPr>
                  <a:t>万种），</a:t>
                </a:r>
                <a:r>
                  <a:rPr lang="en-US" altLang="zh-CN" sz="2000" dirty="0">
                    <a:latin typeface="Consolas" panose="020B0609020204030204" pitchFamily="49" charset="0"/>
                    <a:ea typeface="微软雅黑" panose="020B0503020204020204" pitchFamily="34" charset="-122"/>
                  </a:rPr>
                  <a:t>9 </a:t>
                </a:r>
                <a:r>
                  <a:rPr lang="zh-CN" altLang="en-US" sz="2000" dirty="0">
                    <a:latin typeface="Consolas" panose="020B0609020204030204" pitchFamily="49" charset="0"/>
                    <a:ea typeface="微软雅黑" panose="020B0503020204020204" pitchFamily="34" charset="-122"/>
                  </a:rPr>
                  <a:t>行组合起来就是 </a:t>
                </a:r>
                <a14:m>
                  <m:oMath xmlns:m="http://schemas.openxmlformats.org/officeDocument/2006/math">
                    <m:sSup>
                      <m:sSupPr>
                        <m:ctrlPr>
                          <a:rPr lang="en-US" altLang="zh-CN" sz="2000" i="1">
                            <a:latin typeface="Cambria Math" panose="02040503050406030204" pitchFamily="18" charset="0"/>
                            <a:ea typeface="微软雅黑" panose="020B0503020204020204" pitchFamily="34" charset="-122"/>
                          </a:rPr>
                        </m:ctrlPr>
                      </m:sSupPr>
                      <m:e>
                        <m:r>
                          <a:rPr lang="en-US" altLang="zh-CN" sz="2000" i="1">
                            <a:latin typeface="Cambria Math" panose="02040503050406030204" pitchFamily="18" charset="0"/>
                            <a:ea typeface="微软雅黑" panose="020B0503020204020204" pitchFamily="34" charset="-122"/>
                          </a:rPr>
                          <m:t>362,880</m:t>
                        </m:r>
                      </m:e>
                      <m:sup>
                        <m:r>
                          <a:rPr lang="en-US" altLang="zh-CN" sz="2000" i="1">
                            <a:latin typeface="Cambria Math" panose="02040503050406030204" pitchFamily="18" charset="0"/>
                            <a:ea typeface="微软雅黑" panose="020B0503020204020204" pitchFamily="34" charset="-122"/>
                          </a:rPr>
                          <m:t>9</m:t>
                        </m:r>
                      </m:sup>
                    </m:sSup>
                  </m:oMath>
                </a14:m>
                <a:r>
                  <a:rPr lang="zh-CN" altLang="en-US" sz="2000" dirty="0">
                    <a:latin typeface="Consolas" panose="020B0609020204030204" pitchFamily="49" charset="0"/>
                    <a:ea typeface="微软雅黑" panose="020B0503020204020204" pitchFamily="34" charset="-122"/>
                  </a:rPr>
                  <a:t>，依然是个天文数字！</a:t>
                </a:r>
                <a:r>
                  <a:rPr lang="zh-CN" altLang="en-US" sz="2000" b="1" dirty="0">
                    <a:latin typeface="Consolas" panose="020B0609020204030204" pitchFamily="49" charset="0"/>
                    <a:ea typeface="微软雅黑" panose="020B0503020204020204" pitchFamily="34" charset="-122"/>
                  </a:rPr>
                  <a:t>解法 </a:t>
                </a:r>
                <a:r>
                  <a:rPr lang="en-US" altLang="zh-CN" sz="2000" b="1" dirty="0">
                    <a:latin typeface="Consolas" panose="020B0609020204030204" pitchFamily="49" charset="0"/>
                    <a:ea typeface="微软雅黑" panose="020B0503020204020204" pitchFamily="34" charset="-122"/>
                  </a:rPr>
                  <a:t>2 </a:t>
                </a:r>
                <a:r>
                  <a:rPr lang="zh-CN" altLang="en-US" sz="2000" b="1" dirty="0">
                    <a:latin typeface="Consolas" panose="020B0609020204030204" pitchFamily="49" charset="0"/>
                    <a:ea typeface="微软雅黑" panose="020B0503020204020204" pitchFamily="34" charset="-122"/>
                  </a:rPr>
                  <a:t>依然存在巨大的资源浪费</a:t>
                </a:r>
                <a:r>
                  <a:rPr lang="zh-CN" altLang="en-US" sz="2000" dirty="0">
                    <a:latin typeface="Consolas" panose="020B0609020204030204" pitchFamily="49" charset="0"/>
                    <a:ea typeface="微软雅黑" panose="020B0503020204020204" pitchFamily="34" charset="-122"/>
                  </a:rPr>
                  <a:t>。</a:t>
                </a:r>
              </a:p>
            </p:txBody>
          </p:sp>
        </mc:Choice>
        <mc:Fallback xmlns="">
          <p:sp>
            <p:nvSpPr>
              <p:cNvPr id="8" name="文本框 7">
                <a:extLst>
                  <a:ext uri="{FF2B5EF4-FFF2-40B4-BE49-F238E27FC236}">
                    <a16:creationId xmlns:a16="http://schemas.microsoft.com/office/drawing/2014/main" id="{43B83254-B471-1099-E7C2-20E78648B764}"/>
                  </a:ext>
                </a:extLst>
              </p:cNvPr>
              <p:cNvSpPr txBox="1">
                <a:spLocks noRot="1" noChangeAspect="1" noMove="1" noResize="1" noEditPoints="1" noAdjustHandles="1" noChangeArrowheads="1" noChangeShapeType="1" noTextEdit="1"/>
              </p:cNvSpPr>
              <p:nvPr/>
            </p:nvSpPr>
            <p:spPr>
              <a:xfrm>
                <a:off x="937520" y="1495570"/>
                <a:ext cx="10200986" cy="4657878"/>
              </a:xfrm>
              <a:prstGeom prst="rect">
                <a:avLst/>
              </a:prstGeom>
              <a:blipFill>
                <a:blip r:embed="rId4"/>
                <a:stretch>
                  <a:fillRect l="-777" r="-717" b="-144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3712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43B83254-B471-1099-E7C2-20E78648B764}"/>
              </a:ext>
            </a:extLst>
          </p:cNvPr>
          <p:cNvSpPr txBox="1"/>
          <p:nvPr/>
        </p:nvSpPr>
        <p:spPr>
          <a:xfrm>
            <a:off x="882099" y="1437545"/>
            <a:ext cx="10427802" cy="2319418"/>
          </a:xfrm>
          <a:prstGeom prst="rect">
            <a:avLst/>
          </a:prstGeom>
          <a:solidFill>
            <a:schemeClr val="accent6">
              <a:lumMod val="20000"/>
              <a:lumOff val="80000"/>
            </a:schemeClr>
          </a:solidFill>
        </p:spPr>
        <p:txBody>
          <a:bodyPr wrap="square">
            <a:spAutoFit/>
          </a:bodyPr>
          <a:lstStyle/>
          <a:p>
            <a:pPr>
              <a:lnSpc>
                <a:spcPct val="200000"/>
              </a:lnSpc>
            </a:pPr>
            <a:r>
              <a:rPr lang="zh-CN" altLang="en-US" sz="2400" b="1" dirty="0">
                <a:latin typeface="Consolas" panose="020B0609020204030204" pitchFamily="49" charset="0"/>
                <a:ea typeface="微软雅黑" panose="020B0503020204020204" pitchFamily="34" charset="-122"/>
              </a:rPr>
              <a:t>解法二的愚蠢之处</a:t>
            </a:r>
            <a:endParaRPr lang="en-US" altLang="zh-CN" sz="2400" b="1" dirty="0">
              <a:latin typeface="Consolas" panose="020B0609020204030204" pitchFamily="49" charset="0"/>
              <a:ea typeface="微软雅黑" panose="020B0503020204020204" pitchFamily="34" charset="-122"/>
            </a:endParaRPr>
          </a:p>
          <a:p>
            <a:pPr>
              <a:lnSpc>
                <a:spcPct val="200000"/>
              </a:lnSpc>
            </a:pPr>
            <a:r>
              <a:rPr lang="zh-CN" altLang="en-US" sz="2000" b="1" dirty="0">
                <a:latin typeface="Consolas" panose="020B0609020204030204" pitchFamily="49" charset="0"/>
                <a:ea typeface="微软雅黑" panose="020B0503020204020204" pitchFamily="34" charset="-122"/>
              </a:rPr>
              <a:t>模拟解法二的运行：</a:t>
            </a:r>
            <a:r>
              <a:rPr lang="zh-CN" altLang="en-US" sz="2000" dirty="0">
                <a:latin typeface="Consolas" panose="020B0609020204030204" pitchFamily="49" charset="0"/>
                <a:ea typeface="微软雅黑" panose="020B0503020204020204" pitchFamily="34" charset="-122"/>
              </a:rPr>
              <a:t> 假设程序正在运行解法二，此时：</a:t>
            </a:r>
          </a:p>
          <a:p>
            <a:pPr indent="-285750">
              <a:lnSpc>
                <a:spcPct val="150000"/>
              </a:lnSpc>
              <a:buClr>
                <a:srgbClr val="000000"/>
              </a:buClr>
              <a:buFont typeface="微软雅黑" panose="020B0503020204020204" pitchFamily="34" charset="-122"/>
              <a:buChar char="•"/>
            </a:pPr>
            <a:r>
              <a:rPr lang="zh-CN" altLang="en-US" sz="2000" dirty="0">
                <a:latin typeface="Consolas" panose="020B0609020204030204" pitchFamily="49" charset="0"/>
                <a:ea typeface="微软雅黑" panose="020B0503020204020204" pitchFamily="34" charset="-122"/>
              </a:rPr>
              <a:t>第 </a:t>
            </a:r>
            <a:r>
              <a:rPr lang="en-US" altLang="zh-CN" sz="2000" dirty="0">
                <a:latin typeface="Consolas" panose="020B0609020204030204" pitchFamily="49" charset="0"/>
                <a:ea typeface="微软雅黑" panose="020B0503020204020204" pitchFamily="34" charset="-122"/>
              </a:rPr>
              <a:t>1 </a:t>
            </a:r>
            <a:r>
              <a:rPr lang="zh-CN" altLang="en-US" sz="2000" dirty="0">
                <a:latin typeface="Consolas" panose="020B0609020204030204" pitchFamily="49" charset="0"/>
                <a:ea typeface="微软雅黑" panose="020B0503020204020204" pitchFamily="34" charset="-122"/>
              </a:rPr>
              <a:t>行填了：</a:t>
            </a:r>
            <a:r>
              <a:rPr lang="en-US" altLang="zh-CN" sz="2000" dirty="0">
                <a:solidFill>
                  <a:srgbClr val="C00000"/>
                </a:solidFill>
                <a:latin typeface="Consolas" panose="020B0609020204030204" pitchFamily="49" charset="0"/>
                <a:ea typeface="微软雅黑" panose="020B0503020204020204" pitchFamily="34" charset="-122"/>
              </a:rPr>
              <a:t>[1, 2, 3, 4]</a:t>
            </a:r>
            <a:endParaRPr lang="zh-CN" altLang="en-US" sz="2000" dirty="0">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latin typeface="Consolas" panose="020B0609020204030204" pitchFamily="49" charset="0"/>
                <a:ea typeface="微软雅黑" panose="020B0503020204020204" pitchFamily="34" charset="-122"/>
              </a:rPr>
              <a:t>第 </a:t>
            </a:r>
            <a:r>
              <a:rPr lang="en-US" altLang="zh-CN" sz="2000" dirty="0">
                <a:latin typeface="Consolas" panose="020B0609020204030204" pitchFamily="49" charset="0"/>
                <a:ea typeface="微软雅黑" panose="020B0503020204020204" pitchFamily="34" charset="-122"/>
              </a:rPr>
              <a:t>2 </a:t>
            </a:r>
            <a:r>
              <a:rPr lang="zh-CN" altLang="en-US" sz="2000" dirty="0">
                <a:latin typeface="Consolas" panose="020B0609020204030204" pitchFamily="49" charset="0"/>
                <a:ea typeface="微软雅黑" panose="020B0503020204020204" pitchFamily="34" charset="-122"/>
              </a:rPr>
              <a:t>行准备填：</a:t>
            </a:r>
            <a:r>
              <a:rPr lang="en-US" altLang="zh-CN" sz="2000" dirty="0">
                <a:solidFill>
                  <a:srgbClr val="C00000"/>
                </a:solidFill>
                <a:latin typeface="Consolas" panose="020B0609020204030204" pitchFamily="49" charset="0"/>
                <a:ea typeface="微软雅黑" panose="020B0503020204020204" pitchFamily="34" charset="-122"/>
              </a:rPr>
              <a:t>[1, 3, 4, 2]</a:t>
            </a:r>
            <a:endParaRPr lang="zh-CN" altLang="en-US" sz="2000" dirty="0">
              <a:latin typeface="Consolas" panose="020B0609020204030204" pitchFamily="49" charset="0"/>
              <a:ea typeface="微软雅黑" panose="020B0503020204020204" pitchFamily="34" charset="-122"/>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E64A4AA1-530E-329D-F7D2-0E32D02BDD36}"/>
                  </a:ext>
                </a:extLst>
              </p:cNvPr>
              <p:cNvSpPr txBox="1"/>
              <p:nvPr/>
            </p:nvSpPr>
            <p:spPr>
              <a:xfrm>
                <a:off x="882099" y="4046472"/>
                <a:ext cx="10427802" cy="2228239"/>
              </a:xfrm>
              <a:prstGeom prst="rect">
                <a:avLst/>
              </a:prstGeom>
              <a:solidFill>
                <a:schemeClr val="accent1">
                  <a:lumMod val="20000"/>
                  <a:lumOff val="80000"/>
                </a:schemeClr>
              </a:solidFill>
            </p:spPr>
            <p:txBody>
              <a:bodyPr wrap="square">
                <a:spAutoFit/>
              </a:bodyPr>
              <a:lstStyle/>
              <a:p>
                <a:pPr>
                  <a:lnSpc>
                    <a:spcPct val="200000"/>
                  </a:lnSpc>
                </a:pPr>
                <a:r>
                  <a:rPr lang="zh-CN" altLang="en-US" sz="1800" dirty="0">
                    <a:latin typeface="Consolas" panose="020B0609020204030204" pitchFamily="49" charset="0"/>
                    <a:ea typeface="微软雅黑" panose="020B0503020204020204" pitchFamily="34" charset="-122"/>
                  </a:rPr>
                  <a:t>看一眼这两行，发现了什么问题？ </a:t>
                </a:r>
                <a:r>
                  <a:rPr lang="zh-CN" altLang="en-US" sz="1800" b="1" dirty="0">
                    <a:latin typeface="Consolas" panose="020B0609020204030204" pitchFamily="49" charset="0"/>
                    <a:ea typeface="微软雅黑" panose="020B0503020204020204" pitchFamily="34" charset="-122"/>
                  </a:rPr>
                  <a:t>第一列出现了两个 </a:t>
                </a:r>
                <a:r>
                  <a:rPr lang="en-US" altLang="zh-CN" sz="1800" b="1" dirty="0">
                    <a:solidFill>
                      <a:srgbClr val="C00000"/>
                    </a:solidFill>
                    <a:latin typeface="Consolas" panose="020B0609020204030204" pitchFamily="49" charset="0"/>
                    <a:ea typeface="微软雅黑" panose="020B0503020204020204" pitchFamily="34" charset="-122"/>
                  </a:rPr>
                  <a:t>1</a:t>
                </a:r>
                <a:r>
                  <a:rPr lang="zh-CN" altLang="en-US" sz="1800" b="1" dirty="0">
                    <a:latin typeface="Consolas" panose="020B0609020204030204" pitchFamily="49" charset="0"/>
                    <a:ea typeface="微软雅黑" panose="020B0503020204020204" pitchFamily="34" charset="-122"/>
                  </a:rPr>
                  <a:t>，</a:t>
                </a:r>
                <a:r>
                  <a:rPr lang="zh-CN" altLang="en-US" sz="1800" dirty="0">
                    <a:latin typeface="Consolas" panose="020B0609020204030204" pitchFamily="49" charset="0"/>
                    <a:ea typeface="微软雅黑" panose="020B0503020204020204" pitchFamily="34" charset="-122"/>
                  </a:rPr>
                  <a:t>已经违规了！</a:t>
                </a:r>
              </a:p>
              <a:p>
                <a:pPr>
                  <a:lnSpc>
                    <a:spcPct val="200000"/>
                  </a:lnSpc>
                </a:pPr>
                <a:r>
                  <a:rPr lang="zh-CN" altLang="en-US" sz="1800" dirty="0">
                    <a:latin typeface="Consolas" panose="020B0609020204030204" pitchFamily="49" charset="0"/>
                    <a:ea typeface="微软雅黑" panose="020B0503020204020204" pitchFamily="34" charset="-122"/>
                  </a:rPr>
                  <a:t>但是，解法 </a:t>
                </a:r>
                <a:r>
                  <a:rPr lang="en-US" altLang="zh-CN" sz="1800" dirty="0">
                    <a:latin typeface="Consolas" panose="020B0609020204030204" pitchFamily="49" charset="0"/>
                    <a:ea typeface="微软雅黑" panose="020B0503020204020204" pitchFamily="34" charset="-122"/>
                  </a:rPr>
                  <a:t>2 </a:t>
                </a:r>
                <a:r>
                  <a:rPr lang="zh-CN" altLang="en-US" sz="1800" dirty="0">
                    <a:latin typeface="Consolas" panose="020B0609020204030204" pitchFamily="49" charset="0"/>
                    <a:ea typeface="微软雅黑" panose="020B0503020204020204" pitchFamily="34" charset="-122"/>
                  </a:rPr>
                  <a:t>并不会发现违规了，它依然会傻乎乎地去把第 </a:t>
                </a:r>
                <a:r>
                  <a:rPr lang="en-US" altLang="zh-CN" sz="1800" dirty="0">
                    <a:latin typeface="Consolas" panose="020B0609020204030204" pitchFamily="49" charset="0"/>
                    <a:ea typeface="微软雅黑" panose="020B0503020204020204" pitchFamily="34" charset="-122"/>
                  </a:rPr>
                  <a:t>3 </a:t>
                </a:r>
                <a:r>
                  <a:rPr lang="zh-CN" altLang="en-US" sz="1800" dirty="0">
                    <a:latin typeface="Consolas" panose="020B0609020204030204" pitchFamily="49" charset="0"/>
                    <a:ea typeface="微软雅黑" panose="020B0503020204020204" pitchFamily="34" charset="-122"/>
                  </a:rPr>
                  <a:t>行的 </a:t>
                </a:r>
                <a:r>
                  <a:rPr lang="en-US" altLang="zh-CN" sz="1800" dirty="0">
                    <a:latin typeface="Consolas" panose="020B0609020204030204" pitchFamily="49" charset="0"/>
                    <a:ea typeface="微软雅黑" panose="020B0503020204020204" pitchFamily="34" charset="-122"/>
                  </a:rPr>
                  <a:t>24 </a:t>
                </a:r>
                <a:r>
                  <a:rPr lang="zh-CN" altLang="en-US" sz="1800" dirty="0">
                    <a:latin typeface="Consolas" panose="020B0609020204030204" pitchFamily="49" charset="0"/>
                    <a:ea typeface="微软雅黑" panose="020B0503020204020204" pitchFamily="34" charset="-122"/>
                  </a:rPr>
                  <a:t>种可能、第 </a:t>
                </a:r>
                <a:r>
                  <a:rPr lang="en-US" altLang="zh-CN" sz="1800" dirty="0">
                    <a:latin typeface="Consolas" panose="020B0609020204030204" pitchFamily="49" charset="0"/>
                    <a:ea typeface="微软雅黑" panose="020B0503020204020204" pitchFamily="34" charset="-122"/>
                  </a:rPr>
                  <a:t>4 </a:t>
                </a:r>
                <a:r>
                  <a:rPr lang="zh-CN" altLang="en-US" sz="1800" dirty="0">
                    <a:latin typeface="Consolas" panose="020B0609020204030204" pitchFamily="49" charset="0"/>
                    <a:ea typeface="微软雅黑" panose="020B0503020204020204" pitchFamily="34" charset="-122"/>
                  </a:rPr>
                  <a:t>行的 </a:t>
                </a:r>
                <a:r>
                  <a:rPr lang="en-US" altLang="zh-CN" sz="1800" dirty="0">
                    <a:latin typeface="Consolas" panose="020B0609020204030204" pitchFamily="49" charset="0"/>
                    <a:ea typeface="微软雅黑" panose="020B0503020204020204" pitchFamily="34" charset="-122"/>
                  </a:rPr>
                  <a:t>24 </a:t>
                </a:r>
                <a:r>
                  <a:rPr lang="zh-CN" altLang="en-US" sz="1800" dirty="0">
                    <a:latin typeface="Consolas" panose="020B0609020204030204" pitchFamily="49" charset="0"/>
                    <a:ea typeface="微软雅黑" panose="020B0503020204020204" pitchFamily="34" charset="-122"/>
                  </a:rPr>
                  <a:t>种可能全部生成出来，拼成完整的 </a:t>
                </a:r>
                <a14:m>
                  <m:oMath xmlns:m="http://schemas.openxmlformats.org/officeDocument/2006/math">
                    <m:r>
                      <a:rPr lang="en-US" altLang="zh-CN" sz="1800" i="1">
                        <a:latin typeface="Cambria Math" panose="02040503050406030204" pitchFamily="18" charset="0"/>
                        <a:ea typeface="微软雅黑" panose="020B0503020204020204" pitchFamily="34" charset="-122"/>
                      </a:rPr>
                      <m:t>4 ×4</m:t>
                    </m:r>
                  </m:oMath>
                </a14:m>
                <a:r>
                  <a:rPr lang="en-US" altLang="zh-CN" sz="1800" dirty="0">
                    <a:latin typeface="Consolas" panose="020B0609020204030204" pitchFamily="49" charset="0"/>
                    <a:ea typeface="微软雅黑" panose="020B0503020204020204" pitchFamily="34" charset="-122"/>
                  </a:rPr>
                  <a:t> </a:t>
                </a:r>
                <a:r>
                  <a:rPr lang="zh-CN" altLang="en-US" sz="1800" dirty="0">
                    <a:latin typeface="Consolas" panose="020B0609020204030204" pitchFamily="49" charset="0"/>
                    <a:ea typeface="微软雅黑" panose="020B0503020204020204" pitchFamily="34" charset="-122"/>
                  </a:rPr>
                  <a:t>矩阵，然后才去检查。 也就是说，仅仅因为前两行这个明显的错误，程序在后面做了 </a:t>
                </a:r>
                <a14:m>
                  <m:oMath xmlns:m="http://schemas.openxmlformats.org/officeDocument/2006/math">
                    <m:r>
                      <a:rPr lang="en-US" altLang="zh-CN" sz="1800" i="1">
                        <a:latin typeface="Cambria Math" panose="02040503050406030204" pitchFamily="18" charset="0"/>
                        <a:ea typeface="微软雅黑" panose="020B0503020204020204" pitchFamily="34" charset="-122"/>
                      </a:rPr>
                      <m:t>24 ×24 = 576</m:t>
                    </m:r>
                  </m:oMath>
                </a14:m>
                <a:r>
                  <a:rPr lang="en-US" altLang="zh-CN" sz="1800" dirty="0">
                    <a:latin typeface="Consolas" panose="020B0609020204030204" pitchFamily="49" charset="0"/>
                    <a:ea typeface="微软雅黑" panose="020B0503020204020204" pitchFamily="34" charset="-122"/>
                  </a:rPr>
                  <a:t> </a:t>
                </a:r>
                <a:r>
                  <a:rPr lang="zh-CN" altLang="en-US" sz="1800" dirty="0">
                    <a:latin typeface="Consolas" panose="020B0609020204030204" pitchFamily="49" charset="0"/>
                    <a:ea typeface="微软雅黑" panose="020B0503020204020204" pitchFamily="34" charset="-122"/>
                  </a:rPr>
                  <a:t>次</a:t>
                </a:r>
                <a:r>
                  <a:rPr lang="zh-CN" altLang="en-US" sz="1800" b="1" dirty="0">
                    <a:latin typeface="Consolas" panose="020B0609020204030204" pitchFamily="49" charset="0"/>
                    <a:ea typeface="微软雅黑" panose="020B0503020204020204" pitchFamily="34" charset="-122"/>
                  </a:rPr>
                  <a:t>毫无意义的拼凑和检查</a:t>
                </a:r>
                <a:r>
                  <a:rPr lang="zh-CN" altLang="en-US" sz="1800" dirty="0">
                    <a:latin typeface="Consolas" panose="020B0609020204030204" pitchFamily="49" charset="0"/>
                    <a:ea typeface="微软雅黑" panose="020B0503020204020204" pitchFamily="34" charset="-122"/>
                  </a:rPr>
                  <a:t>。</a:t>
                </a:r>
              </a:p>
            </p:txBody>
          </p:sp>
        </mc:Choice>
        <mc:Fallback xmlns="">
          <p:sp>
            <p:nvSpPr>
              <p:cNvPr id="9" name="文本框 8">
                <a:extLst>
                  <a:ext uri="{FF2B5EF4-FFF2-40B4-BE49-F238E27FC236}">
                    <a16:creationId xmlns:a16="http://schemas.microsoft.com/office/drawing/2014/main" id="{E64A4AA1-530E-329D-F7D2-0E32D02BDD36}"/>
                  </a:ext>
                </a:extLst>
              </p:cNvPr>
              <p:cNvSpPr txBox="1">
                <a:spLocks noRot="1" noChangeAspect="1" noMove="1" noResize="1" noEditPoints="1" noAdjustHandles="1" noChangeArrowheads="1" noChangeShapeType="1" noTextEdit="1"/>
              </p:cNvSpPr>
              <p:nvPr/>
            </p:nvSpPr>
            <p:spPr>
              <a:xfrm>
                <a:off x="882099" y="4046472"/>
                <a:ext cx="10427802" cy="2228239"/>
              </a:xfrm>
              <a:prstGeom prst="rect">
                <a:avLst/>
              </a:prstGeom>
              <a:blipFill>
                <a:blip r:embed="rId4"/>
                <a:stretch>
                  <a:fillRect l="-526" b="-35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0027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43B83254-B471-1099-E7C2-20E78648B764}"/>
              </a:ext>
            </a:extLst>
          </p:cNvPr>
          <p:cNvSpPr txBox="1"/>
          <p:nvPr/>
        </p:nvSpPr>
        <p:spPr>
          <a:xfrm>
            <a:off x="937520" y="1784125"/>
            <a:ext cx="10200986" cy="1850058"/>
          </a:xfrm>
          <a:prstGeom prst="rect">
            <a:avLst/>
          </a:prstGeom>
          <a:solidFill>
            <a:schemeClr val="bg1">
              <a:lumMod val="95000"/>
            </a:schemeClr>
          </a:solidFill>
        </p:spPr>
        <p:txBody>
          <a:bodyPr wrap="square">
            <a:spAutoFit/>
          </a:bodyPr>
          <a:lstStyle/>
          <a:p>
            <a:pPr>
              <a:lnSpc>
                <a:spcPct val="200000"/>
              </a:lnSpc>
            </a:pPr>
            <a:r>
              <a:rPr lang="zh-CN" altLang="en-US" sz="2000" b="1" dirty="0">
                <a:latin typeface="Consolas" panose="020B0609020204030204" pitchFamily="49" charset="0"/>
                <a:ea typeface="微软雅黑" panose="020B0503020204020204" pitchFamily="34" charset="-122"/>
              </a:rPr>
              <a:t>思考：</a:t>
            </a:r>
            <a:r>
              <a:rPr lang="zh-CN" altLang="en-US" sz="2000" dirty="0">
                <a:latin typeface="Consolas" panose="020B0609020204030204" pitchFamily="49" charset="0"/>
                <a:ea typeface="微软雅黑" panose="020B0503020204020204" pitchFamily="34" charset="-122"/>
              </a:rPr>
              <a:t> 聪明人会怎么做？ </a:t>
            </a:r>
            <a:endParaRPr lang="en-US" altLang="zh-CN" sz="2000" dirty="0">
              <a:latin typeface="Consolas" panose="020B0609020204030204" pitchFamily="49" charset="0"/>
              <a:ea typeface="微软雅黑" panose="020B0503020204020204" pitchFamily="34" charset="-122"/>
            </a:endParaRPr>
          </a:p>
          <a:p>
            <a:pPr>
              <a:lnSpc>
                <a:spcPct val="200000"/>
              </a:lnSpc>
            </a:pPr>
            <a:r>
              <a:rPr lang="zh-CN" altLang="en-US" sz="2000" b="1" dirty="0">
                <a:latin typeface="Consolas" panose="020B0609020204030204" pitchFamily="49" charset="0"/>
                <a:ea typeface="微软雅黑" panose="020B0503020204020204" pitchFamily="34" charset="-122"/>
              </a:rPr>
              <a:t>一旦发现某一步已经错了，立刻停手，绝不继续往下走，赶紧换一种填法！</a:t>
            </a:r>
            <a:endParaRPr lang="en-US" altLang="zh-CN" sz="2000" b="1" dirty="0">
              <a:latin typeface="Consolas" panose="020B0609020204030204" pitchFamily="49" charset="0"/>
              <a:ea typeface="微软雅黑" panose="020B0503020204020204" pitchFamily="34" charset="-122"/>
            </a:endParaRPr>
          </a:p>
          <a:p>
            <a:pPr>
              <a:lnSpc>
                <a:spcPct val="200000"/>
              </a:lnSpc>
            </a:pPr>
            <a:r>
              <a:rPr lang="zh-CN" altLang="en-US" sz="2000" dirty="0">
                <a:latin typeface="Consolas" panose="020B0609020204030204" pitchFamily="49" charset="0"/>
                <a:ea typeface="微软雅黑" panose="020B0503020204020204" pitchFamily="34" charset="-122"/>
              </a:rPr>
              <a:t>而在算法中，这种提前发现错误并中断后续操作的思路，就叫做</a:t>
            </a:r>
            <a:r>
              <a:rPr lang="zh-CN" altLang="en-US" sz="2000" b="1" dirty="0">
                <a:solidFill>
                  <a:srgbClr val="C00000"/>
                </a:solidFill>
                <a:latin typeface="Consolas" panose="020B0609020204030204" pitchFamily="49" charset="0"/>
                <a:ea typeface="微软雅黑" panose="020B0503020204020204" pitchFamily="34" charset="-122"/>
              </a:rPr>
              <a:t>剪枝</a:t>
            </a:r>
            <a:r>
              <a:rPr lang="zh-CN" altLang="en-US" sz="2000" dirty="0">
                <a:latin typeface="Consolas" panose="020B0609020204030204" pitchFamily="49" charset="0"/>
                <a:ea typeface="微软雅黑" panose="020B0503020204020204" pitchFamily="34" charset="-122"/>
              </a:rPr>
              <a:t>。</a:t>
            </a:r>
          </a:p>
        </p:txBody>
      </p:sp>
      <p:sp>
        <p:nvSpPr>
          <p:cNvPr id="12" name="文本框 11">
            <a:extLst>
              <a:ext uri="{FF2B5EF4-FFF2-40B4-BE49-F238E27FC236}">
                <a16:creationId xmlns:a16="http://schemas.microsoft.com/office/drawing/2014/main" id="{54098A14-9986-50CB-EE20-EC7767960617}"/>
              </a:ext>
            </a:extLst>
          </p:cNvPr>
          <p:cNvSpPr txBox="1"/>
          <p:nvPr/>
        </p:nvSpPr>
        <p:spPr>
          <a:xfrm>
            <a:off x="937520" y="4535201"/>
            <a:ext cx="10200986" cy="1230593"/>
          </a:xfrm>
          <a:prstGeom prst="rect">
            <a:avLst/>
          </a:prstGeom>
          <a:solidFill>
            <a:schemeClr val="accent4">
              <a:lumMod val="20000"/>
              <a:lumOff val="80000"/>
            </a:schemeClr>
          </a:solidFill>
        </p:spPr>
        <p:txBody>
          <a:bodyPr wrap="square">
            <a:spAutoFit/>
          </a:bodyPr>
          <a:lstStyle/>
          <a:p>
            <a:pPr>
              <a:lnSpc>
                <a:spcPct val="200000"/>
              </a:lnSpc>
            </a:pPr>
            <a:r>
              <a:rPr lang="zh-CN" altLang="en-US" sz="2000" dirty="0">
                <a:effectLst/>
                <a:latin typeface="Consolas" panose="020B0609020204030204" pitchFamily="49" charset="0"/>
                <a:ea typeface="微软雅黑" panose="020B0503020204020204" pitchFamily="34" charset="-122"/>
              </a:rPr>
              <a:t>我们现在有了</a:t>
            </a:r>
            <a:r>
              <a:rPr lang="zh-CN" altLang="en-US" sz="2000" dirty="0">
                <a:latin typeface="Consolas" panose="020B0609020204030204" pitchFamily="49" charset="0"/>
                <a:ea typeface="微软雅黑" panose="020B0503020204020204" pitchFamily="34" charset="-122"/>
              </a:rPr>
              <a:t>要</a:t>
            </a:r>
            <a:r>
              <a:rPr lang="zh-CN" altLang="en-US" sz="2000" dirty="0">
                <a:effectLst/>
                <a:latin typeface="Consolas" panose="020B0609020204030204" pitchFamily="49" charset="0"/>
                <a:ea typeface="微软雅黑" panose="020B0503020204020204" pitchFamily="34" charset="-122"/>
              </a:rPr>
              <a:t>随时检查，及时止损的策略。但问题来了：</a:t>
            </a:r>
            <a:r>
              <a:rPr lang="en-US" altLang="zh-CN" sz="2000" dirty="0">
                <a:solidFill>
                  <a:srgbClr val="C00000"/>
                </a:solidFill>
                <a:effectLst/>
                <a:latin typeface="Consolas" panose="020B0609020204030204" pitchFamily="49" charset="0"/>
                <a:ea typeface="微软雅黑" panose="020B0503020204020204" pitchFamily="34" charset="-122"/>
              </a:rPr>
              <a:t>for</a:t>
            </a:r>
            <a:r>
              <a:rPr lang="zh-CN" altLang="en-US" sz="2000" dirty="0">
                <a:effectLst/>
                <a:latin typeface="Consolas" panose="020B0609020204030204" pitchFamily="49" charset="0"/>
                <a:ea typeface="微软雅黑" panose="020B0503020204020204" pitchFamily="34" charset="-122"/>
              </a:rPr>
              <a:t> 循环非常死板，写了 </a:t>
            </a:r>
            <a:r>
              <a:rPr lang="en-US" altLang="zh-CN" sz="2000" dirty="0">
                <a:effectLst/>
                <a:latin typeface="Consolas" panose="020B0609020204030204" pitchFamily="49" charset="0"/>
                <a:ea typeface="微软雅黑" panose="020B0503020204020204" pitchFamily="34" charset="-122"/>
              </a:rPr>
              <a:t>16 </a:t>
            </a:r>
            <a:r>
              <a:rPr lang="zh-CN" altLang="en-US" sz="2000" dirty="0">
                <a:effectLst/>
                <a:latin typeface="Consolas" panose="020B0609020204030204" pitchFamily="49" charset="0"/>
                <a:ea typeface="微软雅黑" panose="020B0503020204020204" pitchFamily="34" charset="-122"/>
              </a:rPr>
              <a:t>层就是 </a:t>
            </a:r>
            <a:r>
              <a:rPr lang="en-US" altLang="zh-CN" sz="2000" dirty="0">
                <a:effectLst/>
                <a:latin typeface="Consolas" panose="020B0609020204030204" pitchFamily="49" charset="0"/>
                <a:ea typeface="微软雅黑" panose="020B0503020204020204" pitchFamily="34" charset="-122"/>
              </a:rPr>
              <a:t>16 </a:t>
            </a:r>
            <a:r>
              <a:rPr lang="zh-CN" altLang="en-US" sz="2000" dirty="0">
                <a:effectLst/>
                <a:latin typeface="Consolas" panose="020B0609020204030204" pitchFamily="49" charset="0"/>
                <a:ea typeface="微软雅黑" panose="020B0503020204020204" pitchFamily="34" charset="-122"/>
              </a:rPr>
              <a:t>层，很难做到进退自如。我们需要一种更灵活的框架。</a:t>
            </a:r>
          </a:p>
        </p:txBody>
      </p:sp>
    </p:spTree>
    <p:extLst>
      <p:ext uri="{BB962C8B-B14F-4D97-AF65-F5344CB8AC3E}">
        <p14:creationId xmlns:p14="http://schemas.microsoft.com/office/powerpoint/2010/main" val="304976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8A051656-78BB-A306-7F5A-6F38A5F4028F}"/>
                  </a:ext>
                </a:extLst>
              </p:cNvPr>
              <p:cNvSpPr txBox="1"/>
              <p:nvPr/>
            </p:nvSpPr>
            <p:spPr>
              <a:xfrm>
                <a:off x="908528" y="1520419"/>
                <a:ext cx="10362975" cy="4709687"/>
              </a:xfrm>
              <a:prstGeom prst="rect">
                <a:avLst/>
              </a:prstGeom>
              <a:solidFill>
                <a:schemeClr val="bg1">
                  <a:lumMod val="95000"/>
                </a:schemeClr>
              </a:solidFill>
            </p:spPr>
            <p:txBody>
              <a:bodyPr wrap="square">
                <a:spAutoFit/>
              </a:bodyPr>
              <a:lstStyle/>
              <a:p>
                <a:pPr>
                  <a:lnSpc>
                    <a:spcPct val="150000"/>
                  </a:lnSpc>
                </a:pPr>
                <a:r>
                  <a:rPr lang="zh-CN" altLang="en-US" sz="2000" b="1" dirty="0">
                    <a:effectLst/>
                    <a:latin typeface="Consolas" panose="020B0609020204030204" pitchFamily="49" charset="0"/>
                    <a:ea typeface="微软雅黑" panose="020B0503020204020204" pitchFamily="34" charset="-122"/>
                  </a:rPr>
                  <a:t>递归枚举（</a:t>
                </a:r>
                <a:r>
                  <a:rPr lang="en-US" altLang="zh-CN" sz="2000" b="1" dirty="0">
                    <a:effectLst/>
                    <a:latin typeface="Consolas" panose="020B0609020204030204" pitchFamily="49" charset="0"/>
                    <a:ea typeface="微软雅黑" panose="020B0503020204020204" pitchFamily="34" charset="-122"/>
                  </a:rPr>
                  <a:t>DFS</a:t>
                </a:r>
                <a:r>
                  <a:rPr lang="zh-CN" altLang="en-US" sz="2000" b="1" dirty="0">
                    <a:effectLst/>
                    <a:latin typeface="Consolas" panose="020B0609020204030204" pitchFamily="49" charset="0"/>
                    <a:ea typeface="微软雅黑" panose="020B0503020204020204" pitchFamily="34" charset="-122"/>
                  </a:rPr>
                  <a:t>）的逻辑思想：</a:t>
                </a:r>
                <a:endParaRPr lang="en-US" altLang="zh-CN" sz="2000" b="1" dirty="0">
                  <a:effectLst/>
                  <a:latin typeface="Consolas" panose="020B0609020204030204" pitchFamily="49" charset="0"/>
                  <a:ea typeface="微软雅黑" panose="020B0503020204020204" pitchFamily="34" charset="-122"/>
                </a:endParaRPr>
              </a:p>
              <a:p>
                <a:pPr>
                  <a:lnSpc>
                    <a:spcPct val="150000"/>
                  </a:lnSpc>
                </a:pPr>
                <a:r>
                  <a:rPr lang="zh-CN" altLang="en-US" sz="2000" b="1" dirty="0">
                    <a:effectLst/>
                    <a:latin typeface="Consolas" panose="020B0609020204030204" pitchFamily="49" charset="0"/>
                    <a:ea typeface="微软雅黑" panose="020B0503020204020204" pitchFamily="34" charset="-122"/>
                  </a:rPr>
                  <a:t>我们不用循环，而是写一个</a:t>
                </a:r>
                <a:r>
                  <a:rPr lang="zh-CN" altLang="en-US" sz="2000" b="1" dirty="0">
                    <a:solidFill>
                      <a:srgbClr val="C00000"/>
                    </a:solidFill>
                    <a:effectLst/>
                    <a:latin typeface="Consolas" panose="020B0609020204030204" pitchFamily="49" charset="0"/>
                    <a:ea typeface="微软雅黑" panose="020B0503020204020204" pitchFamily="34" charset="-122"/>
                  </a:rPr>
                  <a:t>递归函数 </a:t>
                </a:r>
                <a:r>
                  <a:rPr lang="en-US" altLang="zh-CN" sz="2000" b="1" dirty="0">
                    <a:solidFill>
                      <a:srgbClr val="C00000"/>
                    </a:solidFill>
                    <a:effectLst/>
                    <a:latin typeface="Consolas" panose="020B0609020204030204" pitchFamily="49" charset="0"/>
                    <a:ea typeface="微软雅黑" panose="020B0503020204020204" pitchFamily="34" charset="-122"/>
                  </a:rPr>
                  <a:t>void </a:t>
                </a:r>
                <a:r>
                  <a:rPr lang="en-US" altLang="zh-CN" sz="2000" b="1" dirty="0" err="1">
                    <a:solidFill>
                      <a:srgbClr val="C00000"/>
                    </a:solidFill>
                    <a:effectLst/>
                    <a:latin typeface="Consolas" panose="020B0609020204030204" pitchFamily="49" charset="0"/>
                    <a:ea typeface="微软雅黑" panose="020B0503020204020204" pitchFamily="34" charset="-122"/>
                  </a:rPr>
                  <a:t>dfs</a:t>
                </a:r>
                <a:r>
                  <a:rPr lang="en-US" altLang="zh-CN" sz="2000" b="1" dirty="0">
                    <a:solidFill>
                      <a:srgbClr val="C00000"/>
                    </a:solidFill>
                    <a:effectLst/>
                    <a:latin typeface="Consolas" panose="020B0609020204030204" pitchFamily="49" charset="0"/>
                    <a:ea typeface="微软雅黑" panose="020B0503020204020204" pitchFamily="34" charset="-122"/>
                  </a:rPr>
                  <a:t>(</a:t>
                </a:r>
                <a:r>
                  <a:rPr lang="zh-CN" altLang="en-US" sz="2000" b="1" dirty="0">
                    <a:solidFill>
                      <a:srgbClr val="C00000"/>
                    </a:solidFill>
                    <a:effectLst/>
                    <a:latin typeface="Consolas" panose="020B0609020204030204" pitchFamily="49" charset="0"/>
                    <a:ea typeface="微软雅黑" panose="020B0503020204020204" pitchFamily="34" charset="-122"/>
                  </a:rPr>
                  <a:t>当前填第几个空</a:t>
                </a:r>
                <a:r>
                  <a:rPr lang="en-US" altLang="zh-CN" sz="2000" b="1" dirty="0">
                    <a:solidFill>
                      <a:srgbClr val="C00000"/>
                    </a:solidFill>
                    <a:effectLst/>
                    <a:latin typeface="Consolas" panose="020B0609020204030204" pitchFamily="49" charset="0"/>
                    <a:ea typeface="微软雅黑" panose="020B0503020204020204" pitchFamily="34" charset="-122"/>
                  </a:rPr>
                  <a:t>)</a:t>
                </a:r>
                <a:r>
                  <a:rPr lang="zh-CN" altLang="en-US" sz="2000" b="1" dirty="0">
                    <a:effectLst/>
                    <a:latin typeface="Consolas" panose="020B0609020204030204" pitchFamily="49" charset="0"/>
                    <a:ea typeface="微软雅黑" panose="020B0503020204020204" pitchFamily="34" charset="-122"/>
                  </a:rPr>
                  <a:t>。流程</a:t>
                </a:r>
                <a:r>
                  <a:rPr lang="zh-CN" altLang="en-US" sz="2000" b="1" dirty="0">
                    <a:latin typeface="Consolas" panose="020B0609020204030204" pitchFamily="49" charset="0"/>
                    <a:ea typeface="微软雅黑" panose="020B0503020204020204" pitchFamily="34" charset="-122"/>
                  </a:rPr>
                  <a:t>可以</a:t>
                </a:r>
                <a:r>
                  <a:rPr lang="zh-CN" altLang="en-US" sz="2000" b="1" dirty="0">
                    <a:effectLst/>
                    <a:latin typeface="Consolas" panose="020B0609020204030204" pitchFamily="49" charset="0"/>
                    <a:ea typeface="微软雅黑" panose="020B0503020204020204" pitchFamily="34" charset="-122"/>
                  </a:rPr>
                  <a:t>想象成走迷宫</a:t>
                </a:r>
                <a:r>
                  <a:rPr lang="zh-CN" altLang="en-US"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走一步看一步：</a:t>
                </a:r>
                <a:r>
                  <a:rPr lang="zh-CN" altLang="en-US" dirty="0">
                    <a:effectLst/>
                    <a:latin typeface="Consolas" panose="020B0609020204030204" pitchFamily="49" charset="0"/>
                    <a:ea typeface="微软雅黑" panose="020B0503020204020204" pitchFamily="34" charset="-122"/>
                  </a:rPr>
                  <a:t>站在第 </a:t>
                </a:r>
                <a:r>
                  <a:rPr lang="en-US" altLang="zh-CN" dirty="0">
                    <a:effectLst/>
                    <a:latin typeface="Consolas" panose="020B0609020204030204" pitchFamily="49" charset="0"/>
                    <a:ea typeface="微软雅黑" panose="020B0503020204020204" pitchFamily="34" charset="-122"/>
                  </a:rPr>
                  <a:t>1 </a:t>
                </a:r>
                <a:r>
                  <a:rPr lang="zh-CN" altLang="en-US" dirty="0">
                    <a:effectLst/>
                    <a:latin typeface="Consolas" panose="020B0609020204030204" pitchFamily="49" charset="0"/>
                    <a:ea typeface="微软雅黑" panose="020B0503020204020204" pitchFamily="34" charset="-122"/>
                  </a:rPr>
                  <a:t>个空格，</a:t>
                </a:r>
                <a:r>
                  <a:rPr lang="zh-CN" altLang="en-US" dirty="0">
                    <a:latin typeface="Consolas" panose="020B0609020204030204" pitchFamily="49" charset="0"/>
                    <a:ea typeface="微软雅黑" panose="020B0503020204020204" pitchFamily="34" charset="-122"/>
                  </a:rPr>
                  <a:t>从 </a:t>
                </a:r>
                <a:r>
                  <a:rPr lang="en-US" altLang="zh-CN" dirty="0">
                    <a:solidFill>
                      <a:srgbClr val="C00000"/>
                    </a:solidFill>
                    <a:latin typeface="Consolas" panose="020B0609020204030204" pitchFamily="49" charset="0"/>
                    <a:ea typeface="微软雅黑" panose="020B0503020204020204" pitchFamily="34" charset="-122"/>
                  </a:rPr>
                  <a:t>1~4 </a:t>
                </a:r>
                <a:r>
                  <a:rPr lang="zh-CN" altLang="en-US" dirty="0">
                    <a:latin typeface="Consolas" panose="020B0609020204030204" pitchFamily="49" charset="0"/>
                    <a:ea typeface="微软雅黑" panose="020B0503020204020204" pitchFamily="34" charset="-122"/>
                  </a:rPr>
                  <a:t>逐个尝试填。</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立刻检查：</a:t>
                </a:r>
                <a:r>
                  <a:rPr lang="zh-CN" altLang="en-US" dirty="0">
                    <a:latin typeface="Consolas" panose="020B0609020204030204" pitchFamily="49" charset="0"/>
                    <a:ea typeface="微软雅黑" panose="020B0503020204020204" pitchFamily="34" charset="-122"/>
                  </a:rPr>
                  <a:t>看看当前的行、列、小方块里有没有刚刚填写的数字。</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合法就深入（深度优先）：</a:t>
                </a:r>
                <a:r>
                  <a:rPr lang="zh-CN" altLang="en-US" dirty="0">
                    <a:effectLst/>
                    <a:latin typeface="Consolas" panose="020B0609020204030204" pitchFamily="49" charset="0"/>
                    <a:ea typeface="微软雅黑" panose="020B0503020204020204" pitchFamily="34" charset="-122"/>
                  </a:rPr>
                  <a:t>如果没有冲突，说明这个填的这个数字暂时没问题！我把它填进去（保存现场），然后进入下一个空格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死胡同就回头（回溯）：</a:t>
                </a:r>
                <a:r>
                  <a:rPr lang="zh-CN" altLang="en-US" dirty="0">
                    <a:effectLst/>
                    <a:latin typeface="Consolas" panose="020B0609020204030204" pitchFamily="49" charset="0"/>
                    <a:ea typeface="微软雅黑" panose="020B0503020204020204" pitchFamily="34" charset="-122"/>
                  </a:rPr>
                  <a:t>假如我在第 </a:t>
                </a:r>
                <a:r>
                  <a:rPr lang="en-US" altLang="zh-CN" dirty="0">
                    <a:effectLst/>
                    <a:latin typeface="Consolas" panose="020B0609020204030204" pitchFamily="49" charset="0"/>
                    <a:ea typeface="微软雅黑" panose="020B0503020204020204" pitchFamily="34" charset="-122"/>
                  </a:rPr>
                  <a:t>5 </a:t>
                </a:r>
                <a:r>
                  <a:rPr lang="zh-CN" altLang="en-US" dirty="0">
                    <a:effectLst/>
                    <a:latin typeface="Consolas" panose="020B0609020204030204" pitchFamily="49" charset="0"/>
                    <a:ea typeface="微软雅黑" panose="020B0503020204020204" pitchFamily="34" charset="-122"/>
                  </a:rPr>
                  <a:t>个空格试了 </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a:t>
                </a:r>
                <a:r>
                  <a:rPr lang="en-US" altLang="zh-CN" dirty="0">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a:t>
                </a:r>
                <a:r>
                  <a:rPr lang="en-US" altLang="zh-CN" dirty="0">
                    <a:effectLst/>
                    <a:latin typeface="Consolas" panose="020B0609020204030204" pitchFamily="49" charset="0"/>
                    <a:ea typeface="微软雅黑" panose="020B0503020204020204" pitchFamily="34" charset="-122"/>
                  </a:rPr>
                  <a:t>3</a:t>
                </a:r>
                <a:r>
                  <a:rPr lang="zh-CN" altLang="en-US" dirty="0">
                    <a:effectLst/>
                    <a:latin typeface="Consolas" panose="020B0609020204030204" pitchFamily="49" charset="0"/>
                    <a:ea typeface="微软雅黑" panose="020B0503020204020204" pitchFamily="34" charset="-122"/>
                  </a:rPr>
                  <a:t>、</a:t>
                </a:r>
                <a:r>
                  <a:rPr lang="en-US" altLang="zh-CN" dirty="0">
                    <a:effectLst/>
                    <a:latin typeface="Consolas" panose="020B0609020204030204" pitchFamily="49" charset="0"/>
                    <a:ea typeface="微软雅黑" panose="020B0503020204020204" pitchFamily="34" charset="-122"/>
                  </a:rPr>
                  <a:t>4 </a:t>
                </a:r>
                <a:r>
                  <a:rPr lang="zh-CN" altLang="en-US" dirty="0">
                    <a:effectLst/>
                    <a:latin typeface="Consolas" panose="020B0609020204030204" pitchFamily="49" charset="0"/>
                    <a:ea typeface="微软雅黑" panose="020B0503020204020204" pitchFamily="34" charset="-122"/>
                  </a:rPr>
                  <a:t>发现</a:t>
                </a:r>
                <a:r>
                  <a:rPr lang="zh-CN" altLang="en-US" b="1" dirty="0">
                    <a:effectLst/>
                    <a:latin typeface="Consolas" panose="020B0609020204030204" pitchFamily="49" charset="0"/>
                    <a:ea typeface="微软雅黑" panose="020B0503020204020204" pitchFamily="34" charset="-122"/>
                  </a:rPr>
                  <a:t>全都冲突</a:t>
                </a:r>
                <a:r>
                  <a:rPr lang="zh-CN" altLang="en-US" dirty="0">
                    <a:effectLst/>
                    <a:latin typeface="Consolas" panose="020B0609020204030204" pitchFamily="49" charset="0"/>
                    <a:ea typeface="微软雅黑" panose="020B0503020204020204" pitchFamily="34" charset="-122"/>
                  </a:rPr>
                  <a:t>了，怎么办？这说明我在</a:t>
                </a:r>
                <a:r>
                  <a:rPr lang="zh-CN" altLang="en-US" b="1" dirty="0">
                    <a:effectLst/>
                    <a:latin typeface="Consolas" panose="020B0609020204030204" pitchFamily="49" charset="0"/>
                    <a:ea typeface="微软雅黑" panose="020B0503020204020204" pitchFamily="34" charset="-122"/>
                  </a:rPr>
                  <a:t>前面几步走错路</a:t>
                </a:r>
                <a:r>
                  <a:rPr lang="zh-CN" altLang="en-US" dirty="0">
                    <a:effectLst/>
                    <a:latin typeface="Consolas" panose="020B0609020204030204" pitchFamily="49" charset="0"/>
                    <a:ea typeface="微软雅黑" panose="020B0503020204020204" pitchFamily="34" charset="-122"/>
                  </a:rPr>
                  <a:t>了！此时，我不能强行往下走，而是要退回到上一个空格，把之前填的数字擦掉（恢复现场），</a:t>
                </a:r>
                <a:r>
                  <a:rPr lang="zh-CN" altLang="en-US" b="1" dirty="0">
                    <a:solidFill>
                      <a:srgbClr val="C00000"/>
                    </a:solidFill>
                    <a:effectLst/>
                    <a:latin typeface="Consolas" panose="020B0609020204030204" pitchFamily="49" charset="0"/>
                    <a:ea typeface="微软雅黑" panose="020B0503020204020204" pitchFamily="34" charset="-122"/>
                  </a:rPr>
                  <a:t>换一个数字重新试</a:t>
                </a:r>
                <a:r>
                  <a:rPr lang="zh-CN" altLang="en-US" dirty="0">
                    <a:effectLst/>
                    <a:latin typeface="Consolas" panose="020B0609020204030204" pitchFamily="49" charset="0"/>
                    <a:ea typeface="微软雅黑" panose="020B0503020204020204" pitchFamily="34" charset="-122"/>
                  </a:rPr>
                  <a:t>。</a:t>
                </a:r>
              </a:p>
              <a:p>
                <a:pPr>
                  <a:lnSpc>
                    <a:spcPct val="150000"/>
                  </a:lnSpc>
                </a:pPr>
                <a:r>
                  <a:rPr lang="zh-CN" altLang="en-US" dirty="0">
                    <a:effectLst/>
                    <a:latin typeface="Consolas" panose="020B0609020204030204" pitchFamily="49" charset="0"/>
                    <a:ea typeface="微软雅黑" panose="020B0503020204020204" pitchFamily="34" charset="-122"/>
                  </a:rPr>
                  <a:t>通过这种“</a:t>
                </a:r>
                <a:r>
                  <a:rPr lang="zh-CN" altLang="en-US" b="1" dirty="0">
                    <a:solidFill>
                      <a:srgbClr val="C00000"/>
                    </a:solidFill>
                    <a:effectLst/>
                    <a:latin typeface="Consolas" panose="020B0609020204030204" pitchFamily="49" charset="0"/>
                    <a:ea typeface="微软雅黑" panose="020B0503020204020204" pitchFamily="34" charset="-122"/>
                  </a:rPr>
                  <a:t>填数字 </a:t>
                </a:r>
                <a14:m>
                  <m:oMath xmlns:m="http://schemas.openxmlformats.org/officeDocument/2006/math">
                    <m:r>
                      <a:rPr lang="en-US" altLang="zh-CN" b="1" i="1" smtClean="0">
                        <a:solidFill>
                          <a:srgbClr val="C00000"/>
                        </a:solidFill>
                        <a:effectLst/>
                        <a:latin typeface="Cambria Math" panose="02040503050406030204" pitchFamily="18" charset="0"/>
                        <a:ea typeface="微软雅黑" panose="020B0503020204020204" pitchFamily="34" charset="-122"/>
                      </a:rPr>
                      <m:t>→</m:t>
                    </m:r>
                  </m:oMath>
                </a14:m>
                <a:r>
                  <a:rPr lang="en-US" altLang="zh-CN" b="1" dirty="0">
                    <a:solidFill>
                      <a:srgbClr val="C00000"/>
                    </a:solidFill>
                    <a:effectLst/>
                    <a:latin typeface="Consolas" panose="020B0609020204030204" pitchFamily="49" charset="0"/>
                    <a:ea typeface="微软雅黑" panose="020B0503020204020204" pitchFamily="34" charset="-122"/>
                  </a:rPr>
                  <a:t> </a:t>
                </a:r>
                <a:r>
                  <a:rPr lang="zh-CN" altLang="en-US" b="1" dirty="0">
                    <a:solidFill>
                      <a:srgbClr val="C00000"/>
                    </a:solidFill>
                    <a:effectLst/>
                    <a:latin typeface="Consolas" panose="020B0609020204030204" pitchFamily="49" charset="0"/>
                    <a:ea typeface="微软雅黑" panose="020B0503020204020204" pitchFamily="34" charset="-122"/>
                  </a:rPr>
                  <a:t>检查 </a:t>
                </a:r>
                <a14:m>
                  <m:oMath xmlns:m="http://schemas.openxmlformats.org/officeDocument/2006/math">
                    <m:r>
                      <a:rPr lang="en-US" altLang="zh-CN" b="1" i="1" smtClean="0">
                        <a:solidFill>
                          <a:srgbClr val="C00000"/>
                        </a:solidFill>
                        <a:effectLst/>
                        <a:latin typeface="Cambria Math" panose="02040503050406030204" pitchFamily="18" charset="0"/>
                        <a:ea typeface="微软雅黑" panose="020B0503020204020204" pitchFamily="34" charset="-122"/>
                      </a:rPr>
                      <m:t>→</m:t>
                    </m:r>
                  </m:oMath>
                </a14:m>
                <a:r>
                  <a:rPr lang="en-US" altLang="zh-CN" b="1" dirty="0">
                    <a:solidFill>
                      <a:srgbClr val="C00000"/>
                    </a:solidFill>
                    <a:effectLst/>
                    <a:latin typeface="Consolas" panose="020B0609020204030204" pitchFamily="49" charset="0"/>
                    <a:ea typeface="微软雅黑" panose="020B0503020204020204" pitchFamily="34" charset="-122"/>
                  </a:rPr>
                  <a:t> </a:t>
                </a:r>
                <a:r>
                  <a:rPr lang="zh-CN" altLang="en-US" b="1" dirty="0">
                    <a:solidFill>
                      <a:srgbClr val="C00000"/>
                    </a:solidFill>
                    <a:effectLst/>
                    <a:latin typeface="Consolas" panose="020B0609020204030204" pitchFamily="49" charset="0"/>
                    <a:ea typeface="微软雅黑" panose="020B0503020204020204" pitchFamily="34" charset="-122"/>
                  </a:rPr>
                  <a:t>不行就擦掉重填</a:t>
                </a:r>
                <a:r>
                  <a:rPr lang="zh-CN" altLang="en-US" dirty="0">
                    <a:effectLst/>
                    <a:latin typeface="Consolas" panose="020B0609020204030204" pitchFamily="49" charset="0"/>
                    <a:ea typeface="微软雅黑" panose="020B0503020204020204" pitchFamily="34" charset="-122"/>
                  </a:rPr>
                  <a:t>”的递归机制，我们就避开了所有的无效状态。这种一般化的枚举框架，就是</a:t>
                </a:r>
                <a:r>
                  <a:rPr lang="zh-CN" altLang="en-US" b="1" dirty="0">
                    <a:effectLst/>
                    <a:latin typeface="Consolas" panose="020B0609020204030204" pitchFamily="49" charset="0"/>
                    <a:ea typeface="微软雅黑" panose="020B0503020204020204" pitchFamily="34" charset="-122"/>
                  </a:rPr>
                  <a:t>深度优先搜索与回溯法</a:t>
                </a:r>
                <a:r>
                  <a:rPr lang="zh-CN" altLang="en-US" dirty="0">
                    <a:effectLst/>
                    <a:latin typeface="Consolas" panose="020B0609020204030204" pitchFamily="49" charset="0"/>
                    <a:ea typeface="微软雅黑" panose="020B0503020204020204" pitchFamily="34" charset="-122"/>
                  </a:rPr>
                  <a:t>。</a:t>
                </a:r>
              </a:p>
            </p:txBody>
          </p:sp>
        </mc:Choice>
        <mc:Fallback xmlns="">
          <p:sp>
            <p:nvSpPr>
              <p:cNvPr id="9" name="文本框 8">
                <a:extLst>
                  <a:ext uri="{FF2B5EF4-FFF2-40B4-BE49-F238E27FC236}">
                    <a16:creationId xmlns:a16="http://schemas.microsoft.com/office/drawing/2014/main" id="{8A051656-78BB-A306-7F5A-6F38A5F4028F}"/>
                  </a:ext>
                </a:extLst>
              </p:cNvPr>
              <p:cNvSpPr txBox="1">
                <a:spLocks noRot="1" noChangeAspect="1" noMove="1" noResize="1" noEditPoints="1" noAdjustHandles="1" noChangeArrowheads="1" noChangeShapeType="1" noTextEdit="1"/>
              </p:cNvSpPr>
              <p:nvPr/>
            </p:nvSpPr>
            <p:spPr>
              <a:xfrm>
                <a:off x="908528" y="1520419"/>
                <a:ext cx="10362975" cy="4709687"/>
              </a:xfrm>
              <a:prstGeom prst="rect">
                <a:avLst/>
              </a:prstGeom>
              <a:blipFill>
                <a:blip r:embed="rId4"/>
                <a:stretch>
                  <a:fillRect l="-588" r="-3059" b="-103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36733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fade">
                                      <p:cBhvr>
                                        <p:cTn id="12" dur="500"/>
                                        <p:tgtEl>
                                          <p:spTgt spid="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500"/>
                                        <p:tgtEl>
                                          <p:spTgt spid="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8E1FF7D3-4355-B1B5-9779-B8A84C73244F}"/>
              </a:ext>
            </a:extLst>
          </p:cNvPr>
          <p:cNvSpPr txBox="1"/>
          <p:nvPr/>
        </p:nvSpPr>
        <p:spPr>
          <a:xfrm>
            <a:off x="1164335" y="1667107"/>
            <a:ext cx="9773399" cy="961289"/>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既然逻辑已经理顺了，现在就把这些想法变成一行行能跑的代码。</a:t>
            </a:r>
          </a:p>
          <a:p>
            <a:pPr>
              <a:lnSpc>
                <a:spcPct val="150000"/>
              </a:lnSpc>
            </a:pPr>
            <a:r>
              <a:rPr lang="zh-CN" altLang="en-US" sz="2000" dirty="0">
                <a:effectLst/>
                <a:latin typeface="微软雅黑" panose="020B0503020204020204" pitchFamily="34" charset="-122"/>
                <a:ea typeface="微软雅黑" panose="020B0503020204020204" pitchFamily="34" charset="-122"/>
              </a:rPr>
              <a:t>首先要解决一个最基本的问题：</a:t>
            </a:r>
            <a:r>
              <a:rPr lang="zh-CN" altLang="en-US" sz="2000" b="1" dirty="0">
                <a:effectLst/>
                <a:latin typeface="微软雅黑" panose="020B0503020204020204" pitchFamily="34" charset="-122"/>
                <a:ea typeface="微软雅黑" panose="020B0503020204020204" pitchFamily="34" charset="-122"/>
              </a:rPr>
              <a:t>为什么非得用函数，而且是自己调自己的递归函数？</a:t>
            </a:r>
            <a:endParaRPr lang="zh-CN" altLang="en-US" sz="2000" dirty="0">
              <a:effectLst/>
              <a:latin typeface="微软雅黑" panose="020B0503020204020204" pitchFamily="34" charset="-122"/>
              <a:ea typeface="微软雅黑" panose="020B0503020204020204" pitchFamily="34" charset="-122"/>
            </a:endParaRPr>
          </a:p>
        </p:txBody>
      </p:sp>
      <p:sp>
        <p:nvSpPr>
          <p:cNvPr id="14" name="Rectangle 1">
            <a:extLst>
              <a:ext uri="{FF2B5EF4-FFF2-40B4-BE49-F238E27FC236}">
                <a16:creationId xmlns:a16="http://schemas.microsoft.com/office/drawing/2014/main" id="{7C311BA8-0830-8696-90C6-529ADCDDB57C}"/>
              </a:ext>
            </a:extLst>
          </p:cNvPr>
          <p:cNvSpPr>
            <a:spLocks noChangeArrowheads="1"/>
          </p:cNvSpPr>
          <p:nvPr/>
        </p:nvSpPr>
        <p:spPr bwMode="auto">
          <a:xfrm>
            <a:off x="1164334" y="3395793"/>
            <a:ext cx="9773399" cy="2807948"/>
          </a:xfrm>
          <a:prstGeom prst="rect">
            <a:avLst/>
          </a:prstGeom>
          <a:solidFill>
            <a:schemeClr val="accent6">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zh-CN" altLang="en-US" sz="2000" b="1" dirty="0">
                <a:latin typeface="Microsoft YaHei" panose="020B0503020204020204" pitchFamily="34" charset="-122"/>
                <a:ea typeface="Microsoft YaHei" panose="020B0503020204020204" pitchFamily="34" charset="-122"/>
              </a:rPr>
              <a:t>知识回顾：</a:t>
            </a:r>
            <a:r>
              <a:rPr lang="zh-CN" altLang="zh-CN" sz="2000" b="1" dirty="0">
                <a:solidFill>
                  <a:srgbClr val="FF0000"/>
                </a:solidFill>
                <a:latin typeface="Microsoft YaHei" panose="020B0503020204020204" pitchFamily="34" charset="-122"/>
                <a:ea typeface="Microsoft YaHei" panose="020B0503020204020204" pitchFamily="34" charset="-122"/>
              </a:rPr>
              <a:t>栈</a:t>
            </a:r>
            <a:r>
              <a:rPr lang="zh-CN" altLang="zh-CN" sz="2000" dirty="0">
                <a:latin typeface="Microsoft YaHei" panose="020B0503020204020204" pitchFamily="34" charset="-122"/>
                <a:ea typeface="Microsoft YaHei" panose="020B0503020204020204" pitchFamily="34" charset="-122"/>
              </a:rPr>
              <a:t>不仅仅是一个数据结构。它其实是一种</a:t>
            </a:r>
            <a:r>
              <a:rPr lang="zh-CN" altLang="zh-CN" sz="2000" b="1" dirty="0">
                <a:solidFill>
                  <a:srgbClr val="C00000"/>
                </a:solidFill>
                <a:latin typeface="Microsoft YaHei" panose="020B0503020204020204" pitchFamily="34" charset="-122"/>
                <a:ea typeface="Microsoft YaHei" panose="020B0503020204020204" pitchFamily="34" charset="-122"/>
              </a:rPr>
              <a:t>暂时挂起、等待时机的逻辑模型</a:t>
            </a:r>
            <a:r>
              <a:rPr lang="zh-CN" altLang="zh-CN" sz="2000" dirty="0">
                <a:latin typeface="Microsoft YaHei" panose="020B0503020204020204" pitchFamily="34" charset="-122"/>
                <a:ea typeface="Microsoft YaHei" panose="020B0503020204020204" pitchFamily="34" charset="-122"/>
              </a:rPr>
              <a:t>。它让我们在面对复杂、嵌套、或者需要回头看的任务时，能够不慌不忙，一次只专注处理眼前</a:t>
            </a:r>
            <a:r>
              <a:rPr lang="zh-CN" altLang="zh-CN" sz="2000" b="1" dirty="0">
                <a:solidFill>
                  <a:srgbClr val="C00000"/>
                </a:solidFill>
                <a:latin typeface="Microsoft YaHei" panose="020B0503020204020204" pitchFamily="34" charset="-122"/>
                <a:ea typeface="Microsoft YaHei" panose="020B0503020204020204" pitchFamily="34" charset="-122"/>
              </a:rPr>
              <a:t>最紧急</a:t>
            </a:r>
            <a:r>
              <a:rPr lang="zh-CN" altLang="zh-CN" sz="2000" dirty="0">
                <a:latin typeface="Microsoft YaHei" panose="020B0503020204020204" pitchFamily="34" charset="-122"/>
                <a:ea typeface="Microsoft YaHei" panose="020B0503020204020204" pitchFamily="34" charset="-122"/>
              </a:rPr>
              <a:t>的那件事。</a:t>
            </a:r>
            <a:endParaRPr lang="zh-CN" altLang="zh-CN" sz="2000" dirty="0">
              <a:latin typeface="Arial" panose="020B0604020202020204" pitchFamily="34" charset="0"/>
            </a:endParaRPr>
          </a:p>
          <a:p>
            <a:pPr eaLnBrk="0" fontAlgn="base" hangingPunct="0">
              <a:lnSpc>
                <a:spcPct val="150000"/>
              </a:lnSpc>
              <a:spcBef>
                <a:spcPct val="0"/>
              </a:spcBef>
              <a:spcAft>
                <a:spcPct val="0"/>
              </a:spcAft>
            </a:pPr>
            <a:endParaRPr lang="en-US" altLang="zh-CN" sz="2000" b="1" dirty="0">
              <a:latin typeface="微软雅黑" panose="020B0503020204020204" pitchFamily="34" charset="-122"/>
              <a:ea typeface="微软雅黑" panose="020B0503020204020204" pitchFamily="34" charset="-122"/>
            </a:endParaRPr>
          </a:p>
          <a:p>
            <a:pPr eaLnBrk="0" fontAlgn="base" hangingPunct="0">
              <a:lnSpc>
                <a:spcPct val="150000"/>
              </a:lnSpc>
              <a:spcBef>
                <a:spcPct val="0"/>
              </a:spcBef>
              <a:spcAft>
                <a:spcPct val="0"/>
              </a:spcAft>
            </a:pPr>
            <a:r>
              <a:rPr lang="zh-CN" altLang="en-US" sz="2000" b="1" dirty="0">
                <a:latin typeface="微软雅黑" panose="020B0503020204020204" pitchFamily="34" charset="-122"/>
                <a:ea typeface="微软雅黑" panose="020B0503020204020204" pitchFamily="34" charset="-122"/>
              </a:rPr>
              <a:t>系统栈： </a:t>
            </a:r>
            <a:r>
              <a:rPr lang="zh-CN" altLang="en-US" sz="2000" dirty="0">
                <a:latin typeface="微软雅黑" panose="020B0503020204020204" pitchFamily="34" charset="-122"/>
                <a:ea typeface="微软雅黑" panose="020B0503020204020204" pitchFamily="34" charset="-122"/>
              </a:rPr>
              <a:t>当函数调用另一个函数时，计算机会把当前的进度和相关信息</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压栈</a:t>
            </a:r>
            <a:r>
              <a:rPr lang="zh-CN" altLang="en-US" sz="2000" dirty="0">
                <a:latin typeface="微软雅黑" panose="020B0503020204020204" pitchFamily="34" charset="-122"/>
                <a:ea typeface="微软雅黑" panose="020B0503020204020204" pitchFamily="34" charset="-122"/>
              </a:rPr>
              <a:t>，等结束了再</a:t>
            </a:r>
            <a:r>
              <a:rPr lang="zh-CN" altLang="en-US" sz="2000" b="1" dirty="0">
                <a:solidFill>
                  <a:schemeClr val="accent2">
                    <a:lumMod val="75000"/>
                  </a:schemeClr>
                </a:solidFill>
                <a:latin typeface="微软雅黑" panose="020B0503020204020204" pitchFamily="34" charset="-122"/>
                <a:ea typeface="微软雅黑" panose="020B0503020204020204" pitchFamily="34" charset="-122"/>
              </a:rPr>
              <a:t>弹栈</a:t>
            </a:r>
            <a:r>
              <a:rPr lang="zh-CN" altLang="en-US" sz="2000" dirty="0">
                <a:latin typeface="微软雅黑" panose="020B0503020204020204" pitchFamily="34" charset="-122"/>
                <a:ea typeface="微软雅黑" panose="020B0503020204020204" pitchFamily="34" charset="-122"/>
              </a:rPr>
              <a:t>回来继续干活。</a:t>
            </a:r>
            <a:endParaRPr kumimoji="0" lang="en-US" altLang="zh-CN" sz="2000" b="0" i="0"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75464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AC122C52-0D0E-0205-FA78-B8971832FD9D}"/>
              </a:ext>
            </a:extLst>
          </p:cNvPr>
          <p:cNvSpPr txBox="1"/>
          <p:nvPr/>
        </p:nvSpPr>
        <p:spPr>
          <a:xfrm>
            <a:off x="1164336" y="2622912"/>
            <a:ext cx="10030193" cy="3731278"/>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在普通的 </a:t>
            </a:r>
            <a:r>
              <a:rPr lang="en-US" altLang="zh-CN" sz="2000" dirty="0">
                <a:solidFill>
                  <a:srgbClr val="C00000"/>
                </a:solidFill>
                <a:effectLst/>
                <a:latin typeface="Consolas" panose="020B0609020204030204" pitchFamily="49" charset="0"/>
                <a:ea typeface="微软雅黑" panose="020B0503020204020204" pitchFamily="34" charset="-122"/>
              </a:rPr>
              <a:t>for</a:t>
            </a:r>
            <a:r>
              <a:rPr lang="zh-CN" altLang="en-US" sz="2000" dirty="0">
                <a:effectLst/>
                <a:latin typeface="微软雅黑" panose="020B0503020204020204" pitchFamily="34" charset="-122"/>
                <a:ea typeface="微软雅黑" panose="020B0503020204020204" pitchFamily="34" charset="-122"/>
              </a:rPr>
              <a:t> 循环里，代码是一口气执行到底的，没有停留。 </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但在递归中，当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b="1" dirty="0">
                <a:solidFill>
                  <a:srgbClr val="C00000"/>
                </a:solidFill>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执行到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 + 1)</a:t>
            </a:r>
            <a:r>
              <a:rPr lang="zh-CN" altLang="en-US" sz="2000" dirty="0">
                <a:effectLst/>
                <a:latin typeface="微软雅黑" panose="020B0503020204020204" pitchFamily="34" charset="-122"/>
                <a:ea typeface="微软雅黑" panose="020B0503020204020204" pitchFamily="34" charset="-122"/>
              </a:rPr>
              <a:t> 这一行时，</a:t>
            </a:r>
            <a:r>
              <a:rPr lang="en-US" altLang="zh-CN" sz="2000" b="1" dirty="0" err="1">
                <a:solidFill>
                  <a:srgbClr val="C00000"/>
                </a:solidFill>
                <a:effectLst/>
                <a:latin typeface="Consolas" panose="020B0609020204030204" pitchFamily="49" charset="0"/>
                <a:ea typeface="微软雅黑" panose="020B0503020204020204" pitchFamily="34" charset="-122"/>
              </a:rPr>
              <a:t>dfs</a:t>
            </a:r>
            <a:r>
              <a:rPr lang="en-US" altLang="zh-CN" sz="2000" b="1" dirty="0">
                <a:solidFill>
                  <a:srgbClr val="C00000"/>
                </a:solidFill>
                <a:effectLst/>
                <a:latin typeface="Consolas" panose="020B0609020204030204" pitchFamily="49" charset="0"/>
                <a:ea typeface="微软雅黑" panose="020B0503020204020204" pitchFamily="34" charset="-122"/>
              </a:rPr>
              <a:t>(k)</a:t>
            </a:r>
            <a:r>
              <a:rPr lang="zh-CN" altLang="en-US" sz="2000" b="1" dirty="0">
                <a:effectLst/>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会暂时</a:t>
            </a:r>
            <a:r>
              <a:rPr lang="zh-CN" altLang="en-US" sz="2000" b="1" dirty="0">
                <a:effectLst/>
                <a:latin typeface="微软雅黑" panose="020B0503020204020204" pitchFamily="34" charset="-122"/>
                <a:ea typeface="微软雅黑" panose="020B0503020204020204" pitchFamily="34" charset="-122"/>
              </a:rPr>
              <a:t>停工。</a:t>
            </a:r>
            <a:endParaRPr lang="zh-CN" altLang="en-US"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挂起： </a:t>
            </a:r>
            <a:r>
              <a:rPr lang="zh-CN" altLang="en-US" sz="2000" dirty="0">
                <a:effectLst/>
                <a:latin typeface="微软雅黑" panose="020B0503020204020204" pitchFamily="34" charset="-122"/>
                <a:ea typeface="微软雅黑" panose="020B0503020204020204" pitchFamily="34" charset="-122"/>
              </a:rPr>
              <a:t>假设你现在是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，你刚刚把数字 </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填入第一个格子。接下来你调用了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。此时，</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的这个函数并没有结束，它的 </a:t>
            </a:r>
            <a:r>
              <a:rPr lang="en-US" altLang="zh-CN" sz="2000" dirty="0">
                <a:solidFill>
                  <a:srgbClr val="C00000"/>
                </a:solidFill>
                <a:effectLst/>
                <a:latin typeface="Consolas" panose="020B0609020204030204" pitchFamily="49" charset="0"/>
                <a:ea typeface="微软雅黑" panose="020B0503020204020204" pitchFamily="34" charset="-122"/>
              </a:rPr>
              <a:t>for</a:t>
            </a:r>
            <a:r>
              <a:rPr lang="zh-CN" altLang="en-US" sz="2000" dirty="0">
                <a:effectLst/>
                <a:latin typeface="微软雅黑" panose="020B0503020204020204" pitchFamily="34" charset="-122"/>
                <a:ea typeface="微软雅黑" panose="020B0503020204020204" pitchFamily="34" charset="-122"/>
              </a:rPr>
              <a:t> 循环停在了 </a:t>
            </a:r>
            <a:r>
              <a:rPr lang="en-US" altLang="zh-CN" sz="2000" dirty="0">
                <a:solidFill>
                  <a:srgbClr val="C00000"/>
                </a:solidFill>
                <a:effectLst/>
                <a:latin typeface="Consolas" panose="020B0609020204030204" pitchFamily="49" charset="0"/>
                <a:ea typeface="微软雅黑" panose="020B0503020204020204" pitchFamily="34" charset="-122"/>
              </a:rPr>
              <a:t>num = 1</a:t>
            </a:r>
            <a:r>
              <a:rPr lang="zh-CN" altLang="en-US" sz="2000" dirty="0">
                <a:effectLst/>
                <a:latin typeface="微软雅黑" panose="020B0503020204020204" pitchFamily="34" charset="-122"/>
                <a:ea typeface="微软雅黑" panose="020B0503020204020204" pitchFamily="34" charset="-122"/>
              </a:rPr>
              <a:t> 这一步，不再往下走了。</a:t>
            </a:r>
          </a:p>
          <a:p>
            <a:pPr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本质： </a:t>
            </a:r>
            <a:r>
              <a:rPr lang="zh-CN" altLang="en-US" sz="2000" dirty="0">
                <a:effectLst/>
                <a:latin typeface="微软雅黑" panose="020B0503020204020204" pitchFamily="34" charset="-122"/>
                <a:ea typeface="微软雅黑" panose="020B0503020204020204" pitchFamily="34" charset="-122"/>
              </a:rPr>
              <a:t>计算机把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当前所有的数据（当前在第几格、填了什么数字、接下来还要试哪些数字）打包放进了栈里。任务干了一半，要准备填第二个格子了，</a:t>
            </a:r>
            <a:r>
              <a:rPr lang="zh-CN" altLang="en-US" sz="2000" dirty="0">
                <a:latin typeface="微软雅黑" panose="020B0503020204020204" pitchFamily="34" charset="-122"/>
                <a:ea typeface="微软雅黑" panose="020B0503020204020204" pitchFamily="34" charset="-122"/>
              </a:rPr>
              <a:t>那我就</a:t>
            </a:r>
            <a:r>
              <a:rPr lang="zh-CN" altLang="en-US" sz="2000" dirty="0">
                <a:effectLst/>
                <a:latin typeface="微软雅黑" panose="020B0503020204020204" pitchFamily="34" charset="-122"/>
                <a:ea typeface="微软雅黑" panose="020B0503020204020204" pitchFamily="34" charset="-122"/>
              </a:rPr>
              <a:t>先搁置在这里等着你的结果。</a:t>
            </a:r>
          </a:p>
        </p:txBody>
      </p:sp>
      <p:sp>
        <p:nvSpPr>
          <p:cNvPr id="11" name="文本框 10">
            <a:extLst>
              <a:ext uri="{FF2B5EF4-FFF2-40B4-BE49-F238E27FC236}">
                <a16:creationId xmlns:a16="http://schemas.microsoft.com/office/drawing/2014/main" id="{F36D5E4D-8A18-7270-7308-8FC56AF9033A}"/>
              </a:ext>
            </a:extLst>
          </p:cNvPr>
          <p:cNvSpPr txBox="1"/>
          <p:nvPr/>
        </p:nvSpPr>
        <p:spPr>
          <a:xfrm>
            <a:off x="1242509" y="1393861"/>
            <a:ext cx="9873845" cy="1142108"/>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递归函数 </a:t>
            </a:r>
            <a:r>
              <a:rPr lang="en-US" altLang="zh-CN" sz="2400" b="1" dirty="0">
                <a:effectLst/>
                <a:latin typeface="Consolas" panose="020B0609020204030204" pitchFamily="49" charset="0"/>
                <a:ea typeface="微软雅黑" panose="020B0503020204020204" pitchFamily="34" charset="-122"/>
              </a:rPr>
              <a:t>void </a:t>
            </a:r>
            <a:r>
              <a:rPr lang="en-US" altLang="zh-CN" sz="2400" b="1" dirty="0" err="1">
                <a:effectLst/>
                <a:latin typeface="Consolas" panose="020B0609020204030204" pitchFamily="49" charset="0"/>
                <a:ea typeface="微软雅黑" panose="020B0503020204020204" pitchFamily="34" charset="-122"/>
              </a:rPr>
              <a:t>dfs</a:t>
            </a:r>
            <a:r>
              <a:rPr lang="en-US" altLang="zh-CN" sz="2400" b="1" dirty="0">
                <a:effectLst/>
                <a:latin typeface="Consolas" panose="020B0609020204030204" pitchFamily="49" charset="0"/>
                <a:ea typeface="微软雅黑" panose="020B0503020204020204" pitchFamily="34" charset="-122"/>
              </a:rPr>
              <a:t>(..)</a:t>
            </a:r>
            <a:r>
              <a:rPr lang="zh-CN" altLang="en-US" sz="2400" b="1" dirty="0">
                <a:effectLst/>
                <a:latin typeface="Consolas" panose="020B0609020204030204" pitchFamily="49" charset="0"/>
                <a:ea typeface="微软雅黑" panose="020B0503020204020204" pitchFamily="34" charset="-122"/>
              </a:rPr>
              <a:t>是如何对应道栈的</a:t>
            </a:r>
            <a:r>
              <a:rPr lang="zh-CN" altLang="en-US" sz="2400" b="1" dirty="0">
                <a:solidFill>
                  <a:srgbClr val="C00000"/>
                </a:solidFill>
                <a:effectLst/>
                <a:latin typeface="Consolas" panose="020B0609020204030204" pitchFamily="49" charset="0"/>
                <a:ea typeface="微软雅黑" panose="020B0503020204020204" pitchFamily="34" charset="-122"/>
              </a:rPr>
              <a:t>暂时挂起、等待时机</a:t>
            </a:r>
            <a:r>
              <a:rPr lang="zh-CN" altLang="en-US" sz="2400" b="1" dirty="0">
                <a:effectLst/>
                <a:latin typeface="Consolas" panose="020B0609020204030204" pitchFamily="49" charset="0"/>
                <a:ea typeface="微软雅黑" panose="020B0503020204020204" pitchFamily="34" charset="-122"/>
              </a:rPr>
              <a:t>的逻辑模型的？</a:t>
            </a:r>
            <a:endParaRPr lang="zh-CN" altLang="en-US" sz="2400" dirty="0"/>
          </a:p>
        </p:txBody>
      </p:sp>
    </p:spTree>
    <p:extLst>
      <p:ext uri="{BB962C8B-B14F-4D97-AF65-F5344CB8AC3E}">
        <p14:creationId xmlns:p14="http://schemas.microsoft.com/office/powerpoint/2010/main" val="264906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F36D5E4D-8A18-7270-7308-8FC56AF9033A}"/>
              </a:ext>
            </a:extLst>
          </p:cNvPr>
          <p:cNvSpPr txBox="1"/>
          <p:nvPr/>
        </p:nvSpPr>
        <p:spPr>
          <a:xfrm>
            <a:off x="1219390" y="1534579"/>
            <a:ext cx="9873845" cy="1142108"/>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递归函数 </a:t>
            </a:r>
            <a:r>
              <a:rPr lang="en-US" altLang="zh-CN" sz="2400" b="1" dirty="0">
                <a:effectLst/>
                <a:latin typeface="Consolas" panose="020B0609020204030204" pitchFamily="49" charset="0"/>
                <a:ea typeface="微软雅黑" panose="020B0503020204020204" pitchFamily="34" charset="-122"/>
              </a:rPr>
              <a:t>void </a:t>
            </a:r>
            <a:r>
              <a:rPr lang="en-US" altLang="zh-CN" sz="2400" b="1" dirty="0" err="1">
                <a:effectLst/>
                <a:latin typeface="Consolas" panose="020B0609020204030204" pitchFamily="49" charset="0"/>
                <a:ea typeface="微软雅黑" panose="020B0503020204020204" pitchFamily="34" charset="-122"/>
              </a:rPr>
              <a:t>dfs</a:t>
            </a:r>
            <a:r>
              <a:rPr lang="en-US" altLang="zh-CN" sz="2400" b="1" dirty="0">
                <a:effectLst/>
                <a:latin typeface="Consolas" panose="020B0609020204030204" pitchFamily="49" charset="0"/>
                <a:ea typeface="微软雅黑" panose="020B0503020204020204" pitchFamily="34" charset="-122"/>
              </a:rPr>
              <a:t>(..)</a:t>
            </a:r>
            <a:r>
              <a:rPr lang="zh-CN" altLang="en-US" sz="2400" b="1" dirty="0">
                <a:effectLst/>
                <a:latin typeface="Consolas" panose="020B0609020204030204" pitchFamily="49" charset="0"/>
                <a:ea typeface="微软雅黑" panose="020B0503020204020204" pitchFamily="34" charset="-122"/>
              </a:rPr>
              <a:t>是如何对应道栈的</a:t>
            </a:r>
            <a:r>
              <a:rPr lang="zh-CN" altLang="en-US" sz="2400" b="1" dirty="0">
                <a:solidFill>
                  <a:srgbClr val="C00000"/>
                </a:solidFill>
                <a:effectLst/>
                <a:latin typeface="Consolas" panose="020B0609020204030204" pitchFamily="49" charset="0"/>
                <a:ea typeface="微软雅黑" panose="020B0503020204020204" pitchFamily="34" charset="-122"/>
              </a:rPr>
              <a:t>暂时挂起、等待时机</a:t>
            </a:r>
            <a:r>
              <a:rPr lang="zh-CN" altLang="en-US" sz="2400" b="1" dirty="0">
                <a:effectLst/>
                <a:latin typeface="Consolas" panose="020B0609020204030204" pitchFamily="49" charset="0"/>
                <a:ea typeface="微软雅黑" panose="020B0503020204020204" pitchFamily="34" charset="-122"/>
              </a:rPr>
              <a:t>的逻辑模型的？</a:t>
            </a:r>
            <a:endParaRPr lang="zh-CN" altLang="en-US" sz="2400" dirty="0"/>
          </a:p>
        </p:txBody>
      </p:sp>
      <p:sp>
        <p:nvSpPr>
          <p:cNvPr id="9" name="文本框 8">
            <a:extLst>
              <a:ext uri="{FF2B5EF4-FFF2-40B4-BE49-F238E27FC236}">
                <a16:creationId xmlns:a16="http://schemas.microsoft.com/office/drawing/2014/main" id="{1FA3E9FD-8A56-4CB9-C245-61E6971E220A}"/>
              </a:ext>
            </a:extLst>
          </p:cNvPr>
          <p:cNvSpPr txBox="1"/>
          <p:nvPr/>
        </p:nvSpPr>
        <p:spPr>
          <a:xfrm>
            <a:off x="1041123" y="2868160"/>
            <a:ext cx="10230380" cy="3361946"/>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什么是等待时机？</a:t>
            </a:r>
            <a:endParaRPr lang="en-US" altLang="zh-CN" sz="2400" b="1"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被挂起的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待在栈里干什么呢？它在</a:t>
            </a:r>
            <a:r>
              <a:rPr lang="zh-CN" altLang="en-US" sz="2000" b="1" dirty="0">
                <a:effectLst/>
                <a:latin typeface="微软雅黑" panose="020B0503020204020204" pitchFamily="34" charset="-122"/>
                <a:ea typeface="微软雅黑" panose="020B0503020204020204" pitchFamily="34" charset="-122"/>
              </a:rPr>
              <a:t>等待</a:t>
            </a:r>
            <a:r>
              <a:rPr lang="zh-CN" altLang="en-US" sz="2000" dirty="0">
                <a:effectLst/>
                <a:latin typeface="微软雅黑" panose="020B0503020204020204" pitchFamily="34" charset="-122"/>
                <a:ea typeface="微软雅黑" panose="020B0503020204020204" pitchFamily="34" charset="-122"/>
              </a:rPr>
              <a:t>。</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endParaRPr lang="zh-CN" altLang="en-US" sz="20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它在等什么？ 它在等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(2)</a:t>
            </a:r>
            <a:r>
              <a:rPr lang="zh-CN" altLang="en-US" sz="2000" dirty="0">
                <a:effectLst/>
                <a:latin typeface="微软雅黑" panose="020B0503020204020204" pitchFamily="34" charset="-122"/>
                <a:ea typeface="微软雅黑" panose="020B0503020204020204" pitchFamily="34" charset="-122"/>
              </a:rPr>
              <a:t> 给它一个明确的结局。</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因为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填入数字 </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这个动作，到底是通向胜利的大道，还是通向死胡同？</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 自己是不知道的。它必须等待后续的格子尝试后返回到自己这里，才能得到答案。</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这种“</a:t>
            </a:r>
            <a:r>
              <a:rPr lang="zh-CN" altLang="en-US" sz="2000" b="1" dirty="0">
                <a:solidFill>
                  <a:srgbClr val="C00000"/>
                </a:solidFill>
                <a:effectLst/>
                <a:latin typeface="微软雅黑" panose="020B0503020204020204" pitchFamily="34" charset="-122"/>
                <a:ea typeface="微软雅黑" panose="020B0503020204020204" pitchFamily="34" charset="-122"/>
              </a:rPr>
              <a:t>我先做一个初步决定，然后静静等待后续发展</a:t>
            </a:r>
            <a:r>
              <a:rPr lang="zh-CN" altLang="en-US" sz="2000" dirty="0">
                <a:effectLst/>
                <a:latin typeface="微软雅黑" panose="020B0503020204020204" pitchFamily="34" charset="-122"/>
                <a:ea typeface="微软雅黑" panose="020B0503020204020204" pitchFamily="34" charset="-122"/>
              </a:rPr>
              <a:t>”的模式，就是</a:t>
            </a:r>
            <a:r>
              <a:rPr lang="zh-CN" altLang="en-US" sz="2000" b="1" dirty="0">
                <a:solidFill>
                  <a:srgbClr val="C00000"/>
                </a:solidFill>
                <a:effectLst/>
                <a:latin typeface="微软雅黑" panose="020B0503020204020204" pitchFamily="34" charset="-122"/>
                <a:ea typeface="微软雅黑" panose="020B0503020204020204" pitchFamily="34" charset="-122"/>
              </a:rPr>
              <a:t>等待时机</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412187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fade">
                                      <p:cBhvr>
                                        <p:cTn id="12" dur="500"/>
                                        <p:tgtEl>
                                          <p:spTgt spid="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animEffect transition="in" filter="fade">
                                      <p:cBhvr>
                                        <p:cTn id="22"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20" name="文本框 19">
            <a:extLst>
              <a:ext uri="{FF2B5EF4-FFF2-40B4-BE49-F238E27FC236}">
                <a16:creationId xmlns:a16="http://schemas.microsoft.com/office/drawing/2014/main" id="{7F68210E-A085-5D4F-B479-984956736A55}"/>
              </a:ext>
            </a:extLst>
          </p:cNvPr>
          <p:cNvSpPr txBox="1"/>
          <p:nvPr/>
        </p:nvSpPr>
        <p:spPr>
          <a:xfrm>
            <a:off x="1012531" y="1422348"/>
            <a:ext cx="10258972" cy="1336071"/>
          </a:xfrm>
          <a:prstGeom prst="rect">
            <a:avLst/>
          </a:prstGeom>
          <a:solidFill>
            <a:schemeClr val="bg1">
              <a:lumMod val="95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为什么非得用函数，而且是自己调自己的递归函数？</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b="1" dirty="0">
                <a:solidFill>
                  <a:srgbClr val="C00000"/>
                </a:solidFill>
                <a:effectLst/>
                <a:latin typeface="微软雅黑" panose="020B0503020204020204" pitchFamily="34" charset="-122"/>
                <a:ea typeface="微软雅黑" panose="020B0503020204020204" pitchFamily="34" charset="-122"/>
              </a:rPr>
              <a:t>回答：</a:t>
            </a:r>
            <a:r>
              <a:rPr lang="zh-CN" altLang="en-US" dirty="0">
                <a:effectLst/>
                <a:latin typeface="微软雅黑" panose="020B0503020204020204" pitchFamily="34" charset="-122"/>
                <a:ea typeface="微软雅黑" panose="020B0503020204020204" pitchFamily="34" charset="-122"/>
              </a:rPr>
              <a:t>因为递归，以及它背后的</a:t>
            </a:r>
            <a:r>
              <a:rPr lang="zh-CN" altLang="en-US" b="1" dirty="0">
                <a:effectLst/>
                <a:latin typeface="微软雅黑" panose="020B0503020204020204" pitchFamily="34" charset="-122"/>
                <a:ea typeface="微软雅黑" panose="020B0503020204020204" pitchFamily="34" charset="-122"/>
              </a:rPr>
              <a:t>函数调用栈</a:t>
            </a:r>
            <a:r>
              <a:rPr lang="zh-CN" altLang="en-US" dirty="0">
                <a:effectLst/>
                <a:latin typeface="微软雅黑" panose="020B0503020204020204" pitchFamily="34" charset="-122"/>
                <a:ea typeface="微软雅黑" panose="020B0503020204020204" pitchFamily="34" charset="-122"/>
              </a:rPr>
              <a:t>，天然就是为这种“保存现场、等待时机”的逻辑模型而生的！</a:t>
            </a:r>
          </a:p>
        </p:txBody>
      </p:sp>
      <p:sp>
        <p:nvSpPr>
          <p:cNvPr id="22" name="文本框 21">
            <a:extLst>
              <a:ext uri="{FF2B5EF4-FFF2-40B4-BE49-F238E27FC236}">
                <a16:creationId xmlns:a16="http://schemas.microsoft.com/office/drawing/2014/main" id="{CADD21AB-470F-21E5-D455-C5A3CAEF5216}"/>
              </a:ext>
            </a:extLst>
          </p:cNvPr>
          <p:cNvSpPr txBox="1"/>
          <p:nvPr/>
        </p:nvSpPr>
        <p:spPr>
          <a:xfrm>
            <a:off x="1012531" y="2919963"/>
            <a:ext cx="10255503" cy="3370859"/>
          </a:xfrm>
          <a:prstGeom prst="rect">
            <a:avLst/>
          </a:prstGeom>
          <a:solidFill>
            <a:schemeClr val="accent4">
              <a:lumMod val="20000"/>
              <a:lumOff val="80000"/>
            </a:schemeClr>
          </a:solidFill>
        </p:spPr>
        <p:txBody>
          <a:bodyPr wrap="square">
            <a:spAutoFit/>
          </a:bodyPr>
          <a:lstStyle/>
          <a:p>
            <a:pPr indent="-285750">
              <a:lnSpc>
                <a:spcPct val="150000"/>
              </a:lnSpc>
              <a:buClr>
                <a:srgbClr val="000000"/>
              </a:buClr>
              <a:buFont typeface="Consolas" panose="020B0609020204030204" pitchFamily="49" charset="0"/>
              <a:buChar char="•"/>
            </a:pPr>
            <a:r>
              <a:rPr lang="zh-CN" altLang="en-US" b="1" dirty="0">
                <a:effectLst/>
                <a:latin typeface="Consolas" panose="020B0609020204030204" pitchFamily="49" charset="0"/>
                <a:ea typeface="微软雅黑" panose="020B0503020204020204" pitchFamily="34" charset="-122"/>
              </a:rPr>
              <a:t>流程模拟：</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 开始执行：</a:t>
            </a:r>
          </a:p>
          <a:p>
            <a:pPr marL="742950" lvl="1"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它的目标是填充第</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个空格。</a:t>
            </a:r>
          </a:p>
          <a:p>
            <a:pPr marL="742950" lvl="1"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它会进入一个循环，尝试数字</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到</a:t>
            </a:r>
            <a:r>
              <a:rPr lang="en-US" altLang="zh-CN" dirty="0">
                <a:effectLst/>
                <a:latin typeface="Consolas" panose="020B0609020204030204" pitchFamily="49" charset="0"/>
                <a:ea typeface="微软雅黑" panose="020B0503020204020204" pitchFamily="34" charset="-122"/>
              </a:rPr>
              <a:t>4</a:t>
            </a:r>
            <a:r>
              <a:rPr lang="zh-CN" altLang="en-US" dirty="0">
                <a:effectLst/>
                <a:latin typeface="Consolas" panose="020B0609020204030204" pitchFamily="49" charset="0"/>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尝试数字 </a:t>
            </a:r>
            <a:r>
              <a:rPr lang="en-US" altLang="zh-CN" dirty="0">
                <a:solidFill>
                  <a:srgbClr val="C00000"/>
                </a:solidFill>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 将 </a:t>
            </a:r>
            <a:r>
              <a:rPr lang="en-US" altLang="zh-CN" dirty="0">
                <a:solidFill>
                  <a:srgbClr val="C00000"/>
                </a:solidFill>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 填入第</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格。检查发现合法。</a:t>
            </a:r>
          </a:p>
          <a:p>
            <a:pPr marL="742950" lvl="1"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下一步是什么？ 既然第</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格暂时填好了，程序现在面临的新问题是：“在第</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格是</a:t>
            </a:r>
            <a:r>
              <a:rPr lang="en-US" altLang="zh-CN" dirty="0">
                <a:solidFill>
                  <a:srgbClr val="C00000"/>
                </a:solidFill>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的前提下，如何解决剩下的</a:t>
            </a:r>
            <a:r>
              <a:rPr lang="en-US" altLang="zh-CN" dirty="0">
                <a:effectLst/>
                <a:latin typeface="Consolas" panose="020B0609020204030204" pitchFamily="49" charset="0"/>
                <a:ea typeface="微软雅黑" panose="020B0503020204020204" pitchFamily="34" charset="-122"/>
              </a:rPr>
              <a:t>15</a:t>
            </a:r>
            <a:r>
              <a:rPr lang="zh-CN" altLang="en-US" dirty="0">
                <a:effectLst/>
                <a:latin typeface="Consolas" panose="020B0609020204030204" pitchFamily="49" charset="0"/>
                <a:ea typeface="微软雅黑" panose="020B0503020204020204" pitchFamily="34" charset="-122"/>
              </a:rPr>
              <a:t>个格子？”</a:t>
            </a:r>
          </a:p>
          <a:p>
            <a:pPr marL="742950" lvl="1"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这个问题，本质上就是从第</a:t>
            </a:r>
            <a:r>
              <a:rPr lang="en-US" altLang="zh-CN" dirty="0">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个格子开始的、一个规模稍小但结构完全相同的数独子问题。</a:t>
            </a:r>
          </a:p>
          <a:p>
            <a:pPr marL="742950" lvl="1"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因此，就是让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 调用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 去解决这个新问题。这就是递归调用。</a:t>
            </a:r>
          </a:p>
        </p:txBody>
      </p:sp>
    </p:spTree>
    <p:extLst>
      <p:ext uri="{BB962C8B-B14F-4D97-AF65-F5344CB8AC3E}">
        <p14:creationId xmlns:p14="http://schemas.microsoft.com/office/powerpoint/2010/main" val="328555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5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0" end="0"/>
                                            </p:txEl>
                                          </p:spTgt>
                                        </p:tgtEl>
                                        <p:attrNameLst>
                                          <p:attrName>style.visibility</p:attrName>
                                        </p:attrNameLst>
                                      </p:cBhvr>
                                      <p:to>
                                        <p:strVal val="visible"/>
                                      </p:to>
                                    </p:set>
                                    <p:animEffect transition="in" filter="fade">
                                      <p:cBhvr>
                                        <p:cTn id="12" dur="500"/>
                                        <p:tgtEl>
                                          <p:spTgt spid="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xEl>
                                              <p:pRg st="1" end="1"/>
                                            </p:txEl>
                                          </p:spTgt>
                                        </p:tgtEl>
                                        <p:attrNameLst>
                                          <p:attrName>style.visibility</p:attrName>
                                        </p:attrNameLst>
                                      </p:cBhvr>
                                      <p:to>
                                        <p:strVal val="visible"/>
                                      </p:to>
                                    </p:set>
                                    <p:animEffect transition="in" filter="fade">
                                      <p:cBhvr>
                                        <p:cTn id="17" dur="500"/>
                                        <p:tgtEl>
                                          <p:spTgt spid="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xEl>
                                              <p:pRg st="2" end="2"/>
                                            </p:txEl>
                                          </p:spTgt>
                                        </p:tgtEl>
                                        <p:attrNameLst>
                                          <p:attrName>style.visibility</p:attrName>
                                        </p:attrNameLst>
                                      </p:cBhvr>
                                      <p:to>
                                        <p:strVal val="visible"/>
                                      </p:to>
                                    </p:set>
                                    <p:animEffect transition="in" filter="fade">
                                      <p:cBhvr>
                                        <p:cTn id="22" dur="500"/>
                                        <p:tgtEl>
                                          <p:spTgt spid="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xEl>
                                              <p:pRg st="3" end="3"/>
                                            </p:txEl>
                                          </p:spTgt>
                                        </p:tgtEl>
                                        <p:attrNameLst>
                                          <p:attrName>style.visibility</p:attrName>
                                        </p:attrNameLst>
                                      </p:cBhvr>
                                      <p:to>
                                        <p:strVal val="visible"/>
                                      </p:to>
                                    </p:set>
                                    <p:animEffect transition="in" filter="fade">
                                      <p:cBhvr>
                                        <p:cTn id="27" dur="500"/>
                                        <p:tgtEl>
                                          <p:spTgt spid="2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xEl>
                                              <p:pRg st="4" end="4"/>
                                            </p:txEl>
                                          </p:spTgt>
                                        </p:tgtEl>
                                        <p:attrNameLst>
                                          <p:attrName>style.visibility</p:attrName>
                                        </p:attrNameLst>
                                      </p:cBhvr>
                                      <p:to>
                                        <p:strVal val="visible"/>
                                      </p:to>
                                    </p:set>
                                    <p:animEffect transition="in" filter="fade">
                                      <p:cBhvr>
                                        <p:cTn id="32" dur="500"/>
                                        <p:tgtEl>
                                          <p:spTgt spid="2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2">
                                            <p:txEl>
                                              <p:pRg st="5" end="5"/>
                                            </p:txEl>
                                          </p:spTgt>
                                        </p:tgtEl>
                                        <p:attrNameLst>
                                          <p:attrName>style.visibility</p:attrName>
                                        </p:attrNameLst>
                                      </p:cBhvr>
                                      <p:to>
                                        <p:strVal val="visible"/>
                                      </p:to>
                                    </p:set>
                                    <p:animEffect transition="in" filter="fade">
                                      <p:cBhvr>
                                        <p:cTn id="37" dur="500"/>
                                        <p:tgtEl>
                                          <p:spTgt spid="2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xEl>
                                              <p:pRg st="6" end="6"/>
                                            </p:txEl>
                                          </p:spTgt>
                                        </p:tgtEl>
                                        <p:attrNameLst>
                                          <p:attrName>style.visibility</p:attrName>
                                        </p:attrNameLst>
                                      </p:cBhvr>
                                      <p:to>
                                        <p:strVal val="visible"/>
                                      </p:to>
                                    </p:set>
                                    <p:animEffect transition="in" filter="fade">
                                      <p:cBhvr>
                                        <p:cTn id="42" dur="500"/>
                                        <p:tgtEl>
                                          <p:spTgt spid="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22" name="文本框 21">
            <a:extLst>
              <a:ext uri="{FF2B5EF4-FFF2-40B4-BE49-F238E27FC236}">
                <a16:creationId xmlns:a16="http://schemas.microsoft.com/office/drawing/2014/main" id="{CADD21AB-470F-21E5-D455-C5A3CAEF5216}"/>
              </a:ext>
            </a:extLst>
          </p:cNvPr>
          <p:cNvSpPr txBox="1"/>
          <p:nvPr/>
        </p:nvSpPr>
        <p:spPr>
          <a:xfrm>
            <a:off x="1042416" y="1713049"/>
            <a:ext cx="10107167" cy="3273525"/>
          </a:xfrm>
          <a:prstGeom prst="rect">
            <a:avLst/>
          </a:prstGeom>
          <a:solidFill>
            <a:schemeClr val="accent2">
              <a:lumMod val="20000"/>
              <a:lumOff val="80000"/>
            </a:schemeClr>
          </a:solidFill>
        </p:spPr>
        <p:txBody>
          <a:bodyPr wrap="square">
            <a:spAutoFit/>
          </a:bodyPr>
          <a:lstStyle/>
          <a:p>
            <a:pPr indent="-285750">
              <a:lnSpc>
                <a:spcPct val="150000"/>
              </a:lnSpc>
              <a:buClr>
                <a:srgbClr val="000000"/>
              </a:buClr>
              <a:buFont typeface="Consolas" panose="020B0609020204030204" pitchFamily="49" charset="0"/>
              <a:buChar char="•"/>
            </a:pP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 开始执行：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它的目标是填充第</a:t>
            </a:r>
            <a:r>
              <a:rPr lang="en-US" altLang="zh-CN" sz="2000" dirty="0">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个空格。</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它不关心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 内部的循环状态，它只知道当前的棋盘（第</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格是</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）是合法的。</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它也进入一个循环，尝试数字</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到</a:t>
            </a:r>
            <a:r>
              <a:rPr lang="en-US" altLang="zh-CN" sz="2000" dirty="0">
                <a:effectLst/>
                <a:latin typeface="Consolas" panose="020B0609020204030204" pitchFamily="49" charset="0"/>
                <a:ea typeface="微软雅黑" panose="020B0503020204020204" pitchFamily="34" charset="-122"/>
              </a:rPr>
              <a:t>4</a:t>
            </a:r>
            <a:r>
              <a:rPr lang="zh-CN" altLang="en-US" sz="2000" dirty="0">
                <a:effectLst/>
                <a:latin typeface="Consolas" panose="020B0609020204030204" pitchFamily="49" charset="0"/>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尝试数字 </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 检查发现与第</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格冲突，不合法。</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尝试数字 </a:t>
            </a:r>
            <a:r>
              <a:rPr lang="en-US" altLang="zh-CN" sz="2000" dirty="0">
                <a:solidFill>
                  <a:srgbClr val="C00000"/>
                </a:solidFill>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 检查发现合法。</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下一步？ 同样，它调用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(3)</a:t>
            </a:r>
            <a:r>
              <a:rPr lang="zh-CN" altLang="en-US" sz="2000" dirty="0">
                <a:effectLst/>
                <a:latin typeface="Consolas" panose="020B0609020204030204" pitchFamily="49" charset="0"/>
                <a:ea typeface="微软雅黑" panose="020B0503020204020204" pitchFamily="34" charset="-122"/>
              </a:rPr>
              <a:t> 去解决后续的问题。</a:t>
            </a:r>
          </a:p>
        </p:txBody>
      </p:sp>
      <p:sp>
        <p:nvSpPr>
          <p:cNvPr id="26" name="文本框 25">
            <a:extLst>
              <a:ext uri="{FF2B5EF4-FFF2-40B4-BE49-F238E27FC236}">
                <a16:creationId xmlns:a16="http://schemas.microsoft.com/office/drawing/2014/main" id="{252B37DE-0059-4887-D03A-BC40512890C9}"/>
              </a:ext>
            </a:extLst>
          </p:cNvPr>
          <p:cNvSpPr txBox="1"/>
          <p:nvPr/>
        </p:nvSpPr>
        <p:spPr>
          <a:xfrm>
            <a:off x="2783529" y="5443384"/>
            <a:ext cx="6440760" cy="503536"/>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这个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 调用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(k+1)</a:t>
            </a:r>
            <a:r>
              <a:rPr lang="zh-CN" altLang="en-US" sz="2000" dirty="0">
                <a:effectLst/>
                <a:latin typeface="Consolas" panose="020B0609020204030204" pitchFamily="49" charset="0"/>
                <a:ea typeface="微软雅黑" panose="020B0503020204020204" pitchFamily="34" charset="-122"/>
              </a:rPr>
              <a:t> 的链条会一直持续下去</a:t>
            </a:r>
          </a:p>
        </p:txBody>
      </p:sp>
    </p:spTree>
    <p:extLst>
      <p:ext uri="{BB962C8B-B14F-4D97-AF65-F5344CB8AC3E}">
        <p14:creationId xmlns:p14="http://schemas.microsoft.com/office/powerpoint/2010/main" val="180853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xEl>
                                              <p:pRg st="1" end="1"/>
                                            </p:txEl>
                                          </p:spTgt>
                                        </p:tgtEl>
                                        <p:attrNameLst>
                                          <p:attrName>style.visibility</p:attrName>
                                        </p:attrNameLst>
                                      </p:cBhvr>
                                      <p:to>
                                        <p:strVal val="visible"/>
                                      </p:to>
                                    </p:set>
                                    <p:animEffect transition="in" filter="fade">
                                      <p:cBhvr>
                                        <p:cTn id="7" dur="500"/>
                                        <p:tgtEl>
                                          <p:spTgt spid="2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2" end="2"/>
                                            </p:txEl>
                                          </p:spTgt>
                                        </p:tgtEl>
                                        <p:attrNameLst>
                                          <p:attrName>style.visibility</p:attrName>
                                        </p:attrNameLst>
                                      </p:cBhvr>
                                      <p:to>
                                        <p:strVal val="visible"/>
                                      </p:to>
                                    </p:set>
                                    <p:animEffect transition="in" filter="fade">
                                      <p:cBhvr>
                                        <p:cTn id="12" dur="500"/>
                                        <p:tgtEl>
                                          <p:spTgt spid="2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xEl>
                                              <p:pRg st="3" end="3"/>
                                            </p:txEl>
                                          </p:spTgt>
                                        </p:tgtEl>
                                        <p:attrNameLst>
                                          <p:attrName>style.visibility</p:attrName>
                                        </p:attrNameLst>
                                      </p:cBhvr>
                                      <p:to>
                                        <p:strVal val="visible"/>
                                      </p:to>
                                    </p:set>
                                    <p:animEffect transition="in" filter="fade">
                                      <p:cBhvr>
                                        <p:cTn id="17" dur="500"/>
                                        <p:tgtEl>
                                          <p:spTgt spid="2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xEl>
                                              <p:pRg st="4" end="4"/>
                                            </p:txEl>
                                          </p:spTgt>
                                        </p:tgtEl>
                                        <p:attrNameLst>
                                          <p:attrName>style.visibility</p:attrName>
                                        </p:attrNameLst>
                                      </p:cBhvr>
                                      <p:to>
                                        <p:strVal val="visible"/>
                                      </p:to>
                                    </p:set>
                                    <p:animEffect transition="in" filter="fade">
                                      <p:cBhvr>
                                        <p:cTn id="22" dur="500"/>
                                        <p:tgtEl>
                                          <p:spTgt spid="2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
                                            <p:txEl>
                                              <p:pRg st="5" end="5"/>
                                            </p:txEl>
                                          </p:spTgt>
                                        </p:tgtEl>
                                        <p:attrNameLst>
                                          <p:attrName>style.visibility</p:attrName>
                                        </p:attrNameLst>
                                      </p:cBhvr>
                                      <p:to>
                                        <p:strVal val="visible"/>
                                      </p:to>
                                    </p:set>
                                    <p:animEffect transition="in" filter="fade">
                                      <p:cBhvr>
                                        <p:cTn id="27" dur="500"/>
                                        <p:tgtEl>
                                          <p:spTgt spid="2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
                                            <p:txEl>
                                              <p:pRg st="6" end="6"/>
                                            </p:txEl>
                                          </p:spTgt>
                                        </p:tgtEl>
                                        <p:attrNameLst>
                                          <p:attrName>style.visibility</p:attrName>
                                        </p:attrNameLst>
                                      </p:cBhvr>
                                      <p:to>
                                        <p:strVal val="visible"/>
                                      </p:to>
                                    </p:set>
                                    <p:animEffect transition="in" filter="fade">
                                      <p:cBhvr>
                                        <p:cTn id="32" dur="500"/>
                                        <p:tgtEl>
                                          <p:spTgt spid="2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22" name="文本框 21">
            <a:extLst>
              <a:ext uri="{FF2B5EF4-FFF2-40B4-BE49-F238E27FC236}">
                <a16:creationId xmlns:a16="http://schemas.microsoft.com/office/drawing/2014/main" id="{CADD21AB-470F-21E5-D455-C5A3CAEF5216}"/>
              </a:ext>
            </a:extLst>
          </p:cNvPr>
          <p:cNvSpPr txBox="1"/>
          <p:nvPr/>
        </p:nvSpPr>
        <p:spPr>
          <a:xfrm>
            <a:off x="1042412" y="1458148"/>
            <a:ext cx="10107167" cy="3696718"/>
          </a:xfrm>
          <a:prstGeom prst="rect">
            <a:avLst/>
          </a:prstGeom>
          <a:solidFill>
            <a:schemeClr val="bg1">
              <a:lumMod val="95000"/>
            </a:schemeClr>
          </a:solidFill>
        </p:spPr>
        <p:txBody>
          <a:bodyPr wrap="square">
            <a:spAutoFit/>
          </a:bodyPr>
          <a:lstStyle/>
          <a:p>
            <a:pPr>
              <a:lnSpc>
                <a:spcPct val="200000"/>
              </a:lnSpc>
            </a:pPr>
            <a:r>
              <a:rPr lang="zh-CN" altLang="en-US" sz="2000" dirty="0">
                <a:effectLst/>
                <a:latin typeface="Consolas" panose="020B0609020204030204" pitchFamily="49" charset="0"/>
                <a:ea typeface="微软雅黑" panose="020B0503020204020204" pitchFamily="34" charset="-122"/>
              </a:rPr>
              <a:t>现在，假设程序执行到了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，它正在为第 </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 个空格寻找合适的数字。</a:t>
            </a:r>
          </a:p>
          <a:p>
            <a:pPr indent="-285750">
              <a:lnSpc>
                <a:spcPct val="200000"/>
              </a:lnSpc>
              <a:buClr>
                <a:srgbClr val="000000"/>
              </a:buClr>
              <a:buFont typeface="Consolas" panose="020B0609020204030204" pitchFamily="49" charset="0"/>
              <a:buChar char="•"/>
            </a:pP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 的循环开始： </a:t>
            </a:r>
          </a:p>
          <a:p>
            <a:pPr marL="742950" lvl="1" indent="-285750">
              <a:lnSpc>
                <a:spcPct val="20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尝试数字</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-&gt; </a:t>
            </a:r>
            <a:r>
              <a:rPr lang="zh-CN" altLang="en-US" sz="2000" dirty="0">
                <a:effectLst/>
                <a:latin typeface="Consolas" panose="020B0609020204030204" pitchFamily="49" charset="0"/>
                <a:ea typeface="微软雅黑" panose="020B0503020204020204" pitchFamily="34" charset="-122"/>
              </a:rPr>
              <a:t>冲突</a:t>
            </a: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尝试数字</a:t>
            </a:r>
            <a:r>
              <a:rPr lang="en-US" altLang="zh-CN" sz="2000" dirty="0">
                <a:solidFill>
                  <a:srgbClr val="C00000"/>
                </a:solidFill>
                <a:effectLst/>
                <a:latin typeface="Consolas" panose="020B0609020204030204" pitchFamily="49" charset="0"/>
                <a:ea typeface="微软雅黑" panose="020B0503020204020204" pitchFamily="34" charset="-122"/>
              </a:rPr>
              <a:t>2</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-&gt; </a:t>
            </a:r>
            <a:r>
              <a:rPr lang="zh-CN" altLang="en-US" sz="2000" dirty="0">
                <a:effectLst/>
                <a:latin typeface="Consolas" panose="020B0609020204030204" pitchFamily="49" charset="0"/>
                <a:ea typeface="微软雅黑" panose="020B0503020204020204" pitchFamily="34" charset="-122"/>
              </a:rPr>
              <a:t>冲突。尝试数字</a:t>
            </a:r>
            <a:r>
              <a:rPr lang="en-US" altLang="zh-CN" sz="2000" dirty="0">
                <a:solidFill>
                  <a:srgbClr val="C00000"/>
                </a:solidFill>
                <a:effectLst/>
                <a:latin typeface="Consolas" panose="020B0609020204030204" pitchFamily="49" charset="0"/>
                <a:ea typeface="微软雅黑" panose="020B0503020204020204" pitchFamily="34" charset="-122"/>
              </a:rPr>
              <a:t>3</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-&gt; </a:t>
            </a:r>
            <a:r>
              <a:rPr lang="zh-CN" altLang="en-US" sz="2000" dirty="0">
                <a:effectLst/>
                <a:latin typeface="Consolas" panose="020B0609020204030204" pitchFamily="49" charset="0"/>
                <a:ea typeface="微软雅黑" panose="020B0503020204020204" pitchFamily="34" charset="-122"/>
              </a:rPr>
              <a:t>冲突</a:t>
            </a: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尝试数字</a:t>
            </a:r>
            <a:r>
              <a:rPr lang="en-US" altLang="zh-CN" sz="2000" dirty="0">
                <a:solidFill>
                  <a:srgbClr val="C00000"/>
                </a:solidFill>
                <a:effectLst/>
                <a:latin typeface="Consolas" panose="020B0609020204030204" pitchFamily="49" charset="0"/>
                <a:ea typeface="微软雅黑" panose="020B0503020204020204" pitchFamily="34" charset="-122"/>
              </a:rPr>
              <a:t>4</a:t>
            </a:r>
            <a:r>
              <a:rPr lang="zh-CN" altLang="en-US" sz="2000" dirty="0">
                <a:effectLst/>
                <a:latin typeface="Consolas" panose="020B0609020204030204" pitchFamily="49" charset="0"/>
                <a:ea typeface="微软雅黑" panose="020B0503020204020204" pitchFamily="34" charset="-122"/>
              </a:rPr>
              <a:t> </a:t>
            </a:r>
            <a:r>
              <a:rPr lang="en-US" altLang="zh-CN" sz="2000" dirty="0">
                <a:effectLst/>
                <a:latin typeface="Consolas" panose="020B0609020204030204" pitchFamily="49" charset="0"/>
                <a:ea typeface="微软雅黑" panose="020B0503020204020204" pitchFamily="34" charset="-122"/>
              </a:rPr>
              <a:t>-&gt; </a:t>
            </a:r>
            <a:r>
              <a:rPr lang="zh-CN" altLang="en-US" sz="2000" dirty="0">
                <a:effectLst/>
                <a:latin typeface="Consolas" panose="020B0609020204030204" pitchFamily="49" charset="0"/>
                <a:ea typeface="微软雅黑" panose="020B0503020204020204" pitchFamily="34" charset="-122"/>
              </a:rPr>
              <a:t>冲突。</a:t>
            </a:r>
          </a:p>
          <a:p>
            <a:pPr>
              <a:lnSpc>
                <a:spcPct val="200000"/>
              </a:lnSpc>
            </a:pPr>
            <a:r>
              <a:rPr lang="zh-CN" altLang="en-US" sz="2000" dirty="0">
                <a:effectLst/>
                <a:latin typeface="Consolas" panose="020B0609020204030204" pitchFamily="49" charset="0"/>
                <a:ea typeface="微软雅黑" panose="020B0503020204020204" pitchFamily="34" charset="-122"/>
              </a:rPr>
              <a:t>此时，</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 的循环执行完毕，但没有为第 </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 格找到任何一个合法的数字。这意味着，</a:t>
            </a:r>
            <a:r>
              <a:rPr lang="zh-CN" altLang="en-US" sz="2000" b="1" dirty="0">
                <a:solidFill>
                  <a:srgbClr val="FF0000"/>
                </a:solidFill>
                <a:effectLst/>
                <a:latin typeface="Consolas" panose="020B0609020204030204" pitchFamily="49" charset="0"/>
                <a:ea typeface="微软雅黑" panose="020B0503020204020204" pitchFamily="34" charset="-122"/>
              </a:rPr>
              <a:t>在当前棋盘状态下，尝试了所有的路径都失败</a:t>
            </a:r>
            <a:r>
              <a:rPr lang="zh-CN" altLang="en-US" sz="2000" dirty="0">
                <a:effectLst/>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故</a:t>
            </a:r>
            <a:r>
              <a:rPr lang="zh-CN" altLang="en-US" sz="2000" dirty="0">
                <a:effectLst/>
                <a:latin typeface="Consolas" panose="020B0609020204030204" pitchFamily="49" charset="0"/>
                <a:ea typeface="微软雅黑" panose="020B0503020204020204" pitchFamily="34" charset="-122"/>
              </a:rPr>
              <a:t>第 </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Consolas" panose="020B0609020204030204" pitchFamily="49" charset="0"/>
                <a:ea typeface="微软雅黑" panose="020B0503020204020204" pitchFamily="34" charset="-122"/>
              </a:rPr>
              <a:t> 格无解。</a:t>
            </a:r>
          </a:p>
        </p:txBody>
      </p:sp>
      <p:sp>
        <p:nvSpPr>
          <p:cNvPr id="26" name="文本框 25">
            <a:extLst>
              <a:ext uri="{FF2B5EF4-FFF2-40B4-BE49-F238E27FC236}">
                <a16:creationId xmlns:a16="http://schemas.microsoft.com/office/drawing/2014/main" id="{252B37DE-0059-4887-D03A-BC40512890C9}"/>
              </a:ext>
            </a:extLst>
          </p:cNvPr>
          <p:cNvSpPr txBox="1"/>
          <p:nvPr/>
        </p:nvSpPr>
        <p:spPr>
          <a:xfrm>
            <a:off x="1042412" y="5269909"/>
            <a:ext cx="10107167" cy="965201"/>
          </a:xfrm>
          <a:prstGeom prst="rect">
            <a:avLst/>
          </a:prstGeom>
          <a:solidFill>
            <a:schemeClr val="accent5">
              <a:lumMod val="20000"/>
              <a:lumOff val="80000"/>
            </a:schemeClr>
          </a:solidFill>
        </p:spPr>
        <p:txBody>
          <a:bodyPr wrap="square">
            <a:spAutoFit/>
          </a:bodyPr>
          <a:lstStyle/>
          <a:p>
            <a:pPr indent="-285750">
              <a:lnSpc>
                <a:spcPct val="150000"/>
              </a:lnSpc>
              <a:buClr>
                <a:srgbClr val="000000"/>
              </a:buClr>
              <a:buFont typeface="Consolas" panose="020B0609020204030204" pitchFamily="49" charset="0"/>
              <a:buChar char="•"/>
            </a:pP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微软雅黑" panose="020B0503020204020204" pitchFamily="34" charset="-122"/>
                <a:ea typeface="微软雅黑" panose="020B0503020204020204" pitchFamily="34" charset="-122"/>
              </a:rPr>
              <a:t> 必须返回：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微软雅黑" panose="020B0503020204020204" pitchFamily="34" charset="-122"/>
                <a:ea typeface="微软雅黑" panose="020B0503020204020204" pitchFamily="34" charset="-122"/>
              </a:rPr>
              <a:t> 的任务</a:t>
            </a:r>
            <a:r>
              <a:rPr lang="zh-CN" altLang="en-US" sz="2000" dirty="0">
                <a:latin typeface="微软雅黑" panose="020B0503020204020204" pitchFamily="34" charset="-122"/>
                <a:ea typeface="微软雅黑" panose="020B0503020204020204" pitchFamily="34" charset="-122"/>
              </a:rPr>
              <a:t>结束</a:t>
            </a:r>
            <a:r>
              <a:rPr lang="zh-CN" altLang="en-US" sz="2000" dirty="0">
                <a:effectLst/>
                <a:latin typeface="微软雅黑" panose="020B0503020204020204" pitchFamily="34" charset="-122"/>
                <a:ea typeface="微软雅黑" panose="020B0503020204020204" pitchFamily="34" charset="-122"/>
              </a:rPr>
              <a:t>了，它会执行 </a:t>
            </a:r>
            <a:r>
              <a:rPr lang="en-US" altLang="zh-CN" sz="2000" dirty="0">
                <a:solidFill>
                  <a:srgbClr val="C00000"/>
                </a:solidFill>
                <a:effectLst/>
                <a:latin typeface="Consolas" panose="020B0609020204030204" pitchFamily="49" charset="0"/>
                <a:ea typeface="微软雅黑" panose="020B0503020204020204" pitchFamily="34" charset="-122"/>
              </a:rPr>
              <a:t>return</a:t>
            </a:r>
            <a:r>
              <a:rPr lang="zh-CN" altLang="en-US" sz="2000" dirty="0">
                <a:effectLst/>
                <a:latin typeface="微软雅黑" panose="020B0503020204020204" pitchFamily="34" charset="-122"/>
                <a:ea typeface="微软雅黑" panose="020B0503020204020204" pitchFamily="34" charset="-122"/>
              </a:rPr>
              <a:t>，并将执行控制权交还给它的调用者</a:t>
            </a:r>
            <a:r>
              <a:rPr lang="en-US" altLang="zh-CN" sz="2000" dirty="0">
                <a:effectLst/>
                <a:latin typeface="微软雅黑" panose="020B0503020204020204" pitchFamily="34" charset="-122"/>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(k-1)</a:t>
            </a:r>
            <a:r>
              <a:rPr lang="zh-CN" altLang="en-US" sz="2000"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427970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xEl>
                                              <p:pRg st="1" end="1"/>
                                            </p:txEl>
                                          </p:spTgt>
                                        </p:tgtEl>
                                        <p:attrNameLst>
                                          <p:attrName>style.visibility</p:attrName>
                                        </p:attrNameLst>
                                      </p:cBhvr>
                                      <p:to>
                                        <p:strVal val="visible"/>
                                      </p:to>
                                    </p:set>
                                    <p:animEffect transition="in" filter="fade">
                                      <p:cBhvr>
                                        <p:cTn id="7" dur="500"/>
                                        <p:tgtEl>
                                          <p:spTgt spid="2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xEl>
                                              <p:pRg st="2" end="2"/>
                                            </p:txEl>
                                          </p:spTgt>
                                        </p:tgtEl>
                                        <p:attrNameLst>
                                          <p:attrName>style.visibility</p:attrName>
                                        </p:attrNameLst>
                                      </p:cBhvr>
                                      <p:to>
                                        <p:strVal val="visible"/>
                                      </p:to>
                                    </p:set>
                                    <p:animEffect transition="in" filter="fade">
                                      <p:cBhvr>
                                        <p:cTn id="12" dur="500"/>
                                        <p:tgtEl>
                                          <p:spTgt spid="2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
                                            <p:txEl>
                                              <p:pRg st="3" end="3"/>
                                            </p:txEl>
                                          </p:spTgt>
                                        </p:tgtEl>
                                        <p:attrNameLst>
                                          <p:attrName>style.visibility</p:attrName>
                                        </p:attrNameLst>
                                      </p:cBhvr>
                                      <p:to>
                                        <p:strVal val="visible"/>
                                      </p:to>
                                    </p:set>
                                    <p:animEffect transition="in" filter="fade">
                                      <p:cBhvr>
                                        <p:cTn id="17" dur="500"/>
                                        <p:tgtEl>
                                          <p:spTgt spid="2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xEl>
                                              <p:pRg st="0" end="0"/>
                                            </p:txEl>
                                          </p:spTgt>
                                        </p:tgtEl>
                                        <p:attrNameLst>
                                          <p:attrName>style.visibility</p:attrName>
                                        </p:attrNameLst>
                                      </p:cBhvr>
                                      <p:to>
                                        <p:strVal val="visible"/>
                                      </p:to>
                                    </p:set>
                                    <p:animEffect transition="in" filter="fade">
                                      <p:cBhvr>
                                        <p:cTn id="22"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8E96C14-0701-6D69-6B4D-2712B64B6EE6}"/>
              </a:ext>
            </a:extLst>
          </p:cNvPr>
          <p:cNvSpPr txBox="1"/>
          <p:nvPr/>
        </p:nvSpPr>
        <p:spPr>
          <a:xfrm>
            <a:off x="976845" y="1535382"/>
            <a:ext cx="10392787" cy="1426865"/>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en-US" altLang="zh-CN" sz="2000" b="1" dirty="0" err="1">
                <a:solidFill>
                  <a:srgbClr val="C00000"/>
                </a:solidFill>
                <a:effectLst/>
                <a:latin typeface="Consolas" panose="020B0609020204030204" pitchFamily="49" charset="0"/>
                <a:ea typeface="微软雅黑" panose="020B0503020204020204" pitchFamily="34" charset="-122"/>
              </a:rPr>
              <a:t>dfs</a:t>
            </a:r>
            <a:r>
              <a:rPr lang="en-US" altLang="zh-CN" sz="2000" b="1" dirty="0">
                <a:solidFill>
                  <a:srgbClr val="C00000"/>
                </a:solidFill>
                <a:effectLst/>
                <a:latin typeface="Consolas" panose="020B0609020204030204" pitchFamily="49" charset="0"/>
                <a:ea typeface="微软雅黑" panose="020B0503020204020204" pitchFamily="34" charset="-122"/>
              </a:rPr>
              <a:t>(k-1)</a:t>
            </a:r>
            <a:r>
              <a:rPr lang="zh-CN" altLang="en-US" sz="2000" b="1" dirty="0">
                <a:effectLst/>
                <a:latin typeface="微软雅黑" panose="020B0503020204020204" pitchFamily="34" charset="-122"/>
                <a:ea typeface="微软雅黑" panose="020B0503020204020204" pitchFamily="34" charset="-122"/>
              </a:rPr>
              <a:t> 的状态： </a:t>
            </a:r>
            <a:endParaRPr lang="en-US" altLang="zh-CN" sz="2000" b="1" dirty="0">
              <a:effectLst/>
              <a:latin typeface="微软雅黑" panose="020B0503020204020204" pitchFamily="34" charset="-122"/>
              <a:ea typeface="微软雅黑" panose="020B0503020204020204" pitchFamily="34" charset="-122"/>
            </a:endParaRPr>
          </a:p>
          <a:p>
            <a:pPr>
              <a:lnSpc>
                <a:spcPct val="150000"/>
              </a:lnSpc>
              <a:buClr>
                <a:srgbClr val="000000"/>
              </a:buClr>
            </a:pPr>
            <a:r>
              <a:rPr lang="en-US" altLang="zh-CN" sz="2000" dirty="0">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当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(k-1)</a:t>
            </a:r>
            <a:r>
              <a:rPr lang="zh-CN" altLang="en-US" sz="2000" dirty="0">
                <a:effectLst/>
                <a:latin typeface="微软雅黑" panose="020B0503020204020204" pitchFamily="34" charset="-122"/>
                <a:ea typeface="微软雅黑" panose="020B0503020204020204" pitchFamily="34" charset="-122"/>
              </a:rPr>
              <a:t> 调用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微软雅黑" panose="020B0503020204020204" pitchFamily="34" charset="-122"/>
                <a:ea typeface="微软雅黑" panose="020B0503020204020204" pitchFamily="34" charset="-122"/>
              </a:rPr>
              <a:t> 时，</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(k-1)</a:t>
            </a:r>
            <a:r>
              <a:rPr lang="zh-CN" altLang="en-US" sz="2000" dirty="0">
                <a:effectLst/>
                <a:latin typeface="微软雅黑" panose="020B0503020204020204" pitchFamily="34" charset="-122"/>
                <a:ea typeface="微软雅黑" panose="020B0503020204020204" pitchFamily="34" charset="-122"/>
              </a:rPr>
              <a:t> 的执行是暂停的。它暂停在它的 </a:t>
            </a:r>
            <a:r>
              <a:rPr lang="en-US" altLang="zh-CN" sz="2000" dirty="0">
                <a:solidFill>
                  <a:srgbClr val="C00000"/>
                </a:solidFill>
                <a:effectLst/>
                <a:latin typeface="Consolas" panose="020B0609020204030204" pitchFamily="49" charset="0"/>
                <a:ea typeface="微软雅黑" panose="020B0503020204020204" pitchFamily="34" charset="-122"/>
              </a:rPr>
              <a:t>for</a:t>
            </a:r>
            <a:r>
              <a:rPr lang="zh-CN" altLang="en-US" sz="2000" dirty="0">
                <a:effectLst/>
                <a:latin typeface="微软雅黑" panose="020B0503020204020204" pitchFamily="34" charset="-122"/>
                <a:ea typeface="微软雅黑" panose="020B0503020204020204" pitchFamily="34" charset="-122"/>
              </a:rPr>
              <a:t> 循环内部，例如，它当时可能刚刚为第 </a:t>
            </a:r>
            <a:r>
              <a:rPr lang="en-US" altLang="zh-CN" sz="2000" dirty="0">
                <a:solidFill>
                  <a:srgbClr val="C00000"/>
                </a:solidFill>
                <a:effectLst/>
                <a:latin typeface="Consolas" panose="020B0609020204030204" pitchFamily="49" charset="0"/>
                <a:ea typeface="微软雅黑" panose="020B0503020204020204" pitchFamily="34" charset="-122"/>
              </a:rPr>
              <a:t>k-1</a:t>
            </a:r>
            <a:r>
              <a:rPr lang="zh-CN" altLang="en-US" sz="2000" dirty="0">
                <a:effectLst/>
                <a:latin typeface="微软雅黑" panose="020B0503020204020204" pitchFamily="34" charset="-122"/>
                <a:ea typeface="微软雅黑" panose="020B0503020204020204" pitchFamily="34" charset="-122"/>
              </a:rPr>
              <a:t> 格填入了数字 </a:t>
            </a:r>
            <a:r>
              <a:rPr lang="en-US" altLang="zh-CN" sz="2000" dirty="0">
                <a:solidFill>
                  <a:srgbClr val="C00000"/>
                </a:solidFill>
                <a:effectLst/>
                <a:latin typeface="Consolas" panose="020B0609020204030204" pitchFamily="49" charset="0"/>
                <a:ea typeface="微软雅黑" panose="020B0503020204020204" pitchFamily="34" charset="-122"/>
              </a:rPr>
              <a:t>X</a:t>
            </a:r>
            <a:r>
              <a:rPr lang="zh-CN" altLang="en-US" sz="2000" dirty="0">
                <a:effectLst/>
                <a:latin typeface="微软雅黑" panose="020B0503020204020204" pitchFamily="34" charset="-122"/>
                <a:ea typeface="微软雅黑" panose="020B0503020204020204" pitchFamily="34" charset="-122"/>
              </a:rPr>
              <a:t>，然后就调用了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(k)</a:t>
            </a:r>
            <a:r>
              <a:rPr lang="zh-CN" altLang="en-US" sz="2000" dirty="0">
                <a:effectLst/>
                <a:latin typeface="微软雅黑" panose="020B0503020204020204" pitchFamily="34" charset="-122"/>
                <a:ea typeface="微软雅黑" panose="020B0503020204020204" pitchFamily="34" charset="-122"/>
              </a:rPr>
              <a:t>。</a:t>
            </a:r>
          </a:p>
        </p:txBody>
      </p:sp>
      <p:sp>
        <p:nvSpPr>
          <p:cNvPr id="10" name="文本框 9">
            <a:extLst>
              <a:ext uri="{FF2B5EF4-FFF2-40B4-BE49-F238E27FC236}">
                <a16:creationId xmlns:a16="http://schemas.microsoft.com/office/drawing/2014/main" id="{9BEA68DF-41F8-A6F8-1009-51D4F457A889}"/>
              </a:ext>
            </a:extLst>
          </p:cNvPr>
          <p:cNvSpPr txBox="1"/>
          <p:nvPr/>
        </p:nvSpPr>
        <p:spPr>
          <a:xfrm>
            <a:off x="976845" y="3154524"/>
            <a:ext cx="10392787" cy="2955361"/>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en-US" altLang="zh-CN" b="1" dirty="0">
                <a:solidFill>
                  <a:srgbClr val="C00000"/>
                </a:solidFill>
                <a:effectLst/>
                <a:latin typeface="Consolas" panose="020B0609020204030204" pitchFamily="49" charset="0"/>
                <a:ea typeface="微软雅黑" panose="020B0503020204020204" pitchFamily="34" charset="-122"/>
              </a:rPr>
              <a:t>return</a:t>
            </a:r>
            <a:r>
              <a:rPr lang="zh-CN" altLang="en-US" b="1" dirty="0">
                <a:effectLst/>
                <a:latin typeface="微软雅黑" panose="020B0503020204020204" pitchFamily="34" charset="-122"/>
                <a:ea typeface="微软雅黑" panose="020B0503020204020204" pitchFamily="34" charset="-122"/>
              </a:rPr>
              <a:t> 之后的效果：</a:t>
            </a: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现在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a:t>
            </a:r>
            <a:r>
              <a:rPr lang="zh-CN" altLang="en-US" dirty="0">
                <a:effectLst/>
                <a:latin typeface="微软雅黑" panose="020B0503020204020204" pitchFamily="34" charset="-122"/>
                <a:ea typeface="微软雅黑" panose="020B0503020204020204" pitchFamily="34" charset="-122"/>
              </a:rPr>
              <a:t> 返回了，</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从暂停处恢复执行。</a:t>
            </a:r>
          </a:p>
          <a:p>
            <a:pPr marL="742950" lvl="1" indent="-285750">
              <a:lnSpc>
                <a:spcPct val="150000"/>
              </a:lnSpc>
              <a:buClr>
                <a:srgbClr val="000000"/>
              </a:buClr>
              <a:buFont typeface="Consolas" panose="020B0609020204030204" pitchFamily="49" charset="0"/>
              <a:buChar char="•"/>
            </a:pP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接收到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a:t>
            </a:r>
            <a:r>
              <a:rPr lang="zh-CN" altLang="en-US" dirty="0">
                <a:effectLst/>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的</a:t>
            </a:r>
            <a:r>
              <a:rPr lang="zh-CN" altLang="en-US" dirty="0">
                <a:effectLst/>
                <a:latin typeface="微软雅黑" panose="020B0503020204020204" pitchFamily="34" charset="-122"/>
                <a:ea typeface="微软雅黑" panose="020B0503020204020204" pitchFamily="34" charset="-122"/>
              </a:rPr>
              <a:t>返回。这说明它当初为 </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格填入 </a:t>
            </a:r>
            <a:r>
              <a:rPr lang="en-US" altLang="zh-CN" dirty="0">
                <a:solidFill>
                  <a:srgbClr val="C00000"/>
                </a:solidFill>
                <a:effectLst/>
                <a:latin typeface="Consolas" panose="020B0609020204030204" pitchFamily="49" charset="0"/>
                <a:ea typeface="微软雅黑" panose="020B0503020204020204" pitchFamily="34" charset="-122"/>
              </a:rPr>
              <a:t>X</a:t>
            </a:r>
            <a:r>
              <a:rPr lang="zh-CN" altLang="en-US" dirty="0">
                <a:effectLst/>
                <a:latin typeface="微软雅黑" panose="020B0503020204020204" pitchFamily="34" charset="-122"/>
                <a:ea typeface="微软雅黑" panose="020B0503020204020204" pitchFamily="34" charset="-122"/>
              </a:rPr>
              <a:t> 这个决策</a:t>
            </a:r>
            <a:r>
              <a:rPr lang="zh-CN" altLang="en-US" dirty="0">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需要重新更换填入的数字，因为它导致了后续的格子无解</a:t>
            </a:r>
            <a:r>
              <a:rPr lang="zh-CN" altLang="en-US" dirty="0">
                <a:latin typeface="微软雅黑" panose="020B0503020204020204" pitchFamily="34" charset="-122"/>
                <a:ea typeface="微软雅黑" panose="020B0503020204020204" pitchFamily="34" charset="-122"/>
              </a:rPr>
              <a:t>，需要回退到上一个决策点。</a:t>
            </a:r>
            <a:endParaRPr lang="en-US" altLang="zh-CN" dirty="0">
              <a:effectLst/>
              <a:latin typeface="微软雅黑" panose="020B0503020204020204" pitchFamily="34" charset="-122"/>
              <a:ea typeface="微软雅黑" panose="020B0503020204020204" pitchFamily="34" charset="-122"/>
            </a:endParaRPr>
          </a:p>
          <a:p>
            <a:pPr marL="742950" lvl="1" indent="-285750">
              <a:lnSpc>
                <a:spcPct val="150000"/>
              </a:lnSpc>
              <a:buClr>
                <a:srgbClr val="000000"/>
              </a:buClr>
              <a:buFont typeface="Consolas" panose="020B0609020204030204" pitchFamily="49" charset="0"/>
              <a:buChar char="•"/>
            </a:pP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的代码继续执行，在循环的下一轮开始前，它必须清除自己刚才做的决策，即把第 </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格的 </a:t>
            </a:r>
            <a:r>
              <a:rPr lang="en-US" altLang="zh-CN" dirty="0">
                <a:solidFill>
                  <a:srgbClr val="C00000"/>
                </a:solidFill>
                <a:effectLst/>
                <a:latin typeface="Consolas" panose="020B0609020204030204" pitchFamily="49" charset="0"/>
                <a:ea typeface="微软雅黑" panose="020B0503020204020204" pitchFamily="34" charset="-122"/>
              </a:rPr>
              <a:t>X</a:t>
            </a:r>
            <a:r>
              <a:rPr lang="zh-CN" altLang="en-US" dirty="0">
                <a:effectLst/>
                <a:latin typeface="微软雅黑" panose="020B0503020204020204" pitchFamily="34" charset="-122"/>
                <a:ea typeface="微软雅黑" panose="020B0503020204020204" pitchFamily="34" charset="-122"/>
              </a:rPr>
              <a:t> 擦掉，以便程序更换其他填入的数字。</a:t>
            </a:r>
          </a:p>
          <a:p>
            <a:pPr marL="742950" lvl="1"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然后，</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的 </a:t>
            </a:r>
            <a:r>
              <a:rPr lang="en-US" altLang="zh-CN" dirty="0">
                <a:solidFill>
                  <a:srgbClr val="C00000"/>
                </a:solidFill>
                <a:effectLst/>
                <a:latin typeface="Consolas" panose="020B0609020204030204" pitchFamily="49" charset="0"/>
                <a:ea typeface="微软雅黑" panose="020B0503020204020204" pitchFamily="34" charset="-122"/>
              </a:rPr>
              <a:t>for</a:t>
            </a:r>
            <a:r>
              <a:rPr lang="zh-CN" altLang="en-US" dirty="0">
                <a:effectLst/>
                <a:latin typeface="微软雅黑" panose="020B0503020204020204" pitchFamily="34" charset="-122"/>
                <a:ea typeface="微软雅黑" panose="020B0503020204020204" pitchFamily="34" charset="-122"/>
              </a:rPr>
              <a:t> 循环继续，尝试为第 </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格填入下一个数字 </a:t>
            </a:r>
            <a:r>
              <a:rPr lang="en-US" altLang="zh-CN" dirty="0">
                <a:solidFill>
                  <a:srgbClr val="C00000"/>
                </a:solidFill>
                <a:effectLst/>
                <a:latin typeface="Consolas" panose="020B0609020204030204" pitchFamily="49" charset="0"/>
                <a:ea typeface="微软雅黑" panose="020B0503020204020204" pitchFamily="34" charset="-122"/>
              </a:rPr>
              <a:t>X+1</a:t>
            </a:r>
            <a:r>
              <a:rPr lang="zh-CN" altLang="en-US" dirty="0">
                <a:effectLst/>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118278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fade">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fade">
                                      <p:cBhvr>
                                        <p:cTn id="32"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28BB7756-FEE8-3E2D-E257-40B51A65927B}"/>
              </a:ext>
            </a:extLst>
          </p:cNvPr>
          <p:cNvSpPr txBox="1"/>
          <p:nvPr/>
        </p:nvSpPr>
        <p:spPr>
          <a:xfrm>
            <a:off x="1070518" y="1604498"/>
            <a:ext cx="10160841" cy="4440767"/>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总结：</a:t>
            </a:r>
            <a:endParaRPr lang="zh-CN" altLang="en-US" sz="2400" dirty="0">
              <a:effectLst/>
              <a:latin typeface="微软雅黑" panose="020B0503020204020204" pitchFamily="34" charset="-122"/>
              <a:ea typeface="微软雅黑" panose="020B0503020204020204" pitchFamily="34" charset="-122"/>
            </a:endParaRPr>
          </a:p>
          <a:p>
            <a:pPr indent="-285750">
              <a:lnSpc>
                <a:spcPct val="20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递归调用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：代表基于当前成功的决策，向问题的下一个阶段前进。</a:t>
            </a:r>
          </a:p>
          <a:p>
            <a:pPr indent="-285750">
              <a:lnSpc>
                <a:spcPct val="20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函数返回 </a:t>
            </a:r>
            <a:r>
              <a:rPr lang="en-US" altLang="zh-CN" dirty="0">
                <a:solidFill>
                  <a:srgbClr val="C00000"/>
                </a:solidFill>
                <a:effectLst/>
                <a:latin typeface="Consolas" panose="020B0609020204030204" pitchFamily="49" charset="0"/>
                <a:ea typeface="微软雅黑" panose="020B0503020204020204" pitchFamily="34" charset="-122"/>
              </a:rPr>
              <a:t>return</a:t>
            </a:r>
            <a:r>
              <a:rPr lang="zh-CN" altLang="en-US" dirty="0">
                <a:effectLst/>
                <a:latin typeface="微软雅黑" panose="020B0503020204020204" pitchFamily="34" charset="-122"/>
                <a:ea typeface="微软雅黑" panose="020B0503020204020204" pitchFamily="34" charset="-122"/>
              </a:rPr>
              <a:t>：代表当前阶段的</a:t>
            </a:r>
            <a:r>
              <a:rPr lang="zh-CN" altLang="en-US" b="1" dirty="0">
                <a:effectLst/>
                <a:latin typeface="微软雅黑" panose="020B0503020204020204" pitchFamily="34" charset="-122"/>
                <a:ea typeface="微软雅黑" panose="020B0503020204020204" pitchFamily="34" charset="-122"/>
              </a:rPr>
              <a:t>尝试失败</a:t>
            </a:r>
            <a:r>
              <a:rPr lang="en-US" altLang="zh-CN" b="1" dirty="0">
                <a:effectLst/>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找到了一个解</a:t>
            </a:r>
            <a:r>
              <a:rPr lang="zh-CN" altLang="en-US" dirty="0">
                <a:effectLst/>
                <a:latin typeface="微软雅黑" panose="020B0503020204020204" pitchFamily="34" charset="-122"/>
                <a:ea typeface="微软雅黑" panose="020B0503020204020204" pitchFamily="34" charset="-122"/>
              </a:rPr>
              <a:t>，需要回退到上一个决策点。</a:t>
            </a:r>
          </a:p>
          <a:p>
            <a:pPr indent="-285750">
              <a:lnSpc>
                <a:spcPct val="200000"/>
              </a:lnSpc>
              <a:buClr>
                <a:srgbClr val="000000"/>
              </a:buClr>
              <a:buFont typeface="微软雅黑" panose="020B0503020204020204" pitchFamily="34" charset="-122"/>
              <a:buChar char="•"/>
            </a:pPr>
            <a:r>
              <a:rPr lang="zh-CN" altLang="en-US" dirty="0">
                <a:latin typeface="微软雅黑" panose="020B0503020204020204" pitchFamily="34" charset="-122"/>
                <a:ea typeface="微软雅黑" panose="020B0503020204020204" pitchFamily="34" charset="-122"/>
              </a:rPr>
              <a:t>递归</a:t>
            </a:r>
            <a:r>
              <a:rPr lang="zh-CN" altLang="en-US" dirty="0">
                <a:effectLst/>
                <a:latin typeface="微软雅黑" panose="020B0503020204020204" pitchFamily="34" charset="-122"/>
                <a:ea typeface="微软雅黑" panose="020B0503020204020204" pitchFamily="34" charset="-122"/>
              </a:rPr>
              <a:t>函数调用栈：是这个机制的底层实现。它自动保存了每个暂停的函数（如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）的状态，包括它的局部变量和它在代码中执行到的位置（比如 </a:t>
            </a:r>
            <a:r>
              <a:rPr lang="en-US" altLang="zh-CN" dirty="0">
                <a:solidFill>
                  <a:srgbClr val="C00000"/>
                </a:solidFill>
                <a:effectLst/>
                <a:latin typeface="Consolas" panose="020B0609020204030204" pitchFamily="49" charset="0"/>
                <a:ea typeface="微软雅黑" panose="020B0503020204020204" pitchFamily="34" charset="-122"/>
              </a:rPr>
              <a:t>for</a:t>
            </a:r>
            <a:r>
              <a:rPr lang="zh-CN" altLang="en-US" dirty="0">
                <a:effectLst/>
                <a:latin typeface="微软雅黑" panose="020B0503020204020204" pitchFamily="34" charset="-122"/>
                <a:ea typeface="微软雅黑" panose="020B0503020204020204" pitchFamily="34" charset="-122"/>
              </a:rPr>
              <a:t> 循环的哪一轮）。当被调用的函数（</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a:t>
            </a:r>
            <a:r>
              <a:rPr lang="zh-CN" altLang="en-US" dirty="0">
                <a:effectLst/>
                <a:latin typeface="微软雅黑" panose="020B0503020204020204" pitchFamily="34" charset="-122"/>
                <a:ea typeface="微软雅黑" panose="020B0503020204020204" pitchFamily="34" charset="-122"/>
              </a:rPr>
              <a:t>）返回时，调用栈能确保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(k-1)</a:t>
            </a:r>
            <a:r>
              <a:rPr lang="zh-CN" altLang="en-US" dirty="0">
                <a:effectLst/>
                <a:latin typeface="微软雅黑" panose="020B0503020204020204" pitchFamily="34" charset="-122"/>
                <a:ea typeface="微软雅黑" panose="020B0503020204020204" pitchFamily="34" charset="-122"/>
              </a:rPr>
              <a:t> 可以从正确的位置继续执行。</a:t>
            </a:r>
          </a:p>
          <a:p>
            <a:pPr>
              <a:lnSpc>
                <a:spcPct val="200000"/>
              </a:lnSpc>
            </a:pPr>
            <a:r>
              <a:rPr lang="zh-CN" altLang="en-US" dirty="0">
                <a:effectLst/>
                <a:latin typeface="微软雅黑" panose="020B0503020204020204" pitchFamily="34" charset="-122"/>
                <a:ea typeface="微软雅黑" panose="020B0503020204020204" pitchFamily="34" charset="-122"/>
              </a:rPr>
              <a:t>因此，递归将</a:t>
            </a:r>
            <a:r>
              <a:rPr lang="zh-CN" altLang="en-US" dirty="0">
                <a:latin typeface="微软雅黑" panose="020B0503020204020204" pitchFamily="34" charset="-122"/>
                <a:ea typeface="微软雅黑" panose="020B0503020204020204" pitchFamily="34" charset="-122"/>
              </a:rPr>
              <a:t> </a:t>
            </a:r>
            <a:r>
              <a:rPr lang="zh-CN" altLang="en-US" b="1" dirty="0">
                <a:solidFill>
                  <a:schemeClr val="accent2">
                    <a:lumMod val="75000"/>
                  </a:schemeClr>
                </a:solidFill>
                <a:effectLst/>
                <a:latin typeface="微软雅黑" panose="020B0503020204020204" pitchFamily="34" charset="-122"/>
                <a:ea typeface="微软雅黑" panose="020B0503020204020204" pitchFamily="34" charset="-122"/>
              </a:rPr>
              <a:t>前进探索 和 失败回退 </a:t>
            </a:r>
            <a:r>
              <a:rPr lang="zh-CN" altLang="en-US" dirty="0">
                <a:effectLst/>
                <a:latin typeface="微软雅黑" panose="020B0503020204020204" pitchFamily="34" charset="-122"/>
                <a:ea typeface="微软雅黑" panose="020B0503020204020204" pitchFamily="34" charset="-122"/>
              </a:rPr>
              <a:t>这两个核心操作，映射到了 </a:t>
            </a:r>
            <a:r>
              <a:rPr lang="zh-CN" altLang="en-US" b="1" dirty="0">
                <a:solidFill>
                  <a:srgbClr val="0070C0"/>
                </a:solidFill>
                <a:effectLst/>
                <a:latin typeface="微软雅黑" panose="020B0503020204020204" pitchFamily="34" charset="-122"/>
                <a:ea typeface="微软雅黑" panose="020B0503020204020204" pitchFamily="34" charset="-122"/>
              </a:rPr>
              <a:t>函数调用 和</a:t>
            </a:r>
            <a:r>
              <a:rPr lang="zh-CN" altLang="en-US" b="1" dirty="0">
                <a:solidFill>
                  <a:srgbClr val="0070C0"/>
                </a:solidFill>
                <a:latin typeface="微软雅黑" panose="020B0503020204020204" pitchFamily="34" charset="-122"/>
                <a:ea typeface="微软雅黑" panose="020B0503020204020204" pitchFamily="34" charset="-122"/>
              </a:rPr>
              <a:t> </a:t>
            </a:r>
            <a:r>
              <a:rPr lang="zh-CN" altLang="en-US" b="1" dirty="0">
                <a:solidFill>
                  <a:srgbClr val="0070C0"/>
                </a:solidFill>
                <a:effectLst/>
                <a:latin typeface="微软雅黑" panose="020B0503020204020204" pitchFamily="34" charset="-122"/>
                <a:ea typeface="微软雅黑" panose="020B0503020204020204" pitchFamily="34" charset="-122"/>
              </a:rPr>
              <a:t>函数返回 </a:t>
            </a:r>
            <a:r>
              <a:rPr lang="zh-CN" altLang="en-US" dirty="0">
                <a:effectLst/>
                <a:latin typeface="微软雅黑" panose="020B0503020204020204" pitchFamily="34" charset="-122"/>
                <a:ea typeface="微软雅黑" panose="020B0503020204020204" pitchFamily="34" charset="-122"/>
              </a:rPr>
              <a:t>这两个编程构造上，使得复杂的搜索与回溯逻辑变得结构清晰且易于实现。</a:t>
            </a:r>
          </a:p>
        </p:txBody>
      </p:sp>
    </p:spTree>
    <p:extLst>
      <p:ext uri="{BB962C8B-B14F-4D97-AF65-F5344CB8AC3E}">
        <p14:creationId xmlns:p14="http://schemas.microsoft.com/office/powerpoint/2010/main" val="405469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5002" y="640046"/>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79752" y="798522"/>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39462" y="630903"/>
            <a:ext cx="527303" cy="600455"/>
          </a:xfrm>
          <a:prstGeom prst="rect">
            <a:avLst/>
          </a:prstGeom>
        </p:spPr>
      </p:pic>
      <p:pic>
        <p:nvPicPr>
          <p:cNvPr id="5" name="object 5"/>
          <p:cNvPicPr/>
          <p:nvPr/>
        </p:nvPicPr>
        <p:blipFill>
          <a:blip r:embed="rId3" cstate="print"/>
          <a:stretch>
            <a:fillRect/>
          </a:stretch>
        </p:blipFill>
        <p:spPr>
          <a:xfrm>
            <a:off x="770978" y="690339"/>
            <a:ext cx="777240" cy="443484"/>
          </a:xfrm>
          <a:prstGeom prst="rect">
            <a:avLst/>
          </a:prstGeom>
        </p:spPr>
      </p:pic>
      <p:sp>
        <p:nvSpPr>
          <p:cNvPr id="6" name="object 6"/>
          <p:cNvSpPr/>
          <p:nvPr/>
        </p:nvSpPr>
        <p:spPr>
          <a:xfrm>
            <a:off x="2196743" y="613681"/>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8A051656-78BB-A306-7F5A-6F38A5F4028F}"/>
              </a:ext>
            </a:extLst>
          </p:cNvPr>
          <p:cNvSpPr txBox="1"/>
          <p:nvPr/>
        </p:nvSpPr>
        <p:spPr>
          <a:xfrm>
            <a:off x="2360250" y="1450875"/>
            <a:ext cx="7214891" cy="1139736"/>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我们就可以根据思路，手动来模拟一下执行的流程（书本</a:t>
            </a:r>
            <a:r>
              <a:rPr lang="en-US" altLang="zh-CN" sz="2400" b="1" dirty="0">
                <a:effectLst/>
                <a:latin typeface="Consolas" panose="020B0609020204030204" pitchFamily="49" charset="0"/>
                <a:ea typeface="微软雅黑" panose="020B0503020204020204" pitchFamily="34" charset="-122"/>
              </a:rPr>
              <a:t>P189</a:t>
            </a:r>
            <a:r>
              <a:rPr lang="zh-CN" altLang="en-US" sz="2400" b="1" dirty="0">
                <a:effectLst/>
                <a:latin typeface="Consolas" panose="020B0609020204030204" pitchFamily="49" charset="0"/>
                <a:ea typeface="微软雅黑" panose="020B0503020204020204" pitchFamily="34" charset="-122"/>
              </a:rPr>
              <a:t>页 图</a:t>
            </a:r>
            <a:r>
              <a:rPr lang="en-US" altLang="zh-CN" sz="2400" b="1" dirty="0">
                <a:effectLst/>
                <a:latin typeface="Consolas" panose="020B0609020204030204" pitchFamily="49" charset="0"/>
                <a:ea typeface="微软雅黑" panose="020B0503020204020204" pitchFamily="34" charset="-122"/>
              </a:rPr>
              <a:t>14-4</a:t>
            </a:r>
            <a:r>
              <a:rPr lang="zh-CN" altLang="en-US" sz="2400" b="1" dirty="0">
                <a:effectLst/>
                <a:latin typeface="Consolas" panose="020B0609020204030204" pitchFamily="49" charset="0"/>
                <a:ea typeface="微软雅黑" panose="020B0503020204020204" pitchFamily="34" charset="-122"/>
              </a:rPr>
              <a:t>）</a:t>
            </a:r>
            <a:endParaRPr lang="zh-CN" altLang="en-US" sz="2000" dirty="0">
              <a:effectLst/>
              <a:latin typeface="Consolas" panose="020B0609020204030204" pitchFamily="49" charset="0"/>
              <a:ea typeface="微软雅黑" panose="020B0503020204020204" pitchFamily="34" charset="-122"/>
            </a:endParaRPr>
          </a:p>
        </p:txBody>
      </p:sp>
      <p:graphicFrame>
        <p:nvGraphicFramePr>
          <p:cNvPr id="17" name="表格 16">
            <a:extLst>
              <a:ext uri="{FF2B5EF4-FFF2-40B4-BE49-F238E27FC236}">
                <a16:creationId xmlns:a16="http://schemas.microsoft.com/office/drawing/2014/main" id="{213EFF10-B3E6-6EE4-CF62-1E189820CEAA}"/>
              </a:ext>
            </a:extLst>
          </p:cNvPr>
          <p:cNvGraphicFramePr>
            <a:graphicFrameLocks noGrp="1"/>
          </p:cNvGraphicFramePr>
          <p:nvPr>
            <p:extLst>
              <p:ext uri="{D42A27DB-BD31-4B8C-83A1-F6EECF244321}">
                <p14:modId xmlns:p14="http://schemas.microsoft.com/office/powerpoint/2010/main" val="1883994786"/>
              </p:ext>
            </p:extLst>
          </p:nvPr>
        </p:nvGraphicFramePr>
        <p:xfrm>
          <a:off x="7324673" y="2682149"/>
          <a:ext cx="3340168" cy="3189984"/>
        </p:xfrm>
        <a:graphic>
          <a:graphicData uri="http://schemas.openxmlformats.org/drawingml/2006/table">
            <a:tbl>
              <a:tblPr/>
              <a:tblGrid>
                <a:gridCol w="835042">
                  <a:extLst>
                    <a:ext uri="{9D8B030D-6E8A-4147-A177-3AD203B41FA5}">
                      <a16:colId xmlns:a16="http://schemas.microsoft.com/office/drawing/2014/main" val="1942050972"/>
                    </a:ext>
                  </a:extLst>
                </a:gridCol>
                <a:gridCol w="835042">
                  <a:extLst>
                    <a:ext uri="{9D8B030D-6E8A-4147-A177-3AD203B41FA5}">
                      <a16:colId xmlns:a16="http://schemas.microsoft.com/office/drawing/2014/main" val="1347621159"/>
                    </a:ext>
                  </a:extLst>
                </a:gridCol>
                <a:gridCol w="835042">
                  <a:extLst>
                    <a:ext uri="{9D8B030D-6E8A-4147-A177-3AD203B41FA5}">
                      <a16:colId xmlns:a16="http://schemas.microsoft.com/office/drawing/2014/main" val="1239555389"/>
                    </a:ext>
                  </a:extLst>
                </a:gridCol>
                <a:gridCol w="835042">
                  <a:extLst>
                    <a:ext uri="{9D8B030D-6E8A-4147-A177-3AD203B41FA5}">
                      <a16:colId xmlns:a16="http://schemas.microsoft.com/office/drawing/2014/main" val="2059888031"/>
                    </a:ext>
                  </a:extLst>
                </a:gridCol>
              </a:tblGrid>
              <a:tr h="797496">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1359410684"/>
                  </a:ext>
                </a:extLst>
              </a:tr>
              <a:tr h="797496">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4036859843"/>
                  </a:ext>
                </a:extLst>
              </a:tr>
              <a:tr h="797496">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tcPr>
                </a:tc>
                <a:extLst>
                  <a:ext uri="{0D108BD9-81ED-4DB2-BD59-A6C34878D82A}">
                    <a16:rowId xmlns:a16="http://schemas.microsoft.com/office/drawing/2014/main" val="942858893"/>
                  </a:ext>
                </a:extLst>
              </a:tr>
              <a:tr h="797496">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tcPr>
                </a:tc>
                <a:extLst>
                  <a:ext uri="{0D108BD9-81ED-4DB2-BD59-A6C34878D82A}">
                    <a16:rowId xmlns:a16="http://schemas.microsoft.com/office/drawing/2014/main" val="1719301564"/>
                  </a:ext>
                </a:extLst>
              </a:tr>
            </a:tbl>
          </a:graphicData>
        </a:graphic>
      </p:graphicFrame>
      <p:sp>
        <p:nvSpPr>
          <p:cNvPr id="19" name="文本框 18">
            <a:extLst>
              <a:ext uri="{FF2B5EF4-FFF2-40B4-BE49-F238E27FC236}">
                <a16:creationId xmlns:a16="http://schemas.microsoft.com/office/drawing/2014/main" id="{76D7AB53-7367-EE6D-191E-7B49A1A04ACB}"/>
              </a:ext>
            </a:extLst>
          </p:cNvPr>
          <p:cNvSpPr txBox="1"/>
          <p:nvPr/>
        </p:nvSpPr>
        <p:spPr>
          <a:xfrm>
            <a:off x="922588" y="2799460"/>
            <a:ext cx="5743530" cy="2955361"/>
          </a:xfrm>
          <a:prstGeom prst="rect">
            <a:avLst/>
          </a:prstGeom>
          <a:solidFill>
            <a:schemeClr val="accent5">
              <a:lumMod val="20000"/>
              <a:lumOff val="80000"/>
            </a:schemeClr>
          </a:solidFill>
        </p:spPr>
        <p:txBody>
          <a:bodyPr wrap="square">
            <a:spAutoFit/>
          </a:bodyPr>
          <a:lstStyle/>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走一步看一步：</a:t>
            </a:r>
            <a:r>
              <a:rPr lang="zh-CN" altLang="en-US" dirty="0">
                <a:effectLst/>
                <a:latin typeface="Consolas" panose="020B0609020204030204" pitchFamily="49" charset="0"/>
                <a:ea typeface="微软雅黑" panose="020B0503020204020204" pitchFamily="34" charset="-122"/>
              </a:rPr>
              <a:t>站在第 </a:t>
            </a:r>
            <a:r>
              <a:rPr lang="en-US" altLang="zh-CN" dirty="0">
                <a:effectLst/>
                <a:latin typeface="Consolas" panose="020B0609020204030204" pitchFamily="49" charset="0"/>
                <a:ea typeface="微软雅黑" panose="020B0503020204020204" pitchFamily="34" charset="-122"/>
              </a:rPr>
              <a:t>1 </a:t>
            </a:r>
            <a:r>
              <a:rPr lang="zh-CN" altLang="en-US" dirty="0">
                <a:effectLst/>
                <a:latin typeface="Consolas" panose="020B0609020204030204" pitchFamily="49" charset="0"/>
                <a:ea typeface="微软雅黑" panose="020B0503020204020204" pitchFamily="34" charset="-122"/>
              </a:rPr>
              <a:t>个空格，</a:t>
            </a:r>
            <a:r>
              <a:rPr lang="zh-CN" altLang="en-US" dirty="0">
                <a:latin typeface="Consolas" panose="020B0609020204030204" pitchFamily="49" charset="0"/>
                <a:ea typeface="微软雅黑" panose="020B0503020204020204" pitchFamily="34" charset="-122"/>
              </a:rPr>
              <a:t>从</a:t>
            </a:r>
            <a:r>
              <a:rPr lang="zh-CN" altLang="en-US" dirty="0">
                <a:effectLst/>
                <a:latin typeface="Consolas" panose="020B0609020204030204" pitchFamily="49" charset="0"/>
                <a:ea typeface="微软雅黑" panose="020B0503020204020204" pitchFamily="34" charset="-122"/>
              </a:rPr>
              <a:t> </a:t>
            </a:r>
            <a:r>
              <a:rPr lang="en-US" altLang="zh-CN" dirty="0">
                <a:solidFill>
                  <a:srgbClr val="C00000"/>
                </a:solidFill>
                <a:effectLst/>
                <a:latin typeface="Consolas" panose="020B0609020204030204" pitchFamily="49" charset="0"/>
                <a:ea typeface="微软雅黑" panose="020B0503020204020204" pitchFamily="34" charset="-122"/>
              </a:rPr>
              <a:t>1 </a:t>
            </a:r>
            <a:r>
              <a:rPr lang="zh-CN" altLang="en-US" dirty="0">
                <a:effectLst/>
                <a:latin typeface="Consolas" panose="020B0609020204030204" pitchFamily="49" charset="0"/>
                <a:ea typeface="微软雅黑" panose="020B0503020204020204" pitchFamily="34" charset="-122"/>
              </a:rPr>
              <a:t>开始填。</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立刻检查：</a:t>
            </a:r>
            <a:r>
              <a:rPr lang="zh-CN" altLang="en-US" dirty="0">
                <a:effectLst/>
                <a:latin typeface="Consolas" panose="020B0609020204030204" pitchFamily="49" charset="0"/>
                <a:ea typeface="微软雅黑" panose="020B0503020204020204" pitchFamily="34" charset="-122"/>
              </a:rPr>
              <a:t>看看当前的行、列、小方块里有没有</a:t>
            </a:r>
            <a:r>
              <a:rPr lang="zh-CN" altLang="en-US" dirty="0">
                <a:latin typeface="Consolas" panose="020B0609020204030204" pitchFamily="49" charset="0"/>
                <a:ea typeface="微软雅黑" panose="020B0503020204020204" pitchFamily="34" charset="-122"/>
              </a:rPr>
              <a:t>刚刚填写的数字</a:t>
            </a:r>
            <a:r>
              <a:rPr lang="zh-CN" altLang="en-US"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合法就深入（深度优先）：</a:t>
            </a:r>
            <a:r>
              <a:rPr lang="zh-CN" altLang="en-US" dirty="0">
                <a:effectLst/>
                <a:latin typeface="Consolas" panose="020B0609020204030204" pitchFamily="49" charset="0"/>
                <a:ea typeface="微软雅黑" panose="020B0503020204020204" pitchFamily="34" charset="-122"/>
              </a:rPr>
              <a:t>如果没有冲突，把它填进去（保存现场），然后进入下一个空格。</a:t>
            </a:r>
          </a:p>
          <a:p>
            <a:pPr indent="-342900">
              <a:lnSpc>
                <a:spcPct val="150000"/>
              </a:lnSpc>
              <a:buClr>
                <a:srgbClr val="000000"/>
              </a:buClr>
              <a:buFont typeface="微软雅黑" panose="020B0503020204020204" pitchFamily="34" charset="-122"/>
              <a:buAutoNum type="arabicPeriod"/>
            </a:pPr>
            <a:r>
              <a:rPr lang="zh-CN" altLang="en-US" b="1" dirty="0">
                <a:effectLst/>
                <a:latin typeface="Consolas" panose="020B0609020204030204" pitchFamily="49" charset="0"/>
                <a:ea typeface="微软雅黑" panose="020B0503020204020204" pitchFamily="34" charset="-122"/>
              </a:rPr>
              <a:t>死胡同就回头（回溯）</a:t>
            </a:r>
            <a:r>
              <a:rPr lang="en-US" altLang="zh-CN" b="1"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退回到上一个空格，把之前填的数字擦掉（恢复现场），</a:t>
            </a:r>
            <a:r>
              <a:rPr lang="zh-CN" altLang="en-US" b="1" dirty="0">
                <a:solidFill>
                  <a:srgbClr val="C00000"/>
                </a:solidFill>
                <a:effectLst/>
                <a:latin typeface="Consolas" panose="020B0609020204030204" pitchFamily="49" charset="0"/>
                <a:ea typeface="微软雅黑" panose="020B0503020204020204" pitchFamily="34" charset="-122"/>
              </a:rPr>
              <a:t>换一个数字重新试</a:t>
            </a:r>
            <a:r>
              <a:rPr lang="zh-CN" altLang="en-US"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407236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1" end="1"/>
                                            </p:txEl>
                                          </p:spTgt>
                                        </p:tgtEl>
                                        <p:attrNameLst>
                                          <p:attrName>style.visibility</p:attrName>
                                        </p:attrNameLst>
                                      </p:cBhvr>
                                      <p:to>
                                        <p:strVal val="visible"/>
                                      </p:to>
                                    </p:set>
                                    <p:animEffect transition="in" filter="fade">
                                      <p:cBhvr>
                                        <p:cTn id="7" dur="500"/>
                                        <p:tgtEl>
                                          <p:spTgt spid="1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2" end="2"/>
                                            </p:txEl>
                                          </p:spTgt>
                                        </p:tgtEl>
                                        <p:attrNameLst>
                                          <p:attrName>style.visibility</p:attrName>
                                        </p:attrNameLst>
                                      </p:cBhvr>
                                      <p:to>
                                        <p:strVal val="visible"/>
                                      </p:to>
                                    </p:set>
                                    <p:animEffect transition="in" filter="fade">
                                      <p:cBhvr>
                                        <p:cTn id="12" dur="500"/>
                                        <p:tgtEl>
                                          <p:spTgt spid="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3" end="3"/>
                                            </p:txEl>
                                          </p:spTgt>
                                        </p:tgtEl>
                                        <p:attrNameLst>
                                          <p:attrName>style.visibility</p:attrName>
                                        </p:attrNameLst>
                                      </p:cBhvr>
                                      <p:to>
                                        <p:strVal val="visible"/>
                                      </p:to>
                                    </p:set>
                                    <p:animEffect transition="in" filter="fade">
                                      <p:cBhvr>
                                        <p:cTn id="17"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2" cstate="print"/>
          <a:stretch>
            <a:fillRect/>
          </a:stretch>
        </p:blipFill>
        <p:spPr>
          <a:xfrm>
            <a:off x="10744200" y="645116"/>
            <a:ext cx="527303" cy="600455"/>
          </a:xfrm>
          <a:prstGeom prst="rect">
            <a:avLst/>
          </a:prstGeom>
        </p:spPr>
      </p:pic>
      <p:pic>
        <p:nvPicPr>
          <p:cNvPr id="5" name="object 5"/>
          <p:cNvPicPr/>
          <p:nvPr/>
        </p:nvPicPr>
        <p:blipFill>
          <a:blip r:embed="rId3"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8E1FF7D3-4355-B1B5-9779-B8A84C73244F}"/>
              </a:ext>
            </a:extLst>
          </p:cNvPr>
          <p:cNvSpPr txBox="1"/>
          <p:nvPr/>
        </p:nvSpPr>
        <p:spPr>
          <a:xfrm>
            <a:off x="1164333" y="1546679"/>
            <a:ext cx="9773399" cy="499624"/>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解决了</a:t>
            </a:r>
            <a:r>
              <a:rPr lang="zh-CN" altLang="en-US" sz="2000" b="1" dirty="0">
                <a:effectLst/>
                <a:latin typeface="微软雅黑" panose="020B0503020204020204" pitchFamily="34" charset="-122"/>
                <a:ea typeface="微软雅黑" panose="020B0503020204020204" pitchFamily="34" charset="-122"/>
              </a:rPr>
              <a:t>为什么要用递归函数的问题，</a:t>
            </a:r>
            <a:r>
              <a:rPr lang="zh-CN" altLang="en-US" sz="2000" dirty="0">
                <a:effectLst/>
                <a:latin typeface="微软雅黑" panose="020B0503020204020204" pitchFamily="34" charset="-122"/>
                <a:ea typeface="微软雅黑" panose="020B0503020204020204" pitchFamily="34" charset="-122"/>
              </a:rPr>
              <a:t>现在就实际来书写代码。</a:t>
            </a:r>
          </a:p>
        </p:txBody>
      </p:sp>
      <p:sp>
        <p:nvSpPr>
          <p:cNvPr id="10" name="文本框 9">
            <a:extLst>
              <a:ext uri="{FF2B5EF4-FFF2-40B4-BE49-F238E27FC236}">
                <a16:creationId xmlns:a16="http://schemas.microsoft.com/office/drawing/2014/main" id="{17843852-78FB-8039-BAFC-0EB48C75E897}"/>
              </a:ext>
            </a:extLst>
          </p:cNvPr>
          <p:cNvSpPr txBox="1"/>
          <p:nvPr/>
        </p:nvSpPr>
        <p:spPr>
          <a:xfrm>
            <a:off x="1164334" y="2347411"/>
            <a:ext cx="9773398" cy="877869"/>
          </a:xfrm>
          <a:prstGeom prst="rect">
            <a:avLst/>
          </a:prstGeom>
          <a:solidFill>
            <a:schemeClr val="accent6">
              <a:lumMod val="20000"/>
              <a:lumOff val="80000"/>
            </a:schemeClr>
          </a:solidFill>
        </p:spPr>
        <p:txBody>
          <a:bodyPr wrap="square">
            <a:spAutoFit/>
          </a:bodyPr>
          <a:lstStyle/>
          <a:p>
            <a:pPr>
              <a:lnSpc>
                <a:spcPct val="150000"/>
              </a:lnSpc>
            </a:pPr>
            <a:r>
              <a:rPr lang="zh-CN" altLang="en-US" b="1" dirty="0">
                <a:effectLst/>
                <a:latin typeface="Consolas" panose="020B0609020204030204" pitchFamily="49" charset="0"/>
                <a:ea typeface="微软雅黑" panose="020B0503020204020204" pitchFamily="34" charset="-122"/>
              </a:rPr>
              <a:t>准备工作：定义棋盘和递归函数框架</a:t>
            </a:r>
          </a:p>
          <a:p>
            <a:pPr>
              <a:lnSpc>
                <a:spcPct val="150000"/>
              </a:lnSpc>
            </a:pPr>
            <a:r>
              <a:rPr lang="zh-CN" altLang="en-US" dirty="0">
                <a:effectLst/>
                <a:latin typeface="Consolas" panose="020B0609020204030204" pitchFamily="49" charset="0"/>
                <a:ea typeface="微软雅黑" panose="020B0503020204020204" pitchFamily="34" charset="-122"/>
              </a:rPr>
              <a:t>首先，我们需要一个 </a:t>
            </a:r>
            <a:r>
              <a:rPr lang="en-US" altLang="zh-CN" dirty="0">
                <a:effectLst/>
                <a:latin typeface="Consolas" panose="020B0609020204030204" pitchFamily="49" charset="0"/>
                <a:ea typeface="微软雅黑" panose="020B0503020204020204" pitchFamily="34" charset="-122"/>
              </a:rPr>
              <a:t>4x4 </a:t>
            </a:r>
            <a:r>
              <a:rPr lang="zh-CN" altLang="en-US" dirty="0">
                <a:effectLst/>
                <a:latin typeface="Consolas" panose="020B0609020204030204" pitchFamily="49" charset="0"/>
                <a:ea typeface="微软雅黑" panose="020B0503020204020204" pitchFamily="34" charset="-122"/>
              </a:rPr>
              <a:t>的棋盘</a:t>
            </a:r>
            <a:r>
              <a:rPr lang="zh-CN" altLang="en-US" dirty="0">
                <a:latin typeface="Consolas" panose="020B0609020204030204" pitchFamily="49" charset="0"/>
                <a:ea typeface="微软雅黑" panose="020B0503020204020204" pitchFamily="34" charset="-122"/>
              </a:rPr>
              <a:t>、辅助变量</a:t>
            </a:r>
            <a:r>
              <a:rPr lang="zh-CN" altLang="en-US" dirty="0">
                <a:effectLst/>
                <a:latin typeface="Consolas" panose="020B0609020204030204" pitchFamily="49" charset="0"/>
                <a:ea typeface="微软雅黑" panose="020B0503020204020204" pitchFamily="34" charset="-122"/>
              </a:rPr>
              <a:t>和一个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函数的基本框架。</a:t>
            </a:r>
          </a:p>
        </p:txBody>
      </p:sp>
      <p:sp>
        <p:nvSpPr>
          <p:cNvPr id="16" name="文本框 15">
            <a:extLst>
              <a:ext uri="{FF2B5EF4-FFF2-40B4-BE49-F238E27FC236}">
                <a16:creationId xmlns:a16="http://schemas.microsoft.com/office/drawing/2014/main" id="{3195D3D5-2534-5A0F-60F4-25764378CC93}"/>
              </a:ext>
            </a:extLst>
          </p:cNvPr>
          <p:cNvSpPr txBox="1"/>
          <p:nvPr/>
        </p:nvSpPr>
        <p:spPr>
          <a:xfrm>
            <a:off x="1164333" y="3394401"/>
            <a:ext cx="9810467" cy="2898229"/>
          </a:xfrm>
          <a:prstGeom prst="rect">
            <a:avLst/>
          </a:prstGeom>
          <a:solidFill>
            <a:srgbClr val="FFFFFF"/>
          </a:solidFill>
          <a:ln w="12700">
            <a:solidFill>
              <a:schemeClr val="tx1"/>
            </a:solidFill>
          </a:ln>
        </p:spPr>
        <p:txBody>
          <a:bodyPr vert="horz" wrap="square" lIns="127000" tIns="63500" rIns="127000" bIns="63500" rtlCol="0">
            <a:spAutoFit/>
          </a:bodyPr>
          <a:lstStyle/>
          <a:p>
            <a:r>
              <a:rPr lang="sv-SE" altLang="zh-CN" sz="1800" dirty="0">
                <a:solidFill>
                  <a:srgbClr val="000000"/>
                </a:solidFill>
                <a:latin typeface="Consolas" panose="020B0609020204030204" pitchFamily="49" charset="0"/>
              </a:rPr>
              <a:t>vector&lt;vector&lt;int&gt;&gt; grid(</a:t>
            </a:r>
            <a:r>
              <a:rPr lang="sv-SE" altLang="zh-CN" sz="1800" dirty="0">
                <a:solidFill>
                  <a:srgbClr val="098658"/>
                </a:solidFill>
                <a:latin typeface="Consolas" panose="020B0609020204030204" pitchFamily="49" charset="0"/>
              </a:rPr>
              <a:t>4</a:t>
            </a:r>
            <a:r>
              <a:rPr lang="sv-SE" altLang="zh-CN" sz="1800" dirty="0">
                <a:solidFill>
                  <a:srgbClr val="000000"/>
                </a:solidFill>
                <a:latin typeface="Consolas" panose="020B0609020204030204" pitchFamily="49" charset="0"/>
              </a:rPr>
              <a:t>, vector&lt;int&gt;(</a:t>
            </a:r>
            <a:r>
              <a:rPr lang="sv-SE" altLang="zh-CN" sz="1800" dirty="0">
                <a:solidFill>
                  <a:srgbClr val="098658"/>
                </a:solidFill>
                <a:latin typeface="Consolas" panose="020B0609020204030204" pitchFamily="49" charset="0"/>
              </a:rPr>
              <a:t>4</a:t>
            </a:r>
            <a:r>
              <a:rPr lang="sv-SE" altLang="zh-CN" sz="1800" dirty="0">
                <a:solidFill>
                  <a:srgbClr val="000000"/>
                </a:solidFill>
                <a:latin typeface="Consolas" panose="020B0609020204030204" pitchFamily="49" charset="0"/>
              </a:rPr>
              <a:t>, </a:t>
            </a:r>
            <a:r>
              <a:rPr lang="sv-SE" altLang="zh-CN" sz="1800" dirty="0">
                <a:solidFill>
                  <a:srgbClr val="098658"/>
                </a:solidFill>
                <a:latin typeface="Consolas" panose="020B0609020204030204" pitchFamily="49" charset="0"/>
              </a:rPr>
              <a:t>0</a:t>
            </a:r>
            <a:r>
              <a:rPr lang="sv-SE" altLang="zh-CN" sz="1800"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的</a:t>
            </a:r>
            <a:r>
              <a:rPr lang="en-US" altLang="zh-CN" dirty="0">
                <a:solidFill>
                  <a:srgbClr val="008000"/>
                </a:solidFill>
                <a:latin typeface="Consolas" panose="020B0609020204030204" pitchFamily="49" charset="0"/>
              </a:rPr>
              <a:t>4x4</a:t>
            </a:r>
            <a:r>
              <a:rPr lang="zh-CN" altLang="en-US" dirty="0">
                <a:solidFill>
                  <a:srgbClr val="008000"/>
                </a:solidFill>
                <a:latin typeface="Consolas" panose="020B0609020204030204" pitchFamily="49" charset="0"/>
              </a:rPr>
              <a:t>棋盘，</a:t>
            </a:r>
            <a:r>
              <a:rPr lang="en-US" altLang="zh-CN" dirty="0">
                <a:solidFill>
                  <a:srgbClr val="008000"/>
                </a:solidFill>
                <a:latin typeface="Consolas" panose="020B0609020204030204" pitchFamily="49" charset="0"/>
              </a:rPr>
              <a:t>0</a:t>
            </a:r>
            <a:r>
              <a:rPr lang="zh-CN" altLang="en-US" dirty="0">
                <a:solidFill>
                  <a:srgbClr val="008000"/>
                </a:solidFill>
                <a:latin typeface="Consolas" panose="020B0609020204030204" pitchFamily="49" charset="0"/>
              </a:rPr>
              <a:t>代表空格</a:t>
            </a:r>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int count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用来统计解的总数</a:t>
            </a:r>
            <a:endParaRPr lang="en-US" altLang="zh-CN" dirty="0">
              <a:solidFill>
                <a:srgbClr val="008000"/>
              </a:solidFill>
              <a:latin typeface="Consolas" panose="020B0609020204030204" pitchFamily="49" charset="0"/>
            </a:endParaRP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检查函数，判断在</a:t>
            </a:r>
            <a:r>
              <a:rPr lang="en-US" altLang="zh-CN" dirty="0">
                <a:solidFill>
                  <a:srgbClr val="008000"/>
                </a:solidFill>
                <a:latin typeface="Consolas" panose="020B0609020204030204" pitchFamily="49" charset="0"/>
              </a:rPr>
              <a:t>(x, y)</a:t>
            </a:r>
            <a:r>
              <a:rPr lang="zh-CN" altLang="en-US" dirty="0">
                <a:solidFill>
                  <a:srgbClr val="008000"/>
                </a:solidFill>
                <a:latin typeface="Consolas" panose="020B0609020204030204" pitchFamily="49" charset="0"/>
              </a:rPr>
              <a:t>位置填</a:t>
            </a:r>
            <a:r>
              <a:rPr lang="en-US" altLang="zh-CN" dirty="0">
                <a:solidFill>
                  <a:srgbClr val="008000"/>
                </a:solidFill>
                <a:latin typeface="Consolas" panose="020B0609020204030204" pitchFamily="49" charset="0"/>
              </a:rPr>
              <a:t>num</a:t>
            </a:r>
            <a:r>
              <a:rPr lang="zh-CN" altLang="en-US" dirty="0">
                <a:solidFill>
                  <a:srgbClr val="008000"/>
                </a:solidFill>
                <a:latin typeface="Consolas" panose="020B0609020204030204" pitchFamily="49" charset="0"/>
              </a:rPr>
              <a:t>是否合法（这部分假设已写好）</a:t>
            </a:r>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bool check(int x, int y, int num);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en-US" altLang="zh-CN" dirty="0" err="1">
                <a:solidFill>
                  <a:srgbClr val="008000"/>
                </a:solidFill>
                <a:latin typeface="Consolas" panose="020B0609020204030204" pitchFamily="49" charset="0"/>
              </a:rPr>
              <a:t>dfs</a:t>
            </a:r>
            <a:r>
              <a:rPr lang="zh-CN" altLang="en-US" dirty="0">
                <a:solidFill>
                  <a:srgbClr val="008000"/>
                </a:solidFill>
                <a:latin typeface="Consolas" panose="020B0609020204030204" pitchFamily="49" charset="0"/>
              </a:rPr>
              <a:t>函数，参数</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代表当前要填的是第</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个空格（从</a:t>
            </a:r>
            <a:r>
              <a:rPr lang="en-US" altLang="zh-CN" dirty="0">
                <a:solidFill>
                  <a:srgbClr val="008000"/>
                </a:solidFill>
                <a:latin typeface="Consolas" panose="020B0609020204030204" pitchFamily="49" charset="0"/>
              </a:rPr>
              <a:t>0</a:t>
            </a:r>
            <a:r>
              <a:rPr lang="zh-CN" altLang="en-US" dirty="0">
                <a:solidFill>
                  <a:srgbClr val="008000"/>
                </a:solidFill>
                <a:latin typeface="Consolas" panose="020B0609020204030204" pitchFamily="49" charset="0"/>
              </a:rPr>
              <a:t>到</a:t>
            </a:r>
            <a:r>
              <a:rPr lang="en-US" altLang="zh-CN" dirty="0">
                <a:solidFill>
                  <a:srgbClr val="008000"/>
                </a:solidFill>
                <a:latin typeface="Consolas" panose="020B0609020204030204" pitchFamily="49" charset="0"/>
              </a:rPr>
              <a:t>15</a:t>
            </a:r>
            <a:r>
              <a:rPr lang="zh-CN" altLang="en-US" dirty="0">
                <a:solidFill>
                  <a:srgbClr val="008000"/>
                </a:solidFill>
                <a:latin typeface="Consolas" panose="020B0609020204030204" pitchFamily="49" charset="0"/>
              </a:rPr>
              <a:t>）</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k) {
}</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36028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17843852-78FB-8039-BAFC-0EB48C75E897}"/>
              </a:ext>
            </a:extLst>
          </p:cNvPr>
          <p:cNvSpPr txBox="1"/>
          <p:nvPr/>
        </p:nvSpPr>
        <p:spPr>
          <a:xfrm>
            <a:off x="1164336" y="1434604"/>
            <a:ext cx="9773398" cy="585738"/>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递归的结束条件与坐标转化</a:t>
            </a:r>
            <a:endParaRPr lang="en-US" altLang="zh-CN" sz="2400" b="1" dirty="0">
              <a:effectLst/>
              <a:latin typeface="Consolas" panose="020B0609020204030204" pitchFamily="49" charset="0"/>
              <a:ea typeface="微软雅黑" panose="020B0503020204020204" pitchFamily="34" charset="-122"/>
            </a:endParaRPr>
          </a:p>
        </p:txBody>
      </p:sp>
      <p:sp>
        <p:nvSpPr>
          <p:cNvPr id="7" name="文本框 6">
            <a:extLst>
              <a:ext uri="{FF2B5EF4-FFF2-40B4-BE49-F238E27FC236}">
                <a16:creationId xmlns:a16="http://schemas.microsoft.com/office/drawing/2014/main" id="{BDC6B7D7-06A4-39CB-AC53-1E70A017D0A7}"/>
              </a:ext>
            </a:extLst>
          </p:cNvPr>
          <p:cNvSpPr txBox="1"/>
          <p:nvPr/>
        </p:nvSpPr>
        <p:spPr>
          <a:xfrm>
            <a:off x="1209301" y="2329415"/>
            <a:ext cx="9773397" cy="396172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8000"/>
                </a:solidFill>
                <a:latin typeface="Consolas" panose="020B0609020204030204" pitchFamily="49" charset="0"/>
              </a:rPr>
              <a:t>// </a:t>
            </a:r>
            <a:r>
              <a:rPr lang="en-US" altLang="zh-CN" dirty="0" err="1">
                <a:solidFill>
                  <a:srgbClr val="008000"/>
                </a:solidFill>
                <a:latin typeface="Consolas" panose="020B0609020204030204" pitchFamily="49" charset="0"/>
              </a:rPr>
              <a:t>dfs</a:t>
            </a:r>
            <a:r>
              <a:rPr lang="zh-CN" altLang="en-US" dirty="0">
                <a:solidFill>
                  <a:srgbClr val="008000"/>
                </a:solidFill>
                <a:latin typeface="Consolas" panose="020B0609020204030204" pitchFamily="49" charset="0"/>
              </a:rPr>
              <a:t>函数，参数</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代表“当前要填的是第</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个空格”（从</a:t>
            </a:r>
            <a:r>
              <a:rPr lang="en-US" altLang="zh-CN" dirty="0">
                <a:solidFill>
                  <a:srgbClr val="008000"/>
                </a:solidFill>
                <a:latin typeface="Consolas" panose="020B0609020204030204" pitchFamily="49" charset="0"/>
              </a:rPr>
              <a:t>0</a:t>
            </a:r>
            <a:r>
              <a:rPr lang="zh-CN" altLang="en-US" dirty="0">
                <a:solidFill>
                  <a:srgbClr val="008000"/>
                </a:solidFill>
                <a:latin typeface="Consolas" panose="020B0609020204030204" pitchFamily="49" charset="0"/>
              </a:rPr>
              <a:t>到</a:t>
            </a:r>
            <a:r>
              <a:rPr lang="en-US" altLang="zh-CN" dirty="0">
                <a:solidFill>
                  <a:srgbClr val="008000"/>
                </a:solidFill>
                <a:latin typeface="Consolas" panose="020B0609020204030204" pitchFamily="49" charset="0"/>
              </a:rPr>
              <a:t>15</a:t>
            </a:r>
            <a:r>
              <a:rPr lang="zh-CN" altLang="en-US" dirty="0">
                <a:solidFill>
                  <a:srgbClr val="008000"/>
                </a:solidFill>
                <a:latin typeface="Consolas" panose="020B0609020204030204" pitchFamily="49" charset="0"/>
              </a:rPr>
              <a:t>）</a:t>
            </a:r>
          </a:p>
          <a:p>
            <a:pPr>
              <a:lnSpc>
                <a:spcPct val="150000"/>
              </a:lnSpc>
            </a:pPr>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k)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递归的出口：如果</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等于</a:t>
            </a:r>
            <a:r>
              <a:rPr lang="en-US" altLang="zh-CN" dirty="0">
                <a:solidFill>
                  <a:srgbClr val="008000"/>
                </a:solidFill>
                <a:latin typeface="Consolas" panose="020B0609020204030204" pitchFamily="49" charset="0"/>
              </a:rPr>
              <a:t>16</a:t>
            </a:r>
            <a:r>
              <a:rPr lang="zh-CN" altLang="en-US" dirty="0">
                <a:solidFill>
                  <a:srgbClr val="008000"/>
                </a:solidFill>
                <a:latin typeface="Consolas" panose="020B0609020204030204" pitchFamily="49" charset="0"/>
              </a:rPr>
              <a:t>，说明所有格子都填完了</a:t>
            </a:r>
          </a:p>
          <a:p>
            <a:pPr>
              <a:lnSpc>
                <a:spcPct val="150000"/>
              </a:lnSpc>
            </a:pPr>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(k == </a:t>
            </a:r>
            <a:r>
              <a:rPr lang="en-US" altLang="zh-CN" dirty="0">
                <a:solidFill>
                  <a:srgbClr val="098658"/>
                </a:solidFill>
                <a:latin typeface="Consolas" panose="020B0609020204030204" pitchFamily="49" charset="0"/>
              </a:rPr>
              <a:t>16</a:t>
            </a:r>
            <a:r>
              <a:rPr lang="en-US" altLang="zh-CN" dirty="0">
                <a:solidFill>
                  <a:srgbClr val="000000"/>
                </a:solidFill>
                <a:latin typeface="Consolas" panose="020B0609020204030204" pitchFamily="49" charset="0"/>
              </a:rPr>
              <a:t>) {</a:t>
            </a:r>
          </a:p>
          <a:p>
            <a:pPr>
              <a:lnSpc>
                <a:spcPct val="150000"/>
              </a:lnSpc>
            </a:pPr>
            <a:r>
              <a:rPr lang="en-US" altLang="zh-CN" dirty="0">
                <a:solidFill>
                  <a:srgbClr val="000000"/>
                </a:solidFill>
                <a:latin typeface="Consolas" panose="020B0609020204030204" pitchFamily="49" charset="0"/>
              </a:rPr>
              <a:t>        count++;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找到了一个完整的合法解</a:t>
            </a:r>
          </a:p>
          <a:p>
            <a:pPr>
              <a:lnSpc>
                <a:spcPct val="150000"/>
              </a:lnSpc>
            </a:pPr>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返回，结束这条探索路径</a:t>
            </a:r>
          </a:p>
          <a:p>
            <a:pPr>
              <a:lnSpc>
                <a:spcPct val="150000"/>
              </a:lnSpc>
            </a:pPr>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将第几个空格 </a:t>
            </a:r>
            <a:r>
              <a:rPr lang="en-US" altLang="zh-CN" dirty="0">
                <a:solidFill>
                  <a:srgbClr val="008000"/>
                </a:solidFill>
                <a:latin typeface="Consolas" panose="020B0609020204030204" pitchFamily="49" charset="0"/>
              </a:rPr>
              <a:t>k </a:t>
            </a:r>
            <a:r>
              <a:rPr lang="zh-CN" altLang="en-US" dirty="0">
                <a:solidFill>
                  <a:srgbClr val="008000"/>
                </a:solidFill>
                <a:latin typeface="Consolas" panose="020B0609020204030204" pitchFamily="49" charset="0"/>
              </a:rPr>
              <a:t>转换为二维的</a:t>
            </a:r>
            <a:r>
              <a:rPr lang="en-US" altLang="zh-CN" dirty="0">
                <a:solidFill>
                  <a:srgbClr val="008000"/>
                </a:solidFill>
                <a:latin typeface="Consolas" panose="020B0609020204030204" pitchFamily="49" charset="0"/>
              </a:rPr>
              <a:t>(x, y)</a:t>
            </a:r>
            <a:r>
              <a:rPr lang="zh-CN" altLang="en-US" dirty="0">
                <a:solidFill>
                  <a:srgbClr val="008000"/>
                </a:solidFill>
                <a:latin typeface="Consolas" panose="020B0609020204030204" pitchFamily="49" charset="0"/>
              </a:rPr>
              <a:t>坐标</a:t>
            </a:r>
          </a:p>
          <a:p>
            <a:pPr>
              <a:lnSpc>
                <a:spcPct val="150000"/>
              </a:lnSpc>
            </a:pPr>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int x = k / </a:t>
            </a:r>
            <a:r>
              <a:rPr lang="en-US" altLang="zh-CN" dirty="0">
                <a:solidFill>
                  <a:srgbClr val="098658"/>
                </a:solidFill>
                <a:latin typeface="Consolas" panose="020B0609020204030204" pitchFamily="49" charset="0"/>
              </a:rPr>
              <a:t>4</a:t>
            </a:r>
            <a:r>
              <a:rPr lang="en-US" altLang="zh-CN" dirty="0">
                <a:solidFill>
                  <a:srgbClr val="000000"/>
                </a:solidFill>
                <a:latin typeface="Consolas" panose="020B0609020204030204" pitchFamily="49" charset="0"/>
              </a:rPr>
              <a:t>;</a:t>
            </a:r>
          </a:p>
          <a:p>
            <a:pPr>
              <a:lnSpc>
                <a:spcPct val="150000"/>
              </a:lnSpc>
            </a:pPr>
            <a:r>
              <a:rPr lang="en-US" altLang="zh-CN" dirty="0">
                <a:solidFill>
                  <a:srgbClr val="000000"/>
                </a:solidFill>
                <a:latin typeface="Consolas" panose="020B0609020204030204" pitchFamily="49" charset="0"/>
              </a:rPr>
              <a:t>    int y = k % </a:t>
            </a:r>
            <a:r>
              <a:rPr lang="en-US" altLang="zh-CN" dirty="0">
                <a:solidFill>
                  <a:srgbClr val="098658"/>
                </a:solidFill>
                <a:latin typeface="Consolas" panose="020B0609020204030204" pitchFamily="49" charset="0"/>
              </a:rPr>
              <a:t>4</a:t>
            </a:r>
            <a:r>
              <a:rPr lang="en-US" altLang="zh-CN" dirty="0">
                <a:solidFill>
                  <a:srgbClr val="000000"/>
                </a:solidFill>
                <a:latin typeface="Consolas" panose="020B0609020204030204" pitchFamily="49" charset="0"/>
              </a:rPr>
              <a:t>;</a:t>
            </a:r>
          </a:p>
        </p:txBody>
      </p:sp>
      <p:graphicFrame>
        <p:nvGraphicFramePr>
          <p:cNvPr id="9" name="表格 8">
            <a:extLst>
              <a:ext uri="{FF2B5EF4-FFF2-40B4-BE49-F238E27FC236}">
                <a16:creationId xmlns:a16="http://schemas.microsoft.com/office/drawing/2014/main" id="{59039D8A-ABBC-6EB8-D27A-1A19DBB69CE4}"/>
              </a:ext>
            </a:extLst>
          </p:cNvPr>
          <p:cNvGraphicFramePr>
            <a:graphicFrameLocks noGrp="1"/>
          </p:cNvGraphicFramePr>
          <p:nvPr>
            <p:extLst>
              <p:ext uri="{D42A27DB-BD31-4B8C-83A1-F6EECF244321}">
                <p14:modId xmlns:p14="http://schemas.microsoft.com/office/powerpoint/2010/main" val="2623673119"/>
              </p:ext>
            </p:extLst>
          </p:nvPr>
        </p:nvGraphicFramePr>
        <p:xfrm>
          <a:off x="8422667" y="3605485"/>
          <a:ext cx="2284816" cy="2077136"/>
        </p:xfrm>
        <a:graphic>
          <a:graphicData uri="http://schemas.openxmlformats.org/drawingml/2006/table">
            <a:tbl>
              <a:tblPr/>
              <a:tblGrid>
                <a:gridCol w="571204">
                  <a:extLst>
                    <a:ext uri="{9D8B030D-6E8A-4147-A177-3AD203B41FA5}">
                      <a16:colId xmlns:a16="http://schemas.microsoft.com/office/drawing/2014/main" val="1942050972"/>
                    </a:ext>
                  </a:extLst>
                </a:gridCol>
                <a:gridCol w="571204">
                  <a:extLst>
                    <a:ext uri="{9D8B030D-6E8A-4147-A177-3AD203B41FA5}">
                      <a16:colId xmlns:a16="http://schemas.microsoft.com/office/drawing/2014/main" val="1347621159"/>
                    </a:ext>
                  </a:extLst>
                </a:gridCol>
                <a:gridCol w="571204">
                  <a:extLst>
                    <a:ext uri="{9D8B030D-6E8A-4147-A177-3AD203B41FA5}">
                      <a16:colId xmlns:a16="http://schemas.microsoft.com/office/drawing/2014/main" val="1239555389"/>
                    </a:ext>
                  </a:extLst>
                </a:gridCol>
                <a:gridCol w="571204">
                  <a:extLst>
                    <a:ext uri="{9D8B030D-6E8A-4147-A177-3AD203B41FA5}">
                      <a16:colId xmlns:a16="http://schemas.microsoft.com/office/drawing/2014/main" val="2059888031"/>
                    </a:ext>
                  </a:extLst>
                </a:gridCol>
              </a:tblGrid>
              <a:tr h="519284">
                <a:tc>
                  <a:txBody>
                    <a:bodyPr/>
                    <a:lstStyle/>
                    <a:p>
                      <a:pPr algn="ctr">
                        <a:lnSpc>
                          <a:spcPct val="100000"/>
                        </a:lnSpc>
                      </a:pPr>
                      <a:r>
                        <a:rPr lang="en-US" altLang="zh-CN" sz="1800" b="1" dirty="0">
                          <a:solidFill>
                            <a:srgbClr val="C00000"/>
                          </a:solidFill>
                          <a:latin typeface="Consolas" panose="020B0609020204030204" pitchFamily="49" charset="0"/>
                        </a:rPr>
                        <a:t>0</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1</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2</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3</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359410684"/>
                  </a:ext>
                </a:extLst>
              </a:tr>
              <a:tr h="519284">
                <a:tc>
                  <a:txBody>
                    <a:bodyPr/>
                    <a:lstStyle/>
                    <a:p>
                      <a:pPr algn="ctr">
                        <a:lnSpc>
                          <a:spcPct val="100000"/>
                        </a:lnSpc>
                      </a:pPr>
                      <a:r>
                        <a:rPr lang="en-US" altLang="zh-CN" sz="1800" b="1" dirty="0">
                          <a:solidFill>
                            <a:srgbClr val="C00000"/>
                          </a:solidFill>
                          <a:latin typeface="Consolas" panose="020B0609020204030204" pitchFamily="49" charset="0"/>
                        </a:rPr>
                        <a:t>4</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5</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6</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7</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4036859843"/>
                  </a:ext>
                </a:extLst>
              </a:tr>
              <a:tr h="519284">
                <a:tc>
                  <a:txBody>
                    <a:bodyPr/>
                    <a:lstStyle/>
                    <a:p>
                      <a:pPr algn="ctr">
                        <a:lnSpc>
                          <a:spcPct val="100000"/>
                        </a:lnSpc>
                      </a:pPr>
                      <a:r>
                        <a:rPr lang="en-US" altLang="zh-CN" sz="1800" b="1" dirty="0">
                          <a:solidFill>
                            <a:srgbClr val="C00000"/>
                          </a:solidFill>
                          <a:latin typeface="Consolas" panose="020B0609020204030204" pitchFamily="49" charset="0"/>
                        </a:rPr>
                        <a:t>8</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9</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10</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11</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42858893"/>
                  </a:ext>
                </a:extLst>
              </a:tr>
              <a:tr h="519284">
                <a:tc>
                  <a:txBody>
                    <a:bodyPr/>
                    <a:lstStyle/>
                    <a:p>
                      <a:pPr algn="ctr">
                        <a:lnSpc>
                          <a:spcPct val="100000"/>
                        </a:lnSpc>
                      </a:pPr>
                      <a:r>
                        <a:rPr lang="en-US" altLang="zh-CN" sz="1800" b="1" dirty="0">
                          <a:solidFill>
                            <a:srgbClr val="C00000"/>
                          </a:solidFill>
                          <a:latin typeface="Consolas" panose="020B0609020204030204" pitchFamily="49" charset="0"/>
                        </a:rPr>
                        <a:t>12</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13</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14</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5">
                        <a:lumMod val="20000"/>
                        <a:lumOff val="80000"/>
                      </a:schemeClr>
                    </a:solidFill>
                  </a:tcPr>
                </a:tc>
                <a:tc>
                  <a:txBody>
                    <a:bodyPr/>
                    <a:lstStyle/>
                    <a:p>
                      <a:pPr algn="ctr">
                        <a:lnSpc>
                          <a:spcPct val="100000"/>
                        </a:lnSpc>
                      </a:pPr>
                      <a:r>
                        <a:rPr lang="en-US" altLang="zh-CN" sz="1800" b="1" dirty="0">
                          <a:solidFill>
                            <a:srgbClr val="C00000"/>
                          </a:solidFill>
                          <a:latin typeface="Consolas" panose="020B0609020204030204" pitchFamily="49" charset="0"/>
                        </a:rPr>
                        <a:t>15</a:t>
                      </a:r>
                      <a:endParaRPr lang="zh-CN" altLang="en-US" sz="1800" b="1" dirty="0">
                        <a:solidFill>
                          <a:srgbClr val="C00000"/>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5">
                        <a:lumMod val="20000"/>
                        <a:lumOff val="80000"/>
                      </a:schemeClr>
                    </a:solidFill>
                  </a:tcPr>
                </a:tc>
                <a:extLst>
                  <a:ext uri="{0D108BD9-81ED-4DB2-BD59-A6C34878D82A}">
                    <a16:rowId xmlns:a16="http://schemas.microsoft.com/office/drawing/2014/main" val="1719301564"/>
                  </a:ext>
                </a:extLst>
              </a:tr>
            </a:tbl>
          </a:graphicData>
        </a:graphic>
      </p:graphicFrame>
      <p:graphicFrame>
        <p:nvGraphicFramePr>
          <p:cNvPr id="11" name="表格 10">
            <a:extLst>
              <a:ext uri="{FF2B5EF4-FFF2-40B4-BE49-F238E27FC236}">
                <a16:creationId xmlns:a16="http://schemas.microsoft.com/office/drawing/2014/main" id="{977ED187-DCC6-35A4-5751-F4415C9A853E}"/>
              </a:ext>
            </a:extLst>
          </p:cNvPr>
          <p:cNvGraphicFramePr>
            <a:graphicFrameLocks noGrp="1"/>
          </p:cNvGraphicFramePr>
          <p:nvPr>
            <p:extLst>
              <p:ext uri="{D42A27DB-BD31-4B8C-83A1-F6EECF244321}">
                <p14:modId xmlns:p14="http://schemas.microsoft.com/office/powerpoint/2010/main" val="2192472239"/>
              </p:ext>
            </p:extLst>
          </p:nvPr>
        </p:nvGraphicFramePr>
        <p:xfrm>
          <a:off x="7851463" y="3605485"/>
          <a:ext cx="571204" cy="2077136"/>
        </p:xfrm>
        <a:graphic>
          <a:graphicData uri="http://schemas.openxmlformats.org/drawingml/2006/table">
            <a:tbl>
              <a:tblPr/>
              <a:tblGrid>
                <a:gridCol w="571204">
                  <a:extLst>
                    <a:ext uri="{9D8B030D-6E8A-4147-A177-3AD203B41FA5}">
                      <a16:colId xmlns:a16="http://schemas.microsoft.com/office/drawing/2014/main" val="371949410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519284">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519284">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519284">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12" name="表格 11">
            <a:extLst>
              <a:ext uri="{FF2B5EF4-FFF2-40B4-BE49-F238E27FC236}">
                <a16:creationId xmlns:a16="http://schemas.microsoft.com/office/drawing/2014/main" id="{C81B1E72-8D6A-D462-0882-DB6DE1DB1A47}"/>
              </a:ext>
            </a:extLst>
          </p:cNvPr>
          <p:cNvGraphicFramePr>
            <a:graphicFrameLocks noGrp="1"/>
          </p:cNvGraphicFramePr>
          <p:nvPr>
            <p:extLst>
              <p:ext uri="{D42A27DB-BD31-4B8C-83A1-F6EECF244321}">
                <p14:modId xmlns:p14="http://schemas.microsoft.com/office/powerpoint/2010/main" val="1288255973"/>
              </p:ext>
            </p:extLst>
          </p:nvPr>
        </p:nvGraphicFramePr>
        <p:xfrm>
          <a:off x="8422667" y="3086201"/>
          <a:ext cx="2284816" cy="519284"/>
        </p:xfrm>
        <a:graphic>
          <a:graphicData uri="http://schemas.openxmlformats.org/drawingml/2006/table">
            <a:tbl>
              <a:tblPr/>
              <a:tblGrid>
                <a:gridCol w="571204">
                  <a:extLst>
                    <a:ext uri="{9D8B030D-6E8A-4147-A177-3AD203B41FA5}">
                      <a16:colId xmlns:a16="http://schemas.microsoft.com/office/drawing/2014/main" val="1211003705"/>
                    </a:ext>
                  </a:extLst>
                </a:gridCol>
                <a:gridCol w="571204">
                  <a:extLst>
                    <a:ext uri="{9D8B030D-6E8A-4147-A177-3AD203B41FA5}">
                      <a16:colId xmlns:a16="http://schemas.microsoft.com/office/drawing/2014/main" val="3352974753"/>
                    </a:ext>
                  </a:extLst>
                </a:gridCol>
                <a:gridCol w="571204">
                  <a:extLst>
                    <a:ext uri="{9D8B030D-6E8A-4147-A177-3AD203B41FA5}">
                      <a16:colId xmlns:a16="http://schemas.microsoft.com/office/drawing/2014/main" val="3371817034"/>
                    </a:ext>
                  </a:extLst>
                </a:gridCol>
                <a:gridCol w="571204">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Tree>
    <p:extLst>
      <p:ext uri="{BB962C8B-B14F-4D97-AF65-F5344CB8AC3E}">
        <p14:creationId xmlns:p14="http://schemas.microsoft.com/office/powerpoint/2010/main" val="4146967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7">
                                            <p:txEl>
                                              <p:pRg st="7" end="7"/>
                                            </p:txEl>
                                          </p:spTgt>
                                        </p:tgtEl>
                                        <p:attrNameLst>
                                          <p:attrName>style.visibility</p:attrName>
                                        </p:attrNameLst>
                                      </p:cBhvr>
                                      <p:to>
                                        <p:strVal val="visible"/>
                                      </p:to>
                                    </p:set>
                                    <p:animEffect transition="in" filter="fade">
                                      <p:cBhvr>
                                        <p:cTn id="30" dur="500"/>
                                        <p:tgtEl>
                                          <p:spTgt spid="7">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Effect transition="in" filter="fade">
                                      <p:cBhvr>
                                        <p:cTn id="35" dur="500"/>
                                        <p:tgtEl>
                                          <p:spTgt spid="7">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7">
                                            <p:txEl>
                                              <p:pRg st="9" end="9"/>
                                            </p:txEl>
                                          </p:spTgt>
                                        </p:tgtEl>
                                        <p:attrNameLst>
                                          <p:attrName>style.visibility</p:attrName>
                                        </p:attrNameLst>
                                      </p:cBhvr>
                                      <p:to>
                                        <p:strVal val="visible"/>
                                      </p:to>
                                    </p:set>
                                    <p:animEffect transition="in" filter="fade">
                                      <p:cBhvr>
                                        <p:cTn id="38" dur="500"/>
                                        <p:tgtEl>
                                          <p:spTgt spid="7">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par>
                                <p:cTn id="44" presetID="10"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E023F63-DD36-830B-5F6E-80986E9BE126}"/>
              </a:ext>
            </a:extLst>
          </p:cNvPr>
          <p:cNvSpPr txBox="1"/>
          <p:nvPr/>
        </p:nvSpPr>
        <p:spPr>
          <a:xfrm>
            <a:off x="1163306" y="1516269"/>
            <a:ext cx="10107167" cy="2124364"/>
          </a:xfrm>
          <a:prstGeom prst="rect">
            <a:avLst/>
          </a:prstGeom>
          <a:solidFill>
            <a:schemeClr val="accent5">
              <a:lumMod val="20000"/>
              <a:lumOff val="80000"/>
            </a:schemeClr>
          </a:solidFill>
        </p:spPr>
        <p:txBody>
          <a:bodyPr wrap="square">
            <a:spAutoFit/>
          </a:bodyPr>
          <a:lstStyle/>
          <a:p>
            <a:pPr>
              <a:lnSpc>
                <a:spcPct val="150000"/>
              </a:lnSpc>
            </a:pPr>
            <a:r>
              <a:rPr lang="zh-CN" altLang="en-US" b="1" dirty="0">
                <a:effectLst/>
                <a:latin typeface="Consolas" panose="020B0609020204030204" pitchFamily="49" charset="0"/>
                <a:ea typeface="微软雅黑" panose="020B0503020204020204" pitchFamily="34" charset="-122"/>
              </a:rPr>
              <a:t>步骤</a:t>
            </a:r>
            <a:r>
              <a:rPr lang="zh-CN" altLang="en-US" b="1" dirty="0">
                <a:latin typeface="Consolas" panose="020B0609020204030204" pitchFamily="49" charset="0"/>
                <a:ea typeface="微软雅黑" panose="020B0503020204020204" pitchFamily="34" charset="-122"/>
              </a:rPr>
              <a:t>一</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走一步看一步</a:t>
            </a:r>
          </a:p>
          <a:p>
            <a:pPr>
              <a:lnSpc>
                <a:spcPct val="150000"/>
              </a:lnSpc>
            </a:pPr>
            <a:r>
              <a:rPr lang="zh-CN" altLang="en-US" b="1" dirty="0">
                <a:effectLst/>
                <a:latin typeface="Consolas" panose="020B0609020204030204" pitchFamily="49" charset="0"/>
                <a:ea typeface="微软雅黑" panose="020B0503020204020204" pitchFamily="34" charset="-122"/>
              </a:rPr>
              <a:t>逻辑思想</a:t>
            </a:r>
            <a:r>
              <a:rPr lang="en-US" altLang="zh-CN" b="1"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 站在第 </a:t>
            </a:r>
            <a:r>
              <a:rPr lang="en-US" altLang="zh-CN" dirty="0">
                <a:effectLst/>
                <a:latin typeface="Consolas" panose="020B0609020204030204" pitchFamily="49" charset="0"/>
                <a:ea typeface="微软雅黑" panose="020B0503020204020204" pitchFamily="34" charset="-122"/>
              </a:rPr>
              <a:t>1 </a:t>
            </a:r>
            <a:r>
              <a:rPr lang="zh-CN" altLang="en-US" dirty="0">
                <a:effectLst/>
                <a:latin typeface="Consolas" panose="020B0609020204030204" pitchFamily="49" charset="0"/>
                <a:ea typeface="微软雅黑" panose="020B0503020204020204" pitchFamily="34" charset="-122"/>
              </a:rPr>
              <a:t>个空格，我试着填 </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a:t>
            </a:r>
          </a:p>
          <a:p>
            <a:pPr>
              <a:lnSpc>
                <a:spcPct val="150000"/>
              </a:lnSpc>
            </a:pPr>
            <a:r>
              <a:rPr lang="zh-CN" altLang="en-US" dirty="0">
                <a:effectLst/>
                <a:latin typeface="Consolas" panose="020B0609020204030204" pitchFamily="49" charset="0"/>
                <a:ea typeface="微软雅黑" panose="020B0503020204020204" pitchFamily="34" charset="-122"/>
              </a:rPr>
              <a:t>这个思想的本质是</a:t>
            </a:r>
            <a:r>
              <a:rPr lang="zh-CN" altLang="en-US" b="1" dirty="0">
                <a:effectLst/>
                <a:latin typeface="Consolas" panose="020B0609020204030204" pitchFamily="49" charset="0"/>
                <a:ea typeface="微软雅黑" panose="020B0503020204020204" pitchFamily="34" charset="-122"/>
              </a:rPr>
              <a:t>遍历所有可能性</a:t>
            </a:r>
            <a:r>
              <a:rPr lang="zh-CN" altLang="en-US" dirty="0">
                <a:effectLst/>
                <a:latin typeface="Consolas" panose="020B0609020204030204" pitchFamily="49" charset="0"/>
                <a:ea typeface="微软雅黑" panose="020B0503020204020204" pitchFamily="34" charset="-122"/>
              </a:rPr>
              <a:t>。对于当前这个空格，我们需要尝试填入数字</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，然后尝试</a:t>
            </a:r>
            <a:r>
              <a:rPr lang="en-US" altLang="zh-CN" dirty="0">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，然后</a:t>
            </a:r>
            <a:r>
              <a:rPr lang="en-US" altLang="zh-CN" dirty="0">
                <a:effectLst/>
                <a:latin typeface="Consolas" panose="020B0609020204030204" pitchFamily="49" charset="0"/>
                <a:ea typeface="微软雅黑" panose="020B0503020204020204" pitchFamily="34" charset="-122"/>
              </a:rPr>
              <a:t>3</a:t>
            </a:r>
            <a:r>
              <a:rPr lang="zh-CN" altLang="en-US" dirty="0">
                <a:effectLst/>
                <a:latin typeface="Consolas" panose="020B0609020204030204" pitchFamily="49" charset="0"/>
                <a:ea typeface="微软雅黑" panose="020B0503020204020204" pitchFamily="34" charset="-122"/>
              </a:rPr>
              <a:t>，然后</a:t>
            </a:r>
            <a:r>
              <a:rPr lang="en-US" altLang="zh-CN" dirty="0">
                <a:effectLst/>
                <a:latin typeface="Consolas" panose="020B0609020204030204" pitchFamily="49" charset="0"/>
                <a:ea typeface="微软雅黑" panose="020B0503020204020204" pitchFamily="34" charset="-122"/>
              </a:rPr>
              <a:t>4</a:t>
            </a:r>
            <a:r>
              <a:rPr lang="zh-CN" altLang="en-US" dirty="0">
                <a:effectLst/>
                <a:latin typeface="Consolas" panose="020B0609020204030204" pitchFamily="49" charset="0"/>
                <a:ea typeface="微软雅黑" panose="020B0503020204020204" pitchFamily="34" charset="-122"/>
              </a:rPr>
              <a:t>。</a:t>
            </a:r>
          </a:p>
          <a:p>
            <a:pPr>
              <a:lnSpc>
                <a:spcPct val="150000"/>
              </a:lnSpc>
            </a:pPr>
            <a:r>
              <a:rPr lang="zh-CN" altLang="en-US" b="1" dirty="0">
                <a:effectLst/>
                <a:latin typeface="Consolas" panose="020B0609020204030204" pitchFamily="49" charset="0"/>
                <a:ea typeface="微软雅黑" panose="020B0503020204020204" pitchFamily="34" charset="-122"/>
              </a:rPr>
              <a:t>对应代码</a:t>
            </a:r>
            <a:r>
              <a:rPr lang="en-US" altLang="zh-CN" b="1"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 一个 </a:t>
            </a:r>
            <a:r>
              <a:rPr lang="en-US" altLang="zh-CN" dirty="0">
                <a:solidFill>
                  <a:srgbClr val="C00000"/>
                </a:solidFill>
                <a:effectLst/>
                <a:latin typeface="Consolas" panose="020B0609020204030204" pitchFamily="49" charset="0"/>
                <a:ea typeface="微软雅黑" panose="020B0503020204020204" pitchFamily="34" charset="-122"/>
              </a:rPr>
              <a:t>for</a:t>
            </a:r>
            <a:r>
              <a:rPr lang="zh-CN" altLang="en-US" dirty="0">
                <a:effectLst/>
                <a:latin typeface="Consolas" panose="020B0609020204030204" pitchFamily="49" charset="0"/>
                <a:ea typeface="微软雅黑" panose="020B0503020204020204" pitchFamily="34" charset="-122"/>
              </a:rPr>
              <a:t> 循环就能实现这个逐一尝试的过程。</a:t>
            </a:r>
          </a:p>
        </p:txBody>
      </p:sp>
      <p:sp>
        <p:nvSpPr>
          <p:cNvPr id="13" name="文本框 12">
            <a:extLst>
              <a:ext uri="{FF2B5EF4-FFF2-40B4-BE49-F238E27FC236}">
                <a16:creationId xmlns:a16="http://schemas.microsoft.com/office/drawing/2014/main" id="{B75E345F-D840-0468-A187-942E41BE758D}"/>
              </a:ext>
            </a:extLst>
          </p:cNvPr>
          <p:cNvSpPr txBox="1"/>
          <p:nvPr/>
        </p:nvSpPr>
        <p:spPr>
          <a:xfrm>
            <a:off x="2936122" y="3885875"/>
            <a:ext cx="6319755" cy="2344231"/>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k)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前面的代码 </a:t>
            </a:r>
            <a:r>
              <a:rPr lang="en-US" altLang="zh-CN" dirty="0">
                <a:solidFill>
                  <a:srgbClr val="008000"/>
                </a:solidFill>
                <a:latin typeface="Consolas" panose="020B0609020204030204" pitchFamily="49" charset="0"/>
              </a:rPr>
              <a:t>...</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步骤 </a:t>
            </a:r>
            <a:r>
              <a:rPr lang="en-US" altLang="zh-CN" dirty="0">
                <a:solidFill>
                  <a:srgbClr val="008000"/>
                </a:solidFill>
                <a:latin typeface="Consolas" panose="020B0609020204030204" pitchFamily="49" charset="0"/>
              </a:rPr>
              <a:t>1: </a:t>
            </a:r>
            <a:r>
              <a:rPr lang="zh-CN" altLang="en-US" dirty="0">
                <a:solidFill>
                  <a:srgbClr val="008000"/>
                </a:solidFill>
                <a:latin typeface="Consolas" panose="020B0609020204030204" pitchFamily="49" charset="0"/>
              </a:rPr>
              <a:t>走一步看一步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遍历所有可能的数字</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num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num &lt;= </a:t>
            </a:r>
            <a:r>
              <a:rPr lang="en-US" altLang="zh-CN" dirty="0">
                <a:solidFill>
                  <a:srgbClr val="098658"/>
                </a:solidFill>
                <a:latin typeface="Consolas" panose="020B0609020204030204" pitchFamily="49" charset="0"/>
              </a:rPr>
              <a:t>4</a:t>
            </a:r>
            <a:r>
              <a:rPr lang="en-US" altLang="zh-CN" dirty="0">
                <a:solidFill>
                  <a:srgbClr val="000000"/>
                </a:solidFill>
                <a:latin typeface="Consolas" panose="020B0609020204030204" pitchFamily="49" charset="0"/>
              </a:rPr>
              <a:t>; ++num)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在这里，我们依次试着填入</a:t>
            </a:r>
            <a:r>
              <a:rPr lang="en-US" altLang="zh-CN" dirty="0">
                <a:solidFill>
                  <a:srgbClr val="008000"/>
                </a:solidFill>
                <a:latin typeface="Consolas" panose="020B0609020204030204" pitchFamily="49" charset="0"/>
              </a:rPr>
              <a:t>num</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68028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xEl>
                                              <p:pRg st="4" end="4"/>
                                            </p:txEl>
                                          </p:spTgt>
                                        </p:tgtEl>
                                        <p:attrNameLst>
                                          <p:attrName>style.visibility</p:attrName>
                                        </p:attrNameLst>
                                      </p:cBhvr>
                                      <p:to>
                                        <p:strVal val="visible"/>
                                      </p:to>
                                    </p:set>
                                    <p:animEffect transition="in" filter="fade">
                                      <p:cBhvr>
                                        <p:cTn id="25" dur="500"/>
                                        <p:tgtEl>
                                          <p:spTgt spid="1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3">
                                            <p:txEl>
                                              <p:pRg st="5" end="5"/>
                                            </p:txEl>
                                          </p:spTgt>
                                        </p:tgtEl>
                                        <p:attrNameLst>
                                          <p:attrName>style.visibility</p:attrName>
                                        </p:attrNameLst>
                                      </p:cBhvr>
                                      <p:to>
                                        <p:strVal val="visible"/>
                                      </p:to>
                                    </p:set>
                                    <p:animEffect transition="in" filter="fade">
                                      <p:cBhvr>
                                        <p:cTn id="28" dur="500"/>
                                        <p:tgtEl>
                                          <p:spTgt spid="13">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3">
                                            <p:txEl>
                                              <p:pRg st="6" end="6"/>
                                            </p:txEl>
                                          </p:spTgt>
                                        </p:tgtEl>
                                        <p:attrNameLst>
                                          <p:attrName>style.visibility</p:attrName>
                                        </p:attrNameLst>
                                      </p:cBhvr>
                                      <p:to>
                                        <p:strVal val="visible"/>
                                      </p:to>
                                    </p:set>
                                    <p:animEffect transition="in" filter="fade">
                                      <p:cBhvr>
                                        <p:cTn id="31"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E023F63-DD36-830B-5F6E-80986E9BE126}"/>
              </a:ext>
            </a:extLst>
          </p:cNvPr>
          <p:cNvSpPr txBox="1"/>
          <p:nvPr/>
        </p:nvSpPr>
        <p:spPr>
          <a:xfrm>
            <a:off x="1164336" y="1587337"/>
            <a:ext cx="10107167" cy="1708866"/>
          </a:xfrm>
          <a:prstGeom prst="rect">
            <a:avLst/>
          </a:prstGeom>
          <a:solidFill>
            <a:schemeClr val="accent6">
              <a:lumMod val="20000"/>
              <a:lumOff val="80000"/>
            </a:schemeClr>
          </a:solidFill>
        </p:spPr>
        <p:txBody>
          <a:bodyPr wrap="square">
            <a:spAutoFit/>
          </a:bodyPr>
          <a:lstStyle/>
          <a:p>
            <a:pPr>
              <a:lnSpc>
                <a:spcPct val="150000"/>
              </a:lnSpc>
            </a:pPr>
            <a:r>
              <a:rPr lang="zh-CN" altLang="en-US" b="1" dirty="0">
                <a:effectLst/>
                <a:latin typeface="Consolas" panose="020B0609020204030204" pitchFamily="49" charset="0"/>
                <a:ea typeface="微软雅黑" panose="020B0503020204020204" pitchFamily="34" charset="-122"/>
              </a:rPr>
              <a:t>步骤</a:t>
            </a:r>
            <a:r>
              <a:rPr lang="zh-CN" altLang="en-US" b="1" dirty="0">
                <a:latin typeface="Consolas" panose="020B0609020204030204" pitchFamily="49" charset="0"/>
                <a:ea typeface="微软雅黑" panose="020B0503020204020204" pitchFamily="34" charset="-122"/>
              </a:rPr>
              <a:t>二</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立即检查</a:t>
            </a:r>
          </a:p>
          <a:p>
            <a:pPr>
              <a:lnSpc>
                <a:spcPct val="150000"/>
              </a:lnSpc>
            </a:pPr>
            <a:r>
              <a:rPr lang="zh-CN" altLang="en-US" b="1" dirty="0">
                <a:effectLst/>
                <a:latin typeface="微软雅黑" panose="020B0503020204020204" pitchFamily="34" charset="-122"/>
                <a:ea typeface="微软雅黑" panose="020B0503020204020204" pitchFamily="34" charset="-122"/>
              </a:rPr>
              <a:t>逻辑思想</a:t>
            </a:r>
            <a:r>
              <a:rPr lang="en-US" altLang="zh-CN" b="1"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 </a:t>
            </a:r>
            <a:r>
              <a:rPr lang="zh-CN" altLang="en-US" dirty="0">
                <a:effectLst/>
                <a:latin typeface="微软雅黑" panose="020B0503020204020204" pitchFamily="34" charset="-122"/>
                <a:ea typeface="微软雅黑" panose="020B0503020204020204" pitchFamily="34" charset="-122"/>
              </a:rPr>
              <a:t>看看当前的行、列、小方块里有没有 刚刚我选择的数字。</a:t>
            </a:r>
          </a:p>
          <a:p>
            <a:pPr>
              <a:lnSpc>
                <a:spcPct val="150000"/>
              </a:lnSpc>
            </a:pPr>
            <a:r>
              <a:rPr lang="zh-CN" altLang="en-US" dirty="0">
                <a:effectLst/>
                <a:latin typeface="微软雅黑" panose="020B0503020204020204" pitchFamily="34" charset="-122"/>
                <a:ea typeface="微软雅黑" panose="020B0503020204020204" pitchFamily="34" charset="-122"/>
              </a:rPr>
              <a:t>在决定是否要将数字固定下来并前进之前，必须先检查这一步是否合法。</a:t>
            </a:r>
          </a:p>
          <a:p>
            <a:pPr>
              <a:lnSpc>
                <a:spcPct val="150000"/>
              </a:lnSpc>
            </a:pPr>
            <a:r>
              <a:rPr lang="zh-CN" altLang="en-US" b="1" dirty="0">
                <a:effectLst/>
                <a:latin typeface="微软雅黑" panose="020B0503020204020204" pitchFamily="34" charset="-122"/>
                <a:ea typeface="微软雅黑" panose="020B0503020204020204" pitchFamily="34" charset="-122"/>
              </a:rPr>
              <a:t>对应代码</a:t>
            </a:r>
            <a:r>
              <a:rPr lang="en-US" altLang="zh-CN" b="1"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 一个 </a:t>
            </a:r>
            <a:r>
              <a:rPr lang="en-US" altLang="zh-CN" dirty="0">
                <a:solidFill>
                  <a:srgbClr val="C00000"/>
                </a:solidFill>
                <a:effectLst/>
                <a:latin typeface="Consolas" panose="020B0609020204030204" pitchFamily="49" charset="0"/>
                <a:ea typeface="微软雅黑" panose="020B0503020204020204" pitchFamily="34" charset="-122"/>
              </a:rPr>
              <a:t>if</a:t>
            </a:r>
            <a:r>
              <a:rPr lang="zh-CN" altLang="en-US" dirty="0">
                <a:effectLst/>
                <a:latin typeface="微软雅黑" panose="020B0503020204020204" pitchFamily="34" charset="-122"/>
                <a:ea typeface="微软雅黑" panose="020B0503020204020204" pitchFamily="34" charset="-122"/>
              </a:rPr>
              <a:t> 语句，调用我们预先写好的 </a:t>
            </a:r>
            <a:r>
              <a:rPr lang="en-US" altLang="zh-CN" dirty="0">
                <a:solidFill>
                  <a:srgbClr val="C00000"/>
                </a:solidFill>
                <a:effectLst/>
                <a:latin typeface="Consolas" panose="020B0609020204030204" pitchFamily="49" charset="0"/>
                <a:ea typeface="微软雅黑" panose="020B0503020204020204" pitchFamily="34" charset="-122"/>
              </a:rPr>
              <a:t>check</a:t>
            </a:r>
            <a:r>
              <a:rPr lang="zh-CN" altLang="en-US" dirty="0">
                <a:effectLst/>
                <a:latin typeface="微软雅黑" panose="020B0503020204020204" pitchFamily="34" charset="-122"/>
                <a:ea typeface="微软雅黑" panose="020B0503020204020204" pitchFamily="34" charset="-122"/>
              </a:rPr>
              <a:t> 函数。</a:t>
            </a:r>
          </a:p>
        </p:txBody>
      </p:sp>
      <p:sp>
        <p:nvSpPr>
          <p:cNvPr id="11" name="文本框 10">
            <a:extLst>
              <a:ext uri="{FF2B5EF4-FFF2-40B4-BE49-F238E27FC236}">
                <a16:creationId xmlns:a16="http://schemas.microsoft.com/office/drawing/2014/main" id="{D452E214-2AF6-D625-E344-A6182BC7C2C4}"/>
              </a:ext>
            </a:extLst>
          </p:cNvPr>
          <p:cNvSpPr txBox="1"/>
          <p:nvPr/>
        </p:nvSpPr>
        <p:spPr>
          <a:xfrm>
            <a:off x="1976593" y="3597829"/>
            <a:ext cx="8238813"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k)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num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num &lt;= </a:t>
            </a:r>
            <a:r>
              <a:rPr lang="en-US" altLang="zh-CN" dirty="0">
                <a:solidFill>
                  <a:srgbClr val="098658"/>
                </a:solidFill>
                <a:latin typeface="Consolas" panose="020B0609020204030204" pitchFamily="49" charset="0"/>
              </a:rPr>
              <a:t>4</a:t>
            </a:r>
            <a:r>
              <a:rPr lang="en-US" altLang="zh-CN" dirty="0">
                <a:solidFill>
                  <a:srgbClr val="000000"/>
                </a:solidFill>
                <a:latin typeface="Consolas" panose="020B0609020204030204" pitchFamily="49" charset="0"/>
              </a:rPr>
              <a:t>; ++num)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步骤 </a:t>
            </a:r>
            <a:r>
              <a:rPr lang="en-US" altLang="zh-CN" dirty="0">
                <a:solidFill>
                  <a:srgbClr val="008000"/>
                </a:solidFill>
                <a:latin typeface="Consolas" panose="020B0609020204030204" pitchFamily="49" charset="0"/>
              </a:rPr>
              <a:t>2: </a:t>
            </a:r>
            <a:r>
              <a:rPr lang="zh-CN" altLang="en-US" dirty="0">
                <a:solidFill>
                  <a:srgbClr val="008000"/>
                </a:solidFill>
                <a:latin typeface="Consolas" panose="020B0609020204030204" pitchFamily="49" charset="0"/>
              </a:rPr>
              <a:t>立刻检查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判断填入</a:t>
            </a:r>
            <a:r>
              <a:rPr lang="en-US" altLang="zh-CN" dirty="0">
                <a:solidFill>
                  <a:srgbClr val="008000"/>
                </a:solidFill>
                <a:latin typeface="Consolas" panose="020B0609020204030204" pitchFamily="49" charset="0"/>
              </a:rPr>
              <a:t>num</a:t>
            </a:r>
            <a:r>
              <a:rPr lang="zh-CN" altLang="en-US" dirty="0">
                <a:solidFill>
                  <a:srgbClr val="008000"/>
                </a:solidFill>
                <a:latin typeface="Consolas" panose="020B0609020204030204" pitchFamily="49" charset="0"/>
              </a:rPr>
              <a:t>是否合法</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(check(x, y, num))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只有当</a:t>
            </a:r>
            <a:r>
              <a:rPr lang="en-US" altLang="zh-CN" dirty="0">
                <a:solidFill>
                  <a:srgbClr val="008000"/>
                </a:solidFill>
                <a:latin typeface="Consolas" panose="020B0609020204030204" pitchFamily="49" charset="0"/>
              </a:rPr>
              <a:t>check</a:t>
            </a:r>
            <a:r>
              <a:rPr lang="zh-CN" altLang="en-US" dirty="0">
                <a:solidFill>
                  <a:srgbClr val="008000"/>
                </a:solidFill>
                <a:latin typeface="Consolas" panose="020B0609020204030204" pitchFamily="49" charset="0"/>
              </a:rPr>
              <a:t>函数返回</a:t>
            </a:r>
            <a:r>
              <a:rPr lang="en-US" altLang="zh-CN" dirty="0">
                <a:solidFill>
                  <a:srgbClr val="008000"/>
                </a:solidFill>
                <a:latin typeface="Consolas" panose="020B0609020204030204" pitchFamily="49" charset="0"/>
              </a:rPr>
              <a:t>true</a:t>
            </a:r>
            <a:r>
              <a:rPr lang="zh-CN" altLang="en-US" dirty="0">
                <a:solidFill>
                  <a:srgbClr val="008000"/>
                </a:solidFill>
                <a:latin typeface="Consolas" panose="020B0609020204030204" pitchFamily="49" charset="0"/>
              </a:rPr>
              <a:t>时，才说明这一步是合法的</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21876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2" end="2"/>
                                            </p:txEl>
                                          </p:spTgt>
                                        </p:tgtEl>
                                        <p:attrNameLst>
                                          <p:attrName>style.visibility</p:attrName>
                                        </p:attrNameLst>
                                      </p:cBhvr>
                                      <p:to>
                                        <p:strVal val="visible"/>
                                      </p:to>
                                    </p:set>
                                    <p:animEffect transition="in" filter="fade">
                                      <p:cBhvr>
                                        <p:cTn id="10" dur="500"/>
                                        <p:tgtEl>
                                          <p:spTgt spid="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animEffect transition="in" filter="fade">
                                      <p:cBhvr>
                                        <p:cTn id="15" dur="500"/>
                                        <p:tgtEl>
                                          <p:spTgt spid="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4" end="4"/>
                                            </p:txEl>
                                          </p:spTgt>
                                        </p:tgtEl>
                                        <p:attrNameLst>
                                          <p:attrName>style.visibility</p:attrName>
                                        </p:attrNameLst>
                                      </p:cBhvr>
                                      <p:to>
                                        <p:strVal val="visible"/>
                                      </p:to>
                                    </p:set>
                                    <p:animEffect transition="in" filter="fade">
                                      <p:cBhvr>
                                        <p:cTn id="20" dur="500"/>
                                        <p:tgtEl>
                                          <p:spTgt spid="11">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Effect transition="in" filter="fade">
                                      <p:cBhvr>
                                        <p:cTn id="23" dur="500"/>
                                        <p:tgtEl>
                                          <p:spTgt spid="11">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xEl>
                                              <p:pRg st="6" end="6"/>
                                            </p:txEl>
                                          </p:spTgt>
                                        </p:tgtEl>
                                        <p:attrNameLst>
                                          <p:attrName>style.visibility</p:attrName>
                                        </p:attrNameLst>
                                      </p:cBhvr>
                                      <p:to>
                                        <p:strVal val="visible"/>
                                      </p:to>
                                    </p:set>
                                    <p:animEffect transition="in" filter="fade">
                                      <p:cBhvr>
                                        <p:cTn id="26"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E023F63-DD36-830B-5F6E-80986E9BE126}"/>
              </a:ext>
            </a:extLst>
          </p:cNvPr>
          <p:cNvSpPr txBox="1"/>
          <p:nvPr/>
        </p:nvSpPr>
        <p:spPr>
          <a:xfrm>
            <a:off x="1164336" y="1493864"/>
            <a:ext cx="10107167" cy="2539862"/>
          </a:xfrm>
          <a:prstGeom prst="rect">
            <a:avLst/>
          </a:prstGeom>
          <a:solidFill>
            <a:schemeClr val="accent2">
              <a:lumMod val="20000"/>
              <a:lumOff val="80000"/>
            </a:schemeClr>
          </a:solidFill>
        </p:spPr>
        <p:txBody>
          <a:bodyPr wrap="square">
            <a:spAutoFit/>
          </a:bodyPr>
          <a:lstStyle/>
          <a:p>
            <a:pPr>
              <a:lnSpc>
                <a:spcPct val="150000"/>
              </a:lnSpc>
            </a:pPr>
            <a:r>
              <a:rPr lang="zh-CN" altLang="en-US" b="1" dirty="0">
                <a:effectLst/>
                <a:latin typeface="Consolas" panose="020B0609020204030204" pitchFamily="49" charset="0"/>
                <a:ea typeface="微软雅黑" panose="020B0503020204020204" pitchFamily="34" charset="-122"/>
              </a:rPr>
              <a:t>步骤三</a:t>
            </a:r>
            <a:r>
              <a:rPr lang="en-US" altLang="zh-CN" b="1" dirty="0">
                <a:effectLst/>
                <a:latin typeface="Consolas" panose="020B0609020204030204" pitchFamily="49" charset="0"/>
                <a:ea typeface="微软雅黑" panose="020B0503020204020204" pitchFamily="34" charset="-122"/>
              </a:rPr>
              <a:t>: </a:t>
            </a:r>
            <a:r>
              <a:rPr lang="zh-CN" altLang="en-US" b="1" dirty="0">
                <a:effectLst/>
                <a:latin typeface="Consolas" panose="020B0609020204030204" pitchFamily="49" charset="0"/>
                <a:ea typeface="微软雅黑" panose="020B0503020204020204" pitchFamily="34" charset="-122"/>
              </a:rPr>
              <a:t>合法就深入</a:t>
            </a:r>
          </a:p>
          <a:p>
            <a:pPr>
              <a:lnSpc>
                <a:spcPct val="150000"/>
              </a:lnSpc>
            </a:pPr>
            <a:r>
              <a:rPr lang="zh-CN" altLang="en-US" b="1" dirty="0">
                <a:effectLst/>
                <a:latin typeface="微软雅黑" panose="020B0503020204020204" pitchFamily="34" charset="-122"/>
                <a:ea typeface="微软雅黑" panose="020B0503020204020204" pitchFamily="34" charset="-122"/>
              </a:rPr>
              <a:t>逻辑思想</a:t>
            </a:r>
            <a:r>
              <a:rPr lang="en-US" altLang="zh-CN" b="1"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 如果没有冲突，说明可以</a:t>
            </a:r>
            <a:r>
              <a:rPr lang="zh-CN" altLang="en-US" dirty="0">
                <a:latin typeface="微软雅黑" panose="020B0503020204020204" pitchFamily="34" charset="-122"/>
                <a:ea typeface="微软雅黑" panose="020B0503020204020204" pitchFamily="34" charset="-122"/>
              </a:rPr>
              <a:t>该</a:t>
            </a:r>
            <a:r>
              <a:rPr lang="zh-CN" altLang="en-US" dirty="0">
                <a:effectLst/>
                <a:latin typeface="微软雅黑" panose="020B0503020204020204" pitchFamily="34" charset="-122"/>
                <a:ea typeface="微软雅黑" panose="020B0503020204020204" pitchFamily="34" charset="-122"/>
              </a:rPr>
              <a:t>数字暂时没问题！把它填进去，然后进入下一个空 </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(2)</a:t>
            </a:r>
            <a:r>
              <a:rPr lang="zh-CN" altLang="en-US" dirty="0">
                <a:effectLst/>
                <a:latin typeface="微软雅黑" panose="020B0503020204020204" pitchFamily="34" charset="-122"/>
                <a:ea typeface="微软雅黑" panose="020B0503020204020204" pitchFamily="34" charset="-122"/>
              </a:rPr>
              <a:t>。</a:t>
            </a:r>
          </a:p>
          <a:p>
            <a:pPr>
              <a:lnSpc>
                <a:spcPct val="150000"/>
              </a:lnSpc>
            </a:pPr>
            <a:r>
              <a:rPr lang="zh-CN" altLang="en-US" dirty="0">
                <a:effectLst/>
                <a:latin typeface="微软雅黑" panose="020B0503020204020204" pitchFamily="34" charset="-122"/>
                <a:ea typeface="微软雅黑" panose="020B0503020204020204" pitchFamily="34" charset="-122"/>
              </a:rPr>
              <a:t>一旦当前步骤确认合法，我们就要基于这个临时的决定，去解决下一个子问题。</a:t>
            </a:r>
          </a:p>
          <a:p>
            <a:pPr>
              <a:lnSpc>
                <a:spcPct val="150000"/>
              </a:lnSpc>
            </a:pPr>
            <a:r>
              <a:rPr lang="zh-CN" altLang="en-US" b="1" dirty="0">
                <a:effectLst/>
                <a:latin typeface="微软雅黑" panose="020B0503020204020204" pitchFamily="34" charset="-122"/>
                <a:ea typeface="微软雅黑" panose="020B0503020204020204" pitchFamily="34" charset="-122"/>
              </a:rPr>
              <a:t>对应代码</a:t>
            </a:r>
            <a:r>
              <a:rPr lang="en-US" altLang="zh-CN" b="1"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 这包含两个动作：</a:t>
            </a:r>
          </a:p>
          <a:p>
            <a:pPr indent="-342900">
              <a:lnSpc>
                <a:spcPct val="150000"/>
              </a:lnSpc>
              <a:buClr>
                <a:srgbClr val="000000"/>
              </a:buClr>
              <a:buFont typeface="微软雅黑" panose="020B0503020204020204" pitchFamily="34" charset="-122"/>
              <a:buAutoNum type="arabicPeriod"/>
            </a:pPr>
            <a:r>
              <a:rPr lang="zh-CN" altLang="en-US" dirty="0">
                <a:effectLst/>
                <a:latin typeface="微软雅黑" panose="020B0503020204020204" pitchFamily="34" charset="-122"/>
                <a:ea typeface="微软雅黑" panose="020B0503020204020204" pitchFamily="34" charset="-122"/>
              </a:rPr>
              <a:t>修改棋盘状态 </a:t>
            </a:r>
            <a:r>
              <a:rPr lang="en-US" altLang="zh-CN" dirty="0">
                <a:effectLst/>
                <a:latin typeface="微软雅黑" panose="020B0503020204020204" pitchFamily="34" charset="-122"/>
                <a:ea typeface="微软雅黑" panose="020B0503020204020204" pitchFamily="34" charset="-122"/>
              </a:rPr>
              <a:t>(</a:t>
            </a:r>
            <a:r>
              <a:rPr lang="en-US" altLang="zh-CN" dirty="0">
                <a:solidFill>
                  <a:srgbClr val="C00000"/>
                </a:solidFill>
                <a:effectLst/>
                <a:latin typeface="Consolas" panose="020B0609020204030204" pitchFamily="49" charset="0"/>
                <a:ea typeface="微软雅黑" panose="020B0503020204020204" pitchFamily="34" charset="-122"/>
              </a:rPr>
              <a:t>grid[x][y] = num;</a:t>
            </a:r>
            <a:r>
              <a:rPr lang="en-US"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，这对应“保存现场”。</a:t>
            </a:r>
          </a:p>
          <a:p>
            <a:pPr indent="-342900">
              <a:lnSpc>
                <a:spcPct val="150000"/>
              </a:lnSpc>
              <a:buClr>
                <a:srgbClr val="000000"/>
              </a:buClr>
              <a:buFont typeface="微软雅黑" panose="020B0503020204020204" pitchFamily="34" charset="-122"/>
              <a:buAutoNum type="arabicPeriod"/>
            </a:pPr>
            <a:r>
              <a:rPr lang="zh-CN" altLang="en-US" dirty="0">
                <a:effectLst/>
                <a:latin typeface="微软雅黑" panose="020B0503020204020204" pitchFamily="34" charset="-122"/>
                <a:ea typeface="微软雅黑" panose="020B0503020204020204" pitchFamily="34" charset="-122"/>
              </a:rPr>
              <a:t>递归调用 </a:t>
            </a:r>
            <a:r>
              <a:rPr lang="en-US" altLang="zh-CN" dirty="0">
                <a:effectLst/>
                <a:latin typeface="微软雅黑" panose="020B0503020204020204" pitchFamily="34" charset="-122"/>
                <a:ea typeface="微软雅黑" panose="020B0503020204020204" pitchFamily="34" charset="-122"/>
              </a:rPr>
              <a:t>(</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 + 1);</a:t>
            </a:r>
            <a:r>
              <a:rPr lang="en-US" altLang="zh-CN"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，这对应“进入下一个空格”。</a:t>
            </a:r>
          </a:p>
        </p:txBody>
      </p:sp>
      <p:sp>
        <p:nvSpPr>
          <p:cNvPr id="10" name="文本框 9">
            <a:extLst>
              <a:ext uri="{FF2B5EF4-FFF2-40B4-BE49-F238E27FC236}">
                <a16:creationId xmlns:a16="http://schemas.microsoft.com/office/drawing/2014/main" id="{3FB1B2AD-822D-DB34-16D5-3BCE993AD547}"/>
              </a:ext>
            </a:extLst>
          </p:cNvPr>
          <p:cNvSpPr txBox="1"/>
          <p:nvPr/>
        </p:nvSpPr>
        <p:spPr>
          <a:xfrm>
            <a:off x="2689477" y="4378142"/>
            <a:ext cx="6350000" cy="1667123"/>
          </a:xfrm>
          <a:prstGeom prst="rect">
            <a:avLst/>
          </a:prstGeom>
          <a:solidFill>
            <a:srgbClr val="FFFFFF"/>
          </a:solidFill>
          <a:ln w="12700">
            <a:solidFill>
              <a:schemeClr val="tx1"/>
            </a:solidFill>
          </a:ln>
        </p:spPr>
        <p:txBody>
          <a:bodyPr vert="horz"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(check(x, y, num)) {</a:t>
            </a:r>
          </a:p>
          <a:p>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把数字实际填入棋盘</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grid[x][y] = num;</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深入，去处理下一个空格 </a:t>
            </a:r>
            <a:r>
              <a:rPr lang="en-US" altLang="zh-CN" sz="2000" dirty="0">
                <a:solidFill>
                  <a:srgbClr val="008000"/>
                </a:solidFill>
                <a:latin typeface="Consolas" panose="020B0609020204030204" pitchFamily="49" charset="0"/>
              </a:rPr>
              <a:t>(k+1)</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(k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p>
        </p:txBody>
      </p:sp>
    </p:spTree>
    <p:extLst>
      <p:ext uri="{BB962C8B-B14F-4D97-AF65-F5344CB8AC3E}">
        <p14:creationId xmlns:p14="http://schemas.microsoft.com/office/powerpoint/2010/main" val="1436233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animEffect transition="in" filter="fade">
                                      <p:cBhvr>
                                        <p:cTn id="7" dur="500"/>
                                        <p:tgtEl>
                                          <p:spTgt spid="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fade">
                                      <p:cBhvr>
                                        <p:cTn id="15" dur="500"/>
                                        <p:tgtEl>
                                          <p:spTgt spid="1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5" end="5"/>
                                            </p:txEl>
                                          </p:spTgt>
                                        </p:tgtEl>
                                        <p:attrNameLst>
                                          <p:attrName>style.visibility</p:attrName>
                                        </p:attrNameLst>
                                      </p:cBhvr>
                                      <p:to>
                                        <p:strVal val="visible"/>
                                      </p:to>
                                    </p:set>
                                    <p:animEffect transition="in" filter="fade">
                                      <p:cBhvr>
                                        <p:cTn id="20" dur="500"/>
                                        <p:tgtEl>
                                          <p:spTgt spid="9">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3" end="3"/>
                                            </p:txEl>
                                          </p:spTgt>
                                        </p:tgtEl>
                                        <p:attrNameLst>
                                          <p:attrName>style.visibility</p:attrName>
                                        </p:attrNameLst>
                                      </p:cBhvr>
                                      <p:to>
                                        <p:strVal val="visible"/>
                                      </p:to>
                                    </p:set>
                                    <p:animEffect transition="in" filter="fade">
                                      <p:cBhvr>
                                        <p:cTn id="25" dur="500"/>
                                        <p:tgtEl>
                                          <p:spTgt spid="10">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xEl>
                                              <p:pRg st="4" end="4"/>
                                            </p:txEl>
                                          </p:spTgt>
                                        </p:tgtEl>
                                        <p:attrNameLst>
                                          <p:attrName>style.visibility</p:attrName>
                                        </p:attrNameLst>
                                      </p:cBhvr>
                                      <p:to>
                                        <p:strVal val="visible"/>
                                      </p:to>
                                    </p:set>
                                    <p:animEffect transition="in" filter="fade">
                                      <p:cBhvr>
                                        <p:cTn id="28"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E023F63-DD36-830B-5F6E-80986E9BE126}"/>
              </a:ext>
            </a:extLst>
          </p:cNvPr>
          <p:cNvSpPr txBox="1"/>
          <p:nvPr/>
        </p:nvSpPr>
        <p:spPr>
          <a:xfrm>
            <a:off x="1164334" y="1375491"/>
            <a:ext cx="10107167" cy="2289794"/>
          </a:xfrm>
          <a:prstGeom prst="rect">
            <a:avLst/>
          </a:prstGeom>
          <a:solidFill>
            <a:schemeClr val="accent4">
              <a:lumMod val="20000"/>
              <a:lumOff val="80000"/>
            </a:schemeClr>
          </a:solidFill>
        </p:spPr>
        <p:txBody>
          <a:bodyPr wrap="square">
            <a:spAutoFit/>
          </a:bodyPr>
          <a:lstStyle/>
          <a:p>
            <a:pPr>
              <a:lnSpc>
                <a:spcPct val="200000"/>
              </a:lnSpc>
            </a:pPr>
            <a:r>
              <a:rPr lang="zh-CN" altLang="en-US" sz="2000" b="1" dirty="0">
                <a:effectLst/>
                <a:latin typeface="Consolas" panose="020B0609020204030204" pitchFamily="49" charset="0"/>
                <a:ea typeface="微软雅黑" panose="020B0503020204020204" pitchFamily="34" charset="-122"/>
              </a:rPr>
              <a:t>步骤</a:t>
            </a:r>
            <a:r>
              <a:rPr lang="zh-CN" altLang="en-US" sz="2000" b="1" dirty="0">
                <a:latin typeface="Consolas" panose="020B0609020204030204" pitchFamily="49" charset="0"/>
                <a:ea typeface="微软雅黑" panose="020B0503020204020204" pitchFamily="34" charset="-122"/>
              </a:rPr>
              <a:t>四</a:t>
            </a:r>
            <a:r>
              <a:rPr lang="en-US" altLang="zh-CN" sz="2000" b="1" dirty="0">
                <a:effectLst/>
                <a:latin typeface="Consolas" panose="020B0609020204030204" pitchFamily="49" charset="0"/>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死胡同就回头（回溯）</a:t>
            </a:r>
          </a:p>
          <a:p>
            <a:pPr>
              <a:lnSpc>
                <a:spcPct val="200000"/>
              </a:lnSpc>
            </a:pPr>
            <a:r>
              <a:rPr lang="zh-CN" altLang="en-US" b="1" dirty="0">
                <a:effectLst/>
                <a:latin typeface="微软雅黑" panose="020B0503020204020204" pitchFamily="34" charset="-122"/>
                <a:ea typeface="微软雅黑" panose="020B0503020204020204" pitchFamily="34" charset="-122"/>
              </a:rPr>
              <a:t>逻辑思想</a:t>
            </a:r>
            <a:r>
              <a:rPr lang="en-US" altLang="zh-CN" b="1" dirty="0">
                <a:effectLst/>
                <a:latin typeface="微软雅黑" panose="020B0503020204020204" pitchFamily="34" charset="-122"/>
                <a:ea typeface="微软雅黑" panose="020B0503020204020204" pitchFamily="34" charset="-122"/>
              </a:rPr>
              <a:t>:</a:t>
            </a:r>
            <a:r>
              <a:rPr lang="zh-CN" altLang="en-US" dirty="0">
                <a:effectLst/>
                <a:latin typeface="微软雅黑" panose="020B0503020204020204" pitchFamily="34" charset="-122"/>
                <a:ea typeface="微软雅黑" panose="020B0503020204020204" pitchFamily="34" charset="-122"/>
              </a:rPr>
              <a:t> 退回到上一个空格，把之前填的数字擦掉（恢复现场），换一个数字重新试。</a:t>
            </a:r>
          </a:p>
          <a:p>
            <a:pPr>
              <a:lnSpc>
                <a:spcPct val="200000"/>
              </a:lnSpc>
            </a:pPr>
            <a:r>
              <a:rPr lang="zh-CN" altLang="en-US" dirty="0">
                <a:effectLst/>
                <a:latin typeface="微软雅黑" panose="020B0503020204020204" pitchFamily="34" charset="-122"/>
                <a:ea typeface="微软雅黑" panose="020B0503020204020204" pitchFamily="34" charset="-122"/>
              </a:rPr>
              <a:t>当</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 + 1)</a:t>
            </a:r>
            <a:r>
              <a:rPr lang="zh-CN" altLang="en-US" dirty="0">
                <a:effectLst/>
                <a:latin typeface="微软雅黑" panose="020B0503020204020204" pitchFamily="34" charset="-122"/>
                <a:ea typeface="微软雅黑" panose="020B0503020204020204" pitchFamily="34" charset="-122"/>
              </a:rPr>
              <a:t>的探索全部结束后（无论是找到了解，还是走进了死胡同），程序会返回到</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a:t>
            </a:r>
            <a:r>
              <a:rPr lang="zh-CN" altLang="en-US" dirty="0">
                <a:effectLst/>
                <a:latin typeface="微软雅黑" panose="020B0503020204020204" pitchFamily="34" charset="-122"/>
                <a:ea typeface="微软雅黑" panose="020B0503020204020204" pitchFamily="34" charset="-122"/>
              </a:rPr>
              <a:t>暂停的地方。此时，为了不影响</a:t>
            </a:r>
            <a:r>
              <a:rPr lang="en-US" altLang="zh-CN" dirty="0" err="1">
                <a:solidFill>
                  <a:srgbClr val="C00000"/>
                </a:solidFill>
                <a:effectLst/>
                <a:latin typeface="Consolas" panose="020B0609020204030204" pitchFamily="49" charset="0"/>
                <a:ea typeface="微软雅黑" panose="020B0503020204020204" pitchFamily="34" charset="-122"/>
              </a:rPr>
              <a:t>dfs</a:t>
            </a:r>
            <a:r>
              <a:rPr lang="en-US" altLang="zh-CN" dirty="0">
                <a:solidFill>
                  <a:srgbClr val="C00000"/>
                </a:solidFill>
                <a:effectLst/>
                <a:latin typeface="Consolas" panose="020B0609020204030204" pitchFamily="49" charset="0"/>
                <a:ea typeface="微软雅黑" panose="020B0503020204020204" pitchFamily="34" charset="-122"/>
              </a:rPr>
              <a:t>(k)</a:t>
            </a:r>
            <a:r>
              <a:rPr lang="zh-CN" altLang="en-US" dirty="0">
                <a:effectLst/>
                <a:latin typeface="微软雅黑" panose="020B0503020204020204" pitchFamily="34" charset="-122"/>
                <a:ea typeface="微软雅黑" panose="020B0503020204020204" pitchFamily="34" charset="-122"/>
              </a:rPr>
              <a:t>对其他数字的尝试，我们必须</a:t>
            </a:r>
            <a:r>
              <a:rPr lang="zh-CN" altLang="en-US" b="1" dirty="0">
                <a:effectLst/>
                <a:latin typeface="微软雅黑" panose="020B0503020204020204" pitchFamily="34" charset="-122"/>
                <a:ea typeface="微软雅黑" panose="020B0503020204020204" pitchFamily="34" charset="-122"/>
              </a:rPr>
              <a:t>撤销之前的决定</a:t>
            </a:r>
            <a:r>
              <a:rPr lang="zh-CN" altLang="en-US" dirty="0">
                <a:effectLst/>
                <a:latin typeface="微软雅黑" panose="020B0503020204020204" pitchFamily="34" charset="-122"/>
                <a:ea typeface="微软雅黑" panose="020B0503020204020204" pitchFamily="34" charset="-122"/>
              </a:rPr>
              <a:t>。</a:t>
            </a:r>
          </a:p>
        </p:txBody>
      </p:sp>
      <p:sp>
        <p:nvSpPr>
          <p:cNvPr id="13" name="文本框 12">
            <a:extLst>
              <a:ext uri="{FF2B5EF4-FFF2-40B4-BE49-F238E27FC236}">
                <a16:creationId xmlns:a16="http://schemas.microsoft.com/office/drawing/2014/main" id="{292D6517-5C02-5A13-A241-DCAC16A999E9}"/>
              </a:ext>
            </a:extLst>
          </p:cNvPr>
          <p:cNvSpPr txBox="1"/>
          <p:nvPr/>
        </p:nvSpPr>
        <p:spPr>
          <a:xfrm>
            <a:off x="1320795" y="3769839"/>
            <a:ext cx="9794247" cy="259045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(check(x, y, num)) {</a:t>
            </a:r>
            <a:endParaRPr lang="zh-CN" altLang="en-US" sz="2000" dirty="0">
              <a:solidFill>
                <a:srgbClr val="008000"/>
              </a:solidFill>
              <a:latin typeface="Consolas" panose="020B0609020204030204" pitchFamily="49" charset="0"/>
            </a:endParaRP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grid[x][y] = num;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保存现场</a:t>
            </a:r>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(k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深入</a:t>
            </a:r>
          </a:p>
          <a:p>
            <a:endParaRPr lang="en-US" altLang="zh-CN" sz="2000" dirty="0">
              <a:solidFill>
                <a:srgbClr val="000000"/>
              </a:solidFill>
              <a:latin typeface="Consolas" panose="020B0609020204030204" pitchFamily="49" charset="0"/>
            </a:endParaRPr>
          </a:p>
          <a:p>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当</a:t>
            </a:r>
            <a:r>
              <a:rPr lang="en-US" altLang="zh-CN" sz="2000" dirty="0" err="1">
                <a:solidFill>
                  <a:srgbClr val="008000"/>
                </a:solidFill>
                <a:latin typeface="Consolas" panose="020B0609020204030204" pitchFamily="49" charset="0"/>
              </a:rPr>
              <a:t>dfs</a:t>
            </a:r>
            <a:r>
              <a:rPr lang="en-US" altLang="zh-CN" sz="2000" dirty="0">
                <a:solidFill>
                  <a:srgbClr val="008000"/>
                </a:solidFill>
                <a:latin typeface="Consolas" panose="020B0609020204030204" pitchFamily="49" charset="0"/>
              </a:rPr>
              <a:t>(k+1)</a:t>
            </a:r>
            <a:r>
              <a:rPr lang="zh-CN" altLang="en-US" sz="2000" dirty="0">
                <a:solidFill>
                  <a:srgbClr val="008000"/>
                </a:solidFill>
                <a:latin typeface="Consolas" panose="020B0609020204030204" pitchFamily="49" charset="0"/>
              </a:rPr>
              <a:t>返回，意味着从那一步开始的所有路径都探索完了。</a:t>
            </a:r>
          </a:p>
          <a:p>
            <a:r>
              <a:rPr lang="zh-CN" altLang="en-US"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我们必须恢复现场，把格子变回空格，以便</a:t>
            </a:r>
            <a:r>
              <a:rPr lang="en-US" altLang="zh-CN" sz="2000" dirty="0">
                <a:solidFill>
                  <a:srgbClr val="008000"/>
                </a:solidFill>
                <a:latin typeface="Consolas" panose="020B0609020204030204" pitchFamily="49" charset="0"/>
              </a:rPr>
              <a:t>for</a:t>
            </a:r>
            <a:r>
              <a:rPr lang="zh-CN" altLang="en-US" sz="2000" dirty="0">
                <a:solidFill>
                  <a:srgbClr val="008000"/>
                </a:solidFill>
                <a:latin typeface="Consolas" panose="020B0609020204030204" pitchFamily="49" charset="0"/>
              </a:rPr>
              <a:t>循环下一次尝试新的</a:t>
            </a:r>
            <a:r>
              <a:rPr lang="en-US" altLang="zh-CN" sz="2000" dirty="0">
                <a:solidFill>
                  <a:srgbClr val="008000"/>
                </a:solidFill>
                <a:latin typeface="Consolas" panose="020B0609020204030204" pitchFamily="49" charset="0"/>
              </a:rPr>
              <a:t>num</a:t>
            </a:r>
            <a:r>
              <a:rPr lang="zh-CN" altLang="en-US" sz="2000" dirty="0">
                <a:solidFill>
                  <a:srgbClr val="008000"/>
                </a:solidFill>
                <a:latin typeface="Consolas" panose="020B0609020204030204" pitchFamily="49" charset="0"/>
              </a:rPr>
              <a:t>。</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grid[x][y]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99564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4" end="4"/>
                                            </p:txEl>
                                          </p:spTgt>
                                        </p:tgtEl>
                                        <p:attrNameLst>
                                          <p:attrName>style.visibility</p:attrName>
                                        </p:attrNameLst>
                                      </p:cBhvr>
                                      <p:to>
                                        <p:strVal val="visible"/>
                                      </p:to>
                                    </p:set>
                                    <p:animEffect transition="in" filter="fade">
                                      <p:cBhvr>
                                        <p:cTn id="12" dur="500"/>
                                        <p:tgtEl>
                                          <p:spTgt spid="1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xEl>
                                              <p:pRg st="5" end="5"/>
                                            </p:txEl>
                                          </p:spTgt>
                                        </p:tgtEl>
                                        <p:attrNameLst>
                                          <p:attrName>style.visibility</p:attrName>
                                        </p:attrNameLst>
                                      </p:cBhvr>
                                      <p:to>
                                        <p:strVal val="visible"/>
                                      </p:to>
                                    </p:set>
                                    <p:animEffect transition="in" filter="fade">
                                      <p:cBhvr>
                                        <p:cTn id="15" dur="500"/>
                                        <p:tgtEl>
                                          <p:spTgt spid="13">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xEl>
                                              <p:pRg st="6" end="6"/>
                                            </p:txEl>
                                          </p:spTgt>
                                        </p:tgtEl>
                                        <p:attrNameLst>
                                          <p:attrName>style.visibility</p:attrName>
                                        </p:attrNameLst>
                                      </p:cBhvr>
                                      <p:to>
                                        <p:strVal val="visible"/>
                                      </p:to>
                                    </p:set>
                                    <p:animEffect transition="in" filter="fade">
                                      <p:cBhvr>
                                        <p:cTn id="20"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37739B47-C77B-ACC0-B07D-0DF1C80C2A21}"/>
              </a:ext>
            </a:extLst>
          </p:cNvPr>
          <p:cNvSpPr txBox="1"/>
          <p:nvPr/>
        </p:nvSpPr>
        <p:spPr>
          <a:xfrm>
            <a:off x="1552956" y="1714585"/>
            <a:ext cx="8842066" cy="456022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k)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递归的出口省略</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num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num &lt;= </a:t>
            </a:r>
            <a:r>
              <a:rPr lang="en-US" altLang="zh-CN" dirty="0">
                <a:solidFill>
                  <a:srgbClr val="098658"/>
                </a:solidFill>
                <a:latin typeface="Consolas" panose="020B0609020204030204" pitchFamily="49" charset="0"/>
              </a:rPr>
              <a:t>4</a:t>
            </a:r>
            <a:r>
              <a:rPr lang="en-US" altLang="zh-CN" dirty="0">
                <a:solidFill>
                  <a:srgbClr val="000000"/>
                </a:solidFill>
                <a:latin typeface="Consolas" panose="020B0609020204030204" pitchFamily="49" charset="0"/>
              </a:rPr>
              <a:t>; ++num)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b="1" dirty="0">
                <a:solidFill>
                  <a:srgbClr val="000000"/>
                </a:solidFill>
                <a:latin typeface="Consolas" panose="020B0609020204030204" pitchFamily="49" charset="0"/>
              </a:rPr>
              <a:t>(check(x, y, num)) </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grid[x][y] = num;</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保存现场</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(k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a:t>
            </a: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深入</a:t>
            </a:r>
            <a:endParaRPr lang="en-US" altLang="zh-CN" dirty="0">
              <a:solidFill>
                <a:srgbClr val="000000"/>
              </a:solidFill>
              <a:latin typeface="Consolas" panose="020B0609020204030204" pitchFamily="49" charset="0"/>
            </a:endParaRPr>
          </a:p>
          <a:p>
            <a:endParaRPr lang="en-US" altLang="zh-CN" dirty="0">
              <a:solidFill>
                <a:srgbClr val="000000"/>
              </a:solidFill>
              <a:latin typeface="Consolas" panose="020B0609020204030204" pitchFamily="49" charset="0"/>
            </a:endParaRPr>
          </a:p>
          <a:p>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当</a:t>
            </a:r>
            <a:r>
              <a:rPr lang="en-US" altLang="zh-CN" dirty="0" err="1">
                <a:solidFill>
                  <a:srgbClr val="008000"/>
                </a:solidFill>
                <a:latin typeface="Consolas" panose="020B0609020204030204" pitchFamily="49" charset="0"/>
              </a:rPr>
              <a:t>dfs</a:t>
            </a:r>
            <a:r>
              <a:rPr lang="en-US" altLang="zh-CN" dirty="0">
                <a:solidFill>
                  <a:srgbClr val="008000"/>
                </a:solidFill>
                <a:latin typeface="Consolas" panose="020B0609020204030204" pitchFamily="49" charset="0"/>
              </a:rPr>
              <a:t>(k+1)</a:t>
            </a:r>
            <a:r>
              <a:rPr lang="zh-CN" altLang="en-US" dirty="0">
                <a:solidFill>
                  <a:srgbClr val="008000"/>
                </a:solidFill>
                <a:latin typeface="Consolas" panose="020B0609020204030204" pitchFamily="49" charset="0"/>
              </a:rPr>
              <a:t>返回，意味着从那一步开始的所有路径都探索完了。</a:t>
            </a: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恢复现场，把格子变回空格，以便</a:t>
            </a:r>
            <a:r>
              <a:rPr lang="en-US" altLang="zh-CN" dirty="0">
                <a:solidFill>
                  <a:srgbClr val="008000"/>
                </a:solidFill>
                <a:latin typeface="Consolas" panose="020B0609020204030204" pitchFamily="49" charset="0"/>
              </a:rPr>
              <a:t>for</a:t>
            </a:r>
            <a:r>
              <a:rPr lang="zh-CN" altLang="en-US" dirty="0">
                <a:solidFill>
                  <a:srgbClr val="008000"/>
                </a:solidFill>
                <a:latin typeface="Consolas" panose="020B0609020204030204" pitchFamily="49" charset="0"/>
              </a:rPr>
              <a:t>循环下一次尝试新的</a:t>
            </a:r>
            <a:r>
              <a:rPr lang="en-US" altLang="zh-CN" dirty="0">
                <a:solidFill>
                  <a:srgbClr val="008000"/>
                </a:solidFill>
                <a:latin typeface="Consolas" panose="020B0609020204030204" pitchFamily="49" charset="0"/>
              </a:rPr>
              <a:t>num</a:t>
            </a:r>
            <a:r>
              <a:rPr lang="zh-CN" altLang="en-US" dirty="0">
                <a:solidFill>
                  <a:srgbClr val="008000"/>
                </a:solidFill>
                <a:latin typeface="Consolas" panose="020B0609020204030204" pitchFamily="49" charset="0"/>
              </a:rPr>
              <a:t>。</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grid[x][y]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当</a:t>
            </a:r>
            <a:r>
              <a:rPr lang="en-US" altLang="zh-CN" dirty="0">
                <a:solidFill>
                  <a:srgbClr val="008000"/>
                </a:solidFill>
                <a:latin typeface="Consolas" panose="020B0609020204030204" pitchFamily="49" charset="0"/>
              </a:rPr>
              <a:t>for</a:t>
            </a:r>
            <a:r>
              <a:rPr lang="zh-CN" altLang="en-US" dirty="0">
                <a:solidFill>
                  <a:srgbClr val="008000"/>
                </a:solidFill>
                <a:latin typeface="Consolas" panose="020B0609020204030204" pitchFamily="49" charset="0"/>
              </a:rPr>
              <a:t>循环结束，说明为第</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格尝试了所有数字都无法最终构成解</a:t>
            </a:r>
          </a:p>
          <a:p>
            <a:r>
              <a:rPr lang="zh-CN" altLang="en-US"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en-US" altLang="zh-CN" dirty="0" err="1">
                <a:solidFill>
                  <a:srgbClr val="008000"/>
                </a:solidFill>
                <a:latin typeface="Consolas" panose="020B0609020204030204" pitchFamily="49" charset="0"/>
              </a:rPr>
              <a:t>dfs</a:t>
            </a:r>
            <a:r>
              <a:rPr lang="en-US" altLang="zh-CN" dirty="0">
                <a:solidFill>
                  <a:srgbClr val="008000"/>
                </a:solidFill>
                <a:latin typeface="Consolas" panose="020B0609020204030204" pitchFamily="49" charset="0"/>
              </a:rPr>
              <a:t>(k)</a:t>
            </a:r>
            <a:r>
              <a:rPr lang="zh-CN" altLang="en-US" dirty="0">
                <a:solidFill>
                  <a:srgbClr val="008000"/>
                </a:solidFill>
                <a:latin typeface="Consolas" panose="020B0609020204030204" pitchFamily="49" charset="0"/>
              </a:rPr>
              <a:t>函数自然结束，自动“回溯”到</a:t>
            </a:r>
            <a:r>
              <a:rPr lang="en-US" altLang="zh-CN" dirty="0" err="1">
                <a:solidFill>
                  <a:srgbClr val="008000"/>
                </a:solidFill>
                <a:latin typeface="Consolas" panose="020B0609020204030204" pitchFamily="49" charset="0"/>
              </a:rPr>
              <a:t>dfs</a:t>
            </a:r>
            <a:r>
              <a:rPr lang="en-US" altLang="zh-CN" dirty="0">
                <a:solidFill>
                  <a:srgbClr val="008000"/>
                </a:solidFill>
                <a:latin typeface="Consolas" panose="020B0609020204030204" pitchFamily="49" charset="0"/>
              </a:rPr>
              <a:t>(k-1)</a:t>
            </a:r>
            <a:r>
              <a:rPr lang="zh-CN" altLang="en-US" dirty="0">
                <a:solidFill>
                  <a:srgbClr val="008000"/>
                </a:solidFill>
                <a:latin typeface="Consolas" panose="020B0609020204030204" pitchFamily="49" charset="0"/>
              </a:rPr>
              <a:t>。</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9" name="文本框 8">
            <a:extLst>
              <a:ext uri="{FF2B5EF4-FFF2-40B4-BE49-F238E27FC236}">
                <a16:creationId xmlns:a16="http://schemas.microsoft.com/office/drawing/2014/main" id="{B6895FD3-3D8E-6125-22E5-044924DADBD6}"/>
              </a:ext>
            </a:extLst>
          </p:cNvPr>
          <p:cNvSpPr txBox="1"/>
          <p:nvPr/>
        </p:nvSpPr>
        <p:spPr>
          <a:xfrm>
            <a:off x="4665927" y="1148036"/>
            <a:ext cx="2260389" cy="461665"/>
          </a:xfrm>
          <a:prstGeom prst="rect">
            <a:avLst/>
          </a:prstGeom>
          <a:solidFill>
            <a:schemeClr val="accent4">
              <a:lumMod val="20000"/>
              <a:lumOff val="80000"/>
            </a:schemeClr>
          </a:solidFill>
        </p:spPr>
        <p:txBody>
          <a:bodyPr wrap="square">
            <a:spAutoFit/>
          </a:bodyPr>
          <a:lstStyle/>
          <a:p>
            <a:pPr algn="ctr"/>
            <a:r>
              <a:rPr lang="zh-CN" altLang="en-US" sz="2400" b="1" dirty="0">
                <a:latin typeface="微软雅黑" panose="020B0503020204020204" pitchFamily="34" charset="-122"/>
                <a:ea typeface="微软雅黑" panose="020B0503020204020204" pitchFamily="34" charset="-122"/>
              </a:rPr>
              <a:t>整体代码回顾</a:t>
            </a:r>
            <a:endParaRPr lang="zh-CN" altLang="en-US" sz="2400" dirty="0"/>
          </a:p>
        </p:txBody>
      </p:sp>
    </p:spTree>
    <p:extLst>
      <p:ext uri="{BB962C8B-B14F-4D97-AF65-F5344CB8AC3E}">
        <p14:creationId xmlns:p14="http://schemas.microsoft.com/office/powerpoint/2010/main" val="2515708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E023F63-DD36-830B-5F6E-80986E9BE126}"/>
              </a:ext>
            </a:extLst>
          </p:cNvPr>
          <p:cNvSpPr txBox="1"/>
          <p:nvPr/>
        </p:nvSpPr>
        <p:spPr>
          <a:xfrm>
            <a:off x="1164336" y="1477624"/>
            <a:ext cx="10178014" cy="503536"/>
          </a:xfrm>
          <a:prstGeom prst="rect">
            <a:avLst/>
          </a:prstGeom>
          <a:solidFill>
            <a:schemeClr val="accent4">
              <a:lumMod val="20000"/>
              <a:lumOff val="80000"/>
            </a:schemeClr>
          </a:solidFill>
        </p:spPr>
        <p:txBody>
          <a:bodyPr wrap="square">
            <a:spAutoFit/>
          </a:bodyPr>
          <a:lstStyle/>
          <a:p>
            <a:pPr>
              <a:lnSpc>
                <a:spcPct val="150000"/>
              </a:lnSpc>
            </a:pPr>
            <a:r>
              <a:rPr lang="zh-CN" altLang="en-US" sz="2000" b="1" dirty="0">
                <a:effectLst/>
                <a:latin typeface="Consolas" panose="020B0609020204030204" pitchFamily="49" charset="0"/>
                <a:ea typeface="微软雅黑" panose="020B0503020204020204" pitchFamily="34" charset="-122"/>
              </a:rPr>
              <a:t>最后还剩下，如何完成 </a:t>
            </a:r>
            <a:r>
              <a:rPr lang="en-US" altLang="zh-CN" sz="2000" b="1" dirty="0">
                <a:effectLst/>
                <a:latin typeface="Consolas" panose="020B0609020204030204" pitchFamily="49" charset="0"/>
                <a:ea typeface="微软雅黑" panose="020B0503020204020204" pitchFamily="34" charset="-122"/>
              </a:rPr>
              <a:t>check </a:t>
            </a:r>
            <a:r>
              <a:rPr lang="zh-CN" altLang="en-US" sz="2000" b="1" dirty="0">
                <a:effectLst/>
                <a:latin typeface="Consolas" panose="020B0609020204030204" pitchFamily="49" charset="0"/>
                <a:ea typeface="微软雅黑" panose="020B0503020204020204" pitchFamily="34" charset="-122"/>
              </a:rPr>
              <a:t>函数</a:t>
            </a:r>
            <a:endParaRPr lang="zh-CN" altLang="en-US" sz="2000" dirty="0">
              <a:effectLst/>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476E2C6A-AED5-5C94-E236-BC3E6A965E9E}"/>
              </a:ext>
            </a:extLst>
          </p:cNvPr>
          <p:cNvSpPr txBox="1"/>
          <p:nvPr/>
        </p:nvSpPr>
        <p:spPr>
          <a:xfrm>
            <a:off x="1164336" y="4546814"/>
            <a:ext cx="10107166" cy="166712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检查函数，判断在</a:t>
            </a:r>
            <a:r>
              <a:rPr lang="en-US" altLang="zh-CN" sz="2000" dirty="0">
                <a:solidFill>
                  <a:srgbClr val="008000"/>
                </a:solidFill>
                <a:latin typeface="Consolas" panose="020B0609020204030204" pitchFamily="49" charset="0"/>
              </a:rPr>
              <a:t>(x, y)</a:t>
            </a:r>
            <a:r>
              <a:rPr lang="zh-CN" altLang="en-US" sz="2000" dirty="0">
                <a:solidFill>
                  <a:srgbClr val="008000"/>
                </a:solidFill>
                <a:latin typeface="Consolas" panose="020B0609020204030204" pitchFamily="49" charset="0"/>
              </a:rPr>
              <a:t>位置填</a:t>
            </a:r>
            <a:r>
              <a:rPr lang="en-US" altLang="zh-CN" sz="2000" dirty="0">
                <a:solidFill>
                  <a:srgbClr val="008000"/>
                </a:solidFill>
                <a:latin typeface="Consolas" panose="020B0609020204030204" pitchFamily="49" charset="0"/>
              </a:rPr>
              <a:t>num</a:t>
            </a:r>
            <a:r>
              <a:rPr lang="zh-CN" altLang="en-US" sz="2000" dirty="0">
                <a:solidFill>
                  <a:srgbClr val="008000"/>
                </a:solidFill>
                <a:latin typeface="Consolas" panose="020B0609020204030204" pitchFamily="49" charset="0"/>
              </a:rPr>
              <a:t>是否合法</a:t>
            </a:r>
            <a:endParaRPr lang="en-US" altLang="zh-CN"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bool check(int x, int y, int num) {</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1. </a:t>
            </a:r>
            <a:r>
              <a:rPr lang="zh-CN" altLang="en-US" sz="2000" dirty="0">
                <a:solidFill>
                  <a:srgbClr val="008000"/>
                </a:solidFill>
                <a:latin typeface="Consolas" panose="020B0609020204030204" pitchFamily="49" charset="0"/>
              </a:rPr>
              <a:t>循环检查行</a:t>
            </a:r>
            <a:endParaRPr lang="en-US" altLang="zh-CN" sz="2000" dirty="0">
              <a:solidFill>
                <a:srgbClr val="008000"/>
              </a:solidFill>
              <a:latin typeface="Consolas" panose="020B0609020204030204" pitchFamily="49" charset="0"/>
            </a:endParaRPr>
          </a:p>
          <a:p>
            <a:r>
              <a:rPr lang="en-US" altLang="zh-CN" sz="2000" dirty="0">
                <a:solidFill>
                  <a:srgbClr val="008000"/>
                </a:solidFill>
                <a:latin typeface="Consolas" panose="020B0609020204030204" pitchFamily="49" charset="0"/>
              </a:rPr>
              <a:t>    </a:t>
            </a:r>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&lt; </a:t>
            </a:r>
            <a:r>
              <a:rPr lang="en-US" altLang="zh-CN" sz="2000" dirty="0">
                <a:solidFill>
                  <a:srgbClr val="098658"/>
                </a:solidFill>
                <a:latin typeface="Consolas" panose="020B0609020204030204" pitchFamily="49" charset="0"/>
              </a:rPr>
              <a:t>4</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(grid[x][</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num)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 false;</a:t>
            </a:r>
          </a:p>
        </p:txBody>
      </p:sp>
      <p:sp>
        <p:nvSpPr>
          <p:cNvPr id="8" name="文本框 7">
            <a:extLst>
              <a:ext uri="{FF2B5EF4-FFF2-40B4-BE49-F238E27FC236}">
                <a16:creationId xmlns:a16="http://schemas.microsoft.com/office/drawing/2014/main" id="{9285B782-6D14-5669-24CB-3C9F659F7948}"/>
              </a:ext>
            </a:extLst>
          </p:cNvPr>
          <p:cNvSpPr txBox="1"/>
          <p:nvPr/>
        </p:nvSpPr>
        <p:spPr>
          <a:xfrm>
            <a:off x="1164336" y="2178721"/>
            <a:ext cx="10107167" cy="2170531"/>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检查行</a:t>
            </a:r>
            <a:endParaRPr lang="en-US" altLang="zh-CN" sz="2000" b="1" dirty="0">
              <a:effectLst/>
              <a:latin typeface="微软雅黑" panose="020B0503020204020204" pitchFamily="34" charset="-122"/>
              <a:ea typeface="微软雅黑" panose="020B0503020204020204" pitchFamily="34" charset="-122"/>
            </a:endParaRPr>
          </a:p>
          <a:p>
            <a:pPr>
              <a:lnSpc>
                <a:spcPct val="150000"/>
              </a:lnSpc>
            </a:pPr>
            <a:r>
              <a:rPr lang="zh-CN" altLang="en-US" b="1" dirty="0">
                <a:effectLst/>
                <a:latin typeface="微软雅黑" panose="020B0503020204020204" pitchFamily="34" charset="-122"/>
                <a:ea typeface="微软雅黑" panose="020B0503020204020204" pitchFamily="34" charset="-122"/>
              </a:rPr>
              <a:t>逻辑：</a:t>
            </a:r>
            <a:r>
              <a:rPr lang="zh-CN" altLang="en-US" dirty="0">
                <a:effectLst/>
                <a:latin typeface="微软雅黑" panose="020B0503020204020204" pitchFamily="34" charset="-122"/>
                <a:ea typeface="微软雅黑" panose="020B0503020204020204" pitchFamily="34" charset="-122"/>
              </a:rPr>
              <a:t> </a:t>
            </a:r>
            <a:r>
              <a:rPr lang="en-US" altLang="zh-CN" dirty="0">
                <a:solidFill>
                  <a:srgbClr val="C00000"/>
                </a:solidFill>
                <a:effectLst/>
                <a:latin typeface="Consolas" panose="020B0609020204030204" pitchFamily="49" charset="0"/>
                <a:ea typeface="微软雅黑" panose="020B0503020204020204" pitchFamily="34" charset="-122"/>
              </a:rPr>
              <a:t>num</a:t>
            </a:r>
            <a:r>
              <a:rPr lang="zh-CN" altLang="en-US" dirty="0">
                <a:effectLst/>
                <a:latin typeface="微软雅黑" panose="020B0503020204020204" pitchFamily="34" charset="-122"/>
                <a:ea typeface="微软雅黑" panose="020B0503020204020204" pitchFamily="34" charset="-122"/>
              </a:rPr>
              <a:t> 不能与 </a:t>
            </a:r>
            <a:r>
              <a:rPr lang="en-US" altLang="zh-CN" dirty="0">
                <a:solidFill>
                  <a:srgbClr val="C00000"/>
                </a:solidFill>
                <a:effectLst/>
                <a:latin typeface="Consolas" panose="020B0609020204030204" pitchFamily="49" charset="0"/>
                <a:ea typeface="微软雅黑" panose="020B0503020204020204" pitchFamily="34" charset="-122"/>
              </a:rPr>
              <a:t>(x, y)</a:t>
            </a:r>
            <a:r>
              <a:rPr lang="zh-CN" altLang="en-US" dirty="0">
                <a:effectLst/>
                <a:latin typeface="微软雅黑" panose="020B0503020204020204" pitchFamily="34" charset="-122"/>
                <a:ea typeface="微软雅黑" panose="020B0503020204020204" pitchFamily="34" charset="-122"/>
              </a:rPr>
              <a:t> 所在行的任何其他数字相同。</a:t>
            </a:r>
          </a:p>
          <a:p>
            <a:pPr>
              <a:lnSpc>
                <a:spcPct val="150000"/>
              </a:lnSpc>
            </a:pPr>
            <a:r>
              <a:rPr lang="zh-CN" altLang="en-US" dirty="0">
                <a:effectLst/>
                <a:latin typeface="微软雅黑" panose="020B0503020204020204" pitchFamily="34" charset="-122"/>
                <a:ea typeface="微软雅黑" panose="020B0503020204020204" pitchFamily="34" charset="-122"/>
              </a:rPr>
              <a:t>这意味着我们要遍历第 </a:t>
            </a:r>
            <a:r>
              <a:rPr lang="en-US" altLang="zh-CN" dirty="0">
                <a:solidFill>
                  <a:srgbClr val="C00000"/>
                </a:solidFill>
                <a:effectLst/>
                <a:latin typeface="Consolas" panose="020B0609020204030204" pitchFamily="49" charset="0"/>
                <a:ea typeface="微软雅黑" panose="020B0503020204020204" pitchFamily="34" charset="-122"/>
              </a:rPr>
              <a:t>x</a:t>
            </a:r>
            <a:r>
              <a:rPr lang="zh-CN" altLang="en-US" dirty="0">
                <a:effectLst/>
                <a:latin typeface="微软雅黑" panose="020B0503020204020204" pitchFamily="34" charset="-122"/>
                <a:ea typeface="微软雅黑" panose="020B0503020204020204" pitchFamily="34" charset="-122"/>
              </a:rPr>
              <a:t> 行的所有格子，看看 </a:t>
            </a:r>
            <a:r>
              <a:rPr lang="en-US" altLang="zh-CN" dirty="0">
                <a:solidFill>
                  <a:srgbClr val="C00000"/>
                </a:solidFill>
                <a:effectLst/>
                <a:latin typeface="Consolas" panose="020B0609020204030204" pitchFamily="49" charset="0"/>
                <a:ea typeface="微软雅黑" panose="020B0503020204020204" pitchFamily="34" charset="-122"/>
              </a:rPr>
              <a:t>num</a:t>
            </a:r>
            <a:r>
              <a:rPr lang="zh-CN" altLang="en-US" dirty="0">
                <a:effectLst/>
                <a:latin typeface="微软雅黑" panose="020B0503020204020204" pitchFamily="34" charset="-122"/>
                <a:ea typeface="微软雅黑" panose="020B0503020204020204" pitchFamily="34" charset="-122"/>
              </a:rPr>
              <a:t> 是否已经存在。</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行号 </a:t>
            </a:r>
            <a:r>
              <a:rPr lang="en-US" altLang="zh-CN" dirty="0">
                <a:solidFill>
                  <a:srgbClr val="C00000"/>
                </a:solidFill>
                <a:effectLst/>
                <a:latin typeface="Consolas" panose="020B0609020204030204" pitchFamily="49" charset="0"/>
                <a:ea typeface="微软雅黑" panose="020B0503020204020204" pitchFamily="34" charset="-122"/>
              </a:rPr>
              <a:t>x</a:t>
            </a:r>
            <a:r>
              <a:rPr lang="zh-CN" altLang="en-US" dirty="0">
                <a:effectLst/>
                <a:latin typeface="微软雅黑" panose="020B0503020204020204" pitchFamily="34" charset="-122"/>
                <a:ea typeface="微软雅黑" panose="020B0503020204020204" pitchFamily="34" charset="-122"/>
              </a:rPr>
              <a:t> 是固定的。我们需要循环改变的是列号。</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如何遍历？ 使用一个 </a:t>
            </a:r>
            <a:r>
              <a:rPr lang="en-US" altLang="zh-CN" dirty="0">
                <a:solidFill>
                  <a:srgbClr val="C00000"/>
                </a:solidFill>
                <a:effectLst/>
                <a:latin typeface="Consolas" panose="020B0609020204030204" pitchFamily="49" charset="0"/>
                <a:ea typeface="微软雅黑" panose="020B0503020204020204" pitchFamily="34" charset="-122"/>
              </a:rPr>
              <a:t>for</a:t>
            </a:r>
            <a:r>
              <a:rPr lang="zh-CN" altLang="en-US" dirty="0">
                <a:effectLst/>
                <a:latin typeface="微软雅黑" panose="020B0503020204020204" pitchFamily="34" charset="-122"/>
                <a:ea typeface="微软雅黑" panose="020B0503020204020204" pitchFamily="34" charset="-122"/>
              </a:rPr>
              <a:t> 循环，让一个变量（比如 </a:t>
            </a:r>
            <a:r>
              <a:rPr lang="en-US" altLang="zh-CN" dirty="0" err="1">
                <a:solidFill>
                  <a:srgbClr val="C00000"/>
                </a:solidFill>
                <a:effectLst/>
                <a:latin typeface="Consolas" panose="020B0609020204030204" pitchFamily="49" charset="0"/>
                <a:ea typeface="微软雅黑" panose="020B0503020204020204" pitchFamily="34" charset="-122"/>
              </a:rPr>
              <a:t>i</a:t>
            </a:r>
            <a:r>
              <a:rPr lang="zh-CN" altLang="en-US" dirty="0">
                <a:effectLst/>
                <a:latin typeface="微软雅黑" panose="020B0503020204020204" pitchFamily="34" charset="-122"/>
                <a:ea typeface="微软雅黑" panose="020B0503020204020204" pitchFamily="34" charset="-122"/>
              </a:rPr>
              <a:t>）从 </a:t>
            </a:r>
            <a:r>
              <a:rPr lang="en-US" altLang="zh-CN" dirty="0">
                <a:solidFill>
                  <a:srgbClr val="C00000"/>
                </a:solidFill>
                <a:effectLst/>
                <a:latin typeface="Consolas" panose="020B0609020204030204" pitchFamily="49" charset="0"/>
                <a:ea typeface="微软雅黑" panose="020B0503020204020204" pitchFamily="34" charset="-122"/>
              </a:rPr>
              <a:t>0</a:t>
            </a:r>
            <a:r>
              <a:rPr lang="zh-CN" altLang="en-US" dirty="0">
                <a:effectLst/>
                <a:latin typeface="微软雅黑" panose="020B0503020204020204" pitchFamily="34" charset="-122"/>
                <a:ea typeface="微软雅黑" panose="020B0503020204020204" pitchFamily="34" charset="-122"/>
              </a:rPr>
              <a:t> 遍历到 </a:t>
            </a:r>
            <a:r>
              <a:rPr lang="en-US" altLang="zh-CN" dirty="0">
                <a:solidFill>
                  <a:srgbClr val="C00000"/>
                </a:solidFill>
                <a:effectLst/>
                <a:latin typeface="Consolas" panose="020B0609020204030204" pitchFamily="49" charset="0"/>
                <a:ea typeface="微软雅黑" panose="020B0503020204020204" pitchFamily="34" charset="-122"/>
              </a:rPr>
              <a:t>3</a:t>
            </a:r>
            <a:r>
              <a:rPr lang="zh-CN" altLang="en-US" dirty="0">
                <a:effectLst/>
                <a:latin typeface="微软雅黑" panose="020B0503020204020204" pitchFamily="34" charset="-122"/>
                <a:ea typeface="微软雅黑" panose="020B0503020204020204" pitchFamily="34" charset="-122"/>
              </a:rPr>
              <a:t>，代表每一列。</a:t>
            </a:r>
          </a:p>
        </p:txBody>
      </p:sp>
    </p:spTree>
    <p:extLst>
      <p:ext uri="{BB962C8B-B14F-4D97-AF65-F5344CB8AC3E}">
        <p14:creationId xmlns:p14="http://schemas.microsoft.com/office/powerpoint/2010/main" val="3595883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476E2C6A-AED5-5C94-E236-BC3E6A965E9E}"/>
              </a:ext>
            </a:extLst>
          </p:cNvPr>
          <p:cNvSpPr txBox="1"/>
          <p:nvPr/>
        </p:nvSpPr>
        <p:spPr>
          <a:xfrm>
            <a:off x="1164336" y="4228096"/>
            <a:ext cx="10107166" cy="1925464"/>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8000"/>
                </a:solidFill>
                <a:latin typeface="Consolas" panose="020B0609020204030204" pitchFamily="49" charset="0"/>
              </a:rPr>
              <a:t>// ...</a:t>
            </a:r>
          </a:p>
          <a:p>
            <a:pPr>
              <a:lnSpc>
                <a:spcPct val="150000"/>
              </a:lnSpc>
            </a:pPr>
            <a:r>
              <a:rPr lang="en-US" altLang="zh-CN" sz="2000" dirty="0">
                <a:solidFill>
                  <a:srgbClr val="008000"/>
                </a:solidFill>
                <a:latin typeface="Consolas" panose="020B0609020204030204" pitchFamily="49" charset="0"/>
              </a:rPr>
              <a:t>// 2. </a:t>
            </a:r>
            <a:r>
              <a:rPr lang="zh-CN" altLang="en-US" sz="2000" dirty="0">
                <a:solidFill>
                  <a:srgbClr val="008000"/>
                </a:solidFill>
                <a:latin typeface="Consolas" panose="020B0609020204030204" pitchFamily="49" charset="0"/>
              </a:rPr>
              <a:t>循环检查列</a:t>
            </a:r>
            <a:endParaRPr lang="en-US" altLang="zh-CN" sz="2000" dirty="0">
              <a:solidFill>
                <a:srgbClr val="008000"/>
              </a:solidFill>
              <a:latin typeface="Consolas" panose="020B0609020204030204" pitchFamily="49" charset="0"/>
            </a:endParaRPr>
          </a:p>
          <a:p>
            <a:pPr>
              <a:lnSpc>
                <a:spcPct val="150000"/>
              </a:lnSpc>
            </a:pPr>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&lt; </a:t>
            </a:r>
            <a:r>
              <a:rPr lang="en-US" altLang="zh-CN" sz="2000" dirty="0">
                <a:solidFill>
                  <a:srgbClr val="098658"/>
                </a:solidFill>
                <a:latin typeface="Consolas" panose="020B0609020204030204" pitchFamily="49" charset="0"/>
              </a:rPr>
              <a:t>4</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a:t>
            </a:r>
          </a:p>
          <a:p>
            <a:pPr>
              <a:lnSpc>
                <a:spcPct val="150000"/>
              </a:lnSpc>
            </a:pPr>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(grid[</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][y] == num)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 false;</a:t>
            </a:r>
          </a:p>
        </p:txBody>
      </p:sp>
      <p:sp>
        <p:nvSpPr>
          <p:cNvPr id="8" name="文本框 7">
            <a:extLst>
              <a:ext uri="{FF2B5EF4-FFF2-40B4-BE49-F238E27FC236}">
                <a16:creationId xmlns:a16="http://schemas.microsoft.com/office/drawing/2014/main" id="{9285B782-6D14-5669-24CB-3C9F659F7948}"/>
              </a:ext>
            </a:extLst>
          </p:cNvPr>
          <p:cNvSpPr txBox="1"/>
          <p:nvPr/>
        </p:nvSpPr>
        <p:spPr>
          <a:xfrm>
            <a:off x="1164336" y="1623960"/>
            <a:ext cx="10107167" cy="2170531"/>
          </a:xfrm>
          <a:prstGeom prst="rect">
            <a:avLst/>
          </a:prstGeom>
          <a:solidFill>
            <a:schemeClr val="accent1">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检查列</a:t>
            </a:r>
            <a:endParaRPr lang="en-US" altLang="zh-CN" sz="2000" b="1" dirty="0">
              <a:effectLst/>
              <a:latin typeface="微软雅黑" panose="020B0503020204020204" pitchFamily="34" charset="-122"/>
              <a:ea typeface="微软雅黑" panose="020B0503020204020204" pitchFamily="34" charset="-122"/>
            </a:endParaRPr>
          </a:p>
          <a:p>
            <a:pPr>
              <a:lnSpc>
                <a:spcPct val="150000"/>
              </a:lnSpc>
            </a:pPr>
            <a:r>
              <a:rPr lang="zh-CN" altLang="en-US" b="1" dirty="0">
                <a:effectLst/>
                <a:latin typeface="微软雅黑" panose="020B0503020204020204" pitchFamily="34" charset="-122"/>
                <a:ea typeface="微软雅黑" panose="020B0503020204020204" pitchFamily="34" charset="-122"/>
              </a:rPr>
              <a:t>逻辑：</a:t>
            </a:r>
            <a:r>
              <a:rPr lang="zh-CN" altLang="en-US" dirty="0">
                <a:effectLst/>
                <a:latin typeface="微软雅黑" panose="020B0503020204020204" pitchFamily="34" charset="-122"/>
                <a:ea typeface="微软雅黑" panose="020B0503020204020204" pitchFamily="34" charset="-122"/>
              </a:rPr>
              <a:t> </a:t>
            </a:r>
            <a:r>
              <a:rPr lang="en-US" altLang="zh-CN" dirty="0">
                <a:solidFill>
                  <a:srgbClr val="C00000"/>
                </a:solidFill>
                <a:effectLst/>
                <a:latin typeface="Consolas" panose="020B0609020204030204" pitchFamily="49" charset="0"/>
                <a:ea typeface="微软雅黑" panose="020B0503020204020204" pitchFamily="34" charset="-122"/>
              </a:rPr>
              <a:t>num</a:t>
            </a:r>
            <a:r>
              <a:rPr lang="zh-CN" altLang="en-US" dirty="0">
                <a:effectLst/>
                <a:latin typeface="微软雅黑" panose="020B0503020204020204" pitchFamily="34" charset="-122"/>
                <a:ea typeface="微软雅黑" panose="020B0503020204020204" pitchFamily="34" charset="-122"/>
              </a:rPr>
              <a:t> 不能与 </a:t>
            </a:r>
            <a:r>
              <a:rPr lang="en-US" altLang="zh-CN" dirty="0">
                <a:solidFill>
                  <a:srgbClr val="C00000"/>
                </a:solidFill>
                <a:effectLst/>
                <a:latin typeface="Consolas" panose="020B0609020204030204" pitchFamily="49" charset="0"/>
                <a:ea typeface="微软雅黑" panose="020B0503020204020204" pitchFamily="34" charset="-122"/>
              </a:rPr>
              <a:t>(x, y)</a:t>
            </a:r>
            <a:r>
              <a:rPr lang="zh-CN" altLang="en-US" dirty="0">
                <a:effectLst/>
                <a:latin typeface="微软雅黑" panose="020B0503020204020204" pitchFamily="34" charset="-122"/>
                <a:ea typeface="微软雅黑" panose="020B0503020204020204" pitchFamily="34" charset="-122"/>
              </a:rPr>
              <a:t> 所在列的任何其他数字相同。</a:t>
            </a:r>
          </a:p>
          <a:p>
            <a:pPr>
              <a:lnSpc>
                <a:spcPct val="150000"/>
              </a:lnSpc>
            </a:pPr>
            <a:r>
              <a:rPr lang="zh-CN" altLang="en-US" dirty="0">
                <a:effectLst/>
                <a:latin typeface="微软雅黑" panose="020B0503020204020204" pitchFamily="34" charset="-122"/>
                <a:ea typeface="微软雅黑" panose="020B0503020204020204" pitchFamily="34" charset="-122"/>
              </a:rPr>
              <a:t>这意味着我们要遍历第 </a:t>
            </a:r>
            <a:r>
              <a:rPr lang="en-US" altLang="zh-CN" dirty="0">
                <a:solidFill>
                  <a:srgbClr val="C00000"/>
                </a:solidFill>
                <a:effectLst/>
                <a:latin typeface="Consolas" panose="020B0609020204030204" pitchFamily="49" charset="0"/>
                <a:ea typeface="微软雅黑" panose="020B0503020204020204" pitchFamily="34" charset="-122"/>
              </a:rPr>
              <a:t>x</a:t>
            </a:r>
            <a:r>
              <a:rPr lang="zh-CN" altLang="en-US" dirty="0">
                <a:effectLst/>
                <a:latin typeface="微软雅黑" panose="020B0503020204020204" pitchFamily="34" charset="-122"/>
                <a:ea typeface="微软雅黑" panose="020B0503020204020204" pitchFamily="34" charset="-122"/>
              </a:rPr>
              <a:t> 行的所有格子，看看 </a:t>
            </a:r>
            <a:r>
              <a:rPr lang="en-US" altLang="zh-CN" dirty="0">
                <a:solidFill>
                  <a:srgbClr val="C00000"/>
                </a:solidFill>
                <a:effectLst/>
                <a:latin typeface="Consolas" panose="020B0609020204030204" pitchFamily="49" charset="0"/>
                <a:ea typeface="微软雅黑" panose="020B0503020204020204" pitchFamily="34" charset="-122"/>
              </a:rPr>
              <a:t>num</a:t>
            </a:r>
            <a:r>
              <a:rPr lang="zh-CN" altLang="en-US" dirty="0">
                <a:effectLst/>
                <a:latin typeface="微软雅黑" panose="020B0503020204020204" pitchFamily="34" charset="-122"/>
                <a:ea typeface="微软雅黑" panose="020B0503020204020204" pitchFamily="34" charset="-122"/>
              </a:rPr>
              <a:t> 是否已经存在。</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列号 </a:t>
            </a:r>
            <a:r>
              <a:rPr lang="en-US" altLang="zh-CN" dirty="0">
                <a:solidFill>
                  <a:srgbClr val="C00000"/>
                </a:solidFill>
                <a:effectLst/>
                <a:latin typeface="Consolas" panose="020B0609020204030204" pitchFamily="49" charset="0"/>
                <a:ea typeface="微软雅黑" panose="020B0503020204020204" pitchFamily="34" charset="-122"/>
              </a:rPr>
              <a:t>y</a:t>
            </a:r>
            <a:r>
              <a:rPr lang="zh-CN" altLang="en-US" dirty="0">
                <a:effectLst/>
                <a:latin typeface="微软雅黑" panose="020B0503020204020204" pitchFamily="34" charset="-122"/>
                <a:ea typeface="微软雅黑" panose="020B0503020204020204" pitchFamily="34" charset="-122"/>
              </a:rPr>
              <a:t> 是固定的。我们需要循环改变的是</a:t>
            </a:r>
            <a:r>
              <a:rPr lang="zh-CN" altLang="en-US" dirty="0">
                <a:latin typeface="微软雅黑" panose="020B0503020204020204" pitchFamily="34" charset="-122"/>
                <a:ea typeface="微软雅黑" panose="020B0503020204020204" pitchFamily="34" charset="-122"/>
              </a:rPr>
              <a:t>行</a:t>
            </a:r>
            <a:r>
              <a:rPr lang="zh-CN" altLang="en-US" dirty="0">
                <a:effectLst/>
                <a:latin typeface="微软雅黑" panose="020B0503020204020204" pitchFamily="34" charset="-122"/>
                <a:ea typeface="微软雅黑" panose="020B0503020204020204" pitchFamily="34" charset="-122"/>
              </a:rPr>
              <a:t>号。</a:t>
            </a:r>
          </a:p>
          <a:p>
            <a:pPr indent="-285750">
              <a:lnSpc>
                <a:spcPct val="150000"/>
              </a:lnSpc>
              <a:buClr>
                <a:srgbClr val="000000"/>
              </a:buClr>
              <a:buFont typeface="微软雅黑" panose="020B0503020204020204" pitchFamily="34" charset="-122"/>
              <a:buChar char="•"/>
            </a:pPr>
            <a:r>
              <a:rPr lang="zh-CN" altLang="en-US" dirty="0">
                <a:effectLst/>
                <a:latin typeface="微软雅黑" panose="020B0503020204020204" pitchFamily="34" charset="-122"/>
                <a:ea typeface="微软雅黑" panose="020B0503020204020204" pitchFamily="34" charset="-122"/>
              </a:rPr>
              <a:t>同样使用一个 </a:t>
            </a:r>
            <a:r>
              <a:rPr lang="en-US" altLang="zh-CN" dirty="0">
                <a:solidFill>
                  <a:srgbClr val="C00000"/>
                </a:solidFill>
                <a:effectLst/>
                <a:latin typeface="Consolas" panose="020B0609020204030204" pitchFamily="49" charset="0"/>
                <a:ea typeface="微软雅黑" panose="020B0503020204020204" pitchFamily="34" charset="-122"/>
              </a:rPr>
              <a:t>for</a:t>
            </a:r>
            <a:r>
              <a:rPr lang="zh-CN" altLang="en-US" dirty="0">
                <a:effectLst/>
                <a:latin typeface="微软雅黑" panose="020B0503020204020204" pitchFamily="34" charset="-122"/>
                <a:ea typeface="微软雅黑" panose="020B0503020204020204" pitchFamily="34" charset="-122"/>
              </a:rPr>
              <a:t> 循环，让一个变量从 </a:t>
            </a:r>
            <a:r>
              <a:rPr lang="en-US" altLang="zh-CN" dirty="0">
                <a:solidFill>
                  <a:srgbClr val="C00000"/>
                </a:solidFill>
                <a:effectLst/>
                <a:latin typeface="Consolas" panose="020B0609020204030204" pitchFamily="49" charset="0"/>
                <a:ea typeface="微软雅黑" panose="020B0503020204020204" pitchFamily="34" charset="-122"/>
              </a:rPr>
              <a:t>0</a:t>
            </a:r>
            <a:r>
              <a:rPr lang="zh-CN" altLang="en-US" dirty="0">
                <a:effectLst/>
                <a:latin typeface="微软雅黑" panose="020B0503020204020204" pitchFamily="34" charset="-122"/>
                <a:ea typeface="微软雅黑" panose="020B0503020204020204" pitchFamily="34" charset="-122"/>
              </a:rPr>
              <a:t> 遍历到 </a:t>
            </a:r>
            <a:r>
              <a:rPr lang="en-US" altLang="zh-CN" dirty="0">
                <a:solidFill>
                  <a:srgbClr val="C00000"/>
                </a:solidFill>
                <a:effectLst/>
                <a:latin typeface="Consolas" panose="020B0609020204030204" pitchFamily="49" charset="0"/>
                <a:ea typeface="微软雅黑" panose="020B0503020204020204" pitchFamily="34" charset="-122"/>
              </a:rPr>
              <a:t>3</a:t>
            </a:r>
            <a:r>
              <a:rPr lang="zh-CN" altLang="en-US" dirty="0">
                <a:effectLst/>
                <a:latin typeface="微软雅黑" panose="020B0503020204020204" pitchFamily="34" charset="-122"/>
                <a:ea typeface="微软雅黑" panose="020B0503020204020204" pitchFamily="34" charset="-122"/>
              </a:rPr>
              <a:t>，代表每一行。</a:t>
            </a:r>
          </a:p>
        </p:txBody>
      </p:sp>
    </p:spTree>
    <p:extLst>
      <p:ext uri="{BB962C8B-B14F-4D97-AF65-F5344CB8AC3E}">
        <p14:creationId xmlns:p14="http://schemas.microsoft.com/office/powerpoint/2010/main" val="388281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B8FAAFFC-672F-2911-3870-45766994C2D2}"/>
              </a:ext>
            </a:extLst>
          </p:cNvPr>
          <p:cNvSpPr txBox="1"/>
          <p:nvPr/>
        </p:nvSpPr>
        <p:spPr>
          <a:xfrm>
            <a:off x="1164333" y="1379492"/>
            <a:ext cx="10107167" cy="2434834"/>
          </a:xfrm>
          <a:prstGeom prst="rect">
            <a:avLst/>
          </a:prstGeom>
          <a:solidFill>
            <a:schemeClr val="bg1">
              <a:lumMod val="95000"/>
            </a:schemeClr>
          </a:solidFill>
        </p:spPr>
        <p:txBody>
          <a:bodyPr wrap="square">
            <a:spAutoFit/>
          </a:bodyPr>
          <a:lstStyle/>
          <a:p>
            <a:pPr>
              <a:lnSpc>
                <a:spcPct val="200000"/>
              </a:lnSpc>
            </a:pPr>
            <a:r>
              <a:rPr lang="zh-CN" altLang="en-US" sz="2400" b="1" dirty="0">
                <a:effectLst/>
                <a:latin typeface="Consolas" panose="020B0609020204030204" pitchFamily="49" charset="0"/>
                <a:ea typeface="微软雅黑" panose="020B0503020204020204" pitchFamily="34" charset="-122"/>
              </a:rPr>
              <a:t>检查</a:t>
            </a:r>
            <a:r>
              <a:rPr lang="en-US" altLang="zh-CN" sz="2400" b="1" dirty="0">
                <a:effectLst/>
                <a:latin typeface="Consolas" panose="020B0609020204030204" pitchFamily="49" charset="0"/>
                <a:ea typeface="微软雅黑" panose="020B0503020204020204" pitchFamily="34" charset="-122"/>
              </a:rPr>
              <a:t>2x2</a:t>
            </a:r>
            <a:r>
              <a:rPr lang="zh-CN" altLang="en-US" sz="2400" b="1" dirty="0">
                <a:effectLst/>
                <a:latin typeface="Consolas" panose="020B0609020204030204" pitchFamily="49" charset="0"/>
                <a:ea typeface="微软雅黑" panose="020B0503020204020204" pitchFamily="34" charset="-122"/>
              </a:rPr>
              <a:t>子区域</a:t>
            </a:r>
            <a:endParaRPr lang="en-US" altLang="zh-CN" sz="2400" b="1" dirty="0">
              <a:effectLst/>
              <a:latin typeface="Consolas" panose="020B0609020204030204" pitchFamily="49" charset="0"/>
              <a:ea typeface="微软雅黑" panose="020B0503020204020204" pitchFamily="34" charset="-122"/>
            </a:endParaRPr>
          </a:p>
          <a:p>
            <a:pPr>
              <a:lnSpc>
                <a:spcPct val="150000"/>
              </a:lnSpc>
            </a:pPr>
            <a:r>
              <a:rPr lang="zh-CN" altLang="en-US" sz="2000" b="1" dirty="0">
                <a:effectLst/>
                <a:latin typeface="Consolas" panose="020B0609020204030204" pitchFamily="49" charset="0"/>
                <a:ea typeface="微软雅黑" panose="020B0503020204020204" pitchFamily="34" charset="-122"/>
              </a:rPr>
              <a:t>逻辑：</a:t>
            </a:r>
            <a:r>
              <a:rPr lang="zh-CN" altLang="en-US" sz="2000" dirty="0">
                <a:effectLst/>
                <a:latin typeface="Consolas" panose="020B0609020204030204" pitchFamily="49" charset="0"/>
                <a:ea typeface="微软雅黑" panose="020B0503020204020204" pitchFamily="34" charset="-122"/>
              </a:rPr>
              <a:t> 不能与当前坐标所在的</a:t>
            </a:r>
            <a:r>
              <a:rPr lang="en-US" altLang="zh-CN" sz="2000" dirty="0">
                <a:effectLst/>
                <a:latin typeface="Consolas" panose="020B0609020204030204" pitchFamily="49" charset="0"/>
                <a:ea typeface="微软雅黑" panose="020B0503020204020204" pitchFamily="34" charset="-122"/>
              </a:rPr>
              <a:t>2x2</a:t>
            </a:r>
            <a:r>
              <a:rPr lang="zh-CN" altLang="en-US" sz="2000" dirty="0">
                <a:effectLst/>
                <a:latin typeface="Consolas" panose="020B0609020204030204" pitchFamily="49" charset="0"/>
                <a:ea typeface="微软雅黑" panose="020B0503020204020204" pitchFamily="34" charset="-122"/>
              </a:rPr>
              <a:t>小方块内的任何其他数字相同。</a:t>
            </a:r>
          </a:p>
          <a:p>
            <a:pPr>
              <a:lnSpc>
                <a:spcPct val="200000"/>
              </a:lnSpc>
            </a:pPr>
            <a:r>
              <a:rPr lang="zh-CN" altLang="en-US" sz="2000" dirty="0">
                <a:effectLst/>
                <a:latin typeface="Consolas" panose="020B0609020204030204" pitchFamily="49" charset="0"/>
                <a:ea typeface="微软雅黑" panose="020B0503020204020204" pitchFamily="34" charset="-122"/>
              </a:rPr>
              <a:t>我们如何根据 </a:t>
            </a:r>
            <a:r>
              <a:rPr lang="en-US" altLang="zh-CN" sz="2000" dirty="0">
                <a:solidFill>
                  <a:srgbClr val="C00000"/>
                </a:solidFill>
                <a:effectLst/>
                <a:latin typeface="Consolas" panose="020B0609020204030204" pitchFamily="49" charset="0"/>
                <a:ea typeface="微软雅黑" panose="020B0503020204020204" pitchFamily="34" charset="-122"/>
              </a:rPr>
              <a:t>(x, y)</a:t>
            </a:r>
            <a:r>
              <a:rPr lang="zh-CN" altLang="en-US" sz="2000" dirty="0">
                <a:effectLst/>
                <a:latin typeface="Consolas" panose="020B0609020204030204" pitchFamily="49" charset="0"/>
                <a:ea typeface="微软雅黑" panose="020B0503020204020204" pitchFamily="34" charset="-122"/>
              </a:rPr>
              <a:t> 快速确定它属于哪个小方块，并只遍历那个方块内的</a:t>
            </a:r>
            <a:r>
              <a:rPr lang="en-US" altLang="zh-CN" sz="2000" dirty="0">
                <a:effectLst/>
                <a:latin typeface="Consolas" panose="020B0609020204030204" pitchFamily="49" charset="0"/>
                <a:ea typeface="微软雅黑" panose="020B0503020204020204" pitchFamily="34" charset="-122"/>
              </a:rPr>
              <a:t>4</a:t>
            </a:r>
            <a:r>
              <a:rPr lang="zh-CN" altLang="en-US" sz="2000" dirty="0">
                <a:effectLst/>
                <a:latin typeface="Consolas" panose="020B0609020204030204" pitchFamily="49" charset="0"/>
                <a:ea typeface="微软雅黑" panose="020B0503020204020204" pitchFamily="34" charset="-122"/>
              </a:rPr>
              <a:t>个格子？</a:t>
            </a:r>
          </a:p>
          <a:p>
            <a:pPr>
              <a:lnSpc>
                <a:spcPct val="200000"/>
              </a:lnSpc>
            </a:pPr>
            <a:r>
              <a:rPr lang="zh-CN" altLang="en-US" sz="2000" b="1" dirty="0">
                <a:effectLst/>
                <a:latin typeface="Consolas" panose="020B0609020204030204" pitchFamily="49" charset="0"/>
                <a:ea typeface="微软雅黑" panose="020B0503020204020204" pitchFamily="34" charset="-122"/>
              </a:rPr>
              <a:t>解决方法：</a:t>
            </a:r>
            <a:r>
              <a:rPr lang="zh-CN" altLang="en-US" sz="2000" dirty="0">
                <a:effectLst/>
                <a:latin typeface="Consolas" panose="020B0609020204030204" pitchFamily="49" charset="0"/>
                <a:ea typeface="微软雅黑" panose="020B0503020204020204" pitchFamily="34" charset="-122"/>
              </a:rPr>
              <a:t> 找到该方块的</a:t>
            </a:r>
            <a:r>
              <a:rPr lang="zh-CN" altLang="en-US" sz="2000" b="1" dirty="0">
                <a:effectLst/>
                <a:latin typeface="Consolas" panose="020B0609020204030204" pitchFamily="49" charset="0"/>
                <a:ea typeface="微软雅黑" panose="020B0503020204020204" pitchFamily="34" charset="-122"/>
              </a:rPr>
              <a:t>左上角顶点</a:t>
            </a:r>
            <a:r>
              <a:rPr lang="zh-CN" altLang="en-US" sz="2000" dirty="0">
                <a:effectLst/>
                <a:latin typeface="Consolas" panose="020B0609020204030204" pitchFamily="49" charset="0"/>
                <a:ea typeface="微软雅黑" panose="020B0503020204020204" pitchFamily="34" charset="-122"/>
              </a:rPr>
              <a:t>坐标 </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startX</a:t>
            </a:r>
            <a:r>
              <a:rPr lang="en-US" altLang="zh-CN" sz="2000" dirty="0">
                <a:solidFill>
                  <a:srgbClr val="C00000"/>
                </a:solidFill>
                <a:effectLst/>
                <a:latin typeface="Consolas" panose="020B0609020204030204" pitchFamily="49" charset="0"/>
                <a:ea typeface="微软雅黑" panose="020B0503020204020204" pitchFamily="34" charset="-122"/>
              </a:rPr>
              <a:t>, </a:t>
            </a:r>
            <a:r>
              <a:rPr lang="en-US" altLang="zh-CN" sz="2000" dirty="0" err="1">
                <a:solidFill>
                  <a:srgbClr val="C00000"/>
                </a:solidFill>
                <a:effectLst/>
                <a:latin typeface="Consolas" panose="020B0609020204030204" pitchFamily="49" charset="0"/>
                <a:ea typeface="微软雅黑" panose="020B0503020204020204" pitchFamily="34" charset="-122"/>
              </a:rPr>
              <a:t>startY</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a:t>
            </a:r>
          </a:p>
        </p:txBody>
      </p:sp>
      <p:sp>
        <p:nvSpPr>
          <p:cNvPr id="12" name="文本框 11">
            <a:extLst>
              <a:ext uri="{FF2B5EF4-FFF2-40B4-BE49-F238E27FC236}">
                <a16:creationId xmlns:a16="http://schemas.microsoft.com/office/drawing/2014/main" id="{5F139C5B-3502-11A8-47BB-0BF1E2756567}"/>
              </a:ext>
            </a:extLst>
          </p:cNvPr>
          <p:cNvSpPr txBox="1"/>
          <p:nvPr/>
        </p:nvSpPr>
        <p:spPr>
          <a:xfrm>
            <a:off x="1164334" y="4112803"/>
            <a:ext cx="10107167" cy="2170531"/>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zh-CN" altLang="en-US" sz="2000" b="1" dirty="0">
                <a:effectLst/>
                <a:latin typeface="Consolas" panose="020B0609020204030204" pitchFamily="49" charset="0"/>
                <a:ea typeface="微软雅黑" panose="020B0503020204020204" pitchFamily="34" charset="-122"/>
              </a:rPr>
              <a:t>如何计算 </a:t>
            </a:r>
            <a:r>
              <a:rPr lang="en-US" altLang="zh-CN" sz="2000" b="1" dirty="0" err="1">
                <a:solidFill>
                  <a:srgbClr val="C00000"/>
                </a:solidFill>
                <a:effectLst/>
                <a:latin typeface="Consolas" panose="020B0609020204030204" pitchFamily="49" charset="0"/>
                <a:ea typeface="微软雅黑" panose="020B0503020204020204" pitchFamily="34" charset="-122"/>
              </a:rPr>
              <a:t>startX</a:t>
            </a:r>
            <a:r>
              <a:rPr lang="zh-CN" altLang="en-US" sz="2000" b="1" dirty="0">
                <a:effectLst/>
                <a:latin typeface="Consolas" panose="020B0609020204030204" pitchFamily="49" charset="0"/>
                <a:ea typeface="微软雅黑" panose="020B0503020204020204" pitchFamily="34" charset="-122"/>
              </a:rPr>
              <a:t> 和 </a:t>
            </a:r>
            <a:r>
              <a:rPr lang="en-US" altLang="zh-CN" sz="2000" b="1" dirty="0" err="1">
                <a:solidFill>
                  <a:srgbClr val="C00000"/>
                </a:solidFill>
                <a:effectLst/>
                <a:latin typeface="Consolas" panose="020B0609020204030204" pitchFamily="49" charset="0"/>
                <a:ea typeface="微软雅黑" panose="020B0503020204020204" pitchFamily="34" charset="-122"/>
              </a:rPr>
              <a:t>startY</a:t>
            </a:r>
            <a:r>
              <a:rPr lang="zh-CN" altLang="en-US" sz="2000" b="1" dirty="0">
                <a:effectLst/>
                <a:latin typeface="Consolas" panose="020B0609020204030204" pitchFamily="49" charset="0"/>
                <a:ea typeface="微软雅黑" panose="020B0503020204020204" pitchFamily="34" charset="-122"/>
              </a:rPr>
              <a:t>？ </a:t>
            </a:r>
            <a:endParaRPr lang="en-US" altLang="zh-CN" sz="2000" b="1"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dirty="0">
                <a:effectLst/>
                <a:latin typeface="Consolas" panose="020B0609020204030204" pitchFamily="49" charset="0"/>
                <a:ea typeface="微软雅黑" panose="020B0503020204020204" pitchFamily="34" charset="-122"/>
              </a:rPr>
              <a:t>我们观察到： </a:t>
            </a:r>
          </a:p>
          <a:p>
            <a:pPr marL="1200150" lvl="2"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对于第</a:t>
            </a:r>
            <a:r>
              <a:rPr lang="en-US" altLang="zh-CN" dirty="0">
                <a:effectLst/>
                <a:latin typeface="Consolas" panose="020B0609020204030204" pitchFamily="49" charset="0"/>
                <a:ea typeface="微软雅黑" panose="020B0503020204020204" pitchFamily="34" charset="-122"/>
              </a:rPr>
              <a:t>0</a:t>
            </a:r>
            <a:r>
              <a:rPr lang="zh-CN" altLang="en-US" dirty="0">
                <a:effectLst/>
                <a:latin typeface="Consolas" panose="020B0609020204030204" pitchFamily="49" charset="0"/>
                <a:ea typeface="微软雅黑" panose="020B0503020204020204" pitchFamily="34" charset="-122"/>
              </a:rPr>
              <a:t>、</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行，左上角的行号总是</a:t>
            </a:r>
            <a:r>
              <a:rPr lang="en-US" altLang="zh-CN" dirty="0">
                <a:effectLst/>
                <a:latin typeface="Consolas" panose="020B0609020204030204" pitchFamily="49" charset="0"/>
                <a:ea typeface="微软雅黑" panose="020B0503020204020204" pitchFamily="34" charset="-122"/>
              </a:rPr>
              <a:t>0</a:t>
            </a:r>
            <a:r>
              <a:rPr lang="zh-CN" altLang="en-US" dirty="0">
                <a:effectLst/>
                <a:latin typeface="Consolas" panose="020B0609020204030204" pitchFamily="49" charset="0"/>
                <a:ea typeface="微软雅黑" panose="020B0503020204020204" pitchFamily="34" charset="-122"/>
              </a:rPr>
              <a:t>。</a:t>
            </a:r>
          </a:p>
          <a:p>
            <a:pPr marL="1200150" lvl="2" indent="-285750">
              <a:lnSpc>
                <a:spcPct val="150000"/>
              </a:lnSpc>
              <a:buClr>
                <a:srgbClr val="000000"/>
              </a:buClr>
              <a:buFont typeface="微软雅黑" panose="020B0503020204020204" pitchFamily="34" charset="-122"/>
              <a:buChar char="•"/>
            </a:pPr>
            <a:r>
              <a:rPr lang="zh-CN" altLang="en-US" dirty="0">
                <a:effectLst/>
                <a:latin typeface="Consolas" panose="020B0609020204030204" pitchFamily="49" charset="0"/>
                <a:ea typeface="微软雅黑" panose="020B0503020204020204" pitchFamily="34" charset="-122"/>
              </a:rPr>
              <a:t>对于第</a:t>
            </a:r>
            <a:r>
              <a:rPr lang="en-US" altLang="zh-CN" dirty="0">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a:t>
            </a:r>
            <a:r>
              <a:rPr lang="en-US" altLang="zh-CN" dirty="0">
                <a:effectLst/>
                <a:latin typeface="Consolas" panose="020B0609020204030204" pitchFamily="49" charset="0"/>
                <a:ea typeface="微软雅黑" panose="020B0503020204020204" pitchFamily="34" charset="-122"/>
              </a:rPr>
              <a:t>3</a:t>
            </a:r>
            <a:r>
              <a:rPr lang="zh-CN" altLang="en-US" dirty="0">
                <a:effectLst/>
                <a:latin typeface="Consolas" panose="020B0609020204030204" pitchFamily="49" charset="0"/>
                <a:ea typeface="微软雅黑" panose="020B0503020204020204" pitchFamily="34" charset="-122"/>
              </a:rPr>
              <a:t>行，左上角的行号总是</a:t>
            </a:r>
            <a:r>
              <a:rPr lang="en-US" altLang="zh-CN" dirty="0">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a:t>
            </a:r>
            <a:endParaRPr lang="en-US" altLang="zh-CN"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dirty="0">
                <a:effectLst/>
                <a:latin typeface="Consolas" panose="020B0609020204030204" pitchFamily="49" charset="0"/>
                <a:ea typeface="微软雅黑" panose="020B0503020204020204" pitchFamily="34" charset="-122"/>
              </a:rPr>
              <a:t>这个规律可以用一个整数除法公式来表示：</a:t>
            </a:r>
            <a:r>
              <a:rPr lang="en-US" altLang="zh-CN" dirty="0">
                <a:solidFill>
                  <a:srgbClr val="C00000"/>
                </a:solidFill>
                <a:effectLst/>
                <a:latin typeface="Consolas" panose="020B0609020204030204" pitchFamily="49" charset="0"/>
                <a:ea typeface="微软雅黑" panose="020B0503020204020204" pitchFamily="34" charset="-122"/>
              </a:rPr>
              <a:t>int </a:t>
            </a:r>
            <a:r>
              <a:rPr lang="en-US" altLang="zh-CN" dirty="0" err="1">
                <a:solidFill>
                  <a:srgbClr val="C00000"/>
                </a:solidFill>
                <a:effectLst/>
                <a:latin typeface="Consolas" panose="020B0609020204030204" pitchFamily="49" charset="0"/>
                <a:ea typeface="微软雅黑" panose="020B0503020204020204" pitchFamily="34" charset="-122"/>
              </a:rPr>
              <a:t>startX</a:t>
            </a:r>
            <a:r>
              <a:rPr lang="en-US" altLang="zh-CN" dirty="0">
                <a:solidFill>
                  <a:srgbClr val="C00000"/>
                </a:solidFill>
                <a:effectLst/>
                <a:latin typeface="Consolas" panose="020B0609020204030204" pitchFamily="49" charset="0"/>
                <a:ea typeface="微软雅黑" panose="020B0503020204020204" pitchFamily="34" charset="-122"/>
              </a:rPr>
              <a:t> = (x / 2) * 2;</a:t>
            </a:r>
            <a:endParaRPr lang="zh-CN" altLang="en-US" dirty="0">
              <a:effectLst/>
              <a:latin typeface="Consolas" panose="020B0609020204030204" pitchFamily="49" charset="0"/>
              <a:ea typeface="微软雅黑" panose="020B0503020204020204" pitchFamily="34" charset="-122"/>
            </a:endParaRPr>
          </a:p>
        </p:txBody>
      </p:sp>
      <p:graphicFrame>
        <p:nvGraphicFramePr>
          <p:cNvPr id="7" name="表格 6">
            <a:extLst>
              <a:ext uri="{FF2B5EF4-FFF2-40B4-BE49-F238E27FC236}">
                <a16:creationId xmlns:a16="http://schemas.microsoft.com/office/drawing/2014/main" id="{2DF752AD-CC5E-84BA-A267-BF6676539E3A}"/>
              </a:ext>
            </a:extLst>
          </p:cNvPr>
          <p:cNvGraphicFramePr>
            <a:graphicFrameLocks noGrp="1"/>
          </p:cNvGraphicFramePr>
          <p:nvPr>
            <p:extLst>
              <p:ext uri="{D42A27DB-BD31-4B8C-83A1-F6EECF244321}">
                <p14:modId xmlns:p14="http://schemas.microsoft.com/office/powerpoint/2010/main" val="1718757877"/>
              </p:ext>
            </p:extLst>
          </p:nvPr>
        </p:nvGraphicFramePr>
        <p:xfrm>
          <a:off x="9204624" y="4199670"/>
          <a:ext cx="2284816" cy="2077136"/>
        </p:xfrm>
        <a:graphic>
          <a:graphicData uri="http://schemas.openxmlformats.org/drawingml/2006/table">
            <a:tbl>
              <a:tblPr/>
              <a:tblGrid>
                <a:gridCol w="571204">
                  <a:extLst>
                    <a:ext uri="{9D8B030D-6E8A-4147-A177-3AD203B41FA5}">
                      <a16:colId xmlns:a16="http://schemas.microsoft.com/office/drawing/2014/main" val="1942050972"/>
                    </a:ext>
                  </a:extLst>
                </a:gridCol>
                <a:gridCol w="571204">
                  <a:extLst>
                    <a:ext uri="{9D8B030D-6E8A-4147-A177-3AD203B41FA5}">
                      <a16:colId xmlns:a16="http://schemas.microsoft.com/office/drawing/2014/main" val="1347621159"/>
                    </a:ext>
                  </a:extLst>
                </a:gridCol>
                <a:gridCol w="571204">
                  <a:extLst>
                    <a:ext uri="{9D8B030D-6E8A-4147-A177-3AD203B41FA5}">
                      <a16:colId xmlns:a16="http://schemas.microsoft.com/office/drawing/2014/main" val="1239555389"/>
                    </a:ext>
                  </a:extLst>
                </a:gridCol>
                <a:gridCol w="571204">
                  <a:extLst>
                    <a:ext uri="{9D8B030D-6E8A-4147-A177-3AD203B41FA5}">
                      <a16:colId xmlns:a16="http://schemas.microsoft.com/office/drawing/2014/main" val="2059888031"/>
                    </a:ext>
                  </a:extLst>
                </a:gridCol>
              </a:tblGrid>
              <a:tr h="519284">
                <a:tc>
                  <a:txBody>
                    <a:bodyPr/>
                    <a:lstStyle/>
                    <a:p>
                      <a:pPr algn="ctr"/>
                      <a:r>
                        <a:rPr lang="en-US" altLang="zh-CN" sz="2400" b="1" dirty="0"/>
                        <a:t>※</a:t>
                      </a:r>
                      <a:endParaRPr lang="zh-CN" altLang="en-US" sz="2400" b="1"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accent1"/>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mn-lt"/>
                          <a:ea typeface="+mn-ea"/>
                          <a:cs typeface="+mn-cs"/>
                        </a:rPr>
                        <a:t>※</a:t>
                      </a:r>
                      <a:endParaRPr kumimoji="0" lang="zh-CN" altLang="en-US" sz="2400" b="1" i="0" u="none" strike="noStrike" kern="1200" cap="none" spc="0" normalizeH="0" baseline="0" noProof="0" dirty="0">
                        <a:ln>
                          <a:noFill/>
                        </a:ln>
                        <a:solidFill>
                          <a:prstClr val="black"/>
                        </a:solidFill>
                        <a:effectLst/>
                        <a:uLnTx/>
                        <a:uFillTx/>
                        <a:latin typeface="+mn-lt"/>
                        <a:ea typeface="+mn-ea"/>
                        <a:cs typeface="+mn-cs"/>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1359410684"/>
                  </a:ext>
                </a:extLst>
              </a:tr>
              <a:tr h="519284">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1"/>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4036859843"/>
                  </a:ext>
                </a:extLst>
              </a:tr>
              <a:tr h="5192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mn-lt"/>
                          <a:ea typeface="+mn-ea"/>
                          <a:cs typeface="+mn-cs"/>
                        </a:rPr>
                        <a:t>※</a:t>
                      </a:r>
                      <a:endParaRPr kumimoji="0" lang="zh-CN" altLang="en-US" sz="2400" b="1" i="0" u="none" strike="noStrike" kern="1200" cap="none" spc="0" normalizeH="0" baseline="0" noProof="0" dirty="0">
                        <a:ln>
                          <a:noFill/>
                        </a:ln>
                        <a:solidFill>
                          <a:prstClr val="black"/>
                        </a:solidFill>
                        <a:effectLst/>
                        <a:uLnTx/>
                        <a:uFillTx/>
                        <a:latin typeface="+mn-lt"/>
                        <a:ea typeface="+mn-ea"/>
                        <a:cs typeface="+mn-cs"/>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mn-lt"/>
                          <a:ea typeface="+mn-ea"/>
                          <a:cs typeface="+mn-cs"/>
                        </a:rPr>
                        <a:t>※</a:t>
                      </a:r>
                      <a:endParaRPr kumimoji="0" lang="zh-CN" altLang="en-US" sz="2400" b="1" i="0" u="none" strike="noStrike" kern="1200" cap="none" spc="0" normalizeH="0" baseline="0" noProof="0" dirty="0">
                        <a:ln>
                          <a:noFill/>
                        </a:ln>
                        <a:solidFill>
                          <a:prstClr val="black"/>
                        </a:solidFill>
                        <a:effectLst/>
                        <a:uLnTx/>
                        <a:uFillTx/>
                        <a:latin typeface="+mn-lt"/>
                        <a:ea typeface="+mn-ea"/>
                        <a:cs typeface="+mn-cs"/>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942858893"/>
                  </a:ext>
                </a:extLst>
              </a:tr>
              <a:tr h="519284">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tc>
                  <a:txBody>
                    <a:bodyPr/>
                    <a:lstStyle/>
                    <a:p>
                      <a:pPr algn="ctr"/>
                      <a:endParaRPr lang="zh-CN" altLang="en-US" dirty="0"/>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extLst>
                  <a:ext uri="{0D108BD9-81ED-4DB2-BD59-A6C34878D82A}">
                    <a16:rowId xmlns:a16="http://schemas.microsoft.com/office/drawing/2014/main" val="1719301564"/>
                  </a:ext>
                </a:extLst>
              </a:tr>
            </a:tbl>
          </a:graphicData>
        </a:graphic>
      </p:graphicFrame>
      <p:graphicFrame>
        <p:nvGraphicFramePr>
          <p:cNvPr id="8" name="表格 7">
            <a:extLst>
              <a:ext uri="{FF2B5EF4-FFF2-40B4-BE49-F238E27FC236}">
                <a16:creationId xmlns:a16="http://schemas.microsoft.com/office/drawing/2014/main" id="{C0614FE6-296C-A6E5-5D34-E103633033F1}"/>
              </a:ext>
            </a:extLst>
          </p:cNvPr>
          <p:cNvGraphicFramePr>
            <a:graphicFrameLocks noGrp="1"/>
          </p:cNvGraphicFramePr>
          <p:nvPr>
            <p:extLst>
              <p:ext uri="{D42A27DB-BD31-4B8C-83A1-F6EECF244321}">
                <p14:modId xmlns:p14="http://schemas.microsoft.com/office/powerpoint/2010/main" val="3657043725"/>
              </p:ext>
            </p:extLst>
          </p:nvPr>
        </p:nvGraphicFramePr>
        <p:xfrm>
          <a:off x="8633420" y="4199670"/>
          <a:ext cx="571204" cy="2077136"/>
        </p:xfrm>
        <a:graphic>
          <a:graphicData uri="http://schemas.openxmlformats.org/drawingml/2006/table">
            <a:tbl>
              <a:tblPr/>
              <a:tblGrid>
                <a:gridCol w="571204">
                  <a:extLst>
                    <a:ext uri="{9D8B030D-6E8A-4147-A177-3AD203B41FA5}">
                      <a16:colId xmlns:a16="http://schemas.microsoft.com/office/drawing/2014/main" val="371949410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519284">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519284">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519284">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10" name="表格 9">
            <a:extLst>
              <a:ext uri="{FF2B5EF4-FFF2-40B4-BE49-F238E27FC236}">
                <a16:creationId xmlns:a16="http://schemas.microsoft.com/office/drawing/2014/main" id="{89C92A60-BA3F-1378-4281-A81C772C2F23}"/>
              </a:ext>
            </a:extLst>
          </p:cNvPr>
          <p:cNvGraphicFramePr>
            <a:graphicFrameLocks noGrp="1"/>
          </p:cNvGraphicFramePr>
          <p:nvPr>
            <p:extLst>
              <p:ext uri="{D42A27DB-BD31-4B8C-83A1-F6EECF244321}">
                <p14:modId xmlns:p14="http://schemas.microsoft.com/office/powerpoint/2010/main" val="779399297"/>
              </p:ext>
            </p:extLst>
          </p:nvPr>
        </p:nvGraphicFramePr>
        <p:xfrm>
          <a:off x="9204624" y="3680386"/>
          <a:ext cx="2284816" cy="519284"/>
        </p:xfrm>
        <a:graphic>
          <a:graphicData uri="http://schemas.openxmlformats.org/drawingml/2006/table">
            <a:tbl>
              <a:tblPr/>
              <a:tblGrid>
                <a:gridCol w="571204">
                  <a:extLst>
                    <a:ext uri="{9D8B030D-6E8A-4147-A177-3AD203B41FA5}">
                      <a16:colId xmlns:a16="http://schemas.microsoft.com/office/drawing/2014/main" val="1211003705"/>
                    </a:ext>
                  </a:extLst>
                </a:gridCol>
                <a:gridCol w="571204">
                  <a:extLst>
                    <a:ext uri="{9D8B030D-6E8A-4147-A177-3AD203B41FA5}">
                      <a16:colId xmlns:a16="http://schemas.microsoft.com/office/drawing/2014/main" val="3352974753"/>
                    </a:ext>
                  </a:extLst>
                </a:gridCol>
                <a:gridCol w="571204">
                  <a:extLst>
                    <a:ext uri="{9D8B030D-6E8A-4147-A177-3AD203B41FA5}">
                      <a16:colId xmlns:a16="http://schemas.microsoft.com/office/drawing/2014/main" val="3371817034"/>
                    </a:ext>
                  </a:extLst>
                </a:gridCol>
                <a:gridCol w="571204">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Tree>
    <p:extLst>
      <p:ext uri="{BB962C8B-B14F-4D97-AF65-F5344CB8AC3E}">
        <p14:creationId xmlns:p14="http://schemas.microsoft.com/office/powerpoint/2010/main" val="334531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3" end="3"/>
                                            </p:txEl>
                                          </p:spTgt>
                                        </p:tgtEl>
                                        <p:attrNameLst>
                                          <p:attrName>style.visibility</p:attrName>
                                        </p:attrNameLst>
                                      </p:cBhvr>
                                      <p:to>
                                        <p:strVal val="visible"/>
                                      </p:to>
                                    </p:set>
                                    <p:animEffect transition="in" filter="fade">
                                      <p:cBhvr>
                                        <p:cTn id="12" dur="500"/>
                                        <p:tgtEl>
                                          <p:spTgt spid="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animEffect transition="in" filter="fade">
                                      <p:cBhvr>
                                        <p:cTn id="17" dur="500"/>
                                        <p:tgtEl>
                                          <p:spTgt spid="1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fade">
                                      <p:cBhvr>
                                        <p:cTn id="22" dur="500"/>
                                        <p:tgtEl>
                                          <p:spTgt spid="1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animEffect transition="in" filter="fade">
                                      <p:cBhvr>
                                        <p:cTn id="27" dur="500"/>
                                        <p:tgtEl>
                                          <p:spTgt spid="1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3" end="3"/>
                                            </p:txEl>
                                          </p:spTgt>
                                        </p:tgtEl>
                                        <p:attrNameLst>
                                          <p:attrName>style.visibility</p:attrName>
                                        </p:attrNameLst>
                                      </p:cBhvr>
                                      <p:to>
                                        <p:strVal val="visible"/>
                                      </p:to>
                                    </p:set>
                                    <p:animEffect transition="in" filter="fade">
                                      <p:cBhvr>
                                        <p:cTn id="32" dur="500"/>
                                        <p:tgtEl>
                                          <p:spTgt spid="12">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xEl>
                                              <p:pRg st="4" end="4"/>
                                            </p:txEl>
                                          </p:spTgt>
                                        </p:tgtEl>
                                        <p:attrNameLst>
                                          <p:attrName>style.visibility</p:attrName>
                                        </p:attrNameLst>
                                      </p:cBhvr>
                                      <p:to>
                                        <p:strVal val="visible"/>
                                      </p:to>
                                    </p:set>
                                    <p:animEffect transition="in" filter="fade">
                                      <p:cBhvr>
                                        <p:cTn id="37"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B9EFF323-7007-71DD-8ACB-8C418CE49659}"/>
              </a:ext>
            </a:extLst>
          </p:cNvPr>
          <p:cNvSpPr txBox="1"/>
          <p:nvPr/>
        </p:nvSpPr>
        <p:spPr>
          <a:xfrm>
            <a:off x="907423" y="2310075"/>
            <a:ext cx="7615921" cy="3735190"/>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在 </a:t>
            </a:r>
            <a:r>
              <a:rPr lang="en-US" altLang="zh-CN" sz="2000" dirty="0">
                <a:effectLst/>
                <a:latin typeface="Consolas" panose="020B0609020204030204" pitchFamily="49" charset="0"/>
                <a:ea typeface="微软雅黑" panose="020B0503020204020204" pitchFamily="34" charset="-122"/>
              </a:rPr>
              <a:t>4x4 </a:t>
            </a:r>
            <a:r>
              <a:rPr lang="zh-CN" altLang="en-US" sz="2000" dirty="0">
                <a:effectLst/>
                <a:latin typeface="Consolas" panose="020B0609020204030204" pitchFamily="49" charset="0"/>
                <a:ea typeface="微软雅黑" panose="020B0503020204020204" pitchFamily="34" charset="-122"/>
              </a:rPr>
              <a:t>网格中</a:t>
            </a:r>
            <a:r>
              <a:rPr lang="zh-CN" altLang="en-US" sz="2000" dirty="0">
                <a:latin typeface="Consolas" panose="020B0609020204030204" pitchFamily="49" charset="0"/>
                <a:ea typeface="微软雅黑" panose="020B0503020204020204" pitchFamily="34" charset="-122"/>
              </a:rPr>
              <a:t>需要切割为 </a:t>
            </a:r>
            <a:r>
              <a:rPr lang="en-US" altLang="zh-CN" sz="2000" dirty="0">
                <a:effectLst/>
                <a:latin typeface="Consolas" panose="020B0609020204030204" pitchFamily="49" charset="0"/>
                <a:ea typeface="微软雅黑" panose="020B0503020204020204" pitchFamily="34" charset="-122"/>
              </a:rPr>
              <a:t>2x2 </a:t>
            </a:r>
            <a:r>
              <a:rPr lang="zh-CN" altLang="en-US" sz="2000" dirty="0">
                <a:latin typeface="Consolas" panose="020B0609020204030204" pitchFamily="49" charset="0"/>
                <a:ea typeface="微软雅黑" panose="020B0503020204020204" pitchFamily="34" charset="-122"/>
              </a:rPr>
              <a:t>的</a:t>
            </a:r>
            <a:r>
              <a:rPr lang="zh-CN" altLang="en-US" sz="2000" dirty="0">
                <a:effectLst/>
                <a:latin typeface="Consolas" panose="020B0609020204030204" pitchFamily="49" charset="0"/>
                <a:ea typeface="微软雅黑" panose="020B0503020204020204" pitchFamily="34" charset="-122"/>
              </a:rPr>
              <a:t>小方块，我们可以把行和列都看成是两两一组</a:t>
            </a:r>
            <a:r>
              <a:rPr lang="zh-CN" altLang="en-US" sz="2000" dirty="0">
                <a:latin typeface="Consolas" panose="020B0609020204030204" pitchFamily="49" charset="0"/>
                <a:ea typeface="微软雅黑" panose="020B0503020204020204" pitchFamily="34" charset="-122"/>
              </a:rPr>
              <a:t>的</a:t>
            </a:r>
            <a:r>
              <a:rPr lang="zh-CN" altLang="en-US" sz="2000" dirty="0">
                <a:effectLst/>
                <a:latin typeface="Consolas" panose="020B0609020204030204" pitchFamily="49" charset="0"/>
                <a:ea typeface="微软雅黑" panose="020B0503020204020204" pitchFamily="34" charset="-122"/>
              </a:rPr>
              <a:t>的： </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b="1" dirty="0">
                <a:solidFill>
                  <a:srgbClr val="FF0000"/>
                </a:solidFill>
                <a:effectLst/>
                <a:latin typeface="Consolas" panose="020B0609020204030204" pitchFamily="49" charset="0"/>
                <a:ea typeface="微软雅黑" panose="020B0503020204020204" pitchFamily="34" charset="-122"/>
              </a:rPr>
              <a:t>行分组：</a:t>
            </a:r>
            <a:endParaRPr lang="en-US" altLang="zh-CN" sz="2000" b="1" dirty="0">
              <a:solidFill>
                <a:srgbClr val="FF0000"/>
              </a:solidFill>
              <a:effectLst/>
              <a:latin typeface="Consolas" panose="020B0609020204030204" pitchFamily="49" charset="0"/>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0 </a:t>
            </a:r>
            <a:r>
              <a:rPr lang="zh-CN" altLang="en-US" sz="2000" dirty="0">
                <a:effectLst/>
                <a:latin typeface="Consolas" panose="020B0609020204030204" pitchFamily="49" charset="0"/>
                <a:ea typeface="微软雅黑" panose="020B0503020204020204" pitchFamily="34" charset="-122"/>
              </a:rPr>
              <a:t>行和第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行属于第 </a:t>
            </a:r>
            <a:r>
              <a:rPr lang="en-US" altLang="zh-CN" sz="2000" dirty="0">
                <a:effectLst/>
                <a:latin typeface="Consolas" panose="020B0609020204030204" pitchFamily="49" charset="0"/>
                <a:ea typeface="微软雅黑" panose="020B0503020204020204" pitchFamily="34" charset="-122"/>
              </a:rPr>
              <a:t>0 </a:t>
            </a:r>
            <a:r>
              <a:rPr lang="zh-CN" altLang="en-US" sz="2000" dirty="0">
                <a:effectLst/>
                <a:latin typeface="Consolas" panose="020B0609020204030204" pitchFamily="49" charset="0"/>
                <a:ea typeface="微软雅黑" panose="020B0503020204020204" pitchFamily="34" charset="-122"/>
              </a:rPr>
              <a:t>组；</a:t>
            </a:r>
            <a:endParaRPr lang="en-US" altLang="zh-CN" sz="2000" dirty="0">
              <a:effectLst/>
              <a:latin typeface="Consolas" panose="020B0609020204030204" pitchFamily="49" charset="0"/>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2 </a:t>
            </a:r>
            <a:r>
              <a:rPr lang="zh-CN" altLang="en-US" sz="2000" dirty="0">
                <a:effectLst/>
                <a:latin typeface="Consolas" panose="020B0609020204030204" pitchFamily="49" charset="0"/>
                <a:ea typeface="微软雅黑" panose="020B0503020204020204" pitchFamily="34" charset="-122"/>
              </a:rPr>
              <a:t>行和第 </a:t>
            </a:r>
            <a:r>
              <a:rPr lang="en-US" altLang="zh-CN" sz="2000" dirty="0">
                <a:effectLst/>
                <a:latin typeface="Consolas" panose="020B0609020204030204" pitchFamily="49" charset="0"/>
                <a:ea typeface="微软雅黑" panose="020B0503020204020204" pitchFamily="34" charset="-122"/>
              </a:rPr>
              <a:t>3 </a:t>
            </a:r>
            <a:r>
              <a:rPr lang="zh-CN" altLang="en-US" sz="2000" dirty="0">
                <a:effectLst/>
                <a:latin typeface="Consolas" panose="020B0609020204030204" pitchFamily="49" charset="0"/>
                <a:ea typeface="微软雅黑" panose="020B0503020204020204" pitchFamily="34" charset="-122"/>
              </a:rPr>
              <a:t>行属于第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组。 </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b="1" dirty="0">
                <a:solidFill>
                  <a:srgbClr val="C00000"/>
                </a:solidFill>
                <a:effectLst/>
                <a:latin typeface="Consolas" panose="020B0609020204030204" pitchFamily="49" charset="0"/>
                <a:ea typeface="微软雅黑" panose="020B0503020204020204" pitchFamily="34" charset="-122"/>
              </a:rPr>
              <a:t>列分组：</a:t>
            </a:r>
            <a:endParaRPr lang="en-US" altLang="zh-CN" sz="2000" b="1" dirty="0">
              <a:solidFill>
                <a:srgbClr val="C00000"/>
              </a:solidFill>
              <a:effectLst/>
              <a:latin typeface="Consolas" panose="020B0609020204030204" pitchFamily="49" charset="0"/>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0 </a:t>
            </a:r>
            <a:r>
              <a:rPr lang="zh-CN" altLang="en-US" sz="2000" dirty="0">
                <a:effectLst/>
                <a:latin typeface="Consolas" panose="020B0609020204030204" pitchFamily="49" charset="0"/>
                <a:ea typeface="微软雅黑" panose="020B0503020204020204" pitchFamily="34" charset="-122"/>
              </a:rPr>
              <a:t>列和第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列属于第 </a:t>
            </a:r>
            <a:r>
              <a:rPr lang="en-US" altLang="zh-CN" sz="2000" dirty="0">
                <a:effectLst/>
                <a:latin typeface="Consolas" panose="020B0609020204030204" pitchFamily="49" charset="0"/>
                <a:ea typeface="微软雅黑" panose="020B0503020204020204" pitchFamily="34" charset="-122"/>
              </a:rPr>
              <a:t>0 </a:t>
            </a:r>
            <a:r>
              <a:rPr lang="zh-CN" altLang="en-US" sz="2000" dirty="0">
                <a:effectLst/>
                <a:latin typeface="Consolas" panose="020B0609020204030204" pitchFamily="49" charset="0"/>
                <a:ea typeface="微软雅黑" panose="020B0503020204020204" pitchFamily="34" charset="-122"/>
              </a:rPr>
              <a:t>组；</a:t>
            </a:r>
            <a:endParaRPr lang="en-US" altLang="zh-CN" sz="2000" dirty="0">
              <a:effectLst/>
              <a:latin typeface="Consolas" panose="020B0609020204030204" pitchFamily="49" charset="0"/>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2 </a:t>
            </a:r>
            <a:r>
              <a:rPr lang="zh-CN" altLang="en-US" sz="2000" dirty="0">
                <a:effectLst/>
                <a:latin typeface="Consolas" panose="020B0609020204030204" pitchFamily="49" charset="0"/>
                <a:ea typeface="微软雅黑" panose="020B0503020204020204" pitchFamily="34" charset="-122"/>
              </a:rPr>
              <a:t>列和第 </a:t>
            </a:r>
            <a:r>
              <a:rPr lang="en-US" altLang="zh-CN" sz="2000" dirty="0">
                <a:effectLst/>
                <a:latin typeface="Consolas" panose="020B0609020204030204" pitchFamily="49" charset="0"/>
                <a:ea typeface="微软雅黑" panose="020B0503020204020204" pitchFamily="34" charset="-122"/>
              </a:rPr>
              <a:t>3 </a:t>
            </a:r>
            <a:r>
              <a:rPr lang="zh-CN" altLang="en-US" sz="2000" dirty="0">
                <a:effectLst/>
                <a:latin typeface="Consolas" panose="020B0609020204030204" pitchFamily="49" charset="0"/>
                <a:ea typeface="微软雅黑" panose="020B0503020204020204" pitchFamily="34" charset="-122"/>
              </a:rPr>
              <a:t>列属于第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组。</a:t>
            </a:r>
            <a:endParaRPr lang="en-US" altLang="zh-CN" sz="2000" dirty="0">
              <a:effectLst/>
              <a:latin typeface="Consolas" panose="020B0609020204030204" pitchFamily="49" charset="0"/>
              <a:ea typeface="微软雅黑" panose="020B0503020204020204" pitchFamily="34" charset="-122"/>
            </a:endParaRPr>
          </a:p>
        </p:txBody>
      </p:sp>
      <p:graphicFrame>
        <p:nvGraphicFramePr>
          <p:cNvPr id="20" name="表格 19">
            <a:extLst>
              <a:ext uri="{FF2B5EF4-FFF2-40B4-BE49-F238E27FC236}">
                <a16:creationId xmlns:a16="http://schemas.microsoft.com/office/drawing/2014/main" id="{9C6D6C25-A1D4-077A-1E25-3B3B6C9A2222}"/>
              </a:ext>
            </a:extLst>
          </p:cNvPr>
          <p:cNvGraphicFramePr>
            <a:graphicFrameLocks noGrp="1"/>
          </p:cNvGraphicFramePr>
          <p:nvPr>
            <p:extLst>
              <p:ext uri="{D42A27DB-BD31-4B8C-83A1-F6EECF244321}">
                <p14:modId xmlns:p14="http://schemas.microsoft.com/office/powerpoint/2010/main" val="1777627526"/>
              </p:ext>
            </p:extLst>
          </p:nvPr>
        </p:nvGraphicFramePr>
        <p:xfrm>
          <a:off x="9190194" y="2691085"/>
          <a:ext cx="2284816" cy="2077136"/>
        </p:xfrm>
        <a:graphic>
          <a:graphicData uri="http://schemas.openxmlformats.org/drawingml/2006/table">
            <a:tbl>
              <a:tblPr/>
              <a:tblGrid>
                <a:gridCol w="571204">
                  <a:extLst>
                    <a:ext uri="{9D8B030D-6E8A-4147-A177-3AD203B41FA5}">
                      <a16:colId xmlns:a16="http://schemas.microsoft.com/office/drawing/2014/main" val="1942050972"/>
                    </a:ext>
                  </a:extLst>
                </a:gridCol>
                <a:gridCol w="571204">
                  <a:extLst>
                    <a:ext uri="{9D8B030D-6E8A-4147-A177-3AD203B41FA5}">
                      <a16:colId xmlns:a16="http://schemas.microsoft.com/office/drawing/2014/main" val="1347621159"/>
                    </a:ext>
                  </a:extLst>
                </a:gridCol>
                <a:gridCol w="571204">
                  <a:extLst>
                    <a:ext uri="{9D8B030D-6E8A-4147-A177-3AD203B41FA5}">
                      <a16:colId xmlns:a16="http://schemas.microsoft.com/office/drawing/2014/main" val="1239555389"/>
                    </a:ext>
                  </a:extLst>
                </a:gridCol>
                <a:gridCol w="571204">
                  <a:extLst>
                    <a:ext uri="{9D8B030D-6E8A-4147-A177-3AD203B41FA5}">
                      <a16:colId xmlns:a16="http://schemas.microsoft.com/office/drawing/2014/main" val="2059888031"/>
                    </a:ext>
                  </a:extLst>
                </a:gridCol>
              </a:tblGrid>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1359410684"/>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4036859843"/>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942858893"/>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extLst>
                  <a:ext uri="{0D108BD9-81ED-4DB2-BD59-A6C34878D82A}">
                    <a16:rowId xmlns:a16="http://schemas.microsoft.com/office/drawing/2014/main" val="1719301564"/>
                  </a:ext>
                </a:extLst>
              </a:tr>
            </a:tbl>
          </a:graphicData>
        </a:graphic>
      </p:graphicFrame>
      <p:graphicFrame>
        <p:nvGraphicFramePr>
          <p:cNvPr id="21" name="表格 20">
            <a:extLst>
              <a:ext uri="{FF2B5EF4-FFF2-40B4-BE49-F238E27FC236}">
                <a16:creationId xmlns:a16="http://schemas.microsoft.com/office/drawing/2014/main" id="{821AD09B-2197-E055-8E93-156214EFE80A}"/>
              </a:ext>
            </a:extLst>
          </p:cNvPr>
          <p:cNvGraphicFramePr>
            <a:graphicFrameLocks noGrp="1"/>
          </p:cNvGraphicFramePr>
          <p:nvPr>
            <p:extLst>
              <p:ext uri="{D42A27DB-BD31-4B8C-83A1-F6EECF244321}">
                <p14:modId xmlns:p14="http://schemas.microsoft.com/office/powerpoint/2010/main" val="4334917"/>
              </p:ext>
            </p:extLst>
          </p:nvPr>
        </p:nvGraphicFramePr>
        <p:xfrm>
          <a:off x="8618990" y="2691085"/>
          <a:ext cx="571204" cy="2077136"/>
        </p:xfrm>
        <a:graphic>
          <a:graphicData uri="http://schemas.openxmlformats.org/drawingml/2006/table">
            <a:tbl>
              <a:tblPr/>
              <a:tblGrid>
                <a:gridCol w="571204">
                  <a:extLst>
                    <a:ext uri="{9D8B030D-6E8A-4147-A177-3AD203B41FA5}">
                      <a16:colId xmlns:a16="http://schemas.microsoft.com/office/drawing/2014/main" val="371949410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519284">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519284">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519284">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22" name="表格 21">
            <a:extLst>
              <a:ext uri="{FF2B5EF4-FFF2-40B4-BE49-F238E27FC236}">
                <a16:creationId xmlns:a16="http://schemas.microsoft.com/office/drawing/2014/main" id="{E5A03823-E5C7-F961-84EA-5A6052D572B7}"/>
              </a:ext>
            </a:extLst>
          </p:cNvPr>
          <p:cNvGraphicFramePr>
            <a:graphicFrameLocks noGrp="1"/>
          </p:cNvGraphicFramePr>
          <p:nvPr>
            <p:extLst>
              <p:ext uri="{D42A27DB-BD31-4B8C-83A1-F6EECF244321}">
                <p14:modId xmlns:p14="http://schemas.microsoft.com/office/powerpoint/2010/main" val="3299993506"/>
              </p:ext>
            </p:extLst>
          </p:nvPr>
        </p:nvGraphicFramePr>
        <p:xfrm>
          <a:off x="9190194" y="2171801"/>
          <a:ext cx="2284816" cy="519284"/>
        </p:xfrm>
        <a:graphic>
          <a:graphicData uri="http://schemas.openxmlformats.org/drawingml/2006/table">
            <a:tbl>
              <a:tblPr/>
              <a:tblGrid>
                <a:gridCol w="571204">
                  <a:extLst>
                    <a:ext uri="{9D8B030D-6E8A-4147-A177-3AD203B41FA5}">
                      <a16:colId xmlns:a16="http://schemas.microsoft.com/office/drawing/2014/main" val="1211003705"/>
                    </a:ext>
                  </a:extLst>
                </a:gridCol>
                <a:gridCol w="571204">
                  <a:extLst>
                    <a:ext uri="{9D8B030D-6E8A-4147-A177-3AD203B41FA5}">
                      <a16:colId xmlns:a16="http://schemas.microsoft.com/office/drawing/2014/main" val="3352974753"/>
                    </a:ext>
                  </a:extLst>
                </a:gridCol>
                <a:gridCol w="571204">
                  <a:extLst>
                    <a:ext uri="{9D8B030D-6E8A-4147-A177-3AD203B41FA5}">
                      <a16:colId xmlns:a16="http://schemas.microsoft.com/office/drawing/2014/main" val="3371817034"/>
                    </a:ext>
                  </a:extLst>
                </a:gridCol>
                <a:gridCol w="571204">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
        <p:nvSpPr>
          <p:cNvPr id="8" name="文本框 7">
            <a:extLst>
              <a:ext uri="{FF2B5EF4-FFF2-40B4-BE49-F238E27FC236}">
                <a16:creationId xmlns:a16="http://schemas.microsoft.com/office/drawing/2014/main" id="{21505FF8-78CA-0C11-2676-72A9272F2348}"/>
              </a:ext>
            </a:extLst>
          </p:cNvPr>
          <p:cNvSpPr txBox="1"/>
          <p:nvPr/>
        </p:nvSpPr>
        <p:spPr>
          <a:xfrm>
            <a:off x="907423" y="1538522"/>
            <a:ext cx="6095210" cy="461665"/>
          </a:xfrm>
          <a:prstGeom prst="rect">
            <a:avLst/>
          </a:prstGeom>
          <a:solidFill>
            <a:schemeClr val="accent5">
              <a:lumMod val="20000"/>
              <a:lumOff val="80000"/>
            </a:schemeClr>
          </a:solidFill>
        </p:spPr>
        <p:txBody>
          <a:bodyPr wrap="square">
            <a:spAutoFit/>
          </a:bodyPr>
          <a:lstStyle/>
          <a:p>
            <a:r>
              <a:rPr lang="zh-CN" altLang="en-US" sz="2400" b="1" dirty="0">
                <a:effectLst/>
                <a:latin typeface="Consolas" panose="020B0609020204030204" pitchFamily="49" charset="0"/>
                <a:ea typeface="微软雅黑" panose="020B0503020204020204" pitchFamily="34" charset="-122"/>
              </a:rPr>
              <a:t>是怎么得来：</a:t>
            </a:r>
            <a:r>
              <a:rPr lang="en-US" altLang="zh-CN" sz="2400" b="1" dirty="0">
                <a:solidFill>
                  <a:srgbClr val="C00000"/>
                </a:solidFill>
                <a:effectLst/>
                <a:latin typeface="Consolas" panose="020B0609020204030204" pitchFamily="49" charset="0"/>
                <a:ea typeface="微软雅黑" panose="020B0503020204020204" pitchFamily="34" charset="-122"/>
              </a:rPr>
              <a:t> (x / 2) * 2 </a:t>
            </a:r>
            <a:r>
              <a:rPr lang="zh-CN" altLang="en-US" sz="2400" b="1" dirty="0">
                <a:solidFill>
                  <a:srgbClr val="C00000"/>
                </a:solidFill>
                <a:effectLst/>
                <a:latin typeface="Consolas" panose="020B0609020204030204" pitchFamily="49" charset="0"/>
                <a:ea typeface="微软雅黑" panose="020B0503020204020204" pitchFamily="34" charset="-122"/>
              </a:rPr>
              <a:t>的呢</a:t>
            </a:r>
            <a:endParaRPr lang="zh-CN" altLang="en-US" sz="2400" b="1" dirty="0"/>
          </a:p>
        </p:txBody>
      </p:sp>
    </p:spTree>
    <p:extLst>
      <p:ext uri="{BB962C8B-B14F-4D97-AF65-F5344CB8AC3E}">
        <p14:creationId xmlns:p14="http://schemas.microsoft.com/office/powerpoint/2010/main" val="2920621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fade">
                                      <p:cBhvr>
                                        <p:cTn id="27" dur="500"/>
                                        <p:tgtEl>
                                          <p:spTgt spid="1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4" end="4"/>
                                            </p:txEl>
                                          </p:spTgt>
                                        </p:tgtEl>
                                        <p:attrNameLst>
                                          <p:attrName>style.visibility</p:attrName>
                                        </p:attrNameLst>
                                      </p:cBhvr>
                                      <p:to>
                                        <p:strVal val="visible"/>
                                      </p:to>
                                    </p:set>
                                    <p:animEffect transition="in" filter="fade">
                                      <p:cBhvr>
                                        <p:cTn id="32" dur="500"/>
                                        <p:tgtEl>
                                          <p:spTgt spid="1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fade">
                                      <p:cBhvr>
                                        <p:cTn id="37" dur="500"/>
                                        <p:tgtEl>
                                          <p:spTgt spid="1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
                                            <p:txEl>
                                              <p:pRg st="6" end="6"/>
                                            </p:txEl>
                                          </p:spTgt>
                                        </p:tgtEl>
                                        <p:attrNameLst>
                                          <p:attrName>style.visibility</p:attrName>
                                        </p:attrNameLst>
                                      </p:cBhvr>
                                      <p:to>
                                        <p:strVal val="visible"/>
                                      </p:to>
                                    </p:set>
                                    <p:animEffect transition="in" filter="fade">
                                      <p:cBhvr>
                                        <p:cTn id="4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B9EFF323-7007-71DD-8ACB-8C418CE49659}"/>
              </a:ext>
            </a:extLst>
          </p:cNvPr>
          <p:cNvSpPr txBox="1"/>
          <p:nvPr/>
        </p:nvSpPr>
        <p:spPr>
          <a:xfrm>
            <a:off x="864782" y="1945840"/>
            <a:ext cx="7615921" cy="2811860"/>
          </a:xfrm>
          <a:prstGeom prst="rect">
            <a:avLst/>
          </a:prstGeom>
          <a:solidFill>
            <a:schemeClr val="accent6">
              <a:lumMod val="20000"/>
              <a:lumOff val="80000"/>
            </a:schemeClr>
          </a:solid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tabLst/>
            </a:pP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整数除法有一个特性就是可以用来分组。</a:t>
            </a:r>
          </a:p>
          <a:p>
            <a:pPr lvl="1" eaLnBrk="0" fontAlgn="base" hangingPunct="0">
              <a:lnSpc>
                <a:spcPct val="150000"/>
              </a:lnSpc>
              <a:spcBef>
                <a:spcPct val="0"/>
              </a:spcBef>
              <a:spcAft>
                <a:spcPct val="0"/>
              </a:spcAft>
              <a:buFontTx/>
              <a:buChar char="•"/>
            </a:pP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当 </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row</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是 0 时：</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0 / 2 = 0</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(第 0 组)</a:t>
            </a:r>
          </a:p>
          <a:p>
            <a:pPr lvl="1" eaLnBrk="0" fontAlgn="base" hangingPunct="0">
              <a:lnSpc>
                <a:spcPct val="150000"/>
              </a:lnSpc>
              <a:spcBef>
                <a:spcPct val="0"/>
              </a:spcBef>
              <a:spcAft>
                <a:spcPct val="0"/>
              </a:spcAft>
              <a:buFontTx/>
              <a:buChar char="•"/>
            </a:pP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当 </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row</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是 1 时：</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1 / 2 = 0</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(第 0 组)</a:t>
            </a:r>
          </a:p>
          <a:p>
            <a:pPr lvl="1" eaLnBrk="0" fontAlgn="base" hangingPunct="0">
              <a:lnSpc>
                <a:spcPct val="150000"/>
              </a:lnSpc>
              <a:spcBef>
                <a:spcPct val="0"/>
              </a:spcBef>
              <a:spcAft>
                <a:spcPct val="0"/>
              </a:spcAft>
              <a:buFontTx/>
              <a:buChar char="•"/>
            </a:pP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当 </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row</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是 2 时：</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2 / 2 = 1</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(第 1 组)</a:t>
            </a:r>
          </a:p>
          <a:p>
            <a:pPr lvl="1" eaLnBrk="0" fontAlgn="base" hangingPunct="0">
              <a:lnSpc>
                <a:spcPct val="150000"/>
              </a:lnSpc>
              <a:spcBef>
                <a:spcPct val="0"/>
              </a:spcBef>
              <a:spcAft>
                <a:spcPct val="0"/>
              </a:spcAft>
              <a:buFontTx/>
              <a:buChar char="•"/>
            </a:pP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当 </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row</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是 3 时：</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3 / 2 = 1</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(第 1 组)</a:t>
            </a:r>
          </a:p>
          <a:p>
            <a:pPr marL="0" marR="0" lvl="0" indent="0" algn="l" defTabSz="914400" rtl="0" eaLnBrk="0" fontAlgn="base" latinLnBrk="0" hangingPunct="0">
              <a:lnSpc>
                <a:spcPct val="150000"/>
              </a:lnSpc>
              <a:spcBef>
                <a:spcPct val="0"/>
              </a:spcBef>
              <a:spcAft>
                <a:spcPct val="0"/>
              </a:spcAft>
              <a:buClrTx/>
              <a:buSzTx/>
              <a:tabLst/>
            </a:pP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row / 2</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 的结果告诉了我们当前行属于哪个组（0 或 1）。</a:t>
            </a:r>
          </a:p>
        </p:txBody>
      </p:sp>
      <p:graphicFrame>
        <p:nvGraphicFramePr>
          <p:cNvPr id="20" name="表格 19">
            <a:extLst>
              <a:ext uri="{FF2B5EF4-FFF2-40B4-BE49-F238E27FC236}">
                <a16:creationId xmlns:a16="http://schemas.microsoft.com/office/drawing/2014/main" id="{9C6D6C25-A1D4-077A-1E25-3B3B6C9A2222}"/>
              </a:ext>
            </a:extLst>
          </p:cNvPr>
          <p:cNvGraphicFramePr>
            <a:graphicFrameLocks noGrp="1"/>
          </p:cNvGraphicFramePr>
          <p:nvPr>
            <p:extLst>
              <p:ext uri="{D42A27DB-BD31-4B8C-83A1-F6EECF244321}">
                <p14:modId xmlns:p14="http://schemas.microsoft.com/office/powerpoint/2010/main" val="3917369241"/>
              </p:ext>
            </p:extLst>
          </p:nvPr>
        </p:nvGraphicFramePr>
        <p:xfrm>
          <a:off x="9190194" y="2534734"/>
          <a:ext cx="2284816" cy="2077136"/>
        </p:xfrm>
        <a:graphic>
          <a:graphicData uri="http://schemas.openxmlformats.org/drawingml/2006/table">
            <a:tbl>
              <a:tblPr/>
              <a:tblGrid>
                <a:gridCol w="571204">
                  <a:extLst>
                    <a:ext uri="{9D8B030D-6E8A-4147-A177-3AD203B41FA5}">
                      <a16:colId xmlns:a16="http://schemas.microsoft.com/office/drawing/2014/main" val="1942050972"/>
                    </a:ext>
                  </a:extLst>
                </a:gridCol>
                <a:gridCol w="571204">
                  <a:extLst>
                    <a:ext uri="{9D8B030D-6E8A-4147-A177-3AD203B41FA5}">
                      <a16:colId xmlns:a16="http://schemas.microsoft.com/office/drawing/2014/main" val="1347621159"/>
                    </a:ext>
                  </a:extLst>
                </a:gridCol>
                <a:gridCol w="571204">
                  <a:extLst>
                    <a:ext uri="{9D8B030D-6E8A-4147-A177-3AD203B41FA5}">
                      <a16:colId xmlns:a16="http://schemas.microsoft.com/office/drawing/2014/main" val="1239555389"/>
                    </a:ext>
                  </a:extLst>
                </a:gridCol>
                <a:gridCol w="571204">
                  <a:extLst>
                    <a:ext uri="{9D8B030D-6E8A-4147-A177-3AD203B41FA5}">
                      <a16:colId xmlns:a16="http://schemas.microsoft.com/office/drawing/2014/main" val="2059888031"/>
                    </a:ext>
                  </a:extLst>
                </a:gridCol>
              </a:tblGrid>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1359410684"/>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4036859843"/>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942858893"/>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extLst>
                  <a:ext uri="{0D108BD9-81ED-4DB2-BD59-A6C34878D82A}">
                    <a16:rowId xmlns:a16="http://schemas.microsoft.com/office/drawing/2014/main" val="1719301564"/>
                  </a:ext>
                </a:extLst>
              </a:tr>
            </a:tbl>
          </a:graphicData>
        </a:graphic>
      </p:graphicFrame>
      <p:graphicFrame>
        <p:nvGraphicFramePr>
          <p:cNvPr id="21" name="表格 20">
            <a:extLst>
              <a:ext uri="{FF2B5EF4-FFF2-40B4-BE49-F238E27FC236}">
                <a16:creationId xmlns:a16="http://schemas.microsoft.com/office/drawing/2014/main" id="{821AD09B-2197-E055-8E93-156214EFE80A}"/>
              </a:ext>
            </a:extLst>
          </p:cNvPr>
          <p:cNvGraphicFramePr>
            <a:graphicFrameLocks noGrp="1"/>
          </p:cNvGraphicFramePr>
          <p:nvPr>
            <p:extLst>
              <p:ext uri="{D42A27DB-BD31-4B8C-83A1-F6EECF244321}">
                <p14:modId xmlns:p14="http://schemas.microsoft.com/office/powerpoint/2010/main" val="2598461434"/>
              </p:ext>
            </p:extLst>
          </p:nvPr>
        </p:nvGraphicFramePr>
        <p:xfrm>
          <a:off x="8618990" y="2534734"/>
          <a:ext cx="571204" cy="2077136"/>
        </p:xfrm>
        <a:graphic>
          <a:graphicData uri="http://schemas.openxmlformats.org/drawingml/2006/table">
            <a:tbl>
              <a:tblPr/>
              <a:tblGrid>
                <a:gridCol w="571204">
                  <a:extLst>
                    <a:ext uri="{9D8B030D-6E8A-4147-A177-3AD203B41FA5}">
                      <a16:colId xmlns:a16="http://schemas.microsoft.com/office/drawing/2014/main" val="371949410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519284">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519284">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519284">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22" name="表格 21">
            <a:extLst>
              <a:ext uri="{FF2B5EF4-FFF2-40B4-BE49-F238E27FC236}">
                <a16:creationId xmlns:a16="http://schemas.microsoft.com/office/drawing/2014/main" id="{E5A03823-E5C7-F961-84EA-5A6052D572B7}"/>
              </a:ext>
            </a:extLst>
          </p:cNvPr>
          <p:cNvGraphicFramePr>
            <a:graphicFrameLocks noGrp="1"/>
          </p:cNvGraphicFramePr>
          <p:nvPr>
            <p:extLst>
              <p:ext uri="{D42A27DB-BD31-4B8C-83A1-F6EECF244321}">
                <p14:modId xmlns:p14="http://schemas.microsoft.com/office/powerpoint/2010/main" val="2663083351"/>
              </p:ext>
            </p:extLst>
          </p:nvPr>
        </p:nvGraphicFramePr>
        <p:xfrm>
          <a:off x="9190194" y="2015450"/>
          <a:ext cx="2284816" cy="519284"/>
        </p:xfrm>
        <a:graphic>
          <a:graphicData uri="http://schemas.openxmlformats.org/drawingml/2006/table">
            <a:tbl>
              <a:tblPr/>
              <a:tblGrid>
                <a:gridCol w="571204">
                  <a:extLst>
                    <a:ext uri="{9D8B030D-6E8A-4147-A177-3AD203B41FA5}">
                      <a16:colId xmlns:a16="http://schemas.microsoft.com/office/drawing/2014/main" val="1211003705"/>
                    </a:ext>
                  </a:extLst>
                </a:gridCol>
                <a:gridCol w="571204">
                  <a:extLst>
                    <a:ext uri="{9D8B030D-6E8A-4147-A177-3AD203B41FA5}">
                      <a16:colId xmlns:a16="http://schemas.microsoft.com/office/drawing/2014/main" val="3352974753"/>
                    </a:ext>
                  </a:extLst>
                </a:gridCol>
                <a:gridCol w="571204">
                  <a:extLst>
                    <a:ext uri="{9D8B030D-6E8A-4147-A177-3AD203B41FA5}">
                      <a16:colId xmlns:a16="http://schemas.microsoft.com/office/drawing/2014/main" val="3371817034"/>
                    </a:ext>
                  </a:extLst>
                </a:gridCol>
                <a:gridCol w="571204">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
        <p:nvSpPr>
          <p:cNvPr id="9" name="文本框 8">
            <a:extLst>
              <a:ext uri="{FF2B5EF4-FFF2-40B4-BE49-F238E27FC236}">
                <a16:creationId xmlns:a16="http://schemas.microsoft.com/office/drawing/2014/main" id="{689EED16-E2D7-CBA0-9B8F-1C88A32D80FE}"/>
              </a:ext>
            </a:extLst>
          </p:cNvPr>
          <p:cNvSpPr txBox="1"/>
          <p:nvPr/>
        </p:nvSpPr>
        <p:spPr>
          <a:xfrm>
            <a:off x="1497373" y="5188247"/>
            <a:ext cx="9774130" cy="965201"/>
          </a:xfrm>
          <a:prstGeom prst="rect">
            <a:avLst/>
          </a:prstGeom>
          <a:solidFill>
            <a:schemeClr val="accent5">
              <a:lumMod val="20000"/>
              <a:lumOff val="80000"/>
            </a:schemeClr>
          </a:solidFill>
        </p:spPr>
        <p:txBody>
          <a:bodyPr wrap="square">
            <a:spAutoFit/>
          </a:bodyPr>
          <a:lstStyle/>
          <a:p>
            <a:pPr marL="0" marR="0" lvl="0" indent="0" algn="l" defTabSz="914400" rtl="0" eaLnBrk="0" fontAlgn="base" latinLnBrk="0" hangingPunct="0">
              <a:lnSpc>
                <a:spcPct val="150000"/>
              </a:lnSpc>
              <a:spcBef>
                <a:spcPct val="0"/>
              </a:spcBef>
              <a:spcAft>
                <a:spcPct val="0"/>
              </a:spcAft>
              <a:buClrTx/>
              <a:buSzTx/>
              <a:tabLst/>
            </a:pP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现在需要把这个</a:t>
            </a:r>
            <a:r>
              <a:rPr kumimoji="0" lang="zh-CN" altLang="en-US"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组</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编号转换回实际的起始行号，</a:t>
            </a:r>
            <a:r>
              <a:rPr kumimoji="0" lang="zh-CN" altLang="en-US"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因为一组代表着两行，</a:t>
            </a:r>
            <a:r>
              <a:rPr lang="zh-CN" altLang="en-US" sz="2000" dirty="0">
                <a:solidFill>
                  <a:srgbClr val="1C2127"/>
                </a:solidFill>
                <a:latin typeface="Consolas" panose="020B0609020204030204" pitchFamily="49" charset="0"/>
                <a:ea typeface="微软雅黑" panose="020B0503020204020204" pitchFamily="34" charset="-122"/>
                <a:cs typeface="Open Sans" panose="020B0606030504020204" pitchFamily="34" charset="0"/>
              </a:rPr>
              <a:t>所以</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这个关系是一个乘法：</a:t>
            </a:r>
            <a:r>
              <a:rPr kumimoji="0" lang="zh-CN" altLang="zh-CN" sz="2000" b="0" i="0" u="none" strike="noStrike" cap="none" normalizeH="0" baseline="0" dirty="0">
                <a:ln>
                  <a:noFill/>
                </a:ln>
                <a:solidFill>
                  <a:srgbClr val="C92A2A"/>
                </a:solidFill>
                <a:effectLst/>
                <a:latin typeface="Consolas" panose="020B0609020204030204" pitchFamily="49" charset="0"/>
                <a:ea typeface="微软雅黑" panose="020B0503020204020204" pitchFamily="34" charset="-122"/>
                <a:cs typeface="Open Sans" panose="020B0606030504020204" pitchFamily="34" charset="0"/>
              </a:rPr>
              <a:t>起始行号 = 组编号 * 2</a:t>
            </a:r>
            <a:r>
              <a:rPr kumimoji="0" lang="zh-CN" altLang="zh-CN" sz="2000" b="0" i="0" u="none" strike="noStrike" cap="none" normalizeH="0" baseline="0" dirty="0">
                <a:ln>
                  <a:noFill/>
                </a:ln>
                <a:solidFill>
                  <a:srgbClr val="1C2127"/>
                </a:solidFill>
                <a:effectLst/>
                <a:latin typeface="Consolas" panose="020B0609020204030204" pitchFamily="49" charset="0"/>
                <a:ea typeface="微软雅黑" panose="020B0503020204020204" pitchFamily="34" charset="-122"/>
                <a:cs typeface="Open Sans" panose="020B0606030504020204" pitchFamily="34" charset="0"/>
              </a:rPr>
              <a:t>。</a:t>
            </a:r>
          </a:p>
        </p:txBody>
      </p:sp>
    </p:spTree>
    <p:extLst>
      <p:ext uri="{BB962C8B-B14F-4D97-AF65-F5344CB8AC3E}">
        <p14:creationId xmlns:p14="http://schemas.microsoft.com/office/powerpoint/2010/main" val="145430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4" end="4"/>
                                            </p:txEl>
                                          </p:spTgt>
                                        </p:tgtEl>
                                        <p:attrNameLst>
                                          <p:attrName>style.visibility</p:attrName>
                                        </p:attrNameLst>
                                      </p:cBhvr>
                                      <p:to>
                                        <p:strVal val="visible"/>
                                      </p:to>
                                    </p:set>
                                    <p:animEffect transition="in" filter="fade">
                                      <p:cBhvr>
                                        <p:cTn id="22" dur="500"/>
                                        <p:tgtEl>
                                          <p:spTgt spid="1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fade">
                                      <p:cBhvr>
                                        <p:cTn id="27" dur="500"/>
                                        <p:tgtEl>
                                          <p:spTgt spid="1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graphicFrame>
        <p:nvGraphicFramePr>
          <p:cNvPr id="20" name="表格 19">
            <a:extLst>
              <a:ext uri="{FF2B5EF4-FFF2-40B4-BE49-F238E27FC236}">
                <a16:creationId xmlns:a16="http://schemas.microsoft.com/office/drawing/2014/main" id="{9C6D6C25-A1D4-077A-1E25-3B3B6C9A2222}"/>
              </a:ext>
            </a:extLst>
          </p:cNvPr>
          <p:cNvGraphicFramePr>
            <a:graphicFrameLocks noGrp="1"/>
          </p:cNvGraphicFramePr>
          <p:nvPr/>
        </p:nvGraphicFramePr>
        <p:xfrm>
          <a:off x="9190194" y="2691085"/>
          <a:ext cx="2284816" cy="2077136"/>
        </p:xfrm>
        <a:graphic>
          <a:graphicData uri="http://schemas.openxmlformats.org/drawingml/2006/table">
            <a:tbl>
              <a:tblPr/>
              <a:tblGrid>
                <a:gridCol w="571204">
                  <a:extLst>
                    <a:ext uri="{9D8B030D-6E8A-4147-A177-3AD203B41FA5}">
                      <a16:colId xmlns:a16="http://schemas.microsoft.com/office/drawing/2014/main" val="1942050972"/>
                    </a:ext>
                  </a:extLst>
                </a:gridCol>
                <a:gridCol w="571204">
                  <a:extLst>
                    <a:ext uri="{9D8B030D-6E8A-4147-A177-3AD203B41FA5}">
                      <a16:colId xmlns:a16="http://schemas.microsoft.com/office/drawing/2014/main" val="1347621159"/>
                    </a:ext>
                  </a:extLst>
                </a:gridCol>
                <a:gridCol w="571204">
                  <a:extLst>
                    <a:ext uri="{9D8B030D-6E8A-4147-A177-3AD203B41FA5}">
                      <a16:colId xmlns:a16="http://schemas.microsoft.com/office/drawing/2014/main" val="1239555389"/>
                    </a:ext>
                  </a:extLst>
                </a:gridCol>
                <a:gridCol w="571204">
                  <a:extLst>
                    <a:ext uri="{9D8B030D-6E8A-4147-A177-3AD203B41FA5}">
                      <a16:colId xmlns:a16="http://schemas.microsoft.com/office/drawing/2014/main" val="2059888031"/>
                    </a:ext>
                  </a:extLst>
                </a:gridCol>
              </a:tblGrid>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1359410684"/>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1"/>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7030A0"/>
                    </a:solidFill>
                  </a:tcPr>
                </a:tc>
                <a:extLst>
                  <a:ext uri="{0D108BD9-81ED-4DB2-BD59-A6C34878D82A}">
                    <a16:rowId xmlns:a16="http://schemas.microsoft.com/office/drawing/2014/main" val="4036859843"/>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942858893"/>
                  </a:ext>
                </a:extLst>
              </a:tr>
              <a:tr h="519284">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rgbClr val="FFFF00"/>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tc>
                  <a:txBody>
                    <a:bodyPr/>
                    <a:lstStyle/>
                    <a:p>
                      <a:endParaRPr lang="zh-CN" altLang="en-US" dirty="0"/>
                    </a:p>
                  </a:txBody>
                  <a:tcP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accent6">
                        <a:lumMod val="60000"/>
                        <a:lumOff val="40000"/>
                      </a:schemeClr>
                    </a:solidFill>
                  </a:tcPr>
                </a:tc>
                <a:extLst>
                  <a:ext uri="{0D108BD9-81ED-4DB2-BD59-A6C34878D82A}">
                    <a16:rowId xmlns:a16="http://schemas.microsoft.com/office/drawing/2014/main" val="1719301564"/>
                  </a:ext>
                </a:extLst>
              </a:tr>
            </a:tbl>
          </a:graphicData>
        </a:graphic>
      </p:graphicFrame>
      <p:graphicFrame>
        <p:nvGraphicFramePr>
          <p:cNvPr id="21" name="表格 20">
            <a:extLst>
              <a:ext uri="{FF2B5EF4-FFF2-40B4-BE49-F238E27FC236}">
                <a16:creationId xmlns:a16="http://schemas.microsoft.com/office/drawing/2014/main" id="{821AD09B-2197-E055-8E93-156214EFE80A}"/>
              </a:ext>
            </a:extLst>
          </p:cNvPr>
          <p:cNvGraphicFramePr>
            <a:graphicFrameLocks noGrp="1"/>
          </p:cNvGraphicFramePr>
          <p:nvPr/>
        </p:nvGraphicFramePr>
        <p:xfrm>
          <a:off x="8618990" y="2691085"/>
          <a:ext cx="571204" cy="2077136"/>
        </p:xfrm>
        <a:graphic>
          <a:graphicData uri="http://schemas.openxmlformats.org/drawingml/2006/table">
            <a:tbl>
              <a:tblPr/>
              <a:tblGrid>
                <a:gridCol w="571204">
                  <a:extLst>
                    <a:ext uri="{9D8B030D-6E8A-4147-A177-3AD203B41FA5}">
                      <a16:colId xmlns:a16="http://schemas.microsoft.com/office/drawing/2014/main" val="371949410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519284">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519284">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519284">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22" name="表格 21">
            <a:extLst>
              <a:ext uri="{FF2B5EF4-FFF2-40B4-BE49-F238E27FC236}">
                <a16:creationId xmlns:a16="http://schemas.microsoft.com/office/drawing/2014/main" id="{E5A03823-E5C7-F961-84EA-5A6052D572B7}"/>
              </a:ext>
            </a:extLst>
          </p:cNvPr>
          <p:cNvGraphicFramePr>
            <a:graphicFrameLocks noGrp="1"/>
          </p:cNvGraphicFramePr>
          <p:nvPr/>
        </p:nvGraphicFramePr>
        <p:xfrm>
          <a:off x="9190194" y="2171801"/>
          <a:ext cx="2284816" cy="519284"/>
        </p:xfrm>
        <a:graphic>
          <a:graphicData uri="http://schemas.openxmlformats.org/drawingml/2006/table">
            <a:tbl>
              <a:tblPr/>
              <a:tblGrid>
                <a:gridCol w="571204">
                  <a:extLst>
                    <a:ext uri="{9D8B030D-6E8A-4147-A177-3AD203B41FA5}">
                      <a16:colId xmlns:a16="http://schemas.microsoft.com/office/drawing/2014/main" val="1211003705"/>
                    </a:ext>
                  </a:extLst>
                </a:gridCol>
                <a:gridCol w="571204">
                  <a:extLst>
                    <a:ext uri="{9D8B030D-6E8A-4147-A177-3AD203B41FA5}">
                      <a16:colId xmlns:a16="http://schemas.microsoft.com/office/drawing/2014/main" val="3352974753"/>
                    </a:ext>
                  </a:extLst>
                </a:gridCol>
                <a:gridCol w="571204">
                  <a:extLst>
                    <a:ext uri="{9D8B030D-6E8A-4147-A177-3AD203B41FA5}">
                      <a16:colId xmlns:a16="http://schemas.microsoft.com/office/drawing/2014/main" val="3371817034"/>
                    </a:ext>
                  </a:extLst>
                </a:gridCol>
                <a:gridCol w="571204">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
        <p:nvSpPr>
          <p:cNvPr id="17" name="文本框 16">
            <a:extLst>
              <a:ext uri="{FF2B5EF4-FFF2-40B4-BE49-F238E27FC236}">
                <a16:creationId xmlns:a16="http://schemas.microsoft.com/office/drawing/2014/main" id="{AE7DBCF9-295F-EB3C-1CB5-38AFDEF12A30}"/>
              </a:ext>
            </a:extLst>
          </p:cNvPr>
          <p:cNvSpPr txBox="1"/>
          <p:nvPr/>
        </p:nvSpPr>
        <p:spPr>
          <a:xfrm>
            <a:off x="829382" y="1467265"/>
            <a:ext cx="8131393" cy="400110"/>
          </a:xfrm>
          <a:prstGeom prst="rect">
            <a:avLst/>
          </a:prstGeom>
          <a:solidFill>
            <a:schemeClr val="accent4">
              <a:lumMod val="20000"/>
              <a:lumOff val="80000"/>
            </a:schemeClr>
          </a:solidFill>
        </p:spPr>
        <p:txBody>
          <a:bodyPr wrap="square">
            <a:spAutoFit/>
          </a:bodyPr>
          <a:lstStyle/>
          <a:p>
            <a:r>
              <a:rPr lang="zh-CN" altLang="en-US" sz="2000" dirty="0">
                <a:effectLst/>
                <a:latin typeface="微软雅黑" panose="020B0503020204020204" pitchFamily="34" charset="-122"/>
                <a:ea typeface="微软雅黑" panose="020B0503020204020204" pitchFamily="34" charset="-122"/>
              </a:rPr>
              <a:t>同理，</a:t>
            </a:r>
            <a:r>
              <a:rPr lang="en-US" altLang="zh-CN" sz="2000" b="1" dirty="0">
                <a:solidFill>
                  <a:srgbClr val="C00000"/>
                </a:solidFill>
                <a:effectLst/>
                <a:latin typeface="Consolas" panose="020B0609020204030204" pitchFamily="49" charset="0"/>
                <a:ea typeface="微软雅黑" panose="020B0503020204020204" pitchFamily="34" charset="-122"/>
              </a:rPr>
              <a:t>int </a:t>
            </a:r>
            <a:r>
              <a:rPr lang="en-US" altLang="zh-CN" sz="2000" b="1" dirty="0" err="1">
                <a:solidFill>
                  <a:srgbClr val="C00000"/>
                </a:solidFill>
                <a:effectLst/>
                <a:latin typeface="Consolas" panose="020B0609020204030204" pitchFamily="49" charset="0"/>
                <a:ea typeface="微软雅黑" panose="020B0503020204020204" pitchFamily="34" charset="-122"/>
              </a:rPr>
              <a:t>startY</a:t>
            </a:r>
            <a:r>
              <a:rPr lang="en-US" altLang="zh-CN" sz="2000" b="1" dirty="0">
                <a:solidFill>
                  <a:srgbClr val="C00000"/>
                </a:solidFill>
                <a:effectLst/>
                <a:latin typeface="Consolas" panose="020B0609020204030204" pitchFamily="49" charset="0"/>
                <a:ea typeface="微软雅黑" panose="020B0503020204020204" pitchFamily="34" charset="-122"/>
              </a:rPr>
              <a:t> = (y / 2) * 2;</a:t>
            </a:r>
            <a:r>
              <a:rPr lang="en-US" altLang="zh-CN" sz="2000" b="1"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也能计算出对应左上角的列号。</a:t>
            </a:r>
          </a:p>
        </p:txBody>
      </p:sp>
      <p:sp>
        <p:nvSpPr>
          <p:cNvPr id="18" name="文本框 17">
            <a:extLst>
              <a:ext uri="{FF2B5EF4-FFF2-40B4-BE49-F238E27FC236}">
                <a16:creationId xmlns:a16="http://schemas.microsoft.com/office/drawing/2014/main" id="{5F3440AD-CE25-6ADD-C318-8E75BA345C44}"/>
              </a:ext>
            </a:extLst>
          </p:cNvPr>
          <p:cNvSpPr txBox="1"/>
          <p:nvPr/>
        </p:nvSpPr>
        <p:spPr>
          <a:xfrm>
            <a:off x="829382" y="2036433"/>
            <a:ext cx="7670273" cy="4283224"/>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bool check(int x, int y, int num)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检查行</a:t>
            </a:r>
            <a:r>
              <a:rPr lang="en-US" altLang="zh-CN" dirty="0">
                <a:solidFill>
                  <a:srgbClr val="008000"/>
                </a:solidFill>
                <a:latin typeface="Consolas" panose="020B0609020204030204" pitchFamily="49" charset="0"/>
              </a:rPr>
              <a:t>...</a:t>
            </a:r>
            <a:r>
              <a:rPr lang="zh-CN" altLang="en-US" dirty="0">
                <a:solidFill>
                  <a:srgbClr val="008000"/>
                </a:solidFill>
                <a:latin typeface="Consolas" panose="020B0609020204030204" pitchFamily="49" charset="0"/>
              </a:rPr>
              <a:t>检查列</a:t>
            </a:r>
            <a:r>
              <a:rPr lang="en-US" altLang="zh-CN" dirty="0">
                <a:solidFill>
                  <a:srgbClr val="008000"/>
                </a:solidFill>
                <a:latin typeface="Consolas" panose="020B0609020204030204" pitchFamily="49" charset="0"/>
              </a:rPr>
              <a:t>...</a:t>
            </a:r>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检查所在的</a:t>
            </a:r>
            <a:r>
              <a:rPr lang="en-US" altLang="zh-CN" dirty="0">
                <a:solidFill>
                  <a:srgbClr val="008000"/>
                </a:solidFill>
                <a:latin typeface="Consolas" panose="020B0609020204030204" pitchFamily="49" charset="0"/>
              </a:rPr>
              <a:t>2x2</a:t>
            </a:r>
            <a:r>
              <a:rPr lang="zh-CN" altLang="en-US" dirty="0">
                <a:solidFill>
                  <a:srgbClr val="008000"/>
                </a:solidFill>
                <a:latin typeface="Consolas" panose="020B0609020204030204" pitchFamily="49" charset="0"/>
              </a:rPr>
              <a:t>子区域</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int </a:t>
            </a:r>
            <a:r>
              <a:rPr lang="en-US" altLang="zh-CN" dirty="0" err="1">
                <a:solidFill>
                  <a:srgbClr val="000000"/>
                </a:solidFill>
                <a:latin typeface="Consolas" panose="020B0609020204030204" pitchFamily="49" charset="0"/>
              </a:rPr>
              <a:t>startX</a:t>
            </a:r>
            <a:r>
              <a:rPr lang="en-US" altLang="zh-CN" dirty="0">
                <a:solidFill>
                  <a:srgbClr val="000000"/>
                </a:solidFill>
                <a:latin typeface="Consolas" panose="020B0609020204030204" pitchFamily="49" charset="0"/>
              </a:rPr>
              <a:t> = (x /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startY</a:t>
            </a:r>
            <a:r>
              <a:rPr lang="en-US" altLang="zh-CN" dirty="0">
                <a:solidFill>
                  <a:srgbClr val="000000"/>
                </a:solidFill>
                <a:latin typeface="Consolas" panose="020B0609020204030204" pitchFamily="49" charset="0"/>
              </a:rPr>
              <a:t> = (y /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startX</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&lt; </a:t>
            </a:r>
            <a:r>
              <a:rPr lang="en-US" altLang="zh-CN" dirty="0" err="1">
                <a:solidFill>
                  <a:srgbClr val="000000"/>
                </a:solidFill>
                <a:latin typeface="Consolas" panose="020B0609020204030204" pitchFamily="49" charset="0"/>
              </a:rPr>
              <a:t>startX</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j = </a:t>
            </a:r>
            <a:r>
              <a:rPr lang="en-US" altLang="zh-CN" dirty="0" err="1">
                <a:solidFill>
                  <a:srgbClr val="000000"/>
                </a:solidFill>
                <a:latin typeface="Consolas" panose="020B0609020204030204" pitchFamily="49" charset="0"/>
              </a:rPr>
              <a:t>startY</a:t>
            </a:r>
            <a:r>
              <a:rPr lang="en-US" altLang="zh-CN" dirty="0">
                <a:solidFill>
                  <a:srgbClr val="000000"/>
                </a:solidFill>
                <a:latin typeface="Consolas" panose="020B0609020204030204" pitchFamily="49" charset="0"/>
              </a:rPr>
              <a:t>; j &lt; </a:t>
            </a:r>
            <a:r>
              <a:rPr lang="en-US" altLang="zh-CN" dirty="0" err="1">
                <a:solidFill>
                  <a:srgbClr val="000000"/>
                </a:solidFill>
                <a:latin typeface="Consolas" panose="020B0609020204030204" pitchFamily="49" charset="0"/>
              </a:rPr>
              <a:t>startY</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 ++j) {</a:t>
            </a:r>
          </a:p>
          <a:p>
            <a:r>
              <a:rPr lang="en-US" altLang="zh-CN" dirty="0">
                <a:solidFill>
                  <a:srgbClr val="0000FF"/>
                </a:solidFill>
                <a:latin typeface="Consolas" panose="020B0609020204030204" pitchFamily="49" charset="0"/>
              </a:rPr>
              <a:t>            if</a:t>
            </a:r>
            <a:r>
              <a:rPr lang="en-US" altLang="zh-CN" dirty="0">
                <a:solidFill>
                  <a:srgbClr val="000000"/>
                </a:solidFill>
                <a:latin typeface="Consolas" panose="020B0609020204030204" pitchFamily="49" charset="0"/>
              </a:rPr>
              <a:t> (grid[</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][j] == num) {</a:t>
            </a:r>
          </a:p>
          <a:p>
            <a:r>
              <a:rPr lang="en-US" altLang="zh-CN" dirty="0">
                <a:solidFill>
                  <a:srgbClr val="0000FF"/>
                </a:solidFill>
                <a:latin typeface="Consolas" panose="020B0609020204030204" pitchFamily="49" charset="0"/>
              </a:rPr>
              <a:t>                return</a:t>
            </a:r>
            <a:r>
              <a:rPr lang="en-US" altLang="zh-CN" dirty="0">
                <a:solidFill>
                  <a:srgbClr val="000000"/>
                </a:solidFill>
                <a:latin typeface="Consolas" panose="020B0609020204030204" pitchFamily="49" charset="0"/>
              </a:rPr>
              <a:t> false;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说明</a:t>
            </a:r>
            <a:r>
              <a:rPr lang="en-US" altLang="zh-CN" dirty="0">
                <a:solidFill>
                  <a:srgbClr val="008000"/>
                </a:solidFill>
                <a:latin typeface="Consolas" panose="020B0609020204030204" pitchFamily="49" charset="0"/>
              </a:rPr>
              <a:t>num</a:t>
            </a:r>
            <a:r>
              <a:rPr lang="zh-CN" altLang="en-US" dirty="0">
                <a:solidFill>
                  <a:srgbClr val="008000"/>
                </a:solidFill>
                <a:latin typeface="Consolas" panose="020B0609020204030204" pitchFamily="49" charset="0"/>
              </a:rPr>
              <a:t>已经存在于这个方格</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true;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所有检查都通过了</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149246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500"/>
                                        <p:tgtEl>
                                          <p:spTgt spid="18">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animEffect transition="in" filter="fade">
                                      <p:cBhvr>
                                        <p:cTn id="15" dur="500"/>
                                        <p:tgtEl>
                                          <p:spTgt spid="18">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xEl>
                                              <p:pRg st="2" end="2"/>
                                            </p:txEl>
                                          </p:spTgt>
                                        </p:tgtEl>
                                        <p:attrNameLst>
                                          <p:attrName>style.visibility</p:attrName>
                                        </p:attrNameLst>
                                      </p:cBhvr>
                                      <p:to>
                                        <p:strVal val="visible"/>
                                      </p:to>
                                    </p:set>
                                    <p:animEffect transition="in" filter="fade">
                                      <p:cBhvr>
                                        <p:cTn id="18" dur="500"/>
                                        <p:tgtEl>
                                          <p:spTgt spid="18">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8">
                                            <p:txEl>
                                              <p:pRg st="3" end="3"/>
                                            </p:txEl>
                                          </p:spTgt>
                                        </p:tgtEl>
                                        <p:attrNameLst>
                                          <p:attrName>style.visibility</p:attrName>
                                        </p:attrNameLst>
                                      </p:cBhvr>
                                      <p:to>
                                        <p:strVal val="visible"/>
                                      </p:to>
                                    </p:set>
                                    <p:animEffect transition="in" filter="fade">
                                      <p:cBhvr>
                                        <p:cTn id="23" dur="500"/>
                                        <p:tgtEl>
                                          <p:spTgt spid="18">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xEl>
                                              <p:pRg st="4" end="4"/>
                                            </p:txEl>
                                          </p:spTgt>
                                        </p:tgtEl>
                                        <p:attrNameLst>
                                          <p:attrName>style.visibility</p:attrName>
                                        </p:attrNameLst>
                                      </p:cBhvr>
                                      <p:to>
                                        <p:strVal val="visible"/>
                                      </p:to>
                                    </p:set>
                                    <p:animEffect transition="in" filter="fade">
                                      <p:cBhvr>
                                        <p:cTn id="26" dur="500"/>
                                        <p:tgtEl>
                                          <p:spTgt spid="18">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8">
                                            <p:txEl>
                                              <p:pRg st="6" end="6"/>
                                            </p:txEl>
                                          </p:spTgt>
                                        </p:tgtEl>
                                        <p:attrNameLst>
                                          <p:attrName>style.visibility</p:attrName>
                                        </p:attrNameLst>
                                      </p:cBhvr>
                                      <p:to>
                                        <p:strVal val="visible"/>
                                      </p:to>
                                    </p:set>
                                    <p:animEffect transition="in" filter="fade">
                                      <p:cBhvr>
                                        <p:cTn id="31" dur="500"/>
                                        <p:tgtEl>
                                          <p:spTgt spid="18">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xEl>
                                              <p:pRg st="7" end="7"/>
                                            </p:txEl>
                                          </p:spTgt>
                                        </p:tgtEl>
                                        <p:attrNameLst>
                                          <p:attrName>style.visibility</p:attrName>
                                        </p:attrNameLst>
                                      </p:cBhvr>
                                      <p:to>
                                        <p:strVal val="visible"/>
                                      </p:to>
                                    </p:set>
                                    <p:animEffect transition="in" filter="fade">
                                      <p:cBhvr>
                                        <p:cTn id="34" dur="500"/>
                                        <p:tgtEl>
                                          <p:spTgt spid="18">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
                                            <p:txEl>
                                              <p:pRg st="8" end="8"/>
                                            </p:txEl>
                                          </p:spTgt>
                                        </p:tgtEl>
                                        <p:attrNameLst>
                                          <p:attrName>style.visibility</p:attrName>
                                        </p:attrNameLst>
                                      </p:cBhvr>
                                      <p:to>
                                        <p:strVal val="visible"/>
                                      </p:to>
                                    </p:set>
                                    <p:animEffect transition="in" filter="fade">
                                      <p:cBhvr>
                                        <p:cTn id="39" dur="500"/>
                                        <p:tgtEl>
                                          <p:spTgt spid="18">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8">
                                            <p:txEl>
                                              <p:pRg st="9" end="9"/>
                                            </p:txEl>
                                          </p:spTgt>
                                        </p:tgtEl>
                                        <p:attrNameLst>
                                          <p:attrName>style.visibility</p:attrName>
                                        </p:attrNameLst>
                                      </p:cBhvr>
                                      <p:to>
                                        <p:strVal val="visible"/>
                                      </p:to>
                                    </p:set>
                                    <p:animEffect transition="in" filter="fade">
                                      <p:cBhvr>
                                        <p:cTn id="44" dur="500"/>
                                        <p:tgtEl>
                                          <p:spTgt spid="18">
                                            <p:txEl>
                                              <p:pRg st="9" end="9"/>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8">
                                            <p:txEl>
                                              <p:pRg st="10" end="10"/>
                                            </p:txEl>
                                          </p:spTgt>
                                        </p:tgtEl>
                                        <p:attrNameLst>
                                          <p:attrName>style.visibility</p:attrName>
                                        </p:attrNameLst>
                                      </p:cBhvr>
                                      <p:to>
                                        <p:strVal val="visible"/>
                                      </p:to>
                                    </p:set>
                                    <p:animEffect transition="in" filter="fade">
                                      <p:cBhvr>
                                        <p:cTn id="47" dur="500"/>
                                        <p:tgtEl>
                                          <p:spTgt spid="18">
                                            <p:txEl>
                                              <p:pRg st="10" end="10"/>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18">
                                            <p:txEl>
                                              <p:pRg st="11" end="11"/>
                                            </p:txEl>
                                          </p:spTgt>
                                        </p:tgtEl>
                                        <p:attrNameLst>
                                          <p:attrName>style.visibility</p:attrName>
                                        </p:attrNameLst>
                                      </p:cBhvr>
                                      <p:to>
                                        <p:strVal val="visible"/>
                                      </p:to>
                                    </p:set>
                                    <p:animEffect transition="in" filter="fade">
                                      <p:cBhvr>
                                        <p:cTn id="50" dur="500"/>
                                        <p:tgtEl>
                                          <p:spTgt spid="18">
                                            <p:txEl>
                                              <p:pRg st="11" end="11"/>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18">
                                            <p:txEl>
                                              <p:pRg st="12" end="12"/>
                                            </p:txEl>
                                          </p:spTgt>
                                        </p:tgtEl>
                                        <p:attrNameLst>
                                          <p:attrName>style.visibility</p:attrName>
                                        </p:attrNameLst>
                                      </p:cBhvr>
                                      <p:to>
                                        <p:strVal val="visible"/>
                                      </p:to>
                                    </p:set>
                                    <p:animEffect transition="in" filter="fade">
                                      <p:cBhvr>
                                        <p:cTn id="53" dur="500"/>
                                        <p:tgtEl>
                                          <p:spTgt spid="18">
                                            <p:txEl>
                                              <p:pRg st="12" end="12"/>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8">
                                            <p:txEl>
                                              <p:pRg st="13" end="13"/>
                                            </p:txEl>
                                          </p:spTgt>
                                        </p:tgtEl>
                                        <p:attrNameLst>
                                          <p:attrName>style.visibility</p:attrName>
                                        </p:attrNameLst>
                                      </p:cBhvr>
                                      <p:to>
                                        <p:strVal val="visible"/>
                                      </p:to>
                                    </p:set>
                                    <p:animEffect transition="in" filter="fade">
                                      <p:cBhvr>
                                        <p:cTn id="58" dur="500"/>
                                        <p:tgtEl>
                                          <p:spTgt spid="18">
                                            <p:txEl>
                                              <p:pRg st="13" end="13"/>
                                            </p:txEl>
                                          </p:spTgt>
                                        </p:tgtEl>
                                      </p:cBhvr>
                                    </p:animEffect>
                                  </p:childTnLst>
                                </p:cTn>
                              </p:par>
                              <p:par>
                                <p:cTn id="59" presetID="10" presetClass="entr" presetSubtype="0" fill="hold" nodeType="withEffect">
                                  <p:stCondLst>
                                    <p:cond delay="0"/>
                                  </p:stCondLst>
                                  <p:childTnLst>
                                    <p:set>
                                      <p:cBhvr>
                                        <p:cTn id="60" dur="1" fill="hold">
                                          <p:stCondLst>
                                            <p:cond delay="0"/>
                                          </p:stCondLst>
                                        </p:cTn>
                                        <p:tgtEl>
                                          <p:spTgt spid="18">
                                            <p:txEl>
                                              <p:pRg st="14" end="14"/>
                                            </p:txEl>
                                          </p:spTgt>
                                        </p:tgtEl>
                                        <p:attrNameLst>
                                          <p:attrName>style.visibility</p:attrName>
                                        </p:attrNameLst>
                                      </p:cBhvr>
                                      <p:to>
                                        <p:strVal val="visible"/>
                                      </p:to>
                                    </p:set>
                                    <p:animEffect transition="in" filter="fade">
                                      <p:cBhvr>
                                        <p:cTn id="61" dur="500"/>
                                        <p:tgtEl>
                                          <p:spTgt spid="18">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6" name="文本框 15">
            <a:extLst>
              <a:ext uri="{FF2B5EF4-FFF2-40B4-BE49-F238E27FC236}">
                <a16:creationId xmlns:a16="http://schemas.microsoft.com/office/drawing/2014/main" id="{C2BD3D2D-1A14-0ADF-C083-F9065CBF456B}"/>
              </a:ext>
            </a:extLst>
          </p:cNvPr>
          <p:cNvSpPr txBox="1"/>
          <p:nvPr/>
        </p:nvSpPr>
        <p:spPr>
          <a:xfrm>
            <a:off x="1728976" y="2552719"/>
            <a:ext cx="8734047" cy="3786358"/>
          </a:xfrm>
          <a:prstGeom prst="rect">
            <a:avLst/>
          </a:prstGeom>
          <a:solidFill>
            <a:schemeClr val="accent1">
              <a:lumMod val="20000"/>
              <a:lumOff val="80000"/>
            </a:schemeClr>
          </a:solidFill>
        </p:spPr>
        <p:txBody>
          <a:bodyPr wrap="square">
            <a:spAutoFit/>
          </a:bodyPr>
          <a:lstStyle/>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latin typeface="Consolas" panose="020B0609020204030204" pitchFamily="49" charset="0"/>
                <a:ea typeface="微软雅黑" panose="020B0503020204020204" pitchFamily="34" charset="-122"/>
              </a:rPr>
              <a:t>b1</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行状态</a:t>
            </a:r>
            <a:r>
              <a:rPr lang="en-US" altLang="zh-CN"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a:t>
            </a:r>
            <a:r>
              <a:rPr lang="en-US" altLang="zh-CN" dirty="0">
                <a:solidFill>
                  <a:srgbClr val="C00000"/>
                </a:solidFill>
                <a:effectLst/>
                <a:latin typeface="Consolas" panose="020B0609020204030204" pitchFamily="49" charset="0"/>
                <a:ea typeface="微软雅黑" panose="020B0503020204020204" pitchFamily="34" charset="-122"/>
              </a:rPr>
              <a:t>bool b1[4][4];</a:t>
            </a:r>
            <a:endParaRPr lang="en-US" altLang="zh-CN" dirty="0">
              <a:effectLst/>
              <a:latin typeface="Consolas" panose="020B0609020204030204" pitchFamily="49" charset="0"/>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en-US" altLang="zh-CN" dirty="0">
                <a:solidFill>
                  <a:srgbClr val="C00000"/>
                </a:solidFill>
                <a:effectLst/>
                <a:latin typeface="Consolas" panose="020B0609020204030204" pitchFamily="49" charset="0"/>
                <a:ea typeface="微软雅黑" panose="020B0503020204020204" pitchFamily="34" charset="-122"/>
              </a:rPr>
              <a:t>b1[</a:t>
            </a:r>
            <a:r>
              <a:rPr lang="en-US" altLang="zh-CN" dirty="0" err="1">
                <a:solidFill>
                  <a:srgbClr val="C00000"/>
                </a:solidFill>
                <a:effectLst/>
                <a:latin typeface="Consolas" panose="020B0609020204030204" pitchFamily="49" charset="0"/>
                <a:ea typeface="微软雅黑" panose="020B0503020204020204" pitchFamily="34" charset="-122"/>
              </a:rPr>
              <a:t>i</a:t>
            </a:r>
            <a:r>
              <a:rPr lang="en-US" altLang="zh-CN" dirty="0">
                <a:solidFill>
                  <a:srgbClr val="C00000"/>
                </a:solidFill>
                <a:effectLst/>
                <a:latin typeface="Consolas" panose="020B0609020204030204" pitchFamily="49" charset="0"/>
                <a:ea typeface="微软雅黑" panose="020B0503020204020204" pitchFamily="34" charset="-122"/>
              </a:rPr>
              <a:t>][num]</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表示：在第 </a:t>
            </a:r>
            <a:r>
              <a:rPr lang="en-US" altLang="zh-CN" dirty="0" err="1">
                <a:solidFill>
                  <a:srgbClr val="C00000"/>
                </a:solidFill>
                <a:effectLst/>
                <a:latin typeface="Consolas" panose="020B0609020204030204" pitchFamily="49" charset="0"/>
                <a:ea typeface="微软雅黑" panose="020B0503020204020204" pitchFamily="34" charset="-122"/>
              </a:rPr>
              <a:t>i</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行，数字 </a:t>
            </a:r>
            <a:r>
              <a:rPr lang="en-US" altLang="zh-CN" dirty="0">
                <a:solidFill>
                  <a:srgbClr val="C00000"/>
                </a:solidFill>
                <a:effectLst/>
                <a:latin typeface="Consolas" panose="020B0609020204030204" pitchFamily="49" charset="0"/>
                <a:ea typeface="微软雅黑" panose="020B0503020204020204" pitchFamily="34" charset="-122"/>
              </a:rPr>
              <a:t>num</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是否已经被占用了。</a:t>
            </a:r>
          </a:p>
          <a:p>
            <a:pPr marL="800100" lvl="1" indent="-342900">
              <a:lnSpc>
                <a:spcPct val="150000"/>
              </a:lnSpc>
              <a:buClr>
                <a:srgbClr val="000000"/>
              </a:buClr>
              <a:buFont typeface="Arial" panose="020B0604020202020204" pitchFamily="34" charset="0"/>
              <a:buChar char="•"/>
            </a:pPr>
            <a:r>
              <a:rPr lang="zh-CN" altLang="en-US" dirty="0">
                <a:effectLst/>
                <a:latin typeface="Consolas" panose="020B0609020204030204" pitchFamily="49" charset="0"/>
                <a:ea typeface="微软雅黑" panose="020B0503020204020204" pitchFamily="34" charset="-122"/>
              </a:rPr>
              <a:t>例如，</a:t>
            </a:r>
            <a:r>
              <a:rPr lang="en-US" altLang="zh-CN" dirty="0">
                <a:solidFill>
                  <a:srgbClr val="C00000"/>
                </a:solidFill>
                <a:effectLst/>
                <a:latin typeface="Consolas" panose="020B0609020204030204" pitchFamily="49" charset="0"/>
                <a:ea typeface="微软雅黑" panose="020B0503020204020204" pitchFamily="34" charset="-122"/>
              </a:rPr>
              <a:t>b1[0][3] = true</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的意思是：第</a:t>
            </a:r>
            <a:r>
              <a:rPr lang="en-US" altLang="zh-CN" dirty="0">
                <a:effectLst/>
                <a:latin typeface="Consolas" panose="020B0609020204030204" pitchFamily="49" charset="0"/>
                <a:ea typeface="微软雅黑" panose="020B0503020204020204" pitchFamily="34" charset="-122"/>
              </a:rPr>
              <a:t>0</a:t>
            </a:r>
            <a:r>
              <a:rPr lang="zh-CN" altLang="en-US" dirty="0">
                <a:effectLst/>
                <a:latin typeface="Consolas" panose="020B0609020204030204" pitchFamily="49" charset="0"/>
                <a:ea typeface="微软雅黑" panose="020B0503020204020204" pitchFamily="34" charset="-122"/>
              </a:rPr>
              <a:t>行已经有数字</a:t>
            </a:r>
            <a:r>
              <a:rPr lang="en-US" altLang="zh-CN" dirty="0">
                <a:effectLst/>
                <a:latin typeface="Consolas" panose="020B0609020204030204" pitchFamily="49" charset="0"/>
                <a:ea typeface="微软雅黑" panose="020B0503020204020204" pitchFamily="34" charset="-122"/>
              </a:rPr>
              <a:t>3</a:t>
            </a:r>
            <a:r>
              <a:rPr lang="zh-CN" altLang="en-US" dirty="0">
                <a:effectLst/>
                <a:latin typeface="Consolas" panose="020B0609020204030204" pitchFamily="49" charset="0"/>
                <a:ea typeface="微软雅黑" panose="020B0503020204020204" pitchFamily="34" charset="-122"/>
              </a:rPr>
              <a:t>了。</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latin typeface="Consolas" panose="020B0609020204030204" pitchFamily="49" charset="0"/>
                <a:ea typeface="微软雅黑" panose="020B0503020204020204" pitchFamily="34" charset="-122"/>
              </a:rPr>
              <a:t>b2</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列状态</a:t>
            </a:r>
            <a:r>
              <a:rPr lang="en-US" altLang="zh-CN"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a:t>
            </a:r>
            <a:r>
              <a:rPr lang="en-US" altLang="zh-CN" dirty="0">
                <a:solidFill>
                  <a:srgbClr val="C00000"/>
                </a:solidFill>
                <a:effectLst/>
                <a:latin typeface="Consolas" panose="020B0609020204030204" pitchFamily="49" charset="0"/>
                <a:ea typeface="微软雅黑" panose="020B0503020204020204" pitchFamily="34" charset="-122"/>
              </a:rPr>
              <a:t>bool b2[4][4];</a:t>
            </a:r>
            <a:endParaRPr lang="en-US" altLang="zh-CN" dirty="0">
              <a:effectLst/>
              <a:latin typeface="Consolas" panose="020B0609020204030204" pitchFamily="49" charset="0"/>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en-US" altLang="zh-CN" dirty="0">
                <a:solidFill>
                  <a:srgbClr val="C00000"/>
                </a:solidFill>
                <a:effectLst/>
                <a:latin typeface="Consolas" panose="020B0609020204030204" pitchFamily="49" charset="0"/>
                <a:ea typeface="微软雅黑" panose="020B0503020204020204" pitchFamily="34" charset="-122"/>
              </a:rPr>
              <a:t>b2[j][num]</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表示：在第 </a:t>
            </a:r>
            <a:r>
              <a:rPr lang="en-US" altLang="zh-CN" dirty="0">
                <a:solidFill>
                  <a:srgbClr val="C00000"/>
                </a:solidFill>
                <a:effectLst/>
                <a:latin typeface="Consolas" panose="020B0609020204030204" pitchFamily="49" charset="0"/>
                <a:ea typeface="微软雅黑" panose="020B0503020204020204" pitchFamily="34" charset="-122"/>
              </a:rPr>
              <a:t>j</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列，数字 </a:t>
            </a:r>
            <a:r>
              <a:rPr lang="en-US" altLang="zh-CN" dirty="0">
                <a:solidFill>
                  <a:srgbClr val="C00000"/>
                </a:solidFill>
                <a:effectLst/>
                <a:latin typeface="Consolas" panose="020B0609020204030204" pitchFamily="49" charset="0"/>
                <a:ea typeface="微软雅黑" panose="020B0503020204020204" pitchFamily="34" charset="-122"/>
              </a:rPr>
              <a:t>num</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是否已经被占用了。</a:t>
            </a:r>
          </a:p>
          <a:p>
            <a:pPr marL="800100" lvl="1" indent="-342900">
              <a:lnSpc>
                <a:spcPct val="150000"/>
              </a:lnSpc>
              <a:buClr>
                <a:srgbClr val="000000"/>
              </a:buClr>
              <a:buFont typeface="Arial" panose="020B0604020202020204" pitchFamily="34" charset="0"/>
              <a:buChar char="•"/>
            </a:pPr>
            <a:r>
              <a:rPr lang="zh-CN" altLang="en-US" dirty="0">
                <a:effectLst/>
                <a:latin typeface="Consolas" panose="020B0609020204030204" pitchFamily="49" charset="0"/>
                <a:ea typeface="微软雅黑" panose="020B0503020204020204" pitchFamily="34" charset="-122"/>
              </a:rPr>
              <a:t>例如，</a:t>
            </a:r>
            <a:r>
              <a:rPr lang="en-US" altLang="zh-CN" dirty="0">
                <a:solidFill>
                  <a:srgbClr val="C00000"/>
                </a:solidFill>
                <a:effectLst/>
                <a:latin typeface="Consolas" panose="020B0609020204030204" pitchFamily="49" charset="0"/>
                <a:ea typeface="微软雅黑" panose="020B0503020204020204" pitchFamily="34" charset="-122"/>
              </a:rPr>
              <a:t>b2[2][1] = true</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的意思是：第</a:t>
            </a:r>
            <a:r>
              <a:rPr lang="en-US" altLang="zh-CN" dirty="0">
                <a:effectLst/>
                <a:latin typeface="Consolas" panose="020B0609020204030204" pitchFamily="49" charset="0"/>
                <a:ea typeface="微软雅黑" panose="020B0503020204020204" pitchFamily="34" charset="-122"/>
              </a:rPr>
              <a:t>2</a:t>
            </a:r>
            <a:r>
              <a:rPr lang="zh-CN" altLang="en-US" dirty="0">
                <a:effectLst/>
                <a:latin typeface="Consolas" panose="020B0609020204030204" pitchFamily="49" charset="0"/>
                <a:ea typeface="微软雅黑" panose="020B0503020204020204" pitchFamily="34" charset="-122"/>
              </a:rPr>
              <a:t>列已经有数字</a:t>
            </a:r>
            <a:r>
              <a:rPr lang="en-US" altLang="zh-CN" dirty="0">
                <a:effectLst/>
                <a:latin typeface="Consolas" panose="020B0609020204030204" pitchFamily="49" charset="0"/>
                <a:ea typeface="微软雅黑" panose="020B0503020204020204" pitchFamily="34" charset="-122"/>
              </a:rPr>
              <a:t>1</a:t>
            </a:r>
            <a:r>
              <a:rPr lang="zh-CN" altLang="en-US" dirty="0">
                <a:effectLst/>
                <a:latin typeface="Consolas" panose="020B0609020204030204" pitchFamily="49" charset="0"/>
                <a:ea typeface="微软雅黑" panose="020B0503020204020204" pitchFamily="34" charset="-122"/>
              </a:rPr>
              <a:t>了。</a:t>
            </a:r>
          </a:p>
          <a:p>
            <a:pPr indent="-342900">
              <a:lnSpc>
                <a:spcPct val="150000"/>
              </a:lnSpc>
              <a:buClr>
                <a:srgbClr val="000000"/>
              </a:buClr>
              <a:buFont typeface="Consolas" panose="020B0609020204030204" pitchFamily="49" charset="0"/>
              <a:buAutoNum type="arabicPeriod"/>
            </a:pPr>
            <a:r>
              <a:rPr lang="en-US" altLang="zh-CN" dirty="0">
                <a:solidFill>
                  <a:srgbClr val="C00000"/>
                </a:solidFill>
                <a:effectLst/>
                <a:latin typeface="Consolas" panose="020B0609020204030204" pitchFamily="49" charset="0"/>
                <a:ea typeface="微软雅黑" panose="020B0503020204020204" pitchFamily="34" charset="-122"/>
              </a:rPr>
              <a:t>b3</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子区域状态</a:t>
            </a:r>
            <a:r>
              <a:rPr lang="en-US" altLang="zh-CN"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a:t>
            </a:r>
            <a:r>
              <a:rPr lang="en-US" altLang="zh-CN" dirty="0">
                <a:solidFill>
                  <a:srgbClr val="C00000"/>
                </a:solidFill>
                <a:effectLst/>
                <a:latin typeface="Consolas" panose="020B0609020204030204" pitchFamily="49" charset="0"/>
                <a:ea typeface="微软雅黑" panose="020B0503020204020204" pitchFamily="34" charset="-122"/>
              </a:rPr>
              <a:t>bool b3[4][4];</a:t>
            </a:r>
            <a:endParaRPr lang="en-US" altLang="zh-CN" dirty="0">
              <a:effectLst/>
              <a:latin typeface="Consolas" panose="020B0609020204030204" pitchFamily="49" charset="0"/>
              <a:ea typeface="微软雅黑" panose="020B0503020204020204" pitchFamily="34" charset="-122"/>
            </a:endParaRPr>
          </a:p>
          <a:p>
            <a:pPr marL="800100" lvl="1" indent="-342900">
              <a:lnSpc>
                <a:spcPct val="150000"/>
              </a:lnSpc>
              <a:buClr>
                <a:srgbClr val="000000"/>
              </a:buClr>
              <a:buFont typeface="Arial" panose="020B0604020202020204" pitchFamily="34" charset="0"/>
              <a:buChar char="•"/>
            </a:pPr>
            <a:r>
              <a:rPr lang="en-US" altLang="zh-CN" dirty="0">
                <a:solidFill>
                  <a:srgbClr val="C00000"/>
                </a:solidFill>
                <a:effectLst/>
                <a:latin typeface="Consolas" panose="020B0609020204030204" pitchFamily="49" charset="0"/>
                <a:ea typeface="微软雅黑" panose="020B0503020204020204" pitchFamily="34" charset="-122"/>
              </a:rPr>
              <a:t>b3[k][num]</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表示：在第 </a:t>
            </a:r>
            <a:r>
              <a:rPr lang="en-US" altLang="zh-CN" dirty="0">
                <a:solidFill>
                  <a:srgbClr val="C00000"/>
                </a:solidFill>
                <a:effectLst/>
                <a:latin typeface="Consolas" panose="020B0609020204030204" pitchFamily="49" charset="0"/>
                <a:ea typeface="微软雅黑" panose="020B0503020204020204" pitchFamily="34" charset="-122"/>
              </a:rPr>
              <a:t>k</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个</a:t>
            </a:r>
            <a:r>
              <a:rPr lang="en-US" altLang="zh-CN" dirty="0">
                <a:effectLst/>
                <a:latin typeface="Consolas" panose="020B0609020204030204" pitchFamily="49" charset="0"/>
                <a:ea typeface="微软雅黑" panose="020B0503020204020204" pitchFamily="34" charset="-122"/>
              </a:rPr>
              <a:t>2x2</a:t>
            </a:r>
            <a:r>
              <a:rPr lang="zh-CN" altLang="en-US" dirty="0">
                <a:effectLst/>
                <a:latin typeface="Consolas" panose="020B0609020204030204" pitchFamily="49" charset="0"/>
                <a:ea typeface="微软雅黑" panose="020B0503020204020204" pitchFamily="34" charset="-122"/>
              </a:rPr>
              <a:t>子区域，数字 </a:t>
            </a:r>
            <a:r>
              <a:rPr lang="en-US" altLang="zh-CN" dirty="0">
                <a:solidFill>
                  <a:srgbClr val="C00000"/>
                </a:solidFill>
                <a:effectLst/>
                <a:latin typeface="Consolas" panose="020B0609020204030204" pitchFamily="49" charset="0"/>
                <a:ea typeface="微软雅黑" panose="020B0503020204020204" pitchFamily="34" charset="-122"/>
              </a:rPr>
              <a:t>num</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是否已经被占用了。</a:t>
            </a:r>
          </a:p>
          <a:p>
            <a:pPr marL="800100" lvl="1" indent="-342900">
              <a:lnSpc>
                <a:spcPct val="150000"/>
              </a:lnSpc>
              <a:buClr>
                <a:srgbClr val="000000"/>
              </a:buClr>
              <a:buFont typeface="Arial" panose="020B0604020202020204" pitchFamily="34" charset="0"/>
              <a:buChar char="•"/>
            </a:pPr>
            <a:r>
              <a:rPr lang="zh-CN" altLang="en-US" dirty="0">
                <a:effectLst/>
                <a:latin typeface="Consolas" panose="020B0609020204030204" pitchFamily="49" charset="0"/>
                <a:ea typeface="微软雅黑" panose="020B0503020204020204" pitchFamily="34" charset="-122"/>
              </a:rPr>
              <a:t>例如，</a:t>
            </a:r>
            <a:r>
              <a:rPr lang="en-US" altLang="zh-CN" dirty="0">
                <a:solidFill>
                  <a:srgbClr val="C00000"/>
                </a:solidFill>
                <a:effectLst/>
                <a:latin typeface="Consolas" panose="020B0609020204030204" pitchFamily="49" charset="0"/>
                <a:ea typeface="微软雅黑" panose="020B0503020204020204" pitchFamily="34" charset="-122"/>
              </a:rPr>
              <a:t>b3[3][4] = true</a:t>
            </a:r>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的意思是：右下角的那个子区域已经有数字</a:t>
            </a:r>
            <a:r>
              <a:rPr lang="en-US" altLang="zh-CN" dirty="0">
                <a:effectLst/>
                <a:latin typeface="Consolas" panose="020B0609020204030204" pitchFamily="49" charset="0"/>
                <a:ea typeface="微软雅黑" panose="020B0503020204020204" pitchFamily="34" charset="-122"/>
              </a:rPr>
              <a:t>4</a:t>
            </a:r>
            <a:r>
              <a:rPr lang="zh-CN" altLang="en-US" dirty="0">
                <a:effectLst/>
                <a:latin typeface="Consolas" panose="020B0609020204030204" pitchFamily="49" charset="0"/>
                <a:ea typeface="微软雅黑" panose="020B0503020204020204" pitchFamily="34" charset="-122"/>
              </a:rPr>
              <a:t>了。</a:t>
            </a:r>
          </a:p>
        </p:txBody>
      </p:sp>
      <p:sp>
        <p:nvSpPr>
          <p:cNvPr id="8" name="文本框 7">
            <a:extLst>
              <a:ext uri="{FF2B5EF4-FFF2-40B4-BE49-F238E27FC236}">
                <a16:creationId xmlns:a16="http://schemas.microsoft.com/office/drawing/2014/main" id="{7B282D04-BB68-DA34-0C09-0F4998F037BD}"/>
              </a:ext>
            </a:extLst>
          </p:cNvPr>
          <p:cNvSpPr txBox="1"/>
          <p:nvPr/>
        </p:nvSpPr>
        <p:spPr>
          <a:xfrm>
            <a:off x="1164336" y="1493983"/>
            <a:ext cx="10107167" cy="965201"/>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我们还可以引入三个</a:t>
            </a:r>
            <a:r>
              <a:rPr lang="zh-CN" altLang="en-US" sz="2000" dirty="0">
                <a:latin typeface="Consolas" panose="020B0609020204030204" pitchFamily="49" charset="0"/>
                <a:ea typeface="微软雅黑" panose="020B0503020204020204" pitchFamily="34" charset="-122"/>
              </a:rPr>
              <a:t>桶数组的方法</a:t>
            </a:r>
            <a:r>
              <a:rPr lang="zh-CN" altLang="en-US" sz="2000" dirty="0">
                <a:effectLst/>
                <a:latin typeface="Consolas" panose="020B0609020204030204" pitchFamily="49" charset="0"/>
                <a:ea typeface="微软雅黑" panose="020B0503020204020204" pitchFamily="34" charset="-122"/>
              </a:rPr>
              <a:t>，用来实时记录每个区域的数字占用情况来实现</a:t>
            </a:r>
            <a:r>
              <a:rPr lang="en-US" altLang="zh-CN" sz="2000" dirty="0">
                <a:effectLst/>
                <a:latin typeface="Consolas" panose="020B0609020204030204" pitchFamily="49" charset="0"/>
                <a:ea typeface="微软雅黑" panose="020B0503020204020204" pitchFamily="34" charset="-122"/>
              </a:rPr>
              <a:t>check</a:t>
            </a:r>
            <a:r>
              <a:rPr lang="zh-CN" altLang="en-US" sz="2000" dirty="0">
                <a:effectLst/>
                <a:latin typeface="Consolas" panose="020B0609020204030204" pitchFamily="49" charset="0"/>
                <a:ea typeface="微软雅黑" panose="020B0503020204020204" pitchFamily="34" charset="-122"/>
              </a:rPr>
              <a:t>函数</a:t>
            </a:r>
            <a:r>
              <a:rPr lang="zh-CN" altLang="en-US" sz="2000" dirty="0">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效率会稍高一些，但是会导致代码更加复杂。</a:t>
            </a:r>
          </a:p>
        </p:txBody>
      </p:sp>
    </p:spTree>
    <p:extLst>
      <p:ext uri="{BB962C8B-B14F-4D97-AF65-F5344CB8AC3E}">
        <p14:creationId xmlns:p14="http://schemas.microsoft.com/office/powerpoint/2010/main" val="165013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fade">
                                      <p:cBhvr>
                                        <p:cTn id="7" dur="500"/>
                                        <p:tgtEl>
                                          <p:spTgt spid="1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fade">
                                      <p:cBhvr>
                                        <p:cTn id="12" dur="500"/>
                                        <p:tgtEl>
                                          <p:spTgt spid="1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3" end="3"/>
                                            </p:txEl>
                                          </p:spTgt>
                                        </p:tgtEl>
                                        <p:attrNameLst>
                                          <p:attrName>style.visibility</p:attrName>
                                        </p:attrNameLst>
                                      </p:cBhvr>
                                      <p:to>
                                        <p:strVal val="visible"/>
                                      </p:to>
                                    </p:set>
                                    <p:animEffect transition="in" filter="fade">
                                      <p:cBhvr>
                                        <p:cTn id="17" dur="500"/>
                                        <p:tgtEl>
                                          <p:spTgt spid="1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4" end="4"/>
                                            </p:txEl>
                                          </p:spTgt>
                                        </p:tgtEl>
                                        <p:attrNameLst>
                                          <p:attrName>style.visibility</p:attrName>
                                        </p:attrNameLst>
                                      </p:cBhvr>
                                      <p:to>
                                        <p:strVal val="visible"/>
                                      </p:to>
                                    </p:set>
                                    <p:animEffect transition="in" filter="fade">
                                      <p:cBhvr>
                                        <p:cTn id="22" dur="500"/>
                                        <p:tgtEl>
                                          <p:spTgt spid="1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animEffect transition="in" filter="fade">
                                      <p:cBhvr>
                                        <p:cTn id="27" dur="500"/>
                                        <p:tgtEl>
                                          <p:spTgt spid="1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xEl>
                                              <p:pRg st="6" end="6"/>
                                            </p:txEl>
                                          </p:spTgt>
                                        </p:tgtEl>
                                        <p:attrNameLst>
                                          <p:attrName>style.visibility</p:attrName>
                                        </p:attrNameLst>
                                      </p:cBhvr>
                                      <p:to>
                                        <p:strVal val="visible"/>
                                      </p:to>
                                    </p:set>
                                    <p:animEffect transition="in" filter="fade">
                                      <p:cBhvr>
                                        <p:cTn id="32" dur="500"/>
                                        <p:tgtEl>
                                          <p:spTgt spid="1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
                                            <p:txEl>
                                              <p:pRg st="7" end="7"/>
                                            </p:txEl>
                                          </p:spTgt>
                                        </p:tgtEl>
                                        <p:attrNameLst>
                                          <p:attrName>style.visibility</p:attrName>
                                        </p:attrNameLst>
                                      </p:cBhvr>
                                      <p:to>
                                        <p:strVal val="visible"/>
                                      </p:to>
                                    </p:set>
                                    <p:animEffect transition="in" filter="fade">
                                      <p:cBhvr>
                                        <p:cTn id="37" dur="500"/>
                                        <p:tgtEl>
                                          <p:spTgt spid="1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xEl>
                                              <p:pRg st="8" end="8"/>
                                            </p:txEl>
                                          </p:spTgt>
                                        </p:tgtEl>
                                        <p:attrNameLst>
                                          <p:attrName>style.visibility</p:attrName>
                                        </p:attrNameLst>
                                      </p:cBhvr>
                                      <p:to>
                                        <p:strVal val="visible"/>
                                      </p:to>
                                    </p:set>
                                    <p:animEffect transition="in" filter="fade">
                                      <p:cBhvr>
                                        <p:cTn id="42" dur="500"/>
                                        <p:tgtEl>
                                          <p:spTgt spid="1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C0DFAE97-D0CA-BF11-E7BA-D479DBDBFD6C}"/>
              </a:ext>
            </a:extLst>
          </p:cNvPr>
          <p:cNvSpPr txBox="1"/>
          <p:nvPr/>
        </p:nvSpPr>
        <p:spPr>
          <a:xfrm>
            <a:off x="2747168" y="2234418"/>
            <a:ext cx="7159622" cy="4098558"/>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保存现场”：不仅要填数字，还要更新三个桶数组！</a:t>
            </a:r>
          </a:p>
          <a:p>
            <a:r>
              <a:rPr lang="en-US" altLang="zh-CN" sz="2000" dirty="0">
                <a:solidFill>
                  <a:srgbClr val="000000"/>
                </a:solidFill>
                <a:latin typeface="Consolas" panose="020B0609020204030204" pitchFamily="49" charset="0"/>
              </a:rPr>
              <a:t>b1[x][num] = true;</a:t>
            </a:r>
          </a:p>
          <a:p>
            <a:r>
              <a:rPr lang="en-US" altLang="zh-CN" sz="2000" dirty="0">
                <a:solidFill>
                  <a:srgbClr val="000000"/>
                </a:solidFill>
                <a:latin typeface="Consolas" panose="020B0609020204030204" pitchFamily="49" charset="0"/>
              </a:rPr>
              <a:t>b2[y][num] = true;</a:t>
            </a:r>
          </a:p>
          <a:p>
            <a:r>
              <a:rPr lang="en-US" altLang="zh-CN" sz="2000" dirty="0">
                <a:solidFill>
                  <a:srgbClr val="000000"/>
                </a:solidFill>
                <a:latin typeface="Consolas" panose="020B0609020204030204" pitchFamily="49" charset="0"/>
              </a:rPr>
              <a:t>b3[</a:t>
            </a:r>
            <a:r>
              <a:rPr lang="en-US" altLang="zh-CN" sz="2000" dirty="0" err="1">
                <a:solidFill>
                  <a:srgbClr val="000000"/>
                </a:solidFill>
                <a:latin typeface="Consolas" panose="020B0609020204030204" pitchFamily="49" charset="0"/>
              </a:rPr>
              <a:t>block_idx</a:t>
            </a:r>
            <a:r>
              <a:rPr lang="en-US" altLang="zh-CN" sz="2000" dirty="0">
                <a:solidFill>
                  <a:srgbClr val="000000"/>
                </a:solidFill>
                <a:latin typeface="Consolas" panose="020B0609020204030204" pitchFamily="49" charset="0"/>
              </a:rPr>
              <a:t>][num] = true;</a:t>
            </a:r>
          </a:p>
          <a:p>
            <a:r>
              <a:rPr lang="en-US" altLang="zh-CN" sz="2000" dirty="0">
                <a:solidFill>
                  <a:srgbClr val="000000"/>
                </a:solidFill>
                <a:latin typeface="Consolas" panose="020B0609020204030204" pitchFamily="49" charset="0"/>
              </a:rPr>
              <a:t>grid[x][y] = num; </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外层提前已经判断合法，深入</a:t>
            </a:r>
          </a:p>
          <a:p>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(k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p>
          <a:p>
            <a:endParaRPr lang="en-US" altLang="zh-CN" sz="2000" dirty="0">
              <a:solidFill>
                <a:srgbClr val="000000"/>
              </a:solidFill>
              <a:latin typeface="Consolas" panose="020B0609020204030204" pitchFamily="49" charset="0"/>
            </a:endParaRP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恢复现场”（回溯）：把所有状态都恢复回去！</a:t>
            </a:r>
          </a:p>
          <a:p>
            <a:r>
              <a:rPr lang="en-US" altLang="zh-CN" sz="2000" dirty="0">
                <a:solidFill>
                  <a:srgbClr val="000000"/>
                </a:solidFill>
                <a:latin typeface="Consolas" panose="020B0609020204030204" pitchFamily="49" charset="0"/>
              </a:rPr>
              <a:t>b1[x][num] = false;</a:t>
            </a:r>
          </a:p>
          <a:p>
            <a:r>
              <a:rPr lang="en-US" altLang="zh-CN" sz="2000" dirty="0">
                <a:solidFill>
                  <a:srgbClr val="000000"/>
                </a:solidFill>
                <a:latin typeface="Consolas" panose="020B0609020204030204" pitchFamily="49" charset="0"/>
              </a:rPr>
              <a:t>b2[y][num] = false;</a:t>
            </a:r>
          </a:p>
          <a:p>
            <a:r>
              <a:rPr lang="en-US" altLang="zh-CN" sz="2000" dirty="0">
                <a:solidFill>
                  <a:srgbClr val="000000"/>
                </a:solidFill>
                <a:latin typeface="Consolas" panose="020B0609020204030204" pitchFamily="49" charset="0"/>
              </a:rPr>
              <a:t>b3[</a:t>
            </a:r>
            <a:r>
              <a:rPr lang="en-US" altLang="zh-CN" sz="2000" dirty="0" err="1">
                <a:solidFill>
                  <a:srgbClr val="000000"/>
                </a:solidFill>
                <a:latin typeface="Consolas" panose="020B0609020204030204" pitchFamily="49" charset="0"/>
              </a:rPr>
              <a:t>block_idx</a:t>
            </a:r>
            <a:r>
              <a:rPr lang="en-US" altLang="zh-CN" sz="2000" dirty="0">
                <a:solidFill>
                  <a:srgbClr val="000000"/>
                </a:solidFill>
                <a:latin typeface="Consolas" panose="020B0609020204030204" pitchFamily="49" charset="0"/>
              </a:rPr>
              <a:t>][num] = false;</a:t>
            </a:r>
          </a:p>
          <a:p>
            <a:r>
              <a:rPr lang="en-US" altLang="zh-CN" sz="2000" dirty="0">
                <a:solidFill>
                  <a:srgbClr val="000000"/>
                </a:solidFill>
                <a:latin typeface="Consolas" panose="020B0609020204030204" pitchFamily="49" charset="0"/>
              </a:rPr>
              <a:t>grid[x][y]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35ED1DFD-50AE-FF5F-2142-C4655F166467}"/>
              </a:ext>
            </a:extLst>
          </p:cNvPr>
          <p:cNvSpPr txBox="1"/>
          <p:nvPr/>
        </p:nvSpPr>
        <p:spPr>
          <a:xfrm>
            <a:off x="1884490" y="1621097"/>
            <a:ext cx="8131713" cy="461665"/>
          </a:xfrm>
          <a:prstGeom prst="rect">
            <a:avLst/>
          </a:prstGeom>
          <a:solidFill>
            <a:schemeClr val="accent5">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如果使用这种方法，那么</a:t>
            </a:r>
            <a:r>
              <a:rPr lang="en-US" altLang="zh-CN" sz="2400" dirty="0" err="1">
                <a:effectLst/>
                <a:latin typeface="Consolas" panose="020B0609020204030204" pitchFamily="49" charset="0"/>
                <a:ea typeface="微软雅黑" panose="020B0503020204020204" pitchFamily="34" charset="-122"/>
              </a:rPr>
              <a:t>dfs</a:t>
            </a:r>
            <a:r>
              <a:rPr lang="zh-CN" altLang="en-US" sz="2400" dirty="0">
                <a:effectLst/>
                <a:latin typeface="Consolas" panose="020B0609020204030204" pitchFamily="49" charset="0"/>
                <a:ea typeface="微软雅黑" panose="020B0503020204020204" pitchFamily="34" charset="-122"/>
              </a:rPr>
              <a:t>函数内部也需要发生改变！</a:t>
            </a:r>
            <a:endParaRPr lang="zh-CN" altLang="en-US" sz="2400" dirty="0"/>
          </a:p>
        </p:txBody>
      </p:sp>
    </p:spTree>
    <p:extLst>
      <p:ext uri="{BB962C8B-B14F-4D97-AF65-F5344CB8AC3E}">
        <p14:creationId xmlns:p14="http://schemas.microsoft.com/office/powerpoint/2010/main" val="104468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500"/>
                                        <p:tgtEl>
                                          <p:spTgt spid="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500"/>
                                        <p:tgtEl>
                                          <p:spTgt spid="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fade">
                                      <p:cBhvr>
                                        <p:cTn id="16" dur="500"/>
                                        <p:tgtEl>
                                          <p:spTgt spid="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8" end="8"/>
                                            </p:txEl>
                                          </p:spTgt>
                                        </p:tgtEl>
                                        <p:attrNameLst>
                                          <p:attrName>style.visibility</p:attrName>
                                        </p:attrNameLst>
                                      </p:cBhvr>
                                      <p:to>
                                        <p:strVal val="visible"/>
                                      </p:to>
                                    </p:set>
                                    <p:animEffect transition="in" filter="fade">
                                      <p:cBhvr>
                                        <p:cTn id="21" dur="500"/>
                                        <p:tgtEl>
                                          <p:spTgt spid="9">
                                            <p:txEl>
                                              <p:pRg st="8" end="8"/>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9">
                                            <p:txEl>
                                              <p:pRg st="9" end="9"/>
                                            </p:txEl>
                                          </p:spTgt>
                                        </p:tgtEl>
                                        <p:attrNameLst>
                                          <p:attrName>style.visibility</p:attrName>
                                        </p:attrNameLst>
                                      </p:cBhvr>
                                      <p:to>
                                        <p:strVal val="visible"/>
                                      </p:to>
                                    </p:set>
                                    <p:animEffect transition="in" filter="fade">
                                      <p:cBhvr>
                                        <p:cTn id="24" dur="500"/>
                                        <p:tgtEl>
                                          <p:spTgt spid="9">
                                            <p:txEl>
                                              <p:pRg st="9" end="9"/>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animEffect transition="in" filter="fade">
                                      <p:cBhvr>
                                        <p:cTn id="27" dur="500"/>
                                        <p:tgtEl>
                                          <p:spTgt spid="9">
                                            <p:txEl>
                                              <p:pRg st="10" end="1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9">
                                            <p:txEl>
                                              <p:pRg st="11" end="11"/>
                                            </p:txEl>
                                          </p:spTgt>
                                        </p:tgtEl>
                                        <p:attrNameLst>
                                          <p:attrName>style.visibility</p:attrName>
                                        </p:attrNameLst>
                                      </p:cBhvr>
                                      <p:to>
                                        <p:strVal val="visible"/>
                                      </p:to>
                                    </p:set>
                                    <p:animEffect transition="in" filter="fade">
                                      <p:cBhvr>
                                        <p:cTn id="30"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4" name="文本框 13">
            <a:extLst>
              <a:ext uri="{FF2B5EF4-FFF2-40B4-BE49-F238E27FC236}">
                <a16:creationId xmlns:a16="http://schemas.microsoft.com/office/drawing/2014/main" id="{308E5208-498E-747E-8B84-94C82B136551}"/>
              </a:ext>
            </a:extLst>
          </p:cNvPr>
          <p:cNvSpPr txBox="1"/>
          <p:nvPr/>
        </p:nvSpPr>
        <p:spPr>
          <a:xfrm>
            <a:off x="1027159" y="2178215"/>
            <a:ext cx="10244344" cy="1135054"/>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至此，我们已经将所有逻辑思想转换为了代码，它们组合在一起，就构成了一个完整的、带有回溯功能的深度优先搜索。</a:t>
            </a:r>
          </a:p>
        </p:txBody>
      </p:sp>
      <p:sp>
        <p:nvSpPr>
          <p:cNvPr id="8" name="文本框 7">
            <a:extLst>
              <a:ext uri="{FF2B5EF4-FFF2-40B4-BE49-F238E27FC236}">
                <a16:creationId xmlns:a16="http://schemas.microsoft.com/office/drawing/2014/main" id="{BA27FC04-6C8C-E229-FDF8-88F2B0BA480A}"/>
              </a:ext>
            </a:extLst>
          </p:cNvPr>
          <p:cNvSpPr txBox="1"/>
          <p:nvPr/>
        </p:nvSpPr>
        <p:spPr>
          <a:xfrm>
            <a:off x="2114705" y="5008190"/>
            <a:ext cx="7313563" cy="523220"/>
          </a:xfrm>
          <a:prstGeom prst="rect">
            <a:avLst/>
          </a:prstGeom>
          <a:solidFill>
            <a:schemeClr val="accent5">
              <a:lumMod val="20000"/>
              <a:lumOff val="80000"/>
            </a:schemeClr>
          </a:solidFill>
        </p:spPr>
        <p:txBody>
          <a:bodyPr wrap="square">
            <a:spAutoFit/>
          </a:bodyPr>
          <a:lstStyle/>
          <a:p>
            <a:pPr algn="ctr"/>
            <a:r>
              <a:rPr lang="zh-CN" altLang="en-US" sz="2800" b="1" dirty="0">
                <a:effectLst/>
                <a:latin typeface="微软雅黑" panose="020B0503020204020204" pitchFamily="34" charset="-122"/>
                <a:ea typeface="微软雅黑" panose="020B0503020204020204" pitchFamily="34" charset="-122"/>
              </a:rPr>
              <a:t>我们可以把这道题目的精髓总结为一套框架。</a:t>
            </a:r>
          </a:p>
        </p:txBody>
      </p:sp>
    </p:spTree>
    <p:extLst>
      <p:ext uri="{BB962C8B-B14F-4D97-AF65-F5344CB8AC3E}">
        <p14:creationId xmlns:p14="http://schemas.microsoft.com/office/powerpoint/2010/main" val="1925202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AA48D5FD-9EC9-CE72-93F1-7A21E0AA5519}"/>
                  </a:ext>
                </a:extLst>
              </p:cNvPr>
              <p:cNvSpPr txBox="1"/>
              <p:nvPr/>
            </p:nvSpPr>
            <p:spPr>
              <a:xfrm>
                <a:off x="938816" y="1457217"/>
                <a:ext cx="10314368" cy="4806380"/>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一、从暴力枚举到启发式剪枝</a:t>
                </a:r>
                <a:endParaRPr lang="zh-CN" altLang="en-US" sz="2400" dirty="0">
                  <a:effectLst/>
                  <a:latin typeface="微软雅黑" panose="020B0503020204020204" pitchFamily="34" charset="-122"/>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问题抽象：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在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4 ×4</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矩阵中填充数字，寻找满足行、列、块约束的所有合法解。</a:t>
                </a:r>
              </a:p>
              <a:p>
                <a:pPr marL="742950" lvl="1"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本质是在有限的状态空间中寻找目标状态。</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算法复杂度演变： </a:t>
                </a:r>
              </a:p>
              <a:p>
                <a:pPr marL="742950" lvl="1"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盲目搜索：</a:t>
                </a:r>
                <a:r>
                  <a:rPr lang="zh-CN" altLang="en-US" sz="2000" dirty="0">
                    <a:effectLst/>
                    <a:latin typeface="微软雅黑" panose="020B0503020204020204" pitchFamily="34" charset="-122"/>
                    <a:ea typeface="微软雅黑" panose="020B0503020204020204" pitchFamily="34" charset="-122"/>
                  </a:rPr>
                  <a:t>每个格子独立尝试，时间复杂度高达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O</m:t>
                    </m:r>
                    <m:d>
                      <m:dPr>
                        <m:ctrlPr>
                          <a:rPr lang="en-US" altLang="zh-CN" sz="2000" i="1" smtClean="0">
                            <a:effectLst/>
                            <a:latin typeface="Cambria Math" panose="02040503050406030204" pitchFamily="18" charset="0"/>
                            <a:ea typeface="微软雅黑" panose="020B0503020204020204" pitchFamily="34" charset="-122"/>
                          </a:rPr>
                        </m:ctrlPr>
                      </m:dPr>
                      <m:e>
                        <m:sSup>
                          <m:sSupPr>
                            <m:ctrlPr>
                              <a:rPr lang="en-US" altLang="zh-CN" sz="2000" i="1" smtClean="0">
                                <a:effectLst/>
                                <a:latin typeface="Cambria Math" panose="02040503050406030204" pitchFamily="18" charset="0"/>
                                <a:ea typeface="微软雅黑" panose="020B0503020204020204" pitchFamily="34" charset="-122"/>
                              </a:rPr>
                            </m:ctrlPr>
                          </m:sSupPr>
                          <m:e>
                            <m:r>
                              <a:rPr lang="en-US" altLang="zh-CN" sz="2000" b="0" i="0" smtClean="0">
                                <a:effectLst/>
                                <a:latin typeface="Cambria Math" panose="02040503050406030204" pitchFamily="18" charset="0"/>
                                <a:ea typeface="微软雅黑" panose="020B0503020204020204" pitchFamily="34" charset="-122"/>
                              </a:rPr>
                              <m:t>4</m:t>
                            </m:r>
                          </m:e>
                          <m:sup>
                            <m:r>
                              <a:rPr lang="en-US" altLang="zh-CN" sz="2000" b="0" i="0" smtClean="0">
                                <a:effectLst/>
                                <a:latin typeface="Cambria Math" panose="02040503050406030204" pitchFamily="18" charset="0"/>
                                <a:ea typeface="微软雅黑" panose="020B0503020204020204" pitchFamily="34" charset="-122"/>
                              </a:rPr>
                              <m:t>16</m:t>
                            </m:r>
                          </m:sup>
                        </m:sSup>
                      </m:e>
                    </m:d>
                  </m:oMath>
                </a14:m>
                <a:r>
                  <a:rPr lang="zh-CN" altLang="en-US" sz="2000" dirty="0">
                    <a:effectLst/>
                    <a:latin typeface="微软雅黑" panose="020B0503020204020204" pitchFamily="34" charset="-122"/>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排列组合搜索：</a:t>
                </a:r>
                <a:r>
                  <a:rPr lang="zh-CN" altLang="en-US" sz="2000" dirty="0">
                    <a:effectLst/>
                    <a:latin typeface="微软雅黑" panose="020B0503020204020204" pitchFamily="34" charset="-122"/>
                    <a:ea typeface="微软雅黑" panose="020B0503020204020204" pitchFamily="34" charset="-122"/>
                  </a:rPr>
                  <a:t>按行生成全排列，时间复杂度降至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O</m:t>
                    </m:r>
                    <m:d>
                      <m:dPr>
                        <m:ctrlPr>
                          <a:rPr lang="en-US" altLang="zh-CN" sz="2000" i="1" smtClean="0">
                            <a:effectLst/>
                            <a:latin typeface="Cambria Math" panose="02040503050406030204" pitchFamily="18" charset="0"/>
                            <a:ea typeface="微软雅黑" panose="020B0503020204020204" pitchFamily="34" charset="-122"/>
                          </a:rPr>
                        </m:ctrlPr>
                      </m:dPr>
                      <m:e>
                        <m:sSup>
                          <m:sSupPr>
                            <m:ctrlPr>
                              <a:rPr lang="en-US" altLang="zh-CN" sz="2000" i="1" smtClean="0">
                                <a:effectLst/>
                                <a:latin typeface="Cambria Math" panose="02040503050406030204" pitchFamily="18" charset="0"/>
                                <a:ea typeface="微软雅黑" panose="020B0503020204020204" pitchFamily="34" charset="-122"/>
                              </a:rPr>
                            </m:ctrlPr>
                          </m:sSupPr>
                          <m:e>
                            <m:r>
                              <a:rPr lang="en-US" altLang="zh-CN" sz="2000" b="0" i="0" smtClean="0">
                                <a:effectLst/>
                                <a:latin typeface="Cambria Math" panose="02040503050406030204" pitchFamily="18" charset="0"/>
                                <a:ea typeface="微软雅黑" panose="020B0503020204020204" pitchFamily="34" charset="-122"/>
                              </a:rPr>
                              <m:t>24</m:t>
                            </m:r>
                          </m:e>
                          <m:sup>
                            <m:r>
                              <a:rPr lang="en-US" altLang="zh-CN" sz="2000" b="0" i="0" smtClean="0">
                                <a:effectLst/>
                                <a:latin typeface="Cambria Math" panose="02040503050406030204" pitchFamily="18" charset="0"/>
                                <a:ea typeface="微软雅黑" panose="020B0503020204020204" pitchFamily="34" charset="-122"/>
                              </a:rPr>
                              <m:t>4</m:t>
                            </m:r>
                          </m:sup>
                        </m:sSup>
                      </m:e>
                    </m:d>
                  </m:oMath>
                </a14:m>
                <a:r>
                  <a:rPr lang="zh-CN" altLang="en-US" sz="2000" dirty="0">
                    <a:effectLst/>
                    <a:latin typeface="微软雅黑" panose="020B0503020204020204" pitchFamily="34" charset="-122"/>
                    <a:ea typeface="微软雅黑" panose="020B0503020204020204" pitchFamily="34" charset="-122"/>
                  </a:rPr>
                  <a:t>，但存在大量无意义的后须匹配。</a:t>
                </a:r>
              </a:p>
              <a:p>
                <a:pPr marL="742950" lvl="1"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深度优先搜索配合剪枝：</a:t>
                </a:r>
                <a:r>
                  <a:rPr lang="zh-CN" altLang="en-US" sz="2000" dirty="0">
                    <a:effectLst/>
                    <a:latin typeface="微软雅黑" panose="020B0503020204020204" pitchFamily="34" charset="-122"/>
                    <a:ea typeface="微软雅黑" panose="020B0503020204020204" pitchFamily="34" charset="-122"/>
                  </a:rPr>
                  <a:t>引入“</a:t>
                </a:r>
                <a:r>
                  <a:rPr lang="zh-CN" altLang="en-US" sz="2000" b="1" dirty="0">
                    <a:effectLst/>
                    <a:latin typeface="微软雅黑" panose="020B0503020204020204" pitchFamily="34" charset="-122"/>
                    <a:ea typeface="微软雅黑" panose="020B0503020204020204" pitchFamily="34" charset="-122"/>
                  </a:rPr>
                  <a:t>及时止损</a:t>
                </a:r>
                <a:r>
                  <a:rPr lang="zh-CN" altLang="en-US" sz="2000" dirty="0">
                    <a:effectLst/>
                    <a:latin typeface="微软雅黑" panose="020B0503020204020204" pitchFamily="34" charset="-122"/>
                    <a:ea typeface="微软雅黑" panose="020B0503020204020204" pitchFamily="34" charset="-122"/>
                  </a:rPr>
                  <a:t>”策略，一旦当前前缀状态不合法，立即截断后续搜索分支，极大收敛了搜索空间。</a:t>
                </a:r>
              </a:p>
            </p:txBody>
          </p:sp>
        </mc:Choice>
        <mc:Fallback xmlns="">
          <p:sp>
            <p:nvSpPr>
              <p:cNvPr id="9" name="文本框 8">
                <a:extLst>
                  <a:ext uri="{FF2B5EF4-FFF2-40B4-BE49-F238E27FC236}">
                    <a16:creationId xmlns:a16="http://schemas.microsoft.com/office/drawing/2014/main" id="{AA48D5FD-9EC9-CE72-93F1-7A21E0AA5519}"/>
                  </a:ext>
                </a:extLst>
              </p:cNvPr>
              <p:cNvSpPr txBox="1">
                <a:spLocks noRot="1" noChangeAspect="1" noMove="1" noResize="1" noEditPoints="1" noAdjustHandles="1" noChangeArrowheads="1" noChangeShapeType="1" noTextEdit="1"/>
              </p:cNvSpPr>
              <p:nvPr/>
            </p:nvSpPr>
            <p:spPr>
              <a:xfrm>
                <a:off x="938816" y="1457217"/>
                <a:ext cx="10314368" cy="4806380"/>
              </a:xfrm>
              <a:prstGeom prst="rect">
                <a:avLst/>
              </a:prstGeom>
              <a:blipFill>
                <a:blip r:embed="rId5"/>
                <a:stretch>
                  <a:fillRect l="-887" b="-139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2338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fade">
                                      <p:cBhvr>
                                        <p:cTn id="7" dur="500"/>
                                        <p:tgtEl>
                                          <p:spTgt spid="9">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3" end="3"/>
                                            </p:txEl>
                                          </p:spTgt>
                                        </p:tgtEl>
                                        <p:attrNameLst>
                                          <p:attrName>style.visibility</p:attrName>
                                        </p:attrNameLst>
                                      </p:cBhvr>
                                      <p:to>
                                        <p:strVal val="visible"/>
                                      </p:to>
                                    </p:set>
                                    <p:animEffect transition="in" filter="fade">
                                      <p:cBhvr>
                                        <p:cTn id="10" dur="500"/>
                                        <p:tgtEl>
                                          <p:spTgt spid="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Effect transition="in" filter="fade">
                                      <p:cBhvr>
                                        <p:cTn id="15" dur="500"/>
                                        <p:tgtEl>
                                          <p:spTgt spid="9">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xEl>
                                              <p:pRg st="5" end="5"/>
                                            </p:txEl>
                                          </p:spTgt>
                                        </p:tgtEl>
                                        <p:attrNameLst>
                                          <p:attrName>style.visibility</p:attrName>
                                        </p:attrNameLst>
                                      </p:cBhvr>
                                      <p:to>
                                        <p:strVal val="visible"/>
                                      </p:to>
                                    </p:set>
                                    <p:animEffect transition="in" filter="fade">
                                      <p:cBhvr>
                                        <p:cTn id="20" dur="500"/>
                                        <p:tgtEl>
                                          <p:spTgt spid="9">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animEffect transition="in" filter="fade">
                                      <p:cBhvr>
                                        <p:cTn id="25" dur="500"/>
                                        <p:tgtEl>
                                          <p:spTgt spid="9">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xEl>
                                              <p:pRg st="7" end="7"/>
                                            </p:txEl>
                                          </p:spTgt>
                                        </p:tgtEl>
                                        <p:attrNameLst>
                                          <p:attrName>style.visibility</p:attrName>
                                        </p:attrNameLst>
                                      </p:cBhvr>
                                      <p:to>
                                        <p:strVal val="visible"/>
                                      </p:to>
                                    </p:set>
                                    <p:animEffect transition="in" filter="fade">
                                      <p:cBhvr>
                                        <p:cTn id="30"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C78550B1-6502-9DE4-97B2-840632D28722}"/>
              </a:ext>
            </a:extLst>
          </p:cNvPr>
          <p:cNvSpPr txBox="1"/>
          <p:nvPr/>
        </p:nvSpPr>
        <p:spPr>
          <a:xfrm>
            <a:off x="706661" y="1518617"/>
            <a:ext cx="10626213" cy="4750852"/>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二、深度优先搜索（</a:t>
            </a:r>
            <a:r>
              <a:rPr lang="en-US" altLang="zh-CN" sz="2400" b="1" dirty="0">
                <a:effectLst/>
                <a:latin typeface="Consolas" panose="020B0609020204030204" pitchFamily="49" charset="0"/>
                <a:ea typeface="微软雅黑" panose="020B0503020204020204" pitchFamily="34" charset="-122"/>
              </a:rPr>
              <a:t>DFS</a:t>
            </a:r>
            <a:r>
              <a:rPr lang="zh-CN" altLang="en-US" sz="2400" b="1" dirty="0">
                <a:effectLst/>
                <a:latin typeface="Consolas" panose="020B0609020204030204" pitchFamily="49" charset="0"/>
                <a:ea typeface="微软雅黑" panose="020B0503020204020204" pitchFamily="34" charset="-122"/>
              </a:rPr>
              <a:t>）流程可概括为四个步骤：</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状态扩展 </a:t>
            </a:r>
            <a:r>
              <a:rPr lang="zh-CN" altLang="en-US" sz="2000" dirty="0">
                <a:effectLst/>
                <a:latin typeface="Consolas" panose="020B0609020204030204" pitchFamily="49" charset="0"/>
                <a:ea typeface="微软雅黑" panose="020B0503020204020204" pitchFamily="34" charset="-122"/>
              </a:rPr>
              <a:t>：确定当前决策节点，枚举所有可能的候选动作（如尝试数字 </a:t>
            </a:r>
            <a:r>
              <a:rPr lang="en-US" altLang="zh-CN" sz="2000" dirty="0">
                <a:effectLst/>
                <a:latin typeface="Consolas" panose="020B0609020204030204" pitchFamily="49" charset="0"/>
                <a:ea typeface="微软雅黑" panose="020B0503020204020204" pitchFamily="34" charset="-122"/>
              </a:rPr>
              <a:t>1-4</a:t>
            </a:r>
            <a:r>
              <a:rPr lang="zh-CN" altLang="en-US"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约束满足性检查：</a:t>
            </a:r>
            <a:r>
              <a:rPr lang="zh-CN" altLang="en-US" sz="2000" dirty="0">
                <a:effectLst/>
                <a:latin typeface="Consolas" panose="020B0609020204030204" pitchFamily="49" charset="0"/>
                <a:ea typeface="微软雅黑" panose="020B0503020204020204" pitchFamily="34" charset="-122"/>
              </a:rPr>
              <a:t>在执行动作前，验证动作的合法性。</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状态转移与深入： </a:t>
            </a:r>
          </a:p>
          <a:p>
            <a:pPr lvl="1">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保存现场：将当前合法的动作更新至全局状态（修改棋盘、更新标记）。</a:t>
            </a:r>
          </a:p>
          <a:p>
            <a:pPr lvl="1">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递归调用：将问题规模缩小，调用进入下一层计算。</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状态回退： </a:t>
            </a:r>
          </a:p>
          <a:p>
            <a:pPr lvl="1">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恢复现场：</a:t>
            </a:r>
            <a:r>
              <a:rPr lang="zh-CN" altLang="en-US" sz="2000" dirty="0">
                <a:latin typeface="Consolas" panose="020B0609020204030204" pitchFamily="49" charset="0"/>
                <a:ea typeface="微软雅黑" panose="020B0503020204020204" pitchFamily="34" charset="-122"/>
              </a:rPr>
              <a:t>在</a:t>
            </a:r>
            <a:r>
              <a:rPr lang="zh-CN" altLang="en-US" sz="2000" dirty="0">
                <a:effectLst/>
                <a:latin typeface="Consolas" panose="020B0609020204030204" pitchFamily="49" charset="0"/>
                <a:ea typeface="微软雅黑" panose="020B0503020204020204" pitchFamily="34" charset="-122"/>
              </a:rPr>
              <a:t>子问题计算结束后，必须撤销当前动作对全局状态的修改</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如决策填写了 </a:t>
            </a:r>
            <a:r>
              <a:rPr lang="en-US" altLang="zh-CN" sz="2000" dirty="0">
                <a:latin typeface="Consolas" panose="020B0609020204030204" pitchFamily="49" charset="0"/>
                <a:ea typeface="微软雅黑" panose="020B0503020204020204" pitchFamily="34" charset="-122"/>
              </a:rPr>
              <a:t>3</a:t>
            </a:r>
            <a:r>
              <a:rPr lang="zh-CN" altLang="en-US" sz="2000" dirty="0">
                <a:effectLst/>
                <a:latin typeface="Consolas" panose="020B0609020204030204" pitchFamily="49" charset="0"/>
                <a:ea typeface="微软雅黑" panose="020B0503020204020204" pitchFamily="34" charset="-122"/>
              </a:rPr>
              <a:t>，而决策为 </a:t>
            </a:r>
            <a:r>
              <a:rPr lang="en-US" altLang="zh-CN" sz="2000" dirty="0">
                <a:latin typeface="Consolas" panose="020B0609020204030204" pitchFamily="49" charset="0"/>
                <a:ea typeface="微软雅黑" panose="020B0503020204020204" pitchFamily="34" charset="-122"/>
              </a:rPr>
              <a:t>3</a:t>
            </a:r>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的子问题计算结束了，那就需要将其撤销</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，以保证下一次同级枚举的初始状态纯净。</a:t>
            </a:r>
          </a:p>
        </p:txBody>
      </p:sp>
    </p:spTree>
    <p:extLst>
      <p:ext uri="{BB962C8B-B14F-4D97-AF65-F5344CB8AC3E}">
        <p14:creationId xmlns:p14="http://schemas.microsoft.com/office/powerpoint/2010/main" val="388476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5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500"/>
                                        <p:tgtEl>
                                          <p:spTgt spid="8">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xEl>
                                              <p:pRg st="7" end="7"/>
                                            </p:txEl>
                                          </p:spTgt>
                                        </p:tgtEl>
                                        <p:attrNameLst>
                                          <p:attrName>style.visibility</p:attrName>
                                        </p:attrNameLst>
                                      </p:cBhvr>
                                      <p:to>
                                        <p:strVal val="visible"/>
                                      </p:to>
                                    </p:set>
                                    <p:animEffect transition="in" filter="fade">
                                      <p:cBhvr>
                                        <p:cTn id="37"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BB96115A-F354-382C-C4FA-31906CD998D3}"/>
                  </a:ext>
                </a:extLst>
              </p:cNvPr>
              <p:cNvSpPr txBox="1"/>
              <p:nvPr/>
            </p:nvSpPr>
            <p:spPr>
              <a:xfrm>
                <a:off x="909328" y="1414715"/>
                <a:ext cx="10362175" cy="4843185"/>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三、递归的本质</a:t>
                </a:r>
                <a:endParaRPr lang="en-US" altLang="zh-CN" sz="2400" b="1"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为什么回溯法必须依赖递归函数？其底层逻辑是对</a:t>
                </a:r>
                <a:r>
                  <a:rPr lang="zh-CN" altLang="en-US" sz="2000" b="1" dirty="0">
                    <a:effectLst/>
                    <a:latin typeface="Consolas" panose="020B0609020204030204" pitchFamily="49" charset="0"/>
                    <a:ea typeface="微软雅黑" panose="020B0503020204020204" pitchFamily="34" charset="-122"/>
                  </a:rPr>
                  <a:t>系统调用栈 </a:t>
                </a:r>
                <a:r>
                  <a:rPr lang="zh-CN" altLang="en-US" sz="2000" dirty="0">
                    <a:effectLst/>
                    <a:latin typeface="Consolas" panose="020B0609020204030204" pitchFamily="49" charset="0"/>
                    <a:ea typeface="微软雅黑" panose="020B0503020204020204" pitchFamily="34" charset="-122"/>
                  </a:rPr>
                  <a:t>的利用。</a:t>
                </a:r>
              </a:p>
              <a:p>
                <a:pPr>
                  <a:lnSpc>
                    <a:spcPct val="150000"/>
                  </a:lnSpc>
                  <a:buClr>
                    <a:srgbClr val="000000"/>
                  </a:buClr>
                </a:pPr>
                <a:r>
                  <a:rPr lang="zh-CN" altLang="en-US" sz="2000" b="1" dirty="0">
                    <a:effectLst/>
                    <a:latin typeface="Consolas" panose="020B0609020204030204" pitchFamily="49" charset="0"/>
                    <a:ea typeface="微软雅黑" panose="020B0503020204020204" pitchFamily="34" charset="-122"/>
                  </a:rPr>
                  <a:t>挂起 ：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当函数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f</m:t>
                    </m:r>
                    <m:d>
                      <m:dPr>
                        <m:ctrlPr>
                          <a:rPr lang="en-US" altLang="zh-CN" sz="2000" i="1" smtClean="0">
                            <a:effectLst/>
                            <a:latin typeface="Cambria Math" panose="02040503050406030204" pitchFamily="18" charset="0"/>
                            <a:ea typeface="微软雅黑" panose="020B0503020204020204" pitchFamily="34" charset="-122"/>
                          </a:rPr>
                        </m:ctrlPr>
                      </m:dPr>
                      <m:e>
                        <m:r>
                          <m:rPr>
                            <m:sty m:val="p"/>
                          </m:rPr>
                          <a:rPr lang="en-US" altLang="zh-CN" sz="2000" b="0" i="0" smtClean="0">
                            <a:effectLst/>
                            <a:latin typeface="Cambria Math" panose="02040503050406030204" pitchFamily="18" charset="0"/>
                            <a:ea typeface="微软雅黑" panose="020B0503020204020204" pitchFamily="34" charset="-122"/>
                          </a:rPr>
                          <m:t>k</m:t>
                        </m:r>
                      </m:e>
                    </m:d>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调用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f</m:t>
                    </m:r>
                    <m:d>
                      <m:dPr>
                        <m:ctrlPr>
                          <a:rPr lang="en-US" altLang="zh-CN" sz="2000" i="1" smtClean="0">
                            <a:effectLst/>
                            <a:latin typeface="Cambria Math" panose="02040503050406030204" pitchFamily="18" charset="0"/>
                            <a:ea typeface="微软雅黑" panose="020B0503020204020204" pitchFamily="34" charset="-122"/>
                          </a:rPr>
                        </m:ctrlPr>
                      </m:dPr>
                      <m:e>
                        <m:r>
                          <m:rPr>
                            <m:sty m:val="p"/>
                          </m:rPr>
                          <a:rPr lang="en-US" altLang="zh-CN" sz="2000" b="0" i="0" smtClean="0">
                            <a:effectLst/>
                            <a:latin typeface="Cambria Math" panose="02040503050406030204" pitchFamily="18" charset="0"/>
                            <a:ea typeface="微软雅黑" panose="020B0503020204020204" pitchFamily="34" charset="-122"/>
                          </a:rPr>
                          <m:t>k</m:t>
                        </m:r>
                        <m:r>
                          <a:rPr lang="en-US" altLang="zh-CN" sz="2000" b="0" i="0" smtClean="0">
                            <a:effectLst/>
                            <a:latin typeface="Cambria Math" panose="02040503050406030204" pitchFamily="18" charset="0"/>
                            <a:ea typeface="微软雅黑" panose="020B0503020204020204" pitchFamily="34" charset="-122"/>
                          </a:rPr>
                          <m:t>+1</m:t>
                        </m:r>
                      </m:e>
                    </m:d>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时，</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f</m:t>
                    </m:r>
                    <m:d>
                      <m:dPr>
                        <m:ctrlPr>
                          <a:rPr lang="en-US" altLang="zh-CN" sz="2000" i="1" smtClean="0">
                            <a:effectLst/>
                            <a:latin typeface="Cambria Math" panose="02040503050406030204" pitchFamily="18" charset="0"/>
                            <a:ea typeface="微软雅黑" panose="020B0503020204020204" pitchFamily="34" charset="-122"/>
                          </a:rPr>
                        </m:ctrlPr>
                      </m:dPr>
                      <m:e>
                        <m:r>
                          <m:rPr>
                            <m:sty m:val="p"/>
                          </m:rPr>
                          <a:rPr lang="en-US" altLang="zh-CN" sz="2000" b="0" i="0" smtClean="0">
                            <a:effectLst/>
                            <a:latin typeface="Cambria Math" panose="02040503050406030204" pitchFamily="18" charset="0"/>
                            <a:ea typeface="微软雅黑" panose="020B0503020204020204" pitchFamily="34" charset="-122"/>
                          </a:rPr>
                          <m:t>k</m:t>
                        </m:r>
                      </m:e>
                    </m:d>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并未销毁，而是将其局部变量上下文（当前枚举的进度、节点状态）压入系统栈。</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将全局的调度问题分解转化为局部的问题，一次只处理当前层级的决策。</a:t>
                </a:r>
              </a:p>
              <a:p>
                <a:pPr>
                  <a:lnSpc>
                    <a:spcPct val="150000"/>
                  </a:lnSpc>
                  <a:buClr>
                    <a:srgbClr val="000000"/>
                  </a:buClr>
                </a:pPr>
                <a:r>
                  <a:rPr lang="zh-CN" altLang="en-US" sz="2000" b="1" dirty="0">
                    <a:effectLst/>
                    <a:latin typeface="Consolas" panose="020B0609020204030204" pitchFamily="49" charset="0"/>
                    <a:ea typeface="微软雅黑" panose="020B0503020204020204" pitchFamily="34" charset="-122"/>
                  </a:rPr>
                  <a:t>恢复 ：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当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f</m:t>
                    </m:r>
                    <m:d>
                      <m:dPr>
                        <m:ctrlPr>
                          <a:rPr lang="en-US" altLang="zh-CN" sz="2000" i="1" smtClean="0">
                            <a:effectLst/>
                            <a:latin typeface="Cambria Math" panose="02040503050406030204" pitchFamily="18" charset="0"/>
                            <a:ea typeface="微软雅黑" panose="020B0503020204020204" pitchFamily="34" charset="-122"/>
                          </a:rPr>
                        </m:ctrlPr>
                      </m:dPr>
                      <m:e>
                        <m:r>
                          <m:rPr>
                            <m:sty m:val="p"/>
                          </m:rPr>
                          <a:rPr lang="en-US" altLang="zh-CN" sz="2000" b="0" i="0" smtClean="0">
                            <a:effectLst/>
                            <a:latin typeface="Cambria Math" panose="02040503050406030204" pitchFamily="18" charset="0"/>
                            <a:ea typeface="微软雅黑" panose="020B0503020204020204" pitchFamily="34" charset="-122"/>
                          </a:rPr>
                          <m:t>k</m:t>
                        </m:r>
                        <m:r>
                          <a:rPr lang="en-US" altLang="zh-CN" sz="2000" b="0" i="0" smtClean="0">
                            <a:effectLst/>
                            <a:latin typeface="Cambria Math" panose="02040503050406030204" pitchFamily="18" charset="0"/>
                            <a:ea typeface="微软雅黑" panose="020B0503020204020204" pitchFamily="34" charset="-122"/>
                          </a:rPr>
                          <m:t>+1</m:t>
                        </m:r>
                      </m:e>
                    </m:d>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执行完毕（弹栈），系统将控制权及当时的上下文交还给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f</m:t>
                    </m:r>
                    <m:d>
                      <m:dPr>
                        <m:ctrlPr>
                          <a:rPr lang="en-US" altLang="zh-CN" sz="2000" i="1" smtClean="0">
                            <a:effectLst/>
                            <a:latin typeface="Cambria Math" panose="02040503050406030204" pitchFamily="18" charset="0"/>
                            <a:ea typeface="微软雅黑" panose="020B0503020204020204" pitchFamily="34" charset="-122"/>
                          </a:rPr>
                        </m:ctrlPr>
                      </m:dPr>
                      <m:e>
                        <m:r>
                          <m:rPr>
                            <m:sty m:val="p"/>
                          </m:rPr>
                          <a:rPr lang="en-US" altLang="zh-CN" sz="2000" b="0" i="0" smtClean="0">
                            <a:effectLst/>
                            <a:latin typeface="Cambria Math" panose="02040503050406030204" pitchFamily="18" charset="0"/>
                            <a:ea typeface="微软雅黑" panose="020B0503020204020204" pitchFamily="34" charset="-122"/>
                          </a:rPr>
                          <m:t>k</m:t>
                        </m:r>
                      </m:e>
                    </m:d>
                  </m:oMath>
                </a14:m>
                <a:r>
                  <a:rPr lang="zh-CN" altLang="en-US" sz="2000" dirty="0">
                    <a:effectLst/>
                    <a:latin typeface="Consolas" panose="020B0609020204030204" pitchFamily="49" charset="0"/>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实现了逻辑上的时光倒流，使得算法能够完美回到做出决策的那个分叉口，进行状态清理（恢复现场）并尝试下一条分支。</a:t>
                </a:r>
              </a:p>
            </p:txBody>
          </p:sp>
        </mc:Choice>
        <mc:Fallback xmlns="">
          <p:sp>
            <p:nvSpPr>
              <p:cNvPr id="12" name="文本框 11">
                <a:extLst>
                  <a:ext uri="{FF2B5EF4-FFF2-40B4-BE49-F238E27FC236}">
                    <a16:creationId xmlns:a16="http://schemas.microsoft.com/office/drawing/2014/main" id="{BB96115A-F354-382C-C4FA-31906CD998D3}"/>
                  </a:ext>
                </a:extLst>
              </p:cNvPr>
              <p:cNvSpPr txBox="1">
                <a:spLocks noRot="1" noChangeAspect="1" noMove="1" noResize="1" noEditPoints="1" noAdjustHandles="1" noChangeArrowheads="1" noChangeShapeType="1" noTextEdit="1"/>
              </p:cNvSpPr>
              <p:nvPr/>
            </p:nvSpPr>
            <p:spPr>
              <a:xfrm>
                <a:off x="909328" y="1414715"/>
                <a:ext cx="10362175" cy="4843185"/>
              </a:xfrm>
              <a:prstGeom prst="rect">
                <a:avLst/>
              </a:prstGeom>
              <a:blipFill>
                <a:blip r:embed="rId5"/>
                <a:stretch>
                  <a:fillRect l="-882" r="-47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8815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animEffect transition="in" filter="fade">
                                      <p:cBhvr>
                                        <p:cTn id="7" dur="500"/>
                                        <p:tgtEl>
                                          <p:spTgt spid="1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3" end="3"/>
                                            </p:txEl>
                                          </p:spTgt>
                                        </p:tgtEl>
                                        <p:attrNameLst>
                                          <p:attrName>style.visibility</p:attrName>
                                        </p:attrNameLst>
                                      </p:cBhvr>
                                      <p:to>
                                        <p:strVal val="visible"/>
                                      </p:to>
                                    </p:set>
                                    <p:animEffect transition="in" filter="fade">
                                      <p:cBhvr>
                                        <p:cTn id="12" dur="500"/>
                                        <p:tgtEl>
                                          <p:spTgt spid="12">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4" end="4"/>
                                            </p:txEl>
                                          </p:spTgt>
                                        </p:tgtEl>
                                        <p:attrNameLst>
                                          <p:attrName>style.visibility</p:attrName>
                                        </p:attrNameLst>
                                      </p:cBhvr>
                                      <p:to>
                                        <p:strVal val="visible"/>
                                      </p:to>
                                    </p:set>
                                    <p:animEffect transition="in" filter="fade">
                                      <p:cBhvr>
                                        <p:cTn id="17" dur="500"/>
                                        <p:tgtEl>
                                          <p:spTgt spid="1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5" end="5"/>
                                            </p:txEl>
                                          </p:spTgt>
                                        </p:tgtEl>
                                        <p:attrNameLst>
                                          <p:attrName>style.visibility</p:attrName>
                                        </p:attrNameLst>
                                      </p:cBhvr>
                                      <p:to>
                                        <p:strVal val="visible"/>
                                      </p:to>
                                    </p:set>
                                    <p:animEffect transition="in" filter="fade">
                                      <p:cBhvr>
                                        <p:cTn id="22" dur="500"/>
                                        <p:tgtEl>
                                          <p:spTgt spid="1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6" end="6"/>
                                            </p:txEl>
                                          </p:spTgt>
                                        </p:tgtEl>
                                        <p:attrNameLst>
                                          <p:attrName>style.visibility</p:attrName>
                                        </p:attrNameLst>
                                      </p:cBhvr>
                                      <p:to>
                                        <p:strVal val="visible"/>
                                      </p:to>
                                    </p:set>
                                    <p:animEffect transition="in" filter="fade">
                                      <p:cBhvr>
                                        <p:cTn id="27" dur="500"/>
                                        <p:tgtEl>
                                          <p:spTgt spid="12">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xEl>
                                              <p:pRg st="7" end="7"/>
                                            </p:txEl>
                                          </p:spTgt>
                                        </p:tgtEl>
                                        <p:attrNameLst>
                                          <p:attrName>style.visibility</p:attrName>
                                        </p:attrNameLst>
                                      </p:cBhvr>
                                      <p:to>
                                        <p:strVal val="visible"/>
                                      </p:to>
                                    </p:set>
                                    <p:animEffect transition="in" filter="fade">
                                      <p:cBhvr>
                                        <p:cTn id="32" dur="500"/>
                                        <p:tgtEl>
                                          <p:spTgt spid="1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FE7330C5-EA78-1BFB-54B7-6FF54FCFE49C}"/>
              </a:ext>
            </a:extLst>
          </p:cNvPr>
          <p:cNvSpPr txBox="1"/>
          <p:nvPr/>
        </p:nvSpPr>
        <p:spPr>
          <a:xfrm>
            <a:off x="1329091" y="1446433"/>
            <a:ext cx="9942412" cy="961289"/>
          </a:xfrm>
          <a:prstGeom prst="rect">
            <a:avLst/>
          </a:prstGeom>
          <a:solidFill>
            <a:schemeClr val="accent4">
              <a:lumMod val="20000"/>
              <a:lumOff val="80000"/>
            </a:schemeClr>
          </a:solidFill>
        </p:spPr>
        <p:txBody>
          <a:bodyPr wrap="square">
            <a:spAutoFit/>
          </a:bodyPr>
          <a:lstStyle/>
          <a:p>
            <a:pPr>
              <a:lnSpc>
                <a:spcPct val="150000"/>
              </a:lnSpc>
            </a:pPr>
            <a:r>
              <a:rPr lang="en-US" altLang="zh-CN" sz="2000" dirty="0">
                <a:effectLst/>
                <a:latin typeface="Consolas" panose="020B0609020204030204" pitchFamily="49" charset="0"/>
                <a:ea typeface="微软雅黑" panose="020B0503020204020204" pitchFamily="34" charset="-122"/>
              </a:rPr>
              <a:t>DFS </a:t>
            </a:r>
            <a:r>
              <a:rPr lang="zh-CN" altLang="en-US" sz="2000" dirty="0">
                <a:effectLst/>
                <a:latin typeface="Consolas" panose="020B0609020204030204" pitchFamily="49" charset="0"/>
                <a:ea typeface="微软雅黑" panose="020B0503020204020204" pitchFamily="34" charset="-122"/>
              </a:rPr>
              <a:t>回溯代码模板在实现上，会呈现出极其严格的</a:t>
            </a:r>
            <a:r>
              <a:rPr lang="zh-CN" altLang="en-US" sz="2000" b="1" dirty="0">
                <a:effectLst/>
                <a:latin typeface="Consolas" panose="020B0609020204030204" pitchFamily="49" charset="0"/>
                <a:ea typeface="微软雅黑" panose="020B0503020204020204" pitchFamily="34" charset="-122"/>
              </a:rPr>
              <a:t>对称性</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b="1" dirty="0">
                <a:solidFill>
                  <a:srgbClr val="C00000"/>
                </a:solidFill>
                <a:effectLst/>
                <a:latin typeface="Consolas" panose="020B0609020204030204" pitchFamily="49" charset="0"/>
                <a:ea typeface="微软雅黑" panose="020B0503020204020204" pitchFamily="34" charset="-122"/>
              </a:rPr>
              <a:t>递归调用的上方是对状态的修改，下方必定是对状态的逆向撤销</a:t>
            </a:r>
            <a:r>
              <a:rPr lang="zh-CN" altLang="en-US" sz="2000" dirty="0">
                <a:effectLst/>
                <a:latin typeface="Consolas" panose="020B0609020204030204" pitchFamily="49" charset="0"/>
                <a:ea typeface="微软雅黑" panose="020B0503020204020204" pitchFamily="34" charset="-122"/>
              </a:rPr>
              <a:t>。</a:t>
            </a:r>
          </a:p>
        </p:txBody>
      </p:sp>
      <p:sp>
        <p:nvSpPr>
          <p:cNvPr id="9" name="文本框 8">
            <a:extLst>
              <a:ext uri="{FF2B5EF4-FFF2-40B4-BE49-F238E27FC236}">
                <a16:creationId xmlns:a16="http://schemas.microsoft.com/office/drawing/2014/main" id="{FF6F163B-8120-6409-97AF-8B26CFD92A15}"/>
              </a:ext>
            </a:extLst>
          </p:cNvPr>
          <p:cNvSpPr txBox="1"/>
          <p:nvPr/>
        </p:nvSpPr>
        <p:spPr>
          <a:xfrm>
            <a:off x="2755965" y="2585666"/>
            <a:ext cx="6680070" cy="372922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step)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到达目标状态</a:t>
            </a:r>
            <a:r>
              <a:rPr lang="en-US" altLang="zh-CN" dirty="0">
                <a:solidFill>
                  <a:srgbClr val="000000"/>
                </a:solidFill>
                <a:latin typeface="Consolas" panose="020B0609020204030204" pitchFamily="49" charset="0"/>
              </a:rPr>
              <a:t>) { </a:t>
            </a:r>
            <a:r>
              <a:rPr lang="zh-CN" altLang="en-US" dirty="0">
                <a:solidFill>
                  <a:srgbClr val="000000"/>
                </a:solidFill>
                <a:latin typeface="Consolas" panose="020B0609020204030204" pitchFamily="49" charset="0"/>
              </a:rPr>
              <a:t>记录解</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    for</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遍历所有候选选项</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当前选项满足约束条件</a:t>
            </a:r>
            <a:r>
              <a:rPr lang="en-US" altLang="zh-CN" dirty="0">
                <a:solidFill>
                  <a:srgbClr val="000000"/>
                </a:solidFill>
                <a:latin typeface="Consolas" panose="020B0609020204030204" pitchFamily="49" charset="0"/>
              </a:rPr>
              <a:t>) {</a:t>
            </a:r>
          </a:p>
          <a:p>
            <a:r>
              <a:rPr lang="en-US" altLang="zh-CN" dirty="0">
                <a:solidFill>
                  <a:srgbClr val="008000"/>
                </a:solidFill>
                <a:latin typeface="Consolas" panose="020B0609020204030204" pitchFamily="49" charset="0"/>
              </a:rPr>
              <a:t>            // 1. </a:t>
            </a:r>
            <a:r>
              <a:rPr lang="zh-CN" altLang="en-US" dirty="0">
                <a:solidFill>
                  <a:srgbClr val="008000"/>
                </a:solidFill>
                <a:latin typeface="Consolas" panose="020B0609020204030204" pitchFamily="49" charset="0"/>
              </a:rPr>
              <a:t>压栈前的准备：保存现场</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update_state</a:t>
            </a:r>
            <a:r>
              <a:rPr lang="en-US" altLang="zh-CN" dirty="0">
                <a:solidFill>
                  <a:srgbClr val="000000"/>
                </a:solidFill>
                <a:latin typeface="Consolas" panose="020B0609020204030204" pitchFamily="49" charset="0"/>
              </a:rPr>
              <a:t>(</a:t>
            </a:r>
            <a:r>
              <a:rPr lang="zh-CN" altLang="en-US" dirty="0">
                <a:solidFill>
                  <a:srgbClr val="000000"/>
                </a:solidFill>
                <a:latin typeface="Consolas" panose="020B0609020204030204" pitchFamily="49" charset="0"/>
              </a:rPr>
              <a:t>选项</a:t>
            </a:r>
            <a:r>
              <a:rPr lang="en-US" altLang="zh-CN" dirty="0">
                <a:solidFill>
                  <a:srgbClr val="000000"/>
                </a:solidFill>
                <a:latin typeface="Consolas" panose="020B0609020204030204" pitchFamily="49" charset="0"/>
              </a:rPr>
              <a:t>);</a:t>
            </a:r>
          </a:p>
          <a:p>
            <a:r>
              <a:rPr lang="en-US" altLang="zh-CN" dirty="0">
                <a:solidFill>
                  <a:srgbClr val="008000"/>
                </a:solidFill>
                <a:latin typeface="Consolas" panose="020B0609020204030204" pitchFamily="49" charset="0"/>
              </a:rPr>
              <a:t>            // 2. </a:t>
            </a:r>
            <a:r>
              <a:rPr lang="zh-CN" altLang="en-US" dirty="0">
                <a:solidFill>
                  <a:srgbClr val="008000"/>
                </a:solidFill>
                <a:latin typeface="Consolas" panose="020B0609020204030204" pitchFamily="49" charset="0"/>
              </a:rPr>
              <a:t>状态转移：进入子问题</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(step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a:t>
            </a:r>
          </a:p>
          <a:p>
            <a:r>
              <a:rPr lang="en-US" altLang="zh-CN" dirty="0">
                <a:solidFill>
                  <a:srgbClr val="008000"/>
                </a:solidFill>
                <a:latin typeface="Consolas" panose="020B0609020204030204" pitchFamily="49" charset="0"/>
              </a:rPr>
              <a:t>            // 3. </a:t>
            </a:r>
            <a:r>
              <a:rPr lang="zh-CN" altLang="en-US" dirty="0">
                <a:solidFill>
                  <a:srgbClr val="008000"/>
                </a:solidFill>
                <a:latin typeface="Consolas" panose="020B0609020204030204" pitchFamily="49" charset="0"/>
              </a:rPr>
              <a:t>弹栈后的清理：恢复现场</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update_state</a:t>
            </a:r>
            <a:r>
              <a:rPr lang="en-US" altLang="zh-CN" dirty="0">
                <a:solidFill>
                  <a:srgbClr val="000000"/>
                </a:solidFill>
                <a:latin typeface="Consolas" panose="020B0609020204030204" pitchFamily="49" charset="0"/>
              </a:rPr>
              <a:t>(</a:t>
            </a:r>
            <a:r>
              <a:rPr lang="zh-CN" altLang="en-US" dirty="0">
                <a:solidFill>
                  <a:srgbClr val="000000"/>
                </a:solidFill>
                <a:latin typeface="Consolas" panose="020B0609020204030204" pitchFamily="49" charset="0"/>
              </a:rPr>
              <a:t>选项</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708344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1761D0BB-E3E5-8AC6-55CD-D7D4781C0966}"/>
                  </a:ext>
                </a:extLst>
              </p:cNvPr>
              <p:cNvSpPr txBox="1"/>
              <p:nvPr/>
            </p:nvSpPr>
            <p:spPr>
              <a:xfrm>
                <a:off x="865332" y="1487364"/>
                <a:ext cx="10556092" cy="4505785"/>
              </a:xfrm>
              <a:prstGeom prst="rect">
                <a:avLst/>
              </a:prstGeom>
              <a:solidFill>
                <a:schemeClr val="accent3">
                  <a:lumMod val="20000"/>
                  <a:lumOff val="80000"/>
                </a:schemeClr>
              </a:solidFill>
            </p:spPr>
            <p:txBody>
              <a:bodyPr wrap="square">
                <a:spAutoFit/>
              </a:bodyPr>
              <a:lstStyle/>
              <a:p>
                <a:pPr>
                  <a:lnSpc>
                    <a:spcPct val="200000"/>
                  </a:lnSpc>
                </a:pPr>
                <a:r>
                  <a:rPr lang="zh-CN" altLang="en-US" sz="2000" b="1" dirty="0">
                    <a:latin typeface="Consolas" panose="020B0609020204030204" pitchFamily="49" charset="0"/>
                    <a:ea typeface="微软雅黑" panose="020B0503020204020204" pitchFamily="34" charset="-122"/>
                  </a:rPr>
                  <a:t>八皇后问题（书本</a:t>
                </a:r>
                <a:r>
                  <a:rPr lang="en-US" altLang="zh-CN" sz="2000" b="1" dirty="0">
                    <a:latin typeface="Consolas" panose="020B0609020204030204" pitchFamily="49" charset="0"/>
                    <a:ea typeface="微软雅黑" panose="020B0503020204020204" pitchFamily="34" charset="-122"/>
                  </a:rPr>
                  <a:t>P190</a:t>
                </a:r>
                <a:r>
                  <a:rPr lang="zh-CN" altLang="en-US" sz="2000" b="1" dirty="0">
                    <a:latin typeface="Consolas" panose="020B0609020204030204" pitchFamily="49" charset="0"/>
                    <a:ea typeface="微软雅黑" panose="020B0503020204020204" pitchFamily="34" charset="-122"/>
                  </a:rPr>
                  <a:t>页 例</a:t>
                </a:r>
                <a:r>
                  <a:rPr lang="en-US" altLang="zh-CN" sz="2000" b="1" dirty="0">
                    <a:latin typeface="Consolas" panose="020B0609020204030204" pitchFamily="49" charset="0"/>
                    <a:ea typeface="微软雅黑" panose="020B0503020204020204" pitchFamily="34" charset="-122"/>
                  </a:rPr>
                  <a:t>14-2</a:t>
                </a:r>
                <a:r>
                  <a:rPr lang="zh-CN" altLang="en-US" sz="2000" b="1" dirty="0">
                    <a:latin typeface="Consolas" panose="020B0609020204030204" pitchFamily="49" charset="0"/>
                    <a:ea typeface="微软雅黑" panose="020B0503020204020204" pitchFamily="34" charset="-122"/>
                  </a:rPr>
                  <a:t>）</a:t>
                </a:r>
                <a:endParaRPr lang="en-US" altLang="zh-CN" sz="2000" b="1" dirty="0">
                  <a:effectLst/>
                  <a:latin typeface="Consolas" panose="020B0609020204030204" pitchFamily="49" charset="0"/>
                  <a:ea typeface="微软雅黑" panose="020B0503020204020204" pitchFamily="34" charset="-122"/>
                </a:endParaRPr>
              </a:p>
              <a:p>
                <a:pPr>
                  <a:lnSpc>
                    <a:spcPct val="200000"/>
                  </a:lnSpc>
                </a:pPr>
                <a:r>
                  <a:rPr lang="en-US" altLang="zh-CN" b="1" dirty="0">
                    <a:effectLst/>
                    <a:latin typeface="Consolas" panose="020B0609020204030204" pitchFamily="49" charset="0"/>
                    <a:ea typeface="微软雅黑" panose="020B0503020204020204" pitchFamily="34" charset="-122"/>
                  </a:rPr>
                  <a:t>【</a:t>
                </a:r>
                <a:r>
                  <a:rPr lang="zh-CN" altLang="en-US" b="1" dirty="0">
                    <a:effectLst/>
                    <a:latin typeface="Consolas" panose="020B0609020204030204" pitchFamily="49" charset="0"/>
                    <a:ea typeface="微软雅黑" panose="020B0503020204020204" pitchFamily="34" charset="-122"/>
                  </a:rPr>
                  <a:t>题目描述</a:t>
                </a:r>
                <a:r>
                  <a:rPr lang="en-US" altLang="zh-CN" b="1" dirty="0">
                    <a:effectLst/>
                    <a:latin typeface="Consolas" panose="020B0609020204030204" pitchFamily="49" charset="0"/>
                    <a:ea typeface="微软雅黑" panose="020B0503020204020204" pitchFamily="34" charset="-122"/>
                  </a:rPr>
                  <a:t>】</a:t>
                </a:r>
                <a:r>
                  <a:rPr lang="zh-CN" altLang="en-US" b="1" dirty="0">
                    <a:effectLst/>
                    <a:latin typeface="Consolas" panose="020B0609020204030204" pitchFamily="49" charset="0"/>
                    <a:ea typeface="微软雅黑" panose="020B0503020204020204" pitchFamily="34" charset="-122"/>
                  </a:rPr>
                  <a:t>（</a:t>
                </a:r>
                <a:r>
                  <a:rPr lang="en-US" altLang="zh-CN" b="1" dirty="0">
                    <a:latin typeface="Consolas" panose="020B0609020204030204" pitchFamily="49" charset="0"/>
                    <a:ea typeface="微软雅黑" panose="020B0503020204020204" pitchFamily="34" charset="-122"/>
                  </a:rPr>
                  <a:t>OJ:B0202</a:t>
                </a:r>
                <a:r>
                  <a:rPr lang="zh-CN" altLang="en-US" b="1" dirty="0">
                    <a:effectLst/>
                    <a:latin typeface="Consolas" panose="020B0609020204030204" pitchFamily="49" charset="0"/>
                    <a:ea typeface="微软雅黑" panose="020B0503020204020204" pitchFamily="34" charset="-122"/>
                  </a:rPr>
                  <a:t>）</a:t>
                </a:r>
                <a:r>
                  <a:rPr lang="zh-CN" altLang="en-US" dirty="0">
                    <a:effectLst/>
                    <a:latin typeface="Consolas" panose="020B0609020204030204" pitchFamily="49" charset="0"/>
                    <a:ea typeface="微软雅黑" panose="020B0503020204020204" pitchFamily="34" charset="-122"/>
                  </a:rPr>
                  <a:t> </a:t>
                </a:r>
                <a:endParaRPr lang="en-US" altLang="zh-CN" dirty="0">
                  <a:effectLst/>
                  <a:latin typeface="Consolas" panose="020B0609020204030204" pitchFamily="49" charset="0"/>
                  <a:ea typeface="微软雅黑" panose="020B0503020204020204" pitchFamily="34" charset="-122"/>
                </a:endParaRPr>
              </a:p>
              <a:p>
                <a:pPr>
                  <a:lnSpc>
                    <a:spcPct val="200000"/>
                  </a:lnSpc>
                </a:pPr>
                <a:r>
                  <a:rPr lang="zh-CN" altLang="en-US" dirty="0">
                    <a:effectLst/>
                    <a:latin typeface="Consolas" panose="020B0609020204030204" pitchFamily="49" charset="0"/>
                    <a:ea typeface="微软雅黑" panose="020B0503020204020204" pitchFamily="34" charset="-122"/>
                  </a:rPr>
                  <a:t>在一个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𝑁</m:t>
                    </m:r>
                    <m:r>
                      <a:rPr lang="en-US" altLang="zh-CN" i="1" smtClean="0">
                        <a:effectLst/>
                        <a:latin typeface="Cambria Math" panose="02040503050406030204" pitchFamily="18" charset="0"/>
                        <a:ea typeface="微软雅黑" panose="020B0503020204020204" pitchFamily="34" charset="-122"/>
                      </a:rPr>
                      <m:t> ×</m:t>
                    </m:r>
                    <m:r>
                      <a:rPr lang="en-US" altLang="zh-CN" i="1" smtClean="0">
                        <a:effectLst/>
                        <a:latin typeface="Cambria Math" panose="02040503050406030204" pitchFamily="18" charset="0"/>
                        <a:ea typeface="微软雅黑" panose="020B0503020204020204" pitchFamily="34" charset="-122"/>
                      </a:rPr>
                      <m:t>𝑁</m:t>
                    </m:r>
                  </m:oMath>
                </a14:m>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的国际象棋棋盘上，我们要放置 </a:t>
                </a:r>
                <a14:m>
                  <m:oMath xmlns:m="http://schemas.openxmlformats.org/officeDocument/2006/math">
                    <m:r>
                      <a:rPr lang="en-US" altLang="zh-CN" i="1" smtClean="0">
                        <a:effectLst/>
                        <a:latin typeface="Cambria Math" panose="02040503050406030204" pitchFamily="18" charset="0"/>
                        <a:ea typeface="微软雅黑" panose="020B0503020204020204" pitchFamily="34" charset="-122"/>
                      </a:rPr>
                      <m:t>𝑁</m:t>
                    </m:r>
                  </m:oMath>
                </a14:m>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个皇后。 皇后的攻击力非常高，她的攻击范围呈</a:t>
                </a:r>
                <a:r>
                  <a:rPr lang="zh-CN" altLang="en-US" b="1" dirty="0">
                    <a:effectLst/>
                    <a:latin typeface="Consolas" panose="020B0609020204030204" pitchFamily="49" charset="0"/>
                    <a:ea typeface="微软雅黑" panose="020B0503020204020204" pitchFamily="34" charset="-122"/>
                  </a:rPr>
                  <a:t>米</a:t>
                </a:r>
                <a:r>
                  <a:rPr lang="zh-CN" altLang="en-US" dirty="0">
                    <a:effectLst/>
                    <a:latin typeface="Consolas" panose="020B0609020204030204" pitchFamily="49" charset="0"/>
                    <a:ea typeface="微软雅黑" panose="020B0503020204020204" pitchFamily="34" charset="-122"/>
                  </a:rPr>
                  <a:t>字型：</a:t>
                </a:r>
                <a:r>
                  <a:rPr lang="zh-CN" altLang="en-US" b="1" dirty="0">
                    <a:effectLst/>
                    <a:latin typeface="Consolas" panose="020B0609020204030204" pitchFamily="49" charset="0"/>
                    <a:ea typeface="微软雅黑" panose="020B0503020204020204" pitchFamily="34" charset="-122"/>
                  </a:rPr>
                  <a:t>同一行、同一列、以及两条斜线（左上到右下、右上到左下）</a:t>
                </a:r>
                <a:r>
                  <a:rPr lang="zh-CN" altLang="en-US" dirty="0">
                    <a:effectLst/>
                    <a:latin typeface="Consolas" panose="020B0609020204030204" pitchFamily="49" charset="0"/>
                    <a:ea typeface="微软雅黑" panose="020B0503020204020204" pitchFamily="34" charset="-122"/>
                  </a:rPr>
                  <a:t>上的所有格子。</a:t>
                </a:r>
              </a:p>
              <a:p>
                <a:pPr>
                  <a:lnSpc>
                    <a:spcPct val="200000"/>
                  </a:lnSpc>
                </a:pPr>
                <a:r>
                  <a:rPr lang="en-US" altLang="zh-CN" b="1" dirty="0">
                    <a:effectLst/>
                    <a:latin typeface="Consolas" panose="020B0609020204030204" pitchFamily="49" charset="0"/>
                    <a:ea typeface="微软雅黑" panose="020B0503020204020204" pitchFamily="34" charset="-122"/>
                  </a:rPr>
                  <a:t>【</a:t>
                </a:r>
                <a:r>
                  <a:rPr lang="zh-CN" altLang="en-US" b="1" dirty="0">
                    <a:effectLst/>
                    <a:latin typeface="Consolas" panose="020B0609020204030204" pitchFamily="49" charset="0"/>
                    <a:ea typeface="微软雅黑" panose="020B0503020204020204" pitchFamily="34" charset="-122"/>
                  </a:rPr>
                  <a:t>任务要求</a:t>
                </a:r>
                <a:r>
                  <a:rPr lang="en-US" altLang="zh-CN" b="1" dirty="0">
                    <a:effectLst/>
                    <a:latin typeface="Consolas" panose="020B0609020204030204" pitchFamily="49" charset="0"/>
                    <a:ea typeface="微软雅黑" panose="020B0503020204020204" pitchFamily="34" charset="-122"/>
                  </a:rPr>
                  <a:t>】</a:t>
                </a:r>
                <a:endParaRPr lang="zh-CN" altLang="en-US" dirty="0">
                  <a:effectLst/>
                  <a:latin typeface="Consolas" panose="020B0609020204030204" pitchFamily="49" charset="0"/>
                  <a:ea typeface="微软雅黑" panose="020B0503020204020204" pitchFamily="34" charset="-122"/>
                </a:endParaRPr>
              </a:p>
              <a:p>
                <a:pPr indent="-342900">
                  <a:lnSpc>
                    <a:spcPct val="200000"/>
                  </a:lnSpc>
                  <a:buClr>
                    <a:srgbClr val="000000"/>
                  </a:buClr>
                  <a:buFont typeface="微软雅黑" panose="020B0503020204020204" pitchFamily="34" charset="-122"/>
                  <a:buAutoNum type="arabicPeriod"/>
                </a:pPr>
                <a:r>
                  <a:rPr lang="zh-CN" altLang="en-US" dirty="0">
                    <a:effectLst/>
                    <a:latin typeface="Consolas" panose="020B0609020204030204" pitchFamily="49" charset="0"/>
                    <a:ea typeface="微软雅黑" panose="020B0503020204020204" pitchFamily="34" charset="-122"/>
                  </a:rPr>
                  <a:t>放置 </a:t>
                </a:r>
                <a14:m>
                  <m:oMath xmlns:m="http://schemas.openxmlformats.org/officeDocument/2006/math">
                    <m:r>
                      <m:rPr>
                        <m:sty m:val="p"/>
                      </m:rPr>
                      <a:rPr lang="en-US" altLang="zh-CN" b="0" i="0" smtClean="0">
                        <a:effectLst/>
                        <a:latin typeface="Cambria Math" panose="02040503050406030204" pitchFamily="18" charset="0"/>
                        <a:ea typeface="微软雅黑" panose="020B0503020204020204" pitchFamily="34" charset="-122"/>
                      </a:rPr>
                      <m:t>N</m:t>
                    </m:r>
                  </m:oMath>
                </a14:m>
                <a:r>
                  <a:rPr lang="en-US" altLang="zh-CN" dirty="0">
                    <a:effectLst/>
                    <a:latin typeface="Consolas" panose="020B0609020204030204" pitchFamily="49" charset="0"/>
                    <a:ea typeface="微软雅黑" panose="020B0503020204020204" pitchFamily="34" charset="-122"/>
                  </a:rPr>
                  <a:t> </a:t>
                </a:r>
                <a:r>
                  <a:rPr lang="zh-CN" altLang="en-US" dirty="0">
                    <a:effectLst/>
                    <a:latin typeface="Consolas" panose="020B0609020204030204" pitchFamily="49" charset="0"/>
                    <a:ea typeface="微软雅黑" panose="020B0503020204020204" pitchFamily="34" charset="-122"/>
                  </a:rPr>
                  <a:t>个皇后，使得她们互不攻击（即任何两个皇后都不能处于同一行、同一列或同一斜线上）。</a:t>
                </a:r>
              </a:p>
              <a:p>
                <a:pPr indent="-342900">
                  <a:lnSpc>
                    <a:spcPct val="200000"/>
                  </a:lnSpc>
                  <a:buClr>
                    <a:srgbClr val="000000"/>
                  </a:buClr>
                  <a:buFont typeface="微软雅黑" panose="020B0503020204020204" pitchFamily="34" charset="-122"/>
                  <a:buAutoNum type="arabicPeriod"/>
                </a:pPr>
                <a:r>
                  <a:rPr lang="zh-CN" altLang="en-US" dirty="0">
                    <a:effectLst/>
                    <a:latin typeface="Consolas" panose="020B0609020204030204" pitchFamily="49" charset="0"/>
                    <a:ea typeface="微软雅黑" panose="020B0503020204020204" pitchFamily="34" charset="-122"/>
                  </a:rPr>
                  <a:t>给定棋盘大小 </a:t>
                </a:r>
                <a14:m>
                  <m:oMath xmlns:m="http://schemas.openxmlformats.org/officeDocument/2006/math">
                    <m:r>
                      <m:rPr>
                        <m:sty m:val="p"/>
                      </m:rPr>
                      <a:rPr lang="en-US" altLang="zh-CN" b="0" i="0" smtClean="0">
                        <a:effectLst/>
                        <a:latin typeface="Cambria Math" panose="02040503050406030204" pitchFamily="18" charset="0"/>
                        <a:ea typeface="微软雅黑" panose="020B0503020204020204" pitchFamily="34" charset="-122"/>
                      </a:rPr>
                      <m:t>N</m:t>
                    </m:r>
                  </m:oMath>
                </a14:m>
                <a:r>
                  <a:rPr lang="zh-CN" altLang="en-US" dirty="0">
                    <a:effectLst/>
                    <a:latin typeface="Consolas" panose="020B0609020204030204" pitchFamily="49" charset="0"/>
                    <a:ea typeface="微软雅黑" panose="020B0503020204020204" pitchFamily="34" charset="-122"/>
                  </a:rPr>
                  <a:t>（</a:t>
                </a:r>
                <a14:m>
                  <m:oMath xmlns:m="http://schemas.openxmlformats.org/officeDocument/2006/math">
                    <m:r>
                      <m:rPr>
                        <m:sty m:val="p"/>
                      </m:rPr>
                      <a:rPr lang="en-US" altLang="zh-CN" b="0" i="0" smtClean="0">
                        <a:effectLst/>
                        <a:latin typeface="Cambria Math" panose="02040503050406030204" pitchFamily="18" charset="0"/>
                        <a:ea typeface="微软雅黑" panose="020B0503020204020204" pitchFamily="34" charset="-122"/>
                      </a:rPr>
                      <m:t>N</m:t>
                    </m:r>
                    <m:r>
                      <a:rPr lang="en-US" altLang="zh-CN" b="0" i="0" smtClean="0">
                        <a:effectLst/>
                        <a:latin typeface="Cambria Math" panose="02040503050406030204" pitchFamily="18" charset="0"/>
                        <a:ea typeface="微软雅黑" panose="020B0503020204020204" pitchFamily="34" charset="-122"/>
                      </a:rPr>
                      <m:t> ≤13</m:t>
                    </m:r>
                  </m:oMath>
                </a14:m>
                <a:r>
                  <a:rPr lang="zh-CN" altLang="en-US" dirty="0">
                    <a:effectLst/>
                    <a:latin typeface="Consolas" panose="020B0609020204030204" pitchFamily="49" charset="0"/>
                    <a:ea typeface="微软雅黑" panose="020B0503020204020204" pitchFamily="34" charset="-122"/>
                  </a:rPr>
                  <a:t>），求出一共有多少种合法的放置方案。</a:t>
                </a:r>
              </a:p>
              <a:p>
                <a:pPr indent="-342900">
                  <a:lnSpc>
                    <a:spcPct val="200000"/>
                  </a:lnSpc>
                  <a:buClr>
                    <a:srgbClr val="000000"/>
                  </a:buClr>
                  <a:buFont typeface="微软雅黑" panose="020B0503020204020204" pitchFamily="34" charset="-122"/>
                  <a:buAutoNum type="arabicPeriod"/>
                </a:pPr>
                <a:r>
                  <a:rPr lang="zh-CN" altLang="en-US" dirty="0">
                    <a:effectLst/>
                    <a:latin typeface="Consolas" panose="020B0609020204030204" pitchFamily="49" charset="0"/>
                    <a:ea typeface="微软雅黑" panose="020B0503020204020204" pitchFamily="34" charset="-122"/>
                  </a:rPr>
                  <a:t>按字典序输出前 </a:t>
                </a:r>
                <a:r>
                  <a:rPr lang="en-US" altLang="zh-CN" dirty="0">
                    <a:effectLst/>
                    <a:latin typeface="Consolas" panose="020B0609020204030204" pitchFamily="49" charset="0"/>
                    <a:ea typeface="微软雅黑" panose="020B0503020204020204" pitchFamily="34" charset="-122"/>
                  </a:rPr>
                  <a:t>3 </a:t>
                </a:r>
                <a:r>
                  <a:rPr lang="zh-CN" altLang="en-US" dirty="0">
                    <a:effectLst/>
                    <a:latin typeface="Consolas" panose="020B0609020204030204" pitchFamily="49" charset="0"/>
                    <a:ea typeface="微软雅黑" panose="020B0503020204020204" pitchFamily="34" charset="-122"/>
                  </a:rPr>
                  <a:t>种具体的放置方法（用每一行皇后所在的列号表示）。</a:t>
                </a:r>
              </a:p>
            </p:txBody>
          </p:sp>
        </mc:Choice>
        <mc:Fallback xmlns="">
          <p:sp>
            <p:nvSpPr>
              <p:cNvPr id="21" name="文本框 20">
                <a:extLst>
                  <a:ext uri="{FF2B5EF4-FFF2-40B4-BE49-F238E27FC236}">
                    <a16:creationId xmlns:a16="http://schemas.microsoft.com/office/drawing/2014/main" id="{1761D0BB-E3E5-8AC6-55CD-D7D4781C0966}"/>
                  </a:ext>
                </a:extLst>
              </p:cNvPr>
              <p:cNvSpPr txBox="1">
                <a:spLocks noRot="1" noChangeAspect="1" noMove="1" noResize="1" noEditPoints="1" noAdjustHandles="1" noChangeArrowheads="1" noChangeShapeType="1" noTextEdit="1"/>
              </p:cNvSpPr>
              <p:nvPr/>
            </p:nvSpPr>
            <p:spPr>
              <a:xfrm>
                <a:off x="865332" y="1487364"/>
                <a:ext cx="10556092" cy="4505785"/>
              </a:xfrm>
              <a:prstGeom prst="rect">
                <a:avLst/>
              </a:prstGeom>
              <a:blipFill>
                <a:blip r:embed="rId5"/>
                <a:stretch>
                  <a:fillRect l="-635" r="-404" b="-135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90258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A3A6A1AE-17E5-E366-C3CE-FEC7427947AE}"/>
                  </a:ext>
                </a:extLst>
              </p:cNvPr>
              <p:cNvSpPr txBox="1"/>
              <p:nvPr/>
            </p:nvSpPr>
            <p:spPr>
              <a:xfrm>
                <a:off x="1164336" y="2721360"/>
                <a:ext cx="10107167" cy="2940228"/>
              </a:xfrm>
              <a:prstGeom prst="rect">
                <a:avLst/>
              </a:prstGeom>
              <a:solidFill>
                <a:schemeClr val="accent6">
                  <a:lumMod val="20000"/>
                  <a:lumOff val="80000"/>
                </a:schemeClr>
              </a:solidFill>
            </p:spPr>
            <p:txBody>
              <a:bodyPr wrap="square">
                <a:spAutoFit/>
              </a:bodyPr>
              <a:lstStyle/>
              <a:p>
                <a:pPr>
                  <a:lnSpc>
                    <a:spcPct val="200000"/>
                  </a:lnSpc>
                </a:pPr>
                <a:r>
                  <a:rPr lang="zh-CN" altLang="en-US" sz="2400" dirty="0">
                    <a:effectLst/>
                    <a:latin typeface="Consolas" panose="020B0609020204030204" pitchFamily="49" charset="0"/>
                    <a:ea typeface="微软雅黑" panose="020B0503020204020204" pitchFamily="34" charset="-122"/>
                  </a:rPr>
                  <a:t>很多人一看到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𝑁</m:t>
                    </m:r>
                    <m:r>
                      <a:rPr lang="en-US" altLang="zh-CN" sz="2400" i="1" smtClean="0">
                        <a:effectLst/>
                        <a:latin typeface="Cambria Math" panose="02040503050406030204" pitchFamily="18" charset="0"/>
                        <a:ea typeface="微软雅黑" panose="020B0503020204020204" pitchFamily="34" charset="-122"/>
                      </a:rPr>
                      <m:t> ×</m:t>
                    </m:r>
                    <m:r>
                      <a:rPr lang="en-US" altLang="zh-CN" sz="2400" i="1" smtClean="0">
                        <a:effectLst/>
                        <a:latin typeface="Cambria Math" panose="02040503050406030204" pitchFamily="18" charset="0"/>
                        <a:ea typeface="微软雅黑" panose="020B0503020204020204" pitchFamily="34" charset="-122"/>
                      </a:rPr>
                      <m:t>𝑁</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的棋盘，第一反应是：建一个二维数组 </a:t>
                </a:r>
                <a:r>
                  <a:rPr lang="en-US" altLang="zh-CN" sz="2400" dirty="0">
                    <a:solidFill>
                      <a:srgbClr val="C00000"/>
                    </a:solidFill>
                    <a:effectLst/>
                    <a:latin typeface="Consolas" panose="020B0609020204030204" pitchFamily="49" charset="0"/>
                    <a:ea typeface="微软雅黑" panose="020B0503020204020204" pitchFamily="34" charset="-122"/>
                  </a:rPr>
                  <a:t>board[13][13]</a:t>
                </a:r>
                <a:r>
                  <a:rPr lang="zh-CN" altLang="en-US" sz="2400" dirty="0">
                    <a:effectLst/>
                    <a:latin typeface="Consolas" panose="020B0609020204030204" pitchFamily="49" charset="0"/>
                    <a:ea typeface="微软雅黑" panose="020B0503020204020204" pitchFamily="34" charset="-122"/>
                  </a:rPr>
                  <a:t>，然后写两层 </a:t>
                </a:r>
                <a:r>
                  <a:rPr lang="en-US" altLang="zh-CN" sz="2400" dirty="0">
                    <a:solidFill>
                      <a:srgbClr val="C00000"/>
                    </a:solidFill>
                    <a:effectLst/>
                    <a:latin typeface="Consolas" panose="020B0609020204030204" pitchFamily="49" charset="0"/>
                    <a:ea typeface="微软雅黑" panose="020B0503020204020204" pitchFamily="34" charset="-122"/>
                  </a:rPr>
                  <a:t>for</a:t>
                </a:r>
                <a:r>
                  <a:rPr lang="zh-CN" altLang="en-US" sz="2400" dirty="0">
                    <a:effectLst/>
                    <a:latin typeface="Consolas" panose="020B0609020204030204" pitchFamily="49" charset="0"/>
                    <a:ea typeface="微软雅黑" panose="020B0503020204020204" pitchFamily="34" charset="-122"/>
                  </a:rPr>
                  <a:t> 循环，每个格子去试放不放皇后。</a:t>
                </a:r>
                <a:endParaRPr lang="en-US" altLang="zh-CN" sz="2400" dirty="0">
                  <a:effectLst/>
                  <a:latin typeface="Consolas" panose="020B0609020204030204" pitchFamily="49" charset="0"/>
                  <a:ea typeface="微软雅黑" panose="020B0503020204020204" pitchFamily="34" charset="-122"/>
                </a:endParaRPr>
              </a:p>
              <a:p>
                <a:pPr>
                  <a:lnSpc>
                    <a:spcPct val="200000"/>
                  </a:lnSpc>
                </a:pPr>
                <a:r>
                  <a:rPr lang="zh-CN" altLang="en-US" sz="2400" dirty="0">
                    <a:effectLst/>
                    <a:latin typeface="Consolas" panose="020B0609020204030204" pitchFamily="49" charset="0"/>
                    <a:ea typeface="微软雅黑" panose="020B0503020204020204" pitchFamily="34" charset="-122"/>
                  </a:rPr>
                  <a:t>但是规则里有</a:t>
                </a:r>
                <a:r>
                  <a:rPr lang="zh-CN" altLang="en-US" sz="2400" b="1" dirty="0">
                    <a:effectLst/>
                    <a:latin typeface="Consolas" panose="020B0609020204030204" pitchFamily="49" charset="0"/>
                    <a:ea typeface="微软雅黑" panose="020B0503020204020204" pitchFamily="34" charset="-122"/>
                  </a:rPr>
                  <a:t>同一行只能放一个皇后</a:t>
                </a:r>
                <a:r>
                  <a:rPr lang="zh-CN" altLang="en-US" sz="2400" dirty="0">
                    <a:effectLst/>
                    <a:latin typeface="Consolas" panose="020B0609020204030204" pitchFamily="49" charset="0"/>
                    <a:ea typeface="微软雅黑" panose="020B0503020204020204" pitchFamily="34" charset="-122"/>
                  </a:rPr>
                  <a:t>。 既然如此，我们根本不需要去遍历棋盘上的每一个格子！我们只需要给每一行</a:t>
                </a:r>
                <a:r>
                  <a:rPr lang="zh-CN" altLang="en-US" sz="2400" b="1" dirty="0">
                    <a:effectLst/>
                    <a:latin typeface="Consolas" panose="020B0609020204030204" pitchFamily="49" charset="0"/>
                    <a:ea typeface="微软雅黑" panose="020B0503020204020204" pitchFamily="34" charset="-122"/>
                  </a:rPr>
                  <a:t>分配</a:t>
                </a:r>
                <a:r>
                  <a:rPr lang="zh-CN" altLang="en-US" sz="2400" dirty="0">
                    <a:effectLst/>
                    <a:latin typeface="Consolas" panose="020B0609020204030204" pitchFamily="49" charset="0"/>
                    <a:ea typeface="微软雅黑" panose="020B0503020204020204" pitchFamily="34" charset="-122"/>
                  </a:rPr>
                  <a:t>一个皇后就行了。</a:t>
                </a:r>
              </a:p>
            </p:txBody>
          </p:sp>
        </mc:Choice>
        <mc:Fallback xmlns="">
          <p:sp>
            <p:nvSpPr>
              <p:cNvPr id="8" name="文本框 7">
                <a:extLst>
                  <a:ext uri="{FF2B5EF4-FFF2-40B4-BE49-F238E27FC236}">
                    <a16:creationId xmlns:a16="http://schemas.microsoft.com/office/drawing/2014/main" id="{A3A6A1AE-17E5-E366-C3CE-FEC7427947AE}"/>
                  </a:ext>
                </a:extLst>
              </p:cNvPr>
              <p:cNvSpPr txBox="1">
                <a:spLocks noRot="1" noChangeAspect="1" noMove="1" noResize="1" noEditPoints="1" noAdjustHandles="1" noChangeArrowheads="1" noChangeShapeType="1" noTextEdit="1"/>
              </p:cNvSpPr>
              <p:nvPr/>
            </p:nvSpPr>
            <p:spPr>
              <a:xfrm>
                <a:off x="1164336" y="2721360"/>
                <a:ext cx="10107167" cy="2940228"/>
              </a:xfrm>
              <a:prstGeom prst="rect">
                <a:avLst/>
              </a:prstGeom>
              <a:blipFill>
                <a:blip r:embed="rId5"/>
                <a:stretch>
                  <a:fillRect l="-905" r="-905" b="-3520"/>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BFC55A21-24BE-290F-677E-120425D519EC}"/>
              </a:ext>
            </a:extLst>
          </p:cNvPr>
          <p:cNvSpPr txBox="1"/>
          <p:nvPr/>
        </p:nvSpPr>
        <p:spPr>
          <a:xfrm>
            <a:off x="1164336" y="1842652"/>
            <a:ext cx="2265848" cy="461665"/>
          </a:xfrm>
          <a:prstGeom prst="rect">
            <a:avLst/>
          </a:prstGeom>
          <a:solidFill>
            <a:schemeClr val="accent4">
              <a:lumMod val="20000"/>
              <a:lumOff val="80000"/>
            </a:schemeClr>
          </a:solidFill>
        </p:spPr>
        <p:txBody>
          <a:bodyPr wrap="square">
            <a:spAutoFit/>
          </a:bodyPr>
          <a:lstStyle/>
          <a:p>
            <a:r>
              <a:rPr lang="zh-CN" altLang="en-US" sz="2400" b="1" dirty="0">
                <a:latin typeface="Consolas" panose="020B0609020204030204" pitchFamily="49" charset="0"/>
                <a:ea typeface="微软雅黑" panose="020B0503020204020204" pitchFamily="34" charset="-122"/>
              </a:rPr>
              <a:t>解题思路分析：</a:t>
            </a:r>
            <a:endParaRPr lang="zh-CN" altLang="en-US" sz="2400" b="1" dirty="0"/>
          </a:p>
        </p:txBody>
      </p:sp>
    </p:spTree>
    <p:extLst>
      <p:ext uri="{BB962C8B-B14F-4D97-AF65-F5344CB8AC3E}">
        <p14:creationId xmlns:p14="http://schemas.microsoft.com/office/powerpoint/2010/main" val="134365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A3A6A1AE-17E5-E366-C3CE-FEC7427947AE}"/>
              </a:ext>
            </a:extLst>
          </p:cNvPr>
          <p:cNvSpPr txBox="1"/>
          <p:nvPr/>
        </p:nvSpPr>
        <p:spPr>
          <a:xfrm>
            <a:off x="870181" y="1660753"/>
            <a:ext cx="10451638" cy="965201"/>
          </a:xfrm>
          <a:prstGeom prst="rect">
            <a:avLst/>
          </a:prstGeom>
          <a:solidFill>
            <a:schemeClr val="bg1">
              <a:lumMod val="95000"/>
            </a:schemeClr>
          </a:solidFill>
        </p:spPr>
        <p:txBody>
          <a:bodyPr wrap="square">
            <a:spAutoFit/>
          </a:bodyPr>
          <a:lstStyle/>
          <a:p>
            <a:pPr>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于是我们的任务从</a:t>
            </a:r>
            <a:r>
              <a:rPr lang="zh-CN" altLang="en-US" sz="2000" b="1" dirty="0">
                <a:effectLst/>
                <a:latin typeface="Consolas" panose="020B0609020204030204" pitchFamily="49" charset="0"/>
                <a:ea typeface="微软雅黑" panose="020B0503020204020204" pitchFamily="34" charset="-122"/>
              </a:rPr>
              <a:t>在棋盘上找空位放置皇后</a:t>
            </a:r>
            <a:r>
              <a:rPr lang="zh-CN" altLang="en-US" sz="2000" dirty="0">
                <a:effectLst/>
                <a:latin typeface="Consolas" panose="020B0609020204030204" pitchFamily="49" charset="0"/>
                <a:ea typeface="微软雅黑" panose="020B0503020204020204" pitchFamily="34" charset="-122"/>
              </a:rPr>
              <a:t>，变成了</a:t>
            </a:r>
            <a:r>
              <a:rPr lang="zh-CN" altLang="en-US" sz="2000" b="1" dirty="0">
                <a:solidFill>
                  <a:schemeClr val="accent2">
                    <a:lumMod val="75000"/>
                  </a:schemeClr>
                </a:solidFill>
                <a:effectLst/>
                <a:latin typeface="Consolas" panose="020B0609020204030204" pitchFamily="49" charset="0"/>
                <a:ea typeface="微软雅黑" panose="020B0503020204020204" pitchFamily="34" charset="-122"/>
              </a:rPr>
              <a:t>决定第 </a:t>
            </a:r>
            <a:r>
              <a:rPr lang="en-US" altLang="zh-CN" sz="2000" b="1" dirty="0">
                <a:solidFill>
                  <a:schemeClr val="accent2">
                    <a:lumMod val="75000"/>
                  </a:schemeClr>
                </a:solidFill>
                <a:effectLst/>
                <a:latin typeface="Consolas" panose="020B0609020204030204" pitchFamily="49" charset="0"/>
                <a:ea typeface="微软雅黑" panose="020B0503020204020204" pitchFamily="34" charset="-122"/>
              </a:rPr>
              <a:t>1 </a:t>
            </a:r>
            <a:r>
              <a:rPr lang="zh-CN" altLang="en-US" sz="2000" b="1" dirty="0">
                <a:solidFill>
                  <a:schemeClr val="accent2">
                    <a:lumMod val="75000"/>
                  </a:schemeClr>
                </a:solidFill>
                <a:effectLst/>
                <a:latin typeface="Consolas" panose="020B0609020204030204" pitchFamily="49" charset="0"/>
                <a:ea typeface="微软雅黑" panose="020B0503020204020204" pitchFamily="34" charset="-122"/>
              </a:rPr>
              <a:t>行的皇后坐在第几列、第 </a:t>
            </a:r>
            <a:r>
              <a:rPr lang="en-US" altLang="zh-CN" sz="2000" b="1" dirty="0">
                <a:solidFill>
                  <a:schemeClr val="accent2">
                    <a:lumMod val="75000"/>
                  </a:schemeClr>
                </a:solidFill>
                <a:effectLst/>
                <a:latin typeface="Consolas" panose="020B0609020204030204" pitchFamily="49" charset="0"/>
                <a:ea typeface="微软雅黑" panose="020B0503020204020204" pitchFamily="34" charset="-122"/>
              </a:rPr>
              <a:t>2 </a:t>
            </a:r>
            <a:r>
              <a:rPr lang="zh-CN" altLang="en-US" sz="2000" b="1" dirty="0">
                <a:solidFill>
                  <a:schemeClr val="accent2">
                    <a:lumMod val="75000"/>
                  </a:schemeClr>
                </a:solidFill>
                <a:effectLst/>
                <a:latin typeface="Consolas" panose="020B0609020204030204" pitchFamily="49" charset="0"/>
                <a:ea typeface="微软雅黑" panose="020B0503020204020204" pitchFamily="34" charset="-122"/>
              </a:rPr>
              <a:t>行的皇后坐在第几列</a:t>
            </a:r>
            <a:r>
              <a:rPr lang="en-US" altLang="zh-CN" sz="2000" b="1" dirty="0">
                <a:solidFill>
                  <a:schemeClr val="accent2">
                    <a:lumMod val="75000"/>
                  </a:schemeClr>
                </a:solidFill>
                <a:effectLst/>
                <a:latin typeface="Consolas" panose="020B0609020204030204" pitchFamily="49" charset="0"/>
                <a:ea typeface="微软雅黑" panose="020B0503020204020204" pitchFamily="34" charset="-122"/>
              </a:rPr>
              <a:t>……</a:t>
            </a:r>
            <a:endParaRPr lang="en-US" altLang="zh-CN" sz="2000" dirty="0">
              <a:solidFill>
                <a:schemeClr val="accent2">
                  <a:lumMod val="75000"/>
                </a:schemeClr>
              </a:solidFill>
              <a:latin typeface="Consolas" panose="020B0609020204030204" pitchFamily="49" charset="0"/>
              <a:ea typeface="微软雅黑" panose="020B0503020204020204" pitchFamily="34" charset="-122"/>
            </a:endParaRPr>
          </a:p>
        </p:txBody>
      </p:sp>
      <p:sp>
        <p:nvSpPr>
          <p:cNvPr id="12" name="文本框 11">
            <a:extLst>
              <a:ext uri="{FF2B5EF4-FFF2-40B4-BE49-F238E27FC236}">
                <a16:creationId xmlns:a16="http://schemas.microsoft.com/office/drawing/2014/main" id="{E1BCBFA9-6AAE-3060-16EB-8F7B3A391F56}"/>
              </a:ext>
            </a:extLst>
          </p:cNvPr>
          <p:cNvSpPr txBox="1"/>
          <p:nvPr/>
        </p:nvSpPr>
        <p:spPr>
          <a:xfrm>
            <a:off x="870181" y="3138671"/>
            <a:ext cx="10451638" cy="965201"/>
          </a:xfrm>
          <a:prstGeom prst="rect">
            <a:avLst/>
          </a:prstGeom>
          <a:solidFill>
            <a:schemeClr val="accent1">
              <a:lumMod val="20000"/>
              <a:lumOff val="80000"/>
            </a:schemeClr>
          </a:solidFill>
        </p:spPr>
        <p:txBody>
          <a:bodyPr wrap="square">
            <a:spAutoFit/>
          </a:bodyPr>
          <a:lstStyle/>
          <a:p>
            <a:pPr>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而我们只需要一个一维桶数组 </a:t>
            </a:r>
            <a:r>
              <a:rPr lang="en-US" altLang="zh-CN" sz="2000" dirty="0">
                <a:solidFill>
                  <a:srgbClr val="C00000"/>
                </a:solidFill>
                <a:effectLst/>
                <a:latin typeface="Consolas" panose="020B0609020204030204" pitchFamily="49" charset="0"/>
                <a:ea typeface="微软雅黑" panose="020B0503020204020204" pitchFamily="34" charset="-122"/>
              </a:rPr>
              <a:t>a[row] = col</a:t>
            </a:r>
            <a:r>
              <a:rPr lang="zh-CN" altLang="en-US" sz="2000" dirty="0">
                <a:effectLst/>
                <a:latin typeface="Consolas" panose="020B0609020204030204" pitchFamily="49" charset="0"/>
                <a:ea typeface="微软雅黑" panose="020B0503020204020204" pitchFamily="34" charset="-122"/>
              </a:rPr>
              <a:t>，它代表着 </a:t>
            </a:r>
            <a:r>
              <a:rPr lang="en-US" altLang="zh-CN" sz="2000" dirty="0">
                <a:effectLst/>
                <a:latin typeface="Consolas" panose="020B0609020204030204" pitchFamily="49" charset="0"/>
                <a:ea typeface="微软雅黑" panose="020B0503020204020204" pitchFamily="34" charset="-122"/>
              </a:rPr>
              <a:t>row </a:t>
            </a:r>
            <a:r>
              <a:rPr lang="zh-CN" altLang="en-US" sz="2000" dirty="0">
                <a:effectLst/>
                <a:latin typeface="Consolas" panose="020B0609020204030204" pitchFamily="49" charset="0"/>
                <a:ea typeface="微软雅黑" panose="020B0503020204020204" pitchFamily="34" charset="-122"/>
              </a:rPr>
              <a:t>行的皇后坐在</a:t>
            </a:r>
            <a:r>
              <a:rPr lang="en-US" altLang="zh-CN" sz="2000" dirty="0">
                <a:effectLst/>
                <a:latin typeface="Consolas" panose="020B0609020204030204" pitchFamily="49" charset="0"/>
                <a:ea typeface="微软雅黑" panose="020B0503020204020204" pitchFamily="34" charset="-122"/>
              </a:rPr>
              <a:t>col</a:t>
            </a:r>
            <a:r>
              <a:rPr lang="zh-CN" altLang="en-US" sz="2000" dirty="0">
                <a:effectLst/>
                <a:latin typeface="Consolas" panose="020B0609020204030204" pitchFamily="49" charset="0"/>
                <a:ea typeface="微软雅黑" panose="020B0503020204020204" pitchFamily="34" charset="-122"/>
              </a:rPr>
              <a:t>列，就足以记录整个棋盘的状态！比如 </a:t>
            </a:r>
            <a:r>
              <a:rPr lang="en-US" altLang="zh-CN" sz="2000" dirty="0">
                <a:solidFill>
                  <a:srgbClr val="C00000"/>
                </a:solidFill>
                <a:effectLst/>
                <a:latin typeface="Consolas" panose="020B0609020204030204" pitchFamily="49" charset="0"/>
                <a:ea typeface="微软雅黑" panose="020B0503020204020204" pitchFamily="34" charset="-122"/>
              </a:rPr>
              <a:t>a[1] = 3</a:t>
            </a:r>
            <a:r>
              <a:rPr lang="zh-CN" altLang="en-US" sz="2000" dirty="0">
                <a:effectLst/>
                <a:latin typeface="Consolas" panose="020B0609020204030204" pitchFamily="49" charset="0"/>
                <a:ea typeface="微软雅黑" panose="020B0503020204020204" pitchFamily="34" charset="-122"/>
              </a:rPr>
              <a:t>，就代表第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行的皇后坐在了第 </a:t>
            </a:r>
            <a:r>
              <a:rPr lang="en-US" altLang="zh-CN" sz="2000" dirty="0">
                <a:effectLst/>
                <a:latin typeface="Consolas" panose="020B0609020204030204" pitchFamily="49" charset="0"/>
                <a:ea typeface="微软雅黑" panose="020B0503020204020204" pitchFamily="34" charset="-122"/>
              </a:rPr>
              <a:t>3 </a:t>
            </a:r>
            <a:r>
              <a:rPr lang="zh-CN" altLang="en-US" sz="2000" dirty="0">
                <a:effectLst/>
                <a:latin typeface="Consolas" panose="020B0609020204030204" pitchFamily="49" charset="0"/>
                <a:ea typeface="微软雅黑" panose="020B0503020204020204" pitchFamily="34" charset="-122"/>
              </a:rPr>
              <a:t>列。</a:t>
            </a:r>
          </a:p>
        </p:txBody>
      </p:sp>
      <p:sp>
        <p:nvSpPr>
          <p:cNvPr id="14" name="文本框 13">
            <a:extLst>
              <a:ext uri="{FF2B5EF4-FFF2-40B4-BE49-F238E27FC236}">
                <a16:creationId xmlns:a16="http://schemas.microsoft.com/office/drawing/2014/main" id="{CAD36EFC-3039-0C19-CA44-A4C3BE9032F6}"/>
              </a:ext>
            </a:extLst>
          </p:cNvPr>
          <p:cNvSpPr txBox="1"/>
          <p:nvPr/>
        </p:nvSpPr>
        <p:spPr>
          <a:xfrm>
            <a:off x="870181" y="4666617"/>
            <a:ext cx="10451638" cy="1426865"/>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这就把一个复杂的二维平面搜索，变成了在一维上</a:t>
            </a:r>
            <a:r>
              <a:rPr lang="zh-CN" altLang="en-US" sz="2000" b="1" dirty="0">
                <a:effectLst/>
                <a:latin typeface="Consolas" panose="020B0609020204030204" pitchFamily="49" charset="0"/>
                <a:ea typeface="微软雅黑" panose="020B0503020204020204" pitchFamily="34" charset="-122"/>
              </a:rPr>
              <a:t>逐行推进搜索</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我们的递归函数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(row)</a:t>
            </a:r>
            <a:r>
              <a:rPr lang="zh-CN" altLang="en-US" sz="2000" dirty="0">
                <a:effectLst/>
                <a:latin typeface="Consolas" panose="020B0609020204030204" pitchFamily="49" charset="0"/>
                <a:ea typeface="微软雅黑" panose="020B0503020204020204" pitchFamily="34" charset="-122"/>
              </a:rPr>
              <a:t> 的含义也呼之欲出：</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b="1" dirty="0">
                <a:effectLst/>
                <a:latin typeface="Consolas" panose="020B0609020204030204" pitchFamily="49" charset="0"/>
                <a:ea typeface="微软雅黑" panose="020B0503020204020204" pitchFamily="34" charset="-122"/>
              </a:rPr>
              <a:t>当前正在为第 </a:t>
            </a:r>
            <a:r>
              <a:rPr lang="en-US" altLang="zh-CN" sz="2000" b="1" dirty="0">
                <a:solidFill>
                  <a:srgbClr val="C00000"/>
                </a:solidFill>
                <a:effectLst/>
                <a:latin typeface="Consolas" panose="020B0609020204030204" pitchFamily="49" charset="0"/>
                <a:ea typeface="微软雅黑" panose="020B0503020204020204" pitchFamily="34" charset="-122"/>
              </a:rPr>
              <a:t>row</a:t>
            </a:r>
            <a:r>
              <a:rPr lang="zh-CN" altLang="en-US" sz="2000" b="1" dirty="0">
                <a:effectLst/>
                <a:latin typeface="Consolas" panose="020B0609020204030204" pitchFamily="49" charset="0"/>
                <a:ea typeface="微软雅黑" panose="020B0503020204020204" pitchFamily="34" charset="-122"/>
              </a:rPr>
              <a:t> 行的皇后挑选列号。</a:t>
            </a:r>
            <a:endParaRPr lang="zh-CN" altLang="en-US" sz="20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17244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0F0C92DD-C81E-9453-1963-03813A4CD03F}"/>
              </a:ext>
            </a:extLst>
          </p:cNvPr>
          <p:cNvSpPr txBox="1"/>
          <p:nvPr/>
        </p:nvSpPr>
        <p:spPr>
          <a:xfrm>
            <a:off x="1009376" y="1800326"/>
            <a:ext cx="10262126" cy="1135054"/>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在确定了逐行推进（</a:t>
            </a:r>
            <a:r>
              <a:rPr lang="en-US" altLang="zh-CN" sz="2400" dirty="0" err="1">
                <a:solidFill>
                  <a:srgbClr val="C00000"/>
                </a:solidFill>
                <a:effectLst/>
                <a:latin typeface="Consolas" panose="020B0609020204030204" pitchFamily="49" charset="0"/>
                <a:ea typeface="微软雅黑" panose="020B0503020204020204" pitchFamily="34" charset="-122"/>
              </a:rPr>
              <a:t>dfs</a:t>
            </a:r>
            <a:r>
              <a:rPr lang="en-US" altLang="zh-CN" sz="2400" dirty="0">
                <a:solidFill>
                  <a:srgbClr val="C00000"/>
                </a:solidFill>
                <a:effectLst/>
                <a:latin typeface="Consolas" panose="020B0609020204030204" pitchFamily="49" charset="0"/>
                <a:ea typeface="微软雅黑" panose="020B0503020204020204" pitchFamily="34" charset="-122"/>
              </a:rPr>
              <a:t>(row)</a:t>
            </a:r>
            <a:r>
              <a:rPr lang="zh-CN" altLang="en-US" sz="2400" dirty="0">
                <a:effectLst/>
                <a:latin typeface="微软雅黑" panose="020B0503020204020204" pitchFamily="34" charset="-122"/>
                <a:ea typeface="微软雅黑" panose="020B0503020204020204" pitchFamily="34" charset="-122"/>
              </a:rPr>
              <a:t>）后，我们准备在第 </a:t>
            </a:r>
            <a:r>
              <a:rPr lang="en-US" altLang="zh-CN" sz="2400" dirty="0">
                <a:solidFill>
                  <a:srgbClr val="C00000"/>
                </a:solidFill>
                <a:effectLst/>
                <a:latin typeface="Consolas" panose="020B0609020204030204" pitchFamily="49" charset="0"/>
                <a:ea typeface="微软雅黑" panose="020B0503020204020204" pitchFamily="34" charset="-122"/>
              </a:rPr>
              <a:t>col</a:t>
            </a:r>
            <a:r>
              <a:rPr lang="zh-CN" altLang="en-US" sz="2400" dirty="0">
                <a:effectLst/>
                <a:latin typeface="微软雅黑" panose="020B0503020204020204" pitchFamily="34" charset="-122"/>
                <a:ea typeface="微软雅黑" panose="020B0503020204020204" pitchFamily="34" charset="-122"/>
              </a:rPr>
              <a:t> 列放下皇后。放下之前，必须</a:t>
            </a:r>
            <a:r>
              <a:rPr lang="zh-CN" altLang="en-US" sz="2400" b="1" dirty="0">
                <a:effectLst/>
                <a:latin typeface="微软雅黑" panose="020B0503020204020204" pitchFamily="34" charset="-122"/>
                <a:ea typeface="微软雅黑" panose="020B0503020204020204" pitchFamily="34" charset="-122"/>
              </a:rPr>
              <a:t>立刻检查</a:t>
            </a:r>
            <a:r>
              <a:rPr lang="zh-CN" altLang="en-US" sz="2400" dirty="0">
                <a:effectLst/>
                <a:latin typeface="微软雅黑" panose="020B0503020204020204" pitchFamily="34" charset="-122"/>
                <a:ea typeface="微软雅黑" panose="020B0503020204020204" pitchFamily="34" charset="-122"/>
              </a:rPr>
              <a:t>（回溯四步法之二）。</a:t>
            </a:r>
          </a:p>
        </p:txBody>
      </p:sp>
      <p:sp>
        <p:nvSpPr>
          <p:cNvPr id="13" name="文本框 12">
            <a:extLst>
              <a:ext uri="{FF2B5EF4-FFF2-40B4-BE49-F238E27FC236}">
                <a16:creationId xmlns:a16="http://schemas.microsoft.com/office/drawing/2014/main" id="{D16CB24F-11D0-6AF3-6699-D515FB2E9510}"/>
              </a:ext>
            </a:extLst>
          </p:cNvPr>
          <p:cNvSpPr txBox="1"/>
          <p:nvPr/>
        </p:nvSpPr>
        <p:spPr>
          <a:xfrm>
            <a:off x="1009377" y="3720109"/>
            <a:ext cx="10262125" cy="2201565"/>
          </a:xfrm>
          <a:prstGeom prst="rect">
            <a:avLst/>
          </a:prstGeom>
          <a:solidFill>
            <a:schemeClr val="accent6">
              <a:lumMod val="20000"/>
              <a:lumOff val="80000"/>
            </a:schemeClr>
          </a:solidFill>
        </p:spPr>
        <p:txBody>
          <a:bodyPr wrap="square">
            <a:spAutoFit/>
          </a:bodyPr>
          <a:lstStyle/>
          <a:p>
            <a:pPr indent="-285750">
              <a:lnSpc>
                <a:spcPct val="20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检查同列冲突：简单！搞一个布尔数组 </a:t>
            </a:r>
            <a:r>
              <a:rPr lang="en-US" altLang="zh-CN" sz="2400" dirty="0">
                <a:solidFill>
                  <a:srgbClr val="C00000"/>
                </a:solidFill>
                <a:effectLst/>
                <a:latin typeface="Consolas" panose="020B0609020204030204" pitchFamily="49" charset="0"/>
                <a:ea typeface="微软雅黑" panose="020B0503020204020204" pitchFamily="34" charset="-122"/>
              </a:rPr>
              <a:t>b[col]</a:t>
            </a:r>
            <a:r>
              <a:rPr lang="zh-CN" altLang="en-US" sz="2400" dirty="0">
                <a:effectLst/>
                <a:latin typeface="微软雅黑" panose="020B0503020204020204" pitchFamily="34" charset="-122"/>
                <a:ea typeface="微软雅黑" panose="020B0503020204020204" pitchFamily="34" charset="-122"/>
              </a:rPr>
              <a:t>，它的含义是如果 </a:t>
            </a:r>
            <a:r>
              <a:rPr lang="en-US" altLang="zh-CN" sz="2400" dirty="0">
                <a:solidFill>
                  <a:srgbClr val="C00000"/>
                </a:solidFill>
                <a:effectLst/>
                <a:latin typeface="Consolas" panose="020B0609020204030204" pitchFamily="49" charset="0"/>
                <a:ea typeface="微软雅黑" panose="020B0503020204020204" pitchFamily="34" charset="-122"/>
              </a:rPr>
              <a:t>b[col] = true</a:t>
            </a:r>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那么代表着</a:t>
            </a:r>
            <a:r>
              <a:rPr lang="zh-CN" altLang="en-US" sz="2400" dirty="0">
                <a:effectLst/>
                <a:latin typeface="微软雅黑" panose="020B0503020204020204" pitchFamily="34" charset="-122"/>
                <a:ea typeface="微软雅黑" panose="020B0503020204020204" pitchFamily="34" charset="-122"/>
              </a:rPr>
              <a:t> </a:t>
            </a:r>
            <a:r>
              <a:rPr lang="en-US" altLang="zh-CN" sz="2400" dirty="0">
                <a:solidFill>
                  <a:srgbClr val="C00000"/>
                </a:solidFill>
                <a:effectLst/>
                <a:latin typeface="Consolas" panose="020B0609020204030204" pitchFamily="49" charset="0"/>
                <a:ea typeface="微软雅黑" panose="020B0503020204020204" pitchFamily="34" charset="-122"/>
              </a:rPr>
              <a:t>col </a:t>
            </a:r>
            <a:r>
              <a:rPr lang="zh-CN" altLang="en-US" sz="2400" dirty="0">
                <a:effectLst/>
                <a:latin typeface="Consolas" panose="020B0609020204030204" pitchFamily="49" charset="0"/>
                <a:ea typeface="微软雅黑" panose="020B0503020204020204" pitchFamily="34" charset="-122"/>
              </a:rPr>
              <a:t>这</a:t>
            </a:r>
            <a:r>
              <a:rPr lang="zh-CN" altLang="en-US" sz="2400" dirty="0">
                <a:effectLst/>
                <a:latin typeface="微软雅黑" panose="020B0503020204020204" pitchFamily="34" charset="-122"/>
                <a:ea typeface="微软雅黑" panose="020B0503020204020204" pitchFamily="34" charset="-122"/>
              </a:rPr>
              <a:t>一列已经有皇后了，</a:t>
            </a:r>
            <a:r>
              <a:rPr lang="zh-CN" altLang="en-US" sz="2400" dirty="0">
                <a:latin typeface="微软雅黑" panose="020B0503020204020204" pitchFamily="34" charset="-122"/>
                <a:ea typeface="微软雅黑" panose="020B0503020204020204" pitchFamily="34" charset="-122"/>
              </a:rPr>
              <a:t>反之则没有皇后</a:t>
            </a:r>
            <a:r>
              <a:rPr lang="zh-CN" altLang="en-US" sz="2400" dirty="0">
                <a:effectLst/>
                <a:latin typeface="微软雅黑" panose="020B0503020204020204" pitchFamily="34" charset="-122"/>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检查斜线冲突：难道要写 </a:t>
            </a:r>
            <a:r>
              <a:rPr lang="en-US" altLang="zh-CN" sz="2400" dirty="0">
                <a:solidFill>
                  <a:srgbClr val="C00000"/>
                </a:solidFill>
                <a:effectLst/>
                <a:latin typeface="Consolas" panose="020B0609020204030204" pitchFamily="49" charset="0"/>
                <a:ea typeface="微软雅黑" panose="020B0503020204020204" pitchFamily="34" charset="-122"/>
              </a:rPr>
              <a:t>for</a:t>
            </a:r>
            <a:r>
              <a:rPr lang="zh-CN" altLang="en-US" sz="2400" dirty="0">
                <a:effectLst/>
                <a:latin typeface="微软雅黑" panose="020B0503020204020204" pitchFamily="34" charset="-122"/>
                <a:ea typeface="微软雅黑" panose="020B0503020204020204" pitchFamily="34" charset="-122"/>
              </a:rPr>
              <a:t> 循环，左上右下地去扫描棋盘吗？太慢了！</a:t>
            </a:r>
          </a:p>
        </p:txBody>
      </p:sp>
    </p:spTree>
    <p:extLst>
      <p:ext uri="{BB962C8B-B14F-4D97-AF65-F5344CB8AC3E}">
        <p14:creationId xmlns:p14="http://schemas.microsoft.com/office/powerpoint/2010/main" val="119110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D8B6E984-FCB3-668B-6A8A-9302AEC0A3C4}"/>
                  </a:ext>
                </a:extLst>
              </p:cNvPr>
              <p:cNvSpPr txBox="1"/>
              <p:nvPr/>
            </p:nvSpPr>
            <p:spPr>
              <a:xfrm>
                <a:off x="1009377" y="1600936"/>
                <a:ext cx="10262125" cy="461665"/>
              </a:xfrm>
              <a:prstGeom prst="rect">
                <a:avLst/>
              </a:prstGeom>
              <a:solidFill>
                <a:schemeClr val="bg1">
                  <a:lumMod val="95000"/>
                </a:schemeClr>
              </a:solidFill>
            </p:spPr>
            <p:txBody>
              <a:bodyPr wrap="square">
                <a:spAutoFit/>
              </a:bodyPr>
              <a:lstStyle/>
              <a:p>
                <a:r>
                  <a:rPr lang="zh-CN" altLang="en-US" sz="2400" dirty="0">
                    <a:effectLst/>
                    <a:latin typeface="微软雅黑" panose="020B0503020204020204" pitchFamily="34" charset="-122"/>
                    <a:ea typeface="微软雅黑" panose="020B0503020204020204" pitchFamily="34" charset="-122"/>
                  </a:rPr>
                  <a:t>我们不扫描，我们可以通过坐标的数学规律来实现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𝑂</m:t>
                    </m:r>
                    <m:d>
                      <m:dPr>
                        <m:ctrlPr>
                          <a:rPr lang="en-US" altLang="zh-CN" sz="2400" i="1" smtClean="0">
                            <a:effectLst/>
                            <a:latin typeface="Cambria Math" panose="02040503050406030204" pitchFamily="18" charset="0"/>
                            <a:ea typeface="微软雅黑" panose="020B0503020204020204" pitchFamily="34" charset="-122"/>
                          </a:rPr>
                        </m:ctrlPr>
                      </m:dPr>
                      <m:e>
                        <m:r>
                          <a:rPr lang="en-US" altLang="zh-CN" sz="2400" i="1" smtClean="0">
                            <a:effectLst/>
                            <a:latin typeface="Cambria Math" panose="02040503050406030204" pitchFamily="18" charset="0"/>
                            <a:ea typeface="微软雅黑" panose="020B0503020204020204" pitchFamily="34" charset="-122"/>
                          </a:rPr>
                          <m:t>1</m:t>
                        </m:r>
                      </m:e>
                    </m:d>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的瞬间判断！</a:t>
                </a:r>
              </a:p>
            </p:txBody>
          </p:sp>
        </mc:Choice>
        <mc:Fallback xmlns="">
          <p:sp>
            <p:nvSpPr>
              <p:cNvPr id="8" name="文本框 7">
                <a:extLst>
                  <a:ext uri="{FF2B5EF4-FFF2-40B4-BE49-F238E27FC236}">
                    <a16:creationId xmlns:a16="http://schemas.microsoft.com/office/drawing/2014/main" id="{D8B6E984-FCB3-668B-6A8A-9302AEC0A3C4}"/>
                  </a:ext>
                </a:extLst>
              </p:cNvPr>
              <p:cNvSpPr txBox="1">
                <a:spLocks noRot="1" noChangeAspect="1" noMove="1" noResize="1" noEditPoints="1" noAdjustHandles="1" noChangeArrowheads="1" noChangeShapeType="1" noTextEdit="1"/>
              </p:cNvSpPr>
              <p:nvPr/>
            </p:nvSpPr>
            <p:spPr>
              <a:xfrm>
                <a:off x="1009377" y="1600936"/>
                <a:ext cx="10262125" cy="461665"/>
              </a:xfrm>
              <a:prstGeom prst="rect">
                <a:avLst/>
              </a:prstGeom>
              <a:blipFill>
                <a:blip r:embed="rId5"/>
                <a:stretch>
                  <a:fillRect l="-951" t="-10667" b="-30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99892067-B784-98F8-A203-75AAF387FA93}"/>
                  </a:ext>
                </a:extLst>
              </p:cNvPr>
              <p:cNvSpPr txBox="1"/>
              <p:nvPr/>
            </p:nvSpPr>
            <p:spPr>
              <a:xfrm>
                <a:off x="1009377" y="2460642"/>
                <a:ext cx="6874362" cy="3785652"/>
              </a:xfrm>
              <a:prstGeom prst="rect">
                <a:avLst/>
              </a:prstGeom>
              <a:solidFill>
                <a:schemeClr val="accent5">
                  <a:lumMod val="20000"/>
                  <a:lumOff val="80000"/>
                </a:schemeClr>
              </a:solidFill>
            </p:spPr>
            <p:txBody>
              <a:bodyPr wrap="square">
                <a:spAutoFit/>
              </a:bodyPr>
              <a:lstStyle/>
              <a:p>
                <a:pPr>
                  <a:lnSpc>
                    <a:spcPct val="200000"/>
                  </a:lnSpc>
                  <a:buClr>
                    <a:srgbClr val="000000"/>
                  </a:buClr>
                </a:pPr>
                <a:r>
                  <a:rPr lang="zh-CN" altLang="en-US" sz="2000" b="1" dirty="0">
                    <a:effectLst/>
                    <a:ea typeface="微软雅黑" panose="020B0503020204020204" pitchFamily="34" charset="-122"/>
                  </a:rPr>
                  <a:t>右上 </a:t>
                </a:r>
                <a14:m>
                  <m:oMath xmlns:m="http://schemas.openxmlformats.org/officeDocument/2006/math">
                    <m:r>
                      <a:rPr lang="en-US" altLang="zh-CN" sz="2000" b="1" i="0" smtClean="0">
                        <a:effectLst/>
                        <a:latin typeface="Cambria Math" panose="02040503050406030204" pitchFamily="18" charset="0"/>
                        <a:ea typeface="微软雅黑" panose="020B0503020204020204" pitchFamily="34" charset="-122"/>
                      </a:rPr>
                      <m:t>→</m:t>
                    </m:r>
                  </m:oMath>
                </a14:m>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左下的斜线： 你观察一下这条线上的坐标：</a:t>
                </a:r>
                <a:endParaRPr lang="en-US" altLang="zh-CN" sz="2000" b="1" dirty="0">
                  <a:effectLst/>
                  <a:ea typeface="微软雅黑" panose="020B0503020204020204" pitchFamily="34" charset="-122"/>
                </a:endParaRPr>
              </a:p>
              <a:p>
                <a:pPr>
                  <a:lnSpc>
                    <a:spcPct val="200000"/>
                  </a:lnSpc>
                  <a:buClr>
                    <a:srgbClr val="000000"/>
                  </a:buClr>
                </a:pPr>
                <a:r>
                  <a:rPr lang="zh-CN" altLang="en-US" sz="2000" dirty="0">
                    <a:effectLst/>
                    <a:ea typeface="微软雅黑" panose="020B0503020204020204" pitchFamily="34" charset="-122"/>
                  </a:rPr>
                  <a:t>发现了什么？它们的 </a:t>
                </a:r>
                <a:r>
                  <a:rPr lang="zh-CN" altLang="en-US" sz="2000" b="1" dirty="0">
                    <a:effectLst/>
                    <a:ea typeface="微软雅黑" panose="020B0503020204020204" pitchFamily="34" charset="-122"/>
                  </a:rPr>
                  <a:t>行号 </a:t>
                </a:r>
                <a:r>
                  <a:rPr lang="en-US" altLang="zh-CN" sz="2000" b="1" dirty="0">
                    <a:effectLst/>
                    <a:ea typeface="微软雅黑" panose="020B0503020204020204" pitchFamily="34" charset="-122"/>
                  </a:rPr>
                  <a:t>+ </a:t>
                </a:r>
                <a:r>
                  <a:rPr lang="zh-CN" altLang="en-US" sz="2000" b="1" dirty="0">
                    <a:effectLst/>
                    <a:ea typeface="微软雅黑" panose="020B0503020204020204" pitchFamily="34" charset="-122"/>
                  </a:rPr>
                  <a:t>列号 </a:t>
                </a:r>
                <a:r>
                  <a:rPr lang="zh-CN" altLang="en-US" sz="2000" dirty="0">
                    <a:effectLst/>
                    <a:ea typeface="微软雅黑" panose="020B0503020204020204" pitchFamily="34" charset="-122"/>
                  </a:rPr>
                  <a:t>永远等于一个常数！</a:t>
                </a:r>
                <a:endParaRPr lang="en-US" altLang="zh-CN" sz="2000" dirty="0">
                  <a:effectLst/>
                  <a:ea typeface="微软雅黑" panose="020B0503020204020204" pitchFamily="34" charset="-122"/>
                </a:endParaRPr>
              </a:p>
              <a:p>
                <a:pPr>
                  <a:lnSpc>
                    <a:spcPct val="200000"/>
                  </a:lnSpc>
                  <a:buClr>
                    <a:srgbClr val="000000"/>
                  </a:buClr>
                </a:pPr>
                <a:r>
                  <a:rPr lang="zh-CN" altLang="en-US" sz="2000" dirty="0">
                    <a:effectLst/>
                    <a:ea typeface="微软雅黑" panose="020B0503020204020204" pitchFamily="34" charset="-122"/>
                  </a:rPr>
                  <a:t>解决方案：开一个数组 </a:t>
                </a:r>
                <a:r>
                  <a:rPr lang="en-US" altLang="zh-CN" sz="2000" dirty="0">
                    <a:solidFill>
                      <a:srgbClr val="C00000"/>
                    </a:solidFill>
                    <a:effectLst/>
                    <a:ea typeface="微软雅黑" panose="020B0503020204020204" pitchFamily="34" charset="-122"/>
                  </a:rPr>
                  <a:t>c[row + col]</a:t>
                </a:r>
                <a:r>
                  <a:rPr lang="zh-CN" altLang="en-US" sz="2000" dirty="0">
                    <a:effectLst/>
                    <a:ea typeface="微软雅黑" panose="020B0503020204020204" pitchFamily="34" charset="-122"/>
                  </a:rPr>
                  <a:t>。只要在这个斜线上放了皇后，例如和为 </a:t>
                </a:r>
                <a:r>
                  <a:rPr lang="en-US" altLang="zh-CN" sz="2000" dirty="0">
                    <a:effectLst/>
                    <a:ea typeface="微软雅黑" panose="020B0503020204020204" pitchFamily="34" charset="-122"/>
                  </a:rPr>
                  <a:t>3</a:t>
                </a:r>
                <a:r>
                  <a:rPr lang="zh-CN" altLang="en-US" sz="2000" dirty="0">
                    <a:effectLst/>
                    <a:ea typeface="微软雅黑" panose="020B0503020204020204" pitchFamily="34" charset="-122"/>
                  </a:rPr>
                  <a:t>，就把 </a:t>
                </a:r>
                <a:r>
                  <a:rPr lang="en-US" altLang="zh-CN" sz="2000" dirty="0">
                    <a:solidFill>
                      <a:srgbClr val="C00000"/>
                    </a:solidFill>
                    <a:effectLst/>
                    <a:ea typeface="微软雅黑" panose="020B0503020204020204" pitchFamily="34" charset="-122"/>
                  </a:rPr>
                  <a:t>c[3] = true</a:t>
                </a:r>
                <a:r>
                  <a:rPr lang="zh-CN" altLang="en-US" sz="2000" dirty="0">
                    <a:effectLst/>
                    <a:ea typeface="微软雅黑" panose="020B0503020204020204" pitchFamily="34" charset="-122"/>
                  </a:rPr>
                  <a:t>。</a:t>
                </a:r>
                <a:endParaRPr lang="en-US" altLang="zh-CN" sz="2000" dirty="0">
                  <a:effectLst/>
                  <a:ea typeface="微软雅黑" panose="020B0503020204020204" pitchFamily="34" charset="-122"/>
                </a:endParaRPr>
              </a:p>
              <a:p>
                <a:pPr>
                  <a:lnSpc>
                    <a:spcPct val="200000"/>
                  </a:lnSpc>
                  <a:buClr>
                    <a:srgbClr val="000000"/>
                  </a:buClr>
                </a:pPr>
                <a:r>
                  <a:rPr lang="zh-CN" altLang="en-US" sz="2000" dirty="0">
                    <a:effectLst/>
                    <a:ea typeface="微软雅黑" panose="020B0503020204020204" pitchFamily="34" charset="-122"/>
                  </a:rPr>
                  <a:t>下次谁想放在坐标和</a:t>
                </a:r>
                <a:r>
                  <a:rPr lang="zh-CN" altLang="en-US" sz="2000" dirty="0">
                    <a:ea typeface="微软雅黑" panose="020B0503020204020204" pitchFamily="34" charset="-122"/>
                  </a:rPr>
                  <a:t>为</a:t>
                </a:r>
                <a:r>
                  <a:rPr lang="zh-CN" altLang="en-US" sz="2000" dirty="0">
                    <a:effectLst/>
                    <a:ea typeface="微软雅黑" panose="020B0503020204020204" pitchFamily="34" charset="-122"/>
                  </a:rPr>
                  <a:t> </a:t>
                </a:r>
                <a:r>
                  <a:rPr lang="en-US" altLang="zh-CN" sz="2000" dirty="0">
                    <a:ea typeface="微软雅黑" panose="020B0503020204020204" pitchFamily="34" charset="-122"/>
                  </a:rPr>
                  <a:t>3</a:t>
                </a:r>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的地方，就先查看一下 </a:t>
                </a:r>
                <a:r>
                  <a:rPr lang="en-US" altLang="zh-CN" sz="2000" dirty="0">
                    <a:solidFill>
                      <a:srgbClr val="C00000"/>
                    </a:solidFill>
                    <a:effectLst/>
                    <a:ea typeface="微软雅黑" panose="020B0503020204020204" pitchFamily="34" charset="-122"/>
                  </a:rPr>
                  <a:t>c[3] </a:t>
                </a:r>
                <a:r>
                  <a:rPr lang="zh-CN" altLang="en-US" sz="2000" dirty="0">
                    <a:effectLst/>
                    <a:ea typeface="微软雅黑" panose="020B0503020204020204" pitchFamily="34" charset="-122"/>
                  </a:rPr>
                  <a:t>发现结果</a:t>
                </a:r>
                <a:r>
                  <a:rPr lang="zh-CN" altLang="en-US" sz="2000" dirty="0">
                    <a:ea typeface="微软雅黑" panose="020B0503020204020204" pitchFamily="34" charset="-122"/>
                  </a:rPr>
                  <a:t>等于</a:t>
                </a:r>
                <a:r>
                  <a:rPr lang="zh-CN" altLang="en-US" sz="2000" dirty="0">
                    <a:solidFill>
                      <a:srgbClr val="C00000"/>
                    </a:solidFill>
                    <a:ea typeface="微软雅黑" panose="020B0503020204020204" pitchFamily="34" charset="-122"/>
                  </a:rPr>
                  <a:t> </a:t>
                </a:r>
                <a:r>
                  <a:rPr lang="en-US" altLang="zh-CN" sz="2000" dirty="0">
                    <a:solidFill>
                      <a:srgbClr val="C00000"/>
                    </a:solidFill>
                    <a:ea typeface="微软雅黑" panose="020B0503020204020204" pitchFamily="34" charset="-122"/>
                  </a:rPr>
                  <a:t>true </a:t>
                </a:r>
                <a:r>
                  <a:rPr lang="zh-CN" altLang="en-US" sz="2000" dirty="0">
                    <a:effectLst/>
                    <a:ea typeface="微软雅黑" panose="020B0503020204020204" pitchFamily="34" charset="-122"/>
                  </a:rPr>
                  <a:t>，也就是已经被占用了！</a:t>
                </a:r>
              </a:p>
            </p:txBody>
          </p:sp>
        </mc:Choice>
        <mc:Fallback xmlns="">
          <p:sp>
            <p:nvSpPr>
              <p:cNvPr id="14" name="文本框 13">
                <a:extLst>
                  <a:ext uri="{FF2B5EF4-FFF2-40B4-BE49-F238E27FC236}">
                    <a16:creationId xmlns:a16="http://schemas.microsoft.com/office/drawing/2014/main" id="{99892067-B784-98F8-A203-75AAF387FA93}"/>
                  </a:ext>
                </a:extLst>
              </p:cNvPr>
              <p:cNvSpPr txBox="1">
                <a:spLocks noRot="1" noChangeAspect="1" noMove="1" noResize="1" noEditPoints="1" noAdjustHandles="1" noChangeArrowheads="1" noChangeShapeType="1" noTextEdit="1"/>
              </p:cNvSpPr>
              <p:nvPr/>
            </p:nvSpPr>
            <p:spPr>
              <a:xfrm>
                <a:off x="1009377" y="2460642"/>
                <a:ext cx="6874362" cy="3785652"/>
              </a:xfrm>
              <a:prstGeom prst="rect">
                <a:avLst/>
              </a:prstGeom>
              <a:blipFill>
                <a:blip r:embed="rId6"/>
                <a:stretch>
                  <a:fillRect l="-976" r="-532"/>
                </a:stretch>
              </a:blipFill>
            </p:spPr>
            <p:txBody>
              <a:bodyPr/>
              <a:lstStyle/>
              <a:p>
                <a:r>
                  <a:rPr lang="zh-CN" altLang="en-US">
                    <a:noFill/>
                  </a:rPr>
                  <a:t> </a:t>
                </a:r>
              </a:p>
            </p:txBody>
          </p:sp>
        </mc:Fallback>
      </mc:AlternateContent>
      <p:graphicFrame>
        <p:nvGraphicFramePr>
          <p:cNvPr id="16" name="表格 15">
            <a:extLst>
              <a:ext uri="{FF2B5EF4-FFF2-40B4-BE49-F238E27FC236}">
                <a16:creationId xmlns:a16="http://schemas.microsoft.com/office/drawing/2014/main" id="{65E5F191-9731-625A-6CF3-7CE0F22D99B7}"/>
              </a:ext>
            </a:extLst>
          </p:cNvPr>
          <p:cNvGraphicFramePr>
            <a:graphicFrameLocks noGrp="1"/>
          </p:cNvGraphicFramePr>
          <p:nvPr/>
        </p:nvGraphicFramePr>
        <p:xfrm>
          <a:off x="8806429" y="2871117"/>
          <a:ext cx="2630680" cy="2454172"/>
        </p:xfrm>
        <a:graphic>
          <a:graphicData uri="http://schemas.openxmlformats.org/drawingml/2006/table">
            <a:tbl>
              <a:tblPr/>
              <a:tblGrid>
                <a:gridCol w="657670">
                  <a:extLst>
                    <a:ext uri="{9D8B030D-6E8A-4147-A177-3AD203B41FA5}">
                      <a16:colId xmlns:a16="http://schemas.microsoft.com/office/drawing/2014/main" val="1942050972"/>
                    </a:ext>
                  </a:extLst>
                </a:gridCol>
                <a:gridCol w="657670">
                  <a:extLst>
                    <a:ext uri="{9D8B030D-6E8A-4147-A177-3AD203B41FA5}">
                      <a16:colId xmlns:a16="http://schemas.microsoft.com/office/drawing/2014/main" val="1347621159"/>
                    </a:ext>
                  </a:extLst>
                </a:gridCol>
                <a:gridCol w="657670">
                  <a:extLst>
                    <a:ext uri="{9D8B030D-6E8A-4147-A177-3AD203B41FA5}">
                      <a16:colId xmlns:a16="http://schemas.microsoft.com/office/drawing/2014/main" val="1239555389"/>
                    </a:ext>
                  </a:extLst>
                </a:gridCol>
                <a:gridCol w="657670">
                  <a:extLst>
                    <a:ext uri="{9D8B030D-6E8A-4147-A177-3AD203B41FA5}">
                      <a16:colId xmlns:a16="http://schemas.microsoft.com/office/drawing/2014/main" val="2059888031"/>
                    </a:ext>
                  </a:extLst>
                </a:gridCol>
              </a:tblGrid>
              <a:tr h="620659">
                <a:tc>
                  <a:txBody>
                    <a:bodyPr/>
                    <a:lstStyle/>
                    <a:p>
                      <a:pPr algn="ctr"/>
                      <a:r>
                        <a:rPr lang="en-US" altLang="zh-CN" b="1" dirty="0">
                          <a:solidFill>
                            <a:srgbClr val="FF0000"/>
                          </a:solidFill>
                          <a:highlight>
                            <a:srgbClr val="00FFFF"/>
                          </a:highlight>
                          <a:latin typeface="Consolas" panose="020B0609020204030204" pitchFamily="49" charset="0"/>
                        </a:rPr>
                        <a:t>0,0</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0,1</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0,2</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0,3</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9410684"/>
                  </a:ext>
                </a:extLst>
              </a:tr>
              <a:tr h="611171">
                <a:tc>
                  <a:txBody>
                    <a:bodyPr/>
                    <a:lstStyle/>
                    <a:p>
                      <a:pPr algn="ctr"/>
                      <a:r>
                        <a:rPr lang="en-US" altLang="zh-CN" b="1" dirty="0">
                          <a:solidFill>
                            <a:schemeClr val="tx1"/>
                          </a:solidFill>
                          <a:latin typeface="Consolas" panose="020B0609020204030204" pitchFamily="49" charset="0"/>
                        </a:rPr>
                        <a:t>1,0</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rgbClr val="FF0000"/>
                          </a:solidFill>
                          <a:highlight>
                            <a:srgbClr val="00FFFF"/>
                          </a:highlight>
                          <a:latin typeface="Consolas" panose="020B0609020204030204" pitchFamily="49" charset="0"/>
                        </a:rPr>
                        <a:t>1,1</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1,2</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1,3</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36859843"/>
                  </a:ext>
                </a:extLst>
              </a:tr>
              <a:tr h="611171">
                <a:tc>
                  <a:txBody>
                    <a:bodyPr/>
                    <a:lstStyle/>
                    <a:p>
                      <a:pPr algn="ctr"/>
                      <a:r>
                        <a:rPr lang="en-US" altLang="zh-CN" b="1" dirty="0">
                          <a:solidFill>
                            <a:schemeClr val="tx1"/>
                          </a:solidFill>
                          <a:latin typeface="Consolas" panose="020B0609020204030204" pitchFamily="49" charset="0"/>
                        </a:rPr>
                        <a:t>2,0</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2,1</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rgbClr val="FF0000"/>
                          </a:solidFill>
                          <a:highlight>
                            <a:srgbClr val="00FFFF"/>
                          </a:highlight>
                          <a:latin typeface="Consolas" panose="020B0609020204030204" pitchFamily="49" charset="0"/>
                        </a:rPr>
                        <a:t>2,2</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2,3</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2858893"/>
                  </a:ext>
                </a:extLst>
              </a:tr>
              <a:tr h="611171">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3,0</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3,1</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3,2</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rgbClr val="FF0000"/>
                          </a:solidFill>
                          <a:highlight>
                            <a:srgbClr val="00FFFF"/>
                          </a:highlight>
                          <a:latin typeface="Consolas" panose="020B0609020204030204" pitchFamily="49" charset="0"/>
                        </a:rPr>
                        <a:t>3,3</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extLst>
                  <a:ext uri="{0D108BD9-81ED-4DB2-BD59-A6C34878D82A}">
                    <a16:rowId xmlns:a16="http://schemas.microsoft.com/office/drawing/2014/main" val="1719301564"/>
                  </a:ext>
                </a:extLst>
              </a:tr>
            </a:tbl>
          </a:graphicData>
        </a:graphic>
      </p:graphicFrame>
      <p:graphicFrame>
        <p:nvGraphicFramePr>
          <p:cNvPr id="17" name="表格 16">
            <a:extLst>
              <a:ext uri="{FF2B5EF4-FFF2-40B4-BE49-F238E27FC236}">
                <a16:creationId xmlns:a16="http://schemas.microsoft.com/office/drawing/2014/main" id="{A73443F2-DED2-3D1C-9AC0-AFB8340AEEEA}"/>
              </a:ext>
            </a:extLst>
          </p:cNvPr>
          <p:cNvGraphicFramePr>
            <a:graphicFrameLocks noGrp="1"/>
          </p:cNvGraphicFramePr>
          <p:nvPr/>
        </p:nvGraphicFramePr>
        <p:xfrm>
          <a:off x="8235226" y="2871119"/>
          <a:ext cx="571204" cy="2454172"/>
        </p:xfrm>
        <a:graphic>
          <a:graphicData uri="http://schemas.openxmlformats.org/drawingml/2006/table">
            <a:tbl>
              <a:tblPr/>
              <a:tblGrid>
                <a:gridCol w="571204">
                  <a:extLst>
                    <a:ext uri="{9D8B030D-6E8A-4147-A177-3AD203B41FA5}">
                      <a16:colId xmlns:a16="http://schemas.microsoft.com/office/drawing/2014/main" val="3719494100"/>
                    </a:ext>
                  </a:extLst>
                </a:gridCol>
              </a:tblGrid>
              <a:tr h="613543">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613543">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613543">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613543">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18" name="表格 17">
            <a:extLst>
              <a:ext uri="{FF2B5EF4-FFF2-40B4-BE49-F238E27FC236}">
                <a16:creationId xmlns:a16="http://schemas.microsoft.com/office/drawing/2014/main" id="{1A34632A-F68D-9991-EF4A-D0147A9F5C3D}"/>
              </a:ext>
            </a:extLst>
          </p:cNvPr>
          <p:cNvGraphicFramePr>
            <a:graphicFrameLocks noGrp="1"/>
          </p:cNvGraphicFramePr>
          <p:nvPr/>
        </p:nvGraphicFramePr>
        <p:xfrm>
          <a:off x="8806429" y="2351835"/>
          <a:ext cx="2630680" cy="519284"/>
        </p:xfrm>
        <a:graphic>
          <a:graphicData uri="http://schemas.openxmlformats.org/drawingml/2006/table">
            <a:tbl>
              <a:tblPr/>
              <a:tblGrid>
                <a:gridCol w="657670">
                  <a:extLst>
                    <a:ext uri="{9D8B030D-6E8A-4147-A177-3AD203B41FA5}">
                      <a16:colId xmlns:a16="http://schemas.microsoft.com/office/drawing/2014/main" val="1211003705"/>
                    </a:ext>
                  </a:extLst>
                </a:gridCol>
                <a:gridCol w="657670">
                  <a:extLst>
                    <a:ext uri="{9D8B030D-6E8A-4147-A177-3AD203B41FA5}">
                      <a16:colId xmlns:a16="http://schemas.microsoft.com/office/drawing/2014/main" val="3352974753"/>
                    </a:ext>
                  </a:extLst>
                </a:gridCol>
                <a:gridCol w="657670">
                  <a:extLst>
                    <a:ext uri="{9D8B030D-6E8A-4147-A177-3AD203B41FA5}">
                      <a16:colId xmlns:a16="http://schemas.microsoft.com/office/drawing/2014/main" val="3371817034"/>
                    </a:ext>
                  </a:extLst>
                </a:gridCol>
                <a:gridCol w="657670">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Tree>
    <p:extLst>
      <p:ext uri="{BB962C8B-B14F-4D97-AF65-F5344CB8AC3E}">
        <p14:creationId xmlns:p14="http://schemas.microsoft.com/office/powerpoint/2010/main" val="412740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animEffect transition="in" filter="fade">
                                      <p:cBhvr>
                                        <p:cTn id="7" dur="500"/>
                                        <p:tgtEl>
                                          <p:spTgt spid="1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2" end="2"/>
                                            </p:txEl>
                                          </p:spTgt>
                                        </p:tgtEl>
                                        <p:attrNameLst>
                                          <p:attrName>style.visibility</p:attrName>
                                        </p:attrNameLst>
                                      </p:cBhvr>
                                      <p:to>
                                        <p:strVal val="visible"/>
                                      </p:to>
                                    </p:set>
                                    <p:animEffect transition="in" filter="fade">
                                      <p:cBhvr>
                                        <p:cTn id="12" dur="500"/>
                                        <p:tgtEl>
                                          <p:spTgt spid="1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animEffect transition="in" filter="fade">
                                      <p:cBhvr>
                                        <p:cTn id="17"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D8B6E984-FCB3-668B-6A8A-9302AEC0A3C4}"/>
                  </a:ext>
                </a:extLst>
              </p:cNvPr>
              <p:cNvSpPr txBox="1"/>
              <p:nvPr/>
            </p:nvSpPr>
            <p:spPr>
              <a:xfrm>
                <a:off x="1009377" y="1600936"/>
                <a:ext cx="10262125" cy="461665"/>
              </a:xfrm>
              <a:prstGeom prst="rect">
                <a:avLst/>
              </a:prstGeom>
              <a:solidFill>
                <a:schemeClr val="bg1">
                  <a:lumMod val="95000"/>
                </a:schemeClr>
              </a:solidFill>
            </p:spPr>
            <p:txBody>
              <a:bodyPr wrap="square">
                <a:spAutoFit/>
              </a:bodyPr>
              <a:lstStyle/>
              <a:p>
                <a:r>
                  <a:rPr lang="zh-CN" altLang="en-US" sz="2400" dirty="0">
                    <a:effectLst/>
                    <a:latin typeface="微软雅黑" panose="020B0503020204020204" pitchFamily="34" charset="-122"/>
                    <a:ea typeface="微软雅黑" panose="020B0503020204020204" pitchFamily="34" charset="-122"/>
                  </a:rPr>
                  <a:t>我们不扫描，我们可以通过坐标的数学规律来实现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𝑂</m:t>
                    </m:r>
                    <m:d>
                      <m:dPr>
                        <m:ctrlPr>
                          <a:rPr lang="en-US" altLang="zh-CN" sz="2400" i="1" smtClean="0">
                            <a:effectLst/>
                            <a:latin typeface="Cambria Math" panose="02040503050406030204" pitchFamily="18" charset="0"/>
                            <a:ea typeface="微软雅黑" panose="020B0503020204020204" pitchFamily="34" charset="-122"/>
                          </a:rPr>
                        </m:ctrlPr>
                      </m:dPr>
                      <m:e>
                        <m:r>
                          <a:rPr lang="en-US" altLang="zh-CN" sz="2400" i="1" smtClean="0">
                            <a:effectLst/>
                            <a:latin typeface="Cambria Math" panose="02040503050406030204" pitchFamily="18" charset="0"/>
                            <a:ea typeface="微软雅黑" panose="020B0503020204020204" pitchFamily="34" charset="-122"/>
                          </a:rPr>
                          <m:t>1</m:t>
                        </m:r>
                      </m:e>
                    </m:d>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的瞬间判断！</a:t>
                </a:r>
              </a:p>
            </p:txBody>
          </p:sp>
        </mc:Choice>
        <mc:Fallback xmlns="">
          <p:sp>
            <p:nvSpPr>
              <p:cNvPr id="8" name="文本框 7">
                <a:extLst>
                  <a:ext uri="{FF2B5EF4-FFF2-40B4-BE49-F238E27FC236}">
                    <a16:creationId xmlns:a16="http://schemas.microsoft.com/office/drawing/2014/main" id="{D8B6E984-FCB3-668B-6A8A-9302AEC0A3C4}"/>
                  </a:ext>
                </a:extLst>
              </p:cNvPr>
              <p:cNvSpPr txBox="1">
                <a:spLocks noRot="1" noChangeAspect="1" noMove="1" noResize="1" noEditPoints="1" noAdjustHandles="1" noChangeArrowheads="1" noChangeShapeType="1" noTextEdit="1"/>
              </p:cNvSpPr>
              <p:nvPr/>
            </p:nvSpPr>
            <p:spPr>
              <a:xfrm>
                <a:off x="1009377" y="1600936"/>
                <a:ext cx="10262125" cy="461665"/>
              </a:xfrm>
              <a:prstGeom prst="rect">
                <a:avLst/>
              </a:prstGeom>
              <a:blipFill>
                <a:blip r:embed="rId5"/>
                <a:stretch>
                  <a:fillRect l="-951" t="-10667" b="-30667"/>
                </a:stretch>
              </a:blipFill>
            </p:spPr>
            <p:txBody>
              <a:bodyPr/>
              <a:lstStyle/>
              <a:p>
                <a:r>
                  <a:rPr lang="zh-CN" altLang="en-US">
                    <a:noFill/>
                  </a:rPr>
                  <a:t> </a:t>
                </a:r>
              </a:p>
            </p:txBody>
          </p:sp>
        </mc:Fallback>
      </mc:AlternateContent>
      <p:graphicFrame>
        <p:nvGraphicFramePr>
          <p:cNvPr id="16" name="表格 15">
            <a:extLst>
              <a:ext uri="{FF2B5EF4-FFF2-40B4-BE49-F238E27FC236}">
                <a16:creationId xmlns:a16="http://schemas.microsoft.com/office/drawing/2014/main" id="{65E5F191-9731-625A-6CF3-7CE0F22D99B7}"/>
              </a:ext>
            </a:extLst>
          </p:cNvPr>
          <p:cNvGraphicFramePr>
            <a:graphicFrameLocks noGrp="1"/>
          </p:cNvGraphicFramePr>
          <p:nvPr>
            <p:extLst>
              <p:ext uri="{D42A27DB-BD31-4B8C-83A1-F6EECF244321}">
                <p14:modId xmlns:p14="http://schemas.microsoft.com/office/powerpoint/2010/main" val="396392784"/>
              </p:ext>
            </p:extLst>
          </p:nvPr>
        </p:nvGraphicFramePr>
        <p:xfrm>
          <a:off x="8806429" y="2871117"/>
          <a:ext cx="2630680" cy="2454172"/>
        </p:xfrm>
        <a:graphic>
          <a:graphicData uri="http://schemas.openxmlformats.org/drawingml/2006/table">
            <a:tbl>
              <a:tblPr/>
              <a:tblGrid>
                <a:gridCol w="657670">
                  <a:extLst>
                    <a:ext uri="{9D8B030D-6E8A-4147-A177-3AD203B41FA5}">
                      <a16:colId xmlns:a16="http://schemas.microsoft.com/office/drawing/2014/main" val="1942050972"/>
                    </a:ext>
                  </a:extLst>
                </a:gridCol>
                <a:gridCol w="657670">
                  <a:extLst>
                    <a:ext uri="{9D8B030D-6E8A-4147-A177-3AD203B41FA5}">
                      <a16:colId xmlns:a16="http://schemas.microsoft.com/office/drawing/2014/main" val="1347621159"/>
                    </a:ext>
                  </a:extLst>
                </a:gridCol>
                <a:gridCol w="657670">
                  <a:extLst>
                    <a:ext uri="{9D8B030D-6E8A-4147-A177-3AD203B41FA5}">
                      <a16:colId xmlns:a16="http://schemas.microsoft.com/office/drawing/2014/main" val="1239555389"/>
                    </a:ext>
                  </a:extLst>
                </a:gridCol>
                <a:gridCol w="657670">
                  <a:extLst>
                    <a:ext uri="{9D8B030D-6E8A-4147-A177-3AD203B41FA5}">
                      <a16:colId xmlns:a16="http://schemas.microsoft.com/office/drawing/2014/main" val="2059888031"/>
                    </a:ext>
                  </a:extLst>
                </a:gridCol>
              </a:tblGrid>
              <a:tr h="620659">
                <a:tc>
                  <a:txBody>
                    <a:bodyPr/>
                    <a:lstStyle/>
                    <a:p>
                      <a:pPr algn="ctr"/>
                      <a:r>
                        <a:rPr lang="en-US" altLang="zh-CN" b="1" dirty="0">
                          <a:solidFill>
                            <a:srgbClr val="FF0000"/>
                          </a:solidFill>
                          <a:highlight>
                            <a:srgbClr val="00FFFF"/>
                          </a:highlight>
                          <a:latin typeface="Consolas" panose="020B0609020204030204" pitchFamily="49" charset="0"/>
                        </a:rPr>
                        <a:t>0,0</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0,1</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0,2</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0,3</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9410684"/>
                  </a:ext>
                </a:extLst>
              </a:tr>
              <a:tr h="611171">
                <a:tc>
                  <a:txBody>
                    <a:bodyPr/>
                    <a:lstStyle/>
                    <a:p>
                      <a:pPr algn="ctr"/>
                      <a:r>
                        <a:rPr lang="en-US" altLang="zh-CN" b="1" dirty="0">
                          <a:solidFill>
                            <a:schemeClr val="tx1"/>
                          </a:solidFill>
                          <a:latin typeface="Consolas" panose="020B0609020204030204" pitchFamily="49" charset="0"/>
                        </a:rPr>
                        <a:t>1,0</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rgbClr val="FF0000"/>
                          </a:solidFill>
                          <a:highlight>
                            <a:srgbClr val="00FFFF"/>
                          </a:highlight>
                          <a:latin typeface="Consolas" panose="020B0609020204030204" pitchFamily="49" charset="0"/>
                        </a:rPr>
                        <a:t>1,1</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1,2</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1,3</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36859843"/>
                  </a:ext>
                </a:extLst>
              </a:tr>
              <a:tr h="611171">
                <a:tc>
                  <a:txBody>
                    <a:bodyPr/>
                    <a:lstStyle/>
                    <a:p>
                      <a:pPr algn="ctr"/>
                      <a:r>
                        <a:rPr lang="en-US" altLang="zh-CN" b="1" dirty="0">
                          <a:solidFill>
                            <a:schemeClr val="tx1"/>
                          </a:solidFill>
                          <a:latin typeface="Consolas" panose="020B0609020204030204" pitchFamily="49" charset="0"/>
                        </a:rPr>
                        <a:t>2,0</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2,1</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rgbClr val="FF0000"/>
                          </a:solidFill>
                          <a:highlight>
                            <a:srgbClr val="00FFFF"/>
                          </a:highlight>
                          <a:latin typeface="Consolas" panose="020B0609020204030204" pitchFamily="49" charset="0"/>
                        </a:rPr>
                        <a:t>2,2</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2,3</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2858893"/>
                  </a:ext>
                </a:extLst>
              </a:tr>
              <a:tr h="611171">
                <a:tc>
                  <a:txBody>
                    <a:bodyPr/>
                    <a:lstStyle/>
                    <a:p>
                      <a:pPr algn="ctr"/>
                      <a:r>
                        <a:rPr lang="en-US" altLang="zh-CN" b="1" dirty="0">
                          <a:solidFill>
                            <a:schemeClr val="accent6">
                              <a:lumMod val="75000"/>
                            </a:schemeClr>
                          </a:solidFill>
                          <a:highlight>
                            <a:srgbClr val="FFFF00"/>
                          </a:highlight>
                          <a:latin typeface="Consolas" panose="020B0609020204030204" pitchFamily="49" charset="0"/>
                        </a:rPr>
                        <a:t>3,0</a:t>
                      </a:r>
                      <a:endParaRPr lang="zh-CN" altLang="en-US" b="1" dirty="0">
                        <a:solidFill>
                          <a:schemeClr val="accent6">
                            <a:lumMod val="75000"/>
                          </a:schemeClr>
                        </a:solidFill>
                        <a:highlight>
                          <a:srgbClr val="FFFF00"/>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3,1</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chemeClr val="tx1"/>
                          </a:solidFill>
                          <a:latin typeface="Consolas" panose="020B0609020204030204" pitchFamily="49" charset="0"/>
                        </a:rPr>
                        <a:t>3,2</a:t>
                      </a:r>
                      <a:endParaRPr lang="zh-CN" altLang="en-US" b="1" dirty="0">
                        <a:solidFill>
                          <a:schemeClr val="tx1"/>
                        </a:solidFill>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b="1" dirty="0">
                          <a:solidFill>
                            <a:srgbClr val="FF0000"/>
                          </a:solidFill>
                          <a:highlight>
                            <a:srgbClr val="00FFFF"/>
                          </a:highlight>
                          <a:latin typeface="Consolas" panose="020B0609020204030204" pitchFamily="49" charset="0"/>
                        </a:rPr>
                        <a:t>3,3</a:t>
                      </a:r>
                      <a:endParaRPr lang="zh-CN" altLang="en-US" b="1" dirty="0">
                        <a:solidFill>
                          <a:srgbClr val="FF0000"/>
                        </a:solidFill>
                        <a:highlight>
                          <a:srgbClr val="00FFFF"/>
                        </a:highlight>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extLst>
                  <a:ext uri="{0D108BD9-81ED-4DB2-BD59-A6C34878D82A}">
                    <a16:rowId xmlns:a16="http://schemas.microsoft.com/office/drawing/2014/main" val="1719301564"/>
                  </a:ext>
                </a:extLst>
              </a:tr>
            </a:tbl>
          </a:graphicData>
        </a:graphic>
      </p:graphicFrame>
      <p:graphicFrame>
        <p:nvGraphicFramePr>
          <p:cNvPr id="17" name="表格 16">
            <a:extLst>
              <a:ext uri="{FF2B5EF4-FFF2-40B4-BE49-F238E27FC236}">
                <a16:creationId xmlns:a16="http://schemas.microsoft.com/office/drawing/2014/main" id="{A73443F2-DED2-3D1C-9AC0-AFB8340AEEEA}"/>
              </a:ext>
            </a:extLst>
          </p:cNvPr>
          <p:cNvGraphicFramePr>
            <a:graphicFrameLocks noGrp="1"/>
          </p:cNvGraphicFramePr>
          <p:nvPr>
            <p:extLst>
              <p:ext uri="{D42A27DB-BD31-4B8C-83A1-F6EECF244321}">
                <p14:modId xmlns:p14="http://schemas.microsoft.com/office/powerpoint/2010/main" val="4227092768"/>
              </p:ext>
            </p:extLst>
          </p:nvPr>
        </p:nvGraphicFramePr>
        <p:xfrm>
          <a:off x="8235226" y="2871119"/>
          <a:ext cx="571204" cy="2454172"/>
        </p:xfrm>
        <a:graphic>
          <a:graphicData uri="http://schemas.openxmlformats.org/drawingml/2006/table">
            <a:tbl>
              <a:tblPr/>
              <a:tblGrid>
                <a:gridCol w="571204">
                  <a:extLst>
                    <a:ext uri="{9D8B030D-6E8A-4147-A177-3AD203B41FA5}">
                      <a16:colId xmlns:a16="http://schemas.microsoft.com/office/drawing/2014/main" val="3719494100"/>
                    </a:ext>
                  </a:extLst>
                </a:gridCol>
              </a:tblGrid>
              <a:tr h="613543">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613543">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613543">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613543">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18" name="表格 17">
            <a:extLst>
              <a:ext uri="{FF2B5EF4-FFF2-40B4-BE49-F238E27FC236}">
                <a16:creationId xmlns:a16="http://schemas.microsoft.com/office/drawing/2014/main" id="{1A34632A-F68D-9991-EF4A-D0147A9F5C3D}"/>
              </a:ext>
            </a:extLst>
          </p:cNvPr>
          <p:cNvGraphicFramePr>
            <a:graphicFrameLocks noGrp="1"/>
          </p:cNvGraphicFramePr>
          <p:nvPr>
            <p:extLst>
              <p:ext uri="{D42A27DB-BD31-4B8C-83A1-F6EECF244321}">
                <p14:modId xmlns:p14="http://schemas.microsoft.com/office/powerpoint/2010/main" val="2332517915"/>
              </p:ext>
            </p:extLst>
          </p:nvPr>
        </p:nvGraphicFramePr>
        <p:xfrm>
          <a:off x="8806429" y="2351835"/>
          <a:ext cx="2630680" cy="519284"/>
        </p:xfrm>
        <a:graphic>
          <a:graphicData uri="http://schemas.openxmlformats.org/drawingml/2006/table">
            <a:tbl>
              <a:tblPr/>
              <a:tblGrid>
                <a:gridCol w="657670">
                  <a:extLst>
                    <a:ext uri="{9D8B030D-6E8A-4147-A177-3AD203B41FA5}">
                      <a16:colId xmlns:a16="http://schemas.microsoft.com/office/drawing/2014/main" val="1211003705"/>
                    </a:ext>
                  </a:extLst>
                </a:gridCol>
                <a:gridCol w="657670">
                  <a:extLst>
                    <a:ext uri="{9D8B030D-6E8A-4147-A177-3AD203B41FA5}">
                      <a16:colId xmlns:a16="http://schemas.microsoft.com/office/drawing/2014/main" val="3352974753"/>
                    </a:ext>
                  </a:extLst>
                </a:gridCol>
                <a:gridCol w="657670">
                  <a:extLst>
                    <a:ext uri="{9D8B030D-6E8A-4147-A177-3AD203B41FA5}">
                      <a16:colId xmlns:a16="http://schemas.microsoft.com/office/drawing/2014/main" val="3371817034"/>
                    </a:ext>
                  </a:extLst>
                </a:gridCol>
                <a:gridCol w="657670">
                  <a:extLst>
                    <a:ext uri="{9D8B030D-6E8A-4147-A177-3AD203B41FA5}">
                      <a16:colId xmlns:a16="http://schemas.microsoft.com/office/drawing/2014/main" val="1543350590"/>
                    </a:ext>
                  </a:extLst>
                </a:gridCol>
              </a:tblGrid>
              <a:tr h="519284">
                <a:tc>
                  <a:txBody>
                    <a:bodyPr/>
                    <a:lstStyle/>
                    <a:p>
                      <a:pPr algn="ctr"/>
                      <a:r>
                        <a:rPr lang="en-US" altLang="zh-CN" b="1" dirty="0">
                          <a:latin typeface="Consolas" panose="020B0609020204030204" pitchFamily="49" charset="0"/>
                        </a:rPr>
                        <a:t>0</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1</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2</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b="1" dirty="0">
                          <a:latin typeface="Consolas" panose="020B0609020204030204" pitchFamily="49" charset="0"/>
                        </a:rPr>
                        <a:t>3</a:t>
                      </a:r>
                      <a:endParaRPr lang="zh-CN" altLang="en-US"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DD1F5784-9F1B-2E84-947E-8BB0E30DBBB9}"/>
                  </a:ext>
                </a:extLst>
              </p:cNvPr>
              <p:cNvSpPr txBox="1"/>
              <p:nvPr/>
            </p:nvSpPr>
            <p:spPr>
              <a:xfrm>
                <a:off x="1009377" y="2351835"/>
                <a:ext cx="7191796" cy="3785652"/>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zh-CN" altLang="en-US" sz="2000" b="1" dirty="0">
                    <a:effectLst/>
                    <a:latin typeface="微软雅黑" panose="020B0503020204020204" pitchFamily="34" charset="-122"/>
                    <a:ea typeface="微软雅黑" panose="020B0503020204020204" pitchFamily="34" charset="-122"/>
                  </a:rPr>
                  <a:t>左上 </a:t>
                </a:r>
                <a14:m>
                  <m:oMath xmlns:m="http://schemas.openxmlformats.org/officeDocument/2006/math">
                    <m:r>
                      <a:rPr lang="en-US" altLang="zh-CN" sz="2000" b="1" i="0" smtClean="0">
                        <a:effectLst/>
                        <a:latin typeface="Cambria Math" panose="02040503050406030204" pitchFamily="18" charset="0"/>
                        <a:ea typeface="微软雅黑" panose="020B0503020204020204" pitchFamily="34" charset="-122"/>
                      </a:rPr>
                      <m:t>→</m:t>
                    </m:r>
                  </m:oMath>
                </a14:m>
                <a:r>
                  <a:rPr lang="en-US" altLang="zh-CN" sz="2000" b="1" dirty="0">
                    <a:effectLst/>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右下的斜线</a:t>
                </a:r>
                <a:r>
                  <a:rPr lang="zh-CN" altLang="en-US" sz="2000" dirty="0">
                    <a:effectLst/>
                    <a:latin typeface="微软雅黑" panose="020B0503020204020204" pitchFamily="34" charset="-122"/>
                    <a:ea typeface="微软雅黑" panose="020B0503020204020204" pitchFamily="34" charset="-122"/>
                  </a:rPr>
                  <a:t>： 你再观察这条线上的坐标</a:t>
                </a:r>
                <a:endParaRPr lang="en-US" altLang="zh-CN" sz="2000" dirty="0">
                  <a:effectLst/>
                  <a:latin typeface="微软雅黑" panose="020B0503020204020204" pitchFamily="34" charset="-122"/>
                  <a:ea typeface="微软雅黑" panose="020B0503020204020204" pitchFamily="34" charset="-122"/>
                </a:endParaRPr>
              </a:p>
              <a:p>
                <a:pPr>
                  <a:lnSpc>
                    <a:spcPct val="150000"/>
                  </a:lnSpc>
                  <a:buClr>
                    <a:srgbClr val="000000"/>
                  </a:buClr>
                </a:pPr>
                <a:r>
                  <a:rPr lang="zh-CN" altLang="en-US" sz="2000" dirty="0">
                    <a:effectLst/>
                    <a:latin typeface="微软雅黑" panose="020B0503020204020204" pitchFamily="34" charset="-122"/>
                    <a:ea typeface="微软雅黑" panose="020B0503020204020204" pitchFamily="34" charset="-122"/>
                  </a:rPr>
                  <a:t>规律是：它们的 </a:t>
                </a:r>
                <a:r>
                  <a:rPr lang="zh-CN" altLang="en-US" sz="2000" b="1" dirty="0">
                    <a:effectLst/>
                    <a:latin typeface="微软雅黑" panose="020B0503020204020204" pitchFamily="34" charset="-122"/>
                    <a:ea typeface="微软雅黑" panose="020B0503020204020204" pitchFamily="34" charset="-122"/>
                  </a:rPr>
                  <a:t>行号 </a:t>
                </a:r>
                <a:r>
                  <a:rPr lang="en-US" altLang="zh-CN" sz="2000" b="1" dirty="0">
                    <a:effectLst/>
                    <a:latin typeface="微软雅黑" panose="020B0503020204020204" pitchFamily="34" charset="-122"/>
                    <a:ea typeface="微软雅黑" panose="020B0503020204020204" pitchFamily="34" charset="-122"/>
                  </a:rPr>
                  <a:t>- </a:t>
                </a:r>
                <a:r>
                  <a:rPr lang="zh-CN" altLang="en-US" sz="2000" b="1" dirty="0">
                    <a:effectLst/>
                    <a:latin typeface="微软雅黑" panose="020B0503020204020204" pitchFamily="34" charset="-122"/>
                    <a:ea typeface="微软雅黑" panose="020B0503020204020204" pitchFamily="34" charset="-122"/>
                  </a:rPr>
                  <a:t>列号 </a:t>
                </a:r>
                <a:r>
                  <a:rPr lang="zh-CN" altLang="en-US" sz="2000" dirty="0">
                    <a:effectLst/>
                    <a:latin typeface="微软雅黑" panose="020B0503020204020204" pitchFamily="34" charset="-122"/>
                    <a:ea typeface="微软雅黑" panose="020B0503020204020204" pitchFamily="34" charset="-122"/>
                  </a:rPr>
                  <a:t>永远等于一个常数！ </a:t>
                </a:r>
                <a:endParaRPr lang="en-US" altLang="zh-CN" sz="2000" dirty="0">
                  <a:effectLst/>
                  <a:latin typeface="微软雅黑" panose="020B0503020204020204" pitchFamily="34" charset="-122"/>
                  <a:ea typeface="微软雅黑" panose="020B0503020204020204" pitchFamily="34" charset="-122"/>
                </a:endParaRPr>
              </a:p>
              <a:p>
                <a:pPr>
                  <a:lnSpc>
                    <a:spcPct val="150000"/>
                  </a:lnSpc>
                  <a:buClr>
                    <a:srgbClr val="000000"/>
                  </a:buClr>
                </a:pPr>
                <a:r>
                  <a:rPr lang="zh-CN" altLang="en-US" sz="2000" dirty="0">
                    <a:effectLst/>
                    <a:latin typeface="微软雅黑" panose="020B0503020204020204" pitchFamily="34" charset="-122"/>
                    <a:ea typeface="微软雅黑" panose="020B0503020204020204" pitchFamily="34" charset="-122"/>
                  </a:rPr>
                  <a:t>但是，行号减列号可能是负数（比如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1 −2 = −1</m:t>
                    </m:r>
                  </m:oMath>
                </a14:m>
                <a:r>
                  <a:rPr lang="zh-CN" altLang="en-US" sz="2000" dirty="0">
                    <a:effectLst/>
                    <a:latin typeface="微软雅黑" panose="020B0503020204020204" pitchFamily="34" charset="-122"/>
                    <a:ea typeface="微软雅黑" panose="020B0503020204020204" pitchFamily="34" charset="-122"/>
                  </a:rPr>
                  <a:t>），而数组下标不能是负数。怎么办？ </a:t>
                </a:r>
                <a:endParaRPr lang="en-US" altLang="zh-CN" sz="2000" dirty="0">
                  <a:effectLst/>
                  <a:latin typeface="微软雅黑" panose="020B0503020204020204" pitchFamily="34" charset="-122"/>
                  <a:ea typeface="微软雅黑" panose="020B0503020204020204" pitchFamily="34" charset="-122"/>
                </a:endParaRPr>
              </a:p>
              <a:p>
                <a:pPr>
                  <a:lnSpc>
                    <a:spcPct val="150000"/>
                  </a:lnSpc>
                  <a:buClr>
                    <a:srgbClr val="000000"/>
                  </a:buClr>
                </a:pPr>
                <a:r>
                  <a:rPr lang="zh-CN" altLang="en-US" sz="2000" dirty="0">
                    <a:effectLst/>
                    <a:latin typeface="微软雅黑" panose="020B0503020204020204" pitchFamily="34" charset="-122"/>
                    <a:ea typeface="微软雅黑" panose="020B0503020204020204" pitchFamily="34" charset="-122"/>
                  </a:rPr>
                  <a:t>解决方案：那我们统一加上一个常数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N</m:t>
                    </m:r>
                  </m:oMath>
                </a14:m>
                <a:r>
                  <a:rPr lang="zh-CN" altLang="en-US" sz="2000" dirty="0">
                    <a:effectLst/>
                    <a:latin typeface="微软雅黑" panose="020B0503020204020204" pitchFamily="34" charset="-122"/>
                    <a:ea typeface="微软雅黑" panose="020B0503020204020204" pitchFamily="34" charset="-122"/>
                  </a:rPr>
                  <a:t>！不让他变为负数不就可以了</a:t>
                </a:r>
                <a:r>
                  <a:rPr lang="zh-CN" altLang="en-US" sz="2000" dirty="0">
                    <a:latin typeface="微软雅黑" panose="020B0503020204020204" pitchFamily="34" charset="-122"/>
                    <a:ea typeface="微软雅黑" panose="020B0503020204020204" pitchFamily="34" charset="-122"/>
                  </a:rPr>
                  <a:t>，</a:t>
                </a:r>
                <a:r>
                  <a:rPr lang="zh-CN" altLang="en-US" sz="2000" dirty="0">
                    <a:effectLst/>
                    <a:latin typeface="微软雅黑" panose="020B0503020204020204" pitchFamily="34" charset="-122"/>
                    <a:ea typeface="微软雅黑" panose="020B0503020204020204" pitchFamily="34" charset="-122"/>
                  </a:rPr>
                  <a:t>让下标变成 </a:t>
                </a:r>
                <a:r>
                  <a:rPr lang="en-US" altLang="zh-CN" sz="2000" dirty="0">
                    <a:solidFill>
                      <a:srgbClr val="C00000"/>
                    </a:solidFill>
                    <a:effectLst/>
                    <a:latin typeface="Consolas" panose="020B0609020204030204" pitchFamily="49" charset="0"/>
                    <a:ea typeface="微软雅黑" panose="020B0503020204020204" pitchFamily="34" charset="-122"/>
                  </a:rPr>
                  <a:t>row - col + N</a:t>
                </a:r>
                <a:r>
                  <a:rPr lang="zh-CN" altLang="en-US" sz="2000" dirty="0">
                    <a:effectLst/>
                    <a:latin typeface="微软雅黑" panose="020B0503020204020204" pitchFamily="34" charset="-122"/>
                    <a:ea typeface="微软雅黑" panose="020B0503020204020204" pitchFamily="34" charset="-122"/>
                  </a:rPr>
                  <a:t>。 </a:t>
                </a:r>
                <a:endParaRPr lang="en-US" altLang="zh-CN" sz="2000" dirty="0">
                  <a:effectLst/>
                  <a:latin typeface="微软雅黑" panose="020B0503020204020204" pitchFamily="34" charset="-122"/>
                  <a:ea typeface="微软雅黑" panose="020B0503020204020204" pitchFamily="34" charset="-122"/>
                </a:endParaRPr>
              </a:p>
              <a:p>
                <a:pPr>
                  <a:lnSpc>
                    <a:spcPct val="150000"/>
                  </a:lnSpc>
                  <a:buClr>
                    <a:srgbClr val="000000"/>
                  </a:buClr>
                </a:pPr>
                <a:r>
                  <a:rPr lang="zh-CN" altLang="en-US" sz="2000" dirty="0">
                    <a:latin typeface="微软雅黑" panose="020B0503020204020204" pitchFamily="34" charset="-122"/>
                    <a:ea typeface="微软雅黑" panose="020B0503020204020204" pitchFamily="34" charset="-122"/>
                  </a:rPr>
                  <a:t>我们就</a:t>
                </a:r>
                <a:r>
                  <a:rPr lang="zh-CN" altLang="en-US" sz="2000" dirty="0">
                    <a:effectLst/>
                    <a:latin typeface="微软雅黑" panose="020B0503020204020204" pitchFamily="34" charset="-122"/>
                    <a:ea typeface="微软雅黑" panose="020B0503020204020204" pitchFamily="34" charset="-122"/>
                  </a:rPr>
                  <a:t>开一个数组 </a:t>
                </a:r>
                <a:r>
                  <a:rPr lang="en-US" altLang="zh-CN" sz="2000" dirty="0">
                    <a:solidFill>
                      <a:srgbClr val="C00000"/>
                    </a:solidFill>
                    <a:effectLst/>
                    <a:latin typeface="Consolas" panose="020B0609020204030204" pitchFamily="49" charset="0"/>
                    <a:ea typeface="微软雅黑" panose="020B0503020204020204" pitchFamily="34" charset="-122"/>
                  </a:rPr>
                  <a:t>d[row - col + N]</a:t>
                </a:r>
                <a:r>
                  <a:rPr lang="zh-CN" altLang="en-US" sz="2000" dirty="0">
                    <a:effectLst/>
                    <a:latin typeface="微软雅黑" panose="020B0503020204020204" pitchFamily="34" charset="-122"/>
                    <a:ea typeface="微软雅黑" panose="020B0503020204020204" pitchFamily="34" charset="-122"/>
                  </a:rPr>
                  <a:t>。只要这条线上有皇后，对应的</a:t>
                </a:r>
                <a:r>
                  <a:rPr lang="en-US" altLang="zh-CN" sz="2000" dirty="0">
                    <a:solidFill>
                      <a:srgbClr val="C00000"/>
                    </a:solidFill>
                    <a:latin typeface="Consolas" panose="020B0609020204030204" pitchFamily="49" charset="0"/>
                    <a:ea typeface="微软雅黑" panose="020B0503020204020204" pitchFamily="34" charset="-122"/>
                  </a:rPr>
                  <a:t>d[row - col + N] </a:t>
                </a:r>
                <a:r>
                  <a:rPr lang="zh-CN" altLang="en-US" sz="2000" dirty="0">
                    <a:effectLst/>
                    <a:latin typeface="微软雅黑" panose="020B0503020204020204" pitchFamily="34" charset="-122"/>
                    <a:ea typeface="微软雅黑" panose="020B0503020204020204" pitchFamily="34" charset="-122"/>
                  </a:rPr>
                  <a:t>就是 </a:t>
                </a:r>
                <a:r>
                  <a:rPr lang="en-US" altLang="zh-CN" sz="2000" dirty="0">
                    <a:solidFill>
                      <a:srgbClr val="C00000"/>
                    </a:solidFill>
                    <a:latin typeface="Consolas" panose="020B0609020204030204" pitchFamily="49" charset="0"/>
                    <a:ea typeface="微软雅黑" panose="020B0503020204020204" pitchFamily="34" charset="-122"/>
                  </a:rPr>
                  <a:t>true</a:t>
                </a:r>
                <a:r>
                  <a:rPr lang="zh-CN" altLang="en-US" sz="2000" dirty="0">
                    <a:effectLst/>
                    <a:latin typeface="微软雅黑" panose="020B0503020204020204" pitchFamily="34" charset="-122"/>
                    <a:ea typeface="微软雅黑" panose="020B0503020204020204" pitchFamily="34" charset="-122"/>
                  </a:rPr>
                  <a:t>。</a:t>
                </a:r>
              </a:p>
            </p:txBody>
          </p:sp>
        </mc:Choice>
        <mc:Fallback xmlns="">
          <p:sp>
            <p:nvSpPr>
              <p:cNvPr id="20" name="文本框 19">
                <a:extLst>
                  <a:ext uri="{FF2B5EF4-FFF2-40B4-BE49-F238E27FC236}">
                    <a16:creationId xmlns:a16="http://schemas.microsoft.com/office/drawing/2014/main" id="{DD1F5784-9F1B-2E84-947E-8BB0E30DBBB9}"/>
                  </a:ext>
                </a:extLst>
              </p:cNvPr>
              <p:cNvSpPr txBox="1">
                <a:spLocks noRot="1" noChangeAspect="1" noMove="1" noResize="1" noEditPoints="1" noAdjustHandles="1" noChangeArrowheads="1" noChangeShapeType="1" noTextEdit="1"/>
              </p:cNvSpPr>
              <p:nvPr/>
            </p:nvSpPr>
            <p:spPr>
              <a:xfrm>
                <a:off x="1009377" y="2351835"/>
                <a:ext cx="7191796" cy="3785652"/>
              </a:xfrm>
              <a:prstGeom prst="rect">
                <a:avLst/>
              </a:prstGeom>
              <a:blipFill>
                <a:blip r:embed="rId6"/>
                <a:stretch>
                  <a:fillRect l="-933" r="-2714" b="-64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3189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animEffect transition="in" filter="fade">
                                      <p:cBhvr>
                                        <p:cTn id="7" dur="500"/>
                                        <p:tgtEl>
                                          <p:spTgt spid="2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xEl>
                                              <p:pRg st="2" end="2"/>
                                            </p:txEl>
                                          </p:spTgt>
                                        </p:tgtEl>
                                        <p:attrNameLst>
                                          <p:attrName>style.visibility</p:attrName>
                                        </p:attrNameLst>
                                      </p:cBhvr>
                                      <p:to>
                                        <p:strVal val="visible"/>
                                      </p:to>
                                    </p:set>
                                    <p:animEffect transition="in" filter="fade">
                                      <p:cBhvr>
                                        <p:cTn id="12" dur="500"/>
                                        <p:tgtEl>
                                          <p:spTgt spid="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Effect transition="in" filter="fade">
                                      <p:cBhvr>
                                        <p:cTn id="17" dur="500"/>
                                        <p:tgtEl>
                                          <p:spTgt spid="2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xEl>
                                              <p:pRg st="4" end="4"/>
                                            </p:txEl>
                                          </p:spTgt>
                                        </p:tgtEl>
                                        <p:attrNameLst>
                                          <p:attrName>style.visibility</p:attrName>
                                        </p:attrNameLst>
                                      </p:cBhvr>
                                      <p:to>
                                        <p:strVal val="visible"/>
                                      </p:to>
                                    </p:set>
                                    <p:animEffect transition="in" filter="fade">
                                      <p:cBhvr>
                                        <p:cTn id="22"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37CBEA6C-F548-5ADE-7742-22CAE3CDCF7A}"/>
              </a:ext>
            </a:extLst>
          </p:cNvPr>
          <p:cNvSpPr txBox="1"/>
          <p:nvPr/>
        </p:nvSpPr>
        <p:spPr>
          <a:xfrm>
            <a:off x="1164336" y="2855842"/>
            <a:ext cx="10007453" cy="3082895"/>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00"/>
                </a:solidFill>
                <a:latin typeface="Consolas" panose="020B0609020204030204" pitchFamily="49" charset="0"/>
              </a:rPr>
              <a:t>int n;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棋盘大小</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最多为 </a:t>
            </a:r>
            <a:r>
              <a:rPr lang="en-US" altLang="zh-CN" sz="2400" dirty="0">
                <a:solidFill>
                  <a:srgbClr val="008000"/>
                </a:solidFill>
                <a:latin typeface="Consolas" panose="020B0609020204030204" pitchFamily="49" charset="0"/>
              </a:rPr>
              <a:t>13 x 13</a:t>
            </a:r>
            <a:endParaRPr lang="zh-CN" altLang="en-US" sz="2400" dirty="0">
              <a:solidFill>
                <a:srgbClr val="008000"/>
              </a:solidFill>
              <a:latin typeface="Consolas" panose="020B0609020204030204" pitchFamily="49" charset="0"/>
            </a:endParaRPr>
          </a:p>
          <a:p>
            <a:r>
              <a:rPr lang="en-US" altLang="zh-CN" sz="2400" dirty="0">
                <a:solidFill>
                  <a:srgbClr val="000000"/>
                </a:solidFill>
                <a:latin typeface="Consolas" panose="020B0609020204030204" pitchFamily="49" charset="0"/>
              </a:rPr>
              <a:t>int </a:t>
            </a:r>
            <a:r>
              <a:rPr lang="en-US" altLang="zh-CN" sz="2400" dirty="0" err="1">
                <a:solidFill>
                  <a:srgbClr val="000000"/>
                </a:solidFill>
                <a:latin typeface="Consolas" panose="020B0609020204030204" pitchFamily="49" charset="0"/>
              </a:rPr>
              <a:t>ans</a:t>
            </a:r>
            <a:r>
              <a:rPr lang="en-US" altLang="zh-CN" sz="2400" dirty="0">
                <a:solidFill>
                  <a:srgbClr val="000000"/>
                </a:solidFill>
                <a:latin typeface="Consolas" panose="020B0609020204030204" pitchFamily="49" charset="0"/>
              </a:rPr>
              <a:t> =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记录总方案数</a:t>
            </a:r>
          </a:p>
          <a:p>
            <a:r>
              <a:rPr lang="en-US" altLang="zh-CN" sz="2400" dirty="0">
                <a:solidFill>
                  <a:srgbClr val="000000"/>
                </a:solidFill>
                <a:latin typeface="Consolas" panose="020B0609020204030204" pitchFamily="49" charset="0"/>
              </a:rPr>
              <a:t>int a[</a:t>
            </a:r>
            <a:r>
              <a:rPr lang="en-US" altLang="zh-CN" sz="2400" dirty="0">
                <a:solidFill>
                  <a:srgbClr val="098658"/>
                </a:solidFill>
                <a:latin typeface="Consolas" panose="020B0609020204030204" pitchFamily="49" charset="0"/>
              </a:rPr>
              <a:t>20</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记录答案：</a:t>
            </a:r>
            <a:r>
              <a:rPr lang="en-US" altLang="zh-CN" sz="2400" dirty="0">
                <a:solidFill>
                  <a:srgbClr val="008000"/>
                </a:solidFill>
                <a:latin typeface="Consolas" panose="020B0609020204030204" pitchFamily="49" charset="0"/>
              </a:rPr>
              <a:t>a[</a:t>
            </a:r>
            <a:r>
              <a:rPr lang="zh-CN" altLang="en-US" sz="2400" dirty="0">
                <a:solidFill>
                  <a:srgbClr val="008000"/>
                </a:solidFill>
                <a:latin typeface="Consolas" panose="020B0609020204030204" pitchFamily="49" charset="0"/>
              </a:rPr>
              <a:t>行号</a:t>
            </a:r>
            <a:r>
              <a:rPr lang="en-US" altLang="zh-CN" sz="2400" dirty="0">
                <a:solidFill>
                  <a:srgbClr val="008000"/>
                </a:solidFill>
                <a:latin typeface="Consolas" panose="020B0609020204030204" pitchFamily="49" charset="0"/>
              </a:rPr>
              <a:t>] = </a:t>
            </a:r>
            <a:r>
              <a:rPr lang="zh-CN" altLang="en-US" sz="2400" dirty="0">
                <a:solidFill>
                  <a:srgbClr val="008000"/>
                </a:solidFill>
                <a:latin typeface="Consolas" panose="020B0609020204030204" pitchFamily="49" charset="0"/>
              </a:rPr>
              <a:t>列号</a:t>
            </a:r>
          </a:p>
          <a:p>
            <a:endParaRPr lang="zh-CN" altLang="en-US" sz="2400" dirty="0">
              <a:solidFill>
                <a:srgbClr val="000000"/>
              </a:solidFill>
              <a:latin typeface="Consolas" panose="020B0609020204030204" pitchFamily="49" charset="0"/>
            </a:endParaRPr>
          </a:p>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三个桶数组，分别是列，副对角线，主对角线</a:t>
            </a:r>
          </a:p>
          <a:p>
            <a:r>
              <a:rPr lang="en-US" altLang="zh-CN" sz="2400" dirty="0">
                <a:solidFill>
                  <a:srgbClr val="000000"/>
                </a:solidFill>
                <a:latin typeface="Consolas" panose="020B0609020204030204" pitchFamily="49" charset="0"/>
              </a:rPr>
              <a:t>bool b[</a:t>
            </a:r>
            <a:r>
              <a:rPr lang="en-US" altLang="zh-CN" sz="2400" dirty="0">
                <a:solidFill>
                  <a:srgbClr val="098658"/>
                </a:solidFill>
                <a:latin typeface="Consolas" panose="020B0609020204030204" pitchFamily="49" charset="0"/>
              </a:rPr>
              <a:t>20</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监控列：</a:t>
            </a:r>
            <a:r>
              <a:rPr lang="en-US" altLang="zh-CN" sz="2400" dirty="0">
                <a:solidFill>
                  <a:srgbClr val="008000"/>
                </a:solidFill>
                <a:latin typeface="Consolas" panose="020B0609020204030204" pitchFamily="49" charset="0"/>
              </a:rPr>
              <a:t>b[</a:t>
            </a:r>
            <a:r>
              <a:rPr lang="zh-CN" altLang="en-US" sz="2400" dirty="0">
                <a:solidFill>
                  <a:srgbClr val="008000"/>
                </a:solidFill>
                <a:latin typeface="Consolas" panose="020B0609020204030204" pitchFamily="49" charset="0"/>
              </a:rPr>
              <a:t>列号</a:t>
            </a:r>
            <a:r>
              <a:rPr lang="en-US" altLang="zh-CN" sz="2400" dirty="0">
                <a:solidFill>
                  <a:srgbClr val="008000"/>
                </a:solidFill>
                <a:latin typeface="Consolas" panose="020B0609020204030204" pitchFamily="49" charset="0"/>
              </a:rPr>
              <a:t>]</a:t>
            </a:r>
          </a:p>
          <a:p>
            <a:r>
              <a:rPr lang="en-US" altLang="zh-CN" sz="2400" dirty="0">
                <a:solidFill>
                  <a:srgbClr val="000000"/>
                </a:solidFill>
                <a:latin typeface="Consolas" panose="020B0609020204030204" pitchFamily="49" charset="0"/>
              </a:rPr>
              <a:t>bool c[</a:t>
            </a:r>
            <a:r>
              <a:rPr lang="en-US" altLang="zh-CN" sz="2400" dirty="0">
                <a:solidFill>
                  <a:srgbClr val="098658"/>
                </a:solidFill>
                <a:latin typeface="Consolas" panose="020B0609020204030204" pitchFamily="49" charset="0"/>
              </a:rPr>
              <a:t>40</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监控副对角线：</a:t>
            </a:r>
            <a:r>
              <a:rPr lang="en-US" altLang="zh-CN" sz="2400" dirty="0">
                <a:solidFill>
                  <a:srgbClr val="008000"/>
                </a:solidFill>
                <a:latin typeface="Consolas" panose="020B0609020204030204" pitchFamily="49" charset="0"/>
              </a:rPr>
              <a:t>c[</a:t>
            </a:r>
            <a:r>
              <a:rPr lang="zh-CN" altLang="en-US" sz="2400" dirty="0">
                <a:solidFill>
                  <a:srgbClr val="008000"/>
                </a:solidFill>
                <a:latin typeface="Consolas" panose="020B0609020204030204" pitchFamily="49" charset="0"/>
              </a:rPr>
              <a:t>行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列</a:t>
            </a:r>
            <a:r>
              <a:rPr lang="en-US" altLang="zh-CN" sz="2400" dirty="0">
                <a:solidFill>
                  <a:srgbClr val="008000"/>
                </a:solidFill>
                <a:latin typeface="Consolas" panose="020B0609020204030204" pitchFamily="49" charset="0"/>
              </a:rPr>
              <a:t>]</a:t>
            </a:r>
          </a:p>
          <a:p>
            <a:r>
              <a:rPr lang="en-US" altLang="zh-CN" sz="2400" dirty="0">
                <a:solidFill>
                  <a:srgbClr val="000000"/>
                </a:solidFill>
                <a:latin typeface="Consolas" panose="020B0609020204030204" pitchFamily="49" charset="0"/>
              </a:rPr>
              <a:t>bool d[</a:t>
            </a:r>
            <a:r>
              <a:rPr lang="en-US" altLang="zh-CN" sz="2400" dirty="0">
                <a:solidFill>
                  <a:srgbClr val="098658"/>
                </a:solidFill>
                <a:latin typeface="Consolas" panose="020B0609020204030204" pitchFamily="49" charset="0"/>
              </a:rPr>
              <a:t>40</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监控主对角线：</a:t>
            </a:r>
            <a:r>
              <a:rPr lang="en-US" altLang="zh-CN" sz="2400" dirty="0">
                <a:solidFill>
                  <a:srgbClr val="008000"/>
                </a:solidFill>
                <a:latin typeface="Consolas" panose="020B0609020204030204" pitchFamily="49" charset="0"/>
              </a:rPr>
              <a:t>d[</a:t>
            </a:r>
            <a:r>
              <a:rPr lang="zh-CN" altLang="en-US" sz="2400" dirty="0">
                <a:solidFill>
                  <a:srgbClr val="008000"/>
                </a:solidFill>
                <a:latin typeface="Consolas" panose="020B0609020204030204" pitchFamily="49" charset="0"/>
              </a:rPr>
              <a:t>行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列 </a:t>
            </a:r>
            <a:r>
              <a:rPr lang="en-US" altLang="zh-CN" sz="2400" dirty="0">
                <a:solidFill>
                  <a:srgbClr val="008000"/>
                </a:solidFill>
                <a:latin typeface="Consolas" panose="020B0609020204030204" pitchFamily="49" charset="0"/>
              </a:rPr>
              <a:t>+ n]</a:t>
            </a:r>
            <a:endParaRPr lang="zh-CN" altLang="en-US" sz="2400" dirty="0">
              <a:solidFill>
                <a:srgbClr val="008000"/>
              </a:solidFill>
              <a:latin typeface="Consolas" panose="020B0609020204030204" pitchFamily="49" charset="0"/>
            </a:endParaRPr>
          </a:p>
        </p:txBody>
      </p:sp>
      <p:sp>
        <p:nvSpPr>
          <p:cNvPr id="10" name="文本框 9">
            <a:extLst>
              <a:ext uri="{FF2B5EF4-FFF2-40B4-BE49-F238E27FC236}">
                <a16:creationId xmlns:a16="http://schemas.microsoft.com/office/drawing/2014/main" id="{DFCEBE07-7B1B-E22F-CD78-47562154ADA6}"/>
              </a:ext>
            </a:extLst>
          </p:cNvPr>
          <p:cNvSpPr txBox="1"/>
          <p:nvPr/>
        </p:nvSpPr>
        <p:spPr>
          <a:xfrm>
            <a:off x="1164336" y="1825208"/>
            <a:ext cx="4931664"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书写 </a:t>
            </a:r>
            <a:r>
              <a:rPr lang="en-US" altLang="zh-CN" sz="2400" dirty="0" err="1">
                <a:effectLst/>
                <a:latin typeface="Consolas" panose="020B0609020204030204" pitchFamily="49" charset="0"/>
                <a:ea typeface="微软雅黑" panose="020B0503020204020204" pitchFamily="34" charset="-122"/>
              </a:rPr>
              <a:t>dfs</a:t>
            </a:r>
            <a:r>
              <a:rPr lang="en-US" altLang="zh-CN" sz="2400" dirty="0">
                <a:latin typeface="Consolas" panose="020B0609020204030204" pitchFamily="49" charset="0"/>
                <a:ea typeface="微软雅黑" panose="020B0503020204020204" pitchFamily="34" charset="-122"/>
              </a:rPr>
              <a:t>()</a:t>
            </a:r>
            <a:r>
              <a:rPr lang="zh-CN" altLang="en-US" sz="2400" dirty="0">
                <a:latin typeface="Consolas" panose="020B0609020204030204" pitchFamily="49" charset="0"/>
                <a:ea typeface="微软雅黑" panose="020B0503020204020204" pitchFamily="34" charset="-122"/>
              </a:rPr>
              <a:t> 函数前的准备工作：</a:t>
            </a:r>
            <a:endParaRPr lang="zh-CN" altLang="en-US" sz="2400" dirty="0">
              <a:latin typeface="Consolas" panose="020B0609020204030204" pitchFamily="49" charset="0"/>
            </a:endParaRPr>
          </a:p>
        </p:txBody>
      </p:sp>
    </p:spTree>
    <p:extLst>
      <p:ext uri="{BB962C8B-B14F-4D97-AF65-F5344CB8AC3E}">
        <p14:creationId xmlns:p14="http://schemas.microsoft.com/office/powerpoint/2010/main" val="679609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DFCEBE07-7B1B-E22F-CD78-47562154ADA6}"/>
              </a:ext>
            </a:extLst>
          </p:cNvPr>
          <p:cNvSpPr txBox="1"/>
          <p:nvPr/>
        </p:nvSpPr>
        <p:spPr>
          <a:xfrm>
            <a:off x="1164334" y="1583519"/>
            <a:ext cx="9841629"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递归函数出口与答案输出</a:t>
            </a:r>
            <a:r>
              <a:rPr lang="en-US" altLang="zh-CN" sz="2400" dirty="0">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本次代码 </a:t>
            </a:r>
            <a:r>
              <a:rPr lang="en-US" altLang="zh-CN" sz="2400" dirty="0">
                <a:effectLst/>
                <a:latin typeface="Consolas" panose="020B0609020204030204" pitchFamily="49" charset="0"/>
                <a:ea typeface="微软雅黑" panose="020B0503020204020204" pitchFamily="34" charset="-122"/>
              </a:rPr>
              <a:t>row, col </a:t>
            </a:r>
            <a:r>
              <a:rPr lang="zh-CN" altLang="en-US" sz="2400" dirty="0">
                <a:effectLst/>
                <a:latin typeface="Consolas" panose="020B0609020204030204" pitchFamily="49" charset="0"/>
                <a:ea typeface="微软雅黑" panose="020B0503020204020204" pitchFamily="34" charset="-122"/>
              </a:rPr>
              <a:t>从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开始</a:t>
            </a:r>
            <a:r>
              <a:rPr lang="en-US" altLang="zh-CN" sz="2400" dirty="0">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a:t>
            </a:r>
            <a:endParaRPr lang="zh-CN" altLang="en-US" sz="2400" dirty="0">
              <a:latin typeface="Consolas" panose="020B0609020204030204" pitchFamily="49" charset="0"/>
            </a:endParaRPr>
          </a:p>
        </p:txBody>
      </p:sp>
      <p:sp>
        <p:nvSpPr>
          <p:cNvPr id="8" name="文本框 7">
            <a:extLst>
              <a:ext uri="{FF2B5EF4-FFF2-40B4-BE49-F238E27FC236}">
                <a16:creationId xmlns:a16="http://schemas.microsoft.com/office/drawing/2014/main" id="{2AB544D8-0325-B09A-19BA-8034CB8AAD80}"/>
              </a:ext>
            </a:extLst>
          </p:cNvPr>
          <p:cNvSpPr txBox="1"/>
          <p:nvPr/>
        </p:nvSpPr>
        <p:spPr>
          <a:xfrm>
            <a:off x="1164334" y="2331889"/>
            <a:ext cx="9841629" cy="382155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递归函数：为第 </a:t>
            </a:r>
            <a:r>
              <a:rPr lang="en-US" altLang="zh-CN" sz="2000" dirty="0">
                <a:solidFill>
                  <a:srgbClr val="008000"/>
                </a:solidFill>
                <a:latin typeface="Consolas" panose="020B0609020204030204" pitchFamily="49" charset="0"/>
              </a:rPr>
              <a:t>row </a:t>
            </a:r>
            <a:r>
              <a:rPr lang="zh-CN" altLang="en-US" sz="2000" dirty="0">
                <a:solidFill>
                  <a:srgbClr val="008000"/>
                </a:solidFill>
                <a:latin typeface="Consolas" panose="020B0609020204030204" pitchFamily="49" charset="0"/>
              </a:rPr>
              <a:t>行的皇后选列的座位</a:t>
            </a:r>
          </a:p>
          <a:p>
            <a:r>
              <a:rPr lang="en-US" altLang="zh-CN" sz="2000" dirty="0">
                <a:solidFill>
                  <a:srgbClr val="0000FF"/>
                </a:solidFill>
                <a:latin typeface="Consolas" panose="020B0609020204030204" pitchFamily="49" charset="0"/>
              </a:rPr>
              <a:t>void</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(int row) {</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递归出口：如果 </a:t>
            </a:r>
            <a:r>
              <a:rPr lang="en-US" altLang="zh-CN" sz="2000" dirty="0">
                <a:solidFill>
                  <a:srgbClr val="008000"/>
                </a:solidFill>
                <a:latin typeface="Consolas" panose="020B0609020204030204" pitchFamily="49" charset="0"/>
              </a:rPr>
              <a:t>1 </a:t>
            </a:r>
            <a:r>
              <a:rPr lang="zh-CN" altLang="en-US" sz="2000" dirty="0">
                <a:solidFill>
                  <a:srgbClr val="008000"/>
                </a:solidFill>
                <a:latin typeface="Consolas" panose="020B0609020204030204" pitchFamily="49" charset="0"/>
              </a:rPr>
              <a:t>到 </a:t>
            </a:r>
            <a:r>
              <a:rPr lang="en-US" altLang="zh-CN" sz="2000" dirty="0">
                <a:solidFill>
                  <a:srgbClr val="008000"/>
                </a:solidFill>
                <a:latin typeface="Consolas" panose="020B0609020204030204" pitchFamily="49" charset="0"/>
              </a:rPr>
              <a:t>n </a:t>
            </a:r>
            <a:r>
              <a:rPr lang="zh-CN" altLang="en-US" sz="2000" dirty="0">
                <a:solidFill>
                  <a:srgbClr val="008000"/>
                </a:solidFill>
                <a:latin typeface="Consolas" panose="020B0609020204030204" pitchFamily="49" charset="0"/>
              </a:rPr>
              <a:t>行都安排满了，说明棋盘已经放完所有的皇后了！</a:t>
            </a:r>
          </a:p>
          <a:p>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(row &gt; n)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找到一种合法方案，总数 </a:t>
            </a:r>
            <a:r>
              <a:rPr lang="en-US" altLang="zh-CN" sz="2000" dirty="0">
                <a:solidFill>
                  <a:srgbClr val="008000"/>
                </a:solidFill>
                <a:latin typeface="Consolas" panose="020B0609020204030204" pitchFamily="49" charset="0"/>
              </a:rPr>
              <a:t>+1</a:t>
            </a:r>
          </a:p>
          <a:p>
            <a:r>
              <a:rPr lang="en-US" altLang="zh-CN" sz="2000" dirty="0">
                <a:solidFill>
                  <a:srgbClr val="0000FF"/>
                </a:solidFill>
                <a:latin typeface="Consolas" panose="020B0609020204030204" pitchFamily="49" charset="0"/>
              </a:rPr>
              <a:t>        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 &lt;= </a:t>
            </a:r>
            <a:r>
              <a:rPr lang="en-US" altLang="zh-CN" sz="2000" dirty="0">
                <a:solidFill>
                  <a:srgbClr val="098658"/>
                </a:solidFill>
                <a:latin typeface="Consolas" panose="020B0609020204030204" pitchFamily="49" charset="0"/>
              </a:rPr>
              <a:t>3</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题目要求：打印前 </a:t>
            </a:r>
            <a:r>
              <a:rPr lang="en-US" altLang="zh-CN" sz="2000" dirty="0">
                <a:solidFill>
                  <a:srgbClr val="008000"/>
                </a:solidFill>
                <a:latin typeface="Consolas" panose="020B0609020204030204" pitchFamily="49" charset="0"/>
              </a:rPr>
              <a:t>3 </a:t>
            </a:r>
            <a:r>
              <a:rPr lang="zh-CN" altLang="en-US" sz="2000" dirty="0">
                <a:solidFill>
                  <a:srgbClr val="008000"/>
                </a:solidFill>
                <a:latin typeface="Consolas" panose="020B0609020204030204" pitchFamily="49" charset="0"/>
              </a:rPr>
              <a:t>种方案</a:t>
            </a:r>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&lt;= n;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&lt;&lt; </a:t>
            </a:r>
            <a:r>
              <a:rPr lang="en-US" altLang="zh-CN" sz="2000" dirty="0">
                <a:solidFill>
                  <a:srgbClr val="A31515"/>
                </a:solidFill>
                <a:latin typeface="Consolas" panose="020B0609020204030204" pitchFamily="49" charset="0"/>
              </a:rPr>
              <a:t>" "</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a[</a:t>
            </a:r>
            <a:r>
              <a:rPr lang="en-US" altLang="zh-CN" sz="2000" dirty="0" err="1">
                <a:solidFill>
                  <a:srgbClr val="008000"/>
                </a:solidFill>
                <a:latin typeface="Consolas" panose="020B0609020204030204" pitchFamily="49" charset="0"/>
              </a:rPr>
              <a:t>i</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代表着 </a:t>
            </a:r>
            <a:r>
              <a:rPr lang="en-US" altLang="zh-CN" sz="2000" dirty="0" err="1">
                <a:solidFill>
                  <a:srgbClr val="008000"/>
                </a:solidFill>
                <a:latin typeface="Consolas" panose="020B0609020204030204" pitchFamily="49" charset="0"/>
              </a:rPr>
              <a:t>i</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行的皇后在</a:t>
            </a:r>
            <a:r>
              <a:rPr lang="en-US" altLang="zh-CN" sz="2000" dirty="0">
                <a:solidFill>
                  <a:srgbClr val="008000"/>
                </a:solidFill>
                <a:latin typeface="Consolas" panose="020B0609020204030204" pitchFamily="49" charset="0"/>
              </a:rPr>
              <a:t>a[</a:t>
            </a:r>
            <a:r>
              <a:rPr lang="en-US" altLang="zh-CN" sz="2000" dirty="0" err="1">
                <a:solidFill>
                  <a:srgbClr val="008000"/>
                </a:solidFill>
                <a:latin typeface="Consolas" panose="020B0609020204030204" pitchFamily="49" charset="0"/>
              </a:rPr>
              <a:t>i</a:t>
            </a:r>
            <a:r>
              <a:rPr lang="en-US" altLang="zh-CN" sz="2000" dirty="0">
                <a:solidFill>
                  <a:srgbClr val="008000"/>
                </a:solidFill>
                <a:latin typeface="Consolas" panose="020B0609020204030204" pitchFamily="49" charset="0"/>
              </a:rPr>
              <a:t>]</a:t>
            </a:r>
            <a:r>
              <a:rPr lang="zh-CN" altLang="en-US" sz="2000" dirty="0">
                <a:solidFill>
                  <a:srgbClr val="008000"/>
                </a:solidFill>
                <a:latin typeface="Consolas" panose="020B0609020204030204" pitchFamily="49" charset="0"/>
              </a:rPr>
              <a:t>列</a:t>
            </a:r>
            <a:endParaRPr lang="en-US" altLang="zh-CN"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cout</a:t>
            </a:r>
            <a:r>
              <a:rPr lang="en-US" altLang="zh-CN" sz="2000" dirty="0">
                <a:solidFill>
                  <a:srgbClr val="000000"/>
                </a:solidFill>
                <a:latin typeface="Consolas" panose="020B0609020204030204" pitchFamily="49" charset="0"/>
              </a:rPr>
              <a:t> &lt;&lt; </a:t>
            </a:r>
            <a:r>
              <a:rPr lang="en-US" altLang="zh-CN" sz="2000" dirty="0" err="1">
                <a:solidFill>
                  <a:srgbClr val="000000"/>
                </a:solidFill>
                <a:latin typeface="Consolas" panose="020B0609020204030204" pitchFamily="49" charset="0"/>
              </a:rPr>
              <a:t>endl</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功成身退，弹出回溯，尝试其他可能</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87544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500"/>
                                        <p:tgtEl>
                                          <p:spTgt spid="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500"/>
                                        <p:tgtEl>
                                          <p:spTgt spid="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5" end="5"/>
                                            </p:txEl>
                                          </p:spTgt>
                                        </p:tgtEl>
                                        <p:attrNameLst>
                                          <p:attrName>style.visibility</p:attrName>
                                        </p:attrNameLst>
                                      </p:cBhvr>
                                      <p:to>
                                        <p:strVal val="visible"/>
                                      </p:to>
                                    </p:set>
                                    <p:animEffect transition="in" filter="fade">
                                      <p:cBhvr>
                                        <p:cTn id="17" dur="500"/>
                                        <p:tgtEl>
                                          <p:spTgt spid="8">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animEffect transition="in" filter="fade">
                                      <p:cBhvr>
                                        <p:cTn id="25" dur="500"/>
                                        <p:tgtEl>
                                          <p:spTgt spid="8">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8" end="8"/>
                                            </p:txEl>
                                          </p:spTgt>
                                        </p:tgtEl>
                                        <p:attrNameLst>
                                          <p:attrName>style.visibility</p:attrName>
                                        </p:attrNameLst>
                                      </p:cBhvr>
                                      <p:to>
                                        <p:strVal val="visible"/>
                                      </p:to>
                                    </p:set>
                                    <p:animEffect transition="in" filter="fade">
                                      <p:cBhvr>
                                        <p:cTn id="28" dur="500"/>
                                        <p:tgtEl>
                                          <p:spTgt spid="8">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xEl>
                                              <p:pRg st="9" end="9"/>
                                            </p:txEl>
                                          </p:spTgt>
                                        </p:tgtEl>
                                        <p:attrNameLst>
                                          <p:attrName>style.visibility</p:attrName>
                                        </p:attrNameLst>
                                      </p:cBhvr>
                                      <p:to>
                                        <p:strVal val="visible"/>
                                      </p:to>
                                    </p:set>
                                    <p:animEffect transition="in" filter="fade">
                                      <p:cBhvr>
                                        <p:cTn id="33" dur="500"/>
                                        <p:tgtEl>
                                          <p:spTgt spid="8">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8">
                                            <p:txEl>
                                              <p:pRg st="10" end="10"/>
                                            </p:txEl>
                                          </p:spTgt>
                                        </p:tgtEl>
                                        <p:attrNameLst>
                                          <p:attrName>style.visibility</p:attrName>
                                        </p:attrNameLst>
                                      </p:cBhvr>
                                      <p:to>
                                        <p:strVal val="visible"/>
                                      </p:to>
                                    </p:set>
                                    <p:animEffect transition="in" filter="fade">
                                      <p:cBhvr>
                                        <p:cTn id="36"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DFCEBE07-7B1B-E22F-CD78-47562154ADA6}"/>
              </a:ext>
            </a:extLst>
          </p:cNvPr>
          <p:cNvSpPr txBox="1"/>
          <p:nvPr/>
        </p:nvSpPr>
        <p:spPr>
          <a:xfrm>
            <a:off x="1794467" y="1808323"/>
            <a:ext cx="8192866" cy="113973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ea typeface="微软雅黑" panose="020B0503020204020204" pitchFamily="34" charset="-122"/>
              </a:rPr>
              <a:t>从第一列开始，面对 </a:t>
            </a:r>
            <a:r>
              <a:rPr lang="en-US" altLang="zh-CN" sz="2400" dirty="0">
                <a:latin typeface="Consolas" panose="020B0609020204030204" pitchFamily="49" charset="0"/>
                <a:ea typeface="微软雅黑" panose="020B0503020204020204" pitchFamily="34" charset="-122"/>
              </a:rPr>
              <a:t>1 </a:t>
            </a:r>
            <a:r>
              <a:rPr lang="zh-CN" altLang="en-US" sz="2400" dirty="0">
                <a:latin typeface="Consolas" panose="020B0609020204030204" pitchFamily="49" charset="0"/>
                <a:ea typeface="微软雅黑" panose="020B0503020204020204" pitchFamily="34" charset="-122"/>
              </a:rPr>
              <a:t>到 </a:t>
            </a:r>
            <a:r>
              <a:rPr lang="en-US" altLang="zh-CN" sz="2400" dirty="0">
                <a:latin typeface="Consolas" panose="020B0609020204030204" pitchFamily="49" charset="0"/>
                <a:ea typeface="微软雅黑" panose="020B0503020204020204" pitchFamily="34" charset="-122"/>
              </a:rPr>
              <a:t>n </a:t>
            </a:r>
            <a:r>
              <a:rPr lang="zh-CN" altLang="en-US" sz="2400" dirty="0">
                <a:latin typeface="Consolas" panose="020B0609020204030204" pitchFamily="49" charset="0"/>
                <a:ea typeface="微软雅黑" panose="020B0503020204020204" pitchFamily="34" charset="-122"/>
              </a:rPr>
              <a:t>列，挨个尝试放置皇后</a:t>
            </a:r>
            <a:endParaRPr lang="en-US" altLang="zh-CN" sz="2400" dirty="0">
              <a:latin typeface="Consolas" panose="020B0609020204030204" pitchFamily="49" charset="0"/>
              <a:ea typeface="微软雅黑" panose="020B0503020204020204" pitchFamily="34" charset="-122"/>
            </a:endParaRPr>
          </a:p>
          <a:p>
            <a:pPr>
              <a:lnSpc>
                <a:spcPct val="150000"/>
              </a:lnSpc>
            </a:pPr>
            <a:r>
              <a:rPr lang="zh-CN" altLang="en-US" sz="2400" dirty="0">
                <a:latin typeface="Consolas" panose="020B0609020204030204" pitchFamily="49" charset="0"/>
                <a:ea typeface="微软雅黑" panose="020B0503020204020204" pitchFamily="34" charset="-122"/>
              </a:rPr>
              <a:t>面对第 </a:t>
            </a:r>
            <a:r>
              <a:rPr lang="en-US" altLang="zh-CN" sz="2400" dirty="0" err="1">
                <a:latin typeface="Consolas" panose="020B0609020204030204" pitchFamily="49" charset="0"/>
                <a:ea typeface="微软雅黑" panose="020B0503020204020204" pitchFamily="34" charset="-122"/>
              </a:rPr>
              <a:t>i</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列尝试放置时，需要检查此位置是否合法</a:t>
            </a:r>
            <a:r>
              <a:rPr lang="en-US" altLang="zh-CN" sz="2400" dirty="0">
                <a:latin typeface="Consolas" panose="020B0609020204030204" pitchFamily="49" charset="0"/>
                <a:ea typeface="微软雅黑" panose="020B0503020204020204" pitchFamily="34" charset="-122"/>
              </a:rPr>
              <a:t> </a:t>
            </a:r>
            <a:endParaRPr lang="zh-CN" altLang="en-US" sz="2400" dirty="0">
              <a:latin typeface="Consolas" panose="020B0609020204030204" pitchFamily="49" charset="0"/>
              <a:ea typeface="微软雅黑" panose="020B0503020204020204" pitchFamily="34" charset="-122"/>
            </a:endParaRPr>
          </a:p>
        </p:txBody>
      </p:sp>
      <p:sp>
        <p:nvSpPr>
          <p:cNvPr id="7" name="文本框 6">
            <a:extLst>
              <a:ext uri="{FF2B5EF4-FFF2-40B4-BE49-F238E27FC236}">
                <a16:creationId xmlns:a16="http://schemas.microsoft.com/office/drawing/2014/main" id="{8E837A2E-198C-97E5-369E-13BF6D694B1C}"/>
              </a:ext>
            </a:extLst>
          </p:cNvPr>
          <p:cNvSpPr txBox="1"/>
          <p:nvPr/>
        </p:nvSpPr>
        <p:spPr>
          <a:xfrm>
            <a:off x="846898" y="3608346"/>
            <a:ext cx="10263299" cy="1925464"/>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走一步看一步：站在第 </a:t>
            </a:r>
            <a:r>
              <a:rPr lang="en-US" altLang="zh-CN" sz="2000" dirty="0">
                <a:solidFill>
                  <a:srgbClr val="008000"/>
                </a:solidFill>
                <a:latin typeface="Consolas" panose="020B0609020204030204" pitchFamily="49" charset="0"/>
              </a:rPr>
              <a:t>row </a:t>
            </a:r>
            <a:r>
              <a:rPr lang="zh-CN" altLang="en-US" sz="2000" dirty="0">
                <a:solidFill>
                  <a:srgbClr val="008000"/>
                </a:solidFill>
                <a:latin typeface="Consolas" panose="020B0609020204030204" pitchFamily="49" charset="0"/>
              </a:rPr>
              <a:t>行，面对 </a:t>
            </a:r>
            <a:r>
              <a:rPr lang="en-US" altLang="zh-CN" sz="2000" dirty="0">
                <a:solidFill>
                  <a:srgbClr val="008000"/>
                </a:solidFill>
                <a:latin typeface="Consolas" panose="020B0609020204030204" pitchFamily="49" charset="0"/>
              </a:rPr>
              <a:t>1 </a:t>
            </a:r>
            <a:r>
              <a:rPr lang="zh-CN" altLang="en-US" sz="2000" dirty="0">
                <a:solidFill>
                  <a:srgbClr val="008000"/>
                </a:solidFill>
                <a:latin typeface="Consolas" panose="020B0609020204030204" pitchFamily="49" charset="0"/>
              </a:rPr>
              <a:t>到 </a:t>
            </a:r>
            <a:r>
              <a:rPr lang="en-US" altLang="zh-CN" sz="2000" dirty="0">
                <a:solidFill>
                  <a:srgbClr val="008000"/>
                </a:solidFill>
                <a:latin typeface="Consolas" panose="020B0609020204030204" pitchFamily="49" charset="0"/>
              </a:rPr>
              <a:t>n </a:t>
            </a:r>
            <a:r>
              <a:rPr lang="zh-CN" altLang="en-US" sz="2000" dirty="0">
                <a:solidFill>
                  <a:srgbClr val="008000"/>
                </a:solidFill>
                <a:latin typeface="Consolas" panose="020B0609020204030204" pitchFamily="49" charset="0"/>
              </a:rPr>
              <a:t>列，挨个尝试</a:t>
            </a:r>
          </a:p>
          <a:p>
            <a:pPr>
              <a:lnSpc>
                <a:spcPct val="150000"/>
              </a:lnSpc>
            </a:pPr>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col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col &lt;= n; col++) {</a:t>
            </a:r>
          </a:p>
          <a:p>
            <a:pPr>
              <a:lnSpc>
                <a:spcPct val="150000"/>
              </a:lnSpc>
            </a:pPr>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立刻检查：看三个标记数组是不是全是 </a:t>
            </a:r>
            <a:r>
              <a:rPr lang="en-US" altLang="zh-CN" sz="2000" dirty="0">
                <a:solidFill>
                  <a:srgbClr val="008000"/>
                </a:solidFill>
                <a:latin typeface="Consolas" panose="020B0609020204030204" pitchFamily="49" charset="0"/>
              </a:rPr>
              <a:t>false</a:t>
            </a:r>
            <a:endParaRPr lang="zh-CN" altLang="en-US" sz="2000" dirty="0">
              <a:solidFill>
                <a:srgbClr val="008000"/>
              </a:solidFill>
              <a:latin typeface="Consolas" panose="020B0609020204030204" pitchFamily="49" charset="0"/>
            </a:endParaRPr>
          </a:p>
          <a:p>
            <a:pPr>
              <a:lnSpc>
                <a:spcPct val="150000"/>
              </a:lnSpc>
            </a:pPr>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(!b[col] &amp;&amp; !c[row + col] &amp;&amp; !d[row - col + n]) {</a:t>
            </a:r>
          </a:p>
        </p:txBody>
      </p:sp>
    </p:spTree>
    <p:extLst>
      <p:ext uri="{BB962C8B-B14F-4D97-AF65-F5344CB8AC3E}">
        <p14:creationId xmlns:p14="http://schemas.microsoft.com/office/powerpoint/2010/main" val="225004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DFCEBE07-7B1B-E22F-CD78-47562154ADA6}"/>
              </a:ext>
            </a:extLst>
          </p:cNvPr>
          <p:cNvSpPr txBox="1"/>
          <p:nvPr/>
        </p:nvSpPr>
        <p:spPr>
          <a:xfrm>
            <a:off x="1164334" y="1583519"/>
            <a:ext cx="9841629"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递归与回溯：</a:t>
            </a:r>
            <a:endParaRPr lang="zh-CN" altLang="en-US" sz="2400" dirty="0">
              <a:latin typeface="Consolas" panose="020B0609020204030204" pitchFamily="49" charset="0"/>
            </a:endParaRPr>
          </a:p>
        </p:txBody>
      </p:sp>
      <p:sp>
        <p:nvSpPr>
          <p:cNvPr id="8" name="文本框 7">
            <a:extLst>
              <a:ext uri="{FF2B5EF4-FFF2-40B4-BE49-F238E27FC236}">
                <a16:creationId xmlns:a16="http://schemas.microsoft.com/office/drawing/2014/main" id="{A3EB871A-418D-C277-A42E-94EEFA23CDA5}"/>
              </a:ext>
            </a:extLst>
          </p:cNvPr>
          <p:cNvSpPr txBox="1"/>
          <p:nvPr/>
        </p:nvSpPr>
        <p:spPr>
          <a:xfrm>
            <a:off x="1104118" y="2331889"/>
            <a:ext cx="9841628" cy="382155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位置合法，那就深入 </a:t>
            </a:r>
            <a:endParaRPr lang="en-US" altLang="zh-CN"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a[row] = col;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记录当前行的决定</a:t>
            </a:r>
            <a:endParaRPr lang="en-US" altLang="zh-CN" sz="2000" dirty="0">
              <a:solidFill>
                <a:srgbClr val="008000"/>
              </a:solidFill>
              <a:latin typeface="Consolas" panose="020B0609020204030204" pitchFamily="49" charset="0"/>
            </a:endParaRPr>
          </a:p>
          <a:p>
            <a:endParaRPr lang="en-US" altLang="zh-CN" sz="2000" dirty="0">
              <a:solidFill>
                <a:srgbClr val="008000"/>
              </a:solidFill>
              <a:latin typeface="Consolas" panose="020B0609020204030204" pitchFamily="49" charset="0"/>
            </a:endParaRP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放了皇后，对应的标记数组标记为 </a:t>
            </a:r>
            <a:r>
              <a:rPr lang="en-US" altLang="zh-CN" sz="2000" dirty="0">
                <a:solidFill>
                  <a:srgbClr val="008000"/>
                </a:solidFill>
                <a:latin typeface="Consolas" panose="020B0609020204030204" pitchFamily="49" charset="0"/>
              </a:rPr>
              <a:t>true</a:t>
            </a:r>
            <a:endParaRPr lang="zh-CN" altLang="en-US"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b[col] = c[row + col] = d[row - col + n] = true; </a:t>
            </a:r>
            <a:endParaRPr lang="en-US" altLang="zh-CN"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挂起当前状态，带着现有的布局，给下一行安排皇后</a:t>
            </a:r>
          </a:p>
          <a:p>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(row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当 </a:t>
            </a:r>
            <a:r>
              <a:rPr lang="en-US" altLang="zh-CN" sz="2000" dirty="0" err="1">
                <a:solidFill>
                  <a:srgbClr val="008000"/>
                </a:solidFill>
                <a:latin typeface="Consolas" panose="020B0609020204030204" pitchFamily="49" charset="0"/>
              </a:rPr>
              <a:t>dfs</a:t>
            </a:r>
            <a:r>
              <a:rPr lang="en-US" altLang="zh-CN" sz="2000" dirty="0">
                <a:solidFill>
                  <a:srgbClr val="008000"/>
                </a:solidFill>
                <a:latin typeface="Consolas" panose="020B0609020204030204" pitchFamily="49" charset="0"/>
              </a:rPr>
              <a:t>(row + 1) </a:t>
            </a:r>
            <a:r>
              <a:rPr lang="zh-CN" altLang="en-US" sz="2000" dirty="0">
                <a:solidFill>
                  <a:srgbClr val="008000"/>
                </a:solidFill>
                <a:latin typeface="Consolas" panose="020B0609020204030204" pitchFamily="49" charset="0"/>
              </a:rPr>
              <a:t>返回时，说明后面的路走完了（要么成功，要么死胡同）</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我们必须撤销刚才的决定，准备换个位置在下一列尝试放皇后看看是否可行</a:t>
            </a:r>
          </a:p>
          <a:p>
            <a:r>
              <a:rPr lang="en-US" altLang="zh-CN" sz="2000" dirty="0">
                <a:solidFill>
                  <a:srgbClr val="000000"/>
                </a:solidFill>
                <a:latin typeface="Consolas" panose="020B0609020204030204" pitchFamily="49" charset="0"/>
              </a:rPr>
              <a:t>b[col] = c[row + col] = d[row - col + n] = false; </a:t>
            </a:r>
            <a:endParaRPr lang="zh-CN" altLang="en-US" sz="2000" dirty="0">
              <a:solidFill>
                <a:srgbClr val="008000"/>
              </a:solidFill>
              <a:latin typeface="Consolas" panose="020B0609020204030204" pitchFamily="49" charset="0"/>
            </a:endParaRPr>
          </a:p>
        </p:txBody>
      </p:sp>
    </p:spTree>
    <p:extLst>
      <p:ext uri="{BB962C8B-B14F-4D97-AF65-F5344CB8AC3E}">
        <p14:creationId xmlns:p14="http://schemas.microsoft.com/office/powerpoint/2010/main" val="29819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fade">
                                      <p:cBhvr>
                                        <p:cTn id="12" dur="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fade">
                                      <p:cBhvr>
                                        <p:cTn id="22" dur="500"/>
                                        <p:tgtEl>
                                          <p:spTgt spid="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animEffect transition="in" filter="fade">
                                      <p:cBhvr>
                                        <p:cTn id="27" dur="500"/>
                                        <p:tgtEl>
                                          <p:spTgt spid="8">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9" end="9"/>
                                            </p:txEl>
                                          </p:spTgt>
                                        </p:tgtEl>
                                        <p:attrNameLst>
                                          <p:attrName>style.visibility</p:attrName>
                                        </p:attrNameLst>
                                      </p:cBhvr>
                                      <p:to>
                                        <p:strVal val="visible"/>
                                      </p:to>
                                    </p:set>
                                    <p:animEffect transition="in" filter="fade">
                                      <p:cBhvr>
                                        <p:cTn id="32" dur="500"/>
                                        <p:tgtEl>
                                          <p:spTgt spid="8">
                                            <p:txEl>
                                              <p:pRg st="9" end="9"/>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
                                            <p:txEl>
                                              <p:pRg st="10" end="10"/>
                                            </p:txEl>
                                          </p:spTgt>
                                        </p:tgtEl>
                                        <p:attrNameLst>
                                          <p:attrName>style.visibility</p:attrName>
                                        </p:attrNameLst>
                                      </p:cBhvr>
                                      <p:to>
                                        <p:strVal val="visible"/>
                                      </p:to>
                                    </p:set>
                                    <p:animEffect transition="in" filter="fade">
                                      <p:cBhvr>
                                        <p:cTn id="35" dur="500"/>
                                        <p:tgtEl>
                                          <p:spTgt spid="8">
                                            <p:txEl>
                                              <p:pRg st="10" end="1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xEl>
                                              <p:pRg st="11" end="11"/>
                                            </p:txEl>
                                          </p:spTgt>
                                        </p:tgtEl>
                                        <p:attrNameLst>
                                          <p:attrName>style.visibility</p:attrName>
                                        </p:attrNameLst>
                                      </p:cBhvr>
                                      <p:to>
                                        <p:strVal val="visible"/>
                                      </p:to>
                                    </p:set>
                                    <p:animEffect transition="in" filter="fade">
                                      <p:cBhvr>
                                        <p:cTn id="40"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DFCEBE07-7B1B-E22F-CD78-47562154ADA6}"/>
              </a:ext>
            </a:extLst>
          </p:cNvPr>
          <p:cNvSpPr txBox="1"/>
          <p:nvPr/>
        </p:nvSpPr>
        <p:spPr>
          <a:xfrm>
            <a:off x="1164335" y="1888853"/>
            <a:ext cx="9841629"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最后只需要在主函数中调用 </a:t>
            </a:r>
            <a:r>
              <a:rPr lang="en-US" altLang="zh-CN" sz="2400" dirty="0" err="1">
                <a:effectLst/>
                <a:latin typeface="Consolas" panose="020B0609020204030204" pitchFamily="49" charset="0"/>
                <a:ea typeface="微软雅黑" panose="020B0503020204020204" pitchFamily="34" charset="-122"/>
              </a:rPr>
              <a:t>dfs</a:t>
            </a:r>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即可</a:t>
            </a:r>
            <a:endParaRPr lang="zh-CN" altLang="en-US" sz="2400" dirty="0">
              <a:latin typeface="Consolas" panose="020B0609020204030204" pitchFamily="49" charset="0"/>
            </a:endParaRPr>
          </a:p>
        </p:txBody>
      </p:sp>
      <p:sp>
        <p:nvSpPr>
          <p:cNvPr id="7" name="文本框 6">
            <a:extLst>
              <a:ext uri="{FF2B5EF4-FFF2-40B4-BE49-F238E27FC236}">
                <a16:creationId xmlns:a16="http://schemas.microsoft.com/office/drawing/2014/main" id="{FF80A350-B71E-7098-A397-F4CF37455A40}"/>
              </a:ext>
            </a:extLst>
          </p:cNvPr>
          <p:cNvSpPr txBox="1"/>
          <p:nvPr/>
        </p:nvSpPr>
        <p:spPr>
          <a:xfrm>
            <a:off x="1175186" y="3291602"/>
            <a:ext cx="9841628" cy="2344231"/>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00"/>
                </a:solidFill>
                <a:latin typeface="Consolas" panose="020B0609020204030204" pitchFamily="49" charset="0"/>
              </a:rPr>
              <a:t>int main()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cin</a:t>
            </a:r>
            <a:r>
              <a:rPr lang="en-US" altLang="zh-CN" sz="2400" dirty="0">
                <a:solidFill>
                  <a:srgbClr val="000000"/>
                </a:solidFill>
                <a:latin typeface="Consolas" panose="020B0609020204030204" pitchFamily="49" charset="0"/>
              </a:rPr>
              <a:t> &gt;&gt; n;</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dfs</a:t>
            </a:r>
            <a:r>
              <a:rPr lang="en-US" altLang="zh-CN" sz="2400" dirty="0">
                <a:solidFill>
                  <a:srgbClr val="000000"/>
                </a:solidFill>
                <a:latin typeface="Consolas" panose="020B0609020204030204" pitchFamily="49" charset="0"/>
              </a:rPr>
              <a:t>(</a:t>
            </a:r>
            <a:r>
              <a:rPr lang="en-US" altLang="zh-CN" sz="2400" dirty="0">
                <a:solidFill>
                  <a:srgbClr val="098658"/>
                </a:solidFill>
                <a:latin typeface="Consolas" panose="020B0609020204030204" pitchFamily="49" charset="0"/>
              </a:rPr>
              <a:t>1</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游戏开始：从第 </a:t>
            </a:r>
            <a:r>
              <a:rPr lang="en-US" altLang="zh-CN" sz="2400" dirty="0">
                <a:solidFill>
                  <a:srgbClr val="008000"/>
                </a:solidFill>
                <a:latin typeface="Consolas" panose="020B0609020204030204" pitchFamily="49" charset="0"/>
              </a:rPr>
              <a:t>1 </a:t>
            </a:r>
            <a:r>
              <a:rPr lang="zh-CN" altLang="en-US" sz="2400" dirty="0">
                <a:solidFill>
                  <a:srgbClr val="008000"/>
                </a:solidFill>
                <a:latin typeface="Consolas" panose="020B0609020204030204" pitchFamily="49" charset="0"/>
              </a:rPr>
              <a:t>行的皇后开始安排</a:t>
            </a:r>
          </a:p>
          <a:p>
            <a:r>
              <a:rPr lang="zh-CN" altLang="en-US"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err="1">
                <a:solidFill>
                  <a:srgbClr val="000000"/>
                </a:solidFill>
                <a:latin typeface="Consolas" panose="020B0609020204030204" pitchFamily="49" charset="0"/>
              </a:rPr>
              <a:t>ans</a:t>
            </a:r>
            <a:r>
              <a:rPr lang="en-US" altLang="zh-CN" sz="2400" dirty="0">
                <a:solidFill>
                  <a:srgbClr val="000000"/>
                </a:solidFill>
                <a:latin typeface="Consolas" panose="020B0609020204030204" pitchFamily="49" charset="0"/>
              </a:rPr>
              <a:t> &lt;&lt; </a:t>
            </a:r>
            <a:r>
              <a:rPr lang="en-US" altLang="zh-CN" sz="2400" dirty="0" err="1">
                <a:solidFill>
                  <a:srgbClr val="000000"/>
                </a:solidFill>
                <a:latin typeface="Consolas" panose="020B0609020204030204" pitchFamily="49" charset="0"/>
              </a:rPr>
              <a:t>endl</a:t>
            </a:r>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最后输出总方案数</a:t>
            </a:r>
          </a:p>
          <a:p>
            <a:r>
              <a:rPr lang="zh-CN" altLang="en-US"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return</a:t>
            </a:r>
            <a:r>
              <a:rPr lang="en-US" altLang="zh-CN" sz="2400" dirty="0">
                <a:solidFill>
                  <a:srgbClr val="000000"/>
                </a:solidFill>
                <a:latin typeface="Consolas" panose="020B0609020204030204" pitchFamily="49" charset="0"/>
              </a:rPr>
              <a:t>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5763672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DFCEBE07-7B1B-E22F-CD78-47562154ADA6}"/>
              </a:ext>
            </a:extLst>
          </p:cNvPr>
          <p:cNvSpPr txBox="1"/>
          <p:nvPr/>
        </p:nvSpPr>
        <p:spPr>
          <a:xfrm>
            <a:off x="1164335" y="1692377"/>
            <a:ext cx="9841629"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总结：</a:t>
            </a:r>
            <a:endParaRPr lang="zh-CN" altLang="en-US" sz="2400" dirty="0">
              <a:latin typeface="Consolas" panose="020B0609020204030204" pitchFamily="49" charset="0"/>
            </a:endParaRPr>
          </a:p>
        </p:txBody>
      </p:sp>
      <p:sp>
        <p:nvSpPr>
          <p:cNvPr id="12" name="文本框 11">
            <a:extLst>
              <a:ext uri="{FF2B5EF4-FFF2-40B4-BE49-F238E27FC236}">
                <a16:creationId xmlns:a16="http://schemas.microsoft.com/office/drawing/2014/main" id="{FE26C577-A7CF-070B-393E-493BFAF82EAE}"/>
              </a:ext>
            </a:extLst>
          </p:cNvPr>
          <p:cNvSpPr txBox="1"/>
          <p:nvPr/>
        </p:nvSpPr>
        <p:spPr>
          <a:xfrm>
            <a:off x="1164335" y="2486691"/>
            <a:ext cx="9841628" cy="1884618"/>
          </a:xfrm>
          <a:prstGeom prst="rect">
            <a:avLst/>
          </a:prstGeom>
          <a:solidFill>
            <a:schemeClr val="accent1">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我们在填入皇后时标上 </a:t>
            </a:r>
            <a:r>
              <a:rPr lang="en-US" altLang="zh-CN" sz="2000" dirty="0">
                <a:solidFill>
                  <a:srgbClr val="C00000"/>
                </a:solidFill>
                <a:effectLst/>
                <a:latin typeface="Consolas" panose="020B0609020204030204" pitchFamily="49" charset="0"/>
                <a:ea typeface="微软雅黑" panose="020B0503020204020204" pitchFamily="34" charset="-122"/>
              </a:rPr>
              <a:t>true</a:t>
            </a:r>
            <a:r>
              <a:rPr lang="zh-CN" altLang="en-US" sz="2000"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保存现场</a:t>
            </a:r>
            <a:r>
              <a:rPr lang="zh-CN" altLang="en-US" sz="2000" dirty="0">
                <a:effectLst/>
                <a:latin typeface="微软雅黑" panose="020B0503020204020204" pitchFamily="34" charset="-122"/>
                <a:ea typeface="微软雅黑" panose="020B0503020204020204" pitchFamily="34" charset="-122"/>
              </a:rPr>
              <a:t>），然后让</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(row + 1)</a:t>
            </a:r>
            <a:r>
              <a:rPr lang="zh-CN" altLang="en-US" sz="2000" dirty="0">
                <a:effectLst/>
                <a:latin typeface="微软雅黑" panose="020B0503020204020204" pitchFamily="34" charset="-122"/>
                <a:ea typeface="微软雅黑" panose="020B0503020204020204" pitchFamily="34" charset="-122"/>
              </a:rPr>
              <a:t> 走向未来去帮我们在当前选择下，去搜索所有可能的解。 </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当未来的搜索结束，回到这一行时，我们做的第一件事就是把它们改成 </a:t>
            </a:r>
            <a:r>
              <a:rPr lang="en-US" altLang="zh-CN" sz="2000" dirty="0">
                <a:solidFill>
                  <a:srgbClr val="C00000"/>
                </a:solidFill>
                <a:effectLst/>
                <a:latin typeface="Consolas" panose="020B0609020204030204" pitchFamily="49" charset="0"/>
                <a:ea typeface="微软雅黑" panose="020B0503020204020204" pitchFamily="34" charset="-122"/>
              </a:rPr>
              <a:t>false</a:t>
            </a:r>
            <a:r>
              <a:rPr lang="zh-CN" altLang="en-US" sz="2000"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恢复现场</a:t>
            </a:r>
            <a:r>
              <a:rPr lang="zh-CN" altLang="en-US" sz="2000" dirty="0">
                <a:effectLst/>
                <a:latin typeface="微软雅黑" panose="020B0503020204020204" pitchFamily="34" charset="-122"/>
                <a:ea typeface="微软雅黑" panose="020B0503020204020204" pitchFamily="34" charset="-122"/>
              </a:rPr>
              <a:t>）。</a:t>
            </a:r>
          </a:p>
        </p:txBody>
      </p:sp>
      <p:sp>
        <p:nvSpPr>
          <p:cNvPr id="14" name="文本框 13">
            <a:extLst>
              <a:ext uri="{FF2B5EF4-FFF2-40B4-BE49-F238E27FC236}">
                <a16:creationId xmlns:a16="http://schemas.microsoft.com/office/drawing/2014/main" id="{827E526C-62E4-B205-8662-F0BDE90D994A}"/>
              </a:ext>
            </a:extLst>
          </p:cNvPr>
          <p:cNvSpPr txBox="1"/>
          <p:nvPr/>
        </p:nvSpPr>
        <p:spPr>
          <a:xfrm>
            <a:off x="1164335" y="4703958"/>
            <a:ext cx="9841628" cy="1422954"/>
          </a:xfrm>
          <a:prstGeom prst="rect">
            <a:avLst/>
          </a:prstGeom>
          <a:solidFill>
            <a:schemeClr val="accent6">
              <a:lumMod val="20000"/>
              <a:lumOff val="80000"/>
            </a:schemeClr>
          </a:solidFill>
        </p:spPr>
        <p:txBody>
          <a:bodyPr wrap="square">
            <a:spAutoFit/>
          </a:bodyPr>
          <a:lstStyle/>
          <a:p>
            <a:pPr>
              <a:lnSpc>
                <a:spcPct val="150000"/>
              </a:lnSpc>
            </a:pPr>
            <a:r>
              <a:rPr lang="zh-CN" altLang="en-US" sz="2000" b="1" dirty="0">
                <a:effectLst/>
                <a:latin typeface="微软雅黑" panose="020B0503020204020204" pitchFamily="34" charset="-122"/>
                <a:ea typeface="微软雅黑" panose="020B0503020204020204" pitchFamily="34" charset="-122"/>
              </a:rPr>
              <a:t>如果不写这句 </a:t>
            </a:r>
            <a:r>
              <a:rPr lang="en-US" altLang="zh-CN" sz="2000" b="1" dirty="0">
                <a:solidFill>
                  <a:srgbClr val="C00000"/>
                </a:solidFill>
                <a:effectLst/>
                <a:latin typeface="Consolas" panose="020B0609020204030204" pitchFamily="49" charset="0"/>
                <a:ea typeface="微软雅黑" panose="020B0503020204020204" pitchFamily="34" charset="-122"/>
              </a:rPr>
              <a:t>false</a:t>
            </a:r>
            <a:r>
              <a:rPr lang="zh-CN" altLang="en-US" sz="2000" b="1" dirty="0">
                <a:effectLst/>
                <a:latin typeface="微软雅黑" panose="020B0503020204020204" pitchFamily="34" charset="-122"/>
                <a:ea typeface="微软雅黑" panose="020B0503020204020204" pitchFamily="34" charset="-122"/>
              </a:rPr>
              <a:t> 会怎样？</a:t>
            </a:r>
            <a:r>
              <a:rPr lang="zh-CN" altLang="en-US" sz="2000" dirty="0">
                <a:effectLst/>
                <a:latin typeface="微软雅黑" panose="020B0503020204020204" pitchFamily="34" charset="-122"/>
                <a:ea typeface="微软雅黑" panose="020B0503020204020204" pitchFamily="34" charset="-122"/>
              </a:rPr>
              <a:t> </a:t>
            </a:r>
            <a:endParaRPr lang="en-US" altLang="zh-CN" sz="2000" dirty="0">
              <a:effectLst/>
              <a:latin typeface="微软雅黑" panose="020B0503020204020204" pitchFamily="34" charset="-122"/>
              <a:ea typeface="微软雅黑" panose="020B0503020204020204" pitchFamily="34" charset="-122"/>
            </a:endParaRPr>
          </a:p>
          <a:p>
            <a:pPr>
              <a:lnSpc>
                <a:spcPct val="150000"/>
              </a:lnSpc>
            </a:pPr>
            <a:r>
              <a:rPr lang="zh-CN" altLang="en-US" sz="2000" dirty="0">
                <a:effectLst/>
                <a:latin typeface="微软雅黑" panose="020B0503020204020204" pitchFamily="34" charset="-122"/>
                <a:ea typeface="微软雅黑" panose="020B0503020204020204" pitchFamily="34" charset="-122"/>
              </a:rPr>
              <a:t>哪怕你已经退回到了上一行准备换个策略，标记数组依然以为那个位置有皇后。这就好比你搬出了酒店，却没有退房，后面的人永远住不进来。</a:t>
            </a:r>
          </a:p>
        </p:txBody>
      </p:sp>
    </p:spTree>
    <p:extLst>
      <p:ext uri="{BB962C8B-B14F-4D97-AF65-F5344CB8AC3E}">
        <p14:creationId xmlns:p14="http://schemas.microsoft.com/office/powerpoint/2010/main" val="342537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fade">
                                      <p:cBhvr>
                                        <p:cTn id="17" dur="500"/>
                                        <p:tgtEl>
                                          <p:spTgt spid="1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1" end="1"/>
                                            </p:txEl>
                                          </p:spTgt>
                                        </p:tgtEl>
                                        <p:attrNameLst>
                                          <p:attrName>style.visibility</p:attrName>
                                        </p:attrNameLst>
                                      </p:cBhvr>
                                      <p:to>
                                        <p:strVal val="visible"/>
                                      </p:to>
                                    </p:set>
                                    <p:animEffect transition="in" filter="fade">
                                      <p:cBhvr>
                                        <p:cTn id="22"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FFC671BD-07CA-94EE-FE82-B17AA3C42434}"/>
                  </a:ext>
                </a:extLst>
              </p:cNvPr>
              <p:cNvSpPr txBox="1"/>
              <p:nvPr/>
            </p:nvSpPr>
            <p:spPr>
              <a:xfrm>
                <a:off x="1164335" y="2510935"/>
                <a:ext cx="9841629" cy="3692806"/>
              </a:xfrm>
              <a:prstGeom prst="rect">
                <a:avLst/>
              </a:prstGeom>
              <a:solidFill>
                <a:schemeClr val="accent6">
                  <a:lumMod val="20000"/>
                  <a:lumOff val="80000"/>
                </a:schemeClr>
              </a:solidFill>
            </p:spPr>
            <p:txBody>
              <a:bodyPr wrap="square">
                <a:spAutoFit/>
              </a:bodyPr>
              <a:lstStyle/>
              <a:p>
                <a:pPr>
                  <a:lnSpc>
                    <a:spcPct val="200000"/>
                  </a:lnSpc>
                </a:pPr>
                <a:r>
                  <a:rPr lang="zh-CN" altLang="en-US" sz="2000" dirty="0">
                    <a:effectLst/>
                    <a:latin typeface="Consolas" panose="020B0609020204030204" pitchFamily="49" charset="0"/>
                    <a:ea typeface="微软雅黑" panose="020B0503020204020204" pitchFamily="34" charset="-122"/>
                  </a:rPr>
                  <a:t>八皇后问题和四阶数独，本质上是在用同一个</a:t>
                </a:r>
                <a:r>
                  <a:rPr lang="zh-CN" altLang="en-US" sz="2000" dirty="0">
                    <a:latin typeface="Consolas" panose="020B0609020204030204" pitchFamily="49" charset="0"/>
                    <a:ea typeface="微软雅黑" panose="020B0503020204020204" pitchFamily="34" charset="-122"/>
                  </a:rPr>
                  <a:t>思想</a:t>
                </a:r>
                <a:r>
                  <a:rPr lang="zh-CN" altLang="en-US" sz="2000" dirty="0">
                    <a:effectLst/>
                    <a:latin typeface="Consolas" panose="020B0609020204030204" pitchFamily="49" charset="0"/>
                    <a:ea typeface="微软雅黑" panose="020B0503020204020204" pitchFamily="34" charset="-122"/>
                  </a:rPr>
                  <a:t>。 </a:t>
                </a:r>
                <a:endParaRPr lang="en-US" altLang="zh-CN" sz="2000" dirty="0">
                  <a:effectLst/>
                  <a:latin typeface="Consolas" panose="020B0609020204030204" pitchFamily="49" charset="0"/>
                  <a:ea typeface="微软雅黑" panose="020B0503020204020204" pitchFamily="34" charset="-122"/>
                </a:endParaRPr>
              </a:p>
              <a:p>
                <a:pPr>
                  <a:lnSpc>
                    <a:spcPct val="200000"/>
                  </a:lnSpc>
                </a:pPr>
                <a:r>
                  <a:rPr lang="zh-CN" altLang="en-US" sz="2000" dirty="0">
                    <a:effectLst/>
                    <a:latin typeface="Consolas" panose="020B0609020204030204" pitchFamily="49" charset="0"/>
                    <a:ea typeface="微软雅黑" panose="020B0503020204020204" pitchFamily="34" charset="-122"/>
                  </a:rPr>
                  <a:t>数独是在空格子里填数字，八皇后是在行里填列号。 它们的骨架全都是</a:t>
                </a:r>
                <a:r>
                  <a:rPr lang="zh-CN" altLang="en-US" sz="2000" b="1" dirty="0">
                    <a:effectLst/>
                    <a:latin typeface="Consolas" panose="020B0609020204030204" pitchFamily="49" charset="0"/>
                    <a:ea typeface="微软雅黑" panose="020B0503020204020204" pitchFamily="34" charset="-122"/>
                  </a:rPr>
                  <a:t>试探 </a:t>
                </a:r>
                <a14:m>
                  <m:oMath xmlns:m="http://schemas.openxmlformats.org/officeDocument/2006/math">
                    <m:r>
                      <a:rPr lang="en-US" altLang="zh-CN" sz="2000" b="1" i="1" smtClean="0">
                        <a:effectLst/>
                        <a:latin typeface="Cambria Math" panose="02040503050406030204" pitchFamily="18" charset="0"/>
                        <a:ea typeface="微软雅黑" panose="020B0503020204020204" pitchFamily="34" charset="-122"/>
                      </a:rPr>
                      <m:t>→</m:t>
                    </m:r>
                  </m:oMath>
                </a14:m>
                <a:r>
                  <a:rPr lang="en-US" altLang="zh-CN" sz="2000" b="1" dirty="0">
                    <a:effectLst/>
                    <a:latin typeface="Consolas" panose="020B0609020204030204" pitchFamily="49" charset="0"/>
                    <a:ea typeface="微软雅黑" panose="020B0503020204020204" pitchFamily="34" charset="-122"/>
                  </a:rPr>
                  <a:t> </a:t>
                </a:r>
                <a:r>
                  <a:rPr lang="zh-CN" altLang="en-US" sz="2000" b="1" dirty="0">
                    <a:effectLst/>
                    <a:latin typeface="Consolas" panose="020B0609020204030204" pitchFamily="49" charset="0"/>
                    <a:ea typeface="微软雅黑" panose="020B0503020204020204" pitchFamily="34" charset="-122"/>
                  </a:rPr>
                  <a:t>占座 </a:t>
                </a:r>
                <a14:m>
                  <m:oMath xmlns:m="http://schemas.openxmlformats.org/officeDocument/2006/math">
                    <m:r>
                      <a:rPr lang="en-US" altLang="zh-CN" sz="2000" b="1" i="1" smtClean="0">
                        <a:effectLst/>
                        <a:latin typeface="Cambria Math" panose="02040503050406030204" pitchFamily="18" charset="0"/>
                        <a:ea typeface="微软雅黑" panose="020B0503020204020204" pitchFamily="34" charset="-122"/>
                      </a:rPr>
                      <m:t>→</m:t>
                    </m:r>
                  </m:oMath>
                </a14:m>
                <a:r>
                  <a:rPr lang="en-US" altLang="zh-CN" sz="2000" b="1" dirty="0">
                    <a:effectLst/>
                    <a:latin typeface="Consolas" panose="020B0609020204030204" pitchFamily="49" charset="0"/>
                    <a:ea typeface="微软雅黑" panose="020B0503020204020204" pitchFamily="34" charset="-122"/>
                  </a:rPr>
                  <a:t> </a:t>
                </a:r>
                <a:r>
                  <a:rPr lang="zh-CN" altLang="en-US" sz="2000" b="1" dirty="0">
                    <a:effectLst/>
                    <a:latin typeface="Consolas" panose="020B0609020204030204" pitchFamily="49" charset="0"/>
                    <a:ea typeface="微软雅黑" panose="020B0503020204020204" pitchFamily="34" charset="-122"/>
                  </a:rPr>
                  <a:t>递归 </a:t>
                </a:r>
                <a14:m>
                  <m:oMath xmlns:m="http://schemas.openxmlformats.org/officeDocument/2006/math">
                    <m:r>
                      <a:rPr lang="en-US" altLang="zh-CN" sz="2000" b="1" i="1" smtClean="0">
                        <a:effectLst/>
                        <a:latin typeface="Cambria Math" panose="02040503050406030204" pitchFamily="18" charset="0"/>
                        <a:ea typeface="微软雅黑" panose="020B0503020204020204" pitchFamily="34" charset="-122"/>
                      </a:rPr>
                      <m:t>→</m:t>
                    </m:r>
                  </m:oMath>
                </a14:m>
                <a:r>
                  <a:rPr lang="en-US" altLang="zh-CN" sz="2000" b="1" dirty="0">
                    <a:effectLst/>
                    <a:latin typeface="Consolas" panose="020B0609020204030204" pitchFamily="49" charset="0"/>
                    <a:ea typeface="微软雅黑" panose="020B0503020204020204" pitchFamily="34" charset="-122"/>
                  </a:rPr>
                  <a:t> </a:t>
                </a:r>
                <a:r>
                  <a:rPr lang="zh-CN" altLang="en-US" sz="2000" b="1" dirty="0">
                    <a:effectLst/>
                    <a:latin typeface="Consolas" panose="020B0609020204030204" pitchFamily="49" charset="0"/>
                    <a:ea typeface="微软雅黑" panose="020B0503020204020204" pitchFamily="34" charset="-122"/>
                  </a:rPr>
                  <a:t>退座</a:t>
                </a:r>
                <a:r>
                  <a:rPr lang="zh-CN" altLang="en-US" sz="2000" dirty="0">
                    <a:effectLst/>
                    <a:latin typeface="Consolas" panose="020B0609020204030204" pitchFamily="49" charset="0"/>
                    <a:ea typeface="微软雅黑" panose="020B0503020204020204" pitchFamily="34" charset="-122"/>
                  </a:rPr>
                  <a:t>。 </a:t>
                </a:r>
                <a:endParaRPr lang="en-US" altLang="zh-CN" sz="2000" dirty="0">
                  <a:effectLst/>
                  <a:latin typeface="Consolas" panose="020B0609020204030204" pitchFamily="49" charset="0"/>
                  <a:ea typeface="微软雅黑" panose="020B0503020204020204" pitchFamily="34" charset="-122"/>
                </a:endParaRPr>
              </a:p>
              <a:p>
                <a:pPr>
                  <a:lnSpc>
                    <a:spcPct val="200000"/>
                  </a:lnSpc>
                </a:pPr>
                <a:r>
                  <a:rPr lang="zh-CN" altLang="en-US" sz="2000" dirty="0">
                    <a:effectLst/>
                    <a:latin typeface="Consolas" panose="020B0609020204030204" pitchFamily="49" charset="0"/>
                    <a:ea typeface="微软雅黑" panose="020B0503020204020204" pitchFamily="34" charset="-122"/>
                  </a:rPr>
                  <a:t>这告诉我们：只要能找出问题</a:t>
                </a:r>
                <a:r>
                  <a:rPr lang="zh-CN" altLang="en-US" sz="2000" dirty="0">
                    <a:latin typeface="Consolas" panose="020B0609020204030204" pitchFamily="49" charset="0"/>
                    <a:ea typeface="微软雅黑" panose="020B0503020204020204" pitchFamily="34" charset="-122"/>
                  </a:rPr>
                  <a:t>中需要尝试</a:t>
                </a:r>
                <a:r>
                  <a:rPr lang="zh-CN" altLang="en-US" sz="2000" dirty="0">
                    <a:effectLst/>
                    <a:latin typeface="Consolas" panose="020B0609020204030204" pitchFamily="49" charset="0"/>
                    <a:ea typeface="微软雅黑" panose="020B0503020204020204" pitchFamily="34" charset="-122"/>
                  </a:rPr>
                  <a:t>填写什么，并设计出检查函数（怎么判断冲突），然后在当前决策下，尝试递归去搜索解，无论是什么样的复杂的迷宫，</a:t>
                </a:r>
                <a:r>
                  <a:rPr lang="en-US" altLang="zh-CN" sz="2000" dirty="0">
                    <a:effectLst/>
                    <a:latin typeface="Consolas" panose="020B0609020204030204" pitchFamily="49" charset="0"/>
                    <a:ea typeface="微软雅黑" panose="020B0503020204020204" pitchFamily="34" charset="-122"/>
                  </a:rPr>
                  <a:t>DFS </a:t>
                </a:r>
                <a:r>
                  <a:rPr lang="zh-CN" altLang="en-US" sz="2000" dirty="0">
                    <a:effectLst/>
                    <a:latin typeface="Consolas" panose="020B0609020204030204" pitchFamily="49" charset="0"/>
                    <a:ea typeface="微软雅黑" panose="020B0503020204020204" pitchFamily="34" charset="-122"/>
                  </a:rPr>
                  <a:t>都能用同一套逻辑帮解决！</a:t>
                </a:r>
              </a:p>
            </p:txBody>
          </p:sp>
        </mc:Choice>
        <mc:Fallback xmlns="">
          <p:sp>
            <p:nvSpPr>
              <p:cNvPr id="16" name="文本框 15">
                <a:extLst>
                  <a:ext uri="{FF2B5EF4-FFF2-40B4-BE49-F238E27FC236}">
                    <a16:creationId xmlns:a16="http://schemas.microsoft.com/office/drawing/2014/main" id="{FFC671BD-07CA-94EE-FE82-B17AA3C42434}"/>
                  </a:ext>
                </a:extLst>
              </p:cNvPr>
              <p:cNvSpPr txBox="1">
                <a:spLocks noRot="1" noChangeAspect="1" noMove="1" noResize="1" noEditPoints="1" noAdjustHandles="1" noChangeArrowheads="1" noChangeShapeType="1" noTextEdit="1"/>
              </p:cNvSpPr>
              <p:nvPr/>
            </p:nvSpPr>
            <p:spPr>
              <a:xfrm>
                <a:off x="1164335" y="2510935"/>
                <a:ext cx="9841629" cy="3692806"/>
              </a:xfrm>
              <a:prstGeom prst="rect">
                <a:avLst/>
              </a:prstGeom>
              <a:blipFill>
                <a:blip r:embed="rId5"/>
                <a:stretch>
                  <a:fillRect l="-620" b="-1980"/>
                </a:stretch>
              </a:blipFill>
            </p:spPr>
            <p:txBody>
              <a:bodyPr/>
              <a:lstStyle/>
              <a:p>
                <a:r>
                  <a:rPr lang="zh-CN" altLang="en-US">
                    <a:noFill/>
                  </a:rPr>
                  <a:t> </a:t>
                </a:r>
              </a:p>
            </p:txBody>
          </p:sp>
        </mc:Fallback>
      </mc:AlternateContent>
      <p:sp>
        <p:nvSpPr>
          <p:cNvPr id="18" name="文本框 17">
            <a:extLst>
              <a:ext uri="{FF2B5EF4-FFF2-40B4-BE49-F238E27FC236}">
                <a16:creationId xmlns:a16="http://schemas.microsoft.com/office/drawing/2014/main" id="{28252DC9-BD2B-A752-0724-B816BFB1423E}"/>
              </a:ext>
            </a:extLst>
          </p:cNvPr>
          <p:cNvSpPr txBox="1"/>
          <p:nvPr/>
        </p:nvSpPr>
        <p:spPr>
          <a:xfrm>
            <a:off x="1164335" y="1692377"/>
            <a:ext cx="9841629" cy="461665"/>
          </a:xfrm>
          <a:prstGeom prst="rect">
            <a:avLst/>
          </a:prstGeom>
          <a:solidFill>
            <a:schemeClr val="accent4">
              <a:lumMod val="20000"/>
              <a:lumOff val="80000"/>
            </a:schemeClr>
          </a:solidFill>
        </p:spPr>
        <p:txBody>
          <a:bodyPr wrap="square">
            <a:spAutoFit/>
          </a:bodyPr>
          <a:lstStyle/>
          <a:p>
            <a:r>
              <a:rPr lang="zh-CN" altLang="en-US" sz="2400" dirty="0">
                <a:effectLst/>
                <a:latin typeface="Consolas" panose="020B0609020204030204" pitchFamily="49" charset="0"/>
                <a:ea typeface="微软雅黑" panose="020B0503020204020204" pitchFamily="34" charset="-122"/>
              </a:rPr>
              <a:t>总结：</a:t>
            </a:r>
            <a:endParaRPr lang="zh-CN" altLang="en-US" sz="2400" dirty="0">
              <a:latin typeface="Consolas" panose="020B0609020204030204" pitchFamily="49" charset="0"/>
            </a:endParaRPr>
          </a:p>
        </p:txBody>
      </p:sp>
    </p:spTree>
    <p:extLst>
      <p:ext uri="{BB962C8B-B14F-4D97-AF65-F5344CB8AC3E}">
        <p14:creationId xmlns:p14="http://schemas.microsoft.com/office/powerpoint/2010/main" val="91315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1" end="1"/>
                                            </p:txEl>
                                          </p:spTgt>
                                        </p:tgtEl>
                                        <p:attrNameLst>
                                          <p:attrName>style.visibility</p:attrName>
                                        </p:attrNameLst>
                                      </p:cBhvr>
                                      <p:to>
                                        <p:strVal val="visible"/>
                                      </p:to>
                                    </p:set>
                                    <p:animEffect transition="in" filter="fade">
                                      <p:cBhvr>
                                        <p:cTn id="7" dur="500"/>
                                        <p:tgtEl>
                                          <p:spTgt spid="1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2" end="2"/>
                                            </p:txEl>
                                          </p:spTgt>
                                        </p:tgtEl>
                                        <p:attrNameLst>
                                          <p:attrName>style.visibility</p:attrName>
                                        </p:attrNameLst>
                                      </p:cBhvr>
                                      <p:to>
                                        <p:strVal val="visible"/>
                                      </p:to>
                                    </p:set>
                                    <p:animEffect transition="in" filter="fade">
                                      <p:cBhvr>
                                        <p:cTn id="12" dur="5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F743441C-1B8A-1133-92D0-2F7B08BC4FC1}"/>
                  </a:ext>
                </a:extLst>
              </p:cNvPr>
              <p:cNvSpPr txBox="1"/>
              <p:nvPr/>
            </p:nvSpPr>
            <p:spPr>
              <a:xfrm>
                <a:off x="867242" y="2854146"/>
                <a:ext cx="10404261" cy="2893228"/>
              </a:xfrm>
              <a:prstGeom prst="rect">
                <a:avLst/>
              </a:prstGeom>
              <a:solidFill>
                <a:schemeClr val="bg1">
                  <a:lumMod val="95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这次期末考试，</a:t>
                </a:r>
                <a:r>
                  <a:rPr lang="en-US" altLang="zh-CN" sz="2000" dirty="0">
                    <a:effectLst/>
                    <a:latin typeface="Consolas" panose="020B0609020204030204" pitchFamily="49" charset="0"/>
                    <a:ea typeface="微软雅黑" panose="020B0503020204020204" pitchFamily="34" charset="-122"/>
                  </a:rPr>
                  <a:t>kkksc03 </a:t>
                </a:r>
                <a:r>
                  <a:rPr lang="zh-CN" altLang="en-US" sz="2000" dirty="0">
                    <a:effectLst/>
                    <a:latin typeface="Consolas" panose="020B0609020204030204" pitchFamily="49" charset="0"/>
                    <a:ea typeface="微软雅黑" panose="020B0503020204020204" pitchFamily="34" charset="-122"/>
                  </a:rPr>
                  <a:t>需要考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4</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科。因此要开始刷习题集，每科都有一个习题集，分别有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1</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2</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3</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4</m:t>
                        </m:r>
                      </m:sub>
                    </m:sSub>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道题目，完成每道题目需要一些时间，可能不等（</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𝐴</m:t>
                        </m:r>
                      </m:e>
                      <m:sub>
                        <m:r>
                          <a:rPr lang="en-US" altLang="zh-CN" sz="2000" i="1" smtClean="0">
                            <a:effectLst/>
                            <a:latin typeface="Cambria Math" panose="02040503050406030204" pitchFamily="18" charset="0"/>
                            <a:ea typeface="微软雅黑" panose="020B0503020204020204" pitchFamily="34" charset="-122"/>
                          </a:rPr>
                          <m:t>1</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𝐴</m:t>
                        </m:r>
                      </m:e>
                      <m:sub>
                        <m:r>
                          <a:rPr lang="en-US" altLang="zh-CN" sz="2000" i="1" smtClean="0">
                            <a:effectLst/>
                            <a:latin typeface="Cambria Math" panose="02040503050406030204" pitchFamily="18" charset="0"/>
                            <a:ea typeface="微软雅黑" panose="020B0503020204020204" pitchFamily="34" charset="-122"/>
                          </a:rPr>
                          <m:t>2</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𝐴</m:t>
                        </m:r>
                      </m:e>
                      <m:sub>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1</m:t>
                            </m:r>
                          </m:sub>
                        </m:sSub>
                      </m:sub>
                    </m:sSub>
                  </m:oMath>
                </a14:m>
                <a:r>
                  <a:rPr lang="zh-CN" altLang="en-US" sz="2000" dirty="0">
                    <a:effectLst/>
                    <a:latin typeface="Consolas" panose="020B0609020204030204" pitchFamily="49" charset="0"/>
                    <a:ea typeface="微软雅黑" panose="020B0503020204020204" pitchFamily="34" charset="-122"/>
                  </a:rPr>
                  <a:t>，</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𝐵</m:t>
                        </m:r>
                      </m:e>
                      <m:sub>
                        <m:r>
                          <a:rPr lang="en-US" altLang="zh-CN" sz="2000" i="1" smtClean="0">
                            <a:effectLst/>
                            <a:latin typeface="Cambria Math" panose="02040503050406030204" pitchFamily="18" charset="0"/>
                            <a:ea typeface="微软雅黑" panose="020B0503020204020204" pitchFamily="34" charset="-122"/>
                          </a:rPr>
                          <m:t>1</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𝐵</m:t>
                        </m:r>
                      </m:e>
                      <m:sub>
                        <m:r>
                          <a:rPr lang="en-US" altLang="zh-CN" sz="2000" i="1" smtClean="0">
                            <a:effectLst/>
                            <a:latin typeface="Cambria Math" panose="02040503050406030204" pitchFamily="18" charset="0"/>
                            <a:ea typeface="微软雅黑" panose="020B0503020204020204" pitchFamily="34" charset="-122"/>
                          </a:rPr>
                          <m:t>2</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𝐵</m:t>
                        </m:r>
                      </m:e>
                      <m:sub>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2</m:t>
                            </m:r>
                          </m:sub>
                        </m:sSub>
                      </m:sub>
                    </m:sSub>
                  </m:oMath>
                </a14:m>
                <a:r>
                  <a:rPr lang="zh-CN" altLang="en-US" sz="2000" dirty="0">
                    <a:effectLst/>
                    <a:latin typeface="Consolas" panose="020B0609020204030204" pitchFamily="49" charset="0"/>
                    <a:ea typeface="微软雅黑" panose="020B0503020204020204" pitchFamily="34" charset="-122"/>
                  </a:rPr>
                  <a:t>，</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𝐶</m:t>
                        </m:r>
                      </m:e>
                      <m:sub>
                        <m:r>
                          <a:rPr lang="en-US" altLang="zh-CN" sz="2000" i="1" smtClean="0">
                            <a:effectLst/>
                            <a:latin typeface="Cambria Math" panose="02040503050406030204" pitchFamily="18" charset="0"/>
                            <a:ea typeface="微软雅黑" panose="020B0503020204020204" pitchFamily="34" charset="-122"/>
                          </a:rPr>
                          <m:t>1</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𝐶</m:t>
                        </m:r>
                      </m:e>
                      <m:sub>
                        <m:r>
                          <a:rPr lang="en-US" altLang="zh-CN" sz="2000" i="1" smtClean="0">
                            <a:effectLst/>
                            <a:latin typeface="Cambria Math" panose="02040503050406030204" pitchFamily="18" charset="0"/>
                            <a:ea typeface="微软雅黑" panose="020B0503020204020204" pitchFamily="34" charset="-122"/>
                          </a:rPr>
                          <m:t>2</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𝐶</m:t>
                        </m:r>
                      </m:e>
                      <m:sub>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3</m:t>
                            </m:r>
                          </m:sub>
                        </m:sSub>
                      </m:sub>
                    </m:sSub>
                  </m:oMath>
                </a14:m>
                <a:r>
                  <a:rPr lang="zh-CN" altLang="en-US" sz="2000" dirty="0">
                    <a:effectLst/>
                    <a:latin typeface="Consolas" panose="020B0609020204030204" pitchFamily="49" charset="0"/>
                    <a:ea typeface="微软雅黑" panose="020B0503020204020204" pitchFamily="34" charset="-122"/>
                  </a:rPr>
                  <a:t>，</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𝐷</m:t>
                        </m:r>
                      </m:e>
                      <m:sub>
                        <m:r>
                          <a:rPr lang="en-US" altLang="zh-CN" sz="2000" i="1" smtClean="0">
                            <a:effectLst/>
                            <a:latin typeface="Cambria Math" panose="02040503050406030204" pitchFamily="18" charset="0"/>
                            <a:ea typeface="微软雅黑" panose="020B0503020204020204" pitchFamily="34" charset="-122"/>
                          </a:rPr>
                          <m:t>1</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𝐷</m:t>
                        </m:r>
                      </m:e>
                      <m:sub>
                        <m:r>
                          <a:rPr lang="en-US" altLang="zh-CN" sz="2000" i="1" smtClean="0">
                            <a:effectLst/>
                            <a:latin typeface="Cambria Math" panose="02040503050406030204" pitchFamily="18" charset="0"/>
                            <a:ea typeface="微软雅黑" panose="020B0503020204020204" pitchFamily="34" charset="-122"/>
                          </a:rPr>
                          <m:t>2</m:t>
                        </m:r>
                      </m:sub>
                    </m:sSub>
                    <m:r>
                      <a:rPr lang="en-US" altLang="zh-CN" sz="2000" i="1"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𝐷</m:t>
                        </m:r>
                      </m:e>
                      <m:sub>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𝑠</m:t>
                            </m:r>
                          </m:e>
                          <m:sub>
                            <m:r>
                              <a:rPr lang="en-US" altLang="zh-CN" sz="2000" i="1" smtClean="0">
                                <a:effectLst/>
                                <a:latin typeface="Cambria Math" panose="02040503050406030204" pitchFamily="18" charset="0"/>
                                <a:ea typeface="微软雅黑" panose="020B0503020204020204" pitchFamily="34" charset="-122"/>
                              </a:rPr>
                              <m:t>4</m:t>
                            </m:r>
                          </m:sub>
                        </m:sSub>
                      </m:sub>
                    </m:sSub>
                  </m:oMath>
                </a14:m>
                <a:r>
                  <a:rPr lang="zh-CN" altLang="en-US" sz="2000" dirty="0">
                    <a:effectLst/>
                    <a:latin typeface="Consolas" panose="020B0609020204030204" pitchFamily="49" charset="0"/>
                    <a:ea typeface="微软雅黑" panose="020B0503020204020204" pitchFamily="34" charset="-122"/>
                  </a:rPr>
                  <a:t>）。</a:t>
                </a:r>
              </a:p>
              <a:p>
                <a:pPr>
                  <a:lnSpc>
                    <a:spcPct val="150000"/>
                  </a:lnSpc>
                </a:pPr>
                <a:r>
                  <a:rPr lang="en-US" altLang="zh-CN" sz="2000" dirty="0">
                    <a:effectLst/>
                    <a:latin typeface="Consolas" panose="020B0609020204030204" pitchFamily="49" charset="0"/>
                    <a:ea typeface="微软雅黑" panose="020B0503020204020204" pitchFamily="34" charset="-122"/>
                  </a:rPr>
                  <a:t>kkksc03 </a:t>
                </a:r>
                <a:r>
                  <a:rPr lang="zh-CN" altLang="en-US" sz="2000" dirty="0">
                    <a:effectLst/>
                    <a:latin typeface="Consolas" panose="020B0609020204030204" pitchFamily="49" charset="0"/>
                    <a:ea typeface="微软雅黑" panose="020B0503020204020204" pitchFamily="34" charset="-122"/>
                  </a:rPr>
                  <a:t>有一个能力，他的左右两个大脑可以同时计算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2</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道不同的题目，但是仅限于同一科。因此，</a:t>
                </a:r>
                <a:r>
                  <a:rPr lang="en-US" altLang="zh-CN" sz="2000" dirty="0">
                    <a:effectLst/>
                    <a:latin typeface="Consolas" panose="020B0609020204030204" pitchFamily="49" charset="0"/>
                    <a:ea typeface="微软雅黑" panose="020B0503020204020204" pitchFamily="34" charset="-122"/>
                  </a:rPr>
                  <a:t>kkksc03 </a:t>
                </a:r>
                <a:r>
                  <a:rPr lang="zh-CN" altLang="en-US" sz="2000" dirty="0">
                    <a:effectLst/>
                    <a:latin typeface="Consolas" panose="020B0609020204030204" pitchFamily="49" charset="0"/>
                    <a:ea typeface="微软雅黑" panose="020B0503020204020204" pitchFamily="34" charset="-122"/>
                  </a:rPr>
                  <a:t>必须一科一科的复习。</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他希望尽快把事情做完，所以他希望知道能够完成复习的最短时间。</a:t>
                </a:r>
              </a:p>
            </p:txBody>
          </p:sp>
        </mc:Choice>
        <mc:Fallback xmlns="">
          <p:sp>
            <p:nvSpPr>
              <p:cNvPr id="8" name="文本框 7">
                <a:extLst>
                  <a:ext uri="{FF2B5EF4-FFF2-40B4-BE49-F238E27FC236}">
                    <a16:creationId xmlns:a16="http://schemas.microsoft.com/office/drawing/2014/main" id="{F743441C-1B8A-1133-92D0-2F7B08BC4FC1}"/>
                  </a:ext>
                </a:extLst>
              </p:cNvPr>
              <p:cNvSpPr txBox="1">
                <a:spLocks noRot="1" noChangeAspect="1" noMove="1" noResize="1" noEditPoints="1" noAdjustHandles="1" noChangeArrowheads="1" noChangeShapeType="1" noTextEdit="1"/>
              </p:cNvSpPr>
              <p:nvPr/>
            </p:nvSpPr>
            <p:spPr>
              <a:xfrm>
                <a:off x="867242" y="2854146"/>
                <a:ext cx="10404261" cy="2893228"/>
              </a:xfrm>
              <a:prstGeom prst="rect">
                <a:avLst/>
              </a:prstGeom>
              <a:blipFill>
                <a:blip r:embed="rId5"/>
                <a:stretch>
                  <a:fillRect l="-586" r="-351" b="-2526"/>
                </a:stretch>
              </a:blipFill>
            </p:spPr>
            <p:txBody>
              <a:bodyPr/>
              <a:lstStyle/>
              <a:p>
                <a:r>
                  <a:rPr lang="zh-CN" altLang="en-US">
                    <a:noFill/>
                  </a:rPr>
                  <a:t> </a:t>
                </a:r>
              </a:p>
            </p:txBody>
          </p:sp>
        </mc:Fallback>
      </mc:AlternateContent>
      <p:sp>
        <p:nvSpPr>
          <p:cNvPr id="13" name="文本框 12">
            <a:extLst>
              <a:ext uri="{FF2B5EF4-FFF2-40B4-BE49-F238E27FC236}">
                <a16:creationId xmlns:a16="http://schemas.microsoft.com/office/drawing/2014/main" id="{674B9C72-67C0-24B1-7289-F1EC1E8401CC}"/>
              </a:ext>
            </a:extLst>
          </p:cNvPr>
          <p:cNvSpPr txBox="1"/>
          <p:nvPr/>
        </p:nvSpPr>
        <p:spPr>
          <a:xfrm>
            <a:off x="867242" y="1770258"/>
            <a:ext cx="7272339" cy="461665"/>
          </a:xfrm>
          <a:prstGeom prst="rect">
            <a:avLst/>
          </a:prstGeom>
          <a:solidFill>
            <a:schemeClr val="accent4">
              <a:lumMod val="20000"/>
              <a:lumOff val="80000"/>
            </a:schemeClr>
          </a:solidFill>
        </p:spPr>
        <p:txBody>
          <a:bodyPr wrap="square">
            <a:spAutoFit/>
          </a:bodyPr>
          <a:lstStyle/>
          <a:p>
            <a:pPr algn="l"/>
            <a:r>
              <a:rPr lang="zh-CN" altLang="en-US" sz="2400" b="1" i="0" dirty="0">
                <a:effectLst/>
                <a:latin typeface="Consolas" panose="020B0609020204030204" pitchFamily="49" charset="0"/>
              </a:rPr>
              <a:t>例</a:t>
            </a:r>
            <a:r>
              <a:rPr lang="en-US" altLang="zh-CN" sz="2400" b="1" i="0" dirty="0">
                <a:effectLst/>
                <a:latin typeface="Consolas" panose="020B0609020204030204" pitchFamily="49" charset="0"/>
              </a:rPr>
              <a:t>14-3 </a:t>
            </a:r>
            <a:r>
              <a:rPr lang="zh-CN" altLang="en-US" sz="2400" b="1" i="0" dirty="0">
                <a:effectLst/>
                <a:latin typeface="Consolas" panose="020B0609020204030204" pitchFamily="49" charset="0"/>
              </a:rPr>
              <a:t>考前临时抱佛脚</a:t>
            </a:r>
            <a:r>
              <a:rPr lang="en-US" altLang="zh-CN" sz="2400" b="1" i="0" dirty="0">
                <a:effectLst/>
                <a:latin typeface="Consolas" panose="020B0609020204030204" pitchFamily="49" charset="0"/>
              </a:rPr>
              <a:t>(</a:t>
            </a:r>
            <a:r>
              <a:rPr lang="zh-CN" altLang="en-US" sz="2400" b="1" i="0" dirty="0">
                <a:effectLst/>
                <a:latin typeface="Consolas" panose="020B0609020204030204" pitchFamily="49" charset="0"/>
              </a:rPr>
              <a:t>书本</a:t>
            </a:r>
            <a:r>
              <a:rPr lang="en-US" altLang="zh-CN" sz="2400" b="1" i="0" dirty="0">
                <a:effectLst/>
                <a:latin typeface="Consolas" panose="020B0609020204030204" pitchFamily="49" charset="0"/>
              </a:rPr>
              <a:t>P191</a:t>
            </a:r>
            <a:r>
              <a:rPr lang="zh-CN" altLang="en-US" sz="2400" b="1" i="0" dirty="0">
                <a:effectLst/>
                <a:latin typeface="Consolas" panose="020B0609020204030204" pitchFamily="49" charset="0"/>
              </a:rPr>
              <a:t>页</a:t>
            </a:r>
            <a:r>
              <a:rPr lang="en-US" altLang="zh-CN" sz="2400" b="1" i="0" dirty="0">
                <a:effectLst/>
                <a:latin typeface="Consolas" panose="020B0609020204030204" pitchFamily="49" charset="0"/>
              </a:rPr>
              <a:t>,</a:t>
            </a:r>
            <a:r>
              <a:rPr lang="zh-CN" altLang="en-US" sz="2400" b="1" i="0" dirty="0">
                <a:effectLst/>
                <a:latin typeface="Consolas" panose="020B0609020204030204" pitchFamily="49" charset="0"/>
              </a:rPr>
              <a:t> </a:t>
            </a:r>
            <a:r>
              <a:rPr lang="en-US" altLang="zh-CN" sz="2400" b="1" i="0" dirty="0">
                <a:effectLst/>
                <a:latin typeface="Consolas" panose="020B0609020204030204" pitchFamily="49" charset="0"/>
              </a:rPr>
              <a:t>OJ:B0203)</a:t>
            </a:r>
          </a:p>
        </p:txBody>
      </p:sp>
    </p:spTree>
    <p:extLst>
      <p:ext uri="{BB962C8B-B14F-4D97-AF65-F5344CB8AC3E}">
        <p14:creationId xmlns:p14="http://schemas.microsoft.com/office/powerpoint/2010/main" val="38680221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674B9C72-67C0-24B1-7289-F1EC1E8401CC}"/>
              </a:ext>
            </a:extLst>
          </p:cNvPr>
          <p:cNvSpPr txBox="1"/>
          <p:nvPr/>
        </p:nvSpPr>
        <p:spPr>
          <a:xfrm>
            <a:off x="848289" y="3705045"/>
            <a:ext cx="3889534" cy="581057"/>
          </a:xfrm>
          <a:prstGeom prst="rect">
            <a:avLst/>
          </a:prstGeom>
          <a:solidFill>
            <a:schemeClr val="accent5">
              <a:lumMod val="20000"/>
              <a:lumOff val="80000"/>
            </a:schemeClr>
          </a:solidFill>
        </p:spPr>
        <p:txBody>
          <a:bodyPr wrap="square">
            <a:spAutoFit/>
          </a:bodyPr>
          <a:lstStyle/>
          <a:p>
            <a:pPr algn="l">
              <a:lnSpc>
                <a:spcPct val="150000"/>
              </a:lnSpc>
            </a:pPr>
            <a:r>
              <a:rPr lang="zh-CN" altLang="en-US" sz="2400" dirty="0">
                <a:latin typeface="微软雅黑" panose="020B0503020204020204" pitchFamily="34" charset="-122"/>
                <a:ea typeface="微软雅黑" panose="020B0503020204020204" pitchFamily="34" charset="-122"/>
              </a:rPr>
              <a:t>本题目的题意可以总结为：</a:t>
            </a:r>
            <a:endParaRPr lang="en-US" altLang="zh-CN" sz="2400" i="0" dirty="0">
              <a:effectLst/>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7331E12D-A7D7-3CEF-0510-13864AC7F67F}"/>
              </a:ext>
            </a:extLst>
          </p:cNvPr>
          <p:cNvSpPr txBox="1"/>
          <p:nvPr/>
        </p:nvSpPr>
        <p:spPr>
          <a:xfrm>
            <a:off x="848289" y="4536373"/>
            <a:ext cx="10404261" cy="1693733"/>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给定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个独立的数字集合。对于每个集合，要求将其分为两个子集，使得这两个子集的“</a:t>
            </a:r>
            <a:r>
              <a:rPr lang="zh-CN" altLang="en-US" sz="2400" b="1" dirty="0">
                <a:effectLst/>
                <a:latin typeface="Consolas" panose="020B0609020204030204" pitchFamily="49" charset="0"/>
                <a:ea typeface="微软雅黑" panose="020B0503020204020204" pitchFamily="34" charset="-122"/>
              </a:rPr>
              <a:t>元素之和的最大值</a:t>
            </a:r>
            <a:r>
              <a:rPr lang="zh-CN" altLang="en-US" sz="2400" dirty="0">
                <a:effectLst/>
                <a:latin typeface="Consolas" panose="020B0609020204030204" pitchFamily="49" charset="0"/>
                <a:ea typeface="微软雅黑" panose="020B0503020204020204" pitchFamily="34" charset="-122"/>
              </a:rPr>
              <a:t>”尽可能小。求这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个集合的该最小值之和。</a:t>
            </a: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585C1266-DB48-A399-8E22-804955DB3DB3}"/>
                  </a:ext>
                </a:extLst>
              </p:cNvPr>
              <p:cNvSpPr txBox="1"/>
              <p:nvPr/>
            </p:nvSpPr>
            <p:spPr>
              <a:xfrm>
                <a:off x="848290" y="1555985"/>
                <a:ext cx="10404261" cy="1693733"/>
              </a:xfrm>
              <a:prstGeom prst="rect">
                <a:avLst/>
              </a:prstGeom>
              <a:solidFill>
                <a:schemeClr val="bg1">
                  <a:lumMod val="95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每科都有一个习题集，分别有 </a:t>
                </a:r>
                <a14:m>
                  <m:oMath xmlns:m="http://schemas.openxmlformats.org/officeDocument/2006/math">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𝑠</m:t>
                        </m:r>
                      </m:e>
                      <m:sub>
                        <m:r>
                          <a:rPr lang="en-US" altLang="zh-CN" sz="2400" i="1" smtClean="0">
                            <a:effectLst/>
                            <a:latin typeface="Cambria Math" panose="02040503050406030204" pitchFamily="18" charset="0"/>
                            <a:ea typeface="微软雅黑" panose="020B0503020204020204" pitchFamily="34" charset="-122"/>
                          </a:rPr>
                          <m:t>1</m:t>
                        </m:r>
                      </m:sub>
                    </m:sSub>
                    <m:r>
                      <a:rPr lang="en-US" altLang="zh-CN" sz="2400" i="1" smtClean="0">
                        <a:effectLst/>
                        <a:latin typeface="Cambria Math" panose="02040503050406030204" pitchFamily="18" charset="0"/>
                        <a:ea typeface="微软雅黑" panose="020B0503020204020204" pitchFamily="34" charset="-122"/>
                      </a:rPr>
                      <m:t>,</m:t>
                    </m:r>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𝑠</m:t>
                        </m:r>
                      </m:e>
                      <m:sub>
                        <m:r>
                          <a:rPr lang="en-US" altLang="zh-CN" sz="2400" i="1" smtClean="0">
                            <a:effectLst/>
                            <a:latin typeface="Cambria Math" panose="02040503050406030204" pitchFamily="18" charset="0"/>
                            <a:ea typeface="微软雅黑" panose="020B0503020204020204" pitchFamily="34" charset="-122"/>
                          </a:rPr>
                          <m:t>2</m:t>
                        </m:r>
                      </m:sub>
                    </m:sSub>
                    <m:r>
                      <a:rPr lang="en-US" altLang="zh-CN" sz="2400" i="1" smtClean="0">
                        <a:effectLst/>
                        <a:latin typeface="Cambria Math" panose="02040503050406030204" pitchFamily="18" charset="0"/>
                        <a:ea typeface="微软雅黑" panose="020B0503020204020204" pitchFamily="34" charset="-122"/>
                      </a:rPr>
                      <m:t>,</m:t>
                    </m:r>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𝑠</m:t>
                        </m:r>
                      </m:e>
                      <m:sub>
                        <m:r>
                          <a:rPr lang="en-US" altLang="zh-CN" sz="2400" i="1" smtClean="0">
                            <a:effectLst/>
                            <a:latin typeface="Cambria Math" panose="02040503050406030204" pitchFamily="18" charset="0"/>
                            <a:ea typeface="微软雅黑" panose="020B0503020204020204" pitchFamily="34" charset="-122"/>
                          </a:rPr>
                          <m:t>3</m:t>
                        </m:r>
                      </m:sub>
                    </m:sSub>
                    <m:r>
                      <a:rPr lang="en-US" altLang="zh-CN" sz="2400" i="1" smtClean="0">
                        <a:effectLst/>
                        <a:latin typeface="Cambria Math" panose="02040503050406030204" pitchFamily="18" charset="0"/>
                        <a:ea typeface="微软雅黑" panose="020B0503020204020204" pitchFamily="34" charset="-122"/>
                      </a:rPr>
                      <m:t>,</m:t>
                    </m:r>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𝑠</m:t>
                        </m:r>
                      </m:e>
                      <m:sub>
                        <m:r>
                          <a:rPr lang="en-US" altLang="zh-CN" sz="2400" i="1" smtClean="0">
                            <a:effectLst/>
                            <a:latin typeface="Cambria Math" panose="02040503050406030204" pitchFamily="18" charset="0"/>
                            <a:ea typeface="微软雅黑" panose="020B0503020204020204" pitchFamily="34" charset="-122"/>
                          </a:rPr>
                          <m:t>4</m:t>
                        </m:r>
                      </m:sub>
                    </m:sSub>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道题目，完成每道题目需要一些时间，可能不等。他的左右两个大脑可以同时计算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2</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道不同的题目，但是仅限于同一科。必须一科一科的复习。希望知道能够完成复习的最短时间。</a:t>
                </a:r>
              </a:p>
            </p:txBody>
          </p:sp>
        </mc:Choice>
        <mc:Fallback xmlns="">
          <p:sp>
            <p:nvSpPr>
              <p:cNvPr id="14" name="文本框 13">
                <a:extLst>
                  <a:ext uri="{FF2B5EF4-FFF2-40B4-BE49-F238E27FC236}">
                    <a16:creationId xmlns:a16="http://schemas.microsoft.com/office/drawing/2014/main" id="{585C1266-DB48-A399-8E22-804955DB3DB3}"/>
                  </a:ext>
                </a:extLst>
              </p:cNvPr>
              <p:cNvSpPr txBox="1">
                <a:spLocks noRot="1" noChangeAspect="1" noMove="1" noResize="1" noEditPoints="1" noAdjustHandles="1" noChangeArrowheads="1" noChangeShapeType="1" noTextEdit="1"/>
              </p:cNvSpPr>
              <p:nvPr/>
            </p:nvSpPr>
            <p:spPr>
              <a:xfrm>
                <a:off x="848290" y="1555985"/>
                <a:ext cx="10404261" cy="1693733"/>
              </a:xfrm>
              <a:prstGeom prst="rect">
                <a:avLst/>
              </a:prstGeom>
              <a:blipFill>
                <a:blip r:embed="rId5"/>
                <a:stretch>
                  <a:fillRect l="-879" b="-719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99699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78E1F003-CEF0-1C58-B89F-B979CE70C292}"/>
              </a:ext>
            </a:extLst>
          </p:cNvPr>
          <p:cNvSpPr txBox="1"/>
          <p:nvPr/>
        </p:nvSpPr>
        <p:spPr>
          <a:xfrm>
            <a:off x="936924" y="1732572"/>
            <a:ext cx="5549157" cy="581057"/>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这道题的算法可以拆解为三个关键点：</a:t>
            </a:r>
          </a:p>
        </p:txBody>
      </p:sp>
      <p:sp>
        <p:nvSpPr>
          <p:cNvPr id="15" name="文本框 14">
            <a:extLst>
              <a:ext uri="{FF2B5EF4-FFF2-40B4-BE49-F238E27FC236}">
                <a16:creationId xmlns:a16="http://schemas.microsoft.com/office/drawing/2014/main" id="{854B99B3-F106-1543-73FA-0022529952B6}"/>
              </a:ext>
            </a:extLst>
          </p:cNvPr>
          <p:cNvSpPr txBox="1"/>
          <p:nvPr/>
        </p:nvSpPr>
        <p:spPr>
          <a:xfrm>
            <a:off x="936924" y="2800630"/>
            <a:ext cx="10334580" cy="2862322"/>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en-US" altLang="zh-CN" sz="2400" b="1" dirty="0">
                <a:latin typeface="Consolas" panose="020B0609020204030204" pitchFamily="49" charset="0"/>
                <a:ea typeface="微软雅黑" panose="020B0503020204020204" pitchFamily="34" charset="-122"/>
              </a:rPr>
              <a:t>1. </a:t>
            </a:r>
            <a:r>
              <a:rPr lang="zh-CN" altLang="en-US" sz="2400" b="1" dirty="0">
                <a:latin typeface="Consolas" panose="020B0609020204030204" pitchFamily="49" charset="0"/>
                <a:ea typeface="微软雅黑" panose="020B0503020204020204" pitchFamily="34" charset="-122"/>
              </a:rPr>
              <a:t>每</a:t>
            </a:r>
            <a:r>
              <a:rPr lang="zh-CN" altLang="en-US" sz="2400" b="1" dirty="0">
                <a:effectLst/>
                <a:latin typeface="Consolas" panose="020B0609020204030204" pitchFamily="49" charset="0"/>
                <a:ea typeface="微软雅黑" panose="020B0503020204020204" pitchFamily="34" charset="-122"/>
              </a:rPr>
              <a:t>科独立相加（独立互不干扰） </a:t>
            </a:r>
          </a:p>
          <a:p>
            <a:pPr lvl="1">
              <a:lnSpc>
                <a:spcPct val="150000"/>
              </a:lnSpc>
              <a:buClr>
                <a:srgbClr val="000000"/>
              </a:buClr>
            </a:pPr>
            <a:r>
              <a:rPr lang="zh-CN" altLang="en-US" sz="2400" dirty="0">
                <a:effectLst/>
                <a:latin typeface="Consolas" panose="020B0609020204030204" pitchFamily="49" charset="0"/>
                <a:ea typeface="微软雅黑" panose="020B0503020204020204" pitchFamily="34" charset="-122"/>
              </a:rPr>
              <a:t>规定“必须一科一科复习”，意味着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个科目是完全独立的。</a:t>
            </a:r>
          </a:p>
          <a:p>
            <a:pPr lvl="1">
              <a:lnSpc>
                <a:spcPct val="150000"/>
              </a:lnSpc>
              <a:buClr>
                <a:srgbClr val="000000"/>
              </a:buClr>
            </a:pPr>
            <a:r>
              <a:rPr lang="zh-CN" altLang="en-US" sz="2400" dirty="0">
                <a:effectLst/>
                <a:latin typeface="Consolas" panose="020B0609020204030204" pitchFamily="49" charset="0"/>
                <a:ea typeface="微软雅黑" panose="020B0503020204020204" pitchFamily="34" charset="-122"/>
              </a:rPr>
              <a:t>公式： </a:t>
            </a:r>
            <a:r>
              <a:rPr lang="zh-CN" altLang="en-US" sz="2400" dirty="0">
                <a:solidFill>
                  <a:srgbClr val="C00000"/>
                </a:solidFill>
                <a:effectLst/>
                <a:latin typeface="Consolas" panose="020B0609020204030204" pitchFamily="49" charset="0"/>
                <a:ea typeface="微软雅黑" panose="020B0503020204020204" pitchFamily="34" charset="-122"/>
              </a:rPr>
              <a:t>总最短时间 </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科目</a:t>
            </a:r>
            <a:r>
              <a:rPr lang="en-US" altLang="zh-CN" sz="2400" dirty="0">
                <a:solidFill>
                  <a:srgbClr val="C00000"/>
                </a:solidFill>
                <a:effectLst/>
                <a:latin typeface="Consolas" panose="020B0609020204030204" pitchFamily="49" charset="0"/>
                <a:ea typeface="微软雅黑" panose="020B0503020204020204" pitchFamily="34" charset="-122"/>
              </a:rPr>
              <a:t>1</a:t>
            </a:r>
            <a:r>
              <a:rPr lang="zh-CN" altLang="en-US" sz="2400" dirty="0">
                <a:solidFill>
                  <a:srgbClr val="C00000"/>
                </a:solidFill>
                <a:effectLst/>
                <a:latin typeface="Consolas" panose="020B0609020204030204" pitchFamily="49" charset="0"/>
                <a:ea typeface="微软雅黑" panose="020B0503020204020204" pitchFamily="34" charset="-122"/>
              </a:rPr>
              <a:t>最短时间 </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科目</a:t>
            </a:r>
            <a:r>
              <a:rPr lang="en-US" altLang="zh-CN" sz="2400" dirty="0">
                <a:solidFill>
                  <a:srgbClr val="C00000"/>
                </a:solidFill>
                <a:effectLst/>
                <a:latin typeface="Consolas" panose="020B0609020204030204" pitchFamily="49" charset="0"/>
                <a:ea typeface="微软雅黑" panose="020B0503020204020204" pitchFamily="34" charset="-122"/>
              </a:rPr>
              <a:t>2</a:t>
            </a:r>
            <a:r>
              <a:rPr lang="zh-CN" altLang="en-US" sz="2400" dirty="0">
                <a:solidFill>
                  <a:srgbClr val="C00000"/>
                </a:solidFill>
                <a:effectLst/>
                <a:latin typeface="Consolas" panose="020B0609020204030204" pitchFamily="49" charset="0"/>
                <a:ea typeface="微软雅黑" panose="020B0503020204020204" pitchFamily="34" charset="-122"/>
              </a:rPr>
              <a:t>最短时间 </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科目</a:t>
            </a:r>
            <a:r>
              <a:rPr lang="en-US" altLang="zh-CN" sz="2400" dirty="0">
                <a:solidFill>
                  <a:srgbClr val="C00000"/>
                </a:solidFill>
                <a:effectLst/>
                <a:latin typeface="Consolas" panose="020B0609020204030204" pitchFamily="49" charset="0"/>
                <a:ea typeface="微软雅黑" panose="020B0503020204020204" pitchFamily="34" charset="-122"/>
              </a:rPr>
              <a:t>3</a:t>
            </a:r>
            <a:r>
              <a:rPr lang="zh-CN" altLang="en-US" sz="2400" dirty="0">
                <a:solidFill>
                  <a:srgbClr val="C00000"/>
                </a:solidFill>
                <a:effectLst/>
                <a:latin typeface="Consolas" panose="020B0609020204030204" pitchFamily="49" charset="0"/>
                <a:ea typeface="微软雅黑" panose="020B0503020204020204" pitchFamily="34" charset="-122"/>
              </a:rPr>
              <a:t>最短时间 </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科目</a:t>
            </a:r>
            <a:r>
              <a:rPr lang="en-US" altLang="zh-CN" sz="2400" dirty="0">
                <a:solidFill>
                  <a:srgbClr val="C00000"/>
                </a:solidFill>
                <a:effectLst/>
                <a:latin typeface="Consolas" panose="020B0609020204030204" pitchFamily="49" charset="0"/>
                <a:ea typeface="微软雅黑" panose="020B0503020204020204" pitchFamily="34" charset="-122"/>
              </a:rPr>
              <a:t>4</a:t>
            </a:r>
            <a:r>
              <a:rPr lang="zh-CN" altLang="en-US" sz="2400" dirty="0">
                <a:solidFill>
                  <a:srgbClr val="C00000"/>
                </a:solidFill>
                <a:effectLst/>
                <a:latin typeface="Consolas" panose="020B0609020204030204" pitchFamily="49" charset="0"/>
                <a:ea typeface="微软雅黑" panose="020B0503020204020204" pitchFamily="34" charset="-122"/>
              </a:rPr>
              <a:t>最短时间</a:t>
            </a:r>
            <a:r>
              <a:rPr lang="zh-CN" altLang="en-US" sz="2400" dirty="0">
                <a:effectLst/>
                <a:latin typeface="Consolas" panose="020B0609020204030204" pitchFamily="49" charset="0"/>
                <a:ea typeface="微软雅黑" panose="020B0503020204020204" pitchFamily="34" charset="-122"/>
              </a:rPr>
              <a:t>。</a:t>
            </a:r>
            <a:endParaRPr lang="en-US" altLang="zh-CN" sz="2400" dirty="0">
              <a:effectLst/>
              <a:latin typeface="Consolas" panose="020B0609020204030204" pitchFamily="49" charset="0"/>
              <a:ea typeface="微软雅黑" panose="020B0503020204020204" pitchFamily="34" charset="-122"/>
            </a:endParaRPr>
          </a:p>
          <a:p>
            <a:pPr lvl="1">
              <a:lnSpc>
                <a:spcPct val="150000"/>
              </a:lnSpc>
              <a:buClr>
                <a:srgbClr val="000000"/>
              </a:buClr>
            </a:pPr>
            <a:r>
              <a:rPr lang="zh-CN" altLang="en-US" sz="2400" dirty="0">
                <a:effectLst/>
                <a:latin typeface="Consolas" panose="020B0609020204030204" pitchFamily="49" charset="0"/>
                <a:ea typeface="微软雅黑" panose="020B0503020204020204" pitchFamily="34" charset="-122"/>
              </a:rPr>
              <a:t>我们只需要专心写好“单科的最优解”函数，调用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次即可。</a:t>
            </a:r>
          </a:p>
        </p:txBody>
      </p:sp>
    </p:spTree>
    <p:extLst>
      <p:ext uri="{BB962C8B-B14F-4D97-AF65-F5344CB8AC3E}">
        <p14:creationId xmlns:p14="http://schemas.microsoft.com/office/powerpoint/2010/main" val="386966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616D88AE-315D-6FC4-0566-D560A047CE97}"/>
              </a:ext>
            </a:extLst>
          </p:cNvPr>
          <p:cNvSpPr txBox="1"/>
          <p:nvPr/>
        </p:nvSpPr>
        <p:spPr>
          <a:xfrm>
            <a:off x="963307" y="1550457"/>
            <a:ext cx="10308196" cy="2400657"/>
          </a:xfrm>
          <a:prstGeom prst="rect">
            <a:avLst/>
          </a:prstGeom>
          <a:solidFill>
            <a:schemeClr val="accent6">
              <a:lumMod val="20000"/>
              <a:lumOff val="80000"/>
            </a:schemeClr>
          </a:solidFill>
        </p:spPr>
        <p:txBody>
          <a:bodyPr wrap="square">
            <a:spAutoFit/>
          </a:bodyPr>
          <a:lstStyle/>
          <a:p>
            <a:pPr>
              <a:lnSpc>
                <a:spcPct val="150000"/>
              </a:lnSpc>
              <a:buClr>
                <a:srgbClr val="000000"/>
              </a:buClr>
            </a:pPr>
            <a:r>
              <a:rPr lang="en-US" altLang="zh-CN" sz="2800" b="1" dirty="0">
                <a:effectLst/>
                <a:ea typeface="微软雅黑" panose="020B0503020204020204" pitchFamily="34" charset="-122"/>
              </a:rPr>
              <a:t>2. </a:t>
            </a:r>
            <a:r>
              <a:rPr lang="zh-CN" altLang="en-US" sz="2800" b="1" dirty="0">
                <a:effectLst/>
                <a:ea typeface="微软雅黑" panose="020B0503020204020204" pitchFamily="34" charset="-122"/>
              </a:rPr>
              <a:t>取最大值</a:t>
            </a:r>
            <a:endParaRPr lang="en-US" altLang="zh-CN" sz="2800" b="1" dirty="0">
              <a:effectLst/>
              <a:ea typeface="微软雅黑" panose="020B0503020204020204" pitchFamily="34" charset="-122"/>
            </a:endParaRPr>
          </a:p>
          <a:p>
            <a:pPr>
              <a:lnSpc>
                <a:spcPct val="150000"/>
              </a:lnSpc>
              <a:buClr>
                <a:srgbClr val="000000"/>
              </a:buClr>
            </a:pPr>
            <a:r>
              <a:rPr lang="zh-CN" altLang="en-US" sz="2400" dirty="0">
                <a:ea typeface="微软雅黑" panose="020B0503020204020204" pitchFamily="34" charset="-122"/>
              </a:rPr>
              <a:t>因为</a:t>
            </a:r>
            <a:r>
              <a:rPr lang="zh-CN" altLang="en-US" sz="2400" dirty="0">
                <a:effectLst/>
                <a:ea typeface="微软雅黑" panose="020B0503020204020204" pitchFamily="34" charset="-122"/>
              </a:rPr>
              <a:t>规定可以“左右脑同时计算同一科的不同题目”，意味着面对单科的一堆题目，我们要把它们装进“左脑”和“右脑”两个桶里。</a:t>
            </a:r>
          </a:p>
          <a:p>
            <a:pPr lvl="1">
              <a:lnSpc>
                <a:spcPct val="150000"/>
              </a:lnSpc>
              <a:buClr>
                <a:srgbClr val="000000"/>
              </a:buClr>
            </a:pPr>
            <a:r>
              <a:rPr lang="zh-CN" altLang="en-US" sz="2400" dirty="0">
                <a:effectLst/>
                <a:ea typeface="微软雅黑" panose="020B0503020204020204" pitchFamily="34" charset="-122"/>
              </a:rPr>
              <a:t>公式： </a:t>
            </a:r>
            <a:r>
              <a:rPr lang="zh-CN" altLang="en-US" sz="2400" dirty="0">
                <a:solidFill>
                  <a:srgbClr val="C00000"/>
                </a:solidFill>
                <a:effectLst/>
                <a:ea typeface="微软雅黑" panose="020B0503020204020204" pitchFamily="34" charset="-122"/>
              </a:rPr>
              <a:t>单科耗时 </a:t>
            </a:r>
            <a:r>
              <a:rPr lang="en-US" altLang="zh-CN" sz="2400" dirty="0">
                <a:solidFill>
                  <a:srgbClr val="C00000"/>
                </a:solidFill>
                <a:effectLst/>
                <a:ea typeface="微软雅黑" panose="020B0503020204020204" pitchFamily="34" charset="-122"/>
              </a:rPr>
              <a:t>= max(</a:t>
            </a:r>
            <a:r>
              <a:rPr lang="zh-CN" altLang="en-US" sz="2400" dirty="0">
                <a:solidFill>
                  <a:srgbClr val="C00000"/>
                </a:solidFill>
                <a:effectLst/>
                <a:ea typeface="微软雅黑" panose="020B0503020204020204" pitchFamily="34" charset="-122"/>
              </a:rPr>
              <a:t>左脑做题总耗时</a:t>
            </a:r>
            <a:r>
              <a:rPr lang="en-US" altLang="zh-CN" sz="2400" dirty="0">
                <a:solidFill>
                  <a:srgbClr val="C00000"/>
                </a:solidFill>
                <a:effectLst/>
                <a:ea typeface="微软雅黑" panose="020B0503020204020204" pitchFamily="34" charset="-122"/>
              </a:rPr>
              <a:t>, </a:t>
            </a:r>
            <a:r>
              <a:rPr lang="zh-CN" altLang="en-US" sz="2400" dirty="0">
                <a:solidFill>
                  <a:srgbClr val="C00000"/>
                </a:solidFill>
                <a:effectLst/>
                <a:ea typeface="微软雅黑" panose="020B0503020204020204" pitchFamily="34" charset="-122"/>
              </a:rPr>
              <a:t>右脑做题总耗时</a:t>
            </a:r>
            <a:r>
              <a:rPr lang="en-US" altLang="zh-CN" sz="2400" dirty="0">
                <a:solidFill>
                  <a:srgbClr val="C00000"/>
                </a:solidFill>
                <a:effectLst/>
                <a:ea typeface="微软雅黑" panose="020B0503020204020204" pitchFamily="34" charset="-122"/>
              </a:rPr>
              <a:t>)</a:t>
            </a:r>
            <a:r>
              <a:rPr lang="zh-CN" altLang="en-US" sz="2400" dirty="0">
                <a:effectLst/>
                <a:ea typeface="微软雅黑" panose="020B0503020204020204" pitchFamily="34" charset="-122"/>
              </a:rPr>
              <a:t>。</a:t>
            </a:r>
          </a:p>
        </p:txBody>
      </p:sp>
      <p:sp>
        <p:nvSpPr>
          <p:cNvPr id="7" name="文本框 6">
            <a:extLst>
              <a:ext uri="{FF2B5EF4-FFF2-40B4-BE49-F238E27FC236}">
                <a16:creationId xmlns:a16="http://schemas.microsoft.com/office/drawing/2014/main" id="{A8690579-B49A-5C3F-24E5-BF753F49EE71}"/>
              </a:ext>
            </a:extLst>
          </p:cNvPr>
          <p:cNvSpPr txBox="1"/>
          <p:nvPr/>
        </p:nvSpPr>
        <p:spPr>
          <a:xfrm>
            <a:off x="963307" y="4245332"/>
            <a:ext cx="10308196" cy="1846659"/>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en-US" altLang="zh-CN" sz="2800" b="1" dirty="0">
                <a:effectLst/>
                <a:ea typeface="微软雅黑" panose="020B0503020204020204" pitchFamily="34" charset="-122"/>
              </a:rPr>
              <a:t>3. </a:t>
            </a:r>
            <a:r>
              <a:rPr lang="zh-CN" altLang="en-US" sz="2800" b="1" dirty="0">
                <a:effectLst/>
                <a:ea typeface="微软雅黑" panose="020B0503020204020204" pitchFamily="34" charset="-122"/>
              </a:rPr>
              <a:t>均分逼近（让两边尽可能相等） </a:t>
            </a:r>
          </a:p>
          <a:p>
            <a:pPr lvl="1">
              <a:lnSpc>
                <a:spcPct val="150000"/>
              </a:lnSpc>
              <a:buClr>
                <a:srgbClr val="000000"/>
              </a:buClr>
            </a:pPr>
            <a:r>
              <a:rPr lang="zh-CN" altLang="en-US" sz="2400" dirty="0">
                <a:effectLst/>
                <a:ea typeface="微软雅黑" panose="020B0503020204020204" pitchFamily="34" charset="-122"/>
              </a:rPr>
              <a:t>为了让 </a:t>
            </a:r>
            <a:r>
              <a:rPr lang="en-US" altLang="zh-CN" sz="2400" dirty="0">
                <a:solidFill>
                  <a:srgbClr val="C00000"/>
                </a:solidFill>
                <a:effectLst/>
                <a:ea typeface="微软雅黑" panose="020B0503020204020204" pitchFamily="34" charset="-122"/>
              </a:rPr>
              <a:t>max(</a:t>
            </a:r>
            <a:r>
              <a:rPr lang="zh-CN" altLang="en-US" sz="2400" dirty="0">
                <a:solidFill>
                  <a:srgbClr val="C00000"/>
                </a:solidFill>
                <a:effectLst/>
                <a:ea typeface="微软雅黑" panose="020B0503020204020204" pitchFamily="34" charset="-122"/>
              </a:rPr>
              <a:t>左脑</a:t>
            </a:r>
            <a:r>
              <a:rPr lang="en-US" altLang="zh-CN" sz="2400" dirty="0">
                <a:solidFill>
                  <a:srgbClr val="C00000"/>
                </a:solidFill>
                <a:effectLst/>
                <a:ea typeface="微软雅黑" panose="020B0503020204020204" pitchFamily="34" charset="-122"/>
              </a:rPr>
              <a:t>, </a:t>
            </a:r>
            <a:r>
              <a:rPr lang="zh-CN" altLang="en-US" sz="2400" dirty="0">
                <a:solidFill>
                  <a:srgbClr val="C00000"/>
                </a:solidFill>
                <a:effectLst/>
                <a:ea typeface="微软雅黑" panose="020B0503020204020204" pitchFamily="34" charset="-122"/>
              </a:rPr>
              <a:t>右脑</a:t>
            </a:r>
            <a:r>
              <a:rPr lang="en-US" altLang="zh-CN" sz="2400" dirty="0">
                <a:solidFill>
                  <a:srgbClr val="C00000"/>
                </a:solidFill>
                <a:effectLst/>
                <a:ea typeface="微软雅黑" panose="020B0503020204020204" pitchFamily="34" charset="-122"/>
              </a:rPr>
              <a:t>)</a:t>
            </a:r>
            <a:r>
              <a:rPr lang="zh-CN" altLang="en-US" sz="2400" dirty="0">
                <a:effectLst/>
                <a:ea typeface="微软雅黑" panose="020B0503020204020204" pitchFamily="34" charset="-122"/>
              </a:rPr>
              <a:t> 尽可能小，最好的策略就是让左右脑分配到的任务重量尽可能接近（即贴近该科总耗时的一半），谁也不能闲着。</a:t>
            </a:r>
          </a:p>
        </p:txBody>
      </p:sp>
    </p:spTree>
    <p:extLst>
      <p:ext uri="{BB962C8B-B14F-4D97-AF65-F5344CB8AC3E}">
        <p14:creationId xmlns:p14="http://schemas.microsoft.com/office/powerpoint/2010/main" val="385548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616D88AE-315D-6FC4-0566-D560A047CE97}"/>
              </a:ext>
            </a:extLst>
          </p:cNvPr>
          <p:cNvSpPr txBox="1"/>
          <p:nvPr/>
        </p:nvSpPr>
        <p:spPr>
          <a:xfrm>
            <a:off x="867242" y="1943103"/>
            <a:ext cx="6959643" cy="669414"/>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800" dirty="0">
                <a:effectLst/>
                <a:latin typeface="Consolas" panose="020B0609020204030204" pitchFamily="49" charset="0"/>
                <a:ea typeface="微软雅黑" panose="020B0503020204020204" pitchFamily="34" charset="-122"/>
              </a:rPr>
              <a:t>现在再回看题意总结，就会比较清晰</a:t>
            </a:r>
            <a:r>
              <a:rPr lang="zh-CN" altLang="en-US" sz="2800" dirty="0">
                <a:latin typeface="Consolas" panose="020B0609020204030204" pitchFamily="49" charset="0"/>
                <a:ea typeface="微软雅黑" panose="020B0503020204020204" pitchFamily="34" charset="-122"/>
              </a:rPr>
              <a:t>了：</a:t>
            </a:r>
            <a:endParaRPr lang="zh-CN" altLang="en-US" sz="2400" dirty="0">
              <a:effectLst/>
              <a:latin typeface="Consolas" panose="020B0609020204030204" pitchFamily="49" charset="0"/>
              <a:ea typeface="微软雅黑" panose="020B0503020204020204" pitchFamily="34" charset="-122"/>
            </a:endParaRPr>
          </a:p>
        </p:txBody>
      </p:sp>
      <p:sp>
        <p:nvSpPr>
          <p:cNvPr id="11" name="文本框 10">
            <a:extLst>
              <a:ext uri="{FF2B5EF4-FFF2-40B4-BE49-F238E27FC236}">
                <a16:creationId xmlns:a16="http://schemas.microsoft.com/office/drawing/2014/main" id="{2896F859-7A9A-C581-93BF-8E4CB5C0DF14}"/>
              </a:ext>
            </a:extLst>
          </p:cNvPr>
          <p:cNvSpPr txBox="1"/>
          <p:nvPr/>
        </p:nvSpPr>
        <p:spPr>
          <a:xfrm>
            <a:off x="867242" y="3476829"/>
            <a:ext cx="10404261" cy="1960601"/>
          </a:xfrm>
          <a:prstGeom prst="rect">
            <a:avLst/>
          </a:prstGeom>
          <a:solidFill>
            <a:schemeClr val="accent5">
              <a:lumMod val="20000"/>
              <a:lumOff val="80000"/>
            </a:schemeClr>
          </a:solidFill>
        </p:spPr>
        <p:txBody>
          <a:bodyPr wrap="square">
            <a:spAutoFit/>
          </a:bodyPr>
          <a:lstStyle/>
          <a:p>
            <a:pPr>
              <a:lnSpc>
                <a:spcPct val="150000"/>
              </a:lnSpc>
            </a:pPr>
            <a:r>
              <a:rPr lang="zh-CN" altLang="en-US" sz="2800" dirty="0">
                <a:effectLst/>
                <a:latin typeface="Consolas" panose="020B0609020204030204" pitchFamily="49" charset="0"/>
                <a:ea typeface="微软雅黑" panose="020B0503020204020204" pitchFamily="34" charset="-122"/>
              </a:rPr>
              <a:t>给定 </a:t>
            </a:r>
            <a:r>
              <a:rPr lang="en-US" altLang="zh-CN" sz="2800" dirty="0">
                <a:effectLst/>
                <a:latin typeface="Consolas" panose="020B0609020204030204" pitchFamily="49" charset="0"/>
                <a:ea typeface="微软雅黑" panose="020B0503020204020204" pitchFamily="34" charset="-122"/>
              </a:rPr>
              <a:t>4 </a:t>
            </a:r>
            <a:r>
              <a:rPr lang="zh-CN" altLang="en-US" sz="2800" dirty="0">
                <a:effectLst/>
                <a:latin typeface="Consolas" panose="020B0609020204030204" pitchFamily="49" charset="0"/>
                <a:ea typeface="微软雅黑" panose="020B0503020204020204" pitchFamily="34" charset="-122"/>
              </a:rPr>
              <a:t>个独立的数字集合。对于每个集合，要求将其分为两个子集，使得这两个子集的“</a:t>
            </a:r>
            <a:r>
              <a:rPr lang="zh-CN" altLang="en-US" sz="2800" b="1" dirty="0">
                <a:effectLst/>
                <a:latin typeface="Consolas" panose="020B0609020204030204" pitchFamily="49" charset="0"/>
                <a:ea typeface="微软雅黑" panose="020B0503020204020204" pitchFamily="34" charset="-122"/>
              </a:rPr>
              <a:t>元素之和的最大值</a:t>
            </a:r>
            <a:r>
              <a:rPr lang="zh-CN" altLang="en-US" sz="2800" dirty="0">
                <a:effectLst/>
                <a:latin typeface="Consolas" panose="020B0609020204030204" pitchFamily="49" charset="0"/>
                <a:ea typeface="微软雅黑" panose="020B0503020204020204" pitchFamily="34" charset="-122"/>
              </a:rPr>
              <a:t>”尽可能小。求这 </a:t>
            </a:r>
            <a:r>
              <a:rPr lang="en-US" altLang="zh-CN" sz="2800" dirty="0">
                <a:effectLst/>
                <a:latin typeface="Consolas" panose="020B0609020204030204" pitchFamily="49" charset="0"/>
                <a:ea typeface="微软雅黑" panose="020B0503020204020204" pitchFamily="34" charset="-122"/>
              </a:rPr>
              <a:t>4 </a:t>
            </a:r>
            <a:r>
              <a:rPr lang="zh-CN" altLang="en-US" sz="2800" dirty="0">
                <a:effectLst/>
                <a:latin typeface="Consolas" panose="020B0609020204030204" pitchFamily="49" charset="0"/>
                <a:ea typeface="微软雅黑" panose="020B0503020204020204" pitchFamily="34" charset="-122"/>
              </a:rPr>
              <a:t>个集合的该最小值之和。</a:t>
            </a:r>
          </a:p>
        </p:txBody>
      </p:sp>
    </p:spTree>
    <p:extLst>
      <p:ext uri="{BB962C8B-B14F-4D97-AF65-F5344CB8AC3E}">
        <p14:creationId xmlns:p14="http://schemas.microsoft.com/office/powerpoint/2010/main" val="297945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D97BD864-833E-0187-44BC-3ED265F59DEE}"/>
              </a:ext>
            </a:extLst>
          </p:cNvPr>
          <p:cNvSpPr txBox="1"/>
          <p:nvPr/>
        </p:nvSpPr>
        <p:spPr>
          <a:xfrm>
            <a:off x="716201" y="2113018"/>
            <a:ext cx="10759598" cy="1689052"/>
          </a:xfrm>
          <a:prstGeom prst="rect">
            <a:avLst/>
          </a:prstGeom>
          <a:solidFill>
            <a:schemeClr val="bg1">
              <a:lumMod val="95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科目与科目之间是</a:t>
            </a:r>
            <a:r>
              <a:rPr lang="zh-CN" altLang="en-US" sz="2400" b="1" dirty="0">
                <a:effectLst/>
                <a:latin typeface="Consolas" panose="020B0609020204030204" pitchFamily="49" charset="0"/>
                <a:ea typeface="微软雅黑" panose="020B0503020204020204" pitchFamily="34" charset="-122"/>
              </a:rPr>
              <a:t>隔离</a:t>
            </a:r>
            <a:r>
              <a:rPr lang="zh-CN" altLang="en-US" sz="2400" dirty="0">
                <a:effectLst/>
                <a:latin typeface="Consolas" panose="020B0609020204030204" pitchFamily="49" charset="0"/>
                <a:ea typeface="微软雅黑" panose="020B0503020204020204" pitchFamily="34" charset="-122"/>
              </a:rPr>
              <a:t>的。所以，这道题虽然给了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科的数据，但我们只需要写一个函数，专门用来计算“某一科的最短复习时间”。然后用一个循环调用它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次，把这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次的结果加起来，就是最终答案！</a:t>
            </a:r>
          </a:p>
        </p:txBody>
      </p:sp>
      <p:sp>
        <p:nvSpPr>
          <p:cNvPr id="12" name="文本框 11">
            <a:extLst>
              <a:ext uri="{FF2B5EF4-FFF2-40B4-BE49-F238E27FC236}">
                <a16:creationId xmlns:a16="http://schemas.microsoft.com/office/drawing/2014/main" id="{B4F6425E-52D2-3286-E3A0-5716BCF2838C}"/>
              </a:ext>
            </a:extLst>
          </p:cNvPr>
          <p:cNvSpPr txBox="1"/>
          <p:nvPr/>
        </p:nvSpPr>
        <p:spPr>
          <a:xfrm>
            <a:off x="716201" y="3934878"/>
            <a:ext cx="10759598" cy="2243050"/>
          </a:xfrm>
          <a:prstGeom prst="rect">
            <a:avLst/>
          </a:prstGeom>
          <a:solidFill>
            <a:schemeClr val="accent1">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现在，我们把目光盯在</a:t>
            </a:r>
            <a:r>
              <a:rPr lang="zh-CN" altLang="en-US" sz="2400" b="1" dirty="0">
                <a:effectLst/>
                <a:latin typeface="微软雅黑" panose="020B0503020204020204" pitchFamily="34" charset="-122"/>
                <a:ea typeface="微软雅黑" panose="020B0503020204020204" pitchFamily="34" charset="-122"/>
              </a:rPr>
              <a:t>第一科</a:t>
            </a:r>
            <a:r>
              <a:rPr lang="zh-CN" altLang="en-US" sz="2400" dirty="0">
                <a:effectLst/>
                <a:latin typeface="微软雅黑" panose="020B0503020204020204" pitchFamily="34" charset="-122"/>
                <a:ea typeface="微软雅黑" panose="020B0503020204020204" pitchFamily="34" charset="-122"/>
              </a:rPr>
              <a:t>上。左脑和右脑可以同时工作：</a:t>
            </a:r>
          </a:p>
          <a:p>
            <a:pPr indent="-285750">
              <a:lnSpc>
                <a:spcPct val="15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如果把题分配给左脑，左脑用时增加。反之右脑用时增加。</a:t>
            </a:r>
          </a:p>
          <a:p>
            <a:pPr indent="-285750">
              <a:lnSpc>
                <a:spcPct val="15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而总时间取决于谁更慢！ 也就是 </a:t>
            </a:r>
            <a:r>
              <a:rPr lang="en-US" altLang="zh-CN" sz="2400" dirty="0">
                <a:solidFill>
                  <a:srgbClr val="C00000"/>
                </a:solidFill>
                <a:effectLst/>
                <a:latin typeface="Consolas" panose="020B0609020204030204" pitchFamily="49" charset="0"/>
                <a:ea typeface="微软雅黑" panose="020B0503020204020204" pitchFamily="34" charset="-122"/>
              </a:rPr>
              <a:t>max(</a:t>
            </a:r>
            <a:r>
              <a:rPr lang="zh-CN" altLang="en-US" sz="2400" dirty="0">
                <a:solidFill>
                  <a:srgbClr val="C00000"/>
                </a:solidFill>
                <a:effectLst/>
                <a:latin typeface="Consolas" panose="020B0609020204030204" pitchFamily="49" charset="0"/>
                <a:ea typeface="微软雅黑" panose="020B0503020204020204" pitchFamily="34" charset="-122"/>
              </a:rPr>
              <a:t>左脑总用时</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右脑总用时</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a:t>
            </a:r>
          </a:p>
          <a:p>
            <a:pPr>
              <a:lnSpc>
                <a:spcPct val="150000"/>
              </a:lnSpc>
            </a:pPr>
            <a:r>
              <a:rPr lang="zh-CN" altLang="en-US" sz="2400" b="1" dirty="0">
                <a:effectLst/>
                <a:latin typeface="微软雅黑" panose="020B0503020204020204" pitchFamily="34" charset="-122"/>
                <a:ea typeface="微软雅黑" panose="020B0503020204020204" pitchFamily="34" charset="-122"/>
              </a:rPr>
              <a:t>目标：</a:t>
            </a:r>
            <a:r>
              <a:rPr lang="zh-CN" altLang="en-US" sz="2400" dirty="0">
                <a:effectLst/>
                <a:latin typeface="微软雅黑" panose="020B0503020204020204" pitchFamily="34" charset="-122"/>
                <a:ea typeface="微软雅黑" panose="020B0503020204020204" pitchFamily="34" charset="-122"/>
              </a:rPr>
              <a:t> 把这些题分成两拨，尽量让左脑和右脑的任务</a:t>
            </a:r>
            <a:r>
              <a:rPr lang="zh-CN" altLang="en-US" sz="2400" b="1" dirty="0">
                <a:effectLst/>
                <a:latin typeface="微软雅黑" panose="020B0503020204020204" pitchFamily="34" charset="-122"/>
                <a:ea typeface="微软雅黑" panose="020B0503020204020204" pitchFamily="34" charset="-122"/>
              </a:rPr>
              <a:t>一样重</a:t>
            </a:r>
            <a:r>
              <a:rPr lang="zh-CN" altLang="en-US" sz="2400" dirty="0">
                <a:effectLst/>
                <a:latin typeface="微软雅黑" panose="020B0503020204020204" pitchFamily="34" charset="-122"/>
                <a:ea typeface="微软雅黑" panose="020B0503020204020204" pitchFamily="34" charset="-122"/>
              </a:rPr>
              <a:t>，这样总耗时最低。</a:t>
            </a:r>
          </a:p>
        </p:txBody>
      </p:sp>
      <p:sp>
        <p:nvSpPr>
          <p:cNvPr id="14" name="文本框 13">
            <a:extLst>
              <a:ext uri="{FF2B5EF4-FFF2-40B4-BE49-F238E27FC236}">
                <a16:creationId xmlns:a16="http://schemas.microsoft.com/office/drawing/2014/main" id="{34485233-294F-5B3B-669E-9441B353C4D4}"/>
              </a:ext>
            </a:extLst>
          </p:cNvPr>
          <p:cNvSpPr txBox="1"/>
          <p:nvPr/>
        </p:nvSpPr>
        <p:spPr>
          <a:xfrm>
            <a:off x="716201" y="1456991"/>
            <a:ext cx="2036080" cy="523220"/>
          </a:xfrm>
          <a:prstGeom prst="rect">
            <a:avLst/>
          </a:prstGeom>
          <a:solidFill>
            <a:schemeClr val="accent4">
              <a:lumMod val="20000"/>
              <a:lumOff val="80000"/>
            </a:schemeClr>
          </a:solidFill>
        </p:spPr>
        <p:txBody>
          <a:bodyPr wrap="square">
            <a:spAutoFit/>
          </a:bodyPr>
          <a:lstStyle/>
          <a:p>
            <a:r>
              <a:rPr lang="zh-CN" altLang="en-US" sz="2800" b="1" dirty="0">
                <a:effectLst/>
                <a:latin typeface="微软雅黑" panose="020B0503020204020204" pitchFamily="34" charset="-122"/>
                <a:ea typeface="微软雅黑" panose="020B0503020204020204" pitchFamily="34" charset="-122"/>
              </a:rPr>
              <a:t>思路分析：</a:t>
            </a:r>
            <a:endParaRPr lang="zh-CN" altLang="en-US" sz="2800" dirty="0"/>
          </a:p>
        </p:txBody>
      </p:sp>
    </p:spTree>
    <p:extLst>
      <p:ext uri="{BB962C8B-B14F-4D97-AF65-F5344CB8AC3E}">
        <p14:creationId xmlns:p14="http://schemas.microsoft.com/office/powerpoint/2010/main" val="250414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fade">
                                      <p:cBhvr>
                                        <p:cTn id="27" dur="500"/>
                                        <p:tgtEl>
                                          <p:spTgt spid="1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1C81EF85-DD89-A1B7-6570-9F533675219C}"/>
              </a:ext>
            </a:extLst>
          </p:cNvPr>
          <p:cNvSpPr txBox="1"/>
          <p:nvPr/>
        </p:nvSpPr>
        <p:spPr>
          <a:xfrm>
            <a:off x="775716" y="1414715"/>
            <a:ext cx="10495787" cy="3365858"/>
          </a:xfrm>
          <a:prstGeom prst="rect">
            <a:avLst/>
          </a:prstGeom>
          <a:solidFill>
            <a:schemeClr val="bg1">
              <a:lumMod val="95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套用 </a:t>
            </a:r>
            <a:r>
              <a:rPr lang="en-US" altLang="zh-CN" sz="2400" b="1" dirty="0">
                <a:effectLst/>
                <a:latin typeface="Consolas" panose="020B0609020204030204" pitchFamily="49" charset="0"/>
                <a:ea typeface="微软雅黑" panose="020B0503020204020204" pitchFamily="34" charset="-122"/>
              </a:rPr>
              <a:t>DFS </a:t>
            </a:r>
            <a:r>
              <a:rPr lang="zh-CN" altLang="en-US" sz="2400" b="1" dirty="0">
                <a:effectLst/>
                <a:latin typeface="Consolas" panose="020B0609020204030204" pitchFamily="49" charset="0"/>
                <a:ea typeface="微软雅黑" panose="020B0503020204020204" pitchFamily="34" charset="-122"/>
              </a:rPr>
              <a:t>框架 </a:t>
            </a:r>
            <a:endParaRPr lang="en-US" altLang="zh-CN" sz="2400" b="1" dirty="0">
              <a:effectLst/>
              <a:latin typeface="Consolas" panose="020B0609020204030204" pitchFamily="49" charset="0"/>
              <a:ea typeface="微软雅黑" panose="020B0503020204020204" pitchFamily="34" charset="-122"/>
            </a:endParaRPr>
          </a:p>
          <a:p>
            <a:pPr>
              <a:lnSpc>
                <a:spcPct val="150000"/>
              </a:lnSpc>
            </a:pPr>
            <a:r>
              <a:rPr lang="zh-CN" altLang="en-US" sz="2000" dirty="0">
                <a:effectLst/>
                <a:latin typeface="Consolas" panose="020B0609020204030204" pitchFamily="49" charset="0"/>
                <a:ea typeface="微软雅黑" panose="020B0503020204020204" pitchFamily="34" charset="-122"/>
              </a:rPr>
              <a:t>我们怎么把题目分给左右脑呢？这不就是我们在八皇后和数独里的“走一步看一步”吗！</a:t>
            </a:r>
          </a:p>
          <a:p>
            <a:pPr>
              <a:lnSpc>
                <a:spcPct val="150000"/>
              </a:lnSpc>
            </a:pPr>
            <a:r>
              <a:rPr lang="zh-CN" altLang="en-US" sz="2000" dirty="0">
                <a:effectLst/>
                <a:latin typeface="Consolas" panose="020B0609020204030204" pitchFamily="49" charset="0"/>
                <a:ea typeface="微软雅黑" panose="020B0503020204020204" pitchFamily="34" charset="-122"/>
              </a:rPr>
              <a:t>对于每一道题，我们只有 </a:t>
            </a:r>
            <a:r>
              <a:rPr lang="en-US" altLang="zh-CN" sz="2000" b="1" dirty="0">
                <a:effectLst/>
                <a:latin typeface="Consolas" panose="020B0609020204030204" pitchFamily="49" charset="0"/>
                <a:ea typeface="微软雅黑" panose="020B0503020204020204" pitchFamily="34" charset="-122"/>
              </a:rPr>
              <a:t>2 </a:t>
            </a:r>
            <a:r>
              <a:rPr lang="zh-CN" altLang="en-US" sz="2000" b="1" dirty="0">
                <a:effectLst/>
                <a:latin typeface="Consolas" panose="020B0609020204030204" pitchFamily="49" charset="0"/>
                <a:ea typeface="微软雅黑" panose="020B0503020204020204" pitchFamily="34" charset="-122"/>
              </a:rPr>
              <a:t>种选择</a:t>
            </a:r>
            <a:r>
              <a:rPr lang="zh-CN" altLang="en-US" sz="2000" dirty="0">
                <a:effectLst/>
                <a:latin typeface="Consolas" panose="020B0609020204030204" pitchFamily="49" charset="0"/>
                <a:ea typeface="微软雅黑" panose="020B0503020204020204" pitchFamily="34" charset="-122"/>
              </a:rPr>
              <a:t>：</a:t>
            </a:r>
          </a:p>
          <a:p>
            <a:pPr indent="-342900">
              <a:lnSpc>
                <a:spcPct val="150000"/>
              </a:lnSpc>
              <a:buClr>
                <a:srgbClr val="000000"/>
              </a:buClr>
              <a:buFont typeface="Arial" panose="020B0604020202020204" pitchFamily="34" charset="0"/>
              <a:buChar char="•"/>
            </a:pPr>
            <a:r>
              <a:rPr lang="zh-CN" altLang="en-US" sz="2000" dirty="0">
                <a:effectLst/>
                <a:latin typeface="Consolas" panose="020B0609020204030204" pitchFamily="49" charset="0"/>
                <a:ea typeface="微软雅黑" panose="020B0503020204020204" pitchFamily="34" charset="-122"/>
              </a:rPr>
              <a:t>选择 </a:t>
            </a:r>
            <a:r>
              <a:rPr lang="en-US" altLang="zh-CN" sz="2000" dirty="0">
                <a:effectLst/>
                <a:latin typeface="Consolas" panose="020B0609020204030204" pitchFamily="49" charset="0"/>
                <a:ea typeface="微软雅黑" panose="020B0503020204020204" pitchFamily="34" charset="-122"/>
              </a:rPr>
              <a:t>A</a:t>
            </a:r>
            <a:r>
              <a:rPr lang="zh-CN" altLang="en-US" sz="2000" dirty="0">
                <a:effectLst/>
                <a:latin typeface="Consolas" panose="020B0609020204030204" pitchFamily="49" charset="0"/>
                <a:ea typeface="微软雅黑" panose="020B0503020204020204" pitchFamily="34" charset="-122"/>
              </a:rPr>
              <a:t>： 交给左脑（压栈，挂起，去处理下一题）。</a:t>
            </a:r>
          </a:p>
          <a:p>
            <a:pPr indent="-342900">
              <a:lnSpc>
                <a:spcPct val="150000"/>
              </a:lnSpc>
              <a:buClr>
                <a:srgbClr val="000000"/>
              </a:buClr>
              <a:buFont typeface="Arial" panose="020B0604020202020204" pitchFamily="34" charset="0"/>
              <a:buChar char="•"/>
            </a:pPr>
            <a:r>
              <a:rPr lang="zh-CN" altLang="en-US" sz="2000" dirty="0">
                <a:effectLst/>
                <a:latin typeface="Consolas" panose="020B0609020204030204" pitchFamily="49" charset="0"/>
                <a:ea typeface="微软雅黑" panose="020B0503020204020204" pitchFamily="34" charset="-122"/>
              </a:rPr>
              <a:t>选择 </a:t>
            </a:r>
            <a:r>
              <a:rPr lang="en-US" altLang="zh-CN" sz="2000" dirty="0">
                <a:effectLst/>
                <a:latin typeface="Consolas" panose="020B0609020204030204" pitchFamily="49" charset="0"/>
                <a:ea typeface="微软雅黑" panose="020B0503020204020204" pitchFamily="34" charset="-122"/>
              </a:rPr>
              <a:t>B</a:t>
            </a:r>
            <a:r>
              <a:rPr lang="zh-CN" altLang="en-US" sz="2000" dirty="0">
                <a:effectLst/>
                <a:latin typeface="Consolas" panose="020B0609020204030204" pitchFamily="49" charset="0"/>
                <a:ea typeface="微软雅黑" panose="020B0503020204020204" pitchFamily="34" charset="-122"/>
              </a:rPr>
              <a:t>： 交给右脑（压栈，挂起，去处理下一题）。</a:t>
            </a:r>
          </a:p>
          <a:p>
            <a:pPr>
              <a:lnSpc>
                <a:spcPct val="150000"/>
              </a:lnSpc>
            </a:pPr>
            <a:r>
              <a:rPr lang="zh-CN" altLang="en-US" sz="2000" dirty="0">
                <a:effectLst/>
                <a:latin typeface="Consolas" panose="020B0609020204030204" pitchFamily="49" charset="0"/>
                <a:ea typeface="微软雅黑" panose="020B0503020204020204" pitchFamily="34" charset="-122"/>
              </a:rPr>
              <a:t>我们可以构思一个递归函数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 并且</a:t>
            </a:r>
            <a:r>
              <a:rPr lang="zh-CN" altLang="en-US" sz="2000" dirty="0">
                <a:effectLst/>
                <a:latin typeface="Consolas" panose="020B0609020204030204" pitchFamily="49" charset="0"/>
                <a:ea typeface="微软雅黑" panose="020B0503020204020204" pitchFamily="34" charset="-122"/>
              </a:rPr>
              <a:t>在参数里传递：</a:t>
            </a:r>
            <a:r>
              <a:rPr lang="zh-CN" altLang="en-US" sz="2000" dirty="0">
                <a:latin typeface="Consolas" panose="020B0609020204030204" pitchFamily="49" charset="0"/>
                <a:ea typeface="微软雅黑" panose="020B0503020204020204" pitchFamily="34" charset="-122"/>
              </a:rPr>
              <a:t>当前正准备分配第 </a:t>
            </a:r>
            <a:r>
              <a:rPr lang="en-US" altLang="zh-CN" sz="2000" dirty="0" err="1">
                <a:latin typeface="Consolas" panose="020B0609020204030204" pitchFamily="49" charset="0"/>
                <a:ea typeface="微软雅黑" panose="020B0503020204020204" pitchFamily="34" charset="-122"/>
              </a:rPr>
              <a:t>i</a:t>
            </a:r>
            <a:r>
              <a:rPr lang="en-US" altLang="zh-CN" sz="2000" dirty="0">
                <a:latin typeface="Consolas" panose="020B0609020204030204" pitchFamily="49" charset="0"/>
                <a:ea typeface="微软雅黑" panose="020B0503020204020204" pitchFamily="34" charset="-122"/>
              </a:rPr>
              <a:t> </a:t>
            </a:r>
            <a:r>
              <a:rPr lang="zh-CN" altLang="en-US" sz="2000" dirty="0">
                <a:latin typeface="Consolas" panose="020B0609020204030204" pitchFamily="49" charset="0"/>
                <a:ea typeface="微软雅黑" panose="020B0503020204020204" pitchFamily="34" charset="-122"/>
              </a:rPr>
              <a:t>题的时候，左右脑的占用情况，就能更方便的来计算了</a:t>
            </a:r>
            <a:r>
              <a:rPr lang="zh-CN" altLang="en-US" sz="2000" dirty="0">
                <a:effectLst/>
                <a:latin typeface="Consolas" panose="020B0609020204030204" pitchFamily="49" charset="0"/>
                <a:ea typeface="微软雅黑" panose="020B0503020204020204" pitchFamily="34" charset="-122"/>
              </a:rPr>
              <a:t>。</a:t>
            </a:r>
          </a:p>
        </p:txBody>
      </p:sp>
      <p:sp>
        <p:nvSpPr>
          <p:cNvPr id="11" name="文本框 10">
            <a:extLst>
              <a:ext uri="{FF2B5EF4-FFF2-40B4-BE49-F238E27FC236}">
                <a16:creationId xmlns:a16="http://schemas.microsoft.com/office/drawing/2014/main" id="{B114A78F-2451-668E-95A8-39477D349F15}"/>
              </a:ext>
            </a:extLst>
          </p:cNvPr>
          <p:cNvSpPr txBox="1"/>
          <p:nvPr/>
        </p:nvSpPr>
        <p:spPr>
          <a:xfrm>
            <a:off x="1884490" y="4939049"/>
            <a:ext cx="8363030" cy="135934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index: </a:t>
            </a:r>
            <a:r>
              <a:rPr lang="zh-CN" altLang="en-US" sz="2000" dirty="0">
                <a:solidFill>
                  <a:srgbClr val="008000"/>
                </a:solidFill>
                <a:latin typeface="Consolas" panose="020B0609020204030204" pitchFamily="49" charset="0"/>
              </a:rPr>
              <a:t>现在正准备分配第几题</a:t>
            </a:r>
            <a:r>
              <a:rPr lang="zh-CN" altLang="en-US"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en-US" altLang="zh-CN" sz="2000" dirty="0" err="1">
                <a:solidFill>
                  <a:srgbClr val="008000"/>
                </a:solidFill>
                <a:latin typeface="Consolas" panose="020B0609020204030204" pitchFamily="49" charset="0"/>
              </a:rPr>
              <a:t>sum_L</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左脑目前累计被分配了多少时间</a:t>
            </a:r>
            <a:r>
              <a:rPr lang="zh-CN" altLang="en-US"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en-US" altLang="zh-CN" sz="2000" dirty="0" err="1">
                <a:solidFill>
                  <a:srgbClr val="008000"/>
                </a:solidFill>
                <a:latin typeface="Consolas" panose="020B0609020204030204" pitchFamily="49" charset="0"/>
              </a:rPr>
              <a:t>sum_R</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右脑目前累计被分配了多少时间</a:t>
            </a:r>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void</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(int index, int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 { ... }</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65293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C182598C-2289-CD7F-AFC9-5B4F4A716C8C}"/>
              </a:ext>
            </a:extLst>
          </p:cNvPr>
          <p:cNvSpPr txBox="1"/>
          <p:nvPr/>
        </p:nvSpPr>
        <p:spPr>
          <a:xfrm>
            <a:off x="984298" y="1449360"/>
            <a:ext cx="10547564" cy="2534861"/>
          </a:xfrm>
          <a:prstGeom prst="rect">
            <a:avLst/>
          </a:prstGeom>
          <a:solidFill>
            <a:schemeClr val="accent4">
              <a:lumMod val="20000"/>
              <a:lumOff val="80000"/>
            </a:schemeClr>
          </a:solidFill>
        </p:spPr>
        <p:txBody>
          <a:bodyPr wrap="square">
            <a:spAutoFit/>
          </a:bodyPr>
          <a:lstStyle/>
          <a:p>
            <a:pPr>
              <a:lnSpc>
                <a:spcPct val="150000"/>
              </a:lnSpc>
            </a:pPr>
            <a:r>
              <a:rPr lang="en-US" altLang="zh-CN" sz="2800" b="1" dirty="0" err="1">
                <a:effectLst/>
                <a:latin typeface="Consolas" panose="020B0609020204030204" pitchFamily="49" charset="0"/>
                <a:ea typeface="微软雅黑" panose="020B0503020204020204" pitchFamily="34" charset="-122"/>
              </a:rPr>
              <a:t>dfs</a:t>
            </a:r>
            <a:r>
              <a:rPr lang="zh-CN" altLang="en-US" sz="2800" b="1" dirty="0">
                <a:latin typeface="Consolas" panose="020B0609020204030204" pitchFamily="49" charset="0"/>
                <a:ea typeface="微软雅黑" panose="020B0503020204020204" pitchFamily="34" charset="-122"/>
              </a:rPr>
              <a:t> </a:t>
            </a:r>
            <a:r>
              <a:rPr lang="zh-CN" altLang="en-US" sz="2800" b="1" dirty="0">
                <a:effectLst/>
                <a:latin typeface="Consolas" panose="020B0609020204030204" pitchFamily="49" charset="0"/>
                <a:ea typeface="微软雅黑" panose="020B0503020204020204" pitchFamily="34" charset="-122"/>
              </a:rPr>
              <a:t>逻辑：</a:t>
            </a:r>
          </a:p>
          <a:p>
            <a:pPr>
              <a:lnSpc>
                <a:spcPct val="150000"/>
              </a:lnSpc>
              <a:buClr>
                <a:srgbClr val="000000"/>
              </a:buClr>
            </a:pPr>
            <a:r>
              <a:rPr lang="zh-CN" altLang="en-US" sz="2000" b="1" dirty="0">
                <a:solidFill>
                  <a:srgbClr val="C00000"/>
                </a:solidFill>
                <a:effectLst/>
                <a:latin typeface="Consolas" panose="020B0609020204030204" pitchFamily="49" charset="0"/>
                <a:ea typeface="微软雅黑" panose="020B0503020204020204" pitchFamily="34" charset="-122"/>
              </a:rPr>
              <a:t>递归出口： </a:t>
            </a:r>
            <a:endParaRPr lang="en-US" altLang="zh-CN" sz="2000" b="1" dirty="0">
              <a:solidFill>
                <a:srgbClr val="C00000"/>
              </a:solidFill>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如果 </a:t>
            </a:r>
            <a:r>
              <a:rPr lang="en-US" altLang="zh-CN" sz="2000" dirty="0">
                <a:solidFill>
                  <a:srgbClr val="C00000"/>
                </a:solidFill>
                <a:effectLst/>
                <a:latin typeface="Consolas" panose="020B0609020204030204" pitchFamily="49" charset="0"/>
                <a:ea typeface="微软雅黑" panose="020B0503020204020204" pitchFamily="34" charset="-122"/>
              </a:rPr>
              <a:t>index</a:t>
            </a:r>
            <a:r>
              <a:rPr lang="zh-CN" altLang="en-US" sz="2000" dirty="0">
                <a:effectLst/>
                <a:latin typeface="Consolas" panose="020B0609020204030204" pitchFamily="49" charset="0"/>
                <a:ea typeface="微软雅黑" panose="020B0503020204020204" pitchFamily="34" charset="-122"/>
              </a:rPr>
              <a:t> 超过了这一科的总题数，说明所有题都分完了！ 此时，这一种分配方案耗时是 </a:t>
            </a:r>
            <a:r>
              <a:rPr lang="en-US" altLang="zh-CN" sz="2000" dirty="0">
                <a:solidFill>
                  <a:srgbClr val="C00000"/>
                </a:solidFill>
                <a:effectLst/>
                <a:latin typeface="Consolas" panose="020B0609020204030204" pitchFamily="49" charset="0"/>
                <a:ea typeface="微软雅黑" panose="020B0503020204020204" pitchFamily="34" charset="-122"/>
              </a:rPr>
              <a:t>max(</a:t>
            </a:r>
            <a:r>
              <a:rPr lang="en-US" altLang="zh-CN" sz="2000" dirty="0" err="1">
                <a:solidFill>
                  <a:srgbClr val="C00000"/>
                </a:solidFill>
                <a:effectLst/>
                <a:latin typeface="Consolas" panose="020B0609020204030204" pitchFamily="49" charset="0"/>
                <a:ea typeface="微软雅黑" panose="020B0503020204020204" pitchFamily="34" charset="-122"/>
              </a:rPr>
              <a:t>sum_L</a:t>
            </a:r>
            <a:r>
              <a:rPr lang="en-US" altLang="zh-CN" sz="2000" dirty="0">
                <a:solidFill>
                  <a:srgbClr val="C00000"/>
                </a:solidFill>
                <a:effectLst/>
                <a:latin typeface="Consolas" panose="020B0609020204030204" pitchFamily="49" charset="0"/>
                <a:ea typeface="微软雅黑" panose="020B0503020204020204" pitchFamily="34" charset="-122"/>
              </a:rPr>
              <a:t>, </a:t>
            </a:r>
            <a:r>
              <a:rPr lang="en-US" altLang="zh-CN" sz="2000" dirty="0" err="1">
                <a:solidFill>
                  <a:srgbClr val="C00000"/>
                </a:solidFill>
                <a:effectLst/>
                <a:latin typeface="Consolas" panose="020B0609020204030204" pitchFamily="49" charset="0"/>
                <a:ea typeface="微软雅黑" panose="020B0503020204020204" pitchFamily="34" charset="-122"/>
              </a:rPr>
              <a:t>sum_R</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。我们把它和我们记录的“历史最短时间”比一比，如果更短，就更新记录。然后 </a:t>
            </a:r>
            <a:r>
              <a:rPr lang="en-US" altLang="zh-CN" sz="2000" dirty="0">
                <a:solidFill>
                  <a:srgbClr val="C00000"/>
                </a:solidFill>
                <a:effectLst/>
                <a:latin typeface="Consolas" panose="020B0609020204030204" pitchFamily="49" charset="0"/>
                <a:ea typeface="微软雅黑" panose="020B0503020204020204" pitchFamily="34" charset="-122"/>
              </a:rPr>
              <a:t>return</a:t>
            </a:r>
            <a:r>
              <a:rPr lang="zh-CN" altLang="en-US" sz="2000" dirty="0">
                <a:effectLst/>
                <a:latin typeface="Consolas" panose="020B0609020204030204" pitchFamily="49" charset="0"/>
                <a:ea typeface="微软雅黑" panose="020B0503020204020204" pitchFamily="34" charset="-122"/>
              </a:rPr>
              <a:t> 弹栈。</a:t>
            </a:r>
          </a:p>
        </p:txBody>
      </p:sp>
      <p:sp>
        <p:nvSpPr>
          <p:cNvPr id="16" name="文本框 15">
            <a:extLst>
              <a:ext uri="{FF2B5EF4-FFF2-40B4-BE49-F238E27FC236}">
                <a16:creationId xmlns:a16="http://schemas.microsoft.com/office/drawing/2014/main" id="{9308F20C-1A52-FE39-B806-2BB103D44395}"/>
              </a:ext>
            </a:extLst>
          </p:cNvPr>
          <p:cNvSpPr txBox="1"/>
          <p:nvPr/>
        </p:nvSpPr>
        <p:spPr>
          <a:xfrm>
            <a:off x="1630791" y="4104178"/>
            <a:ext cx="9254577" cy="197490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void</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(int index, int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所有题目都已分配就退出</a:t>
            </a:r>
            <a:r>
              <a:rPr lang="en-US" altLang="zh-CN" sz="2000" dirty="0">
                <a:solidFill>
                  <a:srgbClr val="008000"/>
                </a:solidFill>
                <a:latin typeface="Consolas" panose="020B0609020204030204" pitchFamily="49" charset="0"/>
              </a:rPr>
              <a:t>, </a:t>
            </a:r>
            <a:r>
              <a:rPr lang="en-US" altLang="zh-CN" sz="2000" dirty="0" err="1">
                <a:solidFill>
                  <a:srgbClr val="008000"/>
                </a:solidFill>
                <a:latin typeface="Consolas" panose="020B0609020204030204" pitchFamily="49" charset="0"/>
              </a:rPr>
              <a:t>min_time</a:t>
            </a:r>
            <a:r>
              <a:rPr lang="zh-CN" altLang="en-US" sz="2000" dirty="0">
                <a:solidFill>
                  <a:srgbClr val="008000"/>
                </a:solidFill>
                <a:latin typeface="Consolas" panose="020B0609020204030204" pitchFamily="49" charset="0"/>
              </a:rPr>
              <a:t>为全局变量，记录用时最小的方案</a:t>
            </a:r>
          </a:p>
          <a:p>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(index == s)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min_time</a:t>
            </a:r>
            <a:r>
              <a:rPr lang="en-US" altLang="zh-CN" sz="2000" dirty="0">
                <a:solidFill>
                  <a:srgbClr val="000000"/>
                </a:solidFill>
                <a:latin typeface="Consolas" panose="020B0609020204030204" pitchFamily="49" charset="0"/>
              </a:rPr>
              <a:t> = min(</a:t>
            </a:r>
            <a:r>
              <a:rPr lang="en-US" altLang="zh-CN" sz="2000" dirty="0" err="1">
                <a:solidFill>
                  <a:srgbClr val="000000"/>
                </a:solidFill>
                <a:latin typeface="Consolas" panose="020B0609020204030204" pitchFamily="49" charset="0"/>
              </a:rPr>
              <a:t>min_time</a:t>
            </a:r>
            <a:r>
              <a:rPr lang="en-US" altLang="zh-CN" sz="2000" dirty="0">
                <a:solidFill>
                  <a:srgbClr val="000000"/>
                </a:solidFill>
                <a:latin typeface="Consolas" panose="020B0609020204030204" pitchFamily="49" charset="0"/>
              </a:rPr>
              <a:t>, max(</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p>
        </p:txBody>
      </p:sp>
    </p:spTree>
    <p:extLst>
      <p:ext uri="{BB962C8B-B14F-4D97-AF65-F5344CB8AC3E}">
        <p14:creationId xmlns:p14="http://schemas.microsoft.com/office/powerpoint/2010/main" val="396240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Effect transition="in" filter="fade">
                                      <p:cBhvr>
                                        <p:cTn id="7" dur="500"/>
                                        <p:tgtEl>
                                          <p:spTgt spid="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fade">
                                      <p:cBhvr>
                                        <p:cTn id="15" dur="500"/>
                                        <p:tgtEl>
                                          <p:spTgt spid="1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xEl>
                                              <p:pRg st="3" end="3"/>
                                            </p:txEl>
                                          </p:spTgt>
                                        </p:tgtEl>
                                        <p:attrNameLst>
                                          <p:attrName>style.visibility</p:attrName>
                                        </p:attrNameLst>
                                      </p:cBhvr>
                                      <p:to>
                                        <p:strVal val="visible"/>
                                      </p:to>
                                    </p:set>
                                    <p:animEffect transition="in" filter="fade">
                                      <p:cBhvr>
                                        <p:cTn id="18" dur="500"/>
                                        <p:tgtEl>
                                          <p:spTgt spid="1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xEl>
                                              <p:pRg st="4" end="4"/>
                                            </p:txEl>
                                          </p:spTgt>
                                        </p:tgtEl>
                                        <p:attrNameLst>
                                          <p:attrName>style.visibility</p:attrName>
                                        </p:attrNameLst>
                                      </p:cBhvr>
                                      <p:to>
                                        <p:strVal val="visible"/>
                                      </p:to>
                                    </p:set>
                                    <p:animEffect transition="in" filter="fade">
                                      <p:cBhvr>
                                        <p:cTn id="21" dur="500"/>
                                        <p:tgtEl>
                                          <p:spTgt spid="1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xEl>
                                              <p:pRg st="5" end="5"/>
                                            </p:txEl>
                                          </p:spTgt>
                                        </p:tgtEl>
                                        <p:attrNameLst>
                                          <p:attrName>style.visibility</p:attrName>
                                        </p:attrNameLst>
                                      </p:cBhvr>
                                      <p:to>
                                        <p:strVal val="visible"/>
                                      </p:to>
                                    </p:set>
                                    <p:animEffect transition="in" filter="fade">
                                      <p:cBhvr>
                                        <p:cTn id="24" dur="500"/>
                                        <p:tgtEl>
                                          <p:spTgt spid="1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C182598C-2289-CD7F-AFC9-5B4F4A716C8C}"/>
              </a:ext>
            </a:extLst>
          </p:cNvPr>
          <p:cNvSpPr txBox="1"/>
          <p:nvPr/>
        </p:nvSpPr>
        <p:spPr>
          <a:xfrm>
            <a:off x="984298" y="1489973"/>
            <a:ext cx="10547564" cy="2123658"/>
          </a:xfrm>
          <a:prstGeom prst="rect">
            <a:avLst/>
          </a:prstGeom>
          <a:solidFill>
            <a:schemeClr val="accent6">
              <a:lumMod val="20000"/>
              <a:lumOff val="80000"/>
            </a:schemeClr>
          </a:solidFill>
        </p:spPr>
        <p:txBody>
          <a:bodyPr wrap="square">
            <a:spAutoFit/>
          </a:bodyPr>
          <a:lstStyle/>
          <a:p>
            <a:pPr>
              <a:lnSpc>
                <a:spcPct val="150000"/>
              </a:lnSpc>
            </a:pPr>
            <a:r>
              <a:rPr lang="en-US" altLang="zh-CN" sz="2800" b="1" dirty="0" err="1">
                <a:effectLst/>
                <a:latin typeface="Consolas" panose="020B0609020204030204" pitchFamily="49" charset="0"/>
                <a:ea typeface="微软雅黑" panose="020B0503020204020204" pitchFamily="34" charset="-122"/>
              </a:rPr>
              <a:t>dfs</a:t>
            </a:r>
            <a:r>
              <a:rPr lang="zh-CN" altLang="en-US" sz="2800" b="1" dirty="0">
                <a:latin typeface="Consolas" panose="020B0609020204030204" pitchFamily="49" charset="0"/>
                <a:ea typeface="微软雅黑" panose="020B0503020204020204" pitchFamily="34" charset="-122"/>
              </a:rPr>
              <a:t> </a:t>
            </a:r>
            <a:r>
              <a:rPr lang="zh-CN" altLang="en-US" sz="2800" b="1" dirty="0">
                <a:effectLst/>
                <a:latin typeface="Consolas" panose="020B0609020204030204" pitchFamily="49" charset="0"/>
                <a:ea typeface="微软雅黑" panose="020B0503020204020204" pitchFamily="34" charset="-122"/>
              </a:rPr>
              <a:t>逻辑：</a:t>
            </a:r>
          </a:p>
          <a:p>
            <a:pPr>
              <a:lnSpc>
                <a:spcPct val="150000"/>
              </a:lnSpc>
              <a:buClr>
                <a:srgbClr val="000000"/>
              </a:buClr>
            </a:pPr>
            <a:r>
              <a:rPr lang="zh-CN" altLang="en-US" sz="2000" b="1" dirty="0">
                <a:solidFill>
                  <a:srgbClr val="C00000"/>
                </a:solidFill>
                <a:effectLst/>
                <a:latin typeface="Consolas" panose="020B0609020204030204" pitchFamily="49" charset="0"/>
                <a:ea typeface="微软雅黑" panose="020B0503020204020204" pitchFamily="34" charset="-122"/>
              </a:rPr>
              <a:t>走一步做出决策与深入</a:t>
            </a:r>
            <a:r>
              <a:rPr lang="en-US" altLang="zh-CN" sz="2000" b="1" dirty="0">
                <a:solidFill>
                  <a:srgbClr val="C00000"/>
                </a:solidFill>
                <a:effectLst/>
                <a:latin typeface="Consolas" panose="020B0609020204030204" pitchFamily="49" charset="0"/>
                <a:ea typeface="微软雅黑" panose="020B0503020204020204" pitchFamily="34" charset="-122"/>
              </a:rPr>
              <a:t>(</a:t>
            </a:r>
            <a:r>
              <a:rPr lang="zh-CN" altLang="en-US" sz="2000" b="1" dirty="0">
                <a:solidFill>
                  <a:srgbClr val="C00000"/>
                </a:solidFill>
                <a:effectLst/>
                <a:latin typeface="Consolas" panose="020B0609020204030204" pitchFamily="49" charset="0"/>
                <a:ea typeface="微软雅黑" panose="020B0503020204020204" pitchFamily="34" charset="-122"/>
              </a:rPr>
              <a:t>分配给左脑</a:t>
            </a:r>
            <a:r>
              <a:rPr lang="en-US" altLang="zh-CN" sz="2000" b="1" dirty="0">
                <a:solidFill>
                  <a:srgbClr val="C00000"/>
                </a:solidFill>
                <a:effectLst/>
                <a:latin typeface="Consolas" panose="020B0609020204030204" pitchFamily="49" charset="0"/>
                <a:ea typeface="微软雅黑" panose="020B0503020204020204" pitchFamily="34" charset="-122"/>
              </a:rPr>
              <a:t>)</a:t>
            </a:r>
            <a:r>
              <a:rPr lang="zh-CN" altLang="en-US" sz="2000" b="1" dirty="0">
                <a:solidFill>
                  <a:srgbClr val="C00000"/>
                </a:solidFill>
                <a:effectLst/>
                <a:latin typeface="Consolas" panose="020B0609020204030204" pitchFamily="49" charset="0"/>
                <a:ea typeface="微软雅黑" panose="020B0503020204020204" pitchFamily="34" charset="-122"/>
              </a:rPr>
              <a:t>： </a:t>
            </a:r>
            <a:endParaRPr lang="en-US" altLang="zh-CN" sz="2000" b="1" dirty="0">
              <a:solidFill>
                <a:srgbClr val="C00000"/>
              </a:solidFill>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决定把第 </a:t>
            </a:r>
            <a:r>
              <a:rPr lang="en-US" altLang="zh-CN" sz="2000" dirty="0">
                <a:solidFill>
                  <a:srgbClr val="C00000"/>
                </a:solidFill>
                <a:effectLst/>
                <a:latin typeface="Consolas" panose="020B0609020204030204" pitchFamily="49" charset="0"/>
                <a:ea typeface="微软雅黑" panose="020B0503020204020204" pitchFamily="34" charset="-122"/>
              </a:rPr>
              <a:t>index</a:t>
            </a:r>
            <a:r>
              <a:rPr lang="zh-CN" altLang="en-US" sz="2000" dirty="0">
                <a:effectLst/>
                <a:latin typeface="Consolas" panose="020B0609020204030204" pitchFamily="49" charset="0"/>
                <a:ea typeface="微软雅黑" panose="020B0503020204020204" pitchFamily="34" charset="-122"/>
              </a:rPr>
              <a:t> 题给左脑！ 怎么深入？直接调用 </a:t>
            </a:r>
            <a:r>
              <a:rPr lang="en-US" altLang="zh-CN" sz="2000" dirty="0" err="1">
                <a:solidFill>
                  <a:srgbClr val="C00000"/>
                </a:solidFill>
                <a:effectLst/>
                <a:latin typeface="Consolas" panose="020B0609020204030204" pitchFamily="49" charset="0"/>
                <a:ea typeface="微软雅黑" panose="020B0503020204020204" pitchFamily="34" charset="-122"/>
              </a:rPr>
              <a:t>dfs</a:t>
            </a:r>
            <a:r>
              <a:rPr lang="en-US" altLang="zh-CN" sz="2000" dirty="0">
                <a:solidFill>
                  <a:srgbClr val="C00000"/>
                </a:solidFill>
                <a:effectLst/>
                <a:latin typeface="Consolas" panose="020B0609020204030204" pitchFamily="49" charset="0"/>
                <a:ea typeface="微软雅黑" panose="020B0503020204020204" pitchFamily="34" charset="-122"/>
              </a:rPr>
              <a:t>(index + 1, </a:t>
            </a:r>
            <a:r>
              <a:rPr lang="en-US" altLang="zh-CN" sz="2000" dirty="0" err="1">
                <a:solidFill>
                  <a:srgbClr val="C00000"/>
                </a:solidFill>
                <a:effectLst/>
                <a:latin typeface="Consolas" panose="020B0609020204030204" pitchFamily="49" charset="0"/>
                <a:ea typeface="微软雅黑" panose="020B0503020204020204" pitchFamily="34" charset="-122"/>
              </a:rPr>
              <a:t>sum_L</a:t>
            </a:r>
            <a:r>
              <a:rPr lang="en-US" altLang="zh-CN" sz="2000" dirty="0">
                <a:solidFill>
                  <a:srgbClr val="C00000"/>
                </a:solidFill>
                <a:effectLst/>
                <a:latin typeface="Consolas" panose="020B0609020204030204" pitchFamily="49" charset="0"/>
                <a:ea typeface="微软雅黑" panose="020B0503020204020204" pitchFamily="34" charset="-122"/>
              </a:rPr>
              <a:t> + </a:t>
            </a:r>
            <a:r>
              <a:rPr lang="zh-CN" altLang="en-US" sz="2000" dirty="0">
                <a:solidFill>
                  <a:srgbClr val="C00000"/>
                </a:solidFill>
                <a:effectLst/>
                <a:latin typeface="Consolas" panose="020B0609020204030204" pitchFamily="49" charset="0"/>
                <a:ea typeface="微软雅黑" panose="020B0503020204020204" pitchFamily="34" charset="-122"/>
              </a:rPr>
              <a:t>这道题的时间</a:t>
            </a:r>
            <a:r>
              <a:rPr lang="en-US" altLang="zh-CN" sz="2000" dirty="0">
                <a:solidFill>
                  <a:srgbClr val="C00000"/>
                </a:solidFill>
                <a:effectLst/>
                <a:latin typeface="Consolas" panose="020B0609020204030204" pitchFamily="49" charset="0"/>
                <a:ea typeface="微软雅黑" panose="020B0503020204020204" pitchFamily="34" charset="-122"/>
              </a:rPr>
              <a:t>, </a:t>
            </a:r>
            <a:r>
              <a:rPr lang="en-US" altLang="zh-CN" sz="2000" dirty="0" err="1">
                <a:solidFill>
                  <a:srgbClr val="C00000"/>
                </a:solidFill>
                <a:effectLst/>
                <a:latin typeface="Consolas" panose="020B0609020204030204" pitchFamily="49" charset="0"/>
                <a:ea typeface="微软雅黑" panose="020B0503020204020204" pitchFamily="34" charset="-122"/>
              </a:rPr>
              <a:t>sum_R</a:t>
            </a:r>
            <a:r>
              <a:rPr lang="en-US" altLang="zh-CN" sz="2000" dirty="0">
                <a:solidFill>
                  <a:srgbClr val="C00000"/>
                </a:solidFill>
                <a:effectLst/>
                <a:latin typeface="Consolas" panose="020B0609020204030204" pitchFamily="49" charset="0"/>
                <a:ea typeface="微软雅黑" panose="020B0503020204020204" pitchFamily="34" charset="-122"/>
              </a:rPr>
              <a:t>);</a:t>
            </a:r>
            <a:endParaRPr lang="zh-CN" altLang="en-US" sz="2000" dirty="0">
              <a:effectLst/>
              <a:latin typeface="Consolas" panose="020B0609020204030204" pitchFamily="49" charset="0"/>
              <a:ea typeface="微软雅黑" panose="020B0503020204020204" pitchFamily="34" charset="-122"/>
            </a:endParaRPr>
          </a:p>
        </p:txBody>
      </p:sp>
      <p:sp>
        <p:nvSpPr>
          <p:cNvPr id="7" name="文本框 6">
            <a:extLst>
              <a:ext uri="{FF2B5EF4-FFF2-40B4-BE49-F238E27FC236}">
                <a16:creationId xmlns:a16="http://schemas.microsoft.com/office/drawing/2014/main" id="{A267885B-3164-0533-12CB-841C8EC675EB}"/>
              </a:ext>
            </a:extLst>
          </p:cNvPr>
          <p:cNvSpPr txBox="1"/>
          <p:nvPr/>
        </p:nvSpPr>
        <p:spPr>
          <a:xfrm>
            <a:off x="1116130" y="3687908"/>
            <a:ext cx="10283899" cy="259045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void</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(int index, int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 {</a:t>
            </a:r>
          </a:p>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(index == s)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min_time</a:t>
            </a:r>
            <a:r>
              <a:rPr lang="en-US" altLang="zh-CN" sz="2000" dirty="0">
                <a:solidFill>
                  <a:srgbClr val="000000"/>
                </a:solidFill>
                <a:latin typeface="Consolas" panose="020B0609020204030204" pitchFamily="49" charset="0"/>
              </a:rPr>
              <a:t> = min(</a:t>
            </a:r>
            <a:r>
              <a:rPr lang="en-US" altLang="zh-CN" sz="2000" dirty="0" err="1">
                <a:solidFill>
                  <a:srgbClr val="000000"/>
                </a:solidFill>
                <a:latin typeface="Consolas" panose="020B0609020204030204" pitchFamily="49" charset="0"/>
              </a:rPr>
              <a:t>min_time</a:t>
            </a:r>
            <a:r>
              <a:rPr lang="en-US" altLang="zh-CN" sz="2000" dirty="0">
                <a:solidFill>
                  <a:srgbClr val="000000"/>
                </a:solidFill>
                <a:latin typeface="Consolas" panose="020B0609020204030204" pitchFamily="49" charset="0"/>
              </a:rPr>
              <a:t>, max(</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p>
          <a:p>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将第 </a:t>
            </a:r>
            <a:r>
              <a:rPr lang="en-US" altLang="zh-CN" sz="2000" dirty="0">
                <a:solidFill>
                  <a:srgbClr val="008000"/>
                </a:solidFill>
                <a:latin typeface="Consolas" panose="020B0609020204030204" pitchFamily="49" charset="0"/>
              </a:rPr>
              <a:t>index </a:t>
            </a:r>
            <a:r>
              <a:rPr lang="zh-CN" altLang="en-US" sz="2000" dirty="0">
                <a:solidFill>
                  <a:srgbClr val="008000"/>
                </a:solidFill>
                <a:latin typeface="Consolas" panose="020B0609020204030204" pitchFamily="49" charset="0"/>
              </a:rPr>
              <a:t>道题分配给左脑</a:t>
            </a:r>
            <a:r>
              <a:rPr lang="en-US" altLang="zh-CN" sz="2000" dirty="0">
                <a:solidFill>
                  <a:srgbClr val="008000"/>
                </a:solidFill>
                <a:latin typeface="Consolas" panose="020B0609020204030204" pitchFamily="49" charset="0"/>
              </a:rPr>
              <a:t>, problem</a:t>
            </a:r>
            <a:r>
              <a:rPr lang="zh-CN" altLang="en-US" sz="2000" dirty="0">
                <a:solidFill>
                  <a:srgbClr val="008000"/>
                </a:solidFill>
                <a:latin typeface="Consolas" panose="020B0609020204030204" pitchFamily="49" charset="0"/>
              </a:rPr>
              <a:t>是全局数组，用于储存题目所花的时间</a:t>
            </a:r>
          </a:p>
          <a:p>
            <a:r>
              <a:rPr lang="zh-CN" altLang="en-US"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(index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 problem[index],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a:t>
            </a:r>
          </a:p>
        </p:txBody>
      </p:sp>
    </p:spTree>
    <p:extLst>
      <p:ext uri="{BB962C8B-B14F-4D97-AF65-F5344CB8AC3E}">
        <p14:creationId xmlns:p14="http://schemas.microsoft.com/office/powerpoint/2010/main" val="181537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500"/>
                                        <p:tgtEl>
                                          <p:spTgt spid="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6" end="6"/>
                                            </p:txEl>
                                          </p:spTgt>
                                        </p:tgtEl>
                                        <p:attrNameLst>
                                          <p:attrName>style.visibility</p:attrName>
                                        </p:attrNameLst>
                                      </p:cBhvr>
                                      <p:to>
                                        <p:strVal val="visible"/>
                                      </p:to>
                                    </p:set>
                                    <p:animEffect transition="in" filter="fade">
                                      <p:cBhvr>
                                        <p:cTn id="17" dur="500"/>
                                        <p:tgtEl>
                                          <p:spTgt spid="7">
                                            <p:txEl>
                                              <p:pRg st="6" end="6"/>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7" end="7"/>
                                            </p:txEl>
                                          </p:spTgt>
                                        </p:tgtEl>
                                        <p:attrNameLst>
                                          <p:attrName>style.visibility</p:attrName>
                                        </p:attrNameLst>
                                      </p:cBhvr>
                                      <p:to>
                                        <p:strVal val="visible"/>
                                      </p:to>
                                    </p:set>
                                    <p:animEffect transition="in" filter="fade">
                                      <p:cBhvr>
                                        <p:cTn id="20"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C182598C-2289-CD7F-AFC9-5B4F4A716C8C}"/>
              </a:ext>
            </a:extLst>
          </p:cNvPr>
          <p:cNvSpPr txBox="1"/>
          <p:nvPr/>
        </p:nvSpPr>
        <p:spPr>
          <a:xfrm>
            <a:off x="910879" y="1454689"/>
            <a:ext cx="10360624" cy="2073196"/>
          </a:xfrm>
          <a:prstGeom prst="rect">
            <a:avLst/>
          </a:prstGeom>
          <a:solidFill>
            <a:schemeClr val="accent5">
              <a:lumMod val="20000"/>
              <a:lumOff val="80000"/>
            </a:schemeClr>
          </a:solidFill>
        </p:spPr>
        <p:txBody>
          <a:bodyPr wrap="square">
            <a:spAutoFit/>
          </a:bodyPr>
          <a:lstStyle/>
          <a:p>
            <a:pPr>
              <a:lnSpc>
                <a:spcPct val="150000"/>
              </a:lnSpc>
            </a:pPr>
            <a:r>
              <a:rPr lang="en-US" altLang="zh-CN" sz="2800" b="1" dirty="0" err="1">
                <a:effectLst/>
                <a:latin typeface="Consolas" panose="020B0609020204030204" pitchFamily="49" charset="0"/>
                <a:ea typeface="微软雅黑" panose="020B0503020204020204" pitchFamily="34" charset="-122"/>
              </a:rPr>
              <a:t>dfs</a:t>
            </a:r>
            <a:r>
              <a:rPr lang="zh-CN" altLang="en-US" sz="2800" b="1" dirty="0">
                <a:latin typeface="Consolas" panose="020B0609020204030204" pitchFamily="49" charset="0"/>
                <a:ea typeface="微软雅黑" panose="020B0503020204020204" pitchFamily="34" charset="-122"/>
              </a:rPr>
              <a:t> </a:t>
            </a:r>
            <a:r>
              <a:rPr lang="zh-CN" altLang="en-US" sz="2800" b="1" dirty="0">
                <a:effectLst/>
                <a:latin typeface="Consolas" panose="020B0609020204030204" pitchFamily="49" charset="0"/>
                <a:ea typeface="微软雅黑" panose="020B0503020204020204" pitchFamily="34" charset="-122"/>
              </a:rPr>
              <a:t>逻辑：</a:t>
            </a:r>
          </a:p>
          <a:p>
            <a:pPr>
              <a:lnSpc>
                <a:spcPct val="150000"/>
              </a:lnSpc>
              <a:buClr>
                <a:srgbClr val="000000"/>
              </a:buClr>
            </a:pPr>
            <a:r>
              <a:rPr lang="zh-CN" altLang="en-US" sz="2000" b="1" dirty="0">
                <a:solidFill>
                  <a:srgbClr val="C00000"/>
                </a:solidFill>
                <a:effectLst/>
                <a:latin typeface="Consolas" panose="020B0609020204030204" pitchFamily="49" charset="0"/>
                <a:ea typeface="微软雅黑" panose="020B0503020204020204" pitchFamily="34" charset="-122"/>
              </a:rPr>
              <a:t>回溯与换路（分配给右脑）： </a:t>
            </a:r>
            <a:endParaRPr lang="en-US" altLang="zh-CN" sz="2000" b="1" dirty="0">
              <a:solidFill>
                <a:srgbClr val="C00000"/>
              </a:solidFill>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等上面的函数执行完弹栈回来，说明给左脑引发的所有可能都已经探索完了。 此时，我们换一条路，把这道题给右脑试试！</a:t>
            </a:r>
          </a:p>
        </p:txBody>
      </p:sp>
      <p:sp>
        <p:nvSpPr>
          <p:cNvPr id="7" name="文本框 6">
            <a:extLst>
              <a:ext uri="{FF2B5EF4-FFF2-40B4-BE49-F238E27FC236}">
                <a16:creationId xmlns:a16="http://schemas.microsoft.com/office/drawing/2014/main" id="{A267885B-3164-0533-12CB-841C8EC675EB}"/>
              </a:ext>
            </a:extLst>
          </p:cNvPr>
          <p:cNvSpPr txBox="1"/>
          <p:nvPr/>
        </p:nvSpPr>
        <p:spPr>
          <a:xfrm>
            <a:off x="1280133" y="3747671"/>
            <a:ext cx="9631733" cy="259045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void</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(int index, int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 {</a:t>
            </a:r>
          </a:p>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(index == s)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min_time</a:t>
            </a:r>
            <a:r>
              <a:rPr lang="en-US" altLang="zh-CN" sz="2000" dirty="0">
                <a:solidFill>
                  <a:srgbClr val="000000"/>
                </a:solidFill>
                <a:latin typeface="Consolas" panose="020B0609020204030204" pitchFamily="49" charset="0"/>
              </a:rPr>
              <a:t> = min(</a:t>
            </a:r>
            <a:r>
              <a:rPr lang="en-US" altLang="zh-CN" sz="2000" dirty="0" err="1">
                <a:solidFill>
                  <a:srgbClr val="000000"/>
                </a:solidFill>
                <a:latin typeface="Consolas" panose="020B0609020204030204" pitchFamily="49" charset="0"/>
              </a:rPr>
              <a:t>min_time</a:t>
            </a:r>
            <a:r>
              <a:rPr lang="en-US" altLang="zh-CN" sz="2000" dirty="0">
                <a:solidFill>
                  <a:srgbClr val="000000"/>
                </a:solidFill>
                <a:latin typeface="Consolas" panose="020B0609020204030204" pitchFamily="49" charset="0"/>
              </a:rPr>
              <a:t>, max(</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a:t>
            </a:r>
            <a:r>
              <a:rPr lang="en-US" altLang="zh-CN" sz="2000" dirty="0">
                <a:solidFill>
                  <a:srgbClr val="0000FF"/>
                </a:solidFill>
                <a:latin typeface="Consolas" panose="020B0609020204030204" pitchFamily="49" charset="0"/>
              </a:rPr>
              <a:t> return</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(index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 problem[index],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将第 </a:t>
            </a:r>
            <a:r>
              <a:rPr lang="en-US" altLang="zh-CN" sz="2000" dirty="0">
                <a:solidFill>
                  <a:srgbClr val="008000"/>
                </a:solidFill>
                <a:latin typeface="Consolas" panose="020B0609020204030204" pitchFamily="49" charset="0"/>
              </a:rPr>
              <a:t>index </a:t>
            </a:r>
            <a:r>
              <a:rPr lang="zh-CN" altLang="en-US" sz="2000" dirty="0">
                <a:solidFill>
                  <a:srgbClr val="008000"/>
                </a:solidFill>
                <a:latin typeface="Consolas" panose="020B0609020204030204" pitchFamily="49" charset="0"/>
              </a:rPr>
              <a:t>道题分配给右脑</a:t>
            </a:r>
          </a:p>
          <a:p>
            <a:r>
              <a:rPr lang="zh-CN" altLang="en-US"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(index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sum_L</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sum_R</a:t>
            </a:r>
            <a:r>
              <a:rPr lang="en-US" altLang="zh-CN" sz="2000" dirty="0">
                <a:solidFill>
                  <a:srgbClr val="000000"/>
                </a:solidFill>
                <a:latin typeface="Consolas" panose="020B0609020204030204" pitchFamily="49" charset="0"/>
              </a:rPr>
              <a:t> + problem[index]);</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2864235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Effect transition="in" filter="fade">
                                      <p:cBhvr>
                                        <p:cTn id="7" dur="500"/>
                                        <p:tgtEl>
                                          <p:spTgt spid="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5" end="5"/>
                                            </p:txEl>
                                          </p:spTgt>
                                        </p:tgtEl>
                                        <p:attrNameLst>
                                          <p:attrName>style.visibility</p:attrName>
                                        </p:attrNameLst>
                                      </p:cBhvr>
                                      <p:to>
                                        <p:strVal val="visible"/>
                                      </p:to>
                                    </p:set>
                                    <p:animEffect transition="in" filter="fade">
                                      <p:cBhvr>
                                        <p:cTn id="12" dur="500"/>
                                        <p:tgtEl>
                                          <p:spTgt spid="7">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Effect transition="in" filter="fade">
                                      <p:cBhvr>
                                        <p:cTn id="15"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C182598C-2289-CD7F-AFC9-5B4F4A716C8C}"/>
              </a:ext>
            </a:extLst>
          </p:cNvPr>
          <p:cNvSpPr txBox="1"/>
          <p:nvPr/>
        </p:nvSpPr>
        <p:spPr>
          <a:xfrm>
            <a:off x="822216" y="1841572"/>
            <a:ext cx="10547564" cy="585738"/>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最终只需要在主函数中分别处理四门科目，每次调用</a:t>
            </a:r>
            <a:r>
              <a:rPr lang="en-US" altLang="zh-CN" sz="2400" dirty="0" err="1">
                <a:effectLst/>
                <a:latin typeface="Consolas" panose="020B0609020204030204" pitchFamily="49" charset="0"/>
                <a:ea typeface="微软雅黑" panose="020B0503020204020204" pitchFamily="34" charset="-122"/>
              </a:rPr>
              <a:t>dfs</a:t>
            </a:r>
            <a:r>
              <a:rPr lang="zh-CN" altLang="en-US" sz="2400" dirty="0">
                <a:effectLst/>
                <a:latin typeface="Consolas" panose="020B0609020204030204" pitchFamily="49" charset="0"/>
                <a:ea typeface="微软雅黑" panose="020B0503020204020204" pitchFamily="34" charset="-122"/>
              </a:rPr>
              <a:t>函数即可解决本问题</a:t>
            </a:r>
            <a:endParaRPr lang="zh-CN" altLang="en-US" dirty="0">
              <a:effectLst/>
              <a:latin typeface="Consolas" panose="020B0609020204030204" pitchFamily="49" charset="0"/>
              <a:ea typeface="微软雅黑" panose="020B0503020204020204" pitchFamily="34" charset="-122"/>
            </a:endParaRPr>
          </a:p>
        </p:txBody>
      </p:sp>
      <p:sp>
        <p:nvSpPr>
          <p:cNvPr id="9" name="文本框 8">
            <a:extLst>
              <a:ext uri="{FF2B5EF4-FFF2-40B4-BE49-F238E27FC236}">
                <a16:creationId xmlns:a16="http://schemas.microsoft.com/office/drawing/2014/main" id="{D89C6EB0-C286-DA81-20F4-F64C5B2A8635}"/>
              </a:ext>
            </a:extLst>
          </p:cNvPr>
          <p:cNvSpPr txBox="1"/>
          <p:nvPr/>
        </p:nvSpPr>
        <p:spPr>
          <a:xfrm>
            <a:off x="822217" y="3787926"/>
            <a:ext cx="10547563" cy="2247731"/>
          </a:xfrm>
          <a:prstGeom prst="rect">
            <a:avLst/>
          </a:prstGeom>
          <a:solidFill>
            <a:schemeClr val="accent4">
              <a:lumMod val="20000"/>
              <a:lumOff val="80000"/>
            </a:schemeClr>
          </a:solidFill>
        </p:spPr>
        <p:txBody>
          <a:bodyPr wrap="square">
            <a:spAutoFit/>
          </a:bodyPr>
          <a:lstStyle/>
          <a:p>
            <a:pPr>
              <a:lnSpc>
                <a:spcPct val="150000"/>
              </a:lnSpc>
            </a:pPr>
            <a:r>
              <a:rPr lang="en-US" altLang="zh-CN" sz="2400" b="1" dirty="0">
                <a:latin typeface="Consolas" panose="020B0609020204030204" pitchFamily="49" charset="0"/>
                <a:ea typeface="微软雅黑" panose="020B0503020204020204" pitchFamily="34" charset="-122"/>
              </a:rPr>
              <a:t>1.</a:t>
            </a:r>
            <a:r>
              <a:rPr lang="zh-CN" altLang="en-US" sz="2400" b="1" dirty="0">
                <a:latin typeface="Consolas" panose="020B0609020204030204" pitchFamily="49" charset="0"/>
                <a:ea typeface="微软雅黑" panose="020B0503020204020204" pitchFamily="34" charset="-122"/>
              </a:rPr>
              <a:t>最优性剪枝：</a:t>
            </a:r>
            <a:endParaRPr lang="en-US" altLang="zh-CN" sz="2400" b="1" dirty="0">
              <a:latin typeface="Consolas" panose="020B0609020204030204" pitchFamily="49" charset="0"/>
              <a:ea typeface="微软雅黑" panose="020B0503020204020204" pitchFamily="34" charset="-122"/>
            </a:endParaRPr>
          </a:p>
          <a:p>
            <a:pPr>
              <a:lnSpc>
                <a:spcPct val="150000"/>
              </a:lnSpc>
            </a:pPr>
            <a:r>
              <a:rPr lang="zh-CN" altLang="en-US" sz="2400" dirty="0">
                <a:latin typeface="Consolas" panose="020B0609020204030204" pitchFamily="49" charset="0"/>
                <a:ea typeface="微软雅黑" panose="020B0503020204020204" pitchFamily="34" charset="-122"/>
              </a:rPr>
              <a:t>如果在搜索过程中，</a:t>
            </a:r>
            <a:r>
              <a:rPr lang="en-US" altLang="zh-CN" sz="2400" dirty="0" err="1">
                <a:latin typeface="Consolas" panose="020B0609020204030204" pitchFamily="49" charset="0"/>
                <a:ea typeface="微软雅黑" panose="020B0503020204020204" pitchFamily="34" charset="-122"/>
              </a:rPr>
              <a:t>sum_L</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或 </a:t>
            </a:r>
            <a:r>
              <a:rPr lang="en-US" altLang="zh-CN" sz="2400" dirty="0" err="1">
                <a:latin typeface="Consolas" panose="020B0609020204030204" pitchFamily="49" charset="0"/>
                <a:ea typeface="微软雅黑" panose="020B0503020204020204" pitchFamily="34" charset="-122"/>
              </a:rPr>
              <a:t>sum_R</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已经超过了当前已经找到的 </a:t>
            </a:r>
            <a:r>
              <a:rPr lang="en-US" altLang="zh-CN" sz="2400" dirty="0" err="1">
                <a:latin typeface="Consolas" panose="020B0609020204030204" pitchFamily="49" charset="0"/>
                <a:ea typeface="微软雅黑" panose="020B0503020204020204" pitchFamily="34" charset="-122"/>
              </a:rPr>
              <a:t>min_time</a:t>
            </a:r>
            <a:r>
              <a:rPr lang="zh-CN" altLang="en-US" sz="2400" dirty="0">
                <a:latin typeface="Consolas" panose="020B0609020204030204" pitchFamily="49" charset="0"/>
                <a:ea typeface="微软雅黑" panose="020B0503020204020204" pitchFamily="34" charset="-122"/>
              </a:rPr>
              <a:t>，那么无论后续题目如何分配，最终的 </a:t>
            </a:r>
            <a:r>
              <a:rPr lang="en-US" altLang="zh-CN" sz="2400" dirty="0">
                <a:latin typeface="Consolas" panose="020B0609020204030204" pitchFamily="49" charset="0"/>
                <a:ea typeface="微软雅黑" panose="020B0503020204020204" pitchFamily="34" charset="-122"/>
              </a:rPr>
              <a:t>max(</a:t>
            </a:r>
            <a:r>
              <a:rPr lang="en-US" altLang="zh-CN" sz="2400" dirty="0" err="1">
                <a:latin typeface="Consolas" panose="020B0609020204030204" pitchFamily="49" charset="0"/>
                <a:ea typeface="微软雅黑" panose="020B0503020204020204" pitchFamily="34" charset="-122"/>
              </a:rPr>
              <a:t>sum_L</a:t>
            </a:r>
            <a:r>
              <a:rPr lang="en-US" altLang="zh-CN" sz="2400" dirty="0">
                <a:latin typeface="Consolas" panose="020B0609020204030204" pitchFamily="49" charset="0"/>
                <a:ea typeface="微软雅黑" panose="020B0503020204020204" pitchFamily="34" charset="-122"/>
              </a:rPr>
              <a:t>, </a:t>
            </a:r>
            <a:r>
              <a:rPr lang="en-US" altLang="zh-CN" sz="2400" dirty="0" err="1">
                <a:latin typeface="Consolas" panose="020B0609020204030204" pitchFamily="49" charset="0"/>
                <a:ea typeface="微软雅黑" panose="020B0503020204020204" pitchFamily="34" charset="-122"/>
              </a:rPr>
              <a:t>sum_R</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肯定会比 </a:t>
            </a:r>
            <a:r>
              <a:rPr lang="en-US" altLang="zh-CN" sz="2400" dirty="0" err="1">
                <a:latin typeface="Consolas" panose="020B0609020204030204" pitchFamily="49" charset="0"/>
                <a:ea typeface="微软雅黑" panose="020B0503020204020204" pitchFamily="34" charset="-122"/>
              </a:rPr>
              <a:t>min_time</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更大。因此，这条路不可能通向更优的解，可以直接放弃。</a:t>
            </a:r>
          </a:p>
        </p:txBody>
      </p:sp>
      <p:sp>
        <p:nvSpPr>
          <p:cNvPr id="12" name="文本框 11">
            <a:extLst>
              <a:ext uri="{FF2B5EF4-FFF2-40B4-BE49-F238E27FC236}">
                <a16:creationId xmlns:a16="http://schemas.microsoft.com/office/drawing/2014/main" id="{8A4DA3D7-A14F-0AE3-16B9-0707B34FADCA}"/>
              </a:ext>
            </a:extLst>
          </p:cNvPr>
          <p:cNvSpPr txBox="1"/>
          <p:nvPr/>
        </p:nvSpPr>
        <p:spPr>
          <a:xfrm>
            <a:off x="822216" y="3120847"/>
            <a:ext cx="9198281" cy="585738"/>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目前代码已经足够通过</a:t>
            </a:r>
            <a:r>
              <a:rPr lang="en-US" altLang="zh-CN" sz="2400" dirty="0">
                <a:effectLst/>
                <a:latin typeface="Consolas" panose="020B0609020204030204" pitchFamily="49" charset="0"/>
                <a:ea typeface="微软雅黑" panose="020B0503020204020204" pitchFamily="34" charset="-122"/>
              </a:rPr>
              <a:t>OJ</a:t>
            </a:r>
            <a:r>
              <a:rPr lang="zh-CN" altLang="en-US" sz="2400" dirty="0">
                <a:effectLst/>
                <a:latin typeface="Consolas" panose="020B0609020204030204" pitchFamily="49" charset="0"/>
                <a:ea typeface="微软雅黑" panose="020B0503020204020204" pitchFamily="34" charset="-122"/>
              </a:rPr>
              <a:t>了，但是本题目还可以进行一些剪枝优化：</a:t>
            </a:r>
            <a:endParaRPr lang="en-US" altLang="zh-CN" sz="24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28309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89C6EB0-C286-DA81-20F4-F64C5B2A8635}"/>
              </a:ext>
            </a:extLst>
          </p:cNvPr>
          <p:cNvSpPr txBox="1"/>
          <p:nvPr/>
        </p:nvSpPr>
        <p:spPr>
          <a:xfrm>
            <a:off x="883202" y="1589554"/>
            <a:ext cx="10425596" cy="3678892"/>
          </a:xfrm>
          <a:prstGeom prst="rect">
            <a:avLst/>
          </a:prstGeom>
          <a:solidFill>
            <a:schemeClr val="accent6">
              <a:lumMod val="20000"/>
              <a:lumOff val="80000"/>
            </a:schemeClr>
          </a:solidFill>
        </p:spPr>
        <p:txBody>
          <a:bodyPr wrap="square">
            <a:spAutoFit/>
          </a:bodyPr>
          <a:lstStyle/>
          <a:p>
            <a:pPr>
              <a:lnSpc>
                <a:spcPct val="200000"/>
              </a:lnSpc>
            </a:pPr>
            <a:r>
              <a:rPr lang="en-US" altLang="zh-CN" sz="2400" b="1" dirty="0">
                <a:latin typeface="Consolas" panose="020B0609020204030204" pitchFamily="49" charset="0"/>
                <a:ea typeface="微软雅黑" panose="020B0503020204020204" pitchFamily="34" charset="-122"/>
              </a:rPr>
              <a:t>2.</a:t>
            </a:r>
            <a:r>
              <a:rPr lang="zh-CN" altLang="en-US" sz="2400" b="1" dirty="0">
                <a:latin typeface="Consolas" panose="020B0609020204030204" pitchFamily="49" charset="0"/>
                <a:ea typeface="微软雅黑" panose="020B0503020204020204" pitchFamily="34" charset="-122"/>
              </a:rPr>
              <a:t>优化搜索顺序：</a:t>
            </a:r>
            <a:endParaRPr lang="en-US" altLang="zh-CN" sz="2400" b="1" dirty="0">
              <a:latin typeface="Consolas" panose="020B0609020204030204" pitchFamily="49" charset="0"/>
              <a:ea typeface="微软雅黑" panose="020B0503020204020204" pitchFamily="34" charset="-122"/>
            </a:endParaRPr>
          </a:p>
          <a:p>
            <a:pPr>
              <a:lnSpc>
                <a:spcPct val="200000"/>
              </a:lnSpc>
            </a:pPr>
            <a:r>
              <a:rPr lang="zh-CN" altLang="en-US" sz="2400" dirty="0">
                <a:latin typeface="Consolas" panose="020B0609020204030204" pitchFamily="49" charset="0"/>
                <a:ea typeface="微软雅黑" panose="020B0503020204020204" pitchFamily="34" charset="-122"/>
              </a:rPr>
              <a:t>为了让剪枝条件尽早触发，我们可以改变搜索的顺序。如果先处理时间较长的题目，</a:t>
            </a:r>
            <a:r>
              <a:rPr lang="en-US" altLang="zh-CN" sz="2400" dirty="0" err="1">
                <a:latin typeface="Consolas" panose="020B0609020204030204" pitchFamily="49" charset="0"/>
                <a:ea typeface="微软雅黑" panose="020B0503020204020204" pitchFamily="34" charset="-122"/>
              </a:rPr>
              <a:t>sum_L</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和 </a:t>
            </a:r>
            <a:r>
              <a:rPr lang="en-US" altLang="zh-CN" sz="2400" dirty="0" err="1">
                <a:latin typeface="Consolas" panose="020B0609020204030204" pitchFamily="49" charset="0"/>
                <a:ea typeface="微软雅黑" panose="020B0503020204020204" pitchFamily="34" charset="-122"/>
              </a:rPr>
              <a:t>sum_R</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会增长得更快，从而更快地达到剪枝的阈值。</a:t>
            </a:r>
            <a:endParaRPr lang="en-US" altLang="zh-CN" sz="2400" dirty="0">
              <a:latin typeface="Consolas" panose="020B0609020204030204" pitchFamily="49" charset="0"/>
              <a:ea typeface="微软雅黑" panose="020B0503020204020204" pitchFamily="34" charset="-122"/>
            </a:endParaRPr>
          </a:p>
          <a:p>
            <a:pPr>
              <a:lnSpc>
                <a:spcPct val="200000"/>
              </a:lnSpc>
            </a:pPr>
            <a:r>
              <a:rPr lang="zh-CN" altLang="en-US" sz="2400" dirty="0">
                <a:latin typeface="Consolas" panose="020B0609020204030204" pitchFamily="49" charset="0"/>
                <a:ea typeface="微软雅黑" panose="020B0503020204020204" pitchFamily="34" charset="-122"/>
              </a:rPr>
              <a:t>因此，一个非常有效的优化是在 </a:t>
            </a:r>
            <a:r>
              <a:rPr lang="en-US" altLang="zh-CN" sz="2400" dirty="0">
                <a:latin typeface="Consolas" panose="020B0609020204030204" pitchFamily="49" charset="0"/>
                <a:ea typeface="微软雅黑" panose="020B0503020204020204" pitchFamily="34" charset="-122"/>
              </a:rPr>
              <a:t>DFS </a:t>
            </a:r>
            <a:r>
              <a:rPr lang="zh-CN" altLang="en-US" sz="2400" dirty="0">
                <a:latin typeface="Consolas" panose="020B0609020204030204" pitchFamily="49" charset="0"/>
                <a:ea typeface="微软雅黑" panose="020B0503020204020204" pitchFamily="34" charset="-122"/>
              </a:rPr>
              <a:t>开始前，将该科的所有题目按时间从大到小排序。</a:t>
            </a:r>
          </a:p>
        </p:txBody>
      </p:sp>
      <p:sp>
        <p:nvSpPr>
          <p:cNvPr id="13" name="文本框 12">
            <a:extLst>
              <a:ext uri="{FF2B5EF4-FFF2-40B4-BE49-F238E27FC236}">
                <a16:creationId xmlns:a16="http://schemas.microsoft.com/office/drawing/2014/main" id="{E4AD6568-0036-B3DB-DD0A-122FE01F34E7}"/>
              </a:ext>
            </a:extLst>
          </p:cNvPr>
          <p:cNvSpPr txBox="1"/>
          <p:nvPr/>
        </p:nvSpPr>
        <p:spPr>
          <a:xfrm>
            <a:off x="2419064" y="5566191"/>
            <a:ext cx="7353872" cy="588110"/>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ea typeface="微软雅黑" panose="020B0503020204020204" pitchFamily="34" charset="-122"/>
              </a:rPr>
              <a:t>可以自行尝试剪枝前与剪枝后在</a:t>
            </a:r>
            <a:r>
              <a:rPr lang="en-US" altLang="zh-CN" sz="2400" dirty="0">
                <a:latin typeface="Consolas" panose="020B0609020204030204" pitchFamily="49" charset="0"/>
                <a:ea typeface="微软雅黑" panose="020B0503020204020204" pitchFamily="34" charset="-122"/>
              </a:rPr>
              <a:t>OJ</a:t>
            </a:r>
            <a:r>
              <a:rPr lang="zh-CN" altLang="en-US" sz="2400" dirty="0">
                <a:latin typeface="Consolas" panose="020B0609020204030204" pitchFamily="49" charset="0"/>
                <a:ea typeface="微软雅黑" panose="020B0503020204020204" pitchFamily="34" charset="-122"/>
              </a:rPr>
              <a:t>中运行时间的差异</a:t>
            </a:r>
            <a:endParaRPr lang="zh-CN" altLang="en-US" sz="2400" dirty="0"/>
          </a:p>
        </p:txBody>
      </p:sp>
    </p:spTree>
    <p:extLst>
      <p:ext uri="{BB962C8B-B14F-4D97-AF65-F5344CB8AC3E}">
        <p14:creationId xmlns:p14="http://schemas.microsoft.com/office/powerpoint/2010/main" val="37767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89C6EB0-C286-DA81-20F4-F64C5B2A8635}"/>
                  </a:ext>
                </a:extLst>
              </p:cNvPr>
              <p:cNvSpPr txBox="1"/>
              <p:nvPr/>
            </p:nvSpPr>
            <p:spPr>
              <a:xfrm>
                <a:off x="883202" y="1495221"/>
                <a:ext cx="10425596" cy="4524315"/>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latin typeface="Consolas" panose="020B0609020204030204" pitchFamily="49" charset="0"/>
                    <a:ea typeface="微软雅黑" panose="020B0503020204020204" pitchFamily="34" charset="-122"/>
                  </a:rPr>
                  <a:t>书本上的做法与剪枝：</a:t>
                </a:r>
                <a:endParaRPr lang="en-US" altLang="zh-CN" sz="2400" b="1" dirty="0">
                  <a:latin typeface="Consolas" panose="020B0609020204030204" pitchFamily="49" charset="0"/>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如果我们把任务分成两堆，必然是一堆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m:t>
                    </m:r>
                    <m:r>
                      <m:rPr>
                        <m:nor/>
                      </m:rPr>
                      <a:rPr lang="en-US" altLang="zh-CN" sz="2400" i="0" smtClean="0">
                        <a:effectLst/>
                        <a:latin typeface="Cambria Math" panose="02040503050406030204" pitchFamily="18" charset="0"/>
                        <a:ea typeface="微软雅黑" panose="020B0503020204020204" pitchFamily="34" charset="-122"/>
                      </a:rPr>
                      <m:t>sum</m:t>
                    </m:r>
                    <m:r>
                      <m:rPr>
                        <m:lit/>
                      </m:rPr>
                      <a:rPr lang="en-US" altLang="zh-CN" sz="2400" i="1" smtClean="0">
                        <a:effectLst/>
                        <a:latin typeface="Cambria Math" panose="02040503050406030204" pitchFamily="18" charset="0"/>
                        <a:ea typeface="微软雅黑" panose="020B0503020204020204" pitchFamily="34" charset="-122"/>
                      </a:rPr>
                      <m:t>/</m:t>
                    </m:r>
                    <m:r>
                      <a:rPr lang="en-US" altLang="zh-CN" sz="2400" i="1" smtClean="0">
                        <a:effectLst/>
                        <a:latin typeface="Cambria Math" panose="02040503050406030204" pitchFamily="18" charset="0"/>
                        <a:ea typeface="微软雅黑" panose="020B0503020204020204" pitchFamily="34" charset="-122"/>
                      </a:rPr>
                      <m:t>2</m:t>
                    </m:r>
                  </m:oMath>
                </a14:m>
                <a:r>
                  <a:rPr lang="zh-CN" altLang="en-US" sz="2400" dirty="0">
                    <a:effectLst/>
                    <a:latin typeface="微软雅黑" panose="020B0503020204020204" pitchFamily="34" charset="-122"/>
                    <a:ea typeface="微软雅黑" panose="020B0503020204020204" pitchFamily="34" charset="-122"/>
                  </a:rPr>
                  <a:t>，另一堆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m:t>
                    </m:r>
                    <m:r>
                      <m:rPr>
                        <m:nor/>
                      </m:rPr>
                      <a:rPr lang="en-US" altLang="zh-CN" sz="2400" i="0" smtClean="0">
                        <a:effectLst/>
                        <a:latin typeface="Cambria Math" panose="02040503050406030204" pitchFamily="18" charset="0"/>
                        <a:ea typeface="微软雅黑" panose="020B0503020204020204" pitchFamily="34" charset="-122"/>
                      </a:rPr>
                      <m:t>sum</m:t>
                    </m:r>
                    <m:r>
                      <m:rPr>
                        <m:lit/>
                      </m:rPr>
                      <a:rPr lang="en-US" altLang="zh-CN" sz="2400" i="1" smtClean="0">
                        <a:effectLst/>
                        <a:latin typeface="Cambria Math" panose="02040503050406030204" pitchFamily="18" charset="0"/>
                        <a:ea typeface="微软雅黑" panose="020B0503020204020204" pitchFamily="34" charset="-122"/>
                      </a:rPr>
                      <m:t>/</m:t>
                    </m:r>
                    <m:r>
                      <a:rPr lang="en-US" altLang="zh-CN" sz="2400" i="1" smtClean="0">
                        <a:effectLst/>
                        <a:latin typeface="Cambria Math" panose="02040503050406030204" pitchFamily="18" charset="0"/>
                        <a:ea typeface="微软雅黑" panose="020B0503020204020204" pitchFamily="34" charset="-122"/>
                      </a:rPr>
                      <m:t>2</m:t>
                    </m:r>
                  </m:oMath>
                </a14:m>
                <a:r>
                  <a:rPr lang="zh-CN" altLang="en-US" sz="2400" dirty="0">
                    <a:effectLst/>
                    <a:latin typeface="微软雅黑" panose="020B0503020204020204" pitchFamily="34" charset="-122"/>
                    <a:ea typeface="微软雅黑" panose="020B0503020204020204" pitchFamily="34" charset="-122"/>
                  </a:rPr>
                  <a:t>。</a:t>
                </a:r>
                <a:endParaRPr lang="en-US" altLang="zh-CN" sz="2400" dirty="0">
                  <a:effectLst/>
                  <a:latin typeface="微软雅黑" panose="020B0503020204020204" pitchFamily="34" charset="-122"/>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既然左右脑是对称的，我们完全可以</a:t>
                </a:r>
                <a:r>
                  <a:rPr lang="zh-CN" altLang="en-US" sz="2400" b="1" dirty="0">
                    <a:effectLst/>
                    <a:latin typeface="微软雅黑" panose="020B0503020204020204" pitchFamily="34" charset="-122"/>
                    <a:ea typeface="微软雅黑" panose="020B0503020204020204" pitchFamily="34" charset="-122"/>
                  </a:rPr>
                  <a:t>规定</a:t>
                </a:r>
                <a:r>
                  <a:rPr lang="zh-CN" altLang="en-US" sz="2400" dirty="0">
                    <a:effectLst/>
                    <a:latin typeface="微软雅黑" panose="020B0503020204020204" pitchFamily="34" charset="-122"/>
                    <a:ea typeface="微软雅黑" panose="020B0503020204020204" pitchFamily="34" charset="-122"/>
                  </a:rPr>
                  <a:t>：左脑永远是拿得较少（或相等）的那一半。也就是说，左脑的任务上限就是 </a:t>
                </a:r>
                <a:r>
                  <a:rPr lang="en-US" altLang="zh-CN" sz="2400" dirty="0">
                    <a:solidFill>
                      <a:srgbClr val="C00000"/>
                    </a:solidFill>
                    <a:effectLst/>
                    <a:latin typeface="Consolas" panose="020B0609020204030204" pitchFamily="49" charset="0"/>
                    <a:ea typeface="微软雅黑" panose="020B0503020204020204" pitchFamily="34" charset="-122"/>
                  </a:rPr>
                  <a:t>sum / 2</a:t>
                </a:r>
                <a:r>
                  <a:rPr lang="zh-CN" altLang="en-US" sz="2400" dirty="0">
                    <a:effectLst/>
                    <a:latin typeface="微软雅黑" panose="020B0503020204020204" pitchFamily="34" charset="-122"/>
                    <a:ea typeface="微软雅黑" panose="020B0503020204020204" pitchFamily="34" charset="-122"/>
                  </a:rPr>
                  <a:t>！</a:t>
                </a:r>
              </a:p>
              <a:p>
                <a:pPr>
                  <a:lnSpc>
                    <a:spcPct val="150000"/>
                  </a:lnSpc>
                </a:pPr>
                <a:r>
                  <a:rPr lang="zh-CN" altLang="en-US" sz="2400" dirty="0">
                    <a:effectLst/>
                    <a:latin typeface="微软雅黑" panose="020B0503020204020204" pitchFamily="34" charset="-122"/>
                    <a:ea typeface="微软雅黑" panose="020B0503020204020204" pitchFamily="34" charset="-122"/>
                  </a:rPr>
                  <a:t>目标变成了：</a:t>
                </a:r>
                <a:r>
                  <a:rPr lang="zh-CN" altLang="en-US" sz="2400" b="1" dirty="0">
                    <a:effectLst/>
                    <a:latin typeface="微软雅黑" panose="020B0503020204020204" pitchFamily="34" charset="-122"/>
                    <a:ea typeface="微软雅黑" panose="020B0503020204020204" pitchFamily="34" charset="-122"/>
                  </a:rPr>
                  <a:t>在不超过 </a:t>
                </a:r>
                <a:r>
                  <a:rPr lang="en-US" altLang="zh-CN" sz="2400" b="1" dirty="0">
                    <a:solidFill>
                      <a:srgbClr val="C00000"/>
                    </a:solidFill>
                    <a:effectLst/>
                    <a:latin typeface="Consolas" panose="020B0609020204030204" pitchFamily="49" charset="0"/>
                    <a:ea typeface="微软雅黑" panose="020B0503020204020204" pitchFamily="34" charset="-122"/>
                  </a:rPr>
                  <a:t>sum / 2</a:t>
                </a:r>
                <a:r>
                  <a:rPr lang="zh-CN" altLang="en-US" sz="2400" b="1" dirty="0">
                    <a:effectLst/>
                    <a:latin typeface="微软雅黑" panose="020B0503020204020204" pitchFamily="34" charset="-122"/>
                    <a:ea typeface="微软雅黑" panose="020B0503020204020204" pitchFamily="34" charset="-122"/>
                  </a:rPr>
                  <a:t> 的前提下，让左脑拿到的题目总耗时尽可能大（越接近 </a:t>
                </a:r>
                <a:r>
                  <a:rPr lang="en-US" altLang="zh-CN" sz="2400" b="1" dirty="0">
                    <a:solidFill>
                      <a:srgbClr val="C00000"/>
                    </a:solidFill>
                    <a:effectLst/>
                    <a:latin typeface="Consolas" panose="020B0609020204030204" pitchFamily="49" charset="0"/>
                    <a:ea typeface="微软雅黑" panose="020B0503020204020204" pitchFamily="34" charset="-122"/>
                  </a:rPr>
                  <a:t>sum / 2</a:t>
                </a:r>
                <a:r>
                  <a:rPr lang="zh-CN" altLang="en-US" sz="2400" b="1" dirty="0">
                    <a:effectLst/>
                    <a:latin typeface="微软雅黑" panose="020B0503020204020204" pitchFamily="34" charset="-122"/>
                    <a:ea typeface="微软雅黑" panose="020B0503020204020204" pitchFamily="34" charset="-122"/>
                  </a:rPr>
                  <a:t> 越好）。</a:t>
                </a:r>
                <a:endParaRPr lang="zh-CN" altLang="en-US" sz="2400" dirty="0">
                  <a:effectLst/>
                  <a:latin typeface="微软雅黑" panose="020B0503020204020204" pitchFamily="34" charset="-122"/>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当我们准备把某道题给左脑时，如果 </a:t>
                </a:r>
                <a:r>
                  <a:rPr lang="zh-CN" altLang="en-US" sz="2400" dirty="0">
                    <a:solidFill>
                      <a:srgbClr val="C00000"/>
                    </a:solidFill>
                    <a:effectLst/>
                    <a:latin typeface="Consolas" panose="020B0609020204030204" pitchFamily="49" charset="0"/>
                    <a:ea typeface="微软雅黑" panose="020B0503020204020204" pitchFamily="34" charset="-122"/>
                  </a:rPr>
                  <a:t>当前左脑时间 </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这道题的时间 </a:t>
                </a:r>
                <a:r>
                  <a:rPr lang="en-US" altLang="zh-CN" sz="2400" dirty="0">
                    <a:solidFill>
                      <a:srgbClr val="C00000"/>
                    </a:solidFill>
                    <a:effectLst/>
                    <a:latin typeface="Consolas" panose="020B0609020204030204" pitchFamily="49" charset="0"/>
                    <a:ea typeface="微软雅黑" panose="020B0503020204020204" pitchFamily="34" charset="-122"/>
                  </a:rPr>
                  <a:t>&gt; sum / 2</a:t>
                </a:r>
                <a:r>
                  <a:rPr lang="zh-CN" altLang="en-US" sz="2400" dirty="0">
                    <a:effectLst/>
                    <a:latin typeface="微软雅黑" panose="020B0503020204020204" pitchFamily="34" charset="-122"/>
                    <a:ea typeface="微软雅黑" panose="020B0503020204020204" pitchFamily="34" charset="-122"/>
                  </a:rPr>
                  <a:t>，这就意味着打破了我们的规定，直接判定为</a:t>
                </a:r>
                <a:r>
                  <a:rPr lang="zh-CN" altLang="en-US" sz="2400" b="1" dirty="0">
                    <a:effectLst/>
                    <a:latin typeface="微软雅黑" panose="020B0503020204020204" pitchFamily="34" charset="-122"/>
                    <a:ea typeface="微软雅黑" panose="020B0503020204020204" pitchFamily="34" charset="-122"/>
                  </a:rPr>
                  <a:t>不合法分支，立刻剪枝！</a:t>
                </a:r>
                <a:endParaRPr lang="zh-CN" altLang="en-US" sz="2400" dirty="0">
                  <a:effectLst/>
                  <a:latin typeface="微软雅黑" panose="020B0503020204020204" pitchFamily="34" charset="-122"/>
                  <a:ea typeface="微软雅黑" panose="020B0503020204020204" pitchFamily="34" charset="-122"/>
                </a:endParaRPr>
              </a:p>
            </p:txBody>
          </p:sp>
        </mc:Choice>
        <mc:Fallback xmlns="">
          <p:sp>
            <p:nvSpPr>
              <p:cNvPr id="9" name="文本框 8">
                <a:extLst>
                  <a:ext uri="{FF2B5EF4-FFF2-40B4-BE49-F238E27FC236}">
                    <a16:creationId xmlns:a16="http://schemas.microsoft.com/office/drawing/2014/main" id="{D89C6EB0-C286-DA81-20F4-F64C5B2A8635}"/>
                  </a:ext>
                </a:extLst>
              </p:cNvPr>
              <p:cNvSpPr txBox="1">
                <a:spLocks noRot="1" noChangeAspect="1" noMove="1" noResize="1" noEditPoints="1" noAdjustHandles="1" noChangeArrowheads="1" noChangeShapeType="1" noTextEdit="1"/>
              </p:cNvSpPr>
              <p:nvPr/>
            </p:nvSpPr>
            <p:spPr>
              <a:xfrm>
                <a:off x="883202" y="1495221"/>
                <a:ext cx="10425596" cy="4524315"/>
              </a:xfrm>
              <a:prstGeom prst="rect">
                <a:avLst/>
              </a:prstGeom>
              <a:blipFill>
                <a:blip r:embed="rId5"/>
                <a:stretch>
                  <a:fillRect l="-936" r="-1520" b="-94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31408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D89C6EB0-C286-DA81-20F4-F64C5B2A8635}"/>
              </a:ext>
            </a:extLst>
          </p:cNvPr>
          <p:cNvSpPr txBox="1"/>
          <p:nvPr/>
        </p:nvSpPr>
        <p:spPr>
          <a:xfrm>
            <a:off x="883202" y="4027937"/>
            <a:ext cx="10425596" cy="2247731"/>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跑完这个 </a:t>
            </a:r>
            <a:r>
              <a:rPr lang="en-US" altLang="zh-CN" sz="2400" dirty="0" err="1">
                <a:solidFill>
                  <a:srgbClr val="C00000"/>
                </a:solidFill>
                <a:effectLst/>
                <a:latin typeface="Consolas" panose="020B0609020204030204" pitchFamily="49" charset="0"/>
                <a:ea typeface="微软雅黑" panose="020B0503020204020204" pitchFamily="34" charset="-122"/>
              </a:rPr>
              <a:t>dfs</a:t>
            </a:r>
            <a:r>
              <a:rPr lang="zh-CN" altLang="en-US" sz="2400" dirty="0">
                <a:effectLst/>
                <a:latin typeface="微软雅黑" panose="020B0503020204020204" pitchFamily="34" charset="-122"/>
                <a:ea typeface="微软雅黑" panose="020B0503020204020204" pitchFamily="34" charset="-122"/>
              </a:rPr>
              <a:t> 后，左脑尽了最大努力拿到了 </a:t>
            </a:r>
            <a:r>
              <a:rPr lang="en-US" altLang="zh-CN" sz="2400" dirty="0" err="1">
                <a:solidFill>
                  <a:srgbClr val="C00000"/>
                </a:solidFill>
                <a:effectLst/>
                <a:latin typeface="Consolas" panose="020B0609020204030204" pitchFamily="49" charset="0"/>
                <a:ea typeface="微软雅黑" panose="020B0503020204020204" pitchFamily="34" charset="-122"/>
              </a:rPr>
              <a:t>max_left</a:t>
            </a:r>
            <a:r>
              <a:rPr lang="zh-CN" altLang="en-US" sz="2400" dirty="0">
                <a:effectLst/>
                <a:latin typeface="微软雅黑" panose="020B0503020204020204" pitchFamily="34" charset="-122"/>
                <a:ea typeface="微软雅黑" panose="020B0503020204020204" pitchFamily="34" charset="-122"/>
              </a:rPr>
              <a:t> 的时间。</a:t>
            </a:r>
          </a:p>
          <a:p>
            <a:pPr>
              <a:lnSpc>
                <a:spcPct val="150000"/>
              </a:lnSpc>
            </a:pPr>
            <a:r>
              <a:rPr lang="zh-CN" altLang="en-US" sz="2400" dirty="0">
                <a:effectLst/>
                <a:latin typeface="微软雅黑" panose="020B0503020204020204" pitchFamily="34" charset="-122"/>
                <a:ea typeface="微软雅黑" panose="020B0503020204020204" pitchFamily="34" charset="-122"/>
              </a:rPr>
              <a:t>那么这科的总耗时到底是多少呢？</a:t>
            </a:r>
          </a:p>
          <a:p>
            <a:pPr>
              <a:lnSpc>
                <a:spcPct val="150000"/>
              </a:lnSpc>
            </a:pPr>
            <a:r>
              <a:rPr lang="zh-CN" altLang="en-US" sz="2400" dirty="0">
                <a:effectLst/>
                <a:latin typeface="微软雅黑" panose="020B0503020204020204" pitchFamily="34" charset="-122"/>
                <a:ea typeface="微软雅黑" panose="020B0503020204020204" pitchFamily="34" charset="-122"/>
              </a:rPr>
              <a:t>因为左脑拿的是较少的一半，所以右脑肯定拿了剩下较多的一半。</a:t>
            </a:r>
          </a:p>
          <a:p>
            <a:pPr>
              <a:lnSpc>
                <a:spcPct val="150000"/>
              </a:lnSpc>
            </a:pPr>
            <a:r>
              <a:rPr lang="zh-CN" altLang="en-US" sz="2400" b="1" dirty="0">
                <a:effectLst/>
                <a:latin typeface="微软雅黑" panose="020B0503020204020204" pitchFamily="34" charset="-122"/>
                <a:ea typeface="微软雅黑" panose="020B0503020204020204" pitchFamily="34" charset="-122"/>
              </a:rPr>
              <a:t>最终这科的耗时就是右脑的时间：</a:t>
            </a:r>
            <a:r>
              <a:rPr lang="en-US" altLang="zh-CN" sz="2400" b="1" dirty="0">
                <a:solidFill>
                  <a:srgbClr val="C00000"/>
                </a:solidFill>
                <a:effectLst/>
                <a:latin typeface="Consolas" panose="020B0609020204030204" pitchFamily="49" charset="0"/>
                <a:ea typeface="微软雅黑" panose="020B0503020204020204" pitchFamily="34" charset="-122"/>
              </a:rPr>
              <a:t>sum - </a:t>
            </a:r>
            <a:r>
              <a:rPr lang="en-US" altLang="zh-CN" sz="2400" b="1" dirty="0" err="1">
                <a:solidFill>
                  <a:srgbClr val="C00000"/>
                </a:solidFill>
                <a:effectLst/>
                <a:latin typeface="Consolas" panose="020B0609020204030204" pitchFamily="49" charset="0"/>
                <a:ea typeface="微软雅黑" panose="020B0503020204020204" pitchFamily="34" charset="-122"/>
              </a:rPr>
              <a:t>max_left</a:t>
            </a:r>
            <a:r>
              <a:rPr lang="zh-CN" altLang="en-US" sz="2400" b="1" dirty="0">
                <a:effectLst/>
                <a:latin typeface="微软雅黑" panose="020B0503020204020204" pitchFamily="34" charset="-122"/>
                <a:ea typeface="微软雅黑" panose="020B0503020204020204" pitchFamily="34" charset="-122"/>
              </a:rPr>
              <a:t>。</a:t>
            </a:r>
            <a:endParaRPr lang="zh-CN" altLang="en-US" sz="2400" dirty="0">
              <a:effectLst/>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0D836075-E3BC-0B26-CB32-DB77F0452F4F}"/>
              </a:ext>
            </a:extLst>
          </p:cNvPr>
          <p:cNvSpPr txBox="1"/>
          <p:nvPr/>
        </p:nvSpPr>
        <p:spPr>
          <a:xfrm>
            <a:off x="883202" y="1574664"/>
            <a:ext cx="10425596" cy="2243050"/>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zh-CN" altLang="en-US" sz="2400" dirty="0">
                <a:effectLst/>
                <a:latin typeface="微软雅黑" panose="020B0503020204020204" pitchFamily="34" charset="-122"/>
                <a:ea typeface="微软雅黑" panose="020B0503020204020204" pitchFamily="34" charset="-122"/>
              </a:rPr>
              <a:t>使用该做法就不再需要在参数里同时记录左脑和右脑的时间了。</a:t>
            </a:r>
          </a:p>
          <a:p>
            <a:pPr>
              <a:lnSpc>
                <a:spcPct val="150000"/>
              </a:lnSpc>
              <a:buClr>
                <a:srgbClr val="000000"/>
              </a:buClr>
            </a:pPr>
            <a:r>
              <a:rPr lang="zh-CN" altLang="en-US" sz="2400" dirty="0">
                <a:effectLst/>
                <a:latin typeface="微软雅黑" panose="020B0503020204020204" pitchFamily="34" charset="-122"/>
                <a:ea typeface="微软雅黑" panose="020B0503020204020204" pitchFamily="34" charset="-122"/>
              </a:rPr>
              <a:t>我们只需要关注左脑！因为对于每一道题，我们的选择变成了： </a:t>
            </a:r>
          </a:p>
          <a:p>
            <a:pPr marL="742950" lvl="1" indent="-285750">
              <a:lnSpc>
                <a:spcPct val="15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装进左脑（前提是装得下，不超过 </a:t>
            </a:r>
            <a:r>
              <a:rPr lang="en-US" altLang="zh-CN" sz="2400" dirty="0">
                <a:solidFill>
                  <a:srgbClr val="C00000"/>
                </a:solidFill>
                <a:effectLst/>
                <a:latin typeface="Consolas" panose="020B0609020204030204" pitchFamily="49" charset="0"/>
                <a:ea typeface="微软雅黑" panose="020B0503020204020204" pitchFamily="34" charset="-122"/>
              </a:rPr>
              <a:t>sum / 2</a:t>
            </a:r>
            <a:r>
              <a:rPr lang="zh-CN" altLang="en-US" sz="2400" dirty="0">
                <a:effectLst/>
                <a:latin typeface="微软雅黑" panose="020B0503020204020204" pitchFamily="34" charset="-122"/>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400" dirty="0">
                <a:effectLst/>
                <a:latin typeface="微软雅黑" panose="020B0503020204020204" pitchFamily="34" charset="-122"/>
                <a:ea typeface="微软雅黑" panose="020B0503020204020204" pitchFamily="34" charset="-122"/>
              </a:rPr>
              <a:t>不装进左脑（那就意味着丢给右脑了，不管它）。</a:t>
            </a:r>
          </a:p>
        </p:txBody>
      </p:sp>
    </p:spTree>
    <p:extLst>
      <p:ext uri="{BB962C8B-B14F-4D97-AF65-F5344CB8AC3E}">
        <p14:creationId xmlns:p14="http://schemas.microsoft.com/office/powerpoint/2010/main" val="1786191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3" end="3"/>
                                            </p:txEl>
                                          </p:spTgt>
                                        </p:tgtEl>
                                        <p:attrNameLst>
                                          <p:attrName>style.visibility</p:attrName>
                                        </p:attrNameLst>
                                      </p:cBhvr>
                                      <p:to>
                                        <p:strVal val="visible"/>
                                      </p:to>
                                    </p:set>
                                    <p:animEffect transition="in" filter="fade">
                                      <p:cBhvr>
                                        <p:cTn id="17" dur="500"/>
                                        <p:tgtEl>
                                          <p:spTgt spid="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
                                        <p:tgtEl>
                                          <p:spTgt spid="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Effect transition="in" filter="fade">
                                      <p:cBhvr>
                                        <p:cTn id="3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907B7397-E811-1BBF-658D-F4C4D62917BB}"/>
              </a:ext>
            </a:extLst>
          </p:cNvPr>
          <p:cNvSpPr txBox="1"/>
          <p:nvPr/>
        </p:nvSpPr>
        <p:spPr>
          <a:xfrm>
            <a:off x="775716" y="3432553"/>
            <a:ext cx="10409768" cy="2898229"/>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选择 </a:t>
            </a:r>
            <a:r>
              <a:rPr lang="en-US" altLang="zh-CN" sz="2000" dirty="0">
                <a:solidFill>
                  <a:srgbClr val="008000"/>
                </a:solidFill>
                <a:latin typeface="Consolas" panose="020B0609020204030204" pitchFamily="49" charset="0"/>
              </a:rPr>
              <a:t>1</a:t>
            </a:r>
            <a:r>
              <a:rPr lang="zh-CN" altLang="en-US" sz="2000" dirty="0">
                <a:solidFill>
                  <a:srgbClr val="008000"/>
                </a:solidFill>
                <a:latin typeface="Consolas" panose="020B0609020204030204" pitchFamily="49" charset="0"/>
              </a:rPr>
              <a:t>：把这道题装进</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只有当加入这道题后不超过 </a:t>
            </a:r>
            <a:r>
              <a:rPr lang="en-US" altLang="zh-CN" sz="2000" dirty="0">
                <a:solidFill>
                  <a:srgbClr val="008000"/>
                </a:solidFill>
                <a:latin typeface="Consolas" panose="020B0609020204030204" pitchFamily="49" charset="0"/>
              </a:rPr>
              <a:t>half</a:t>
            </a:r>
            <a:r>
              <a:rPr lang="zh-CN" altLang="en-US" sz="2000" dirty="0">
                <a:solidFill>
                  <a:srgbClr val="008000"/>
                </a:solidFill>
                <a:latin typeface="Consolas" panose="020B0609020204030204" pitchFamily="49" charset="0"/>
              </a:rPr>
              <a:t>，才允许深入！</a:t>
            </a:r>
          </a:p>
          <a:p>
            <a:r>
              <a:rPr lang="zh-CN" altLang="en-US"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current_time</a:t>
            </a:r>
            <a:r>
              <a:rPr lang="en-US" altLang="zh-CN" sz="2000" dirty="0">
                <a:solidFill>
                  <a:srgbClr val="000000"/>
                </a:solidFill>
                <a:latin typeface="Consolas" panose="020B0609020204030204" pitchFamily="49" charset="0"/>
              </a:rPr>
              <a:t> + A[index] &lt;= half) {</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深入：把题装进去了，时间增加</a:t>
            </a:r>
          </a:p>
          <a:p>
            <a:r>
              <a:rPr lang="zh-CN" altLang="en-US"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(index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current_time</a:t>
            </a:r>
            <a:r>
              <a:rPr lang="en-US" altLang="zh-CN" sz="2000" dirty="0">
                <a:solidFill>
                  <a:srgbClr val="000000"/>
                </a:solidFill>
                <a:latin typeface="Consolas" panose="020B0609020204030204" pitchFamily="49" charset="0"/>
              </a:rPr>
              <a:t> + A[index]); </a:t>
            </a:r>
          </a:p>
          <a:p>
            <a:r>
              <a:rPr lang="en-US" altLang="zh-CN" sz="2000" dirty="0">
                <a:solidFill>
                  <a:srgbClr val="000000"/>
                </a:solidFill>
                <a:latin typeface="Consolas" panose="020B0609020204030204" pitchFamily="49" charset="0"/>
              </a:rPr>
              <a:t>    }</a:t>
            </a:r>
          </a:p>
          <a:p>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选择 </a:t>
            </a:r>
            <a:r>
              <a:rPr lang="en-US" altLang="zh-CN" sz="2000" dirty="0">
                <a:solidFill>
                  <a:srgbClr val="008000"/>
                </a:solidFill>
                <a:latin typeface="Consolas" panose="020B0609020204030204" pitchFamily="49" charset="0"/>
              </a:rPr>
              <a:t>2</a:t>
            </a:r>
            <a:r>
              <a:rPr lang="zh-CN" altLang="en-US" sz="2000" dirty="0">
                <a:solidFill>
                  <a:srgbClr val="008000"/>
                </a:solidFill>
                <a:latin typeface="Consolas" panose="020B0609020204030204" pitchFamily="49" charset="0"/>
              </a:rPr>
              <a:t>：不把这道题装进左脑 </a:t>
            </a:r>
            <a:r>
              <a:rPr lang="en-US" altLang="zh-CN" sz="2000" dirty="0">
                <a:solidFill>
                  <a:srgbClr val="008000"/>
                </a:solidFill>
                <a:latin typeface="Consolas" panose="020B0609020204030204" pitchFamily="49" charset="0"/>
              </a:rPr>
              <a:t>(</a:t>
            </a:r>
            <a:r>
              <a:rPr lang="zh-CN" altLang="en-US" sz="2000" dirty="0">
                <a:solidFill>
                  <a:srgbClr val="008000"/>
                </a:solidFill>
                <a:latin typeface="Consolas" panose="020B0609020204030204" pitchFamily="49" charset="0"/>
              </a:rPr>
              <a:t>相当于留给右脑</a:t>
            </a:r>
            <a:r>
              <a:rPr lang="en-US" altLang="zh-CN" sz="2000" dirty="0">
                <a:solidFill>
                  <a:srgbClr val="008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挂起当前状态，题跳过了，时间不变</a:t>
            </a:r>
          </a:p>
          <a:p>
            <a:r>
              <a:rPr lang="zh-CN" altLang="en-US"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dfs</a:t>
            </a:r>
            <a:r>
              <a:rPr lang="en-US" altLang="zh-CN" sz="2000" dirty="0">
                <a:solidFill>
                  <a:srgbClr val="000000"/>
                </a:solidFill>
                <a:latin typeface="Consolas" panose="020B0609020204030204" pitchFamily="49" charset="0"/>
              </a:rPr>
              <a:t>(index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current_time</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2" name="文本框 11">
            <a:extLst>
              <a:ext uri="{FF2B5EF4-FFF2-40B4-BE49-F238E27FC236}">
                <a16:creationId xmlns:a16="http://schemas.microsoft.com/office/drawing/2014/main" id="{1FD95345-2E8D-4ADA-0544-C9C320F570C8}"/>
              </a:ext>
            </a:extLst>
          </p:cNvPr>
          <p:cNvSpPr txBox="1"/>
          <p:nvPr/>
        </p:nvSpPr>
        <p:spPr>
          <a:xfrm>
            <a:off x="775716" y="1509472"/>
            <a:ext cx="10409769" cy="1200329"/>
          </a:xfrm>
          <a:prstGeom prst="rect">
            <a:avLst/>
          </a:prstGeom>
          <a:solidFill>
            <a:schemeClr val="accent4">
              <a:lumMod val="20000"/>
              <a:lumOff val="80000"/>
            </a:schemeClr>
          </a:solidFill>
        </p:spPr>
        <p:txBody>
          <a:bodyPr wrap="square">
            <a:spAutoFit/>
          </a:bodyPr>
          <a:lstStyle/>
          <a:p>
            <a:r>
              <a:rPr lang="zh-CN" altLang="en-US" sz="2400" b="1" dirty="0">
                <a:latin typeface="Consolas" panose="020B0609020204030204" pitchFamily="49" charset="0"/>
              </a:rPr>
              <a:t>函数原型为：</a:t>
            </a:r>
            <a:endParaRPr lang="en-US" altLang="zh-CN" sz="2400" b="1" dirty="0">
              <a:latin typeface="Consolas" panose="020B0609020204030204" pitchFamily="49" charset="0"/>
            </a:endParaRPr>
          </a:p>
          <a:p>
            <a:r>
              <a:rPr lang="en-US" altLang="zh-CN" sz="2400" dirty="0">
                <a:solidFill>
                  <a:srgbClr val="008000"/>
                </a:solidFill>
                <a:latin typeface="Consolas" panose="020B0609020204030204" pitchFamily="49" charset="0"/>
              </a:rPr>
              <a:t>// index: </a:t>
            </a:r>
            <a:r>
              <a:rPr lang="zh-CN" altLang="en-US" sz="2400" dirty="0">
                <a:solidFill>
                  <a:srgbClr val="008000"/>
                </a:solidFill>
                <a:latin typeface="Consolas" panose="020B0609020204030204" pitchFamily="49" charset="0"/>
              </a:rPr>
              <a:t>当前正准备选第几题</a:t>
            </a:r>
            <a:r>
              <a:rPr lang="en-US" altLang="zh-CN" sz="2400" dirty="0">
                <a:solidFill>
                  <a:srgbClr val="008000"/>
                </a:solidFill>
                <a:latin typeface="Consolas" panose="020B0609020204030204" pitchFamily="49" charset="0"/>
              </a:rPr>
              <a:t>;</a:t>
            </a:r>
            <a:r>
              <a:rPr lang="zh-CN" altLang="en-US" sz="2400" dirty="0">
                <a:solidFill>
                  <a:srgbClr val="008000"/>
                </a:solidFill>
                <a:latin typeface="Consolas" panose="020B0609020204030204" pitchFamily="49" charset="0"/>
              </a:rPr>
              <a:t> </a:t>
            </a:r>
            <a:r>
              <a:rPr lang="en-US" altLang="zh-CN" sz="2400" dirty="0" err="1">
                <a:solidFill>
                  <a:srgbClr val="008000"/>
                </a:solidFill>
                <a:latin typeface="Consolas" panose="020B0609020204030204" pitchFamily="49" charset="0"/>
              </a:rPr>
              <a:t>current_time</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左脑目前已累积的时间</a:t>
            </a:r>
          </a:p>
          <a:p>
            <a:r>
              <a:rPr lang="en-US" altLang="zh-CN" sz="2400" dirty="0">
                <a:solidFill>
                  <a:srgbClr val="0000FF"/>
                </a:solidFill>
                <a:latin typeface="Consolas" panose="020B0609020204030204" pitchFamily="49" charset="0"/>
              </a:rPr>
              <a:t>void</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dfs</a:t>
            </a:r>
            <a:r>
              <a:rPr lang="en-US" altLang="zh-CN" sz="2400" dirty="0">
                <a:solidFill>
                  <a:srgbClr val="000000"/>
                </a:solidFill>
                <a:latin typeface="Consolas" panose="020B0609020204030204" pitchFamily="49" charset="0"/>
              </a:rPr>
              <a:t>(int index, int </a:t>
            </a:r>
            <a:r>
              <a:rPr lang="en-US" altLang="zh-CN" sz="2400" dirty="0" err="1">
                <a:solidFill>
                  <a:srgbClr val="000000"/>
                </a:solidFill>
                <a:latin typeface="Consolas" panose="020B0609020204030204" pitchFamily="49" charset="0"/>
              </a:rPr>
              <a:t>current_time</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
        <p:nvSpPr>
          <p:cNvPr id="14" name="文本框 13">
            <a:extLst>
              <a:ext uri="{FF2B5EF4-FFF2-40B4-BE49-F238E27FC236}">
                <a16:creationId xmlns:a16="http://schemas.microsoft.com/office/drawing/2014/main" id="{CF094912-A513-1407-E18E-7B9450F23C11}"/>
              </a:ext>
            </a:extLst>
          </p:cNvPr>
          <p:cNvSpPr txBox="1"/>
          <p:nvPr/>
        </p:nvSpPr>
        <p:spPr>
          <a:xfrm>
            <a:off x="775716" y="2892521"/>
            <a:ext cx="1699694" cy="461665"/>
          </a:xfrm>
          <a:prstGeom prst="rect">
            <a:avLst/>
          </a:prstGeom>
          <a:solidFill>
            <a:schemeClr val="accent5">
              <a:lumMod val="20000"/>
              <a:lumOff val="80000"/>
            </a:schemeClr>
          </a:solidFill>
        </p:spPr>
        <p:txBody>
          <a:bodyPr wrap="square">
            <a:spAutoFit/>
          </a:bodyPr>
          <a:lstStyle/>
          <a:p>
            <a:r>
              <a:rPr lang="zh-CN" altLang="en-US" sz="2400" b="1" dirty="0">
                <a:latin typeface="Consolas" panose="020B0609020204030204" pitchFamily="49" charset="0"/>
              </a:rPr>
              <a:t>关键代码：</a:t>
            </a:r>
            <a:endParaRPr lang="zh-CN" altLang="en-US" sz="2400" dirty="0"/>
          </a:p>
        </p:txBody>
      </p:sp>
    </p:spTree>
    <p:extLst>
      <p:ext uri="{BB962C8B-B14F-4D97-AF65-F5344CB8AC3E}">
        <p14:creationId xmlns:p14="http://schemas.microsoft.com/office/powerpoint/2010/main" val="80016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6" end="6"/>
                                            </p:txEl>
                                          </p:spTgt>
                                        </p:tgtEl>
                                        <p:attrNameLst>
                                          <p:attrName>style.visibility</p:attrName>
                                        </p:attrNameLst>
                                      </p:cBhvr>
                                      <p:to>
                                        <p:strVal val="visible"/>
                                      </p:to>
                                    </p:set>
                                    <p:animEffect transition="in" filter="fade">
                                      <p:cBhvr>
                                        <p:cTn id="30" dur="500"/>
                                        <p:tgtEl>
                                          <p:spTgt spid="7">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7">
                                            <p:txEl>
                                              <p:pRg st="7" end="7"/>
                                            </p:txEl>
                                          </p:spTgt>
                                        </p:tgtEl>
                                        <p:attrNameLst>
                                          <p:attrName>style.visibility</p:attrName>
                                        </p:attrNameLst>
                                      </p:cBhvr>
                                      <p:to>
                                        <p:strVal val="visible"/>
                                      </p:to>
                                    </p:set>
                                    <p:animEffect transition="in" filter="fade">
                                      <p:cBhvr>
                                        <p:cTn id="33" dur="500"/>
                                        <p:tgtEl>
                                          <p:spTgt spid="7">
                                            <p:txEl>
                                              <p:pRg st="7" end="7"/>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xEl>
                                              <p:pRg st="8" end="8"/>
                                            </p:txEl>
                                          </p:spTgt>
                                        </p:tgtEl>
                                        <p:attrNameLst>
                                          <p:attrName>style.visibility</p:attrName>
                                        </p:attrNameLst>
                                      </p:cBhvr>
                                      <p:to>
                                        <p:strVal val="visible"/>
                                      </p:to>
                                    </p:set>
                                    <p:animEffect transition="in" filter="fade">
                                      <p:cBhvr>
                                        <p:cTn id="38"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深度优先搜索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FE7330C5-EA78-1BFB-54B7-6FF54FCFE49C}"/>
              </a:ext>
            </a:extLst>
          </p:cNvPr>
          <p:cNvSpPr txBox="1"/>
          <p:nvPr/>
        </p:nvSpPr>
        <p:spPr>
          <a:xfrm>
            <a:off x="1329091" y="1446433"/>
            <a:ext cx="9942412" cy="961289"/>
          </a:xfrm>
          <a:prstGeom prst="rect">
            <a:avLst/>
          </a:prstGeom>
          <a:solidFill>
            <a:schemeClr val="accent4">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总结：</a:t>
            </a:r>
            <a:r>
              <a:rPr lang="en-US" altLang="zh-CN" sz="2000" dirty="0">
                <a:effectLst/>
                <a:latin typeface="Consolas" panose="020B0609020204030204" pitchFamily="49" charset="0"/>
                <a:ea typeface="微软雅黑" panose="020B0503020204020204" pitchFamily="34" charset="-122"/>
              </a:rPr>
              <a:t>DFS </a:t>
            </a:r>
            <a:r>
              <a:rPr lang="zh-CN" altLang="en-US" sz="2000" dirty="0">
                <a:effectLst/>
                <a:latin typeface="Consolas" panose="020B0609020204030204" pitchFamily="49" charset="0"/>
                <a:ea typeface="微软雅黑" panose="020B0503020204020204" pitchFamily="34" charset="-122"/>
              </a:rPr>
              <a:t>回溯代码模板在实现上，会呈现出极其严格的</a:t>
            </a:r>
            <a:r>
              <a:rPr lang="zh-CN" altLang="en-US" sz="2000" b="1" dirty="0">
                <a:effectLst/>
                <a:latin typeface="Consolas" panose="020B0609020204030204" pitchFamily="49" charset="0"/>
                <a:ea typeface="微软雅黑" panose="020B0503020204020204" pitchFamily="34" charset="-122"/>
              </a:rPr>
              <a:t>对称性</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b="1" dirty="0">
                <a:solidFill>
                  <a:srgbClr val="C00000"/>
                </a:solidFill>
                <a:effectLst/>
                <a:latin typeface="Consolas" panose="020B0609020204030204" pitchFamily="49" charset="0"/>
                <a:ea typeface="微软雅黑" panose="020B0503020204020204" pitchFamily="34" charset="-122"/>
              </a:rPr>
              <a:t>递归调用的上方是对状态的修改，下方必定是对状态的逆向撤销</a:t>
            </a:r>
            <a:r>
              <a:rPr lang="zh-CN" altLang="en-US" sz="2000" dirty="0">
                <a:effectLst/>
                <a:latin typeface="Consolas" panose="020B0609020204030204" pitchFamily="49" charset="0"/>
                <a:ea typeface="微软雅黑" panose="020B0503020204020204" pitchFamily="34" charset="-122"/>
              </a:rPr>
              <a:t>。</a:t>
            </a:r>
          </a:p>
        </p:txBody>
      </p:sp>
      <p:sp>
        <p:nvSpPr>
          <p:cNvPr id="9" name="文本框 8">
            <a:extLst>
              <a:ext uri="{FF2B5EF4-FFF2-40B4-BE49-F238E27FC236}">
                <a16:creationId xmlns:a16="http://schemas.microsoft.com/office/drawing/2014/main" id="{FF6F163B-8120-6409-97AF-8B26CFD92A15}"/>
              </a:ext>
            </a:extLst>
          </p:cNvPr>
          <p:cNvSpPr txBox="1"/>
          <p:nvPr/>
        </p:nvSpPr>
        <p:spPr>
          <a:xfrm>
            <a:off x="2594879" y="2585666"/>
            <a:ext cx="6335919" cy="372922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void</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(int step)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到达目标状态</a:t>
            </a:r>
            <a:r>
              <a:rPr lang="en-US" altLang="zh-CN" dirty="0">
                <a:solidFill>
                  <a:srgbClr val="000000"/>
                </a:solidFill>
                <a:latin typeface="Consolas" panose="020B0609020204030204" pitchFamily="49" charset="0"/>
              </a:rPr>
              <a:t>) { </a:t>
            </a:r>
            <a:r>
              <a:rPr lang="zh-CN" altLang="en-US" dirty="0">
                <a:solidFill>
                  <a:srgbClr val="000000"/>
                </a:solidFill>
                <a:latin typeface="Consolas" panose="020B0609020204030204" pitchFamily="49" charset="0"/>
              </a:rPr>
              <a:t>记录解</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p>
          <a:p>
            <a:r>
              <a:rPr lang="en-US" altLang="zh-CN" dirty="0">
                <a:solidFill>
                  <a:srgbClr val="0000FF"/>
                </a:solidFill>
                <a:latin typeface="Consolas" panose="020B0609020204030204" pitchFamily="49" charset="0"/>
              </a:rPr>
              <a:t>    for</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遍历所有候选选项</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zh-CN" altLang="en-US" dirty="0">
                <a:solidFill>
                  <a:srgbClr val="000000"/>
                </a:solidFill>
                <a:latin typeface="Consolas" panose="020B0609020204030204" pitchFamily="49" charset="0"/>
              </a:rPr>
              <a:t>当前选项满足约束条件</a:t>
            </a:r>
            <a:r>
              <a:rPr lang="en-US" altLang="zh-CN" dirty="0">
                <a:solidFill>
                  <a:srgbClr val="000000"/>
                </a:solidFill>
                <a:latin typeface="Consolas" panose="020B0609020204030204" pitchFamily="49" charset="0"/>
              </a:rPr>
              <a:t>) {</a:t>
            </a:r>
          </a:p>
          <a:p>
            <a:r>
              <a:rPr lang="en-US" altLang="zh-CN" dirty="0">
                <a:solidFill>
                  <a:srgbClr val="008000"/>
                </a:solidFill>
                <a:latin typeface="Consolas" panose="020B0609020204030204" pitchFamily="49" charset="0"/>
              </a:rPr>
              <a:t>            // 1. </a:t>
            </a:r>
            <a:r>
              <a:rPr lang="zh-CN" altLang="en-US" dirty="0">
                <a:solidFill>
                  <a:srgbClr val="008000"/>
                </a:solidFill>
                <a:latin typeface="Consolas" panose="020B0609020204030204" pitchFamily="49" charset="0"/>
              </a:rPr>
              <a:t>压栈前的准备：保存现场</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update_state</a:t>
            </a:r>
            <a:r>
              <a:rPr lang="en-US" altLang="zh-CN" dirty="0">
                <a:solidFill>
                  <a:srgbClr val="000000"/>
                </a:solidFill>
                <a:latin typeface="Consolas" panose="020B0609020204030204" pitchFamily="49" charset="0"/>
              </a:rPr>
              <a:t>(</a:t>
            </a:r>
            <a:r>
              <a:rPr lang="zh-CN" altLang="en-US" dirty="0">
                <a:solidFill>
                  <a:srgbClr val="000000"/>
                </a:solidFill>
                <a:latin typeface="Consolas" panose="020B0609020204030204" pitchFamily="49" charset="0"/>
              </a:rPr>
              <a:t>选项</a:t>
            </a:r>
            <a:r>
              <a:rPr lang="en-US" altLang="zh-CN" dirty="0">
                <a:solidFill>
                  <a:srgbClr val="000000"/>
                </a:solidFill>
                <a:latin typeface="Consolas" panose="020B0609020204030204" pitchFamily="49" charset="0"/>
              </a:rPr>
              <a:t>);</a:t>
            </a:r>
          </a:p>
          <a:p>
            <a:r>
              <a:rPr lang="en-US" altLang="zh-CN" dirty="0">
                <a:solidFill>
                  <a:srgbClr val="008000"/>
                </a:solidFill>
                <a:latin typeface="Consolas" panose="020B0609020204030204" pitchFamily="49" charset="0"/>
              </a:rPr>
              <a:t>            // 2. </a:t>
            </a:r>
            <a:r>
              <a:rPr lang="zh-CN" altLang="en-US" dirty="0">
                <a:solidFill>
                  <a:srgbClr val="008000"/>
                </a:solidFill>
                <a:latin typeface="Consolas" panose="020B0609020204030204" pitchFamily="49" charset="0"/>
              </a:rPr>
              <a:t>状态转移：进入子问题</a:t>
            </a:r>
          </a:p>
          <a:p>
            <a:r>
              <a:rPr lang="zh-CN" altLang="en-US"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dfs</a:t>
            </a:r>
            <a:r>
              <a:rPr lang="en-US" altLang="zh-CN" dirty="0">
                <a:solidFill>
                  <a:srgbClr val="000000"/>
                </a:solidFill>
                <a:latin typeface="Consolas" panose="020B0609020204030204" pitchFamily="49" charset="0"/>
              </a:rPr>
              <a:t>(step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a:t>
            </a:r>
          </a:p>
          <a:p>
            <a:r>
              <a:rPr lang="en-US" altLang="zh-CN" dirty="0">
                <a:solidFill>
                  <a:srgbClr val="008000"/>
                </a:solidFill>
                <a:latin typeface="Consolas" panose="020B0609020204030204" pitchFamily="49" charset="0"/>
              </a:rPr>
              <a:t>            // 3. </a:t>
            </a:r>
            <a:r>
              <a:rPr lang="zh-CN" altLang="en-US" dirty="0">
                <a:solidFill>
                  <a:srgbClr val="008000"/>
                </a:solidFill>
                <a:latin typeface="Consolas" panose="020B0609020204030204" pitchFamily="49" charset="0"/>
              </a:rPr>
              <a:t>弹栈后的清理：恢复现场</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update_state</a:t>
            </a:r>
            <a:r>
              <a:rPr lang="en-US" altLang="zh-CN" dirty="0">
                <a:solidFill>
                  <a:srgbClr val="000000"/>
                </a:solidFill>
                <a:latin typeface="Consolas" panose="020B0609020204030204" pitchFamily="49" charset="0"/>
              </a:rPr>
              <a:t>(</a:t>
            </a:r>
            <a:r>
              <a:rPr lang="zh-CN" altLang="en-US" dirty="0">
                <a:solidFill>
                  <a:srgbClr val="000000"/>
                </a:solidFill>
                <a:latin typeface="Consolas" panose="020B0609020204030204" pitchFamily="49" charset="0"/>
              </a:rPr>
              <a:t>选项</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30748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33" y="2"/>
            <a:ext cx="12192000" cy="6857998"/>
          </a:xfrm>
          <a:prstGeom prst="rect">
            <a:avLst/>
          </a:prstGeom>
        </p:spPr>
      </p:pic>
      <p:grpSp>
        <p:nvGrpSpPr>
          <p:cNvPr id="3" name="object 3"/>
          <p:cNvGrpSpPr/>
          <p:nvPr/>
        </p:nvGrpSpPr>
        <p:grpSpPr>
          <a:xfrm>
            <a:off x="3201923" y="2124072"/>
            <a:ext cx="5788660" cy="2734945"/>
            <a:chOff x="3201923" y="2124072"/>
            <a:chExt cx="5788660" cy="2734945"/>
          </a:xfrm>
        </p:grpSpPr>
        <p:sp>
          <p:nvSpPr>
            <p:cNvPr id="4" name="object 4"/>
            <p:cNvSpPr/>
            <p:nvPr/>
          </p:nvSpPr>
          <p:spPr>
            <a:xfrm>
              <a:off x="3201924" y="2124074"/>
              <a:ext cx="5788660" cy="2734945"/>
            </a:xfrm>
            <a:custGeom>
              <a:avLst/>
              <a:gdLst/>
              <a:ahLst/>
              <a:cxnLst/>
              <a:rect l="l" t="t" r="r" b="b"/>
              <a:pathLst>
                <a:path w="5788659" h="2734945">
                  <a:moveTo>
                    <a:pt x="5788152" y="487680"/>
                  </a:moveTo>
                  <a:lnTo>
                    <a:pt x="5783605" y="442595"/>
                  </a:lnTo>
                  <a:lnTo>
                    <a:pt x="5770575" y="400608"/>
                  </a:lnTo>
                  <a:lnTo>
                    <a:pt x="5749963" y="362623"/>
                  </a:lnTo>
                  <a:lnTo>
                    <a:pt x="5722658" y="329526"/>
                  </a:lnTo>
                  <a:lnTo>
                    <a:pt x="5689562" y="302221"/>
                  </a:lnTo>
                  <a:lnTo>
                    <a:pt x="5651576" y="281609"/>
                  </a:lnTo>
                  <a:lnTo>
                    <a:pt x="5609590" y="268579"/>
                  </a:lnTo>
                  <a:lnTo>
                    <a:pt x="5564505" y="264033"/>
                  </a:lnTo>
                  <a:lnTo>
                    <a:pt x="1257414" y="264033"/>
                  </a:lnTo>
                  <a:lnTo>
                    <a:pt x="1257414" y="261035"/>
                  </a:lnTo>
                  <a:lnTo>
                    <a:pt x="863561" y="0"/>
                  </a:lnTo>
                  <a:lnTo>
                    <a:pt x="223875" y="0"/>
                  </a:lnTo>
                  <a:lnTo>
                    <a:pt x="173736" y="5575"/>
                  </a:lnTo>
                  <a:lnTo>
                    <a:pt x="127596" y="21501"/>
                  </a:lnTo>
                  <a:lnTo>
                    <a:pt x="86791" y="46545"/>
                  </a:lnTo>
                  <a:lnTo>
                    <a:pt x="52705" y="79502"/>
                  </a:lnTo>
                  <a:lnTo>
                    <a:pt x="26670" y="119138"/>
                  </a:lnTo>
                  <a:lnTo>
                    <a:pt x="10058" y="164261"/>
                  </a:lnTo>
                  <a:lnTo>
                    <a:pt x="4216" y="213639"/>
                  </a:lnTo>
                  <a:lnTo>
                    <a:pt x="4216" y="445757"/>
                  </a:lnTo>
                  <a:lnTo>
                    <a:pt x="0" y="487680"/>
                  </a:lnTo>
                  <a:lnTo>
                    <a:pt x="0" y="2510790"/>
                  </a:lnTo>
                  <a:lnTo>
                    <a:pt x="4533" y="2555887"/>
                  </a:lnTo>
                  <a:lnTo>
                    <a:pt x="17564" y="2597874"/>
                  </a:lnTo>
                  <a:lnTo>
                    <a:pt x="38176" y="2635859"/>
                  </a:lnTo>
                  <a:lnTo>
                    <a:pt x="65481" y="2668955"/>
                  </a:lnTo>
                  <a:lnTo>
                    <a:pt x="98577" y="2696260"/>
                  </a:lnTo>
                  <a:lnTo>
                    <a:pt x="136563" y="2716873"/>
                  </a:lnTo>
                  <a:lnTo>
                    <a:pt x="178549" y="2729903"/>
                  </a:lnTo>
                  <a:lnTo>
                    <a:pt x="223647" y="2734437"/>
                  </a:lnTo>
                  <a:lnTo>
                    <a:pt x="5564505" y="2734437"/>
                  </a:lnTo>
                  <a:lnTo>
                    <a:pt x="5609590" y="2729903"/>
                  </a:lnTo>
                  <a:lnTo>
                    <a:pt x="5651576" y="2716873"/>
                  </a:lnTo>
                  <a:lnTo>
                    <a:pt x="5689562" y="2696260"/>
                  </a:lnTo>
                  <a:lnTo>
                    <a:pt x="5722658" y="2668955"/>
                  </a:lnTo>
                  <a:lnTo>
                    <a:pt x="5749963" y="2635859"/>
                  </a:lnTo>
                  <a:lnTo>
                    <a:pt x="5770575" y="2597874"/>
                  </a:lnTo>
                  <a:lnTo>
                    <a:pt x="5783605" y="2555887"/>
                  </a:lnTo>
                  <a:lnTo>
                    <a:pt x="5788152" y="2510790"/>
                  </a:lnTo>
                  <a:lnTo>
                    <a:pt x="5788152" y="487680"/>
                  </a:lnTo>
                  <a:close/>
                </a:path>
              </a:pathLst>
            </a:custGeom>
            <a:solidFill>
              <a:srgbClr val="FFFFFF"/>
            </a:solidFill>
          </p:spPr>
          <p:txBody>
            <a:bodyPr wrap="square" lIns="0" tIns="0" rIns="0" bIns="0" rtlCol="0"/>
            <a:lstStyle/>
            <a:p>
              <a:endParaRPr/>
            </a:p>
          </p:txBody>
        </p:sp>
        <p:sp>
          <p:nvSpPr>
            <p:cNvPr id="5" name="object 5"/>
            <p:cNvSpPr/>
            <p:nvPr/>
          </p:nvSpPr>
          <p:spPr>
            <a:xfrm>
              <a:off x="3500627" y="2453640"/>
              <a:ext cx="0" cy="814705"/>
            </a:xfrm>
            <a:custGeom>
              <a:avLst/>
              <a:gdLst/>
              <a:ahLst/>
              <a:cxnLst/>
              <a:rect l="l" t="t" r="r" b="b"/>
              <a:pathLst>
                <a:path h="814704">
                  <a:moveTo>
                    <a:pt x="0" y="0"/>
                  </a:moveTo>
                  <a:lnTo>
                    <a:pt x="0" y="814705"/>
                  </a:lnTo>
                </a:path>
              </a:pathLst>
            </a:custGeom>
            <a:ln w="15875">
              <a:solidFill>
                <a:srgbClr val="BCD6ED"/>
              </a:solidFill>
            </a:ln>
          </p:spPr>
          <p:txBody>
            <a:bodyPr wrap="square" lIns="0" tIns="0" rIns="0" bIns="0" rtlCol="0"/>
            <a:lstStyle/>
            <a:p>
              <a:endParaRPr/>
            </a:p>
          </p:txBody>
        </p:sp>
        <p:pic>
          <p:nvPicPr>
            <p:cNvPr id="6" name="object 6"/>
            <p:cNvPicPr/>
            <p:nvPr/>
          </p:nvPicPr>
          <p:blipFill>
            <a:blip r:embed="rId3" cstate="print"/>
            <a:stretch>
              <a:fillRect/>
            </a:stretch>
          </p:blipFill>
          <p:spPr>
            <a:xfrm>
              <a:off x="3456114" y="2374074"/>
              <a:ext cx="87502" cy="87502"/>
            </a:xfrm>
            <a:prstGeom prst="rect">
              <a:avLst/>
            </a:prstGeom>
          </p:spPr>
        </p:pic>
        <p:pic>
          <p:nvPicPr>
            <p:cNvPr id="7" name="object 7"/>
            <p:cNvPicPr/>
            <p:nvPr/>
          </p:nvPicPr>
          <p:blipFill>
            <a:blip r:embed="rId3" cstate="print"/>
            <a:stretch>
              <a:fillRect/>
            </a:stretch>
          </p:blipFill>
          <p:spPr>
            <a:xfrm>
              <a:off x="3456114" y="3259518"/>
              <a:ext cx="87502" cy="87502"/>
            </a:xfrm>
            <a:prstGeom prst="rect">
              <a:avLst/>
            </a:prstGeom>
          </p:spPr>
        </p:pic>
        <p:sp>
          <p:nvSpPr>
            <p:cNvPr id="8" name="object 8"/>
            <p:cNvSpPr/>
            <p:nvPr/>
          </p:nvSpPr>
          <p:spPr>
            <a:xfrm>
              <a:off x="3323843" y="4146804"/>
              <a:ext cx="2098675" cy="589915"/>
            </a:xfrm>
            <a:custGeom>
              <a:avLst/>
              <a:gdLst/>
              <a:ahLst/>
              <a:cxnLst/>
              <a:rect l="l" t="t" r="r" b="b"/>
              <a:pathLst>
                <a:path w="2098675" h="589914">
                  <a:moveTo>
                    <a:pt x="2098548" y="589788"/>
                  </a:moveTo>
                  <a:lnTo>
                    <a:pt x="152273" y="589788"/>
                  </a:lnTo>
                  <a:lnTo>
                    <a:pt x="104939" y="582138"/>
                  </a:lnTo>
                  <a:lnTo>
                    <a:pt x="63805" y="560840"/>
                  </a:lnTo>
                  <a:lnTo>
                    <a:pt x="31352" y="528367"/>
                  </a:lnTo>
                  <a:lnTo>
                    <a:pt x="10061" y="487196"/>
                  </a:lnTo>
                  <a:lnTo>
                    <a:pt x="2412" y="439801"/>
                  </a:lnTo>
                  <a:lnTo>
                    <a:pt x="2154" y="390910"/>
                  </a:lnTo>
                  <a:lnTo>
                    <a:pt x="1888" y="342028"/>
                  </a:lnTo>
                  <a:lnTo>
                    <a:pt x="1618" y="293153"/>
                  </a:lnTo>
                  <a:lnTo>
                    <a:pt x="1344" y="244285"/>
                  </a:lnTo>
                  <a:lnTo>
                    <a:pt x="1068" y="195421"/>
                  </a:lnTo>
                  <a:lnTo>
                    <a:pt x="794" y="146562"/>
                  </a:lnTo>
                  <a:lnTo>
                    <a:pt x="524" y="97706"/>
                  </a:lnTo>
                  <a:lnTo>
                    <a:pt x="258" y="48852"/>
                  </a:lnTo>
                  <a:lnTo>
                    <a:pt x="0" y="0"/>
                  </a:lnTo>
                </a:path>
              </a:pathLst>
            </a:custGeom>
            <a:ln w="15875">
              <a:solidFill>
                <a:srgbClr val="BCD6ED"/>
              </a:solidFill>
            </a:ln>
          </p:spPr>
          <p:txBody>
            <a:bodyPr wrap="square" lIns="0" tIns="0" rIns="0" bIns="0" rtlCol="0"/>
            <a:lstStyle/>
            <a:p>
              <a:endParaRPr/>
            </a:p>
          </p:txBody>
        </p:sp>
        <p:sp>
          <p:nvSpPr>
            <p:cNvPr id="9" name="object 9"/>
            <p:cNvSpPr/>
            <p:nvPr/>
          </p:nvSpPr>
          <p:spPr>
            <a:xfrm>
              <a:off x="8769095" y="2721863"/>
              <a:ext cx="0" cy="611505"/>
            </a:xfrm>
            <a:custGeom>
              <a:avLst/>
              <a:gdLst/>
              <a:ahLst/>
              <a:cxnLst/>
              <a:rect l="l" t="t" r="r" b="b"/>
              <a:pathLst>
                <a:path h="611504">
                  <a:moveTo>
                    <a:pt x="0" y="0"/>
                  </a:moveTo>
                  <a:lnTo>
                    <a:pt x="0" y="610997"/>
                  </a:lnTo>
                </a:path>
              </a:pathLst>
            </a:custGeom>
            <a:ln w="15875">
              <a:solidFill>
                <a:srgbClr val="BCD6ED"/>
              </a:solidFill>
            </a:ln>
          </p:spPr>
          <p:txBody>
            <a:bodyPr wrap="square" lIns="0" tIns="0" rIns="0" bIns="0" rtlCol="0"/>
            <a:lstStyle/>
            <a:p>
              <a:endParaRPr/>
            </a:p>
          </p:txBody>
        </p:sp>
        <p:pic>
          <p:nvPicPr>
            <p:cNvPr id="10" name="object 10"/>
            <p:cNvPicPr/>
            <p:nvPr/>
          </p:nvPicPr>
          <p:blipFill>
            <a:blip r:embed="rId4" cstate="print"/>
            <a:stretch>
              <a:fillRect/>
            </a:stretch>
          </p:blipFill>
          <p:spPr>
            <a:xfrm>
              <a:off x="8726106" y="2640774"/>
              <a:ext cx="87502" cy="89026"/>
            </a:xfrm>
            <a:prstGeom prst="rect">
              <a:avLst/>
            </a:prstGeom>
          </p:spPr>
        </p:pic>
        <p:pic>
          <p:nvPicPr>
            <p:cNvPr id="11" name="object 11"/>
            <p:cNvPicPr/>
            <p:nvPr/>
          </p:nvPicPr>
          <p:blipFill>
            <a:blip r:embed="rId5" cstate="print"/>
            <a:stretch>
              <a:fillRect/>
            </a:stretch>
          </p:blipFill>
          <p:spPr>
            <a:xfrm>
              <a:off x="8688323" y="3599688"/>
              <a:ext cx="100583" cy="100583"/>
            </a:xfrm>
            <a:prstGeom prst="rect">
              <a:avLst/>
            </a:prstGeom>
          </p:spPr>
        </p:pic>
        <p:pic>
          <p:nvPicPr>
            <p:cNvPr id="12" name="object 12"/>
            <p:cNvPicPr/>
            <p:nvPr/>
          </p:nvPicPr>
          <p:blipFill>
            <a:blip r:embed="rId5" cstate="print"/>
            <a:stretch>
              <a:fillRect/>
            </a:stretch>
          </p:blipFill>
          <p:spPr>
            <a:xfrm>
              <a:off x="8688323" y="3415283"/>
              <a:ext cx="100583" cy="100584"/>
            </a:xfrm>
            <a:prstGeom prst="rect">
              <a:avLst/>
            </a:prstGeom>
          </p:spPr>
        </p:pic>
        <p:pic>
          <p:nvPicPr>
            <p:cNvPr id="13" name="object 13"/>
            <p:cNvPicPr/>
            <p:nvPr/>
          </p:nvPicPr>
          <p:blipFill>
            <a:blip r:embed="rId5" cstate="print"/>
            <a:stretch>
              <a:fillRect/>
            </a:stretch>
          </p:blipFill>
          <p:spPr>
            <a:xfrm>
              <a:off x="8688323" y="3784092"/>
              <a:ext cx="100583" cy="100583"/>
            </a:xfrm>
            <a:prstGeom prst="rect">
              <a:avLst/>
            </a:prstGeom>
          </p:spPr>
        </p:pic>
      </p:grpSp>
      <p:sp>
        <p:nvSpPr>
          <p:cNvPr id="14" name="object 14"/>
          <p:cNvSpPr txBox="1"/>
          <p:nvPr/>
        </p:nvSpPr>
        <p:spPr>
          <a:xfrm>
            <a:off x="3452098" y="3022745"/>
            <a:ext cx="5203984" cy="921663"/>
          </a:xfrm>
          <a:prstGeom prst="rect">
            <a:avLst/>
          </a:prstGeom>
        </p:spPr>
        <p:txBody>
          <a:bodyPr vert="horz" wrap="square" lIns="0" tIns="12700" rIns="0" bIns="0" rtlCol="0">
            <a:spAutoFit/>
          </a:bodyPr>
          <a:lstStyle/>
          <a:p>
            <a:pPr marL="12700" marR="5080" algn="ctr">
              <a:lnSpc>
                <a:spcPct val="150000"/>
              </a:lnSpc>
              <a:spcBef>
                <a:spcPts val="1005"/>
              </a:spcBef>
            </a:pPr>
            <a:r>
              <a:rPr lang="zh-CN" altLang="en-US" sz="4400" b="1" dirty="0">
                <a:solidFill>
                  <a:srgbClr val="2D4A87"/>
                </a:solidFill>
                <a:latin typeface="微软雅黑"/>
                <a:cs typeface="微软雅黑"/>
              </a:rPr>
              <a:t>广度优先搜索</a:t>
            </a:r>
            <a:endParaRPr lang="en-US" altLang="zh-CN" sz="4400" b="1" dirty="0">
              <a:solidFill>
                <a:srgbClr val="2D4A87"/>
              </a:solidFill>
              <a:latin typeface="微软雅黑"/>
              <a:cs typeface="微软雅黑"/>
            </a:endParaRPr>
          </a:p>
        </p:txBody>
      </p:sp>
      <p:grpSp>
        <p:nvGrpSpPr>
          <p:cNvPr id="15" name="object 15"/>
          <p:cNvGrpSpPr/>
          <p:nvPr/>
        </p:nvGrpSpPr>
        <p:grpSpPr>
          <a:xfrm>
            <a:off x="4288588" y="2039443"/>
            <a:ext cx="3735704" cy="260985"/>
            <a:chOff x="4288588" y="2039443"/>
            <a:chExt cx="3735704" cy="260985"/>
          </a:xfrm>
        </p:grpSpPr>
        <p:pic>
          <p:nvPicPr>
            <p:cNvPr id="16" name="object 16"/>
            <p:cNvPicPr/>
            <p:nvPr/>
          </p:nvPicPr>
          <p:blipFill>
            <a:blip r:embed="rId6" cstate="print"/>
            <a:stretch>
              <a:fillRect/>
            </a:stretch>
          </p:blipFill>
          <p:spPr>
            <a:xfrm>
              <a:off x="7271406" y="2132244"/>
              <a:ext cx="161865" cy="167703"/>
            </a:xfrm>
            <a:prstGeom prst="rect">
              <a:avLst/>
            </a:prstGeom>
          </p:spPr>
        </p:pic>
        <p:pic>
          <p:nvPicPr>
            <p:cNvPr id="17" name="object 17"/>
            <p:cNvPicPr/>
            <p:nvPr/>
          </p:nvPicPr>
          <p:blipFill>
            <a:blip r:embed="rId7" cstate="print"/>
            <a:stretch>
              <a:fillRect/>
            </a:stretch>
          </p:blipFill>
          <p:spPr>
            <a:xfrm>
              <a:off x="7567042" y="2132244"/>
              <a:ext cx="161705" cy="167703"/>
            </a:xfrm>
            <a:prstGeom prst="rect">
              <a:avLst/>
            </a:prstGeom>
          </p:spPr>
        </p:pic>
        <p:pic>
          <p:nvPicPr>
            <p:cNvPr id="18" name="object 18"/>
            <p:cNvPicPr/>
            <p:nvPr/>
          </p:nvPicPr>
          <p:blipFill>
            <a:blip r:embed="rId8" cstate="print"/>
            <a:stretch>
              <a:fillRect/>
            </a:stretch>
          </p:blipFill>
          <p:spPr>
            <a:xfrm>
              <a:off x="7864434" y="2132244"/>
              <a:ext cx="159311" cy="167703"/>
            </a:xfrm>
            <a:prstGeom prst="rect">
              <a:avLst/>
            </a:prstGeom>
          </p:spPr>
        </p:pic>
        <p:sp>
          <p:nvSpPr>
            <p:cNvPr id="19" name="object 19"/>
            <p:cNvSpPr/>
            <p:nvPr/>
          </p:nvSpPr>
          <p:spPr>
            <a:xfrm>
              <a:off x="4288588" y="2039443"/>
              <a:ext cx="2827020" cy="207010"/>
            </a:xfrm>
            <a:custGeom>
              <a:avLst/>
              <a:gdLst/>
              <a:ahLst/>
              <a:cxnLst/>
              <a:rect l="l" t="t" r="r" b="b"/>
              <a:pathLst>
                <a:path w="2827020" h="207010">
                  <a:moveTo>
                    <a:pt x="14047" y="0"/>
                  </a:moveTo>
                  <a:lnTo>
                    <a:pt x="7921" y="2153"/>
                  </a:lnTo>
                  <a:lnTo>
                    <a:pt x="2833" y="6621"/>
                  </a:lnTo>
                  <a:lnTo>
                    <a:pt x="114" y="12269"/>
                  </a:lnTo>
                  <a:lnTo>
                    <a:pt x="0" y="18219"/>
                  </a:lnTo>
                  <a:lnTo>
                    <a:pt x="2339" y="23784"/>
                  </a:lnTo>
                  <a:lnTo>
                    <a:pt x="6983" y="28279"/>
                  </a:lnTo>
                  <a:lnTo>
                    <a:pt x="277717" y="205641"/>
                  </a:lnTo>
                  <a:lnTo>
                    <a:pt x="281229" y="206666"/>
                  </a:lnTo>
                  <a:lnTo>
                    <a:pt x="2819356" y="206666"/>
                  </a:lnTo>
                  <a:lnTo>
                    <a:pt x="2827019" y="199641"/>
                  </a:lnTo>
                  <a:lnTo>
                    <a:pt x="2827019" y="182227"/>
                  </a:lnTo>
                  <a:lnTo>
                    <a:pt x="2819356" y="175057"/>
                  </a:lnTo>
                  <a:lnTo>
                    <a:pt x="290328" y="175057"/>
                  </a:lnTo>
                  <a:lnTo>
                    <a:pt x="26937" y="2670"/>
                  </a:lnTo>
                  <a:lnTo>
                    <a:pt x="26778" y="2670"/>
                  </a:lnTo>
                  <a:lnTo>
                    <a:pt x="26778" y="2524"/>
                  </a:lnTo>
                  <a:lnTo>
                    <a:pt x="20592" y="96"/>
                  </a:lnTo>
                  <a:lnTo>
                    <a:pt x="14047" y="0"/>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5711481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7DE42E21-2741-42D0-F774-1C325F68F2C9}"/>
              </a:ext>
            </a:extLst>
          </p:cNvPr>
          <p:cNvSpPr txBox="1"/>
          <p:nvPr/>
        </p:nvSpPr>
        <p:spPr>
          <a:xfrm>
            <a:off x="1114770" y="1641604"/>
            <a:ext cx="9962460" cy="2247731"/>
          </a:xfrm>
          <a:prstGeom prst="rect">
            <a:avLst/>
          </a:prstGeom>
          <a:solidFill>
            <a:schemeClr val="bg1">
              <a:lumMod val="95000"/>
            </a:schemeClr>
          </a:solidFill>
        </p:spPr>
        <p:txBody>
          <a:bodyPr wrap="square">
            <a:spAutoFit/>
          </a:bodyPr>
          <a:lstStyle/>
          <a:p>
            <a:pPr>
              <a:lnSpc>
                <a:spcPct val="150000"/>
              </a:lnSpc>
            </a:pPr>
            <a:r>
              <a:rPr lang="zh-CN" altLang="en-US" sz="2400" dirty="0">
                <a:latin typeface="Consolas" panose="020B0609020204030204" pitchFamily="49" charset="0"/>
                <a:ea typeface="微软雅黑" panose="020B0503020204020204" pitchFamily="34" charset="-122"/>
              </a:rPr>
              <a:t>深度优先搜索会优先考虑搜索的深度。形象点说</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就是不找到一个答案不回头。当答案在整棵解答树中比较稀疏时</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深度优先搜索可能会先陷入过深的情况</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一时半会儿找不到解。有时候需要解决连通性、最短路问题时</a:t>
            </a:r>
            <a:r>
              <a:rPr lang="en-US" altLang="zh-CN" sz="2400" dirty="0">
                <a:latin typeface="Consolas" panose="020B0609020204030204" pitchFamily="49" charset="0"/>
                <a:ea typeface="微软雅黑" panose="020B0503020204020204" pitchFamily="34" charset="-122"/>
              </a:rPr>
              <a:t>, </a:t>
            </a:r>
            <a:r>
              <a:rPr lang="zh-CN" altLang="en-US" sz="2400" dirty="0">
                <a:latin typeface="Consolas" panose="020B0609020204030204" pitchFamily="49" charset="0"/>
                <a:ea typeface="微软雅黑" panose="020B0503020204020204" pitchFamily="34" charset="-122"/>
              </a:rPr>
              <a:t>可以考虑使用广度优先搜索。</a:t>
            </a: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4F147437-D9E9-5F5C-3761-4FA705784FAF}"/>
                  </a:ext>
                </a:extLst>
              </p:cNvPr>
              <p:cNvSpPr txBox="1"/>
              <p:nvPr/>
            </p:nvSpPr>
            <p:spPr>
              <a:xfrm>
                <a:off x="1114770" y="4351532"/>
                <a:ext cx="9962460" cy="1693733"/>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书本</a:t>
                </a:r>
                <a:r>
                  <a:rPr lang="en-US" altLang="zh-CN" sz="2400" b="1" dirty="0">
                    <a:effectLst/>
                    <a:latin typeface="Consolas" panose="020B0609020204030204" pitchFamily="49" charset="0"/>
                    <a:ea typeface="微软雅黑" panose="020B0503020204020204" pitchFamily="34" charset="-122"/>
                  </a:rPr>
                  <a:t>P193</a:t>
                </a:r>
                <a:r>
                  <a:rPr lang="zh-CN" altLang="en-US" sz="2400" b="1" dirty="0">
                    <a:effectLst/>
                    <a:latin typeface="Consolas" panose="020B0609020204030204" pitchFamily="49" charset="0"/>
                    <a:ea typeface="微软雅黑" panose="020B0503020204020204" pitchFamily="34" charset="-122"/>
                  </a:rPr>
                  <a:t>页 例</a:t>
                </a:r>
                <a:r>
                  <a:rPr lang="en-US" altLang="zh-CN" sz="2400" b="1" dirty="0">
                    <a:effectLst/>
                    <a:latin typeface="Consolas" panose="020B0609020204030204" pitchFamily="49" charset="0"/>
                    <a:ea typeface="微软雅黑" panose="020B0503020204020204" pitchFamily="34" charset="-122"/>
                  </a:rPr>
                  <a:t>14-4 </a:t>
                </a:r>
                <a:r>
                  <a:rPr lang="zh-CN" altLang="en-US" sz="2400" b="1" dirty="0">
                    <a:effectLst/>
                    <a:latin typeface="Consolas" panose="020B0609020204030204" pitchFamily="49" charset="0"/>
                    <a:ea typeface="微软雅黑" panose="020B0503020204020204" pitchFamily="34" charset="-122"/>
                  </a:rPr>
                  <a:t>马的遍历</a:t>
                </a:r>
                <a:r>
                  <a:rPr lang="en-US" altLang="zh-CN" sz="2400" b="1" dirty="0">
                    <a:effectLst/>
                    <a:latin typeface="Consolas" panose="020B0609020204030204" pitchFamily="49" charset="0"/>
                    <a:ea typeface="微软雅黑" panose="020B0503020204020204" pitchFamily="34" charset="-122"/>
                  </a:rPr>
                  <a:t>(OJ</a:t>
                </a:r>
                <a:r>
                  <a:rPr lang="en-US" altLang="zh-CN" sz="2400" b="1" dirty="0">
                    <a:latin typeface="Consolas" panose="020B0609020204030204" pitchFamily="49" charset="0"/>
                    <a:ea typeface="微软雅黑" panose="020B0503020204020204" pitchFamily="34" charset="-122"/>
                  </a:rPr>
                  <a:t>:</a:t>
                </a:r>
                <a:r>
                  <a:rPr lang="zh-CN" altLang="en-US" sz="2400" b="1" dirty="0">
                    <a:latin typeface="Consolas" panose="020B0609020204030204" pitchFamily="49" charset="0"/>
                    <a:ea typeface="微软雅黑" panose="020B0503020204020204" pitchFamily="34" charset="-122"/>
                  </a:rPr>
                  <a:t> </a:t>
                </a:r>
                <a:r>
                  <a:rPr lang="en-US" altLang="zh-CN" sz="2400" b="1" dirty="0">
                    <a:latin typeface="Consolas" panose="020B0609020204030204" pitchFamily="49" charset="0"/>
                    <a:ea typeface="微软雅黑" panose="020B0503020204020204" pitchFamily="34" charset="-122"/>
                  </a:rPr>
                  <a:t>B0204</a:t>
                </a:r>
                <a:r>
                  <a:rPr lang="en-US" altLang="zh-CN" sz="2400" b="1" dirty="0">
                    <a:effectLst/>
                    <a:latin typeface="Consolas" panose="020B0609020204030204" pitchFamily="49" charset="0"/>
                    <a:ea typeface="微软雅黑" panose="020B0503020204020204" pitchFamily="34" charset="-122"/>
                  </a:rPr>
                  <a:t>)</a:t>
                </a:r>
              </a:p>
              <a:p>
                <a:pPr>
                  <a:lnSpc>
                    <a:spcPct val="150000"/>
                  </a:lnSpc>
                </a:pPr>
                <a:r>
                  <a:rPr lang="zh-CN" altLang="en-US" sz="2400" dirty="0">
                    <a:effectLst/>
                    <a:latin typeface="Consolas" panose="020B0609020204030204" pitchFamily="49" charset="0"/>
                    <a:ea typeface="微软雅黑" panose="020B0503020204020204" pitchFamily="34" charset="-122"/>
                  </a:rPr>
                  <a:t>有一个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𝑛</m:t>
                    </m:r>
                    <m:r>
                      <a:rPr lang="en-US" altLang="zh-CN" sz="2400" i="1" smtClean="0">
                        <a:effectLst/>
                        <a:latin typeface="Cambria Math" panose="02040503050406030204" pitchFamily="18" charset="0"/>
                        <a:ea typeface="微软雅黑" panose="020B0503020204020204" pitchFamily="34" charset="-122"/>
                      </a:rPr>
                      <m:t> ×</m:t>
                    </m:r>
                    <m:r>
                      <a:rPr lang="en-US" altLang="zh-CN" sz="2400" i="1" smtClean="0">
                        <a:effectLst/>
                        <a:latin typeface="Cambria Math" panose="02040503050406030204" pitchFamily="18" charset="0"/>
                        <a:ea typeface="微软雅黑" panose="020B0503020204020204" pitchFamily="34" charset="-122"/>
                      </a:rPr>
                      <m:t>𝑚</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的棋盘，在某个点 </a:t>
                </a:r>
                <a14:m>
                  <m:oMath xmlns:m="http://schemas.openxmlformats.org/officeDocument/2006/math">
                    <m:d>
                      <m:dPr>
                        <m:ctrlPr>
                          <a:rPr lang="en-US" altLang="zh-CN" sz="2400" i="1" smtClean="0">
                            <a:effectLst/>
                            <a:latin typeface="Cambria Math" panose="02040503050406030204" pitchFamily="18" charset="0"/>
                            <a:ea typeface="微软雅黑" panose="020B0503020204020204" pitchFamily="34" charset="-122"/>
                          </a:rPr>
                        </m:ctrlPr>
                      </m:dPr>
                      <m:e>
                        <m:r>
                          <a:rPr lang="en-US" altLang="zh-CN" sz="2400" i="1" smtClean="0">
                            <a:effectLst/>
                            <a:latin typeface="Cambria Math" panose="02040503050406030204" pitchFamily="18" charset="0"/>
                            <a:ea typeface="微软雅黑" panose="020B0503020204020204" pitchFamily="34" charset="-122"/>
                          </a:rPr>
                          <m:t>𝑥</m:t>
                        </m:r>
                        <m:r>
                          <a:rPr lang="en-US" altLang="zh-CN" sz="2400" i="1" smtClean="0">
                            <a:effectLst/>
                            <a:latin typeface="Cambria Math" panose="02040503050406030204" pitchFamily="18" charset="0"/>
                            <a:ea typeface="微软雅黑" panose="020B0503020204020204" pitchFamily="34" charset="-122"/>
                          </a:rPr>
                          <m:t>,</m:t>
                        </m:r>
                        <m:r>
                          <a:rPr lang="en-US" altLang="zh-CN" sz="2400" i="1" smtClean="0">
                            <a:effectLst/>
                            <a:latin typeface="Cambria Math" panose="02040503050406030204" pitchFamily="18" charset="0"/>
                            <a:ea typeface="微软雅黑" panose="020B0503020204020204" pitchFamily="34" charset="-122"/>
                          </a:rPr>
                          <m:t>𝑦</m:t>
                        </m:r>
                      </m:e>
                    </m:d>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上有一个马，要求你计算出马到达棋盘上任意一个点最少要走几步。</a:t>
                </a:r>
              </a:p>
            </p:txBody>
          </p:sp>
        </mc:Choice>
        <mc:Fallback xmlns="">
          <p:sp>
            <p:nvSpPr>
              <p:cNvPr id="11" name="文本框 10">
                <a:extLst>
                  <a:ext uri="{FF2B5EF4-FFF2-40B4-BE49-F238E27FC236}">
                    <a16:creationId xmlns:a16="http://schemas.microsoft.com/office/drawing/2014/main" id="{4F147437-D9E9-5F5C-3761-4FA705784FAF}"/>
                  </a:ext>
                </a:extLst>
              </p:cNvPr>
              <p:cNvSpPr txBox="1">
                <a:spLocks noRot="1" noChangeAspect="1" noMove="1" noResize="1" noEditPoints="1" noAdjustHandles="1" noChangeArrowheads="1" noChangeShapeType="1" noTextEdit="1"/>
              </p:cNvSpPr>
              <p:nvPr/>
            </p:nvSpPr>
            <p:spPr>
              <a:xfrm>
                <a:off x="1114770" y="4351532"/>
                <a:ext cx="9962460" cy="1693733"/>
              </a:xfrm>
              <a:prstGeom prst="rect">
                <a:avLst/>
              </a:prstGeom>
              <a:blipFill>
                <a:blip r:embed="rId5"/>
                <a:stretch>
                  <a:fillRect l="-979" b="-719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2056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A0B36D7A-5657-989A-8C4B-640A3843F9B3}"/>
                  </a:ext>
                </a:extLst>
              </p:cNvPr>
              <p:cNvSpPr txBox="1"/>
              <p:nvPr/>
            </p:nvSpPr>
            <p:spPr>
              <a:xfrm>
                <a:off x="1063770" y="1525993"/>
                <a:ext cx="9819010" cy="830997"/>
              </a:xfrm>
              <a:prstGeom prst="rect">
                <a:avLst/>
              </a:prstGeom>
              <a:solidFill>
                <a:schemeClr val="bg1">
                  <a:lumMod val="95000"/>
                </a:schemeClr>
              </a:solidFill>
            </p:spPr>
            <p:txBody>
              <a:bodyPr wrap="square">
                <a:spAutoFit/>
              </a:bodyPr>
              <a:lstStyle/>
              <a:p>
                <a:pPr>
                  <a:buClr>
                    <a:srgbClr val="000000"/>
                  </a:buClr>
                </a:pPr>
                <a:r>
                  <a:rPr lang="zh-CN" altLang="en-US" sz="2400" dirty="0">
                    <a:effectLst/>
                    <a:latin typeface="微软雅黑" panose="020B0503020204020204" pitchFamily="34" charset="-122"/>
                    <a:ea typeface="微软雅黑" panose="020B0503020204020204" pitchFamily="34" charset="-122"/>
                  </a:rPr>
                  <a:t>棋盘大小最大是 </a:t>
                </a:r>
                <a14:m>
                  <m:oMath xmlns:m="http://schemas.openxmlformats.org/officeDocument/2006/math">
                    <m:r>
                      <a:rPr lang="en-US" altLang="zh-CN" sz="2400" b="0" i="0" smtClean="0">
                        <a:effectLst/>
                        <a:latin typeface="Cambria Math" panose="02040503050406030204" pitchFamily="18" charset="0"/>
                        <a:ea typeface="微软雅黑" panose="020B0503020204020204" pitchFamily="34" charset="-122"/>
                      </a:rPr>
                      <m:t>400 ×400</m:t>
                    </m:r>
                  </m:oMath>
                </a14:m>
                <a:r>
                  <a:rPr lang="zh-CN" altLang="en-US" sz="2400" dirty="0">
                    <a:effectLst/>
                    <a:latin typeface="微软雅黑" panose="020B0503020204020204" pitchFamily="34" charset="-122"/>
                    <a:ea typeface="微软雅黑" panose="020B0503020204020204" pitchFamily="34" charset="-122"/>
                  </a:rPr>
                  <a:t>（共 </a:t>
                </a:r>
                <a:r>
                  <a:rPr lang="en-US" altLang="zh-CN" sz="2400" dirty="0">
                    <a:effectLst/>
                    <a:latin typeface="微软雅黑" panose="020B0503020204020204" pitchFamily="34" charset="-122"/>
                    <a:ea typeface="微软雅黑" panose="020B0503020204020204" pitchFamily="34" charset="-122"/>
                  </a:rPr>
                  <a:t>16 </a:t>
                </a:r>
                <a:r>
                  <a:rPr lang="zh-CN" altLang="en-US" sz="2400" dirty="0">
                    <a:effectLst/>
                    <a:latin typeface="微软雅黑" panose="020B0503020204020204" pitchFamily="34" charset="-122"/>
                    <a:ea typeface="微软雅黑" panose="020B0503020204020204" pitchFamily="34" charset="-122"/>
                  </a:rPr>
                  <a:t>万个格子），我们的目标是求最少走几步（最短路径）。</a:t>
                </a:r>
              </a:p>
            </p:txBody>
          </p:sp>
        </mc:Choice>
        <mc:Fallback xmlns="">
          <p:sp>
            <p:nvSpPr>
              <p:cNvPr id="8" name="文本框 7">
                <a:extLst>
                  <a:ext uri="{FF2B5EF4-FFF2-40B4-BE49-F238E27FC236}">
                    <a16:creationId xmlns:a16="http://schemas.microsoft.com/office/drawing/2014/main" id="{A0B36D7A-5657-989A-8C4B-640A3843F9B3}"/>
                  </a:ext>
                </a:extLst>
              </p:cNvPr>
              <p:cNvSpPr txBox="1">
                <a:spLocks noRot="1" noChangeAspect="1" noMove="1" noResize="1" noEditPoints="1" noAdjustHandles="1" noChangeArrowheads="1" noChangeShapeType="1" noTextEdit="1"/>
              </p:cNvSpPr>
              <p:nvPr/>
            </p:nvSpPr>
            <p:spPr>
              <a:xfrm>
                <a:off x="1063770" y="1525993"/>
                <a:ext cx="9819010" cy="830997"/>
              </a:xfrm>
              <a:prstGeom prst="rect">
                <a:avLst/>
              </a:prstGeom>
              <a:blipFill>
                <a:blip r:embed="rId5"/>
                <a:stretch>
                  <a:fillRect l="-994" t="-5839" b="-15328"/>
                </a:stretch>
              </a:blipFill>
            </p:spPr>
            <p:txBody>
              <a:bodyPr/>
              <a:lstStyle/>
              <a:p>
                <a:r>
                  <a:rPr lang="zh-CN" altLang="en-US">
                    <a:noFill/>
                  </a:rPr>
                  <a:t> </a:t>
                </a:r>
              </a:p>
            </p:txBody>
          </p:sp>
        </mc:Fallback>
      </mc:AlternateContent>
      <p:sp>
        <p:nvSpPr>
          <p:cNvPr id="13" name="文本框 12">
            <a:extLst>
              <a:ext uri="{FF2B5EF4-FFF2-40B4-BE49-F238E27FC236}">
                <a16:creationId xmlns:a16="http://schemas.microsoft.com/office/drawing/2014/main" id="{D90CBC28-F808-003D-169C-EC0FBE42C978}"/>
              </a:ext>
            </a:extLst>
          </p:cNvPr>
          <p:cNvSpPr txBox="1"/>
          <p:nvPr/>
        </p:nvSpPr>
        <p:spPr>
          <a:xfrm>
            <a:off x="1063770" y="2475900"/>
            <a:ext cx="9680430" cy="3827523"/>
          </a:xfrm>
          <a:prstGeom prst="rect">
            <a:avLst/>
          </a:prstGeom>
          <a:solidFill>
            <a:schemeClr val="accent2">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400" b="1" dirty="0">
                <a:effectLst/>
                <a:latin typeface="Consolas" panose="020B0609020204030204" pitchFamily="49" charset="0"/>
                <a:ea typeface="微软雅黑" panose="020B0503020204020204" pitchFamily="34" charset="-122"/>
              </a:rPr>
              <a:t>能用</a:t>
            </a:r>
            <a:r>
              <a:rPr lang="en-US" altLang="zh-CN" sz="2400" b="1" dirty="0">
                <a:effectLst/>
                <a:latin typeface="Consolas" panose="020B0609020204030204" pitchFamily="49" charset="0"/>
                <a:ea typeface="微软雅黑" panose="020B0503020204020204" pitchFamily="34" charset="-122"/>
              </a:rPr>
              <a:t>DFS</a:t>
            </a:r>
            <a:r>
              <a:rPr lang="zh-CN" altLang="en-US" sz="2400" b="1" dirty="0">
                <a:effectLst/>
                <a:latin typeface="Consolas" panose="020B0609020204030204" pitchFamily="49" charset="0"/>
                <a:ea typeface="微软雅黑" panose="020B0503020204020204" pitchFamily="34" charset="-122"/>
              </a:rPr>
              <a:t>吗？如果用 </a:t>
            </a:r>
            <a:r>
              <a:rPr lang="en-US" altLang="zh-CN" sz="2400" b="1" dirty="0">
                <a:effectLst/>
                <a:latin typeface="Consolas" panose="020B0609020204030204" pitchFamily="49" charset="0"/>
                <a:ea typeface="微软雅黑" panose="020B0503020204020204" pitchFamily="34" charset="-122"/>
              </a:rPr>
              <a:t>DFS </a:t>
            </a:r>
            <a:r>
              <a:rPr lang="zh-CN" altLang="en-US" sz="2400" b="1" dirty="0">
                <a:effectLst/>
                <a:latin typeface="Consolas" panose="020B0609020204030204" pitchFamily="49" charset="0"/>
                <a:ea typeface="微软雅黑" panose="020B0503020204020204" pitchFamily="34" charset="-122"/>
              </a:rPr>
              <a:t>会发生什么？ </a:t>
            </a:r>
            <a:endParaRPr lang="en-US" altLang="zh-CN" sz="2400" b="1"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假设马从起点出发，认准一个方向一直走（深搜本性），绕了棋盘一大圈，花了 </a:t>
            </a:r>
            <a:r>
              <a:rPr lang="en-US" altLang="zh-CN" sz="2000" dirty="0">
                <a:effectLst/>
                <a:latin typeface="Consolas" panose="020B0609020204030204" pitchFamily="49" charset="0"/>
                <a:ea typeface="微软雅黑" panose="020B0503020204020204" pitchFamily="34" charset="-122"/>
              </a:rPr>
              <a:t>1000 </a:t>
            </a:r>
            <a:r>
              <a:rPr lang="zh-CN" altLang="en-US" sz="2000" dirty="0">
                <a:effectLst/>
                <a:latin typeface="Consolas" panose="020B0609020204030204" pitchFamily="49" charset="0"/>
                <a:ea typeface="微软雅黑" panose="020B0503020204020204" pitchFamily="34" charset="-122"/>
              </a:rPr>
              <a:t>步终于走到了终点旁边的一个格子。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怎么知道这 </a:t>
            </a:r>
            <a:r>
              <a:rPr lang="en-US" altLang="zh-CN" sz="2000" dirty="0">
                <a:effectLst/>
                <a:latin typeface="Consolas" panose="020B0609020204030204" pitchFamily="49" charset="0"/>
                <a:ea typeface="微软雅黑" panose="020B0503020204020204" pitchFamily="34" charset="-122"/>
              </a:rPr>
              <a:t>1000 </a:t>
            </a:r>
            <a:r>
              <a:rPr lang="zh-CN" altLang="en-US" sz="2000" dirty="0">
                <a:effectLst/>
                <a:latin typeface="Consolas" panose="020B0609020204030204" pitchFamily="49" charset="0"/>
                <a:ea typeface="微软雅黑" panose="020B0503020204020204" pitchFamily="34" charset="-122"/>
              </a:rPr>
              <a:t>步是不是最少的？</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答案是：它不知道！</a:t>
            </a:r>
            <a:r>
              <a:rPr lang="en-US" altLang="zh-CN" sz="2000" dirty="0">
                <a:effectLst/>
                <a:latin typeface="Consolas" panose="020B0609020204030204" pitchFamily="49" charset="0"/>
                <a:ea typeface="微软雅黑" panose="020B0503020204020204" pitchFamily="34" charset="-122"/>
              </a:rPr>
              <a:t>DFS </a:t>
            </a:r>
            <a:r>
              <a:rPr lang="zh-CN" altLang="en-US" sz="2000" dirty="0">
                <a:effectLst/>
                <a:latin typeface="Consolas" panose="020B0609020204030204" pitchFamily="49" charset="0"/>
                <a:ea typeface="微软雅黑" panose="020B0503020204020204" pitchFamily="34" charset="-122"/>
              </a:rPr>
              <a:t>为了证明这是最短的，必须把全图无数种绕路的走法全部试一遍，然后再比较出一个最小值。</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结论： 面对求最短路径问题，</a:t>
            </a:r>
            <a:r>
              <a:rPr lang="en-US" altLang="zh-CN" sz="2000" dirty="0">
                <a:effectLst/>
                <a:latin typeface="Consolas" panose="020B0609020204030204" pitchFamily="49" charset="0"/>
                <a:ea typeface="微软雅黑" panose="020B0503020204020204" pitchFamily="34" charset="-122"/>
              </a:rPr>
              <a:t>DFS </a:t>
            </a:r>
            <a:r>
              <a:rPr lang="zh-CN" altLang="en-US" sz="2000" dirty="0">
                <a:effectLst/>
                <a:latin typeface="Consolas" panose="020B0609020204030204" pitchFamily="49" charset="0"/>
                <a:ea typeface="微软雅黑" panose="020B0503020204020204" pitchFamily="34" charset="-122"/>
              </a:rPr>
              <a:t>极度低效，在这个数据规模下会直接超时到天荒地老。</a:t>
            </a:r>
          </a:p>
        </p:txBody>
      </p:sp>
    </p:spTree>
    <p:extLst>
      <p:ext uri="{BB962C8B-B14F-4D97-AF65-F5344CB8AC3E}">
        <p14:creationId xmlns:p14="http://schemas.microsoft.com/office/powerpoint/2010/main" val="251249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74C892EE-1C4F-37BB-ED8B-1B66C2AA2179}"/>
              </a:ext>
            </a:extLst>
          </p:cNvPr>
          <p:cNvSpPr txBox="1"/>
          <p:nvPr/>
        </p:nvSpPr>
        <p:spPr>
          <a:xfrm>
            <a:off x="775716" y="1659517"/>
            <a:ext cx="10448188" cy="523220"/>
          </a:xfrm>
          <a:prstGeom prst="rect">
            <a:avLst/>
          </a:prstGeom>
          <a:solidFill>
            <a:schemeClr val="accent5">
              <a:lumMod val="20000"/>
              <a:lumOff val="80000"/>
            </a:schemeClr>
          </a:solidFill>
        </p:spPr>
        <p:txBody>
          <a:bodyPr wrap="square">
            <a:spAutoFit/>
          </a:bodyPr>
          <a:lstStyle/>
          <a:p>
            <a:r>
              <a:rPr lang="zh-CN" altLang="en-US" sz="2800" dirty="0">
                <a:effectLst/>
                <a:latin typeface="微软雅黑" panose="020B0503020204020204" pitchFamily="34" charset="-122"/>
                <a:ea typeface="微软雅黑" panose="020B0503020204020204" pitchFamily="34" charset="-122"/>
              </a:rPr>
              <a:t>问题： 假设你快迟到了，但你的钥匙丢在了家里，你要怎么找？</a:t>
            </a:r>
          </a:p>
        </p:txBody>
      </p:sp>
      <p:sp>
        <p:nvSpPr>
          <p:cNvPr id="11" name="文本框 10">
            <a:extLst>
              <a:ext uri="{FF2B5EF4-FFF2-40B4-BE49-F238E27FC236}">
                <a16:creationId xmlns:a16="http://schemas.microsoft.com/office/drawing/2014/main" id="{F6D5CA1B-6502-3A87-B02A-B94D29D3ACF8}"/>
              </a:ext>
            </a:extLst>
          </p:cNvPr>
          <p:cNvSpPr txBox="1"/>
          <p:nvPr/>
        </p:nvSpPr>
        <p:spPr>
          <a:xfrm>
            <a:off x="855308" y="2637365"/>
            <a:ext cx="10368596" cy="3351046"/>
          </a:xfrm>
          <a:prstGeom prst="rect">
            <a:avLst/>
          </a:prstGeom>
          <a:solidFill>
            <a:schemeClr val="accent4">
              <a:lumMod val="20000"/>
              <a:lumOff val="80000"/>
            </a:schemeClr>
          </a:solidFill>
        </p:spPr>
        <p:txBody>
          <a:bodyPr wrap="square">
            <a:spAutoFit/>
          </a:bodyPr>
          <a:lstStyle/>
          <a:p>
            <a:pPr>
              <a:lnSpc>
                <a:spcPct val="150000"/>
              </a:lnSpc>
            </a:pPr>
            <a:r>
              <a:rPr lang="en-US" altLang="zh-CN" sz="2400" b="1" dirty="0">
                <a:effectLst/>
                <a:latin typeface="微软雅黑" panose="020B0503020204020204" pitchFamily="34" charset="-122"/>
                <a:ea typeface="微软雅黑" panose="020B0503020204020204" pitchFamily="34" charset="-122"/>
              </a:rPr>
              <a:t>DFS </a:t>
            </a:r>
            <a:r>
              <a:rPr lang="zh-CN" altLang="en-US" sz="2400" b="1" dirty="0">
                <a:effectLst/>
                <a:latin typeface="微软雅黑" panose="020B0503020204020204" pitchFamily="34" charset="-122"/>
                <a:ea typeface="微软雅黑" panose="020B0503020204020204" pitchFamily="34" charset="-122"/>
              </a:rPr>
              <a:t>型选手：</a:t>
            </a:r>
            <a:endParaRPr lang="zh-CN" altLang="en-US" sz="2400" dirty="0">
              <a:effectLst/>
              <a:latin typeface="微软雅黑" panose="020B0503020204020204" pitchFamily="34" charset="-122"/>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他会一条路走到底，走进卧室，打开衣柜，翻开衣柜里的第一个抽屉，打开抽屉里的一个首饰盒，把首饰盒里的东西全倒出来</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如果没找到，再退回</a:t>
            </a:r>
            <a:r>
              <a:rPr lang="zh-CN" altLang="en-US" sz="2400" dirty="0">
                <a:latin typeface="微软雅黑" panose="020B0503020204020204" pitchFamily="34" charset="-122"/>
                <a:ea typeface="微软雅黑" panose="020B0503020204020204" pitchFamily="34" charset="-122"/>
              </a:rPr>
              <a:t>衣柜</a:t>
            </a:r>
            <a:r>
              <a:rPr lang="zh-CN" altLang="en-US" sz="2400" dirty="0">
                <a:effectLst/>
                <a:latin typeface="微软雅黑" panose="020B0503020204020204" pitchFamily="34" charset="-122"/>
                <a:ea typeface="微软雅黑" panose="020B0503020204020204" pitchFamily="34" charset="-122"/>
              </a:rPr>
              <a:t>，去找其他盒子。</a:t>
            </a:r>
          </a:p>
          <a:p>
            <a:pPr>
              <a:lnSpc>
                <a:spcPct val="150000"/>
              </a:lnSpc>
            </a:pPr>
            <a:r>
              <a:rPr lang="zh-CN" altLang="en-US" sz="2400" dirty="0">
                <a:effectLst/>
                <a:latin typeface="微软雅黑" panose="020B0503020204020204" pitchFamily="34" charset="-122"/>
                <a:ea typeface="微软雅黑" panose="020B0503020204020204" pitchFamily="34" charset="-122"/>
              </a:rPr>
              <a:t>但是很有可能钥匙就明晃晃地摆在客厅的茶几上，但他却在卧室抽屉里浪费了很久！</a:t>
            </a:r>
          </a:p>
        </p:txBody>
      </p:sp>
    </p:spTree>
    <p:extLst>
      <p:ext uri="{BB962C8B-B14F-4D97-AF65-F5344CB8AC3E}">
        <p14:creationId xmlns:p14="http://schemas.microsoft.com/office/powerpoint/2010/main" val="141995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74C892EE-1C4F-37BB-ED8B-1B66C2AA2179}"/>
              </a:ext>
            </a:extLst>
          </p:cNvPr>
          <p:cNvSpPr txBox="1"/>
          <p:nvPr/>
        </p:nvSpPr>
        <p:spPr>
          <a:xfrm>
            <a:off x="775716" y="1757986"/>
            <a:ext cx="10448188" cy="523220"/>
          </a:xfrm>
          <a:prstGeom prst="rect">
            <a:avLst/>
          </a:prstGeom>
          <a:solidFill>
            <a:schemeClr val="accent5">
              <a:lumMod val="20000"/>
              <a:lumOff val="80000"/>
            </a:schemeClr>
          </a:solidFill>
        </p:spPr>
        <p:txBody>
          <a:bodyPr wrap="square">
            <a:spAutoFit/>
          </a:bodyPr>
          <a:lstStyle/>
          <a:p>
            <a:r>
              <a:rPr lang="zh-CN" altLang="en-US" sz="2800" dirty="0">
                <a:effectLst/>
                <a:latin typeface="微软雅黑" panose="020B0503020204020204" pitchFamily="34" charset="-122"/>
                <a:ea typeface="微软雅黑" panose="020B0503020204020204" pitchFamily="34" charset="-122"/>
              </a:rPr>
              <a:t>问题： 假设你快迟到了，但你的钥匙丢在了家里，你要怎么找？</a:t>
            </a:r>
          </a:p>
        </p:txBody>
      </p:sp>
      <p:sp>
        <p:nvSpPr>
          <p:cNvPr id="8" name="文本框 7">
            <a:extLst>
              <a:ext uri="{FF2B5EF4-FFF2-40B4-BE49-F238E27FC236}">
                <a16:creationId xmlns:a16="http://schemas.microsoft.com/office/drawing/2014/main" id="{5305F2A7-7D81-65EE-80E4-FF52840FA412}"/>
              </a:ext>
            </a:extLst>
          </p:cNvPr>
          <p:cNvSpPr txBox="1"/>
          <p:nvPr/>
        </p:nvSpPr>
        <p:spPr>
          <a:xfrm>
            <a:off x="775716" y="2782954"/>
            <a:ext cx="10448188" cy="3170099"/>
          </a:xfrm>
          <a:prstGeom prst="rect">
            <a:avLst/>
          </a:prstGeom>
          <a:solidFill>
            <a:schemeClr val="accent6">
              <a:lumMod val="20000"/>
              <a:lumOff val="80000"/>
            </a:schemeClr>
          </a:solidFill>
        </p:spPr>
        <p:txBody>
          <a:bodyPr wrap="square">
            <a:spAutoFit/>
          </a:bodyPr>
          <a:lstStyle/>
          <a:p>
            <a:pPr>
              <a:lnSpc>
                <a:spcPct val="200000"/>
              </a:lnSpc>
            </a:pPr>
            <a:r>
              <a:rPr lang="en-US" altLang="zh-CN" sz="2800" b="1" dirty="0">
                <a:latin typeface="Consolas" panose="020B0609020204030204" pitchFamily="49" charset="0"/>
                <a:ea typeface="微软雅黑" panose="020B0503020204020204" pitchFamily="34" charset="-122"/>
              </a:rPr>
              <a:t>BFS </a:t>
            </a:r>
            <a:r>
              <a:rPr lang="zh-CN" altLang="en-US" sz="2800" b="1" dirty="0">
                <a:latin typeface="Consolas" panose="020B0609020204030204" pitchFamily="49" charset="0"/>
                <a:ea typeface="微软雅黑" panose="020B0503020204020204" pitchFamily="34" charset="-122"/>
              </a:rPr>
              <a:t>型选手（广度逐层扩散）</a:t>
            </a:r>
            <a:endParaRPr lang="en-US" altLang="zh-CN" sz="2800" b="1" dirty="0">
              <a:latin typeface="Consolas" panose="020B0609020204030204" pitchFamily="49" charset="0"/>
              <a:ea typeface="微软雅黑" panose="020B0503020204020204" pitchFamily="34" charset="-122"/>
            </a:endParaRPr>
          </a:p>
          <a:p>
            <a:pPr>
              <a:lnSpc>
                <a:spcPct val="200000"/>
              </a:lnSpc>
            </a:pPr>
            <a:r>
              <a:rPr lang="zh-CN" altLang="en-US" sz="2400" dirty="0">
                <a:effectLst/>
                <a:latin typeface="Consolas" panose="020B0609020204030204" pitchFamily="49" charset="0"/>
                <a:ea typeface="微软雅黑" panose="020B0503020204020204" pitchFamily="34" charset="-122"/>
              </a:rPr>
              <a:t>站在客厅中央。先环顾四周，扫视所有的桌面、沙发面（</a:t>
            </a:r>
            <a:r>
              <a:rPr lang="zh-CN" altLang="en-US" sz="2400" b="1" dirty="0">
                <a:effectLst/>
                <a:latin typeface="Consolas" panose="020B0609020204030204" pitchFamily="49" charset="0"/>
                <a:ea typeface="微软雅黑" panose="020B0503020204020204" pitchFamily="34" charset="-122"/>
              </a:rPr>
              <a:t>第 </a:t>
            </a:r>
            <a:r>
              <a:rPr lang="en-US" altLang="zh-CN" sz="2400" b="1" dirty="0">
                <a:effectLst/>
                <a:latin typeface="Consolas" panose="020B0609020204030204" pitchFamily="49" charset="0"/>
                <a:ea typeface="微软雅黑" panose="020B0503020204020204" pitchFamily="34" charset="-122"/>
              </a:rPr>
              <a:t>1 </a:t>
            </a:r>
            <a:r>
              <a:rPr lang="zh-CN" altLang="en-US" sz="2400" b="1" dirty="0">
                <a:effectLst/>
                <a:latin typeface="Consolas" panose="020B0609020204030204" pitchFamily="49" charset="0"/>
                <a:ea typeface="微软雅黑" panose="020B0503020204020204" pitchFamily="34" charset="-122"/>
              </a:rPr>
              <a:t>层搜索</a:t>
            </a:r>
            <a:r>
              <a:rPr lang="zh-CN" altLang="en-US" sz="2400" dirty="0">
                <a:effectLst/>
                <a:latin typeface="Consolas" panose="020B0609020204030204" pitchFamily="49" charset="0"/>
                <a:ea typeface="微软雅黑" panose="020B0503020204020204" pitchFamily="34" charset="-122"/>
              </a:rPr>
              <a:t>）。</a:t>
            </a:r>
            <a:endParaRPr lang="en-US" altLang="zh-CN" sz="2400" dirty="0">
              <a:effectLst/>
              <a:latin typeface="Consolas" panose="020B0609020204030204" pitchFamily="49" charset="0"/>
              <a:ea typeface="微软雅黑" panose="020B0503020204020204" pitchFamily="34" charset="-122"/>
            </a:endParaRPr>
          </a:p>
          <a:p>
            <a:pPr>
              <a:lnSpc>
                <a:spcPct val="200000"/>
              </a:lnSpc>
            </a:pPr>
            <a:r>
              <a:rPr lang="zh-CN" altLang="en-US" sz="2400" dirty="0">
                <a:effectLst/>
                <a:latin typeface="Consolas" panose="020B0609020204030204" pitchFamily="49" charset="0"/>
                <a:ea typeface="微软雅黑" panose="020B0503020204020204" pitchFamily="34" charset="-122"/>
              </a:rPr>
              <a:t>如果桌面没有，再拉开所有房间最外层的抽屉（</a:t>
            </a:r>
            <a:r>
              <a:rPr lang="zh-CN" altLang="en-US" sz="2400" b="1" dirty="0">
                <a:effectLst/>
                <a:latin typeface="Consolas" panose="020B0609020204030204" pitchFamily="49" charset="0"/>
                <a:ea typeface="微软雅黑" panose="020B0503020204020204" pitchFamily="34" charset="-122"/>
              </a:rPr>
              <a:t>第 </a:t>
            </a:r>
            <a:r>
              <a:rPr lang="en-US" altLang="zh-CN" sz="2400" b="1" dirty="0">
                <a:effectLst/>
                <a:latin typeface="Consolas" panose="020B0609020204030204" pitchFamily="49" charset="0"/>
                <a:ea typeface="微软雅黑" panose="020B0503020204020204" pitchFamily="34" charset="-122"/>
              </a:rPr>
              <a:t>2 </a:t>
            </a:r>
            <a:r>
              <a:rPr lang="zh-CN" altLang="en-US" sz="2400" b="1" dirty="0">
                <a:effectLst/>
                <a:latin typeface="Consolas" panose="020B0609020204030204" pitchFamily="49" charset="0"/>
                <a:ea typeface="微软雅黑" panose="020B0503020204020204" pitchFamily="34" charset="-122"/>
              </a:rPr>
              <a:t>层搜索</a:t>
            </a:r>
            <a:r>
              <a:rPr lang="zh-CN" altLang="en-US" sz="2400" dirty="0">
                <a:effectLst/>
                <a:latin typeface="Consolas" panose="020B0609020204030204" pitchFamily="49" charset="0"/>
                <a:ea typeface="微软雅黑" panose="020B0503020204020204" pitchFamily="34" charset="-122"/>
              </a:rPr>
              <a:t>）。</a:t>
            </a:r>
            <a:endParaRPr lang="en-US" altLang="zh-CN" sz="2400" dirty="0">
              <a:effectLst/>
              <a:latin typeface="Consolas" panose="020B0609020204030204" pitchFamily="49" charset="0"/>
              <a:ea typeface="微软雅黑" panose="020B0503020204020204" pitchFamily="34" charset="-122"/>
            </a:endParaRPr>
          </a:p>
          <a:p>
            <a:pPr>
              <a:lnSpc>
                <a:spcPct val="200000"/>
              </a:lnSpc>
            </a:pPr>
            <a:r>
              <a:rPr lang="zh-CN" altLang="en-US" sz="2400" dirty="0">
                <a:effectLst/>
                <a:latin typeface="Consolas" panose="020B0609020204030204" pitchFamily="49" charset="0"/>
                <a:ea typeface="微软雅黑" panose="020B0503020204020204" pitchFamily="34" charset="-122"/>
              </a:rPr>
              <a:t>如果还没有，再去翻更深处的箱子（</a:t>
            </a:r>
            <a:r>
              <a:rPr lang="zh-CN" altLang="en-US" sz="2400" b="1" dirty="0">
                <a:effectLst/>
                <a:latin typeface="Consolas" panose="020B0609020204030204" pitchFamily="49" charset="0"/>
                <a:ea typeface="微软雅黑" panose="020B0503020204020204" pitchFamily="34" charset="-122"/>
              </a:rPr>
              <a:t>第 </a:t>
            </a:r>
            <a:r>
              <a:rPr lang="en-US" altLang="zh-CN" sz="2400" b="1" dirty="0">
                <a:effectLst/>
                <a:latin typeface="Consolas" panose="020B0609020204030204" pitchFamily="49" charset="0"/>
                <a:ea typeface="微软雅黑" panose="020B0503020204020204" pitchFamily="34" charset="-122"/>
              </a:rPr>
              <a:t>3 </a:t>
            </a:r>
            <a:r>
              <a:rPr lang="zh-CN" altLang="en-US" sz="2400" b="1" dirty="0">
                <a:effectLst/>
                <a:latin typeface="Consolas" panose="020B0609020204030204" pitchFamily="49" charset="0"/>
                <a:ea typeface="微软雅黑" panose="020B0503020204020204" pitchFamily="34" charset="-122"/>
              </a:rPr>
              <a:t>层搜索</a:t>
            </a:r>
            <a:r>
              <a:rPr lang="zh-CN" altLang="en-US" sz="24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291454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27C46BA-2188-427D-5F8F-7ACA0587A401}"/>
                  </a:ext>
                </a:extLst>
              </p:cNvPr>
              <p:cNvSpPr txBox="1"/>
              <p:nvPr/>
            </p:nvSpPr>
            <p:spPr>
              <a:xfrm>
                <a:off x="1114769" y="1678342"/>
                <a:ext cx="9962460"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有一个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𝑛</m:t>
                    </m:r>
                    <m:r>
                      <a:rPr lang="en-US" altLang="zh-CN" sz="2400" i="1" smtClean="0">
                        <a:effectLst/>
                        <a:latin typeface="Cambria Math" panose="02040503050406030204" pitchFamily="18" charset="0"/>
                        <a:ea typeface="微软雅黑" panose="020B0503020204020204" pitchFamily="34" charset="-122"/>
                      </a:rPr>
                      <m:t> ×</m:t>
                    </m:r>
                    <m:r>
                      <a:rPr lang="en-US" altLang="zh-CN" sz="2400" i="1" smtClean="0">
                        <a:effectLst/>
                        <a:latin typeface="Cambria Math" panose="02040503050406030204" pitchFamily="18" charset="0"/>
                        <a:ea typeface="微软雅黑" panose="020B0503020204020204" pitchFamily="34" charset="-122"/>
                      </a:rPr>
                      <m:t>𝑚</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的棋盘，在某个点 </a:t>
                </a:r>
                <a14:m>
                  <m:oMath xmlns:m="http://schemas.openxmlformats.org/officeDocument/2006/math">
                    <m:d>
                      <m:dPr>
                        <m:ctrlPr>
                          <a:rPr lang="en-US" altLang="zh-CN" sz="2400" i="1" smtClean="0">
                            <a:effectLst/>
                            <a:latin typeface="Cambria Math" panose="02040503050406030204" pitchFamily="18" charset="0"/>
                            <a:ea typeface="微软雅黑" panose="020B0503020204020204" pitchFamily="34" charset="-122"/>
                          </a:rPr>
                        </m:ctrlPr>
                      </m:dPr>
                      <m:e>
                        <m:r>
                          <a:rPr lang="en-US" altLang="zh-CN" sz="2400" i="1" smtClean="0">
                            <a:effectLst/>
                            <a:latin typeface="Cambria Math" panose="02040503050406030204" pitchFamily="18" charset="0"/>
                            <a:ea typeface="微软雅黑" panose="020B0503020204020204" pitchFamily="34" charset="-122"/>
                          </a:rPr>
                          <m:t>𝑥</m:t>
                        </m:r>
                        <m:r>
                          <a:rPr lang="en-US" altLang="zh-CN" sz="2400" i="1" smtClean="0">
                            <a:effectLst/>
                            <a:latin typeface="Cambria Math" panose="02040503050406030204" pitchFamily="18" charset="0"/>
                            <a:ea typeface="微软雅黑" panose="020B0503020204020204" pitchFamily="34" charset="-122"/>
                          </a:rPr>
                          <m:t>,</m:t>
                        </m:r>
                        <m:r>
                          <a:rPr lang="en-US" altLang="zh-CN" sz="2400" i="1" smtClean="0">
                            <a:effectLst/>
                            <a:latin typeface="Cambria Math" panose="02040503050406030204" pitchFamily="18" charset="0"/>
                            <a:ea typeface="微软雅黑" panose="020B0503020204020204" pitchFamily="34" charset="-122"/>
                          </a:rPr>
                          <m:t>𝑦</m:t>
                        </m:r>
                      </m:e>
                    </m:d>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上有一个马，要求你计算出马到达棋盘上任意一个点最少要走几步。</a:t>
                </a:r>
              </a:p>
            </p:txBody>
          </p:sp>
        </mc:Choice>
        <mc:Fallback xmlns="">
          <p:sp>
            <p:nvSpPr>
              <p:cNvPr id="7" name="文本框 6">
                <a:extLst>
                  <a:ext uri="{FF2B5EF4-FFF2-40B4-BE49-F238E27FC236}">
                    <a16:creationId xmlns:a16="http://schemas.microsoft.com/office/drawing/2014/main" id="{527C46BA-2188-427D-5F8F-7ACA0587A401}"/>
                  </a:ext>
                </a:extLst>
              </p:cNvPr>
              <p:cNvSpPr txBox="1">
                <a:spLocks noRot="1" noChangeAspect="1" noMove="1" noResize="1" noEditPoints="1" noAdjustHandles="1" noChangeArrowheads="1" noChangeShapeType="1" noTextEdit="1"/>
              </p:cNvSpPr>
              <p:nvPr/>
            </p:nvSpPr>
            <p:spPr>
              <a:xfrm>
                <a:off x="1114769" y="1678342"/>
                <a:ext cx="9962460" cy="1139736"/>
              </a:xfrm>
              <a:prstGeom prst="rect">
                <a:avLst/>
              </a:prstGeom>
              <a:blipFill>
                <a:blip r:embed="rId5"/>
                <a:stretch>
                  <a:fillRect l="-979" b="-1123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482EDCE5-3F10-4594-0B34-11D8EBF36746}"/>
                  </a:ext>
                </a:extLst>
              </p:cNvPr>
              <p:cNvSpPr txBox="1"/>
              <p:nvPr/>
            </p:nvSpPr>
            <p:spPr>
              <a:xfrm>
                <a:off x="1155139" y="3060598"/>
                <a:ext cx="9881719" cy="3082190"/>
              </a:xfrm>
              <a:prstGeom prst="rect">
                <a:avLst/>
              </a:prstGeom>
              <a:solidFill>
                <a:schemeClr val="accent4">
                  <a:lumMod val="20000"/>
                  <a:lumOff val="80000"/>
                </a:schemeClr>
              </a:solidFill>
            </p:spPr>
            <p:txBody>
              <a:bodyPr wrap="square">
                <a:spAutoFit/>
              </a:bodyPr>
              <a:lstStyle/>
              <a:p>
                <a:pPr>
                  <a:lnSpc>
                    <a:spcPct val="200000"/>
                  </a:lnSpc>
                  <a:buClr>
                    <a:srgbClr val="000000"/>
                  </a:buClr>
                </a:pPr>
                <a:r>
                  <a:rPr lang="zh-CN" altLang="en-US" sz="2000" dirty="0">
                    <a:latin typeface="Consolas" panose="020B0609020204030204" pitchFamily="49" charset="0"/>
                    <a:ea typeface="微软雅黑" panose="020B0503020204020204" pitchFamily="34" charset="-122"/>
                  </a:rPr>
                  <a:t>对于这个马的遍历问题，我们也可以按照一层层去推进搜索。</a:t>
                </a:r>
                <a:endParaRPr lang="en-US" altLang="zh-CN" sz="2000" dirty="0">
                  <a:effectLst/>
                  <a:latin typeface="Consolas" panose="020B0609020204030204" pitchFamily="49" charset="0"/>
                  <a:ea typeface="微软雅黑" panose="020B0503020204020204" pitchFamily="34" charset="-122"/>
                </a:endParaRPr>
              </a:p>
              <a:p>
                <a:pPr>
                  <a:lnSpc>
                    <a:spcPct val="200000"/>
                  </a:lnSpc>
                  <a:buClr>
                    <a:srgbClr val="000000"/>
                  </a:buClr>
                </a:pPr>
                <a:r>
                  <a:rPr lang="zh-CN" altLang="en-US" sz="2000" dirty="0">
                    <a:effectLst/>
                    <a:latin typeface="Consolas" panose="020B0609020204030204" pitchFamily="49" charset="0"/>
                    <a:ea typeface="微软雅黑" panose="020B0503020204020204" pitchFamily="34" charset="-122"/>
                  </a:rPr>
                  <a:t>在起点 </a:t>
                </a:r>
                <a14:m>
                  <m:oMath xmlns:m="http://schemas.openxmlformats.org/officeDocument/2006/math">
                    <m:d>
                      <m:dPr>
                        <m:ctrlPr>
                          <a:rPr lang="en-US" altLang="zh-CN" sz="2000" i="1" smtClean="0">
                            <a:effectLst/>
                            <a:latin typeface="Cambria Math" panose="02040503050406030204" pitchFamily="18" charset="0"/>
                            <a:ea typeface="微软雅黑" panose="020B0503020204020204" pitchFamily="34" charset="-122"/>
                          </a:rPr>
                        </m:ctrlPr>
                      </m:dPr>
                      <m:e>
                        <m:r>
                          <m:rPr>
                            <m:sty m:val="p"/>
                          </m:rPr>
                          <a:rPr lang="en-US" altLang="zh-CN" sz="2000" b="0" i="0" smtClean="0">
                            <a:effectLst/>
                            <a:latin typeface="Cambria Math" panose="02040503050406030204" pitchFamily="18" charset="0"/>
                            <a:ea typeface="微软雅黑" panose="020B0503020204020204" pitchFamily="34" charset="-122"/>
                          </a:rPr>
                          <m:t>x</m:t>
                        </m:r>
                        <m:r>
                          <a:rPr lang="en-US" altLang="zh-CN" sz="2000" b="0" i="0" smtClean="0">
                            <a:effectLst/>
                            <a:latin typeface="Cambria Math" panose="02040503050406030204" pitchFamily="18" charset="0"/>
                            <a:ea typeface="微软雅黑" panose="020B0503020204020204" pitchFamily="34" charset="-122"/>
                          </a:rPr>
                          <m:t>,</m:t>
                        </m:r>
                        <m:r>
                          <m:rPr>
                            <m:sty m:val="p"/>
                          </m:rPr>
                          <a:rPr lang="en-US" altLang="zh-CN" sz="2000" b="0" i="0" smtClean="0">
                            <a:effectLst/>
                            <a:latin typeface="Cambria Math" panose="02040503050406030204" pitchFamily="18" charset="0"/>
                            <a:ea typeface="微软雅黑" panose="020B0503020204020204" pitchFamily="34" charset="-122"/>
                          </a:rPr>
                          <m:t>y</m:t>
                        </m:r>
                      </m:e>
                    </m:d>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放上一匹马。我们在它脚下的格子上写下 </a:t>
                </a:r>
                <a:r>
                  <a:rPr lang="en-US" altLang="zh-CN" sz="2000" dirty="0">
                    <a:effectLst/>
                    <a:latin typeface="Consolas" panose="020B0609020204030204" pitchFamily="49" charset="0"/>
                    <a:ea typeface="微软雅黑" panose="020B0503020204020204" pitchFamily="34" charset="-122"/>
                  </a:rPr>
                  <a:t>0</a:t>
                </a:r>
                <a:r>
                  <a:rPr lang="zh-CN" altLang="en-US" sz="2000" dirty="0">
                    <a:effectLst/>
                    <a:latin typeface="Consolas" panose="020B0609020204030204" pitchFamily="49" charset="0"/>
                    <a:ea typeface="微软雅黑" panose="020B0503020204020204" pitchFamily="34" charset="-122"/>
                  </a:rPr>
                  <a:t>。这代表到达这里需要 </a:t>
                </a:r>
                <a:r>
                  <a:rPr lang="en-US" altLang="zh-CN" sz="2000" dirty="0">
                    <a:effectLst/>
                    <a:latin typeface="Consolas" panose="020B0609020204030204" pitchFamily="49" charset="0"/>
                    <a:ea typeface="微软雅黑" panose="020B0503020204020204" pitchFamily="34" charset="-122"/>
                  </a:rPr>
                  <a:t>0 </a:t>
                </a:r>
                <a:r>
                  <a:rPr lang="zh-CN" altLang="en-US" sz="2000" dirty="0">
                    <a:effectLst/>
                    <a:latin typeface="Consolas" panose="020B0609020204030204" pitchFamily="49" charset="0"/>
                    <a:ea typeface="微软雅黑" panose="020B0503020204020204" pitchFamily="34" charset="-122"/>
                  </a:rPr>
                  <a:t>步。</a:t>
                </a:r>
              </a:p>
              <a:p>
                <a:pPr indent="-285750">
                  <a:lnSpc>
                    <a:spcPct val="20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第一次扩散： 按照“马走日”的规则，向四周最多 </a:t>
                </a:r>
                <a:r>
                  <a:rPr lang="en-US" altLang="zh-CN" sz="2000" dirty="0">
                    <a:effectLst/>
                    <a:latin typeface="Consolas" panose="020B0609020204030204" pitchFamily="49" charset="0"/>
                    <a:ea typeface="微软雅黑" panose="020B0503020204020204" pitchFamily="34" charset="-122"/>
                  </a:rPr>
                  <a:t>8 </a:t>
                </a:r>
                <a:r>
                  <a:rPr lang="zh-CN" altLang="en-US" sz="2000" dirty="0">
                    <a:effectLst/>
                    <a:latin typeface="Consolas" panose="020B0609020204030204" pitchFamily="49" charset="0"/>
                    <a:ea typeface="微软雅黑" panose="020B0503020204020204" pitchFamily="34" charset="-122"/>
                  </a:rPr>
                  <a:t>个合法位置跳跃。我们可以想象为克隆了八匹马，克隆的马跳过去之后，我们在这 </a:t>
                </a:r>
                <a:r>
                  <a:rPr lang="en-US" altLang="zh-CN" sz="2000" dirty="0">
                    <a:effectLst/>
                    <a:latin typeface="Consolas" panose="020B0609020204030204" pitchFamily="49" charset="0"/>
                    <a:ea typeface="微软雅黑" panose="020B0503020204020204" pitchFamily="34" charset="-122"/>
                  </a:rPr>
                  <a:t>8 </a:t>
                </a:r>
                <a:r>
                  <a:rPr lang="zh-CN" altLang="en-US" sz="2000" dirty="0">
                    <a:effectLst/>
                    <a:latin typeface="Consolas" panose="020B0609020204030204" pitchFamily="49" charset="0"/>
                    <a:ea typeface="微软雅黑" panose="020B0503020204020204" pitchFamily="34" charset="-122"/>
                  </a:rPr>
                  <a:t>个格子上全部写下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。我们叫这些马为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步马， 代表该马是跳了一次的。</a:t>
                </a:r>
              </a:p>
            </p:txBody>
          </p:sp>
        </mc:Choice>
        <mc:Fallback xmlns="">
          <p:sp>
            <p:nvSpPr>
              <p:cNvPr id="11" name="文本框 10">
                <a:extLst>
                  <a:ext uri="{FF2B5EF4-FFF2-40B4-BE49-F238E27FC236}">
                    <a16:creationId xmlns:a16="http://schemas.microsoft.com/office/drawing/2014/main" id="{482EDCE5-3F10-4594-0B34-11D8EBF36746}"/>
                  </a:ext>
                </a:extLst>
              </p:cNvPr>
              <p:cNvSpPr txBox="1">
                <a:spLocks noRot="1" noChangeAspect="1" noMove="1" noResize="1" noEditPoints="1" noAdjustHandles="1" noChangeArrowheads="1" noChangeShapeType="1" noTextEdit="1"/>
              </p:cNvSpPr>
              <p:nvPr/>
            </p:nvSpPr>
            <p:spPr>
              <a:xfrm>
                <a:off x="1155139" y="3060598"/>
                <a:ext cx="9881719" cy="3082190"/>
              </a:xfrm>
              <a:prstGeom prst="rect">
                <a:avLst/>
              </a:prstGeom>
              <a:blipFill>
                <a:blip r:embed="rId6"/>
                <a:stretch>
                  <a:fillRect l="-801" r="-3144" b="-256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4949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482EDCE5-3F10-4594-0B34-11D8EBF36746}"/>
              </a:ext>
            </a:extLst>
          </p:cNvPr>
          <p:cNvSpPr txBox="1"/>
          <p:nvPr/>
        </p:nvSpPr>
        <p:spPr>
          <a:xfrm>
            <a:off x="1063312" y="1527428"/>
            <a:ext cx="10065376" cy="2801729"/>
          </a:xfrm>
          <a:prstGeom prst="rect">
            <a:avLst/>
          </a:prstGeom>
          <a:solidFill>
            <a:schemeClr val="accent2">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第二次扩展： 现在棋盘上有 </a:t>
            </a:r>
            <a:r>
              <a:rPr lang="en-US" altLang="zh-CN" sz="2400" dirty="0">
                <a:effectLst/>
                <a:latin typeface="Consolas" panose="020B0609020204030204" pitchFamily="49" charset="0"/>
                <a:ea typeface="微软雅黑" panose="020B0503020204020204" pitchFamily="34" charset="-122"/>
              </a:rPr>
              <a:t>8 </a:t>
            </a:r>
            <a:r>
              <a:rPr lang="zh-CN" altLang="en-US" sz="2400" dirty="0">
                <a:effectLst/>
                <a:latin typeface="Consolas" panose="020B0609020204030204" pitchFamily="49" charset="0"/>
                <a:ea typeface="微软雅黑" panose="020B0503020204020204" pitchFamily="34" charset="-122"/>
              </a:rPr>
              <a:t>匹写着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的马。每个马都会再向外跳出 </a:t>
            </a:r>
            <a:r>
              <a:rPr lang="en-US" altLang="zh-CN" sz="2400" dirty="0">
                <a:effectLst/>
                <a:latin typeface="Consolas" panose="020B0609020204030204" pitchFamily="49" charset="0"/>
                <a:ea typeface="微软雅黑" panose="020B0503020204020204" pitchFamily="34" charset="-122"/>
              </a:rPr>
              <a:t>8 </a:t>
            </a:r>
            <a:r>
              <a:rPr lang="zh-CN" altLang="en-US" sz="2400" dirty="0">
                <a:effectLst/>
                <a:latin typeface="Consolas" panose="020B0609020204030204" pitchFamily="49" charset="0"/>
                <a:ea typeface="微软雅黑" panose="020B0503020204020204" pitchFamily="34" charset="-122"/>
              </a:rPr>
              <a:t>步</a:t>
            </a:r>
            <a:r>
              <a:rPr lang="zh-CN" altLang="en-US" sz="2400" dirty="0">
                <a:latin typeface="Consolas" panose="020B0609020204030204" pitchFamily="49" charset="0"/>
                <a:ea typeface="微软雅黑" panose="020B0503020204020204" pitchFamily="34" charset="-122"/>
              </a:rPr>
              <a:t>变成</a:t>
            </a:r>
            <a:r>
              <a:rPr lang="en-US" altLang="zh-CN" sz="2400" dirty="0">
                <a:latin typeface="Consolas" panose="020B0609020204030204" pitchFamily="49" charset="0"/>
                <a:ea typeface="微软雅黑" panose="020B0503020204020204" pitchFamily="34" charset="-122"/>
              </a:rPr>
              <a:t>2</a:t>
            </a:r>
            <a:r>
              <a:rPr lang="zh-CN" altLang="en-US" sz="2400" dirty="0">
                <a:latin typeface="Consolas" panose="020B0609020204030204" pitchFamily="49" charset="0"/>
                <a:ea typeface="微软雅黑" panose="020B0503020204020204" pitchFamily="34" charset="-122"/>
              </a:rPr>
              <a:t>步马</a:t>
            </a:r>
            <a:r>
              <a:rPr lang="zh-CN" altLang="en-US" sz="2400" dirty="0">
                <a:effectLst/>
                <a:latin typeface="Consolas" panose="020B0609020204030204" pitchFamily="49" charset="0"/>
                <a:ea typeface="微软雅黑" panose="020B0503020204020204" pitchFamily="34" charset="-122"/>
              </a:rPr>
              <a:t>。 </a:t>
            </a:r>
            <a:endParaRPr lang="en-US" altLang="zh-CN" sz="2400"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400" b="1" dirty="0">
                <a:solidFill>
                  <a:schemeClr val="accent2">
                    <a:lumMod val="75000"/>
                  </a:schemeClr>
                </a:solidFill>
                <a:effectLst/>
                <a:latin typeface="Consolas" panose="020B0609020204030204" pitchFamily="49" charset="0"/>
                <a:ea typeface="微软雅黑" panose="020B0503020204020204" pitchFamily="34" charset="-122"/>
              </a:rPr>
              <a:t>此时会出现一个问题：</a:t>
            </a:r>
            <a:endParaRPr lang="en-US" altLang="zh-CN" sz="2400" b="1" dirty="0">
              <a:solidFill>
                <a:schemeClr val="accent2">
                  <a:lumMod val="75000"/>
                </a:schemeClr>
              </a:solidFill>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400" dirty="0">
                <a:effectLst/>
                <a:latin typeface="Consolas" panose="020B0609020204030204" pitchFamily="49" charset="0"/>
                <a:ea typeface="微软雅黑" panose="020B0503020204020204" pitchFamily="34" charset="-122"/>
              </a:rPr>
              <a:t>如果一匹 </a:t>
            </a:r>
            <a:r>
              <a:rPr lang="en-US" altLang="zh-CN" sz="2400" dirty="0">
                <a:effectLst/>
                <a:latin typeface="Consolas" panose="020B0609020204030204" pitchFamily="49" charset="0"/>
                <a:ea typeface="微软雅黑" panose="020B0503020204020204" pitchFamily="34" charset="-122"/>
              </a:rPr>
              <a:t>2 </a:t>
            </a:r>
            <a:r>
              <a:rPr lang="zh-CN" altLang="en-US" sz="2400" dirty="0">
                <a:effectLst/>
                <a:latin typeface="Consolas" panose="020B0609020204030204" pitchFamily="49" charset="0"/>
                <a:ea typeface="微软雅黑" panose="020B0503020204020204" pitchFamily="34" charset="-122"/>
              </a:rPr>
              <a:t>步马 跳到了之前起点那个 </a:t>
            </a:r>
            <a:r>
              <a:rPr lang="en-US" altLang="zh-CN" sz="2400" dirty="0">
                <a:effectLst/>
                <a:latin typeface="Consolas" panose="020B0609020204030204" pitchFamily="49" charset="0"/>
                <a:ea typeface="微软雅黑" panose="020B0503020204020204" pitchFamily="34" charset="-122"/>
              </a:rPr>
              <a:t>0 </a:t>
            </a:r>
            <a:r>
              <a:rPr lang="zh-CN" altLang="en-US" sz="2400" dirty="0">
                <a:effectLst/>
                <a:latin typeface="Consolas" panose="020B0609020204030204" pitchFamily="49" charset="0"/>
                <a:ea typeface="微软雅黑" panose="020B0503020204020204" pitchFamily="34" charset="-122"/>
              </a:rPr>
              <a:t>步 的格子上，或者跳到了旁边刚刚踩过的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步格子上，怎么办？</a:t>
            </a:r>
          </a:p>
        </p:txBody>
      </p:sp>
      <p:sp>
        <p:nvSpPr>
          <p:cNvPr id="9" name="文本框 8">
            <a:extLst>
              <a:ext uri="{FF2B5EF4-FFF2-40B4-BE49-F238E27FC236}">
                <a16:creationId xmlns:a16="http://schemas.microsoft.com/office/drawing/2014/main" id="{75D32AFD-8E20-21A5-B225-A87B60147C27}"/>
              </a:ext>
            </a:extLst>
          </p:cNvPr>
          <p:cNvSpPr txBox="1"/>
          <p:nvPr/>
        </p:nvSpPr>
        <p:spPr>
          <a:xfrm>
            <a:off x="1063312" y="4556355"/>
            <a:ext cx="10065376" cy="1693733"/>
          </a:xfrm>
          <a:prstGeom prst="rect">
            <a:avLst/>
          </a:prstGeom>
          <a:solidFill>
            <a:schemeClr val="bg1">
              <a:lumMod val="95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解决办法：不走回头路！ 只要这个格子之前被人写过数字了，说明早就有人比你更快到达这里，这匹 </a:t>
            </a:r>
            <a:r>
              <a:rPr lang="en-US" altLang="zh-CN" sz="2400" dirty="0">
                <a:effectLst/>
                <a:latin typeface="Consolas" panose="020B0609020204030204" pitchFamily="49" charset="0"/>
                <a:ea typeface="微软雅黑" panose="020B0503020204020204" pitchFamily="34" charset="-122"/>
              </a:rPr>
              <a:t>2 </a:t>
            </a:r>
            <a:r>
              <a:rPr lang="zh-CN" altLang="en-US" sz="2400" dirty="0">
                <a:effectLst/>
                <a:latin typeface="Consolas" panose="020B0609020204030204" pitchFamily="49" charset="0"/>
                <a:ea typeface="微软雅黑" panose="020B0503020204020204" pitchFamily="34" charset="-122"/>
              </a:rPr>
              <a:t>步马就不应该跳在这里！只有跳到新格子上，我们才应该写下 </a:t>
            </a:r>
            <a:r>
              <a:rPr lang="en-US" altLang="zh-CN" sz="2400" dirty="0">
                <a:effectLst/>
                <a:latin typeface="Consolas" panose="020B0609020204030204" pitchFamily="49" charset="0"/>
                <a:ea typeface="微软雅黑" panose="020B0503020204020204" pitchFamily="34" charset="-122"/>
              </a:rPr>
              <a:t>2</a:t>
            </a:r>
            <a:r>
              <a:rPr lang="zh-CN" altLang="en-US" sz="2400" dirty="0">
                <a:effectLst/>
                <a:latin typeface="Consolas" panose="020B0609020204030204" pitchFamily="49" charset="0"/>
                <a:ea typeface="微软雅黑" panose="020B0503020204020204" pitchFamily="34" charset="-122"/>
              </a:rPr>
              <a:t>。</a:t>
            </a:r>
            <a:endParaRPr lang="zh-CN" altLang="en-US" sz="2400" dirty="0"/>
          </a:p>
        </p:txBody>
      </p:sp>
    </p:spTree>
    <p:extLst>
      <p:ext uri="{BB962C8B-B14F-4D97-AF65-F5344CB8AC3E}">
        <p14:creationId xmlns:p14="http://schemas.microsoft.com/office/powerpoint/2010/main" val="298284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500"/>
                                        <p:tgtEl>
                                          <p:spTgt spid="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D0ED6A86-3B3D-B067-EA36-07CE6C500586}"/>
              </a:ext>
            </a:extLst>
          </p:cNvPr>
          <p:cNvSpPr txBox="1"/>
          <p:nvPr/>
        </p:nvSpPr>
        <p:spPr>
          <a:xfrm>
            <a:off x="1068511" y="1709167"/>
            <a:ext cx="10202992"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第三次扩展（以此类推）：</a:t>
            </a:r>
            <a:r>
              <a:rPr lang="zh-CN" altLang="en-US" sz="2400" dirty="0">
                <a:effectLst/>
                <a:latin typeface="Consolas" panose="020B0609020204030204" pitchFamily="49" charset="0"/>
                <a:ea typeface="微软雅黑" panose="020B0503020204020204" pitchFamily="34" charset="-122"/>
              </a:rPr>
              <a:t> 所有活下来的 </a:t>
            </a:r>
            <a:r>
              <a:rPr lang="en-US" altLang="zh-CN" sz="2400" dirty="0">
                <a:effectLst/>
                <a:latin typeface="Consolas" panose="020B0609020204030204" pitchFamily="49" charset="0"/>
                <a:ea typeface="微软雅黑" panose="020B0503020204020204" pitchFamily="34" charset="-122"/>
              </a:rPr>
              <a:t>2 </a:t>
            </a:r>
            <a:r>
              <a:rPr lang="zh-CN" altLang="en-US" sz="2400" dirty="0">
                <a:effectLst/>
                <a:latin typeface="Consolas" panose="020B0609020204030204" pitchFamily="49" charset="0"/>
                <a:ea typeface="微软雅黑" panose="020B0503020204020204" pitchFamily="34" charset="-122"/>
              </a:rPr>
              <a:t>步马 继续向外克隆跳跃，占领新格子，写下 </a:t>
            </a:r>
            <a:r>
              <a:rPr lang="en-US" altLang="zh-CN" sz="2400" b="1" dirty="0">
                <a:effectLst/>
                <a:latin typeface="Consolas" panose="020B0609020204030204" pitchFamily="49" charset="0"/>
                <a:ea typeface="微软雅黑" panose="020B0503020204020204" pitchFamily="34" charset="-122"/>
              </a:rPr>
              <a:t>3</a:t>
            </a:r>
            <a:r>
              <a:rPr lang="en-US" altLang="zh-CN" sz="2400" dirty="0">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直到整个棋盘都被填满，再也没有新格子可以跳为止。</a:t>
            </a:r>
          </a:p>
        </p:txBody>
      </p:sp>
      <p:sp>
        <p:nvSpPr>
          <p:cNvPr id="12" name="文本框 11">
            <a:extLst>
              <a:ext uri="{FF2B5EF4-FFF2-40B4-BE49-F238E27FC236}">
                <a16:creationId xmlns:a16="http://schemas.microsoft.com/office/drawing/2014/main" id="{D2A14BE7-D1AE-FDC8-B302-BD16C1F8C844}"/>
              </a:ext>
            </a:extLst>
          </p:cNvPr>
          <p:cNvSpPr txBox="1"/>
          <p:nvPr/>
        </p:nvSpPr>
        <p:spPr>
          <a:xfrm>
            <a:off x="1068511" y="3187334"/>
            <a:ext cx="10202992" cy="3081164"/>
          </a:xfrm>
          <a:prstGeom prst="rect">
            <a:avLst/>
          </a:prstGeom>
          <a:solidFill>
            <a:schemeClr val="accent6">
              <a:lumMod val="20000"/>
              <a:lumOff val="80000"/>
            </a:schemeClr>
          </a:solidFill>
        </p:spPr>
        <p:txBody>
          <a:bodyPr wrap="square">
            <a:spAutoFit/>
          </a:bodyPr>
          <a:lstStyle/>
          <a:p>
            <a:pPr>
              <a:lnSpc>
                <a:spcPct val="200000"/>
              </a:lnSpc>
            </a:pPr>
            <a:r>
              <a:rPr lang="zh-CN" altLang="en-US" sz="2000" dirty="0">
                <a:effectLst/>
                <a:latin typeface="Consolas" panose="020B0609020204030204" pitchFamily="49" charset="0"/>
                <a:ea typeface="微软雅黑" panose="020B0503020204020204" pitchFamily="34" charset="-122"/>
              </a:rPr>
              <a:t>因为我们是</a:t>
            </a:r>
            <a:r>
              <a:rPr lang="zh-CN" altLang="en-US" sz="2000" b="1" dirty="0">
                <a:effectLst/>
                <a:latin typeface="Consolas" panose="020B0609020204030204" pitchFamily="49" charset="0"/>
                <a:ea typeface="微软雅黑" panose="020B0503020204020204" pitchFamily="34" charset="-122"/>
              </a:rPr>
              <a:t>严格按照 </a:t>
            </a:r>
            <a:r>
              <a:rPr lang="en-US" altLang="zh-CN" sz="2000" b="1" dirty="0">
                <a:effectLst/>
                <a:latin typeface="Consolas" panose="020B0609020204030204" pitchFamily="49" charset="0"/>
                <a:ea typeface="微软雅黑" panose="020B0503020204020204" pitchFamily="34" charset="-122"/>
              </a:rPr>
              <a:t>1 </a:t>
            </a:r>
            <a:r>
              <a:rPr lang="zh-CN" altLang="en-US" sz="2000" b="1" dirty="0">
                <a:effectLst/>
                <a:latin typeface="Consolas" panose="020B0609020204030204" pitchFamily="49" charset="0"/>
                <a:ea typeface="微软雅黑" panose="020B0503020204020204" pitchFamily="34" charset="-122"/>
              </a:rPr>
              <a:t>步、</a:t>
            </a:r>
            <a:r>
              <a:rPr lang="en-US" altLang="zh-CN" sz="2000" b="1" dirty="0">
                <a:effectLst/>
                <a:latin typeface="Consolas" panose="020B0609020204030204" pitchFamily="49" charset="0"/>
                <a:ea typeface="微软雅黑" panose="020B0503020204020204" pitchFamily="34" charset="-122"/>
              </a:rPr>
              <a:t>2 </a:t>
            </a:r>
            <a:r>
              <a:rPr lang="zh-CN" altLang="en-US" sz="2000" b="1" dirty="0">
                <a:effectLst/>
                <a:latin typeface="Consolas" panose="020B0609020204030204" pitchFamily="49" charset="0"/>
                <a:ea typeface="微软雅黑" panose="020B0503020204020204" pitchFamily="34" charset="-122"/>
              </a:rPr>
              <a:t>步、</a:t>
            </a:r>
            <a:r>
              <a:rPr lang="en-US" altLang="zh-CN" sz="2000" b="1" dirty="0">
                <a:effectLst/>
                <a:latin typeface="Consolas" panose="020B0609020204030204" pitchFamily="49" charset="0"/>
                <a:ea typeface="微软雅黑" panose="020B0503020204020204" pitchFamily="34" charset="-122"/>
              </a:rPr>
              <a:t>3 </a:t>
            </a:r>
            <a:r>
              <a:rPr lang="zh-CN" altLang="en-US" sz="2000" b="1" dirty="0">
                <a:effectLst/>
                <a:latin typeface="Consolas" panose="020B0609020204030204" pitchFamily="49" charset="0"/>
                <a:ea typeface="微软雅黑" panose="020B0503020204020204" pitchFamily="34" charset="-122"/>
              </a:rPr>
              <a:t>步的顺序，一批一批地齐头并进</a:t>
            </a:r>
            <a:r>
              <a:rPr lang="zh-CN" altLang="en-US" sz="2000" dirty="0">
                <a:effectLst/>
                <a:latin typeface="Consolas" panose="020B0609020204030204" pitchFamily="49" charset="0"/>
                <a:ea typeface="微软雅黑" panose="020B0503020204020204" pitchFamily="34" charset="-122"/>
              </a:rPr>
              <a:t>的。所以，任何一个格子，只要它被一匹马</a:t>
            </a:r>
            <a:r>
              <a:rPr lang="zh-CN" altLang="en-US" sz="2000" b="1" dirty="0">
                <a:effectLst/>
                <a:latin typeface="Consolas" panose="020B0609020204030204" pitchFamily="49" charset="0"/>
                <a:ea typeface="微软雅黑" panose="020B0503020204020204" pitchFamily="34" charset="-122"/>
              </a:rPr>
              <a:t>第一次</a:t>
            </a:r>
            <a:r>
              <a:rPr lang="zh-CN" altLang="en-US" sz="2000" dirty="0">
                <a:effectLst/>
                <a:latin typeface="Consolas" panose="020B0609020204030204" pitchFamily="49" charset="0"/>
                <a:ea typeface="微软雅黑" panose="020B0503020204020204" pitchFamily="34" charset="-122"/>
              </a:rPr>
              <a:t>踩中，这匹马身上的步数，就 </a:t>
            </a:r>
            <a:r>
              <a:rPr lang="en-US" altLang="zh-CN" sz="2000" b="1" dirty="0">
                <a:effectLst/>
                <a:latin typeface="Consolas" panose="020B0609020204030204" pitchFamily="49" charset="0"/>
                <a:ea typeface="微软雅黑" panose="020B0503020204020204" pitchFamily="34" charset="-122"/>
              </a:rPr>
              <a:t>100% </a:t>
            </a:r>
            <a:r>
              <a:rPr lang="zh-CN" altLang="en-US" sz="2000" b="1" dirty="0">
                <a:effectLst/>
                <a:latin typeface="Consolas" panose="020B0609020204030204" pitchFamily="49" charset="0"/>
                <a:ea typeface="微软雅黑" panose="020B0503020204020204" pitchFamily="34" charset="-122"/>
              </a:rPr>
              <a:t>是起点到这里的最短步数</a:t>
            </a:r>
            <a:r>
              <a:rPr lang="zh-CN" altLang="en-US" sz="2000" dirty="0">
                <a:effectLst/>
                <a:latin typeface="Consolas" panose="020B0609020204030204" pitchFamily="49" charset="0"/>
                <a:ea typeface="微软雅黑" panose="020B0503020204020204" pitchFamily="34" charset="-122"/>
              </a:rPr>
              <a:t>！因为本思路的路径是逐层扩散来的，不可能会有更短的路径。</a:t>
            </a:r>
            <a:endParaRPr lang="en-US" altLang="zh-CN" sz="2000" dirty="0">
              <a:effectLst/>
              <a:latin typeface="Consolas" panose="020B0609020204030204" pitchFamily="49" charset="0"/>
              <a:ea typeface="微软雅黑" panose="020B0503020204020204" pitchFamily="34" charset="-122"/>
            </a:endParaRPr>
          </a:p>
          <a:p>
            <a:pPr>
              <a:lnSpc>
                <a:spcPct val="200000"/>
              </a:lnSpc>
            </a:pPr>
            <a:r>
              <a:rPr lang="zh-CN" altLang="en-US" sz="2000" dirty="0">
                <a:effectLst/>
                <a:latin typeface="Consolas" panose="020B0609020204030204" pitchFamily="49" charset="0"/>
                <a:ea typeface="微软雅黑" panose="020B0503020204020204" pitchFamily="34" charset="-122"/>
              </a:rPr>
              <a:t>而且后续哪怕有绕了远路的马再跳过来，我们会判断这个格子已经被其他马踩过了，这匹马就会直接销毁掉。</a:t>
            </a:r>
          </a:p>
        </p:txBody>
      </p:sp>
    </p:spTree>
    <p:extLst>
      <p:ext uri="{BB962C8B-B14F-4D97-AF65-F5344CB8AC3E}">
        <p14:creationId xmlns:p14="http://schemas.microsoft.com/office/powerpoint/2010/main" val="22387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fade">
                                      <p:cBhvr>
                                        <p:cTn id="12"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83DAD35B-FB61-5C09-A291-098C9E09C35D}"/>
              </a:ext>
            </a:extLst>
          </p:cNvPr>
          <p:cNvSpPr txBox="1"/>
          <p:nvPr/>
        </p:nvSpPr>
        <p:spPr>
          <a:xfrm>
            <a:off x="890711" y="1808959"/>
            <a:ext cx="10550186" cy="3909725"/>
          </a:xfrm>
          <a:prstGeom prst="rect">
            <a:avLst/>
          </a:prstGeom>
          <a:solidFill>
            <a:schemeClr val="bg1">
              <a:lumMod val="95000"/>
            </a:schemeClr>
          </a:solidFill>
        </p:spPr>
        <p:txBody>
          <a:bodyPr wrap="square">
            <a:spAutoFit/>
          </a:bodyPr>
          <a:lstStyle/>
          <a:p>
            <a:pPr>
              <a:lnSpc>
                <a:spcPct val="150000"/>
              </a:lnSpc>
            </a:pPr>
            <a:r>
              <a:rPr lang="en-US" altLang="zh-CN" sz="2400" dirty="0">
                <a:effectLst/>
                <a:latin typeface="Consolas" panose="020B0609020204030204" pitchFamily="49" charset="0"/>
                <a:ea typeface="微软雅黑" panose="020B0503020204020204" pitchFamily="34" charset="-122"/>
              </a:rPr>
              <a:t>BFS</a:t>
            </a:r>
            <a:r>
              <a:rPr lang="zh-CN" altLang="en-US" sz="2400" dirty="0">
                <a:effectLst/>
                <a:latin typeface="Consolas" panose="020B0609020204030204" pitchFamily="49" charset="0"/>
                <a:ea typeface="微软雅黑" panose="020B0503020204020204" pitchFamily="34" charset="-122"/>
              </a:rPr>
              <a:t>可以想象成</a:t>
            </a:r>
            <a:r>
              <a:rPr lang="zh-CN" altLang="en-US" sz="2400" b="1" dirty="0">
                <a:effectLst/>
                <a:latin typeface="Consolas" panose="020B0609020204030204" pitchFamily="49" charset="0"/>
                <a:ea typeface="微软雅黑" panose="020B0503020204020204" pitchFamily="34" charset="-122"/>
              </a:rPr>
              <a:t>往平静的湖面（棋盘）上扔了一块石头（起点）</a:t>
            </a:r>
            <a:r>
              <a:rPr lang="zh-CN" altLang="en-US" sz="24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第 </a:t>
            </a:r>
            <a:r>
              <a:rPr lang="en-US" altLang="zh-CN" sz="2400" dirty="0">
                <a:effectLst/>
                <a:latin typeface="Consolas" panose="020B0609020204030204" pitchFamily="49" charset="0"/>
                <a:ea typeface="微软雅黑" panose="020B0503020204020204" pitchFamily="34" charset="-122"/>
              </a:rPr>
              <a:t>0 </a:t>
            </a:r>
            <a:r>
              <a:rPr lang="zh-CN" altLang="en-US" sz="2400" dirty="0">
                <a:effectLst/>
                <a:latin typeface="Consolas" panose="020B0609020204030204" pitchFamily="49" charset="0"/>
                <a:ea typeface="微软雅黑" panose="020B0503020204020204" pitchFamily="34" charset="-122"/>
              </a:rPr>
              <a:t>层： 石头落水的中心点（马的起点），步数为 </a:t>
            </a:r>
            <a:r>
              <a:rPr lang="en-US" altLang="zh-CN" sz="2400" dirty="0">
                <a:effectLst/>
                <a:latin typeface="Consolas" panose="020B0609020204030204" pitchFamily="49" charset="0"/>
                <a:ea typeface="微软雅黑" panose="020B0503020204020204" pitchFamily="34" charset="-122"/>
              </a:rPr>
              <a:t>0</a:t>
            </a:r>
            <a:endParaRPr lang="zh-CN" altLang="en-US" sz="2400"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第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层： 水波扩散出第一圈。马跳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步能到达的所有格子，步数全是 </a:t>
            </a:r>
            <a:r>
              <a:rPr lang="en-US" altLang="zh-CN" sz="2400" dirty="0">
                <a:effectLst/>
                <a:latin typeface="Consolas" panose="020B0609020204030204" pitchFamily="49" charset="0"/>
                <a:ea typeface="微软雅黑" panose="020B0503020204020204" pitchFamily="34" charset="-122"/>
              </a:rPr>
              <a:t>1</a:t>
            </a:r>
            <a:endParaRPr lang="zh-CN" altLang="en-US" sz="2400"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第 </a:t>
            </a:r>
            <a:r>
              <a:rPr lang="en-US" altLang="zh-CN" sz="2400" dirty="0">
                <a:effectLst/>
                <a:latin typeface="Consolas" panose="020B0609020204030204" pitchFamily="49" charset="0"/>
                <a:ea typeface="微软雅黑" panose="020B0503020204020204" pitchFamily="34" charset="-122"/>
              </a:rPr>
              <a:t>2 </a:t>
            </a:r>
            <a:r>
              <a:rPr lang="zh-CN" altLang="en-US" sz="2400" dirty="0">
                <a:effectLst/>
                <a:latin typeface="Consolas" panose="020B0609020204030204" pitchFamily="49" charset="0"/>
                <a:ea typeface="微软雅黑" panose="020B0503020204020204" pitchFamily="34" charset="-122"/>
              </a:rPr>
              <a:t>层： 从第一圈的格子继续向外扩散，生成第二圈。步数全为 </a:t>
            </a:r>
            <a:r>
              <a:rPr lang="en-US" altLang="zh-CN" sz="2400" dirty="0">
                <a:effectLst/>
                <a:latin typeface="Consolas" panose="020B0609020204030204" pitchFamily="49" charset="0"/>
                <a:ea typeface="微软雅黑" panose="020B0503020204020204" pitchFamily="34" charset="-122"/>
              </a:rPr>
              <a:t>2</a:t>
            </a:r>
            <a:endParaRPr lang="zh-CN" altLang="en-US" sz="2400"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400" dirty="0">
                <a:effectLst/>
                <a:latin typeface="Consolas" panose="020B0609020204030204" pitchFamily="49" charset="0"/>
                <a:ea typeface="微软雅黑" panose="020B0503020204020204" pitchFamily="34" charset="-122"/>
              </a:rPr>
              <a:t>被水波第一次碰到的格子，当下这个波纹的层数，就是起点到它的最短距离！</a:t>
            </a:r>
            <a:endParaRPr lang="en-US" altLang="zh-CN" sz="2400"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400" dirty="0">
                <a:effectLst/>
                <a:latin typeface="Consolas" panose="020B0609020204030204" pitchFamily="49" charset="0"/>
                <a:ea typeface="微软雅黑" panose="020B0503020204020204" pitchFamily="34" charset="-122"/>
              </a:rPr>
              <a:t>后续哪怕有其他波纹绕了一大圈再荡到这里，我们都不理它了（因为肯定更远）。这就是 </a:t>
            </a:r>
            <a:r>
              <a:rPr lang="en-US" altLang="zh-CN" sz="2400" dirty="0">
                <a:effectLst/>
                <a:latin typeface="Consolas" panose="020B0609020204030204" pitchFamily="49" charset="0"/>
                <a:ea typeface="微软雅黑" panose="020B0503020204020204" pitchFamily="34" charset="-122"/>
              </a:rPr>
              <a:t>BFS </a:t>
            </a:r>
            <a:r>
              <a:rPr lang="zh-CN" altLang="en-US" sz="2400" dirty="0">
                <a:effectLst/>
                <a:latin typeface="Consolas" panose="020B0609020204030204" pitchFamily="49" charset="0"/>
                <a:ea typeface="微软雅黑" panose="020B0503020204020204" pitchFamily="34" charset="-122"/>
              </a:rPr>
              <a:t>解决最短路径问题的底层逻辑！</a:t>
            </a:r>
          </a:p>
        </p:txBody>
      </p:sp>
    </p:spTree>
    <p:extLst>
      <p:ext uri="{BB962C8B-B14F-4D97-AF65-F5344CB8AC3E}">
        <p14:creationId xmlns:p14="http://schemas.microsoft.com/office/powerpoint/2010/main" val="66496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fade">
                                      <p:cBhvr>
                                        <p:cTn id="27" dur="5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A13507E9-2831-A0CD-5FAF-73B98BFF2841}"/>
              </a:ext>
            </a:extLst>
          </p:cNvPr>
          <p:cNvSpPr txBox="1"/>
          <p:nvPr/>
        </p:nvSpPr>
        <p:spPr>
          <a:xfrm>
            <a:off x="1098736" y="1571931"/>
            <a:ext cx="9994528" cy="1135054"/>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但是我们在写循环的时候计算机它一次只能处理一匹马的跳跃。它要怎么保证“第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批”的 </a:t>
            </a:r>
            <a:r>
              <a:rPr lang="en-US" altLang="zh-CN" sz="2400" dirty="0">
                <a:effectLst/>
                <a:latin typeface="Consolas" panose="020B0609020204030204" pitchFamily="49" charset="0"/>
                <a:ea typeface="微软雅黑" panose="020B0503020204020204" pitchFamily="34" charset="-122"/>
              </a:rPr>
              <a:t>8 </a:t>
            </a:r>
            <a:r>
              <a:rPr lang="zh-CN" altLang="en-US" sz="2400" dirty="0">
                <a:effectLst/>
                <a:latin typeface="Consolas" panose="020B0609020204030204" pitchFamily="49" charset="0"/>
                <a:ea typeface="微软雅黑" panose="020B0503020204020204" pitchFamily="34" charset="-122"/>
              </a:rPr>
              <a:t>匹马全都跳完了，才准“第 </a:t>
            </a:r>
            <a:r>
              <a:rPr lang="en-US" altLang="zh-CN" sz="2400" dirty="0">
                <a:effectLst/>
                <a:latin typeface="Consolas" panose="020B0609020204030204" pitchFamily="49" charset="0"/>
                <a:ea typeface="微软雅黑" panose="020B0503020204020204" pitchFamily="34" charset="-122"/>
              </a:rPr>
              <a:t>2 </a:t>
            </a:r>
            <a:r>
              <a:rPr lang="zh-CN" altLang="en-US" sz="2400" dirty="0">
                <a:effectLst/>
                <a:latin typeface="Consolas" panose="020B0609020204030204" pitchFamily="49" charset="0"/>
                <a:ea typeface="微软雅黑" panose="020B0503020204020204" pitchFamily="34" charset="-122"/>
              </a:rPr>
              <a:t>批”的马跳呢？</a:t>
            </a:r>
          </a:p>
        </p:txBody>
      </p:sp>
      <p:sp>
        <p:nvSpPr>
          <p:cNvPr id="11" name="文本框 10">
            <a:extLst>
              <a:ext uri="{FF2B5EF4-FFF2-40B4-BE49-F238E27FC236}">
                <a16:creationId xmlns:a16="http://schemas.microsoft.com/office/drawing/2014/main" id="{D95E84AE-7404-188A-A4EF-98DA48C278E1}"/>
              </a:ext>
            </a:extLst>
          </p:cNvPr>
          <p:cNvSpPr txBox="1"/>
          <p:nvPr/>
        </p:nvSpPr>
        <p:spPr>
          <a:xfrm>
            <a:off x="707065" y="2956581"/>
            <a:ext cx="10777870" cy="3273525"/>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latin typeface="Consolas" panose="020B0609020204030204" pitchFamily="49" charset="0"/>
                <a:ea typeface="微软雅黑" panose="020B0503020204020204" pitchFamily="34" charset="-122"/>
              </a:rPr>
              <a:t>我们可以想象在排队一样，每一匹马都是逐个进行跳跃的，每一匹马跳跃后会多出 </a:t>
            </a:r>
            <a:r>
              <a:rPr lang="en-US" altLang="zh-CN" sz="2000" dirty="0">
                <a:latin typeface="Consolas" panose="020B0609020204030204" pitchFamily="49" charset="0"/>
                <a:ea typeface="微软雅黑" panose="020B0503020204020204" pitchFamily="34" charset="-122"/>
              </a:rPr>
              <a:t>8 </a:t>
            </a:r>
            <a:r>
              <a:rPr lang="zh-CN" altLang="en-US" sz="2000" dirty="0">
                <a:latin typeface="Consolas" panose="020B0609020204030204" pitchFamily="49" charset="0"/>
                <a:ea typeface="微软雅黑" panose="020B0503020204020204" pitchFamily="34" charset="-122"/>
              </a:rPr>
              <a:t>匹新的马，因为要保证</a:t>
            </a:r>
            <a:r>
              <a:rPr lang="zh-CN" altLang="en-US" sz="2000" dirty="0">
                <a:effectLst/>
                <a:latin typeface="Consolas" panose="020B0609020204030204" pitchFamily="49" charset="0"/>
                <a:ea typeface="微软雅黑" panose="020B0503020204020204" pitchFamily="34" charset="-122"/>
              </a:rPr>
              <a:t>第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批的 </a:t>
            </a:r>
            <a:r>
              <a:rPr lang="en-US" altLang="zh-CN" sz="2000" dirty="0">
                <a:effectLst/>
                <a:latin typeface="Consolas" panose="020B0609020204030204" pitchFamily="49" charset="0"/>
                <a:ea typeface="微软雅黑" panose="020B0503020204020204" pitchFamily="34" charset="-122"/>
              </a:rPr>
              <a:t>8 </a:t>
            </a:r>
            <a:r>
              <a:rPr lang="zh-CN" altLang="en-US" sz="2000" dirty="0">
                <a:effectLst/>
                <a:latin typeface="Consolas" panose="020B0609020204030204" pitchFamily="49" charset="0"/>
                <a:ea typeface="微软雅黑" panose="020B0503020204020204" pitchFamily="34" charset="-122"/>
              </a:rPr>
              <a:t>匹马全都跳完，所以新生的马就应该放在队伍的最后进行等待。</a:t>
            </a:r>
            <a:endParaRPr lang="en-US" altLang="zh-CN" sz="2000" dirty="0">
              <a:effectLst/>
              <a:latin typeface="Consolas" panose="020B0609020204030204" pitchFamily="49" charset="0"/>
              <a:ea typeface="微软雅黑" panose="020B0503020204020204" pitchFamily="34" charset="-122"/>
            </a:endParaRPr>
          </a:p>
          <a:p>
            <a:pPr>
              <a:lnSpc>
                <a:spcPct val="150000"/>
              </a:lnSpc>
            </a:pPr>
            <a:r>
              <a:rPr lang="zh-CN" altLang="en-US" sz="2000" dirty="0">
                <a:latin typeface="Consolas" panose="020B0609020204030204" pitchFamily="49" charset="0"/>
                <a:ea typeface="微软雅黑" panose="020B0503020204020204" pitchFamily="34" charset="-122"/>
              </a:rPr>
              <a:t>这种结构不就是</a:t>
            </a:r>
            <a:r>
              <a:rPr lang="zh-CN" altLang="en-US" sz="2000" b="1" dirty="0">
                <a:solidFill>
                  <a:srgbClr val="C00000"/>
                </a:solidFill>
                <a:latin typeface="Consolas" panose="020B0609020204030204" pitchFamily="49" charset="0"/>
                <a:ea typeface="微软雅黑" panose="020B0503020204020204" pitchFamily="34" charset="-122"/>
              </a:rPr>
              <a:t>队列</a:t>
            </a:r>
            <a:r>
              <a:rPr lang="zh-CN" altLang="en-US" sz="2000" dirty="0">
                <a:latin typeface="Consolas" panose="020B0609020204030204" pitchFamily="49" charset="0"/>
                <a:ea typeface="微软雅黑" panose="020B0503020204020204" pitchFamily="34" charset="-122"/>
              </a:rPr>
              <a:t>吗：</a:t>
            </a:r>
            <a:endParaRPr lang="en-US" altLang="zh-CN" sz="2000" dirty="0">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入口在队尾： 所有新克隆出来的马，只能从通道的最后面排队进入。</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出口在队首： 每次只让排在第一位的马出来执行跳跃克隆任务。</a:t>
            </a:r>
          </a:p>
          <a:p>
            <a:pPr>
              <a:lnSpc>
                <a:spcPct val="150000"/>
              </a:lnSpc>
            </a:pPr>
            <a:r>
              <a:rPr lang="zh-CN" altLang="en-US" sz="2000" dirty="0">
                <a:effectLst/>
                <a:latin typeface="微软雅黑" panose="020B0503020204020204" pitchFamily="34" charset="-122"/>
                <a:ea typeface="微软雅黑" panose="020B0503020204020204" pitchFamily="34" charset="-122"/>
              </a:rPr>
              <a:t>因为队列“</a:t>
            </a:r>
            <a:r>
              <a:rPr lang="zh-CN" altLang="en-US" sz="2000" b="1" dirty="0">
                <a:effectLst/>
                <a:latin typeface="微软雅黑" panose="020B0503020204020204" pitchFamily="34" charset="-122"/>
                <a:ea typeface="微软雅黑" panose="020B0503020204020204" pitchFamily="34" charset="-122"/>
              </a:rPr>
              <a:t>先进先出</a:t>
            </a:r>
            <a:r>
              <a:rPr lang="zh-CN" altLang="en-US" sz="2000" dirty="0">
                <a:effectLst/>
                <a:latin typeface="微软雅黑" panose="020B0503020204020204" pitchFamily="34" charset="-122"/>
                <a:ea typeface="微软雅黑" panose="020B0503020204020204" pitchFamily="34" charset="-122"/>
              </a:rPr>
              <a:t>”的规律，</a:t>
            </a:r>
            <a:r>
              <a:rPr lang="zh-CN" altLang="en-US" sz="2000" b="1" dirty="0">
                <a:effectLst/>
                <a:latin typeface="微软雅黑" panose="020B0503020204020204" pitchFamily="34" charset="-122"/>
                <a:ea typeface="微软雅黑" panose="020B0503020204020204" pitchFamily="34" charset="-122"/>
              </a:rPr>
              <a:t>计算机绝对不可能在处理完所有 </a:t>
            </a:r>
            <a:r>
              <a:rPr lang="en-US" altLang="zh-CN" sz="2000" b="1" dirty="0">
                <a:solidFill>
                  <a:srgbClr val="C00000"/>
                </a:solidFill>
                <a:effectLst/>
                <a:latin typeface="Consolas" panose="020B0609020204030204" pitchFamily="49" charset="0"/>
                <a:ea typeface="微软雅黑" panose="020B0503020204020204" pitchFamily="34" charset="-122"/>
              </a:rPr>
              <a:t>1</a:t>
            </a:r>
            <a:r>
              <a:rPr lang="zh-CN" altLang="en-US" sz="2000" b="1" dirty="0">
                <a:solidFill>
                  <a:srgbClr val="C00000"/>
                </a:solidFill>
                <a:effectLst/>
                <a:latin typeface="Consolas" panose="020B0609020204030204" pitchFamily="49" charset="0"/>
                <a:ea typeface="微软雅黑" panose="020B0503020204020204" pitchFamily="34" charset="-122"/>
              </a:rPr>
              <a:t>步马</a:t>
            </a:r>
            <a:r>
              <a:rPr lang="zh-CN" altLang="en-US" sz="2000" b="1" dirty="0">
                <a:effectLst/>
                <a:latin typeface="微软雅黑" panose="020B0503020204020204" pitchFamily="34" charset="-122"/>
                <a:ea typeface="微软雅黑" panose="020B0503020204020204" pitchFamily="34" charset="-122"/>
              </a:rPr>
              <a:t> 之前，去提前处理任何一匹 </a:t>
            </a:r>
            <a:r>
              <a:rPr lang="en-US" altLang="zh-CN" sz="2000" b="1" dirty="0">
                <a:solidFill>
                  <a:srgbClr val="C00000"/>
                </a:solidFill>
                <a:effectLst/>
                <a:latin typeface="Consolas" panose="020B0609020204030204" pitchFamily="49" charset="0"/>
                <a:ea typeface="微软雅黑" panose="020B0503020204020204" pitchFamily="34" charset="-122"/>
              </a:rPr>
              <a:t>2</a:t>
            </a:r>
            <a:r>
              <a:rPr lang="zh-CN" altLang="en-US" sz="2000" b="1" dirty="0">
                <a:solidFill>
                  <a:srgbClr val="C00000"/>
                </a:solidFill>
                <a:effectLst/>
                <a:latin typeface="Consolas" panose="020B0609020204030204" pitchFamily="49" charset="0"/>
                <a:ea typeface="微软雅黑" panose="020B0503020204020204" pitchFamily="34" charset="-122"/>
              </a:rPr>
              <a:t>步马</a:t>
            </a:r>
            <a:r>
              <a:rPr lang="zh-CN" altLang="en-US" sz="2000" b="1" dirty="0">
                <a:effectLst/>
                <a:latin typeface="微软雅黑" panose="020B0503020204020204" pitchFamily="34" charset="-122"/>
                <a:ea typeface="微软雅黑" panose="020B0503020204020204" pitchFamily="34" charset="-122"/>
              </a:rPr>
              <a:t>！</a:t>
            </a:r>
            <a:endParaRPr lang="zh-CN" altLang="en-US" sz="2000" dirty="0">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31800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9A5EEEB-A982-9620-0762-28B324A5576F}"/>
                  </a:ext>
                </a:extLst>
              </p:cNvPr>
              <p:cNvSpPr txBox="1"/>
              <p:nvPr/>
            </p:nvSpPr>
            <p:spPr>
              <a:xfrm>
                <a:off x="895714" y="1744269"/>
                <a:ext cx="10542708" cy="4658519"/>
              </a:xfrm>
              <a:prstGeom prst="rect">
                <a:avLst/>
              </a:prstGeom>
              <a:solidFill>
                <a:schemeClr val="bg1">
                  <a:lumMod val="95000"/>
                </a:schemeClr>
              </a:solidFill>
            </p:spPr>
            <p:txBody>
              <a:bodyPr wrap="square">
                <a:spAutoFit/>
              </a:bodyPr>
              <a:lstStyle/>
              <a:p>
                <a:pPr indent="-342900">
                  <a:lnSpc>
                    <a:spcPct val="150000"/>
                  </a:lnSpc>
                  <a:buClr>
                    <a:srgbClr val="000000"/>
                  </a:buClr>
                  <a:buFont typeface="微软雅黑" panose="020B0503020204020204" pitchFamily="34" charset="-122"/>
                  <a:buAutoNum type="arabicPeriod"/>
                </a:pPr>
                <a:r>
                  <a:rPr lang="zh-CN" altLang="en-US" sz="2000" dirty="0">
                    <a:effectLst/>
                    <a:latin typeface="+mj-lt"/>
                    <a:ea typeface="微软雅黑" panose="020B0503020204020204" pitchFamily="34" charset="-122"/>
                  </a:rPr>
                  <a:t>将起点马的坐标排进队列 </a:t>
                </a:r>
                <a:r>
                  <a:rPr lang="en-US" altLang="zh-CN" sz="2000" dirty="0">
                    <a:solidFill>
                      <a:srgbClr val="C00000"/>
                    </a:solidFill>
                    <a:effectLst/>
                    <a:latin typeface="+mj-lt"/>
                    <a:ea typeface="微软雅黑" panose="020B0503020204020204" pitchFamily="34" charset="-122"/>
                  </a:rPr>
                  <a:t>Q</a:t>
                </a:r>
                <a:r>
                  <a:rPr lang="zh-CN" altLang="en-US" sz="2000" dirty="0">
                    <a:effectLst/>
                    <a:latin typeface="+mj-lt"/>
                    <a:ea typeface="微软雅黑" panose="020B0503020204020204" pitchFamily="34" charset="-122"/>
                  </a:rPr>
                  <a:t>。并在记录表上，把起点的步数改为 </a:t>
                </a:r>
                <a:r>
                  <a:rPr lang="en-US" altLang="zh-CN" sz="2000" dirty="0">
                    <a:solidFill>
                      <a:srgbClr val="C00000"/>
                    </a:solidFill>
                    <a:effectLst/>
                    <a:latin typeface="+mj-lt"/>
                    <a:ea typeface="微软雅黑" panose="020B0503020204020204" pitchFamily="34" charset="-122"/>
                  </a:rPr>
                  <a:t>0</a:t>
                </a:r>
                <a:r>
                  <a:rPr lang="zh-CN" altLang="en-US" sz="2000" dirty="0">
                    <a:effectLst/>
                    <a:latin typeface="+mj-lt"/>
                    <a:ea typeface="微软雅黑" panose="020B0503020204020204" pitchFamily="34" charset="-122"/>
                  </a:rPr>
                  <a:t>。</a:t>
                </a:r>
                <a:endParaRPr lang="en-US" altLang="zh-CN" sz="2000" dirty="0">
                  <a:effectLst/>
                  <a:latin typeface="+mj-lt"/>
                  <a:ea typeface="微软雅黑" panose="020B0503020204020204" pitchFamily="34" charset="-122"/>
                </a:endParaRPr>
              </a:p>
              <a:p>
                <a:pPr indent="-342900">
                  <a:lnSpc>
                    <a:spcPct val="150000"/>
                  </a:lnSpc>
                  <a:buClr>
                    <a:srgbClr val="000000"/>
                  </a:buClr>
                  <a:buFont typeface="微软雅黑" panose="020B0503020204020204" pitchFamily="34" charset="-122"/>
                  <a:buAutoNum type="arabicPeriod"/>
                </a:pPr>
                <a:r>
                  <a:rPr lang="zh-CN" altLang="en-US" sz="2000" b="1" dirty="0">
                    <a:effectLst/>
                    <a:latin typeface="+mj-lt"/>
                    <a:ea typeface="微软雅黑" panose="020B0503020204020204" pitchFamily="34" charset="-122"/>
                  </a:rPr>
                  <a:t>队首出列：只要队列里还有马在排队，</a:t>
                </a:r>
                <a:r>
                  <a:rPr lang="zh-CN" altLang="en-US" sz="2000" dirty="0">
                    <a:effectLst/>
                    <a:latin typeface="+mj-lt"/>
                    <a:ea typeface="微软雅黑" panose="020B0503020204020204" pitchFamily="34" charset="-122"/>
                  </a:rPr>
                  <a:t>就获取队首并让它离开队伍。我们称它为当前马。</a:t>
                </a:r>
              </a:p>
              <a:p>
                <a:pPr indent="-342900">
                  <a:lnSpc>
                    <a:spcPct val="150000"/>
                  </a:lnSpc>
                  <a:buClr>
                    <a:srgbClr val="000000"/>
                  </a:buClr>
                  <a:buFont typeface="微软雅黑" panose="020B0503020204020204" pitchFamily="34" charset="-122"/>
                  <a:buAutoNum type="arabicPeriod"/>
                </a:pPr>
                <a:r>
                  <a:rPr lang="zh-CN" altLang="en-US" sz="2000" b="1" dirty="0">
                    <a:latin typeface="+mj-lt"/>
                    <a:ea typeface="微软雅黑" panose="020B0503020204020204" pitchFamily="34" charset="-122"/>
                  </a:rPr>
                  <a:t>获取坐标</a:t>
                </a:r>
                <a:r>
                  <a:rPr lang="zh-CN" altLang="en-US" sz="2000" b="1" dirty="0">
                    <a:effectLst/>
                    <a:latin typeface="+mj-lt"/>
                    <a:ea typeface="微软雅黑" panose="020B0503020204020204" pitchFamily="34" charset="-122"/>
                  </a:rPr>
                  <a:t>： </a:t>
                </a:r>
                <a:r>
                  <a:rPr lang="zh-CN" altLang="en-US" sz="2000" dirty="0">
                    <a:effectLst/>
                    <a:latin typeface="+mj-lt"/>
                    <a:ea typeface="微软雅黑" panose="020B0503020204020204" pitchFamily="34" charset="-122"/>
                  </a:rPr>
                  <a:t>获取当前马向 </a:t>
                </a:r>
                <a:r>
                  <a:rPr lang="en-US" altLang="zh-CN" sz="2000" dirty="0">
                    <a:effectLst/>
                    <a:latin typeface="+mj-lt"/>
                    <a:ea typeface="微软雅黑" panose="020B0503020204020204" pitchFamily="34" charset="-122"/>
                  </a:rPr>
                  <a:t>8 </a:t>
                </a:r>
                <a:r>
                  <a:rPr lang="zh-CN" altLang="en-US" sz="2000" dirty="0">
                    <a:effectLst/>
                    <a:latin typeface="+mj-lt"/>
                    <a:ea typeface="微软雅黑" panose="020B0503020204020204" pitchFamily="34" charset="-122"/>
                  </a:rPr>
                  <a:t>个方向跳跃的每一个坐标。</a:t>
                </a:r>
              </a:p>
              <a:p>
                <a:pPr indent="-342900">
                  <a:lnSpc>
                    <a:spcPct val="150000"/>
                  </a:lnSpc>
                  <a:buClr>
                    <a:srgbClr val="000000"/>
                  </a:buClr>
                  <a:buFont typeface="微软雅黑" panose="020B0503020204020204" pitchFamily="34" charset="-122"/>
                  <a:buAutoNum type="arabicPeriod"/>
                </a:pPr>
                <a:r>
                  <a:rPr lang="zh-CN" altLang="en-US" sz="2000" b="1" dirty="0">
                    <a:effectLst/>
                    <a:latin typeface="+mj-lt"/>
                    <a:ea typeface="微软雅黑" panose="020B0503020204020204" pitchFamily="34" charset="-122"/>
                  </a:rPr>
                  <a:t>检查： </a:t>
                </a:r>
                <a:r>
                  <a:rPr lang="zh-CN" altLang="en-US" sz="2000" dirty="0">
                    <a:effectLst/>
                    <a:latin typeface="+mj-lt"/>
                    <a:ea typeface="微软雅黑" panose="020B0503020204020204" pitchFamily="34" charset="-122"/>
                  </a:rPr>
                  <a:t>对于每一个跳跃过去的新坐标： </a:t>
                </a:r>
              </a:p>
              <a:p>
                <a:pPr marL="800100" lvl="1" indent="-342900">
                  <a:lnSpc>
                    <a:spcPct val="15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检查</a:t>
                </a:r>
                <a:r>
                  <a:rPr lang="en-US" altLang="zh-CN" sz="2000" dirty="0">
                    <a:effectLst/>
                    <a:latin typeface="+mj-lt"/>
                    <a:ea typeface="微软雅黑" panose="020B0503020204020204" pitchFamily="34" charset="-122"/>
                  </a:rPr>
                  <a:t>A</a:t>
                </a:r>
                <a:r>
                  <a:rPr lang="zh-CN" altLang="en-US" sz="2000" dirty="0">
                    <a:effectLst/>
                    <a:latin typeface="+mj-lt"/>
                    <a:ea typeface="微软雅黑" panose="020B0503020204020204" pitchFamily="34" charset="-122"/>
                  </a:rPr>
                  <a:t>（越界）： 新坐标有没有跳出棋盘外？如果是，不合法，尝试下一个坐标。</a:t>
                </a:r>
              </a:p>
              <a:p>
                <a:pPr marL="800100" lvl="1" indent="-342900">
                  <a:lnSpc>
                    <a:spcPct val="15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检查</a:t>
                </a:r>
                <a:r>
                  <a:rPr lang="en-US" altLang="zh-CN" sz="2000" dirty="0">
                    <a:effectLst/>
                    <a:latin typeface="+mj-lt"/>
                    <a:ea typeface="微软雅黑" panose="020B0503020204020204" pitchFamily="34" charset="-122"/>
                  </a:rPr>
                  <a:t>B</a:t>
                </a:r>
                <a:r>
                  <a:rPr lang="zh-CN" altLang="en-US" sz="2000" dirty="0">
                    <a:effectLst/>
                    <a:latin typeface="+mj-lt"/>
                    <a:ea typeface="微软雅黑" panose="020B0503020204020204" pitchFamily="34" charset="-122"/>
                  </a:rPr>
                  <a:t>（</a:t>
                </a:r>
                <a:r>
                  <a:rPr lang="zh-CN" altLang="en-US" sz="2000" dirty="0">
                    <a:latin typeface="+mj-lt"/>
                    <a:ea typeface="微软雅黑" panose="020B0503020204020204" pitchFamily="34" charset="-122"/>
                  </a:rPr>
                  <a:t>回头路</a:t>
                </a:r>
                <a:r>
                  <a:rPr lang="zh-CN" altLang="en-US" sz="2000" dirty="0">
                    <a:effectLst/>
                    <a:latin typeface="+mj-lt"/>
                    <a:ea typeface="微软雅黑" panose="020B0503020204020204" pitchFamily="34" charset="-122"/>
                  </a:rPr>
                  <a:t>）： 看看记录表上，这个新坐标是否已经被踩过了？如果被之前的马踩过了，不合法，尝试下一个坐标！</a:t>
                </a:r>
              </a:p>
              <a:p>
                <a:pPr indent="-342900">
                  <a:lnSpc>
                    <a:spcPct val="150000"/>
                  </a:lnSpc>
                  <a:buClr>
                    <a:srgbClr val="000000"/>
                  </a:buClr>
                  <a:buFont typeface="微软雅黑" panose="020B0503020204020204" pitchFamily="34" charset="-122"/>
                  <a:buAutoNum type="arabicPeriod"/>
                </a:pPr>
                <a:r>
                  <a:rPr lang="zh-CN" altLang="en-US" sz="2000" b="1" dirty="0">
                    <a:latin typeface="+mj-lt"/>
                    <a:ea typeface="微软雅黑" panose="020B0503020204020204" pitchFamily="34" charset="-122"/>
                  </a:rPr>
                  <a:t>记录</a:t>
                </a:r>
                <a:r>
                  <a:rPr lang="zh-CN" altLang="en-US" sz="2000" b="1" dirty="0">
                    <a:effectLst/>
                    <a:latin typeface="+mj-lt"/>
                    <a:ea typeface="微软雅黑" panose="020B0503020204020204" pitchFamily="34" charset="-122"/>
                  </a:rPr>
                  <a:t>与入队： </a:t>
                </a:r>
                <a:r>
                  <a:rPr lang="zh-CN" altLang="en-US" sz="2000" dirty="0">
                    <a:effectLst/>
                    <a:latin typeface="+mj-lt"/>
                    <a:ea typeface="微软雅黑" panose="020B0503020204020204" pitchFamily="34" charset="-122"/>
                  </a:rPr>
                  <a:t>如果新坐标通过了检查： </a:t>
                </a:r>
              </a:p>
              <a:p>
                <a:pPr marL="800100" lvl="1" indent="-342900">
                  <a:lnSpc>
                    <a:spcPct val="15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记录步数： 在记录表上写下它的步数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m:t>
                    </m:r>
                  </m:oMath>
                </a14:m>
                <a:r>
                  <a:rPr lang="en-US" altLang="zh-CN" sz="2000" dirty="0">
                    <a:effectLst/>
                    <a:latin typeface="+mj-lt"/>
                    <a:ea typeface="微软雅黑" panose="020B0503020204020204" pitchFamily="34" charset="-122"/>
                  </a:rPr>
                  <a:t> </a:t>
                </a:r>
                <a:r>
                  <a:rPr lang="zh-CN" altLang="en-US" sz="2000" dirty="0">
                    <a:solidFill>
                      <a:srgbClr val="C00000"/>
                    </a:solidFill>
                    <a:effectLst/>
                    <a:latin typeface="+mj-lt"/>
                    <a:ea typeface="微软雅黑" panose="020B0503020204020204" pitchFamily="34" charset="-122"/>
                  </a:rPr>
                  <a:t>新马的步数 </a:t>
                </a:r>
                <a:r>
                  <a:rPr lang="en-US" altLang="zh-CN" sz="2000" dirty="0">
                    <a:solidFill>
                      <a:srgbClr val="C00000"/>
                    </a:solidFill>
                    <a:effectLst/>
                    <a:latin typeface="+mj-lt"/>
                    <a:ea typeface="微软雅黑" panose="020B0503020204020204" pitchFamily="34" charset="-122"/>
                  </a:rPr>
                  <a:t>= </a:t>
                </a:r>
                <a:r>
                  <a:rPr lang="zh-CN" altLang="en-US" sz="2000" dirty="0">
                    <a:solidFill>
                      <a:srgbClr val="C00000"/>
                    </a:solidFill>
                    <a:effectLst/>
                    <a:latin typeface="+mj-lt"/>
                    <a:ea typeface="微软雅黑" panose="020B0503020204020204" pitchFamily="34" charset="-122"/>
                  </a:rPr>
                  <a:t>当前马的步数 </a:t>
                </a:r>
                <a:r>
                  <a:rPr lang="en-US" altLang="zh-CN" sz="2000" dirty="0">
                    <a:solidFill>
                      <a:srgbClr val="C00000"/>
                    </a:solidFill>
                    <a:effectLst/>
                    <a:latin typeface="+mj-lt"/>
                    <a:ea typeface="微软雅黑" panose="020B0503020204020204" pitchFamily="34" charset="-122"/>
                  </a:rPr>
                  <a:t>+ 1</a:t>
                </a:r>
                <a:r>
                  <a:rPr lang="zh-CN" altLang="en-US" sz="2000" dirty="0">
                    <a:effectLst/>
                    <a:latin typeface="+mj-lt"/>
                    <a:ea typeface="微软雅黑" panose="020B0503020204020204" pitchFamily="34" charset="-122"/>
                  </a:rPr>
                  <a:t>。</a:t>
                </a:r>
              </a:p>
              <a:p>
                <a:pPr marL="800100" lvl="1" indent="-342900">
                  <a:lnSpc>
                    <a:spcPct val="150000"/>
                  </a:lnSpc>
                  <a:buClr>
                    <a:srgbClr val="000000"/>
                  </a:buClr>
                  <a:buFont typeface="Arial" panose="020B0604020202020204" pitchFamily="34" charset="0"/>
                  <a:buChar char="•"/>
                </a:pPr>
                <a:r>
                  <a:rPr lang="zh-CN" altLang="en-US" sz="2000" dirty="0">
                    <a:effectLst/>
                    <a:latin typeface="+mj-lt"/>
                    <a:ea typeface="微软雅黑" panose="020B0503020204020204" pitchFamily="34" charset="-122"/>
                  </a:rPr>
                  <a:t>去后面排队： 让这匹合法的新马，走到队列的最末尾排队，等待未来被叫号。</a:t>
                </a:r>
              </a:p>
            </p:txBody>
          </p:sp>
        </mc:Choice>
        <mc:Fallback xmlns="">
          <p:sp>
            <p:nvSpPr>
              <p:cNvPr id="9" name="文本框 8">
                <a:extLst>
                  <a:ext uri="{FF2B5EF4-FFF2-40B4-BE49-F238E27FC236}">
                    <a16:creationId xmlns:a16="http://schemas.microsoft.com/office/drawing/2014/main" id="{D9A5EEEB-A982-9620-0762-28B324A5576F}"/>
                  </a:ext>
                </a:extLst>
              </p:cNvPr>
              <p:cNvSpPr txBox="1">
                <a:spLocks noRot="1" noChangeAspect="1" noMove="1" noResize="1" noEditPoints="1" noAdjustHandles="1" noChangeArrowheads="1" noChangeShapeType="1" noTextEdit="1"/>
              </p:cNvSpPr>
              <p:nvPr/>
            </p:nvSpPr>
            <p:spPr>
              <a:xfrm>
                <a:off x="895714" y="1744269"/>
                <a:ext cx="10542708" cy="4658519"/>
              </a:xfrm>
              <a:prstGeom prst="rect">
                <a:avLst/>
              </a:prstGeom>
              <a:blipFill>
                <a:blip r:embed="rId5"/>
                <a:stretch>
                  <a:fillRect l="-636" b="-1309"/>
                </a:stretch>
              </a:blipFill>
            </p:spPr>
            <p:txBody>
              <a:bodyPr/>
              <a:lstStyle/>
              <a:p>
                <a:r>
                  <a:rPr lang="zh-CN" altLang="en-US">
                    <a:noFill/>
                  </a:rPr>
                  <a:t> </a:t>
                </a:r>
              </a:p>
            </p:txBody>
          </p:sp>
        </mc:Fallback>
      </mc:AlternateContent>
      <p:sp>
        <p:nvSpPr>
          <p:cNvPr id="15" name="文本框 14">
            <a:extLst>
              <a:ext uri="{FF2B5EF4-FFF2-40B4-BE49-F238E27FC236}">
                <a16:creationId xmlns:a16="http://schemas.microsoft.com/office/drawing/2014/main" id="{8FD2BD8C-E121-462B-40BC-54A66E62DF5B}"/>
              </a:ext>
            </a:extLst>
          </p:cNvPr>
          <p:cNvSpPr txBox="1"/>
          <p:nvPr/>
        </p:nvSpPr>
        <p:spPr>
          <a:xfrm>
            <a:off x="844517" y="1282604"/>
            <a:ext cx="1633365" cy="461665"/>
          </a:xfrm>
          <a:prstGeom prst="rect">
            <a:avLst/>
          </a:prstGeom>
          <a:noFill/>
        </p:spPr>
        <p:txBody>
          <a:bodyPr wrap="square">
            <a:spAutoFit/>
          </a:bodyPr>
          <a:lstStyle/>
          <a:p>
            <a:r>
              <a:rPr lang="zh-CN" altLang="en-US" sz="2400" b="1" dirty="0">
                <a:effectLst/>
                <a:latin typeface="+mj-lt"/>
                <a:ea typeface="微软雅黑" panose="020B0503020204020204" pitchFamily="34" charset="-122"/>
              </a:rPr>
              <a:t>思路总结：</a:t>
            </a:r>
            <a:endParaRPr lang="zh-CN" altLang="en-US" sz="2400" b="1" dirty="0"/>
          </a:p>
        </p:txBody>
      </p:sp>
    </p:spTree>
    <p:extLst>
      <p:ext uri="{BB962C8B-B14F-4D97-AF65-F5344CB8AC3E}">
        <p14:creationId xmlns:p14="http://schemas.microsoft.com/office/powerpoint/2010/main" val="2750291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animEffect transition="in" filter="fade">
                                      <p:cBhvr>
                                        <p:cTn id="16" dur="500"/>
                                        <p:tgtEl>
                                          <p:spTgt spid="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xEl>
                                              <p:pRg st="3" end="3"/>
                                            </p:txEl>
                                          </p:spTgt>
                                        </p:tgtEl>
                                        <p:attrNameLst>
                                          <p:attrName>style.visibility</p:attrName>
                                        </p:attrNameLst>
                                      </p:cBhvr>
                                      <p:to>
                                        <p:strVal val="visible"/>
                                      </p:to>
                                    </p:set>
                                    <p:animEffect transition="in" filter="fade">
                                      <p:cBhvr>
                                        <p:cTn id="21" dur="500"/>
                                        <p:tgtEl>
                                          <p:spTgt spid="9">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
                                            <p:txEl>
                                              <p:pRg st="4" end="4"/>
                                            </p:txEl>
                                          </p:spTgt>
                                        </p:tgtEl>
                                        <p:attrNameLst>
                                          <p:attrName>style.visibility</p:attrName>
                                        </p:attrNameLst>
                                      </p:cBhvr>
                                      <p:to>
                                        <p:strVal val="visible"/>
                                      </p:to>
                                    </p:set>
                                    <p:animEffect transition="in" filter="fade">
                                      <p:cBhvr>
                                        <p:cTn id="26" dur="500"/>
                                        <p:tgtEl>
                                          <p:spTgt spid="9">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xEl>
                                              <p:pRg st="5" end="5"/>
                                            </p:txEl>
                                          </p:spTgt>
                                        </p:tgtEl>
                                        <p:attrNameLst>
                                          <p:attrName>style.visibility</p:attrName>
                                        </p:attrNameLst>
                                      </p:cBhvr>
                                      <p:to>
                                        <p:strVal val="visible"/>
                                      </p:to>
                                    </p:set>
                                    <p:animEffect transition="in" filter="fade">
                                      <p:cBhvr>
                                        <p:cTn id="31" dur="500"/>
                                        <p:tgtEl>
                                          <p:spTgt spid="9">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9">
                                            <p:txEl>
                                              <p:pRg st="6" end="6"/>
                                            </p:txEl>
                                          </p:spTgt>
                                        </p:tgtEl>
                                        <p:attrNameLst>
                                          <p:attrName>style.visibility</p:attrName>
                                        </p:attrNameLst>
                                      </p:cBhvr>
                                      <p:to>
                                        <p:strVal val="visible"/>
                                      </p:to>
                                    </p:set>
                                    <p:animEffect transition="in" filter="fade">
                                      <p:cBhvr>
                                        <p:cTn id="36" dur="500"/>
                                        <p:tgtEl>
                                          <p:spTgt spid="9">
                                            <p:txEl>
                                              <p:pRg st="6" end="6"/>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9">
                                            <p:txEl>
                                              <p:pRg st="7" end="7"/>
                                            </p:txEl>
                                          </p:spTgt>
                                        </p:tgtEl>
                                        <p:attrNameLst>
                                          <p:attrName>style.visibility</p:attrName>
                                        </p:attrNameLst>
                                      </p:cBhvr>
                                      <p:to>
                                        <p:strVal val="visible"/>
                                      </p:to>
                                    </p:set>
                                    <p:animEffect transition="in" filter="fade">
                                      <p:cBhvr>
                                        <p:cTn id="41" dur="500"/>
                                        <p:tgtEl>
                                          <p:spTgt spid="9">
                                            <p:txEl>
                                              <p:pRg st="7" end="7"/>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9">
                                            <p:txEl>
                                              <p:pRg st="8" end="8"/>
                                            </p:txEl>
                                          </p:spTgt>
                                        </p:tgtEl>
                                        <p:attrNameLst>
                                          <p:attrName>style.visibility</p:attrName>
                                        </p:attrNameLst>
                                      </p:cBhvr>
                                      <p:to>
                                        <p:strVal val="visible"/>
                                      </p:to>
                                    </p:set>
                                    <p:animEffect transition="in" filter="fade">
                                      <p:cBhvr>
                                        <p:cTn id="46"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graphicFrame>
        <p:nvGraphicFramePr>
          <p:cNvPr id="16" name="表格 15">
            <a:extLst>
              <a:ext uri="{FF2B5EF4-FFF2-40B4-BE49-F238E27FC236}">
                <a16:creationId xmlns:a16="http://schemas.microsoft.com/office/drawing/2014/main" id="{C7A170FB-C9C8-D672-AD74-4EBDD8B58697}"/>
              </a:ext>
            </a:extLst>
          </p:cNvPr>
          <p:cNvGraphicFramePr>
            <a:graphicFrameLocks noGrp="1"/>
          </p:cNvGraphicFramePr>
          <p:nvPr>
            <p:extLst>
              <p:ext uri="{D42A27DB-BD31-4B8C-83A1-F6EECF244321}">
                <p14:modId xmlns:p14="http://schemas.microsoft.com/office/powerpoint/2010/main" val="2700862416"/>
              </p:ext>
            </p:extLst>
          </p:nvPr>
        </p:nvGraphicFramePr>
        <p:xfrm>
          <a:off x="2136874" y="2783023"/>
          <a:ext cx="3799620" cy="3572324"/>
        </p:xfrm>
        <a:graphic>
          <a:graphicData uri="http://schemas.openxmlformats.org/drawingml/2006/table">
            <a:tbl>
              <a:tblPr/>
              <a:tblGrid>
                <a:gridCol w="949905">
                  <a:extLst>
                    <a:ext uri="{9D8B030D-6E8A-4147-A177-3AD203B41FA5}">
                      <a16:colId xmlns:a16="http://schemas.microsoft.com/office/drawing/2014/main" val="1942050972"/>
                    </a:ext>
                  </a:extLst>
                </a:gridCol>
                <a:gridCol w="949905">
                  <a:extLst>
                    <a:ext uri="{9D8B030D-6E8A-4147-A177-3AD203B41FA5}">
                      <a16:colId xmlns:a16="http://schemas.microsoft.com/office/drawing/2014/main" val="1347621159"/>
                    </a:ext>
                  </a:extLst>
                </a:gridCol>
                <a:gridCol w="949905">
                  <a:extLst>
                    <a:ext uri="{9D8B030D-6E8A-4147-A177-3AD203B41FA5}">
                      <a16:colId xmlns:a16="http://schemas.microsoft.com/office/drawing/2014/main" val="1239555389"/>
                    </a:ext>
                  </a:extLst>
                </a:gridCol>
                <a:gridCol w="949905">
                  <a:extLst>
                    <a:ext uri="{9D8B030D-6E8A-4147-A177-3AD203B41FA5}">
                      <a16:colId xmlns:a16="http://schemas.microsoft.com/office/drawing/2014/main" val="2059888031"/>
                    </a:ext>
                  </a:extLst>
                </a:gridCol>
              </a:tblGrid>
              <a:tr h="893081">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mpd="sng">
                      <a:solidFill>
                        <a:schemeClr val="accent2">
                          <a:lumMod val="75000"/>
                        </a:schemeClr>
                      </a:solidFill>
                      <a:prstDash val="solid"/>
                    </a:lnB>
                    <a:solidFill>
                      <a:schemeClr val="bg1">
                        <a:lumMod val="95000"/>
                      </a:schemeClr>
                    </a:solidFill>
                  </a:tcPr>
                </a:tc>
                <a:tc>
                  <a:txBody>
                    <a:bodyPr/>
                    <a:lstStyle/>
                    <a:p>
                      <a:pPr algn="ctr"/>
                      <a:r>
                        <a:rPr lang="en-US" altLang="zh-CN" sz="320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320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320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mpd="sng">
                      <a:solidFill>
                        <a:schemeClr val="accent2">
                          <a:lumMod val="75000"/>
                        </a:schemeClr>
                      </a:solidFill>
                      <a:prstDash val="soli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59410684"/>
                  </a:ext>
                </a:extLst>
              </a:tr>
              <a:tr h="893081">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36859843"/>
                  </a:ext>
                </a:extLst>
              </a:tr>
              <a:tr h="893081">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ap="flat" cmpd="sng" algn="ctr">
                      <a:solidFill>
                        <a:schemeClr val="accent2">
                          <a:lumMod val="7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2858893"/>
                  </a:ext>
                </a:extLst>
              </a:tr>
              <a:tr h="893081">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tc>
                  <a:txBody>
                    <a:bodyPr/>
                    <a:lstStyle/>
                    <a:p>
                      <a:pPr algn="ctr"/>
                      <a:r>
                        <a:rPr lang="en-US" altLang="zh-CN" sz="3200" dirty="0">
                          <a:latin typeface="Consolas" panose="020B0609020204030204" pitchFamily="49" charset="0"/>
                        </a:rPr>
                        <a:t>-1</a:t>
                      </a:r>
                      <a:endParaRPr lang="zh-CN" altLang="en-US" sz="3200" dirty="0">
                        <a:latin typeface="Consolas" panose="020B0609020204030204" pitchFamily="49" charset="0"/>
                      </a:endParaRPr>
                    </a:p>
                  </a:txBody>
                  <a:tcPr anchor="ctr">
                    <a:lnL w="28575" cmpd="sng">
                      <a:solidFill>
                        <a:schemeClr val="accent2">
                          <a:lumMod val="75000"/>
                        </a:schemeClr>
                      </a:solidFill>
                      <a:prstDash val="solid"/>
                    </a:lnL>
                    <a:lnR w="28575" cap="flat" cmpd="sng" algn="ctr">
                      <a:solidFill>
                        <a:schemeClr val="accent2">
                          <a:lumMod val="75000"/>
                        </a:schemeClr>
                      </a:solidFill>
                      <a:prstDash val="solid"/>
                      <a:round/>
                      <a:headEnd type="none" w="med" len="med"/>
                      <a:tailEnd type="none" w="med" len="med"/>
                    </a:lnR>
                    <a:lnT w="28575" cap="flat" cmpd="sng" algn="ctr">
                      <a:solidFill>
                        <a:schemeClr val="accent2">
                          <a:lumMod val="75000"/>
                        </a:schemeClr>
                      </a:solidFill>
                      <a:prstDash val="solid"/>
                      <a:round/>
                      <a:headEnd type="none" w="med" len="med"/>
                      <a:tailEnd type="none" w="med" len="med"/>
                    </a:lnT>
                    <a:lnB w="28575" cmpd="sng">
                      <a:solidFill>
                        <a:schemeClr val="accent2">
                          <a:lumMod val="75000"/>
                        </a:schemeClr>
                      </a:solidFill>
                      <a:prstDash val="solid"/>
                    </a:lnB>
                    <a:solidFill>
                      <a:schemeClr val="bg1">
                        <a:lumMod val="95000"/>
                      </a:schemeClr>
                    </a:solidFill>
                  </a:tcPr>
                </a:tc>
                <a:extLst>
                  <a:ext uri="{0D108BD9-81ED-4DB2-BD59-A6C34878D82A}">
                    <a16:rowId xmlns:a16="http://schemas.microsoft.com/office/drawing/2014/main" val="1719301564"/>
                  </a:ext>
                </a:extLst>
              </a:tr>
            </a:tbl>
          </a:graphicData>
        </a:graphic>
      </p:graphicFrame>
      <p:sp>
        <p:nvSpPr>
          <p:cNvPr id="8" name="文本框 7">
            <a:extLst>
              <a:ext uri="{FF2B5EF4-FFF2-40B4-BE49-F238E27FC236}">
                <a16:creationId xmlns:a16="http://schemas.microsoft.com/office/drawing/2014/main" id="{536B55FF-09DC-D5CD-A0C3-9EBD261168ED}"/>
              </a:ext>
            </a:extLst>
          </p:cNvPr>
          <p:cNvSpPr txBox="1"/>
          <p:nvPr/>
        </p:nvSpPr>
        <p:spPr>
          <a:xfrm>
            <a:off x="978486" y="1401055"/>
            <a:ext cx="9810188" cy="58573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mj-lt"/>
                <a:ea typeface="微软雅黑" panose="020B0503020204020204" pitchFamily="34" charset="-122"/>
              </a:rPr>
              <a:t>我们可以根据思路来手动模拟马的跳跃，</a:t>
            </a:r>
            <a:r>
              <a:rPr lang="en-US" altLang="zh-CN" sz="2400" b="1" dirty="0">
                <a:effectLst/>
                <a:latin typeface="+mj-lt"/>
                <a:ea typeface="微软雅黑" panose="020B0503020204020204" pitchFamily="34" charset="-122"/>
              </a:rPr>
              <a:t>-1</a:t>
            </a:r>
            <a:r>
              <a:rPr lang="zh-CN" altLang="en-US" sz="2400" b="1" dirty="0">
                <a:effectLst/>
                <a:latin typeface="+mj-lt"/>
                <a:ea typeface="微软雅黑" panose="020B0503020204020204" pitchFamily="34" charset="-122"/>
              </a:rPr>
              <a:t>代表着还没有马到达该格子</a:t>
            </a:r>
            <a:endParaRPr lang="zh-CN" altLang="en-US" sz="2400" b="1" dirty="0"/>
          </a:p>
        </p:txBody>
      </p:sp>
      <p:graphicFrame>
        <p:nvGraphicFramePr>
          <p:cNvPr id="10" name="表格 9">
            <a:extLst>
              <a:ext uri="{FF2B5EF4-FFF2-40B4-BE49-F238E27FC236}">
                <a16:creationId xmlns:a16="http://schemas.microsoft.com/office/drawing/2014/main" id="{5AECA4EF-638C-DA74-7980-DEDB79493F53}"/>
              </a:ext>
            </a:extLst>
          </p:cNvPr>
          <p:cNvGraphicFramePr>
            <a:graphicFrameLocks noGrp="1"/>
          </p:cNvGraphicFramePr>
          <p:nvPr>
            <p:extLst>
              <p:ext uri="{D42A27DB-BD31-4B8C-83A1-F6EECF244321}">
                <p14:modId xmlns:p14="http://schemas.microsoft.com/office/powerpoint/2010/main" val="2359492551"/>
              </p:ext>
            </p:extLst>
          </p:nvPr>
        </p:nvGraphicFramePr>
        <p:xfrm>
          <a:off x="1189194" y="2754775"/>
          <a:ext cx="947680" cy="3628820"/>
        </p:xfrm>
        <a:graphic>
          <a:graphicData uri="http://schemas.openxmlformats.org/drawingml/2006/table">
            <a:tbl>
              <a:tblPr/>
              <a:tblGrid>
                <a:gridCol w="947680">
                  <a:extLst>
                    <a:ext uri="{9D8B030D-6E8A-4147-A177-3AD203B41FA5}">
                      <a16:colId xmlns:a16="http://schemas.microsoft.com/office/drawing/2014/main" val="3719494100"/>
                    </a:ext>
                  </a:extLst>
                </a:gridCol>
              </a:tblGrid>
              <a:tr h="907205">
                <a:tc>
                  <a:txBody>
                    <a:bodyPr/>
                    <a:lstStyle/>
                    <a:p>
                      <a:pPr algn="ctr"/>
                      <a:r>
                        <a:rPr lang="en-US" altLang="zh-CN" sz="2400" b="1" dirty="0">
                          <a:latin typeface="Consolas" panose="020B0609020204030204" pitchFamily="49" charset="0"/>
                        </a:rPr>
                        <a:t>1</a:t>
                      </a:r>
                      <a:endParaRPr lang="zh-CN" altLang="en-US" sz="2400"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0222870"/>
                  </a:ext>
                </a:extLst>
              </a:tr>
              <a:tr h="907205">
                <a:tc>
                  <a:txBody>
                    <a:bodyPr/>
                    <a:lstStyle/>
                    <a:p>
                      <a:pPr algn="ctr"/>
                      <a:r>
                        <a:rPr lang="en-US" altLang="zh-CN" sz="2400" b="1" dirty="0">
                          <a:latin typeface="Consolas" panose="020B0609020204030204" pitchFamily="49" charset="0"/>
                        </a:rPr>
                        <a:t>2</a:t>
                      </a:r>
                      <a:endParaRPr lang="zh-CN" altLang="en-US" sz="2400"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24871871"/>
                  </a:ext>
                </a:extLst>
              </a:tr>
              <a:tr h="907205">
                <a:tc>
                  <a:txBody>
                    <a:bodyPr/>
                    <a:lstStyle/>
                    <a:p>
                      <a:pPr algn="ctr"/>
                      <a:r>
                        <a:rPr lang="en-US" altLang="zh-CN" sz="2400" b="1" dirty="0">
                          <a:latin typeface="Consolas" panose="020B0609020204030204" pitchFamily="49" charset="0"/>
                        </a:rPr>
                        <a:t>3</a:t>
                      </a:r>
                      <a:endParaRPr lang="zh-CN" altLang="en-US" sz="2400"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984071"/>
                  </a:ext>
                </a:extLst>
              </a:tr>
              <a:tr h="907205">
                <a:tc>
                  <a:txBody>
                    <a:bodyPr/>
                    <a:lstStyle/>
                    <a:p>
                      <a:pPr algn="ctr"/>
                      <a:r>
                        <a:rPr lang="en-US" altLang="zh-CN" sz="2400" b="1" dirty="0">
                          <a:latin typeface="Consolas" panose="020B0609020204030204" pitchFamily="49" charset="0"/>
                        </a:rPr>
                        <a:t>4</a:t>
                      </a:r>
                      <a:endParaRPr lang="zh-CN" altLang="en-US" sz="2400" b="1" dirty="0">
                        <a:latin typeface="Consolas" panose="020B06090202040302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7197348"/>
                  </a:ext>
                </a:extLst>
              </a:tr>
            </a:tbl>
          </a:graphicData>
        </a:graphic>
      </p:graphicFrame>
      <p:graphicFrame>
        <p:nvGraphicFramePr>
          <p:cNvPr id="11" name="表格 10">
            <a:extLst>
              <a:ext uri="{FF2B5EF4-FFF2-40B4-BE49-F238E27FC236}">
                <a16:creationId xmlns:a16="http://schemas.microsoft.com/office/drawing/2014/main" id="{B2C3E819-BEF0-5FE5-3D46-4C3E2EE7BADB}"/>
              </a:ext>
            </a:extLst>
          </p:cNvPr>
          <p:cNvGraphicFramePr>
            <a:graphicFrameLocks noGrp="1"/>
          </p:cNvGraphicFramePr>
          <p:nvPr>
            <p:extLst>
              <p:ext uri="{D42A27DB-BD31-4B8C-83A1-F6EECF244321}">
                <p14:modId xmlns:p14="http://schemas.microsoft.com/office/powerpoint/2010/main" val="1186425477"/>
              </p:ext>
            </p:extLst>
          </p:nvPr>
        </p:nvGraphicFramePr>
        <p:xfrm>
          <a:off x="2136874" y="2110538"/>
          <a:ext cx="3799620" cy="644237"/>
        </p:xfrm>
        <a:graphic>
          <a:graphicData uri="http://schemas.openxmlformats.org/drawingml/2006/table">
            <a:tbl>
              <a:tblPr/>
              <a:tblGrid>
                <a:gridCol w="949905">
                  <a:extLst>
                    <a:ext uri="{9D8B030D-6E8A-4147-A177-3AD203B41FA5}">
                      <a16:colId xmlns:a16="http://schemas.microsoft.com/office/drawing/2014/main" val="1211003705"/>
                    </a:ext>
                  </a:extLst>
                </a:gridCol>
                <a:gridCol w="949905">
                  <a:extLst>
                    <a:ext uri="{9D8B030D-6E8A-4147-A177-3AD203B41FA5}">
                      <a16:colId xmlns:a16="http://schemas.microsoft.com/office/drawing/2014/main" val="3352974753"/>
                    </a:ext>
                  </a:extLst>
                </a:gridCol>
                <a:gridCol w="949905">
                  <a:extLst>
                    <a:ext uri="{9D8B030D-6E8A-4147-A177-3AD203B41FA5}">
                      <a16:colId xmlns:a16="http://schemas.microsoft.com/office/drawing/2014/main" val="3371817034"/>
                    </a:ext>
                  </a:extLst>
                </a:gridCol>
                <a:gridCol w="949905">
                  <a:extLst>
                    <a:ext uri="{9D8B030D-6E8A-4147-A177-3AD203B41FA5}">
                      <a16:colId xmlns:a16="http://schemas.microsoft.com/office/drawing/2014/main" val="1543350590"/>
                    </a:ext>
                  </a:extLst>
                </a:gridCol>
              </a:tblGrid>
              <a:tr h="644237">
                <a:tc>
                  <a:txBody>
                    <a:bodyPr/>
                    <a:lstStyle/>
                    <a:p>
                      <a:pPr algn="ctr"/>
                      <a:r>
                        <a:rPr lang="en-US" altLang="zh-CN" sz="2400" b="1" dirty="0">
                          <a:latin typeface="Consolas" panose="020B0609020204030204" pitchFamily="49" charset="0"/>
                        </a:rPr>
                        <a:t>1</a:t>
                      </a:r>
                      <a:endParaRPr lang="zh-CN" altLang="en-US" sz="2400"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mpd="sng">
                      <a:noFill/>
                      <a:prstDash val="solid"/>
                    </a:lnB>
                    <a:lnTlToBr w="12700" cmpd="sng">
                      <a:noFill/>
                      <a:prstDash val="solid"/>
                    </a:lnTlToBr>
                    <a:lnBlToTr w="12700" cmpd="sng">
                      <a:noFill/>
                      <a:prstDash val="solid"/>
                    </a:lnBlToTr>
                    <a:noFill/>
                  </a:tcPr>
                </a:tc>
                <a:tc>
                  <a:txBody>
                    <a:bodyPr/>
                    <a:lstStyle/>
                    <a:p>
                      <a:pPr algn="ctr"/>
                      <a:r>
                        <a:rPr lang="en-US" altLang="zh-CN" sz="2400" b="1" dirty="0">
                          <a:latin typeface="Consolas" panose="020B0609020204030204" pitchFamily="49" charset="0"/>
                        </a:rPr>
                        <a:t>2</a:t>
                      </a:r>
                      <a:endParaRPr lang="zh-CN" altLang="en-US" sz="2400"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400" b="1" dirty="0">
                          <a:latin typeface="Consolas" panose="020B0609020204030204" pitchFamily="49" charset="0"/>
                        </a:rPr>
                        <a:t>3</a:t>
                      </a:r>
                      <a:endParaRPr lang="zh-CN" altLang="en-US" sz="2400"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2400" b="1" dirty="0">
                          <a:latin typeface="Consolas" panose="020B0609020204030204" pitchFamily="49" charset="0"/>
                        </a:rPr>
                        <a:t>4</a:t>
                      </a:r>
                      <a:endParaRPr lang="zh-CN" altLang="en-US" sz="2400" b="1" dirty="0">
                        <a:latin typeface="Consolas" panose="020B0609020204030204" pitchFamily="49" charset="0"/>
                      </a:endParaRPr>
                    </a:p>
                  </a:txBody>
                  <a:tcPr anchor="ctr">
                    <a:lnL w="28575" cmpd="sng">
                      <a:noFill/>
                      <a:prstDash val="solid"/>
                    </a:lnL>
                    <a:lnR w="28575" cap="flat" cmpd="sng" algn="ctr">
                      <a:noFill/>
                      <a:prstDash val="solid"/>
                      <a:round/>
                      <a:headEnd type="none" w="med" len="med"/>
                      <a:tailEnd type="none" w="med" len="med"/>
                    </a:lnR>
                    <a:lnT w="28575" cmpd="sng">
                      <a:noFill/>
                      <a:prstDash val="soli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0439110"/>
                  </a:ext>
                </a:extLst>
              </a:tr>
            </a:tbl>
          </a:graphicData>
        </a:graphic>
      </p:graphicFrame>
      <p:sp>
        <p:nvSpPr>
          <p:cNvPr id="13" name="文本框 12">
            <a:extLst>
              <a:ext uri="{FF2B5EF4-FFF2-40B4-BE49-F238E27FC236}">
                <a16:creationId xmlns:a16="http://schemas.microsoft.com/office/drawing/2014/main" id="{6F88FF9E-64D8-7912-D13C-A08BD84A6BA5}"/>
              </a:ext>
            </a:extLst>
          </p:cNvPr>
          <p:cNvSpPr txBox="1"/>
          <p:nvPr/>
        </p:nvSpPr>
        <p:spPr>
          <a:xfrm>
            <a:off x="6988406" y="4045965"/>
            <a:ext cx="1179602" cy="523220"/>
          </a:xfrm>
          <a:prstGeom prst="rect">
            <a:avLst/>
          </a:prstGeom>
          <a:noFill/>
        </p:spPr>
        <p:txBody>
          <a:bodyPr wrap="square">
            <a:spAutoFit/>
          </a:bodyPr>
          <a:lstStyle/>
          <a:p>
            <a:r>
              <a:rPr lang="zh-CN" altLang="en-US" sz="2800" b="1" dirty="0">
                <a:latin typeface="+mj-lt"/>
                <a:ea typeface="微软雅黑" panose="020B0503020204020204" pitchFamily="34" charset="-122"/>
              </a:rPr>
              <a:t>队列：</a:t>
            </a:r>
            <a:endParaRPr lang="en-US" altLang="zh-CN" sz="2800" b="1" dirty="0">
              <a:latin typeface="+mj-lt"/>
              <a:ea typeface="微软雅黑" panose="020B0503020204020204" pitchFamily="34" charset="-122"/>
            </a:endParaRPr>
          </a:p>
        </p:txBody>
      </p:sp>
      <p:graphicFrame>
        <p:nvGraphicFramePr>
          <p:cNvPr id="14" name="表格 13">
            <a:extLst>
              <a:ext uri="{FF2B5EF4-FFF2-40B4-BE49-F238E27FC236}">
                <a16:creationId xmlns:a16="http://schemas.microsoft.com/office/drawing/2014/main" id="{21169932-4D31-8B78-1ED3-B56ACB3A659C}"/>
              </a:ext>
            </a:extLst>
          </p:cNvPr>
          <p:cNvGraphicFramePr>
            <a:graphicFrameLocks noGrp="1"/>
          </p:cNvGraphicFramePr>
          <p:nvPr>
            <p:extLst>
              <p:ext uri="{D42A27DB-BD31-4B8C-83A1-F6EECF244321}">
                <p14:modId xmlns:p14="http://schemas.microsoft.com/office/powerpoint/2010/main" val="1003825309"/>
              </p:ext>
            </p:extLst>
          </p:nvPr>
        </p:nvGraphicFramePr>
        <p:xfrm>
          <a:off x="8373141" y="2376536"/>
          <a:ext cx="1226874" cy="3968800"/>
        </p:xfrm>
        <a:graphic>
          <a:graphicData uri="http://schemas.openxmlformats.org/drawingml/2006/table">
            <a:tbl>
              <a:tblPr bandRow="1">
                <a:tableStyleId>{00A15C55-8517-42AA-B614-E9B94910E393}</a:tableStyleId>
              </a:tblPr>
              <a:tblGrid>
                <a:gridCol w="1226874">
                  <a:extLst>
                    <a:ext uri="{9D8B030D-6E8A-4147-A177-3AD203B41FA5}">
                      <a16:colId xmlns:a16="http://schemas.microsoft.com/office/drawing/2014/main" val="1063802708"/>
                    </a:ext>
                  </a:extLst>
                </a:gridCol>
              </a:tblGrid>
              <a:tr h="496100">
                <a:tc>
                  <a:txBody>
                    <a:bodyPr/>
                    <a:lstStyle/>
                    <a:p>
                      <a:pPr lvl="0" algn="ctr"/>
                      <a:endParaRPr lang="zh-CN" altLang="en-US" dirty="0"/>
                    </a:p>
                  </a:txBody>
                  <a:tcPr anchor="ctr"/>
                </a:tc>
                <a:extLst>
                  <a:ext uri="{0D108BD9-81ED-4DB2-BD59-A6C34878D82A}">
                    <a16:rowId xmlns:a16="http://schemas.microsoft.com/office/drawing/2014/main" val="2124417774"/>
                  </a:ext>
                </a:extLst>
              </a:tr>
              <a:tr h="496100">
                <a:tc>
                  <a:txBody>
                    <a:bodyPr/>
                    <a:lstStyle/>
                    <a:p>
                      <a:pPr lvl="0" algn="ctr"/>
                      <a:endParaRPr lang="zh-CN" altLang="en-US" dirty="0"/>
                    </a:p>
                  </a:txBody>
                  <a:tcPr anchor="ctr"/>
                </a:tc>
                <a:extLst>
                  <a:ext uri="{0D108BD9-81ED-4DB2-BD59-A6C34878D82A}">
                    <a16:rowId xmlns:a16="http://schemas.microsoft.com/office/drawing/2014/main" val="2631659275"/>
                  </a:ext>
                </a:extLst>
              </a:tr>
              <a:tr h="496100">
                <a:tc>
                  <a:txBody>
                    <a:bodyPr/>
                    <a:lstStyle/>
                    <a:p>
                      <a:pPr lvl="0" algn="ctr"/>
                      <a:endParaRPr lang="zh-CN" altLang="en-US" dirty="0"/>
                    </a:p>
                  </a:txBody>
                  <a:tcPr anchor="ctr"/>
                </a:tc>
                <a:extLst>
                  <a:ext uri="{0D108BD9-81ED-4DB2-BD59-A6C34878D82A}">
                    <a16:rowId xmlns:a16="http://schemas.microsoft.com/office/drawing/2014/main" val="2703780361"/>
                  </a:ext>
                </a:extLst>
              </a:tr>
              <a:tr h="496100">
                <a:tc>
                  <a:txBody>
                    <a:bodyPr/>
                    <a:lstStyle/>
                    <a:p>
                      <a:pPr lvl="0" algn="ctr"/>
                      <a:endParaRPr lang="zh-CN" altLang="en-US" dirty="0"/>
                    </a:p>
                  </a:txBody>
                  <a:tcPr anchor="ctr"/>
                </a:tc>
                <a:extLst>
                  <a:ext uri="{0D108BD9-81ED-4DB2-BD59-A6C34878D82A}">
                    <a16:rowId xmlns:a16="http://schemas.microsoft.com/office/drawing/2014/main" val="135696274"/>
                  </a:ext>
                </a:extLst>
              </a:tr>
              <a:tr h="496100">
                <a:tc>
                  <a:txBody>
                    <a:bodyPr/>
                    <a:lstStyle/>
                    <a:p>
                      <a:pPr lvl="0" algn="ctr"/>
                      <a:endParaRPr lang="zh-CN" altLang="en-US" dirty="0"/>
                    </a:p>
                  </a:txBody>
                  <a:tcPr anchor="ctr"/>
                </a:tc>
                <a:extLst>
                  <a:ext uri="{0D108BD9-81ED-4DB2-BD59-A6C34878D82A}">
                    <a16:rowId xmlns:a16="http://schemas.microsoft.com/office/drawing/2014/main" val="2610970099"/>
                  </a:ext>
                </a:extLst>
              </a:tr>
              <a:tr h="496100">
                <a:tc>
                  <a:txBody>
                    <a:bodyPr/>
                    <a:lstStyle/>
                    <a:p>
                      <a:pPr lvl="0" algn="ctr"/>
                      <a:endParaRPr lang="zh-CN" altLang="en-US" dirty="0"/>
                    </a:p>
                  </a:txBody>
                  <a:tcPr anchor="ctr"/>
                </a:tc>
                <a:extLst>
                  <a:ext uri="{0D108BD9-81ED-4DB2-BD59-A6C34878D82A}">
                    <a16:rowId xmlns:a16="http://schemas.microsoft.com/office/drawing/2014/main" val="1599263141"/>
                  </a:ext>
                </a:extLst>
              </a:tr>
              <a:tr h="496100">
                <a:tc>
                  <a:txBody>
                    <a:bodyPr/>
                    <a:lstStyle/>
                    <a:p>
                      <a:pPr lvl="0" algn="ctr"/>
                      <a:endParaRPr lang="zh-CN" altLang="en-US" dirty="0"/>
                    </a:p>
                  </a:txBody>
                  <a:tcPr anchor="ctr"/>
                </a:tc>
                <a:extLst>
                  <a:ext uri="{0D108BD9-81ED-4DB2-BD59-A6C34878D82A}">
                    <a16:rowId xmlns:a16="http://schemas.microsoft.com/office/drawing/2014/main" val="107234831"/>
                  </a:ext>
                </a:extLst>
              </a:tr>
              <a:tr h="496100">
                <a:tc>
                  <a:txBody>
                    <a:bodyPr/>
                    <a:lstStyle/>
                    <a:p>
                      <a:pPr lvl="0" algn="ctr"/>
                      <a:endParaRPr lang="zh-CN" altLang="en-US" dirty="0"/>
                    </a:p>
                  </a:txBody>
                  <a:tcPr anchor="ctr"/>
                </a:tc>
                <a:extLst>
                  <a:ext uri="{0D108BD9-81ED-4DB2-BD59-A6C34878D82A}">
                    <a16:rowId xmlns:a16="http://schemas.microsoft.com/office/drawing/2014/main" val="2776480649"/>
                  </a:ext>
                </a:extLst>
              </a:tr>
            </a:tbl>
          </a:graphicData>
        </a:graphic>
      </p:graphicFrame>
      <p:sp>
        <p:nvSpPr>
          <p:cNvPr id="18" name="文本框 17">
            <a:extLst>
              <a:ext uri="{FF2B5EF4-FFF2-40B4-BE49-F238E27FC236}">
                <a16:creationId xmlns:a16="http://schemas.microsoft.com/office/drawing/2014/main" id="{2D92D7B8-0E03-15BB-A3B5-BC4B0DE269DC}"/>
              </a:ext>
            </a:extLst>
          </p:cNvPr>
          <p:cNvSpPr txBox="1"/>
          <p:nvPr/>
        </p:nvSpPr>
        <p:spPr>
          <a:xfrm>
            <a:off x="7486831" y="2465719"/>
            <a:ext cx="804361" cy="400110"/>
          </a:xfrm>
          <a:prstGeom prst="rect">
            <a:avLst/>
          </a:prstGeom>
          <a:solidFill>
            <a:schemeClr val="accent6">
              <a:lumMod val="20000"/>
              <a:lumOff val="80000"/>
            </a:schemeClr>
          </a:solidFill>
        </p:spPr>
        <p:txBody>
          <a:bodyPr wrap="square">
            <a:spAutoFit/>
          </a:bodyPr>
          <a:lstStyle/>
          <a:p>
            <a:r>
              <a:rPr lang="zh-CN" altLang="en-US" sz="2000" b="1" dirty="0">
                <a:latin typeface="+mj-lt"/>
                <a:ea typeface="微软雅黑" panose="020B0503020204020204" pitchFamily="34" charset="-122"/>
              </a:rPr>
              <a:t>队首</a:t>
            </a:r>
            <a:endParaRPr lang="zh-CN" altLang="en-US" sz="2000" dirty="0"/>
          </a:p>
        </p:txBody>
      </p:sp>
    </p:spTree>
    <p:extLst>
      <p:ext uri="{BB962C8B-B14F-4D97-AF65-F5344CB8AC3E}">
        <p14:creationId xmlns:p14="http://schemas.microsoft.com/office/powerpoint/2010/main" val="39797666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418C7B18-FC3C-DF90-E16C-FA3DFB9B5FEC}"/>
              </a:ext>
            </a:extLst>
          </p:cNvPr>
          <p:cNvSpPr txBox="1"/>
          <p:nvPr/>
        </p:nvSpPr>
        <p:spPr>
          <a:xfrm>
            <a:off x="1042416" y="2485684"/>
            <a:ext cx="10107167" cy="3357009"/>
          </a:xfrm>
          <a:prstGeom prst="rect">
            <a:avLst/>
          </a:prstGeom>
          <a:solidFill>
            <a:schemeClr val="accent6">
              <a:lumMod val="20000"/>
              <a:lumOff val="80000"/>
            </a:schemeClr>
          </a:solidFill>
        </p:spPr>
        <p:txBody>
          <a:bodyPr wrap="square">
            <a:spAutoFit/>
          </a:bodyPr>
          <a:lstStyle/>
          <a:p>
            <a:pPr marL="342900" indent="-342900">
              <a:lnSpc>
                <a:spcPct val="150000"/>
              </a:lnSpc>
              <a:buAutoNum type="arabicPeriod"/>
            </a:pPr>
            <a:r>
              <a:rPr lang="zh-CN" altLang="en-US" sz="2400" b="1" dirty="0">
                <a:effectLst/>
                <a:latin typeface="Consolas" panose="020B0609020204030204" pitchFamily="49" charset="0"/>
                <a:ea typeface="微软雅黑" panose="020B0503020204020204" pitchFamily="34" charset="-122"/>
              </a:rPr>
              <a:t>坐标与步数的绑定</a:t>
            </a:r>
            <a:endParaRPr lang="en-US" altLang="zh-CN" sz="2400" b="1" dirty="0">
              <a:effectLst/>
              <a:latin typeface="Consolas" panose="020B0609020204030204" pitchFamily="49" charset="0"/>
              <a:ea typeface="微软雅黑" panose="020B0503020204020204" pitchFamily="34" charset="-122"/>
            </a:endParaRPr>
          </a:p>
          <a:p>
            <a:pPr>
              <a:lnSpc>
                <a:spcPct val="150000"/>
              </a:lnSpc>
            </a:pPr>
            <a:r>
              <a:rPr lang="zh-CN" altLang="en-US" sz="2400" dirty="0">
                <a:effectLst/>
                <a:latin typeface="Consolas" panose="020B0609020204030204" pitchFamily="49" charset="0"/>
                <a:ea typeface="微软雅黑" panose="020B0503020204020204" pitchFamily="34" charset="-122"/>
              </a:rPr>
              <a:t>因为排进队伍的不能只是一个坐标，还得带着“当前是第几步”，所以我们需要打包： </a:t>
            </a:r>
            <a:r>
              <a:rPr lang="en-US" altLang="zh-CN" sz="2400" dirty="0">
                <a:solidFill>
                  <a:srgbClr val="C00000"/>
                </a:solidFill>
                <a:effectLst/>
                <a:latin typeface="Consolas" panose="020B0609020204030204" pitchFamily="49" charset="0"/>
                <a:ea typeface="微软雅黑" panose="020B0503020204020204" pitchFamily="34" charset="-122"/>
              </a:rPr>
              <a:t>struct Node { int x, y, step; }</a:t>
            </a:r>
          </a:p>
          <a:p>
            <a:pPr>
              <a:lnSpc>
                <a:spcPct val="150000"/>
              </a:lnSpc>
            </a:pPr>
            <a:r>
              <a:rPr lang="en-US" altLang="zh-CN" sz="2400" b="1" dirty="0">
                <a:latin typeface="Consolas" panose="020B0609020204030204" pitchFamily="49" charset="0"/>
                <a:ea typeface="微软雅黑" panose="020B0503020204020204" pitchFamily="34" charset="-122"/>
              </a:rPr>
              <a:t>2.</a:t>
            </a:r>
            <a:r>
              <a:rPr lang="zh-CN" altLang="en-US" sz="2400" b="1" dirty="0">
                <a:latin typeface="Consolas" panose="020B0609020204030204" pitchFamily="49" charset="0"/>
                <a:ea typeface="微软雅黑" panose="020B0503020204020204" pitchFamily="34" charset="-122"/>
              </a:rPr>
              <a:t>记录表</a:t>
            </a:r>
            <a:endParaRPr lang="en-US" altLang="zh-CN" sz="2400" b="1" dirty="0">
              <a:latin typeface="Consolas" panose="020B0609020204030204" pitchFamily="49" charset="0"/>
              <a:ea typeface="微软雅黑" panose="020B0503020204020204" pitchFamily="34" charset="-122"/>
            </a:endParaRPr>
          </a:p>
          <a:p>
            <a:pPr>
              <a:lnSpc>
                <a:spcPct val="150000"/>
              </a:lnSpc>
            </a:pPr>
            <a:r>
              <a:rPr lang="en-US" altLang="zh-CN" sz="2400" dirty="0">
                <a:solidFill>
                  <a:srgbClr val="000000"/>
                </a:solidFill>
                <a:latin typeface="Consolas" panose="020B0609020204030204" pitchFamily="49" charset="0"/>
              </a:rPr>
              <a:t>vector&lt;vector&lt;int&gt;&gt; </a:t>
            </a:r>
            <a:r>
              <a:rPr lang="en-US" altLang="zh-CN" sz="2400" dirty="0" err="1">
                <a:solidFill>
                  <a:srgbClr val="000000"/>
                </a:solidFill>
                <a:latin typeface="Consolas" panose="020B0609020204030204" pitchFamily="49" charset="0"/>
              </a:rPr>
              <a:t>ans</a:t>
            </a:r>
            <a:r>
              <a:rPr lang="en-US" altLang="zh-CN" sz="2400" dirty="0">
                <a:solidFill>
                  <a:srgbClr val="000000"/>
                </a:solidFill>
                <a:latin typeface="Consolas" panose="020B0609020204030204" pitchFamily="49" charset="0"/>
              </a:rPr>
              <a:t>(</a:t>
            </a:r>
            <a:r>
              <a:rPr lang="en-US" altLang="zh-CN" sz="2400" dirty="0">
                <a:solidFill>
                  <a:srgbClr val="098658"/>
                </a:solidFill>
                <a:latin typeface="Consolas" panose="020B0609020204030204" pitchFamily="49" charset="0"/>
              </a:rPr>
              <a:t>405</a:t>
            </a:r>
            <a:r>
              <a:rPr lang="en-US" altLang="zh-CN" sz="2400" dirty="0">
                <a:solidFill>
                  <a:srgbClr val="000000"/>
                </a:solidFill>
                <a:latin typeface="Consolas" panose="020B0609020204030204" pitchFamily="49" charset="0"/>
              </a:rPr>
              <a:t>, vector&lt;int&gt;(</a:t>
            </a:r>
            <a:r>
              <a:rPr lang="en-US" altLang="zh-CN" sz="2400" dirty="0">
                <a:solidFill>
                  <a:srgbClr val="098658"/>
                </a:solidFill>
                <a:latin typeface="Consolas" panose="020B0609020204030204" pitchFamily="49" charset="0"/>
              </a:rPr>
              <a:t>405</a:t>
            </a:r>
            <a:r>
              <a:rPr lang="en-US" altLang="zh-CN" sz="2400" dirty="0">
                <a:solidFill>
                  <a:srgbClr val="000000"/>
                </a:solidFill>
                <a:latin typeface="Consolas" panose="020B0609020204030204" pitchFamily="49" charset="0"/>
              </a:rPr>
              <a:t>, -</a:t>
            </a:r>
            <a:r>
              <a:rPr lang="en-US" altLang="zh-CN" sz="2400" dirty="0">
                <a:solidFill>
                  <a:srgbClr val="098658"/>
                </a:solidFill>
                <a:latin typeface="Consolas" panose="020B0609020204030204" pitchFamily="49" charset="0"/>
              </a:rPr>
              <a:t>1</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a:p>
            <a:pPr>
              <a:lnSpc>
                <a:spcPct val="150000"/>
              </a:lnSpc>
            </a:pPr>
            <a:r>
              <a:rPr lang="en-US" altLang="zh-CN" sz="2400" dirty="0" err="1"/>
              <a:t>ans</a:t>
            </a:r>
            <a:r>
              <a:rPr lang="en-US" altLang="zh-CN" sz="2400" dirty="0"/>
              <a:t>[x][y]: </a:t>
            </a:r>
            <a:r>
              <a:rPr lang="zh-CN" altLang="en-US" sz="2400" dirty="0"/>
              <a:t>代表着走到</a:t>
            </a:r>
            <a:r>
              <a:rPr lang="en-US" altLang="zh-CN" sz="2400" dirty="0"/>
              <a:t>x, y </a:t>
            </a:r>
            <a:r>
              <a:rPr lang="zh-CN" altLang="en-US" sz="2400" dirty="0"/>
              <a:t>的格子最少需要的步数</a:t>
            </a:r>
            <a:endParaRPr lang="en-US" altLang="zh-CN" sz="2400" b="1" dirty="0">
              <a:latin typeface="Consolas" panose="020B0609020204030204" pitchFamily="49" charset="0"/>
              <a:ea typeface="微软雅黑" panose="020B0503020204020204" pitchFamily="34" charset="-122"/>
            </a:endParaRPr>
          </a:p>
        </p:txBody>
      </p:sp>
      <p:sp>
        <p:nvSpPr>
          <p:cNvPr id="11" name="文本框 10">
            <a:extLst>
              <a:ext uri="{FF2B5EF4-FFF2-40B4-BE49-F238E27FC236}">
                <a16:creationId xmlns:a16="http://schemas.microsoft.com/office/drawing/2014/main" id="{188677F9-7E45-E0ED-E29F-A700B5B651B2}"/>
              </a:ext>
            </a:extLst>
          </p:cNvPr>
          <p:cNvSpPr txBox="1"/>
          <p:nvPr/>
        </p:nvSpPr>
        <p:spPr>
          <a:xfrm>
            <a:off x="1042416" y="1718581"/>
            <a:ext cx="3074753" cy="461665"/>
          </a:xfrm>
          <a:prstGeom prst="rect">
            <a:avLst/>
          </a:prstGeom>
          <a:solidFill>
            <a:schemeClr val="accent5">
              <a:lumMod val="20000"/>
              <a:lumOff val="80000"/>
            </a:schemeClr>
          </a:solidFill>
        </p:spPr>
        <p:txBody>
          <a:bodyPr wrap="square">
            <a:spAutoFit/>
          </a:bodyPr>
          <a:lstStyle/>
          <a:p>
            <a:r>
              <a:rPr lang="zh-CN" altLang="en-US" sz="2400" b="1" dirty="0">
                <a:effectLst/>
                <a:latin typeface="Consolas" panose="020B0609020204030204" pitchFamily="49" charset="0"/>
                <a:ea typeface="微软雅黑" panose="020B0503020204020204" pitchFamily="34" charset="-122"/>
              </a:rPr>
              <a:t>书写代码的准备工作：</a:t>
            </a:r>
            <a:endParaRPr lang="zh-CN" altLang="en-US" sz="2400" dirty="0"/>
          </a:p>
        </p:txBody>
      </p:sp>
    </p:spTree>
    <p:extLst>
      <p:ext uri="{BB962C8B-B14F-4D97-AF65-F5344CB8AC3E}">
        <p14:creationId xmlns:p14="http://schemas.microsoft.com/office/powerpoint/2010/main" val="402470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0" name="文本框 9">
            <a:extLst>
              <a:ext uri="{FF2B5EF4-FFF2-40B4-BE49-F238E27FC236}">
                <a16:creationId xmlns:a16="http://schemas.microsoft.com/office/drawing/2014/main" id="{4178FDBD-4055-2E9B-E511-901D3B3AE8D9}"/>
              </a:ext>
            </a:extLst>
          </p:cNvPr>
          <p:cNvSpPr txBox="1"/>
          <p:nvPr/>
        </p:nvSpPr>
        <p:spPr>
          <a:xfrm>
            <a:off x="2960370" y="3165654"/>
            <a:ext cx="5860593" cy="135934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8 </a:t>
            </a:r>
            <a:r>
              <a:rPr lang="zh-CN" altLang="en-US" sz="2000" dirty="0">
                <a:solidFill>
                  <a:srgbClr val="008000"/>
                </a:solidFill>
                <a:latin typeface="Consolas" panose="020B0609020204030204" pitchFamily="49" charset="0"/>
              </a:rPr>
              <a:t>个 </a:t>
            </a:r>
            <a:r>
              <a:rPr lang="en-US" altLang="zh-CN" sz="2000" dirty="0">
                <a:solidFill>
                  <a:srgbClr val="008000"/>
                </a:solidFill>
                <a:latin typeface="Consolas" panose="020B0609020204030204" pitchFamily="49" charset="0"/>
              </a:rPr>
              <a:t>if </a:t>
            </a:r>
            <a:r>
              <a:rPr lang="zh-CN" altLang="en-US" sz="2000" dirty="0">
                <a:solidFill>
                  <a:srgbClr val="008000"/>
                </a:solidFill>
                <a:latin typeface="Consolas" panose="020B0609020204030204" pitchFamily="49" charset="0"/>
              </a:rPr>
              <a:t>分支：</a:t>
            </a:r>
          </a:p>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zh-CN" altLang="en-US" sz="2000" dirty="0">
                <a:solidFill>
                  <a:srgbClr val="000000"/>
                </a:solidFill>
                <a:latin typeface="Consolas" panose="020B0609020204030204" pitchFamily="49" charset="0"/>
              </a:rPr>
              <a:t>左上跳不越界且没踩过</a:t>
            </a:r>
            <a:r>
              <a:rPr lang="en-US" altLang="zh-CN" sz="2000" dirty="0">
                <a:solidFill>
                  <a:srgbClr val="000000"/>
                </a:solidFill>
                <a:latin typeface="Consolas" panose="020B0609020204030204" pitchFamily="49" charset="0"/>
              </a:rPr>
              <a:t>) { </a:t>
            </a:r>
            <a:r>
              <a:rPr lang="zh-CN" altLang="en-US" sz="2000" dirty="0">
                <a:solidFill>
                  <a:srgbClr val="000000"/>
                </a:solidFill>
                <a:latin typeface="Consolas" panose="020B0609020204030204" pitchFamily="49" charset="0"/>
              </a:rPr>
              <a:t>登记，入队</a:t>
            </a:r>
            <a:r>
              <a:rPr lang="en-US" altLang="zh-CN" sz="2000" dirty="0">
                <a:solidFill>
                  <a:srgbClr val="000000"/>
                </a:solidFill>
                <a:latin typeface="Consolas" panose="020B0609020204030204" pitchFamily="49" charset="0"/>
              </a:rPr>
              <a:t>; }</a:t>
            </a:r>
          </a:p>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zh-CN" altLang="en-US" sz="2000" dirty="0">
                <a:solidFill>
                  <a:srgbClr val="000000"/>
                </a:solidFill>
                <a:latin typeface="Consolas" panose="020B0609020204030204" pitchFamily="49" charset="0"/>
              </a:rPr>
              <a:t>右上跳不越界且没踩过</a:t>
            </a:r>
            <a:r>
              <a:rPr lang="en-US" altLang="zh-CN" sz="2000" dirty="0">
                <a:solidFill>
                  <a:srgbClr val="000000"/>
                </a:solidFill>
                <a:latin typeface="Consolas" panose="020B0609020204030204" pitchFamily="49" charset="0"/>
              </a:rPr>
              <a:t>) { </a:t>
            </a:r>
            <a:r>
              <a:rPr lang="zh-CN" altLang="en-US" sz="2000" dirty="0">
                <a:solidFill>
                  <a:srgbClr val="000000"/>
                </a:solidFill>
                <a:latin typeface="Consolas" panose="020B0609020204030204" pitchFamily="49" charset="0"/>
              </a:rPr>
              <a:t>登记，入队</a:t>
            </a:r>
            <a:r>
              <a:rPr lang="en-US" altLang="zh-CN" sz="2000" dirty="0">
                <a:solidFill>
                  <a:srgbClr val="000000"/>
                </a:solidFill>
                <a:latin typeface="Consolas" panose="020B0609020204030204" pitchFamily="49" charset="0"/>
              </a:rPr>
              <a:t>; }</a:t>
            </a:r>
          </a:p>
          <a:p>
            <a:r>
              <a:rPr lang="en-US" altLang="zh-CN" sz="2000" dirty="0">
                <a:solidFill>
                  <a:srgbClr val="008000"/>
                </a:solidFill>
                <a:latin typeface="Consolas" panose="020B0609020204030204" pitchFamily="49" charset="0"/>
              </a:rPr>
              <a:t>// ... (</a:t>
            </a:r>
            <a:r>
              <a:rPr lang="zh-CN" altLang="en-US" sz="2000" dirty="0">
                <a:solidFill>
                  <a:srgbClr val="008000"/>
                </a:solidFill>
                <a:latin typeface="Consolas" panose="020B0609020204030204" pitchFamily="49" charset="0"/>
              </a:rPr>
              <a:t>还要再复制粘贴 </a:t>
            </a:r>
            <a:r>
              <a:rPr lang="en-US" altLang="zh-CN" sz="2000" dirty="0">
                <a:solidFill>
                  <a:srgbClr val="008000"/>
                </a:solidFill>
                <a:latin typeface="Consolas" panose="020B0609020204030204" pitchFamily="49" charset="0"/>
              </a:rPr>
              <a:t>6 </a:t>
            </a:r>
            <a:r>
              <a:rPr lang="zh-CN" altLang="en-US" sz="2000" dirty="0">
                <a:solidFill>
                  <a:srgbClr val="008000"/>
                </a:solidFill>
                <a:latin typeface="Consolas" panose="020B0609020204030204" pitchFamily="49" charset="0"/>
              </a:rPr>
              <a:t>遍</a:t>
            </a:r>
            <a:r>
              <a:rPr lang="en-US" altLang="zh-CN" sz="2000" dirty="0">
                <a:solidFill>
                  <a:srgbClr val="008000"/>
                </a:solidFill>
                <a:latin typeface="Consolas" panose="020B0609020204030204" pitchFamily="49" charset="0"/>
              </a:rPr>
              <a:t>)</a:t>
            </a:r>
            <a:endParaRPr lang="zh-CN" altLang="en-US" sz="2000" dirty="0">
              <a:solidFill>
                <a:srgbClr val="008000"/>
              </a:solidFill>
              <a:latin typeface="Consolas" panose="020B0609020204030204" pitchFamily="49" charset="0"/>
            </a:endParaRPr>
          </a:p>
        </p:txBody>
      </p:sp>
      <p:sp>
        <p:nvSpPr>
          <p:cNvPr id="13" name="文本框 12">
            <a:extLst>
              <a:ext uri="{FF2B5EF4-FFF2-40B4-BE49-F238E27FC236}">
                <a16:creationId xmlns:a16="http://schemas.microsoft.com/office/drawing/2014/main" id="{BFB7E78C-4FD7-73A2-9A98-340733ED6960}"/>
              </a:ext>
            </a:extLst>
          </p:cNvPr>
          <p:cNvSpPr txBox="1"/>
          <p:nvPr/>
        </p:nvSpPr>
        <p:spPr>
          <a:xfrm>
            <a:off x="1164336" y="1689910"/>
            <a:ext cx="10162757"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t>马走日字，在棋盘中间最多有 </a:t>
            </a:r>
            <a:r>
              <a:rPr lang="en-US" altLang="zh-CN" sz="2400" dirty="0"/>
              <a:t>8 </a:t>
            </a:r>
            <a:r>
              <a:rPr lang="zh-CN" altLang="en-US" sz="2400" dirty="0"/>
              <a:t>个方向可以跳。 如果我们按照直觉来写代码，当一匹马准备向四周跳时，代码会变成这样：</a:t>
            </a:r>
          </a:p>
        </p:txBody>
      </p:sp>
      <p:sp>
        <p:nvSpPr>
          <p:cNvPr id="17" name="文本框 16">
            <a:extLst>
              <a:ext uri="{FF2B5EF4-FFF2-40B4-BE49-F238E27FC236}">
                <a16:creationId xmlns:a16="http://schemas.microsoft.com/office/drawing/2014/main" id="{274715DE-D882-141E-BBE2-6E352A2B533C}"/>
              </a:ext>
            </a:extLst>
          </p:cNvPr>
          <p:cNvSpPr txBox="1"/>
          <p:nvPr/>
        </p:nvSpPr>
        <p:spPr>
          <a:xfrm>
            <a:off x="1164336" y="4948170"/>
            <a:ext cx="10162756" cy="113973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t>这不仅写起来手酸，而且只要你复制粘贴时少改了一个正负号，整个程序就会进入死循环或者得出错误答案，而且查错的时候眼睛都看不过来！</a:t>
            </a:r>
          </a:p>
        </p:txBody>
      </p:sp>
    </p:spTree>
    <p:extLst>
      <p:ext uri="{BB962C8B-B14F-4D97-AF65-F5344CB8AC3E}">
        <p14:creationId xmlns:p14="http://schemas.microsoft.com/office/powerpoint/2010/main" val="180016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F2B63A20-BB61-CF31-8378-E33D4CB4B633}"/>
                  </a:ext>
                </a:extLst>
              </p:cNvPr>
              <p:cNvSpPr txBox="1"/>
              <p:nvPr/>
            </p:nvSpPr>
            <p:spPr>
              <a:xfrm>
                <a:off x="946088" y="1546336"/>
                <a:ext cx="10299824" cy="3911007"/>
              </a:xfrm>
              <a:prstGeom prst="rect">
                <a:avLst/>
              </a:prstGeom>
              <a:solidFill>
                <a:schemeClr val="accent4">
                  <a:lumMod val="20000"/>
                  <a:lumOff val="80000"/>
                </a:schemeClr>
              </a:solidFill>
            </p:spPr>
            <p:txBody>
              <a:bodyPr wrap="square">
                <a:spAutoFit/>
              </a:bodyPr>
              <a:lstStyle/>
              <a:p>
                <a:pPr>
                  <a:lnSpc>
                    <a:spcPct val="150000"/>
                  </a:lnSpc>
                </a:pPr>
                <a:r>
                  <a:rPr lang="en-US" altLang="zh-CN" sz="2400" b="1" dirty="0">
                    <a:latin typeface="Consolas" panose="020B0609020204030204" pitchFamily="49" charset="0"/>
                    <a:ea typeface="微软雅黑" panose="020B0503020204020204" pitchFamily="34" charset="-122"/>
                  </a:rPr>
                  <a:t>3</a:t>
                </a:r>
                <a:r>
                  <a:rPr lang="en-US" altLang="zh-CN" sz="2400" b="1" dirty="0">
                    <a:effectLst/>
                    <a:latin typeface="Consolas" panose="020B0609020204030204" pitchFamily="49" charset="0"/>
                    <a:ea typeface="微软雅黑" panose="020B0503020204020204" pitchFamily="34" charset="-122"/>
                  </a:rPr>
                  <a:t>. </a:t>
                </a:r>
                <a:r>
                  <a:rPr lang="zh-CN" altLang="en-US" sz="2400" b="1" dirty="0">
                    <a:effectLst/>
                    <a:latin typeface="Consolas" panose="020B0609020204030204" pitchFamily="49" charset="0"/>
                    <a:ea typeface="微软雅黑" panose="020B0503020204020204" pitchFamily="34" charset="-122"/>
                  </a:rPr>
                  <a:t>方向数组</a:t>
                </a:r>
                <a:r>
                  <a:rPr lang="zh-CN" altLang="en-US" sz="2400" dirty="0">
                    <a:effectLst/>
                    <a:latin typeface="Consolas" panose="020B0609020204030204" pitchFamily="49" charset="0"/>
                    <a:ea typeface="微软雅黑" panose="020B0503020204020204" pitchFamily="34" charset="-122"/>
                  </a:rPr>
                  <a:t> </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我们把这 </a:t>
                </a:r>
                <a:r>
                  <a:rPr lang="en-US" altLang="zh-CN" sz="2400" dirty="0">
                    <a:effectLst/>
                    <a:latin typeface="微软雅黑" panose="020B0503020204020204" pitchFamily="34" charset="-122"/>
                    <a:ea typeface="微软雅黑" panose="020B0503020204020204" pitchFamily="34" charset="-122"/>
                  </a:rPr>
                  <a:t>8 </a:t>
                </a:r>
                <a:r>
                  <a:rPr lang="zh-CN" altLang="en-US" sz="2400" dirty="0">
                    <a:effectLst/>
                    <a:latin typeface="微软雅黑" panose="020B0503020204020204" pitchFamily="34" charset="-122"/>
                    <a:ea typeface="微软雅黑" panose="020B0503020204020204" pitchFamily="34" charset="-122"/>
                  </a:rPr>
                  <a:t>个方向的移动规则，提前提取出来，做成两个映射表。 在二维网格里，任何一次移动都可以拆解为 </a:t>
                </a:r>
                <a14:m>
                  <m:oMath xmlns:m="http://schemas.openxmlformats.org/officeDocument/2006/math">
                    <m:r>
                      <a:rPr lang="en-US" altLang="zh-CN" sz="2400" b="1" i="1" smtClean="0">
                        <a:effectLst/>
                        <a:latin typeface="Cambria Math" panose="02040503050406030204" pitchFamily="18" charset="0"/>
                        <a:ea typeface="微软雅黑" panose="020B0503020204020204" pitchFamily="34" charset="-122"/>
                      </a:rPr>
                      <m:t>𝑿</m:t>
                    </m:r>
                  </m:oMath>
                </a14:m>
                <a:r>
                  <a:rPr lang="en-US" altLang="zh-CN" sz="2400" b="1" dirty="0">
                    <a:effectLst/>
                    <a:latin typeface="微软雅黑" panose="020B0503020204020204" pitchFamily="34" charset="-122"/>
                    <a:ea typeface="微软雅黑" panose="020B0503020204020204" pitchFamily="34" charset="-122"/>
                  </a:rPr>
                  <a:t> </a:t>
                </a:r>
                <a:r>
                  <a:rPr lang="zh-CN" altLang="en-US" sz="2400" b="1" dirty="0">
                    <a:effectLst/>
                    <a:latin typeface="微软雅黑" panose="020B0503020204020204" pitchFamily="34" charset="-122"/>
                    <a:ea typeface="微软雅黑" panose="020B0503020204020204" pitchFamily="34" charset="-122"/>
                  </a:rPr>
                  <a:t>轴（行）的变化量和 </a:t>
                </a:r>
                <a14:m>
                  <m:oMath xmlns:m="http://schemas.openxmlformats.org/officeDocument/2006/math">
                    <m:r>
                      <a:rPr lang="en-US" altLang="zh-CN" sz="2400" b="1" i="1" smtClean="0">
                        <a:effectLst/>
                        <a:latin typeface="Cambria Math" panose="02040503050406030204" pitchFamily="18" charset="0"/>
                        <a:ea typeface="微软雅黑" panose="020B0503020204020204" pitchFamily="34" charset="-122"/>
                      </a:rPr>
                      <m:t>𝒀</m:t>
                    </m:r>
                  </m:oMath>
                </a14:m>
                <a:r>
                  <a:rPr lang="en-US" altLang="zh-CN" sz="2400" b="1" dirty="0">
                    <a:effectLst/>
                    <a:latin typeface="微软雅黑" panose="020B0503020204020204" pitchFamily="34" charset="-122"/>
                    <a:ea typeface="微软雅黑" panose="020B0503020204020204" pitchFamily="34" charset="-122"/>
                  </a:rPr>
                  <a:t> </a:t>
                </a:r>
                <a:r>
                  <a:rPr lang="zh-CN" altLang="en-US" sz="2400" b="1" dirty="0">
                    <a:effectLst/>
                    <a:latin typeface="微软雅黑" panose="020B0503020204020204" pitchFamily="34" charset="-122"/>
                    <a:ea typeface="微软雅黑" panose="020B0503020204020204" pitchFamily="34" charset="-122"/>
                  </a:rPr>
                  <a:t>轴（列）的变化</a:t>
                </a:r>
                <a:r>
                  <a:rPr lang="zh-CN" altLang="en-US" sz="2400" dirty="0">
                    <a:effectLst/>
                    <a:latin typeface="微软雅黑" panose="020B0503020204020204" pitchFamily="34" charset="-122"/>
                    <a:ea typeface="微软雅黑" panose="020B0503020204020204" pitchFamily="34" charset="-122"/>
                  </a:rPr>
                  <a:t>量。</a:t>
                </a:r>
              </a:p>
              <a:p>
                <a:pPr>
                  <a:lnSpc>
                    <a:spcPct val="150000"/>
                  </a:lnSpc>
                </a:pPr>
                <a:r>
                  <a:rPr lang="zh-CN" altLang="en-US" sz="2400" dirty="0">
                    <a:effectLst/>
                    <a:latin typeface="Consolas" panose="020B0609020204030204" pitchFamily="49" charset="0"/>
                    <a:ea typeface="微软雅黑" panose="020B0503020204020204" pitchFamily="34" charset="-122"/>
                  </a:rPr>
                  <a:t>可以通过方向数组来简化实现：</a:t>
                </a:r>
              </a:p>
              <a:p>
                <a:pPr>
                  <a:lnSpc>
                    <a:spcPct val="150000"/>
                  </a:lnSpc>
                </a:pPr>
                <a:r>
                  <a:rPr lang="en-US" altLang="zh-CN" sz="2400" dirty="0">
                    <a:solidFill>
                      <a:srgbClr val="C00000"/>
                    </a:solidFill>
                    <a:effectLst/>
                    <a:latin typeface="Consolas" panose="020B0609020204030204" pitchFamily="49" charset="0"/>
                    <a:ea typeface="微软雅黑" panose="020B0503020204020204" pitchFamily="34" charset="-122"/>
                  </a:rPr>
                  <a:t>int dx[8] = {-2, -2, -1, -1, 1, 1, 2, 2};</a:t>
                </a:r>
                <a:r>
                  <a:rPr lang="zh-CN" altLang="en-US" sz="2400" dirty="0">
                    <a:effectLst/>
                    <a:latin typeface="Consolas" panose="020B0609020204030204" pitchFamily="49" charset="0"/>
                    <a:ea typeface="微软雅黑" panose="020B0503020204020204" pitchFamily="34" charset="-122"/>
                  </a:rPr>
                  <a:t> </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en-US" altLang="zh-CN" sz="2400" dirty="0">
                    <a:solidFill>
                      <a:srgbClr val="C00000"/>
                    </a:solidFill>
                    <a:effectLst/>
                    <a:latin typeface="Consolas" panose="020B0609020204030204" pitchFamily="49" charset="0"/>
                    <a:ea typeface="微软雅黑" panose="020B0503020204020204" pitchFamily="34" charset="-122"/>
                  </a:rPr>
                  <a:t>int </a:t>
                </a:r>
                <a:r>
                  <a:rPr lang="en-US" altLang="zh-CN" sz="2400" dirty="0" err="1">
                    <a:solidFill>
                      <a:srgbClr val="C00000"/>
                    </a:solidFill>
                    <a:effectLst/>
                    <a:latin typeface="Consolas" panose="020B0609020204030204" pitchFamily="49" charset="0"/>
                    <a:ea typeface="微软雅黑" panose="020B0503020204020204" pitchFamily="34" charset="-122"/>
                  </a:rPr>
                  <a:t>dy</a:t>
                </a:r>
                <a:r>
                  <a:rPr lang="en-US" altLang="zh-CN" sz="2400" dirty="0">
                    <a:solidFill>
                      <a:srgbClr val="C00000"/>
                    </a:solidFill>
                    <a:effectLst/>
                    <a:latin typeface="Consolas" panose="020B0609020204030204" pitchFamily="49" charset="0"/>
                    <a:ea typeface="微软雅黑" panose="020B0503020204020204" pitchFamily="34" charset="-122"/>
                  </a:rPr>
                  <a:t>[8] = {-1, 1, -2, 2, -2, 2, -1, 1};</a:t>
                </a:r>
                <a:endParaRPr lang="zh-CN" altLang="en-US" sz="2400" dirty="0">
                  <a:effectLst/>
                  <a:latin typeface="Consolas" panose="020B0609020204030204" pitchFamily="49" charset="0"/>
                  <a:ea typeface="微软雅黑" panose="020B0503020204020204" pitchFamily="34" charset="-122"/>
                </a:endParaRPr>
              </a:p>
            </p:txBody>
          </p:sp>
        </mc:Choice>
        <mc:Fallback xmlns="">
          <p:sp>
            <p:nvSpPr>
              <p:cNvPr id="15" name="文本框 14">
                <a:extLst>
                  <a:ext uri="{FF2B5EF4-FFF2-40B4-BE49-F238E27FC236}">
                    <a16:creationId xmlns:a16="http://schemas.microsoft.com/office/drawing/2014/main" id="{F2B63A20-BB61-CF31-8378-E33D4CB4B633}"/>
                  </a:ext>
                </a:extLst>
              </p:cNvPr>
              <p:cNvSpPr txBox="1">
                <a:spLocks noRot="1" noChangeAspect="1" noMove="1" noResize="1" noEditPoints="1" noAdjustHandles="1" noChangeArrowheads="1" noChangeShapeType="1" noTextEdit="1"/>
              </p:cNvSpPr>
              <p:nvPr/>
            </p:nvSpPr>
            <p:spPr>
              <a:xfrm>
                <a:off x="946088" y="1546336"/>
                <a:ext cx="10299824" cy="3911007"/>
              </a:xfrm>
              <a:prstGeom prst="rect">
                <a:avLst/>
              </a:prstGeom>
              <a:blipFill>
                <a:blip r:embed="rId5"/>
                <a:stretch>
                  <a:fillRect l="-888" b="-2808"/>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9AE7F308-3D40-FE75-EB19-E0C4E2044882}"/>
              </a:ext>
            </a:extLst>
          </p:cNvPr>
          <p:cNvSpPr txBox="1"/>
          <p:nvPr/>
        </p:nvSpPr>
        <p:spPr>
          <a:xfrm>
            <a:off x="3287062" y="5747440"/>
            <a:ext cx="5617875" cy="523220"/>
          </a:xfrm>
          <a:prstGeom prst="rect">
            <a:avLst/>
          </a:prstGeom>
          <a:solidFill>
            <a:schemeClr val="accent2">
              <a:lumMod val="20000"/>
              <a:lumOff val="80000"/>
            </a:schemeClr>
          </a:solidFill>
        </p:spPr>
        <p:txBody>
          <a:bodyPr wrap="square">
            <a:spAutoFit/>
          </a:bodyPr>
          <a:lstStyle/>
          <a:p>
            <a:r>
              <a:rPr lang="zh-CN" altLang="en-US" sz="2800" dirty="0"/>
              <a:t>这两个数组是</a:t>
            </a:r>
            <a:r>
              <a:rPr lang="zh-CN" altLang="en-US" sz="2800" b="1" dirty="0"/>
              <a:t>上下严格一一对应</a:t>
            </a:r>
            <a:r>
              <a:rPr lang="zh-CN" altLang="en-US" sz="2800" dirty="0"/>
              <a:t>的</a:t>
            </a:r>
          </a:p>
        </p:txBody>
      </p:sp>
    </p:spTree>
    <p:extLst>
      <p:ext uri="{BB962C8B-B14F-4D97-AF65-F5344CB8AC3E}">
        <p14:creationId xmlns:p14="http://schemas.microsoft.com/office/powerpoint/2010/main" val="21871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animEffect transition="in" filter="fade">
                                      <p:cBhvr>
                                        <p:cTn id="7" dur="500"/>
                                        <p:tgtEl>
                                          <p:spTgt spid="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animEffect transition="in" filter="fade">
                                      <p:cBhvr>
                                        <p:cTn id="17" dur="500"/>
                                        <p:tgtEl>
                                          <p:spTgt spid="15">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5">
                                            <p:txEl>
                                              <p:pRg st="4" end="4"/>
                                            </p:txEl>
                                          </p:spTgt>
                                        </p:tgtEl>
                                        <p:attrNameLst>
                                          <p:attrName>style.visibility</p:attrName>
                                        </p:attrNameLst>
                                      </p:cBhvr>
                                      <p:to>
                                        <p:strVal val="visible"/>
                                      </p:to>
                                    </p:set>
                                    <p:animEffect transition="in" filter="fade">
                                      <p:cBhvr>
                                        <p:cTn id="20" dur="500"/>
                                        <p:tgtEl>
                                          <p:spTgt spid="15">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946088" y="1546336"/>
            <a:ext cx="10299824" cy="1695016"/>
          </a:xfrm>
          <a:prstGeom prst="rect">
            <a:avLst/>
          </a:prstGeom>
          <a:solidFill>
            <a:schemeClr val="accent4">
              <a:lumMod val="20000"/>
              <a:lumOff val="80000"/>
            </a:schemeClr>
          </a:solidFill>
        </p:spPr>
        <p:txBody>
          <a:bodyPr wrap="square">
            <a:spAutoFit/>
          </a:bodyPr>
          <a:lstStyle/>
          <a:p>
            <a:pPr>
              <a:lnSpc>
                <a:spcPct val="150000"/>
              </a:lnSpc>
            </a:pPr>
            <a:r>
              <a:rPr lang="en-US" altLang="zh-CN" sz="2400" dirty="0">
                <a:solidFill>
                  <a:schemeClr val="accent6">
                    <a:lumMod val="75000"/>
                  </a:schemeClr>
                </a:solidFill>
              </a:rPr>
              <a:t>// </a:t>
            </a:r>
            <a:r>
              <a:rPr lang="zh-CN" altLang="en-US" sz="2400" dirty="0">
                <a:solidFill>
                  <a:schemeClr val="accent6">
                    <a:lumMod val="75000"/>
                  </a:schemeClr>
                </a:solidFill>
              </a:rPr>
              <a:t>马跳 </a:t>
            </a:r>
            <a:r>
              <a:rPr lang="en-US" altLang="zh-CN" sz="2400" dirty="0">
                <a:solidFill>
                  <a:schemeClr val="accent6">
                    <a:lumMod val="75000"/>
                  </a:schemeClr>
                </a:solidFill>
              </a:rPr>
              <a:t>8 </a:t>
            </a:r>
            <a:r>
              <a:rPr lang="zh-CN" altLang="en-US" sz="2400" dirty="0">
                <a:solidFill>
                  <a:schemeClr val="accent6">
                    <a:lumMod val="75000"/>
                  </a:schemeClr>
                </a:solidFill>
              </a:rPr>
              <a:t>个方向的坐标偏移量：</a:t>
            </a:r>
            <a:endParaRPr lang="en-US" altLang="zh-CN" sz="2400" dirty="0">
              <a:solidFill>
                <a:schemeClr val="accent6">
                  <a:lumMod val="75000"/>
                </a:schemeClr>
              </a:solidFill>
              <a:effectLst/>
              <a:latin typeface="Consolas" panose="020B0609020204030204" pitchFamily="49" charset="0"/>
              <a:ea typeface="微软雅黑" panose="020B0503020204020204" pitchFamily="34" charset="-122"/>
            </a:endParaRPr>
          </a:p>
          <a:p>
            <a:pPr>
              <a:lnSpc>
                <a:spcPct val="150000"/>
              </a:lnSpc>
            </a:pPr>
            <a:r>
              <a:rPr lang="en-US" altLang="zh-CN" sz="2400" dirty="0">
                <a:solidFill>
                  <a:srgbClr val="C00000"/>
                </a:solidFill>
                <a:effectLst/>
                <a:latin typeface="Consolas" panose="020B0609020204030204" pitchFamily="49" charset="0"/>
                <a:ea typeface="微软雅黑" panose="020B0503020204020204" pitchFamily="34" charset="-122"/>
              </a:rPr>
              <a:t>int dx[8] = {-2, -2, -1, -1, 1, 1, 2, 2};</a:t>
            </a:r>
            <a:r>
              <a:rPr lang="zh-CN" altLang="en-US" sz="2400" dirty="0">
                <a:effectLst/>
                <a:latin typeface="Consolas" panose="020B0609020204030204" pitchFamily="49" charset="0"/>
                <a:ea typeface="微软雅黑" panose="020B0503020204020204" pitchFamily="34" charset="-122"/>
              </a:rPr>
              <a:t> </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en-US" altLang="zh-CN" sz="2400" dirty="0">
                <a:solidFill>
                  <a:srgbClr val="C00000"/>
                </a:solidFill>
                <a:effectLst/>
                <a:latin typeface="Consolas" panose="020B0609020204030204" pitchFamily="49" charset="0"/>
                <a:ea typeface="微软雅黑" panose="020B0503020204020204" pitchFamily="34" charset="-122"/>
              </a:rPr>
              <a:t>int </a:t>
            </a:r>
            <a:r>
              <a:rPr lang="en-US" altLang="zh-CN" sz="2400" dirty="0" err="1">
                <a:solidFill>
                  <a:srgbClr val="C00000"/>
                </a:solidFill>
                <a:effectLst/>
                <a:latin typeface="Consolas" panose="020B0609020204030204" pitchFamily="49" charset="0"/>
                <a:ea typeface="微软雅黑" panose="020B0503020204020204" pitchFamily="34" charset="-122"/>
              </a:rPr>
              <a:t>dy</a:t>
            </a:r>
            <a:r>
              <a:rPr lang="en-US" altLang="zh-CN" sz="2400" dirty="0">
                <a:solidFill>
                  <a:srgbClr val="C00000"/>
                </a:solidFill>
                <a:effectLst/>
                <a:latin typeface="Consolas" panose="020B0609020204030204" pitchFamily="49" charset="0"/>
                <a:ea typeface="微软雅黑" panose="020B0503020204020204" pitchFamily="34" charset="-122"/>
              </a:rPr>
              <a:t>[8] = {-1, 1, -2, 2, -2, 2, -1, 1};</a:t>
            </a:r>
            <a:endParaRPr lang="zh-CN" altLang="en-US" sz="2400" dirty="0">
              <a:effectLst/>
              <a:latin typeface="Consolas" panose="020B0609020204030204" pitchFamily="49" charset="0"/>
              <a:ea typeface="微软雅黑" panose="020B0503020204020204" pitchFamily="34" charset="-122"/>
            </a:endParaRPr>
          </a:p>
        </p:txBody>
      </p:sp>
      <p:sp>
        <p:nvSpPr>
          <p:cNvPr id="8" name="文本框 7">
            <a:extLst>
              <a:ext uri="{FF2B5EF4-FFF2-40B4-BE49-F238E27FC236}">
                <a16:creationId xmlns:a16="http://schemas.microsoft.com/office/drawing/2014/main" id="{F9133C32-8DAF-5487-F953-A8E172D53AC0}"/>
              </a:ext>
            </a:extLst>
          </p:cNvPr>
          <p:cNvSpPr txBox="1"/>
          <p:nvPr/>
        </p:nvSpPr>
        <p:spPr>
          <a:xfrm>
            <a:off x="946088" y="3548625"/>
            <a:ext cx="10299824" cy="2797048"/>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比如 </a:t>
            </a:r>
            <a:r>
              <a:rPr lang="en-US" altLang="zh-CN" sz="2400" dirty="0">
                <a:solidFill>
                  <a:srgbClr val="C00000"/>
                </a:solidFill>
                <a:effectLst/>
                <a:latin typeface="Consolas" panose="020B0609020204030204" pitchFamily="49" charset="0"/>
                <a:ea typeface="微软雅黑" panose="020B0503020204020204" pitchFamily="34" charset="-122"/>
              </a:rPr>
              <a:t>dx[0]</a:t>
            </a:r>
            <a:r>
              <a:rPr lang="zh-CN" altLang="en-US" sz="2400" dirty="0">
                <a:effectLst/>
                <a:latin typeface="Consolas" panose="020B0609020204030204" pitchFamily="49" charset="0"/>
                <a:ea typeface="微软雅黑" panose="020B0503020204020204" pitchFamily="34" charset="-122"/>
              </a:rPr>
              <a:t> 是 </a:t>
            </a:r>
            <a:r>
              <a:rPr lang="en-US" altLang="zh-CN" sz="2400" dirty="0">
                <a:solidFill>
                  <a:srgbClr val="C00000"/>
                </a:solidFill>
                <a:effectLst/>
                <a:latin typeface="Consolas" panose="020B0609020204030204" pitchFamily="49" charset="0"/>
                <a:ea typeface="微软雅黑" panose="020B0503020204020204" pitchFamily="34" charset="-122"/>
              </a:rPr>
              <a:t>-2</a:t>
            </a:r>
            <a:r>
              <a:rPr lang="zh-CN" altLang="en-US" sz="2400" dirty="0">
                <a:effectLst/>
                <a:latin typeface="Consolas" panose="020B0609020204030204" pitchFamily="49" charset="0"/>
                <a:ea typeface="微软雅黑" panose="020B0503020204020204" pitchFamily="34" charset="-122"/>
              </a:rPr>
              <a:t>，</a:t>
            </a:r>
            <a:r>
              <a:rPr lang="en-US" altLang="zh-CN" sz="2400" dirty="0" err="1">
                <a:solidFill>
                  <a:srgbClr val="C00000"/>
                </a:solidFill>
                <a:effectLst/>
                <a:latin typeface="Consolas" panose="020B0609020204030204" pitchFamily="49" charset="0"/>
                <a:ea typeface="微软雅黑" panose="020B0503020204020204" pitchFamily="34" charset="-122"/>
              </a:rPr>
              <a:t>dy</a:t>
            </a:r>
            <a:r>
              <a:rPr lang="en-US" altLang="zh-CN" sz="2400" dirty="0">
                <a:solidFill>
                  <a:srgbClr val="C00000"/>
                </a:solidFill>
                <a:effectLst/>
                <a:latin typeface="Consolas" panose="020B0609020204030204" pitchFamily="49" charset="0"/>
                <a:ea typeface="微软雅黑" panose="020B0503020204020204" pitchFamily="34" charset="-122"/>
              </a:rPr>
              <a:t>[0]</a:t>
            </a:r>
            <a:r>
              <a:rPr lang="zh-CN" altLang="en-US" sz="2400" dirty="0">
                <a:effectLst/>
                <a:latin typeface="Consolas" panose="020B0609020204030204" pitchFamily="49" charset="0"/>
                <a:ea typeface="微软雅黑" panose="020B0503020204020204" pitchFamily="34" charset="-122"/>
              </a:rPr>
              <a:t> 是 </a:t>
            </a:r>
            <a:r>
              <a:rPr lang="en-US" altLang="zh-CN" sz="2400" dirty="0">
                <a:solidFill>
                  <a:srgbClr val="C00000"/>
                </a:solidFill>
                <a:effectLst/>
                <a:latin typeface="Consolas" panose="020B0609020204030204" pitchFamily="49" charset="0"/>
                <a:ea typeface="微软雅黑" panose="020B0503020204020204" pitchFamily="34" charset="-122"/>
              </a:rPr>
              <a:t>-1</a:t>
            </a:r>
            <a:r>
              <a:rPr lang="zh-CN" altLang="en-US" sz="2400" dirty="0">
                <a:effectLst/>
                <a:latin typeface="Consolas" panose="020B0609020204030204" pitchFamily="49" charset="0"/>
                <a:ea typeface="微软雅黑" panose="020B0503020204020204" pitchFamily="34" charset="-122"/>
              </a:rPr>
              <a:t>。组合在一起 </a:t>
            </a:r>
            <a:r>
              <a:rPr lang="en-US" altLang="zh-CN" sz="2400" dirty="0">
                <a:solidFill>
                  <a:srgbClr val="C00000"/>
                </a:solidFill>
                <a:effectLst/>
                <a:latin typeface="Consolas" panose="020B0609020204030204" pitchFamily="49" charset="0"/>
                <a:ea typeface="微软雅黑" panose="020B0503020204020204" pitchFamily="34" charset="-122"/>
              </a:rPr>
              <a:t>(-2, -1)</a:t>
            </a:r>
            <a:r>
              <a:rPr lang="zh-CN" altLang="en-US" sz="2400" dirty="0">
                <a:effectLst/>
                <a:latin typeface="Consolas" panose="020B0609020204030204" pitchFamily="49" charset="0"/>
                <a:ea typeface="微软雅黑" panose="020B0503020204020204" pitchFamily="34" charset="-122"/>
              </a:rPr>
              <a:t> 代表什么？</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zh-CN" altLang="en-US" sz="2400" dirty="0">
                <a:effectLst/>
                <a:latin typeface="Consolas" panose="020B0609020204030204" pitchFamily="49" charset="0"/>
                <a:ea typeface="微软雅黑" panose="020B0503020204020204" pitchFamily="34" charset="-122"/>
              </a:rPr>
              <a:t>代表</a:t>
            </a:r>
            <a:r>
              <a:rPr lang="zh-CN" altLang="en-US" sz="2400" b="1" dirty="0">
                <a:effectLst/>
                <a:latin typeface="Consolas" panose="020B0609020204030204" pitchFamily="49" charset="0"/>
                <a:ea typeface="微软雅黑" panose="020B0503020204020204" pitchFamily="34" charset="-122"/>
              </a:rPr>
              <a:t>向上走 </a:t>
            </a:r>
            <a:r>
              <a:rPr lang="en-US" altLang="zh-CN" sz="2400" b="1" dirty="0">
                <a:effectLst/>
                <a:latin typeface="Consolas" panose="020B0609020204030204" pitchFamily="49" charset="0"/>
                <a:ea typeface="微软雅黑" panose="020B0503020204020204" pitchFamily="34" charset="-122"/>
              </a:rPr>
              <a:t>2 </a:t>
            </a:r>
            <a:r>
              <a:rPr lang="zh-CN" altLang="en-US" sz="2400" b="1" dirty="0">
                <a:effectLst/>
                <a:latin typeface="Consolas" panose="020B0609020204030204" pitchFamily="49" charset="0"/>
                <a:ea typeface="微软雅黑" panose="020B0503020204020204" pitchFamily="34" charset="-122"/>
              </a:rPr>
              <a:t>格，向左走 </a:t>
            </a:r>
            <a:r>
              <a:rPr lang="en-US" altLang="zh-CN" sz="2400" b="1" dirty="0">
                <a:effectLst/>
                <a:latin typeface="Consolas" panose="020B0609020204030204" pitchFamily="49" charset="0"/>
                <a:ea typeface="微软雅黑" panose="020B0503020204020204" pitchFamily="34" charset="-122"/>
              </a:rPr>
              <a:t>1 </a:t>
            </a:r>
            <a:r>
              <a:rPr lang="zh-CN" altLang="en-US" sz="2400" b="1" dirty="0">
                <a:effectLst/>
                <a:latin typeface="Consolas" panose="020B0609020204030204" pitchFamily="49" charset="0"/>
                <a:ea typeface="微软雅黑" panose="020B0503020204020204" pitchFamily="34" charset="-122"/>
              </a:rPr>
              <a:t>格</a:t>
            </a:r>
            <a:r>
              <a:rPr lang="zh-CN" altLang="en-US" sz="2400" dirty="0">
                <a:effectLst/>
                <a:latin typeface="Consolas" panose="020B0609020204030204" pitchFamily="49" charset="0"/>
                <a:ea typeface="微软雅黑" panose="020B0503020204020204" pitchFamily="34" charset="-122"/>
              </a:rPr>
              <a:t>！</a:t>
            </a:r>
          </a:p>
          <a:p>
            <a:pPr>
              <a:lnSpc>
                <a:spcPct val="150000"/>
              </a:lnSpc>
            </a:pPr>
            <a:r>
              <a:rPr lang="zh-CN" altLang="en-US" sz="2400" dirty="0">
                <a:effectLst/>
                <a:latin typeface="Consolas" panose="020B0609020204030204" pitchFamily="49" charset="0"/>
                <a:ea typeface="微软雅黑" panose="020B0503020204020204" pitchFamily="34" charset="-122"/>
              </a:rPr>
              <a:t>有了这个数组，一会儿在写循环时，我们只需要一个简单的 </a:t>
            </a:r>
            <a:r>
              <a:rPr lang="en-US" altLang="zh-CN" sz="2400" dirty="0">
                <a:solidFill>
                  <a:srgbClr val="C00000"/>
                </a:solidFill>
                <a:effectLst/>
                <a:latin typeface="Consolas" panose="020B0609020204030204" pitchFamily="49" charset="0"/>
                <a:ea typeface="微软雅黑" panose="020B0503020204020204" pitchFamily="34" charset="-122"/>
              </a:rPr>
              <a:t>for (int </a:t>
            </a:r>
            <a:r>
              <a:rPr lang="en-US" altLang="zh-CN" sz="2400" dirty="0" err="1">
                <a:solidFill>
                  <a:srgbClr val="C00000"/>
                </a:solidFill>
                <a:effectLst/>
                <a:latin typeface="Consolas" panose="020B0609020204030204" pitchFamily="49" charset="0"/>
                <a:ea typeface="微软雅黑" panose="020B0503020204020204" pitchFamily="34" charset="-122"/>
              </a:rPr>
              <a:t>i</a:t>
            </a:r>
            <a:r>
              <a:rPr lang="en-US" altLang="zh-CN" sz="2400" dirty="0">
                <a:solidFill>
                  <a:srgbClr val="C00000"/>
                </a:solidFill>
                <a:effectLst/>
                <a:latin typeface="Consolas" panose="020B0609020204030204" pitchFamily="49" charset="0"/>
                <a:ea typeface="微软雅黑" panose="020B0503020204020204" pitchFamily="34" charset="-122"/>
              </a:rPr>
              <a:t> = 0; </a:t>
            </a:r>
            <a:r>
              <a:rPr lang="en-US" altLang="zh-CN" sz="2400" dirty="0" err="1">
                <a:solidFill>
                  <a:srgbClr val="C00000"/>
                </a:solidFill>
                <a:effectLst/>
                <a:latin typeface="Consolas" panose="020B0609020204030204" pitchFamily="49" charset="0"/>
                <a:ea typeface="微软雅黑" panose="020B0503020204020204" pitchFamily="34" charset="-122"/>
              </a:rPr>
              <a:t>i</a:t>
            </a:r>
            <a:r>
              <a:rPr lang="en-US" altLang="zh-CN" sz="2400" dirty="0">
                <a:solidFill>
                  <a:srgbClr val="C00000"/>
                </a:solidFill>
                <a:effectLst/>
                <a:latin typeface="Consolas" panose="020B0609020204030204" pitchFamily="49" charset="0"/>
                <a:ea typeface="微软雅黑" panose="020B0503020204020204" pitchFamily="34" charset="-122"/>
              </a:rPr>
              <a:t> &lt; 8; </a:t>
            </a:r>
            <a:r>
              <a:rPr lang="en-US" altLang="zh-CN" sz="2400" dirty="0" err="1">
                <a:solidFill>
                  <a:srgbClr val="C00000"/>
                </a:solidFill>
                <a:effectLst/>
                <a:latin typeface="Consolas" panose="020B0609020204030204" pitchFamily="49" charset="0"/>
                <a:ea typeface="微软雅黑" panose="020B0503020204020204" pitchFamily="34" charset="-122"/>
              </a:rPr>
              <a:t>i</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 循环。 我们让马的坐标分别加上 </a:t>
            </a:r>
            <a:r>
              <a:rPr lang="en-US" altLang="zh-CN" sz="2400" dirty="0">
                <a:solidFill>
                  <a:srgbClr val="C00000"/>
                </a:solidFill>
                <a:effectLst/>
                <a:latin typeface="Consolas" panose="020B0609020204030204" pitchFamily="49" charset="0"/>
                <a:ea typeface="微软雅黑" panose="020B0503020204020204" pitchFamily="34" charset="-122"/>
              </a:rPr>
              <a:t>dx[</a:t>
            </a:r>
            <a:r>
              <a:rPr lang="en-US" altLang="zh-CN" sz="2400" dirty="0" err="1">
                <a:solidFill>
                  <a:srgbClr val="C00000"/>
                </a:solidFill>
                <a:effectLst/>
                <a:latin typeface="Consolas" panose="020B0609020204030204" pitchFamily="49" charset="0"/>
                <a:ea typeface="微软雅黑" panose="020B0503020204020204" pitchFamily="34" charset="-122"/>
              </a:rPr>
              <a:t>i</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 和 </a:t>
            </a:r>
            <a:r>
              <a:rPr lang="en-US" altLang="zh-CN" sz="2400" dirty="0" err="1">
                <a:solidFill>
                  <a:srgbClr val="C00000"/>
                </a:solidFill>
                <a:effectLst/>
                <a:latin typeface="Consolas" panose="020B0609020204030204" pitchFamily="49" charset="0"/>
                <a:ea typeface="微软雅黑" panose="020B0503020204020204" pitchFamily="34" charset="-122"/>
              </a:rPr>
              <a:t>dy</a:t>
            </a:r>
            <a:r>
              <a:rPr lang="en-US" altLang="zh-CN" sz="2400" dirty="0">
                <a:solidFill>
                  <a:srgbClr val="C00000"/>
                </a:solidFill>
                <a:effectLst/>
                <a:latin typeface="Consolas" panose="020B0609020204030204" pitchFamily="49" charset="0"/>
                <a:ea typeface="微软雅黑" panose="020B0503020204020204" pitchFamily="34" charset="-122"/>
              </a:rPr>
              <a:t>[</a:t>
            </a:r>
            <a:r>
              <a:rPr lang="en-US" altLang="zh-CN" sz="2400" dirty="0" err="1">
                <a:solidFill>
                  <a:srgbClr val="C00000"/>
                </a:solidFill>
                <a:effectLst/>
                <a:latin typeface="Consolas" panose="020B0609020204030204" pitchFamily="49" charset="0"/>
                <a:ea typeface="微软雅黑" panose="020B0503020204020204" pitchFamily="34" charset="-122"/>
              </a:rPr>
              <a:t>i</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，它就能像自动地把 </a:t>
            </a:r>
            <a:r>
              <a:rPr lang="en-US" altLang="zh-CN" sz="2400" dirty="0">
                <a:effectLst/>
                <a:latin typeface="Consolas" panose="020B0609020204030204" pitchFamily="49" charset="0"/>
                <a:ea typeface="微软雅黑" panose="020B0503020204020204" pitchFamily="34" charset="-122"/>
              </a:rPr>
              <a:t>8 </a:t>
            </a:r>
            <a:r>
              <a:rPr lang="zh-CN" altLang="en-US" sz="2400" dirty="0">
                <a:effectLst/>
                <a:latin typeface="Consolas" panose="020B0609020204030204" pitchFamily="49" charset="0"/>
                <a:ea typeface="微软雅黑" panose="020B0503020204020204" pitchFamily="34" charset="-122"/>
              </a:rPr>
              <a:t>个方向全部算出来遍历一遍。</a:t>
            </a:r>
          </a:p>
        </p:txBody>
      </p:sp>
    </p:spTree>
    <p:extLst>
      <p:ext uri="{BB962C8B-B14F-4D97-AF65-F5344CB8AC3E}">
        <p14:creationId xmlns:p14="http://schemas.microsoft.com/office/powerpoint/2010/main" val="3234636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946088" y="1449265"/>
            <a:ext cx="10299824" cy="1693733"/>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t>我们书写一个</a:t>
            </a:r>
            <a:r>
              <a:rPr lang="en-US" altLang="zh-CN" sz="2400" dirty="0" err="1"/>
              <a:t>bfs</a:t>
            </a:r>
            <a:r>
              <a:rPr lang="zh-CN" altLang="en-US" sz="2400" dirty="0"/>
              <a:t>函数进行搜索：</a:t>
            </a:r>
            <a:endParaRPr lang="en-US" altLang="zh-CN" sz="2400" dirty="0"/>
          </a:p>
          <a:p>
            <a:pPr>
              <a:lnSpc>
                <a:spcPct val="150000"/>
              </a:lnSpc>
            </a:pPr>
            <a:r>
              <a:rPr lang="en-US" altLang="zh-CN" sz="2400" dirty="0">
                <a:solidFill>
                  <a:srgbClr val="0000FF"/>
                </a:solidFill>
                <a:latin typeface="Consolas" panose="020B0609020204030204" pitchFamily="49" charset="0"/>
              </a:rPr>
              <a:t>void</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bfs</a:t>
            </a:r>
            <a:r>
              <a:rPr lang="en-US" altLang="zh-CN" sz="2400" dirty="0">
                <a:solidFill>
                  <a:srgbClr val="000000"/>
                </a:solidFill>
                <a:latin typeface="Consolas" panose="020B0609020204030204" pitchFamily="49" charset="0"/>
              </a:rPr>
              <a:t>(int </a:t>
            </a:r>
            <a:r>
              <a:rPr lang="en-US" altLang="zh-CN" sz="2400" dirty="0" err="1">
                <a:solidFill>
                  <a:srgbClr val="000000"/>
                </a:solidFill>
                <a:latin typeface="Consolas" panose="020B0609020204030204" pitchFamily="49" charset="0"/>
              </a:rPr>
              <a:t>start_x</a:t>
            </a:r>
            <a:r>
              <a:rPr lang="en-US" altLang="zh-CN" sz="2400" dirty="0">
                <a:solidFill>
                  <a:srgbClr val="000000"/>
                </a:solidFill>
                <a:latin typeface="Consolas" panose="020B0609020204030204" pitchFamily="49" charset="0"/>
              </a:rPr>
              <a:t>, int </a:t>
            </a:r>
            <a:r>
              <a:rPr lang="en-US" altLang="zh-CN" sz="2400" dirty="0" err="1">
                <a:solidFill>
                  <a:srgbClr val="000000"/>
                </a:solidFill>
                <a:latin typeface="Consolas" panose="020B0609020204030204" pitchFamily="49" charset="0"/>
              </a:rPr>
              <a:t>start_y</a:t>
            </a:r>
            <a:r>
              <a:rPr lang="en-US" altLang="zh-CN" sz="2400" dirty="0">
                <a:solidFill>
                  <a:srgbClr val="000000"/>
                </a:solidFill>
                <a:latin typeface="Consolas" panose="020B0609020204030204" pitchFamily="49" charset="0"/>
              </a:rPr>
              <a:t>)</a:t>
            </a:r>
          </a:p>
          <a:p>
            <a:pPr>
              <a:lnSpc>
                <a:spcPct val="150000"/>
              </a:lnSpc>
            </a:pPr>
            <a:r>
              <a:rPr lang="zh-CN" altLang="en-US" sz="2400" dirty="0">
                <a:solidFill>
                  <a:srgbClr val="000000"/>
                </a:solidFill>
                <a:latin typeface="Consolas" panose="020B0609020204030204" pitchFamily="49" charset="0"/>
              </a:rPr>
              <a:t>其中参数 </a:t>
            </a:r>
            <a:r>
              <a:rPr lang="en-US" altLang="zh-CN" sz="2400" dirty="0" err="1">
                <a:solidFill>
                  <a:srgbClr val="000000"/>
                </a:solidFill>
                <a:latin typeface="Consolas" panose="020B0609020204030204" pitchFamily="49" charset="0"/>
              </a:rPr>
              <a:t>start_x</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与 </a:t>
            </a:r>
            <a:r>
              <a:rPr lang="en-US" altLang="zh-CN" sz="2400" dirty="0" err="1">
                <a:solidFill>
                  <a:srgbClr val="000000"/>
                </a:solidFill>
                <a:latin typeface="Consolas" panose="020B0609020204030204" pitchFamily="49" charset="0"/>
              </a:rPr>
              <a:t>start_y</a:t>
            </a:r>
            <a:r>
              <a:rPr lang="en-US" altLang="zh-CN" sz="2400" dirty="0">
                <a:solidFill>
                  <a:srgbClr val="000000"/>
                </a:solidFill>
                <a:latin typeface="Consolas" panose="020B0609020204030204" pitchFamily="49" charset="0"/>
              </a:rPr>
              <a:t> </a:t>
            </a:r>
            <a:r>
              <a:rPr lang="zh-CN" altLang="en-US" sz="2400" dirty="0">
                <a:solidFill>
                  <a:srgbClr val="000000"/>
                </a:solidFill>
                <a:latin typeface="Consolas" panose="020B0609020204030204" pitchFamily="49" charset="0"/>
              </a:rPr>
              <a:t>代表着马的起点坐标</a:t>
            </a:r>
            <a:r>
              <a:rPr lang="zh-CN" altLang="en-US" sz="2400" dirty="0">
                <a:solidFill>
                  <a:schemeClr val="accent6">
                    <a:lumMod val="75000"/>
                  </a:schemeClr>
                </a:solidFill>
              </a:rPr>
              <a:t>：</a:t>
            </a:r>
            <a:endParaRPr lang="en-US" altLang="zh-CN" sz="2400" dirty="0">
              <a:solidFill>
                <a:schemeClr val="accent6">
                  <a:lumMod val="75000"/>
                </a:schemeClr>
              </a:solidFill>
            </a:endParaRPr>
          </a:p>
        </p:txBody>
      </p:sp>
      <p:sp>
        <p:nvSpPr>
          <p:cNvPr id="7" name="文本框 6">
            <a:extLst>
              <a:ext uri="{FF2B5EF4-FFF2-40B4-BE49-F238E27FC236}">
                <a16:creationId xmlns:a16="http://schemas.microsoft.com/office/drawing/2014/main" id="{7F6DAC6B-ADDE-7CDA-DAEC-2DD8159FE12E}"/>
              </a:ext>
            </a:extLst>
          </p:cNvPr>
          <p:cNvSpPr txBox="1"/>
          <p:nvPr/>
        </p:nvSpPr>
        <p:spPr>
          <a:xfrm>
            <a:off x="1415559" y="3281640"/>
            <a:ext cx="9472074" cy="3082895"/>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FF"/>
                </a:solidFill>
                <a:latin typeface="Consolas" panose="020B0609020204030204" pitchFamily="49" charset="0"/>
              </a:rPr>
              <a:t>void</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bfs</a:t>
            </a:r>
            <a:r>
              <a:rPr lang="en-US" altLang="zh-CN" sz="2400" dirty="0">
                <a:solidFill>
                  <a:srgbClr val="000000"/>
                </a:solidFill>
                <a:latin typeface="Consolas" panose="020B0609020204030204" pitchFamily="49" charset="0"/>
              </a:rPr>
              <a:t>(int </a:t>
            </a:r>
            <a:r>
              <a:rPr lang="en-US" altLang="zh-CN" sz="2400" dirty="0" err="1">
                <a:solidFill>
                  <a:srgbClr val="000000"/>
                </a:solidFill>
                <a:latin typeface="Consolas" panose="020B0609020204030204" pitchFamily="49" charset="0"/>
              </a:rPr>
              <a:t>start_x</a:t>
            </a:r>
            <a:r>
              <a:rPr lang="en-US" altLang="zh-CN" sz="2400" dirty="0">
                <a:solidFill>
                  <a:srgbClr val="000000"/>
                </a:solidFill>
                <a:latin typeface="Consolas" panose="020B0609020204030204" pitchFamily="49" charset="0"/>
              </a:rPr>
              <a:t>, int </a:t>
            </a:r>
            <a:r>
              <a:rPr lang="en-US" altLang="zh-CN" sz="2400" dirty="0" err="1">
                <a:solidFill>
                  <a:srgbClr val="000000"/>
                </a:solidFill>
                <a:latin typeface="Consolas" panose="020B0609020204030204" pitchFamily="49" charset="0"/>
              </a:rPr>
              <a:t>start_y</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queue&lt;Node&gt; q;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建立队列</a:t>
            </a:r>
          </a:p>
          <a:p>
            <a:endParaRPr lang="zh-CN" altLang="en-US" sz="2400" dirty="0">
              <a:solidFill>
                <a:srgbClr val="000000"/>
              </a:solidFill>
              <a:latin typeface="Consolas" panose="020B0609020204030204" pitchFamily="49" charset="0"/>
            </a:endParaRPr>
          </a:p>
          <a:p>
            <a:r>
              <a:rPr lang="zh-CN" altLang="en-US"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一开始只有起点的马，而起点的马步数是</a:t>
            </a:r>
            <a:r>
              <a:rPr lang="en-US" altLang="zh-CN" sz="2400" dirty="0">
                <a:solidFill>
                  <a:srgbClr val="008000"/>
                </a:solidFill>
                <a:latin typeface="Consolas" panose="020B0609020204030204" pitchFamily="49" charset="0"/>
              </a:rPr>
              <a:t>0</a:t>
            </a:r>
            <a:r>
              <a:rPr lang="zh-CN" altLang="en-US" sz="2400" dirty="0">
                <a:solidFill>
                  <a:srgbClr val="008000"/>
                </a:solidFill>
                <a:latin typeface="Consolas" panose="020B0609020204030204" pitchFamily="49" charset="0"/>
              </a:rPr>
              <a:t>步，排进队伍中</a:t>
            </a:r>
          </a:p>
          <a:p>
            <a:r>
              <a:rPr lang="zh-CN" altLang="en-US"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q.push</a:t>
            </a:r>
            <a:r>
              <a:rPr lang="en-US" altLang="zh-CN" sz="2400" dirty="0">
                <a:solidFill>
                  <a:srgbClr val="000000"/>
                </a:solidFill>
                <a:latin typeface="Consolas" panose="020B0609020204030204" pitchFamily="49" charset="0"/>
              </a:rPr>
              <a:t>({</a:t>
            </a:r>
            <a:r>
              <a:rPr lang="en-US" altLang="zh-CN" sz="2400" dirty="0" err="1">
                <a:solidFill>
                  <a:srgbClr val="000000"/>
                </a:solidFill>
                <a:latin typeface="Consolas" panose="020B0609020204030204" pitchFamily="49" charset="0"/>
              </a:rPr>
              <a:t>start_x</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start_y</a:t>
            </a:r>
            <a:r>
              <a:rPr lang="en-US" altLang="zh-CN" sz="2400" dirty="0">
                <a:solidFill>
                  <a:srgbClr val="000000"/>
                </a:solidFill>
                <a:latin typeface="Consolas" panose="020B0609020204030204" pitchFamily="49" charset="0"/>
              </a:rPr>
              <a:t>,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在记录表上登记：起点到起点的最短距离是 </a:t>
            </a:r>
            <a:r>
              <a:rPr lang="en-US" altLang="zh-CN" sz="2400" dirty="0">
                <a:solidFill>
                  <a:srgbClr val="008000"/>
                </a:solidFill>
                <a:latin typeface="Consolas" panose="020B0609020204030204" pitchFamily="49" charset="0"/>
              </a:rPr>
              <a:t>0</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ans</a:t>
            </a:r>
            <a:r>
              <a:rPr lang="en-US" altLang="zh-CN" sz="2400" dirty="0">
                <a:solidFill>
                  <a:srgbClr val="000000"/>
                </a:solidFill>
                <a:latin typeface="Consolas" panose="020B0609020204030204" pitchFamily="49" charset="0"/>
              </a:rPr>
              <a:t>[</a:t>
            </a:r>
            <a:r>
              <a:rPr lang="en-US" altLang="zh-CN" sz="2400" dirty="0" err="1">
                <a:solidFill>
                  <a:srgbClr val="000000"/>
                </a:solidFill>
                <a:latin typeface="Consolas" panose="020B0609020204030204" pitchFamily="49" charset="0"/>
              </a:rPr>
              <a:t>start_x</a:t>
            </a:r>
            <a:r>
              <a:rPr lang="en-US" altLang="zh-CN" sz="2400" dirty="0">
                <a:solidFill>
                  <a:srgbClr val="000000"/>
                </a:solidFill>
                <a:latin typeface="Consolas" panose="020B0609020204030204" pitchFamily="49" charset="0"/>
              </a:rPr>
              <a:t>][</a:t>
            </a:r>
            <a:r>
              <a:rPr lang="en-US" altLang="zh-CN" sz="2400" dirty="0" err="1">
                <a:solidFill>
                  <a:srgbClr val="000000"/>
                </a:solidFill>
                <a:latin typeface="Consolas" panose="020B0609020204030204" pitchFamily="49" charset="0"/>
              </a:rPr>
              <a:t>start_y</a:t>
            </a:r>
            <a:r>
              <a:rPr lang="en-US" altLang="zh-CN" sz="2400" dirty="0">
                <a:solidFill>
                  <a:srgbClr val="000000"/>
                </a:solidFill>
                <a:latin typeface="Consolas" panose="020B0609020204030204" pitchFamily="49" charset="0"/>
              </a:rPr>
              <a:t>] =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1031783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3" end="3"/>
                                            </p:txEl>
                                          </p:spTgt>
                                        </p:tgtEl>
                                        <p:attrNameLst>
                                          <p:attrName>style.visibility</p:attrName>
                                        </p:attrNameLst>
                                      </p:cBhvr>
                                      <p:to>
                                        <p:strVal val="visible"/>
                                      </p:to>
                                    </p:set>
                                    <p:animEffect transition="in" filter="fade">
                                      <p:cBhvr>
                                        <p:cTn id="12" dur="500"/>
                                        <p:tgtEl>
                                          <p:spTgt spid="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5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animEffect transition="in" filter="fade">
                                      <p:cBhvr>
                                        <p:cTn id="27"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1599775" y="1627375"/>
            <a:ext cx="8832911" cy="1139736"/>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t>开启循环，只要队列里还有元素，就要获取排在最前面的马，准备进行跳跃</a:t>
            </a:r>
            <a:endParaRPr lang="en-US" altLang="zh-CN" sz="2400" dirty="0">
              <a:solidFill>
                <a:schemeClr val="accent6">
                  <a:lumMod val="75000"/>
                </a:schemeClr>
              </a:solidFill>
            </a:endParaRPr>
          </a:p>
        </p:txBody>
      </p:sp>
      <p:sp>
        <p:nvSpPr>
          <p:cNvPr id="9" name="文本框 8">
            <a:extLst>
              <a:ext uri="{FF2B5EF4-FFF2-40B4-BE49-F238E27FC236}">
                <a16:creationId xmlns:a16="http://schemas.microsoft.com/office/drawing/2014/main" id="{925DD4DD-C2AB-1E72-EAF0-150C505DD899}"/>
              </a:ext>
            </a:extLst>
          </p:cNvPr>
          <p:cNvSpPr txBox="1"/>
          <p:nvPr/>
        </p:nvSpPr>
        <p:spPr>
          <a:xfrm>
            <a:off x="1599775" y="3068332"/>
            <a:ext cx="8832911" cy="2284921"/>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只要通道里还有马在排队，就要一直循环下去</a:t>
            </a:r>
          </a:p>
          <a:p>
            <a:pPr>
              <a:lnSpc>
                <a:spcPct val="150000"/>
              </a:lnSpc>
            </a:pPr>
            <a:r>
              <a:rPr lang="en-US" altLang="zh-CN" sz="2400" dirty="0">
                <a:solidFill>
                  <a:srgbClr val="0000FF"/>
                </a:solidFill>
                <a:latin typeface="Consolas" panose="020B0609020204030204" pitchFamily="49" charset="0"/>
              </a:rPr>
              <a:t>while</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q.empty</a:t>
            </a:r>
            <a:r>
              <a:rPr lang="en-US" altLang="zh-CN" sz="2400" dirty="0">
                <a:solidFill>
                  <a:srgbClr val="000000"/>
                </a:solidFill>
                <a:latin typeface="Consolas" panose="020B0609020204030204" pitchFamily="49" charset="0"/>
              </a:rPr>
              <a:t>()) { </a:t>
            </a:r>
          </a:p>
          <a:p>
            <a:pPr>
              <a:lnSpc>
                <a:spcPct val="150000"/>
              </a:lnSpc>
            </a:pPr>
            <a:r>
              <a:rPr lang="en-US" altLang="zh-CN" sz="2400" dirty="0">
                <a:solidFill>
                  <a:srgbClr val="008000"/>
                </a:solidFill>
                <a:latin typeface="Consolas" panose="020B0609020204030204" pitchFamily="49" charset="0"/>
              </a:rPr>
              <a:t>    // </a:t>
            </a:r>
            <a:r>
              <a:rPr lang="zh-CN" altLang="en-US" sz="2400" dirty="0">
                <a:solidFill>
                  <a:srgbClr val="008000"/>
                </a:solidFill>
                <a:latin typeface="Consolas" panose="020B0609020204030204" pitchFamily="49" charset="0"/>
              </a:rPr>
              <a:t>获取最前面的那匹马的信息，获取后将其踢出</a:t>
            </a:r>
            <a:endParaRPr lang="en-US" altLang="zh-CN" sz="2400" dirty="0">
              <a:solidFill>
                <a:srgbClr val="008000"/>
              </a:solidFill>
              <a:latin typeface="Consolas" panose="020B0609020204030204" pitchFamily="49" charset="0"/>
            </a:endParaRPr>
          </a:p>
          <a:p>
            <a:pPr>
              <a:lnSpc>
                <a:spcPct val="150000"/>
              </a:lnSpc>
            </a:pPr>
            <a:r>
              <a:rPr lang="zh-CN" altLang="en-US" sz="2400" dirty="0">
                <a:solidFill>
                  <a:srgbClr val="000000"/>
                </a:solidFill>
                <a:latin typeface="Consolas" panose="020B0609020204030204" pitchFamily="49" charset="0"/>
              </a:rPr>
              <a:t>    </a:t>
            </a:r>
            <a:r>
              <a:rPr lang="en-US" altLang="zh-CN" sz="2400" dirty="0">
                <a:solidFill>
                  <a:srgbClr val="000000"/>
                </a:solidFill>
                <a:latin typeface="Consolas" panose="020B0609020204030204" pitchFamily="49" charset="0"/>
              </a:rPr>
              <a:t>Node current = </a:t>
            </a:r>
            <a:r>
              <a:rPr lang="en-US" altLang="zh-CN" sz="2400" dirty="0" err="1">
                <a:solidFill>
                  <a:srgbClr val="000000"/>
                </a:solidFill>
                <a:latin typeface="Consolas" panose="020B0609020204030204" pitchFamily="49" charset="0"/>
              </a:rPr>
              <a:t>q.front</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q.pop</a:t>
            </a:r>
            <a:r>
              <a:rPr lang="en-US" altLang="zh-CN" sz="2400" dirty="0">
                <a:solidFill>
                  <a:srgbClr val="000000"/>
                </a:solidFill>
                <a:latin typeface="Consolas" panose="020B0609020204030204" pitchFamily="49" charset="0"/>
              </a:rPr>
              <a:t>();</a:t>
            </a:r>
            <a:r>
              <a:rPr lang="zh-CN" altLang="en-US" sz="2400" dirty="0">
                <a:solidFill>
                  <a:srgbClr val="000000"/>
                </a:solidFill>
                <a:latin typeface="Consolas" panose="020B0609020204030204" pitchFamily="49" charset="0"/>
              </a:rPr>
              <a:t>  </a:t>
            </a:r>
          </a:p>
        </p:txBody>
      </p:sp>
      <p:sp>
        <p:nvSpPr>
          <p:cNvPr id="8" name="文本框 7">
            <a:extLst>
              <a:ext uri="{FF2B5EF4-FFF2-40B4-BE49-F238E27FC236}">
                <a16:creationId xmlns:a16="http://schemas.microsoft.com/office/drawing/2014/main" id="{339D161D-DAE9-EF9C-7979-B082CAD879EC}"/>
              </a:ext>
            </a:extLst>
          </p:cNvPr>
          <p:cNvSpPr txBox="1"/>
          <p:nvPr/>
        </p:nvSpPr>
        <p:spPr>
          <a:xfrm>
            <a:off x="2020352" y="5814432"/>
            <a:ext cx="8151296" cy="461665"/>
          </a:xfrm>
          <a:prstGeom prst="rect">
            <a:avLst/>
          </a:prstGeom>
          <a:solidFill>
            <a:schemeClr val="accent5">
              <a:lumMod val="20000"/>
              <a:lumOff val="80000"/>
            </a:schemeClr>
          </a:solidFill>
        </p:spPr>
        <p:txBody>
          <a:bodyPr wrap="square">
            <a:spAutoFit/>
          </a:bodyPr>
          <a:lstStyle/>
          <a:p>
            <a:r>
              <a:rPr lang="zh-CN" altLang="en-US" sz="2400" dirty="0">
                <a:effectLst/>
                <a:latin typeface="微软雅黑" panose="020B0503020204020204" pitchFamily="34" charset="-122"/>
                <a:ea typeface="微软雅黑" panose="020B0503020204020204" pitchFamily="34" charset="-122"/>
              </a:rPr>
              <a:t>如果只看不</a:t>
            </a:r>
            <a:r>
              <a:rPr lang="zh-CN" altLang="en-US" sz="2400" dirty="0">
                <a:latin typeface="微软雅黑" panose="020B0503020204020204" pitchFamily="34" charset="-122"/>
                <a:ea typeface="微软雅黑" panose="020B0503020204020204" pitchFamily="34" charset="-122"/>
              </a:rPr>
              <a:t>踢出</a:t>
            </a:r>
            <a:r>
              <a:rPr lang="zh-CN" altLang="en-US" sz="2400" dirty="0">
                <a:effectLst/>
                <a:latin typeface="微软雅黑" panose="020B0503020204020204" pitchFamily="34" charset="-122"/>
                <a:ea typeface="微软雅黑" panose="020B0503020204020204" pitchFamily="34" charset="-122"/>
              </a:rPr>
              <a:t>，这匹马就会永远卡在队伍最前面无限分裂</a:t>
            </a:r>
          </a:p>
        </p:txBody>
      </p:sp>
    </p:spTree>
    <p:extLst>
      <p:ext uri="{BB962C8B-B14F-4D97-AF65-F5344CB8AC3E}">
        <p14:creationId xmlns:p14="http://schemas.microsoft.com/office/powerpoint/2010/main" val="40602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1599775" y="1688970"/>
            <a:ext cx="8832911" cy="113973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t>当前马开始发力，尝试向 </a:t>
            </a:r>
            <a:r>
              <a:rPr lang="en-US" altLang="zh-CN" sz="2400" dirty="0"/>
              <a:t>8 </a:t>
            </a:r>
            <a:r>
              <a:rPr lang="zh-CN" altLang="en-US" sz="2400" dirty="0"/>
              <a:t>个方向跳跃</a:t>
            </a:r>
            <a:r>
              <a:rPr lang="en-US" altLang="zh-CN" sz="2400" dirty="0"/>
              <a:t>(</a:t>
            </a:r>
            <a:r>
              <a:rPr lang="zh-CN" altLang="en-US" sz="2400" dirty="0"/>
              <a:t>克隆</a:t>
            </a:r>
            <a:r>
              <a:rPr lang="en-US" altLang="zh-CN" sz="2400" dirty="0"/>
              <a:t>)</a:t>
            </a:r>
            <a:r>
              <a:rPr lang="zh-CN" altLang="en-US" sz="2400" dirty="0"/>
              <a:t>，并计算跳跃后落地的新坐标</a:t>
            </a:r>
            <a:endParaRPr lang="en-US" altLang="zh-CN" sz="2400" dirty="0">
              <a:solidFill>
                <a:schemeClr val="accent6">
                  <a:lumMod val="75000"/>
                </a:schemeClr>
              </a:solidFill>
            </a:endParaRPr>
          </a:p>
        </p:txBody>
      </p:sp>
      <p:sp>
        <p:nvSpPr>
          <p:cNvPr id="12" name="文本框 11">
            <a:extLst>
              <a:ext uri="{FF2B5EF4-FFF2-40B4-BE49-F238E27FC236}">
                <a16:creationId xmlns:a16="http://schemas.microsoft.com/office/drawing/2014/main" id="{204789EA-B3F1-5971-D820-2831DDF3977E}"/>
              </a:ext>
            </a:extLst>
          </p:cNvPr>
          <p:cNvSpPr txBox="1"/>
          <p:nvPr/>
        </p:nvSpPr>
        <p:spPr>
          <a:xfrm>
            <a:off x="1599775" y="4228841"/>
            <a:ext cx="8832910" cy="197490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尝试向 </a:t>
            </a:r>
            <a:r>
              <a:rPr lang="en-US" altLang="zh-CN" sz="2400" dirty="0">
                <a:solidFill>
                  <a:srgbClr val="008000"/>
                </a:solidFill>
                <a:latin typeface="Consolas" panose="020B0609020204030204" pitchFamily="49" charset="0"/>
              </a:rPr>
              <a:t>8 </a:t>
            </a:r>
            <a:r>
              <a:rPr lang="zh-CN" altLang="en-US" sz="2400" dirty="0">
                <a:solidFill>
                  <a:srgbClr val="008000"/>
                </a:solidFill>
                <a:latin typeface="Consolas" panose="020B0609020204030204" pitchFamily="49" charset="0"/>
              </a:rPr>
              <a:t>个方向跳跃</a:t>
            </a:r>
          </a:p>
          <a:p>
            <a:r>
              <a:rPr lang="en-US" altLang="zh-CN" sz="2400" dirty="0">
                <a:solidFill>
                  <a:srgbClr val="0000FF"/>
                </a:solidFill>
                <a:latin typeface="Consolas" panose="020B0609020204030204" pitchFamily="49" charset="0"/>
              </a:rPr>
              <a:t>for</a:t>
            </a:r>
            <a:r>
              <a:rPr lang="en-US" altLang="zh-CN" sz="2400" dirty="0">
                <a:solidFill>
                  <a:srgbClr val="000000"/>
                </a:solidFill>
                <a:latin typeface="Consolas" panose="020B0609020204030204" pitchFamily="49" charset="0"/>
              </a:rPr>
              <a:t> (int </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&lt; </a:t>
            </a:r>
            <a:r>
              <a:rPr lang="en-US" altLang="zh-CN" sz="2400" dirty="0">
                <a:solidFill>
                  <a:srgbClr val="098658"/>
                </a:solidFill>
                <a:latin typeface="Consolas" panose="020B0609020204030204" pitchFamily="49" charset="0"/>
              </a:rPr>
              <a:t>8</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 </a:t>
            </a:r>
          </a:p>
          <a:p>
            <a:r>
              <a:rPr lang="en-US" altLang="zh-CN" sz="2400" dirty="0">
                <a:solidFill>
                  <a:srgbClr val="000000"/>
                </a:solidFill>
                <a:latin typeface="Consolas" panose="020B0609020204030204" pitchFamily="49" charset="0"/>
              </a:rPr>
              <a:t>    </a:t>
            </a: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计算跳跃后落地的新坐标 </a:t>
            </a:r>
            <a:r>
              <a:rPr lang="en-US" altLang="zh-CN" sz="2400" dirty="0">
                <a:solidFill>
                  <a:srgbClr val="008000"/>
                </a:solidFill>
                <a:latin typeface="Consolas" panose="020B0609020204030204" pitchFamily="49" charset="0"/>
              </a:rPr>
              <a:t>(</a:t>
            </a:r>
            <a:r>
              <a:rPr lang="en-US" altLang="zh-CN" sz="2400" dirty="0" err="1">
                <a:solidFill>
                  <a:srgbClr val="008000"/>
                </a:solidFill>
                <a:latin typeface="Consolas" panose="020B0609020204030204" pitchFamily="49" charset="0"/>
              </a:rPr>
              <a:t>nx</a:t>
            </a:r>
            <a:r>
              <a:rPr lang="en-US" altLang="zh-CN" sz="2400" dirty="0">
                <a:solidFill>
                  <a:srgbClr val="008000"/>
                </a:solidFill>
                <a:latin typeface="Consolas" panose="020B0609020204030204" pitchFamily="49" charset="0"/>
              </a:rPr>
              <a:t>, </a:t>
            </a:r>
            <a:r>
              <a:rPr lang="en-US" altLang="zh-CN" sz="2400" dirty="0" err="1">
                <a:solidFill>
                  <a:srgbClr val="008000"/>
                </a:solidFill>
                <a:latin typeface="Consolas" panose="020B0609020204030204" pitchFamily="49" charset="0"/>
              </a:rPr>
              <a:t>ny</a:t>
            </a:r>
            <a:r>
              <a:rPr lang="en-US" altLang="zh-CN" sz="2400" dirty="0">
                <a:solidFill>
                  <a:srgbClr val="008000"/>
                </a:solidFill>
                <a:latin typeface="Consolas" panose="020B0609020204030204" pitchFamily="49" charset="0"/>
              </a:rPr>
              <a:t>)</a:t>
            </a:r>
          </a:p>
          <a:p>
            <a:r>
              <a:rPr lang="en-US" altLang="zh-CN" sz="2400" dirty="0">
                <a:solidFill>
                  <a:srgbClr val="000000"/>
                </a:solidFill>
                <a:latin typeface="Consolas" panose="020B0609020204030204" pitchFamily="49" charset="0"/>
              </a:rPr>
              <a:t>    int </a:t>
            </a:r>
            <a:r>
              <a:rPr lang="en-US" altLang="zh-CN" sz="2400" dirty="0" err="1">
                <a:solidFill>
                  <a:srgbClr val="000000"/>
                </a:solidFill>
                <a:latin typeface="Consolas" panose="020B0609020204030204" pitchFamily="49" charset="0"/>
              </a:rPr>
              <a:t>nx</a:t>
            </a:r>
            <a:r>
              <a:rPr lang="en-US" altLang="zh-CN" sz="2400" dirty="0">
                <a:solidFill>
                  <a:srgbClr val="000000"/>
                </a:solidFill>
                <a:latin typeface="Consolas" panose="020B0609020204030204" pitchFamily="49" charset="0"/>
              </a:rPr>
              <a:t> = </a:t>
            </a:r>
            <a:r>
              <a:rPr lang="en-US" altLang="zh-CN" sz="2400" dirty="0" err="1">
                <a:solidFill>
                  <a:srgbClr val="000000"/>
                </a:solidFill>
                <a:latin typeface="Consolas" panose="020B0609020204030204" pitchFamily="49" charset="0"/>
              </a:rPr>
              <a:t>current.x</a:t>
            </a:r>
            <a:r>
              <a:rPr lang="en-US" altLang="zh-CN" sz="2400" dirty="0">
                <a:solidFill>
                  <a:srgbClr val="000000"/>
                </a:solidFill>
                <a:latin typeface="Consolas" panose="020B0609020204030204" pitchFamily="49" charset="0"/>
              </a:rPr>
              <a:t> + dx[</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int </a:t>
            </a:r>
            <a:r>
              <a:rPr lang="en-US" altLang="zh-CN" sz="2400" dirty="0" err="1">
                <a:solidFill>
                  <a:srgbClr val="000000"/>
                </a:solidFill>
                <a:latin typeface="Consolas" panose="020B0609020204030204" pitchFamily="49" charset="0"/>
              </a:rPr>
              <a:t>ny</a:t>
            </a:r>
            <a:r>
              <a:rPr lang="en-US" altLang="zh-CN" sz="2400" dirty="0">
                <a:solidFill>
                  <a:srgbClr val="000000"/>
                </a:solidFill>
                <a:latin typeface="Consolas" panose="020B0609020204030204" pitchFamily="49" charset="0"/>
              </a:rPr>
              <a:t> = </a:t>
            </a:r>
            <a:r>
              <a:rPr lang="en-US" altLang="zh-CN" sz="2400" dirty="0" err="1">
                <a:solidFill>
                  <a:srgbClr val="000000"/>
                </a:solidFill>
                <a:latin typeface="Consolas" panose="020B0609020204030204" pitchFamily="49" charset="0"/>
              </a:rPr>
              <a:t>current.y</a:t>
            </a:r>
            <a:r>
              <a:rPr lang="en-US" altLang="zh-CN" sz="2400" dirty="0">
                <a:solidFill>
                  <a:srgbClr val="000000"/>
                </a:solidFill>
                <a:latin typeface="Consolas" panose="020B0609020204030204" pitchFamily="49" charset="0"/>
              </a:rPr>
              <a:t> + </a:t>
            </a:r>
            <a:r>
              <a:rPr lang="en-US" altLang="zh-CN" sz="2400" dirty="0" err="1">
                <a:solidFill>
                  <a:srgbClr val="000000"/>
                </a:solidFill>
                <a:latin typeface="Consolas" panose="020B0609020204030204" pitchFamily="49" charset="0"/>
              </a:rPr>
              <a:t>dy</a:t>
            </a:r>
            <a:r>
              <a:rPr lang="en-US" altLang="zh-CN" sz="2400" dirty="0">
                <a:solidFill>
                  <a:srgbClr val="000000"/>
                </a:solidFill>
                <a:latin typeface="Consolas" panose="020B0609020204030204" pitchFamily="49" charset="0"/>
              </a:rPr>
              <a:t>[</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a:t>
            </a:r>
          </a:p>
        </p:txBody>
      </p:sp>
      <p:sp>
        <p:nvSpPr>
          <p:cNvPr id="13" name="文本框 12">
            <a:extLst>
              <a:ext uri="{FF2B5EF4-FFF2-40B4-BE49-F238E27FC236}">
                <a16:creationId xmlns:a16="http://schemas.microsoft.com/office/drawing/2014/main" id="{5147751A-51BD-E429-A846-DA42C9C24058}"/>
              </a:ext>
            </a:extLst>
          </p:cNvPr>
          <p:cNvSpPr txBox="1"/>
          <p:nvPr/>
        </p:nvSpPr>
        <p:spPr>
          <a:xfrm>
            <a:off x="2851721" y="3013632"/>
            <a:ext cx="6059182" cy="1015663"/>
          </a:xfrm>
          <a:prstGeom prst="rect">
            <a:avLst/>
          </a:prstGeom>
          <a:solidFill>
            <a:schemeClr val="accent6">
              <a:lumMod val="20000"/>
              <a:lumOff val="80000"/>
            </a:schemeClr>
          </a:solidFill>
        </p:spPr>
        <p:txBody>
          <a:bodyPr wrap="square">
            <a:spAutoFit/>
          </a:bodyPr>
          <a:lstStyle/>
          <a:p>
            <a:r>
              <a:rPr lang="en-US" altLang="zh-CN" sz="2000" dirty="0">
                <a:solidFill>
                  <a:schemeClr val="accent6">
                    <a:lumMod val="75000"/>
                  </a:schemeClr>
                </a:solidFill>
              </a:rPr>
              <a:t>// </a:t>
            </a:r>
            <a:r>
              <a:rPr lang="zh-CN" altLang="en-US" sz="2000" dirty="0">
                <a:solidFill>
                  <a:schemeClr val="accent6">
                    <a:lumMod val="75000"/>
                  </a:schemeClr>
                </a:solidFill>
              </a:rPr>
              <a:t>马跳 </a:t>
            </a:r>
            <a:r>
              <a:rPr lang="en-US" altLang="zh-CN" sz="2000" dirty="0">
                <a:solidFill>
                  <a:schemeClr val="accent6">
                    <a:lumMod val="75000"/>
                  </a:schemeClr>
                </a:solidFill>
              </a:rPr>
              <a:t>8 </a:t>
            </a:r>
            <a:r>
              <a:rPr lang="zh-CN" altLang="en-US" sz="2000" dirty="0">
                <a:solidFill>
                  <a:schemeClr val="accent6">
                    <a:lumMod val="75000"/>
                  </a:schemeClr>
                </a:solidFill>
              </a:rPr>
              <a:t>个方向的坐标偏移量：</a:t>
            </a:r>
            <a:endParaRPr lang="en-US" altLang="zh-CN" sz="2000" dirty="0">
              <a:solidFill>
                <a:schemeClr val="accent6">
                  <a:lumMod val="75000"/>
                </a:schemeClr>
              </a:solidFill>
              <a:effectLst/>
              <a:latin typeface="Consolas" panose="020B0609020204030204" pitchFamily="49" charset="0"/>
              <a:ea typeface="微软雅黑" panose="020B0503020204020204" pitchFamily="34" charset="-122"/>
            </a:endParaRPr>
          </a:p>
          <a:p>
            <a:r>
              <a:rPr lang="en-US" altLang="zh-CN" sz="2000" dirty="0">
                <a:solidFill>
                  <a:srgbClr val="C00000"/>
                </a:solidFill>
                <a:effectLst/>
                <a:latin typeface="Consolas" panose="020B0609020204030204" pitchFamily="49" charset="0"/>
                <a:ea typeface="微软雅黑" panose="020B0503020204020204" pitchFamily="34" charset="-122"/>
              </a:rPr>
              <a:t>int dx[8] = {-2, -2, -1, -1, 1, 1, 2, 2};</a:t>
            </a:r>
            <a:r>
              <a:rPr lang="zh-CN" altLang="en-US" sz="2000" dirty="0">
                <a:effectLst/>
                <a:latin typeface="Consolas" panose="020B0609020204030204" pitchFamily="49" charset="0"/>
                <a:ea typeface="微软雅黑" panose="020B0503020204020204" pitchFamily="34" charset="-122"/>
              </a:rPr>
              <a:t> </a:t>
            </a:r>
            <a:endParaRPr lang="en-US" altLang="zh-CN" sz="2000" dirty="0">
              <a:effectLst/>
              <a:latin typeface="Consolas" panose="020B0609020204030204" pitchFamily="49" charset="0"/>
              <a:ea typeface="微软雅黑" panose="020B0503020204020204" pitchFamily="34" charset="-122"/>
            </a:endParaRPr>
          </a:p>
          <a:p>
            <a:r>
              <a:rPr lang="en-US" altLang="zh-CN" sz="2000" dirty="0">
                <a:solidFill>
                  <a:srgbClr val="C00000"/>
                </a:solidFill>
                <a:effectLst/>
                <a:latin typeface="Consolas" panose="020B0609020204030204" pitchFamily="49" charset="0"/>
                <a:ea typeface="微软雅黑" panose="020B0503020204020204" pitchFamily="34" charset="-122"/>
              </a:rPr>
              <a:t>int </a:t>
            </a:r>
            <a:r>
              <a:rPr lang="en-US" altLang="zh-CN" sz="2000" dirty="0" err="1">
                <a:solidFill>
                  <a:srgbClr val="C00000"/>
                </a:solidFill>
                <a:effectLst/>
                <a:latin typeface="Consolas" panose="020B0609020204030204" pitchFamily="49" charset="0"/>
                <a:ea typeface="微软雅黑" panose="020B0503020204020204" pitchFamily="34" charset="-122"/>
              </a:rPr>
              <a:t>dy</a:t>
            </a:r>
            <a:r>
              <a:rPr lang="en-US" altLang="zh-CN" sz="2000" dirty="0">
                <a:solidFill>
                  <a:srgbClr val="C00000"/>
                </a:solidFill>
                <a:effectLst/>
                <a:latin typeface="Consolas" panose="020B0609020204030204" pitchFamily="49" charset="0"/>
                <a:ea typeface="微软雅黑" panose="020B0503020204020204" pitchFamily="34" charset="-122"/>
              </a:rPr>
              <a:t>[8] = {-1, 1, -2, 2, -2, 2, -1, 1};</a:t>
            </a:r>
            <a:endParaRPr lang="zh-CN" altLang="en-US" sz="20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34027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500"/>
                                        <p:tgtEl>
                                          <p:spTgt spid="1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2" end="2"/>
                                            </p:txEl>
                                          </p:spTgt>
                                        </p:tgtEl>
                                        <p:attrNameLst>
                                          <p:attrName>style.visibility</p:attrName>
                                        </p:attrNameLst>
                                      </p:cBhvr>
                                      <p:to>
                                        <p:strVal val="visible"/>
                                      </p:to>
                                    </p:set>
                                    <p:animEffect transition="in" filter="fade">
                                      <p:cBhvr>
                                        <p:cTn id="12" dur="500"/>
                                        <p:tgtEl>
                                          <p:spTgt spid="1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animEffect transition="in" filter="fade">
                                      <p:cBhvr>
                                        <p:cTn id="15" dur="500"/>
                                        <p:tgtEl>
                                          <p:spTgt spid="12">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xEl>
                                              <p:pRg st="4" end="4"/>
                                            </p:txEl>
                                          </p:spTgt>
                                        </p:tgtEl>
                                        <p:attrNameLst>
                                          <p:attrName>style.visibility</p:attrName>
                                        </p:attrNameLst>
                                      </p:cBhvr>
                                      <p:to>
                                        <p:strVal val="visible"/>
                                      </p:to>
                                    </p:set>
                                    <p:animEffect transition="in" filter="fade">
                                      <p:cBhvr>
                                        <p:cTn id="18"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2381517" y="1609120"/>
            <a:ext cx="6388196" cy="667940"/>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t>进行边界检查，防止跳到不合法的位置</a:t>
            </a:r>
            <a:endParaRPr lang="en-US" altLang="zh-CN" sz="2800" dirty="0">
              <a:solidFill>
                <a:schemeClr val="accent6">
                  <a:lumMod val="75000"/>
                </a:schemeClr>
              </a:solidFill>
            </a:endParaRPr>
          </a:p>
        </p:txBody>
      </p:sp>
      <p:sp>
        <p:nvSpPr>
          <p:cNvPr id="7" name="文本框 6">
            <a:extLst>
              <a:ext uri="{FF2B5EF4-FFF2-40B4-BE49-F238E27FC236}">
                <a16:creationId xmlns:a16="http://schemas.microsoft.com/office/drawing/2014/main" id="{FCBB5B17-316D-6EF0-24BF-2D989C46DF9C}"/>
              </a:ext>
            </a:extLst>
          </p:cNvPr>
          <p:cNvSpPr txBox="1"/>
          <p:nvPr/>
        </p:nvSpPr>
        <p:spPr>
          <a:xfrm>
            <a:off x="1967104" y="2537340"/>
            <a:ext cx="7217021"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跳出棋盘边界的马，放弃</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nx</a:t>
            </a:r>
            <a:r>
              <a:rPr lang="en-US" altLang="zh-CN" dirty="0">
                <a:solidFill>
                  <a:srgbClr val="000000"/>
                </a:solidFill>
                <a:latin typeface="Consolas" panose="020B0609020204030204" pitchFamily="49" charset="0"/>
              </a:rPr>
              <a:t> &lt;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nx</a:t>
            </a:r>
            <a:r>
              <a:rPr lang="en-US" altLang="zh-CN" dirty="0">
                <a:solidFill>
                  <a:srgbClr val="000000"/>
                </a:solidFill>
                <a:latin typeface="Consolas" panose="020B0609020204030204" pitchFamily="49" charset="0"/>
              </a:rPr>
              <a:t> &gt; n || </a:t>
            </a:r>
            <a:r>
              <a:rPr lang="en-US" altLang="zh-CN" dirty="0" err="1">
                <a:solidFill>
                  <a:srgbClr val="000000"/>
                </a:solidFill>
                <a:latin typeface="Consolas" panose="020B0609020204030204" pitchFamily="49" charset="0"/>
              </a:rPr>
              <a:t>ny</a:t>
            </a:r>
            <a:r>
              <a:rPr lang="en-US" altLang="zh-CN" dirty="0">
                <a:solidFill>
                  <a:srgbClr val="000000"/>
                </a:solidFill>
                <a:latin typeface="Consolas" panose="020B0609020204030204" pitchFamily="49" charset="0"/>
              </a:rPr>
              <a:t> &lt;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ny</a:t>
            </a:r>
            <a:r>
              <a:rPr lang="en-US" altLang="zh-CN" dirty="0">
                <a:solidFill>
                  <a:srgbClr val="000000"/>
                </a:solidFill>
                <a:latin typeface="Consolas" panose="020B0609020204030204" pitchFamily="49" charset="0"/>
              </a:rPr>
              <a:t> &gt; m)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continue</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放弃这个方向，赶紧试下一个方向</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如果 </a:t>
            </a:r>
            <a:r>
              <a:rPr lang="en-US" altLang="zh-CN" dirty="0" err="1">
                <a:solidFill>
                  <a:srgbClr val="008000"/>
                </a:solidFill>
                <a:latin typeface="Consolas" panose="020B0609020204030204" pitchFamily="49" charset="0"/>
              </a:rPr>
              <a:t>ans</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表上不是 </a:t>
            </a:r>
            <a:r>
              <a:rPr lang="en-US" altLang="zh-CN" dirty="0">
                <a:solidFill>
                  <a:srgbClr val="008000"/>
                </a:solidFill>
                <a:latin typeface="Consolas" panose="020B0609020204030204" pitchFamily="49" charset="0"/>
              </a:rPr>
              <a:t>-1</a:t>
            </a:r>
            <a:r>
              <a:rPr lang="zh-CN" altLang="en-US" dirty="0">
                <a:solidFill>
                  <a:srgbClr val="008000"/>
                </a:solidFill>
                <a:latin typeface="Consolas" panose="020B0609020204030204" pitchFamily="49" charset="0"/>
              </a:rPr>
              <a:t>，说明早就被前人踩过了，放弃！</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ans</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nx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ny</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continue</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endParaRPr lang="zh-CN" altLang="en-US"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B11CCE30-4B53-660D-D202-5EDC6BD3B339}"/>
              </a:ext>
            </a:extLst>
          </p:cNvPr>
          <p:cNvSpPr txBox="1"/>
          <p:nvPr/>
        </p:nvSpPr>
        <p:spPr>
          <a:xfrm>
            <a:off x="1276283" y="5361098"/>
            <a:ext cx="9639433" cy="961289"/>
          </a:xfrm>
          <a:prstGeom prst="rect">
            <a:avLst/>
          </a:prstGeom>
          <a:solidFill>
            <a:schemeClr val="accent5">
              <a:lumMod val="20000"/>
              <a:lumOff val="80000"/>
            </a:schemeClr>
          </a:solidFill>
        </p:spPr>
        <p:txBody>
          <a:bodyPr wrap="square">
            <a:spAutoFit/>
          </a:bodyPr>
          <a:lstStyle/>
          <a:p>
            <a:pPr>
              <a:lnSpc>
                <a:spcPct val="150000"/>
              </a:lnSpc>
            </a:pPr>
            <a:r>
              <a:rPr lang="en-US" altLang="zh-CN" sz="2000" dirty="0">
                <a:solidFill>
                  <a:srgbClr val="C00000"/>
                </a:solidFill>
                <a:effectLst/>
                <a:latin typeface="Consolas" panose="020B0609020204030204" pitchFamily="49" charset="0"/>
                <a:ea typeface="微软雅黑" panose="020B0503020204020204" pitchFamily="34" charset="-122"/>
              </a:rPr>
              <a:t>continue</a:t>
            </a:r>
            <a:r>
              <a:rPr lang="zh-CN" altLang="en-US" sz="2000" dirty="0">
                <a:effectLst/>
                <a:latin typeface="Consolas" panose="020B0609020204030204" pitchFamily="49" charset="0"/>
                <a:ea typeface="微软雅黑" panose="020B0503020204020204" pitchFamily="34" charset="-122"/>
              </a:rPr>
              <a:t> 的意思是“这个方向不合法，继续看下一个</a:t>
            </a:r>
            <a:r>
              <a:rPr lang="zh-CN" altLang="en-US" sz="2000" dirty="0">
                <a:latin typeface="Consolas" panose="020B0609020204030204" pitchFamily="49" charset="0"/>
                <a:ea typeface="微软雅黑" panose="020B0503020204020204" pitchFamily="34" charset="-122"/>
              </a:rPr>
              <a:t>方向跳跃</a:t>
            </a:r>
            <a:r>
              <a:rPr lang="zh-CN" altLang="en-US" sz="2000" dirty="0">
                <a:effectLst/>
                <a:latin typeface="Consolas" panose="020B0609020204030204" pitchFamily="49" charset="0"/>
                <a:ea typeface="微软雅黑" panose="020B0503020204020204" pitchFamily="34" charset="-122"/>
              </a:rPr>
              <a:t>”。而</a:t>
            </a:r>
            <a:r>
              <a:rPr lang="en-US" altLang="zh-CN" sz="2000" dirty="0">
                <a:effectLst/>
                <a:latin typeface="Consolas" panose="020B0609020204030204" pitchFamily="49" charset="0"/>
                <a:ea typeface="微软雅黑" panose="020B0503020204020204" pitchFamily="34" charset="-122"/>
              </a:rPr>
              <a:t>BFS </a:t>
            </a:r>
            <a:r>
              <a:rPr lang="zh-CN" altLang="en-US" sz="2000" dirty="0">
                <a:effectLst/>
                <a:latin typeface="Consolas" panose="020B0609020204030204" pitchFamily="49" charset="0"/>
                <a:ea typeface="微软雅黑" panose="020B0503020204020204" pitchFamily="34" charset="-122"/>
              </a:rPr>
              <a:t>能求最短路径的核心就是第二个 </a:t>
            </a:r>
            <a:r>
              <a:rPr lang="en-US" altLang="zh-CN" sz="2000" dirty="0">
                <a:solidFill>
                  <a:srgbClr val="0000FF"/>
                </a:solidFill>
                <a:latin typeface="Consolas" panose="020B0609020204030204" pitchFamily="49" charset="0"/>
              </a:rPr>
              <a:t>if </a:t>
            </a:r>
            <a:r>
              <a:rPr lang="zh-CN" altLang="en-US" sz="2000" dirty="0">
                <a:effectLst/>
                <a:latin typeface="Consolas" panose="020B0609020204030204" pitchFamily="49" charset="0"/>
                <a:ea typeface="微软雅黑" panose="020B0503020204020204" pitchFamily="34" charset="-122"/>
              </a:rPr>
              <a:t>：</a:t>
            </a:r>
            <a:r>
              <a:rPr lang="zh-CN" altLang="en-US" sz="2000" b="1" dirty="0">
                <a:effectLst/>
                <a:latin typeface="Consolas" panose="020B0609020204030204" pitchFamily="49" charset="0"/>
                <a:ea typeface="微软雅黑" panose="020B0503020204020204" pitchFamily="34" charset="-122"/>
              </a:rPr>
              <a:t>只认第一次到的马，后来的马全部无视，不走回头路！</a:t>
            </a:r>
            <a:endParaRPr lang="zh-CN" altLang="en-US" sz="20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9023606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1240260" y="1648100"/>
            <a:ext cx="10031243" cy="1314271"/>
          </a:xfrm>
          <a:prstGeom prst="rect">
            <a:avLst/>
          </a:prstGeom>
          <a:solidFill>
            <a:schemeClr val="bg1">
              <a:lumMod val="95000"/>
            </a:schemeClr>
          </a:solidFill>
        </p:spPr>
        <p:txBody>
          <a:bodyPr wrap="square">
            <a:spAutoFit/>
          </a:bodyPr>
          <a:lstStyle/>
          <a:p>
            <a:pPr>
              <a:lnSpc>
                <a:spcPct val="150000"/>
              </a:lnSpc>
            </a:pPr>
            <a:r>
              <a:rPr lang="zh-CN" altLang="en-US" sz="2800" dirty="0"/>
              <a:t>边界检查通过，是第一次踩到这个格子上的马</a:t>
            </a:r>
            <a:r>
              <a:rPr lang="en-US" altLang="zh-CN" sz="2800" dirty="0"/>
              <a:t>, </a:t>
            </a:r>
            <a:r>
              <a:rPr lang="zh-CN" altLang="en-US" sz="2800" dirty="0"/>
              <a:t>步数为它生出来的那匹老马的步数 </a:t>
            </a:r>
            <a:r>
              <a:rPr lang="en-US" altLang="zh-CN" sz="2800" dirty="0"/>
              <a:t>+ 1, </a:t>
            </a:r>
            <a:r>
              <a:rPr lang="zh-CN" altLang="en-US" sz="2800" dirty="0"/>
              <a:t>记录最短步数后放入队列中。</a:t>
            </a:r>
            <a:endParaRPr lang="en-US" altLang="zh-CN" sz="2800" dirty="0">
              <a:solidFill>
                <a:schemeClr val="accent6">
                  <a:lumMod val="75000"/>
                </a:schemeClr>
              </a:solidFill>
            </a:endParaRPr>
          </a:p>
        </p:txBody>
      </p:sp>
      <p:sp>
        <p:nvSpPr>
          <p:cNvPr id="10" name="文本框 9">
            <a:extLst>
              <a:ext uri="{FF2B5EF4-FFF2-40B4-BE49-F238E27FC236}">
                <a16:creationId xmlns:a16="http://schemas.microsoft.com/office/drawing/2014/main" id="{6EE82B94-381E-C72B-BD05-FD0316881B3D}"/>
              </a:ext>
            </a:extLst>
          </p:cNvPr>
          <p:cNvSpPr txBox="1"/>
          <p:nvPr/>
        </p:nvSpPr>
        <p:spPr>
          <a:xfrm>
            <a:off x="1335868" y="3562995"/>
            <a:ext cx="9840026" cy="2590453"/>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为第一次踩到这个格子的马，步数为老马的步数 </a:t>
            </a:r>
            <a:r>
              <a:rPr lang="en-US" altLang="zh-CN" sz="2000" dirty="0">
                <a:solidFill>
                  <a:srgbClr val="008000"/>
                </a:solidFill>
                <a:latin typeface="Consolas" panose="020B0609020204030204" pitchFamily="49" charset="0"/>
              </a:rPr>
              <a:t>+ 1</a:t>
            </a:r>
          </a:p>
          <a:p>
            <a:r>
              <a:rPr lang="en-US" altLang="zh-CN" sz="2000" dirty="0">
                <a:solidFill>
                  <a:srgbClr val="000000"/>
                </a:solidFill>
                <a:latin typeface="Consolas" panose="020B0609020204030204" pitchFamily="49" charset="0"/>
              </a:rPr>
              <a:t>int </a:t>
            </a:r>
            <a:r>
              <a:rPr lang="en-US" altLang="zh-CN" sz="2000" dirty="0" err="1">
                <a:solidFill>
                  <a:srgbClr val="000000"/>
                </a:solidFill>
                <a:latin typeface="Consolas" panose="020B0609020204030204" pitchFamily="49" charset="0"/>
              </a:rPr>
              <a:t>next_step</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current.step</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p>
          <a:p>
            <a:endParaRPr lang="en-US" altLang="zh-CN" sz="2000" dirty="0">
              <a:solidFill>
                <a:srgbClr val="000000"/>
              </a:solidFill>
              <a:latin typeface="Consolas" panose="020B0609020204030204" pitchFamily="49" charset="0"/>
            </a:endParaRP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记录下最短步数</a:t>
            </a:r>
          </a:p>
          <a:p>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nx</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ny</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next_step</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新马走到队伍最后面去排队，等待未来到达队首再进行跳跃</a:t>
            </a:r>
          </a:p>
          <a:p>
            <a:r>
              <a:rPr lang="en-US" altLang="zh-CN" sz="2000" dirty="0" err="1">
                <a:solidFill>
                  <a:srgbClr val="000000"/>
                </a:solidFill>
                <a:latin typeface="Consolas" panose="020B0609020204030204" pitchFamily="49" charset="0"/>
              </a:rPr>
              <a:t>q.push</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nx</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ny</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next_step</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14296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500"/>
                                        <p:tgtEl>
                                          <p:spTgt spid="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fade">
                                      <p:cBhvr>
                                        <p:cTn id="22" dur="500"/>
                                        <p:tgtEl>
                                          <p:spTgt spid="10">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7" end="7"/>
                                            </p:txEl>
                                          </p:spTgt>
                                        </p:tgtEl>
                                        <p:attrNameLst>
                                          <p:attrName>style.visibility</p:attrName>
                                        </p:attrNameLst>
                                      </p:cBhvr>
                                      <p:to>
                                        <p:strVal val="visible"/>
                                      </p:to>
                                    </p:set>
                                    <p:animEffect transition="in" filter="fade">
                                      <p:cBhvr>
                                        <p:cTn id="27" dur="500"/>
                                        <p:tgtEl>
                                          <p:spTgt spid="1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F2B63A20-BB61-CF31-8378-E33D4CB4B633}"/>
              </a:ext>
            </a:extLst>
          </p:cNvPr>
          <p:cNvSpPr txBox="1"/>
          <p:nvPr/>
        </p:nvSpPr>
        <p:spPr>
          <a:xfrm>
            <a:off x="1165505" y="1656498"/>
            <a:ext cx="10105998" cy="1962076"/>
          </a:xfrm>
          <a:prstGeom prst="rect">
            <a:avLst/>
          </a:prstGeom>
          <a:solidFill>
            <a:schemeClr val="accent6">
              <a:lumMod val="20000"/>
              <a:lumOff val="80000"/>
            </a:schemeClr>
          </a:solidFill>
        </p:spPr>
        <p:txBody>
          <a:bodyPr wrap="square">
            <a:spAutoFit/>
          </a:bodyPr>
          <a:lstStyle/>
          <a:p>
            <a:pPr>
              <a:lnSpc>
                <a:spcPct val="150000"/>
              </a:lnSpc>
            </a:pPr>
            <a:r>
              <a:rPr lang="zh-CN" altLang="en-US" sz="2800" dirty="0"/>
              <a:t>通过队列的不断循环，马所能跳的格子也在一步步扩展，直到队列为空循环结束。</a:t>
            </a:r>
            <a:endParaRPr lang="en-US" altLang="zh-CN" sz="2800" dirty="0"/>
          </a:p>
          <a:p>
            <a:pPr>
              <a:lnSpc>
                <a:spcPct val="150000"/>
              </a:lnSpc>
            </a:pPr>
            <a:r>
              <a:rPr lang="zh-CN" altLang="en-US" sz="2800" dirty="0"/>
              <a:t>最后只需要输出 </a:t>
            </a:r>
            <a:r>
              <a:rPr lang="en-US" altLang="zh-CN" sz="2800" dirty="0" err="1"/>
              <a:t>ans</a:t>
            </a:r>
            <a:r>
              <a:rPr lang="en-US" altLang="zh-CN" sz="2800" dirty="0"/>
              <a:t> </a:t>
            </a:r>
            <a:r>
              <a:rPr lang="zh-CN" altLang="en-US" sz="2800" dirty="0"/>
              <a:t>数组，就能完成本题目</a:t>
            </a:r>
            <a:endParaRPr lang="en-US" altLang="zh-CN" sz="2800" dirty="0"/>
          </a:p>
        </p:txBody>
      </p:sp>
      <p:sp>
        <p:nvSpPr>
          <p:cNvPr id="7" name="文本框 6">
            <a:extLst>
              <a:ext uri="{FF2B5EF4-FFF2-40B4-BE49-F238E27FC236}">
                <a16:creationId xmlns:a16="http://schemas.microsoft.com/office/drawing/2014/main" id="{90895EB7-4B96-BDBD-4F9B-AA6110B5B359}"/>
              </a:ext>
            </a:extLst>
          </p:cNvPr>
          <p:cNvSpPr txBox="1"/>
          <p:nvPr/>
        </p:nvSpPr>
        <p:spPr>
          <a:xfrm>
            <a:off x="2781088" y="3938290"/>
            <a:ext cx="6629823" cy="2344231"/>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400" dirty="0">
                <a:solidFill>
                  <a:srgbClr val="0000FF"/>
                </a:solidFill>
                <a:latin typeface="Consolas" panose="020B0609020204030204" pitchFamily="49" charset="0"/>
              </a:rPr>
              <a:t>for</a:t>
            </a:r>
            <a:r>
              <a:rPr lang="en-US" altLang="zh-CN" sz="2400" dirty="0">
                <a:solidFill>
                  <a:srgbClr val="000000"/>
                </a:solidFill>
                <a:latin typeface="Consolas" panose="020B0609020204030204" pitchFamily="49" charset="0"/>
              </a:rPr>
              <a:t> (int </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&lt; n; ++</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a:solidFill>
                  <a:srgbClr val="0000FF"/>
                </a:solidFill>
                <a:latin typeface="Consolas" panose="020B0609020204030204" pitchFamily="49" charset="0"/>
              </a:rPr>
              <a:t>for</a:t>
            </a:r>
            <a:r>
              <a:rPr lang="en-US" altLang="zh-CN" sz="2400" dirty="0">
                <a:solidFill>
                  <a:srgbClr val="000000"/>
                </a:solidFill>
                <a:latin typeface="Consolas" panose="020B0609020204030204" pitchFamily="49" charset="0"/>
              </a:rPr>
              <a:t> (int j = </a:t>
            </a:r>
            <a:r>
              <a:rPr lang="en-US" altLang="zh-CN" sz="2400" dirty="0">
                <a:solidFill>
                  <a:srgbClr val="098658"/>
                </a:solidFill>
                <a:latin typeface="Consolas" panose="020B0609020204030204" pitchFamily="49" charset="0"/>
              </a:rPr>
              <a:t>0</a:t>
            </a:r>
            <a:r>
              <a:rPr lang="en-US" altLang="zh-CN" sz="2400" dirty="0">
                <a:solidFill>
                  <a:srgbClr val="000000"/>
                </a:solidFill>
                <a:latin typeface="Consolas" panose="020B0609020204030204" pitchFamily="49" charset="0"/>
              </a:rPr>
              <a:t>; j &lt; m; ++j)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err="1">
                <a:solidFill>
                  <a:srgbClr val="000000"/>
                </a:solidFill>
                <a:latin typeface="Consolas" panose="020B0609020204030204" pitchFamily="49" charset="0"/>
              </a:rPr>
              <a:t>ans</a:t>
            </a:r>
            <a:r>
              <a:rPr lang="en-US" altLang="zh-CN" sz="2400" dirty="0">
                <a:solidFill>
                  <a:srgbClr val="000000"/>
                </a:solidFill>
                <a:latin typeface="Consolas" panose="020B0609020204030204" pitchFamily="49" charset="0"/>
              </a:rPr>
              <a:t>[</a:t>
            </a:r>
            <a:r>
              <a:rPr lang="en-US" altLang="zh-CN" sz="2400" dirty="0" err="1">
                <a:solidFill>
                  <a:srgbClr val="000000"/>
                </a:solidFill>
                <a:latin typeface="Consolas" panose="020B0609020204030204" pitchFamily="49" charset="0"/>
              </a:rPr>
              <a:t>i</a:t>
            </a:r>
            <a:r>
              <a:rPr lang="en-US" altLang="zh-CN" sz="2400" dirty="0">
                <a:solidFill>
                  <a:srgbClr val="000000"/>
                </a:solidFill>
                <a:latin typeface="Consolas" panose="020B0609020204030204" pitchFamily="49" charset="0"/>
              </a:rPr>
              <a:t>][j] &lt;&lt; </a:t>
            </a:r>
            <a:r>
              <a:rPr lang="en-US" altLang="zh-CN" sz="2400" dirty="0">
                <a:solidFill>
                  <a:srgbClr val="A31515"/>
                </a:solidFill>
                <a:latin typeface="Consolas" panose="020B0609020204030204" pitchFamily="49" charset="0"/>
              </a:rPr>
              <a:t>" "</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    }</a:t>
            </a:r>
          </a:p>
          <a:p>
            <a:r>
              <a:rPr lang="en-US" altLang="zh-CN" sz="2400" dirty="0">
                <a:solidFill>
                  <a:srgbClr val="000000"/>
                </a:solidFill>
                <a:latin typeface="Consolas" panose="020B0609020204030204" pitchFamily="49" charset="0"/>
              </a:rPr>
              <a:t>    </a:t>
            </a:r>
            <a:r>
              <a:rPr lang="en-US" altLang="zh-CN" sz="2400" dirty="0" err="1">
                <a:solidFill>
                  <a:srgbClr val="000000"/>
                </a:solidFill>
                <a:latin typeface="Consolas" panose="020B0609020204030204" pitchFamily="49" charset="0"/>
              </a:rPr>
              <a:t>cout</a:t>
            </a:r>
            <a:r>
              <a:rPr lang="en-US" altLang="zh-CN" sz="2400" dirty="0">
                <a:solidFill>
                  <a:srgbClr val="000000"/>
                </a:solidFill>
                <a:latin typeface="Consolas" panose="020B0609020204030204" pitchFamily="49" charset="0"/>
              </a:rPr>
              <a:t> &lt;&lt; </a:t>
            </a:r>
            <a:r>
              <a:rPr lang="en-US" altLang="zh-CN" sz="2400" dirty="0" err="1">
                <a:solidFill>
                  <a:srgbClr val="000000"/>
                </a:solidFill>
                <a:latin typeface="Consolas" panose="020B0609020204030204" pitchFamily="49" charset="0"/>
              </a:rPr>
              <a:t>endl</a:t>
            </a:r>
            <a:r>
              <a:rPr lang="en-US" altLang="zh-CN" sz="2400" dirty="0">
                <a:solidFill>
                  <a:srgbClr val="000000"/>
                </a:solidFill>
                <a:latin typeface="Consolas" panose="020B0609020204030204" pitchFamily="49" charset="0"/>
              </a:rPr>
              <a:t>;</a:t>
            </a:r>
          </a:p>
          <a:p>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7239395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30B6D98F-72D3-A9A4-34E1-5D2407F62047}"/>
              </a:ext>
            </a:extLst>
          </p:cNvPr>
          <p:cNvSpPr txBox="1"/>
          <p:nvPr/>
        </p:nvSpPr>
        <p:spPr>
          <a:xfrm>
            <a:off x="963815" y="1618006"/>
            <a:ext cx="10264365" cy="2801729"/>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代码讲完了，可以闭上眼睛仔细想一想整个画面： </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zh-CN" altLang="en-US" sz="2400" dirty="0">
                <a:effectLst/>
                <a:latin typeface="Consolas" panose="020B0609020204030204" pitchFamily="49" charset="0"/>
                <a:ea typeface="微软雅黑" panose="020B0503020204020204" pitchFamily="34" charset="-122"/>
              </a:rPr>
              <a:t>队伍最前面的马不断出来，</a:t>
            </a:r>
            <a:r>
              <a:rPr lang="zh-CN" altLang="en-US" sz="2400" dirty="0">
                <a:latin typeface="Consolas" panose="020B0609020204030204" pitchFamily="49" charset="0"/>
                <a:ea typeface="微软雅黑" panose="020B0503020204020204" pitchFamily="34" charset="-122"/>
              </a:rPr>
              <a:t>往</a:t>
            </a:r>
            <a:r>
              <a:rPr lang="zh-CN" altLang="en-US" sz="2400" dirty="0">
                <a:effectLst/>
                <a:latin typeface="Consolas" panose="020B0609020204030204" pitchFamily="49" charset="0"/>
                <a:ea typeface="微软雅黑" panose="020B0503020204020204" pitchFamily="34" charset="-122"/>
              </a:rPr>
              <a:t>八个方向变出新马；新马通过检查后，跑到队伍最后面排队。 因为队列是</a:t>
            </a:r>
            <a:r>
              <a:rPr lang="zh-CN" altLang="en-US" sz="2400" b="1" dirty="0">
                <a:effectLst/>
                <a:latin typeface="Consolas" panose="020B0609020204030204" pitchFamily="49" charset="0"/>
                <a:ea typeface="微软雅黑" panose="020B0503020204020204" pitchFamily="34" charset="-122"/>
              </a:rPr>
              <a:t>先进先出</a:t>
            </a:r>
            <a:r>
              <a:rPr lang="zh-CN" altLang="en-US" sz="2400" dirty="0">
                <a:effectLst/>
                <a:latin typeface="Consolas" panose="020B0609020204030204" pitchFamily="49" charset="0"/>
                <a:ea typeface="微软雅黑" panose="020B0503020204020204" pitchFamily="34" charset="-122"/>
              </a:rPr>
              <a:t>的，所以步数为 </a:t>
            </a:r>
            <a:r>
              <a:rPr lang="en-US" altLang="zh-CN" sz="2400" dirty="0">
                <a:effectLst/>
                <a:latin typeface="Consolas" panose="020B0609020204030204" pitchFamily="49" charset="0"/>
                <a:ea typeface="微软雅黑" panose="020B0503020204020204" pitchFamily="34" charset="-122"/>
              </a:rPr>
              <a:t>1 </a:t>
            </a:r>
            <a:r>
              <a:rPr lang="zh-CN" altLang="en-US" sz="2400" dirty="0">
                <a:effectLst/>
                <a:latin typeface="Consolas" panose="020B0609020204030204" pitchFamily="49" charset="0"/>
                <a:ea typeface="微软雅黑" panose="020B0503020204020204" pitchFamily="34" charset="-122"/>
              </a:rPr>
              <a:t>的马绝对会排在步数为 </a:t>
            </a:r>
            <a:r>
              <a:rPr lang="en-US" altLang="zh-CN" sz="2400" dirty="0">
                <a:effectLst/>
                <a:latin typeface="Consolas" panose="020B0609020204030204" pitchFamily="49" charset="0"/>
                <a:ea typeface="微软雅黑" panose="020B0503020204020204" pitchFamily="34" charset="-122"/>
              </a:rPr>
              <a:t>2 </a:t>
            </a:r>
            <a:r>
              <a:rPr lang="zh-CN" altLang="en-US" sz="2400" dirty="0">
                <a:effectLst/>
                <a:latin typeface="Consolas" panose="020B0609020204030204" pitchFamily="49" charset="0"/>
                <a:ea typeface="微软雅黑" panose="020B0503020204020204" pitchFamily="34" charset="-122"/>
              </a:rPr>
              <a:t>的马前面！</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zh-CN" altLang="en-US" sz="2400" b="1" dirty="0">
                <a:effectLst/>
                <a:latin typeface="Consolas" panose="020B0609020204030204" pitchFamily="49" charset="0"/>
                <a:ea typeface="微软雅黑" panose="020B0503020204020204" pitchFamily="34" charset="-122"/>
              </a:rPr>
              <a:t>通过这样的思路就把从四面八方同时扩散的动作，变成了一条一维队列！</a:t>
            </a:r>
            <a:endParaRPr lang="zh-CN" altLang="en-US" sz="2400" dirty="0">
              <a:effectLst/>
              <a:latin typeface="Consolas" panose="020B0609020204030204" pitchFamily="49" charset="0"/>
              <a:ea typeface="微软雅黑" panose="020B0503020204020204" pitchFamily="34" charset="-122"/>
            </a:endParaRPr>
          </a:p>
        </p:txBody>
      </p:sp>
      <p:sp>
        <p:nvSpPr>
          <p:cNvPr id="11" name="文本框 10">
            <a:extLst>
              <a:ext uri="{FF2B5EF4-FFF2-40B4-BE49-F238E27FC236}">
                <a16:creationId xmlns:a16="http://schemas.microsoft.com/office/drawing/2014/main" id="{C6C0FF35-9FB0-7C02-82DE-E8DA965CD074}"/>
              </a:ext>
            </a:extLst>
          </p:cNvPr>
          <p:cNvSpPr txBox="1"/>
          <p:nvPr/>
        </p:nvSpPr>
        <p:spPr>
          <a:xfrm>
            <a:off x="963814" y="4905529"/>
            <a:ext cx="10264365" cy="1139736"/>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以后不管题目怎么变，只要是求</a:t>
            </a:r>
            <a:r>
              <a:rPr lang="zh-CN" altLang="en-US" sz="2400" b="1" dirty="0">
                <a:solidFill>
                  <a:srgbClr val="C00000"/>
                </a:solidFill>
                <a:effectLst/>
                <a:latin typeface="Consolas" panose="020B0609020204030204" pitchFamily="49" charset="0"/>
                <a:ea typeface="微软雅黑" panose="020B0503020204020204" pitchFamily="34" charset="-122"/>
              </a:rPr>
              <a:t>最短步数、最少操作</a:t>
            </a:r>
            <a:r>
              <a:rPr lang="zh-CN" altLang="en-US" sz="2400" dirty="0">
                <a:effectLst/>
                <a:latin typeface="Consolas" panose="020B0609020204030204" pitchFamily="49" charset="0"/>
                <a:ea typeface="微软雅黑" panose="020B0503020204020204" pitchFamily="34" charset="-122"/>
              </a:rPr>
              <a:t>次数的</a:t>
            </a:r>
            <a:r>
              <a:rPr lang="zh-CN" altLang="en-US" sz="2400" b="1" dirty="0">
                <a:solidFill>
                  <a:srgbClr val="C00000"/>
                </a:solidFill>
                <a:effectLst/>
                <a:latin typeface="Consolas" panose="020B0609020204030204" pitchFamily="49" charset="0"/>
                <a:ea typeface="微软雅黑" panose="020B0503020204020204" pitchFamily="34" charset="-122"/>
              </a:rPr>
              <a:t>无权图</a:t>
            </a:r>
            <a:r>
              <a:rPr lang="zh-CN" altLang="en-US" sz="2400" dirty="0">
                <a:effectLst/>
                <a:latin typeface="Consolas" panose="020B0609020204030204" pitchFamily="49" charset="0"/>
                <a:ea typeface="微软雅黑" panose="020B0503020204020204" pitchFamily="34" charset="-122"/>
              </a:rPr>
              <a:t>问题，那基本就是这一套</a:t>
            </a:r>
            <a:r>
              <a:rPr lang="zh-CN" altLang="en-US" sz="2400" b="1" dirty="0">
                <a:effectLst/>
                <a:latin typeface="Consolas" panose="020B0609020204030204" pitchFamily="49" charset="0"/>
                <a:ea typeface="微软雅黑" panose="020B0503020204020204" pitchFamily="34" charset="-122"/>
              </a:rPr>
              <a:t>结构体 </a:t>
            </a:r>
            <a:r>
              <a:rPr lang="en-US" altLang="zh-CN" sz="2400" b="1" dirty="0">
                <a:effectLst/>
                <a:latin typeface="Consolas" panose="020B0609020204030204" pitchFamily="49" charset="0"/>
                <a:ea typeface="微软雅黑" panose="020B0503020204020204" pitchFamily="34" charset="-122"/>
              </a:rPr>
              <a:t>+ </a:t>
            </a:r>
            <a:r>
              <a:rPr lang="zh-CN" altLang="en-US" sz="2400" b="1" dirty="0">
                <a:effectLst/>
                <a:latin typeface="Consolas" panose="020B0609020204030204" pitchFamily="49" charset="0"/>
                <a:ea typeface="微软雅黑" panose="020B0503020204020204" pitchFamily="34" charset="-122"/>
              </a:rPr>
              <a:t>方向数组 </a:t>
            </a:r>
            <a:r>
              <a:rPr lang="en-US" altLang="zh-CN" sz="2400" b="1" dirty="0">
                <a:effectLst/>
                <a:latin typeface="Consolas" panose="020B0609020204030204" pitchFamily="49" charset="0"/>
                <a:ea typeface="微软雅黑" panose="020B0503020204020204" pitchFamily="34" charset="-122"/>
              </a:rPr>
              <a:t>+ </a:t>
            </a:r>
            <a:r>
              <a:rPr lang="zh-CN" altLang="en-US" sz="2400" b="1" dirty="0">
                <a:effectLst/>
                <a:latin typeface="Consolas" panose="020B0609020204030204" pitchFamily="49" charset="0"/>
                <a:ea typeface="微软雅黑" panose="020B0503020204020204" pitchFamily="34" charset="-122"/>
              </a:rPr>
              <a:t>队列调度</a:t>
            </a:r>
            <a:r>
              <a:rPr lang="zh-CN" altLang="en-US" sz="2400" dirty="0">
                <a:effectLst/>
                <a:latin typeface="Consolas" panose="020B0609020204030204" pitchFamily="49" charset="0"/>
                <a:ea typeface="微软雅黑" panose="020B0503020204020204" pitchFamily="34" charset="-122"/>
              </a:rPr>
              <a:t>的模板</a:t>
            </a:r>
            <a:r>
              <a:rPr lang="zh-CN" altLang="en-US" sz="2400" dirty="0">
                <a:latin typeface="Consolas" panose="020B0609020204030204" pitchFamily="49" charset="0"/>
                <a:ea typeface="微软雅黑" panose="020B0503020204020204" pitchFamily="34" charset="-122"/>
              </a:rPr>
              <a:t>代码</a:t>
            </a:r>
            <a:endParaRPr lang="zh-CN" altLang="en-US" sz="24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342077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C6C0FF35-9FB0-7C02-82DE-E8DA965CD074}"/>
              </a:ext>
            </a:extLst>
          </p:cNvPr>
          <p:cNvSpPr txBox="1"/>
          <p:nvPr/>
        </p:nvSpPr>
        <p:spPr>
          <a:xfrm>
            <a:off x="1222564" y="2394484"/>
            <a:ext cx="9746872" cy="2553071"/>
          </a:xfrm>
          <a:prstGeom prst="rect">
            <a:avLst/>
          </a:prstGeom>
          <a:solidFill>
            <a:schemeClr val="bg1">
              <a:lumMod val="95000"/>
            </a:schemeClr>
          </a:solidFill>
        </p:spPr>
        <p:txBody>
          <a:bodyPr wrap="square">
            <a:spAutoFit/>
          </a:bodyPr>
          <a:lstStyle/>
          <a:p>
            <a:pPr>
              <a:lnSpc>
                <a:spcPct val="200000"/>
              </a:lnSpc>
            </a:pPr>
            <a:r>
              <a:rPr lang="zh-CN" altLang="en-US" sz="2800" dirty="0">
                <a:latin typeface="Consolas" panose="020B0609020204030204" pitchFamily="49" charset="0"/>
                <a:ea typeface="微软雅黑" panose="020B0503020204020204" pitchFamily="34" charset="-122"/>
              </a:rPr>
              <a:t>我们就通过看到书本</a:t>
            </a:r>
            <a:r>
              <a:rPr lang="en-US" altLang="zh-CN" sz="2800" b="1" dirty="0">
                <a:solidFill>
                  <a:schemeClr val="accent5">
                    <a:lumMod val="75000"/>
                  </a:schemeClr>
                </a:solidFill>
                <a:latin typeface="Consolas" panose="020B0609020204030204" pitchFamily="49" charset="0"/>
                <a:ea typeface="微软雅黑" panose="020B0503020204020204" pitchFamily="34" charset="-122"/>
              </a:rPr>
              <a:t>P194</a:t>
            </a:r>
            <a:r>
              <a:rPr lang="zh-CN" altLang="en-US" sz="2800" b="1" dirty="0">
                <a:solidFill>
                  <a:schemeClr val="accent5">
                    <a:lumMod val="75000"/>
                  </a:schemeClr>
                </a:solidFill>
                <a:latin typeface="Consolas" panose="020B0609020204030204" pitchFamily="49" charset="0"/>
                <a:ea typeface="微软雅黑" panose="020B0503020204020204" pitchFamily="34" charset="-122"/>
              </a:rPr>
              <a:t>页的代码模板与分析</a:t>
            </a:r>
            <a:r>
              <a:rPr lang="zh-CN" altLang="en-US" sz="2800" dirty="0">
                <a:latin typeface="Consolas" panose="020B0609020204030204" pitchFamily="49" charset="0"/>
                <a:ea typeface="微软雅黑" panose="020B0503020204020204" pitchFamily="34" charset="-122"/>
              </a:rPr>
              <a:t>回顾一遍</a:t>
            </a:r>
            <a:r>
              <a:rPr lang="en-US" altLang="zh-CN" sz="2800" dirty="0">
                <a:latin typeface="Consolas" panose="020B0609020204030204" pitchFamily="49" charset="0"/>
                <a:ea typeface="微软雅黑" panose="020B0503020204020204" pitchFamily="34" charset="-122"/>
              </a:rPr>
              <a:t>BFS</a:t>
            </a:r>
            <a:r>
              <a:rPr lang="zh-CN" altLang="en-US" sz="2800" dirty="0">
                <a:latin typeface="Consolas" panose="020B0609020204030204" pitchFamily="49" charset="0"/>
                <a:ea typeface="微软雅黑" panose="020B0503020204020204" pitchFamily="34" charset="-122"/>
              </a:rPr>
              <a:t>的流程，将本题目讲解之后再回看书本上的分析内容应该就会非常容易理解了</a:t>
            </a:r>
            <a:r>
              <a:rPr lang="zh-CN" altLang="en-US" sz="2800" b="1" dirty="0">
                <a:latin typeface="Consolas" panose="020B0609020204030204" pitchFamily="49" charset="0"/>
                <a:ea typeface="微软雅黑" panose="020B0503020204020204" pitchFamily="34" charset="-122"/>
              </a:rPr>
              <a:t>。</a:t>
            </a:r>
            <a:endParaRPr lang="zh-CN" altLang="en-US" sz="2800" dirty="0">
              <a:effectLst/>
              <a:latin typeface="Consolas" panose="020B0609020204030204" pitchFamily="49" charset="0"/>
              <a:ea typeface="微软雅黑" panose="020B0503020204020204" pitchFamily="34" charset="-122"/>
            </a:endParaRPr>
          </a:p>
        </p:txBody>
      </p:sp>
    </p:spTree>
    <p:extLst>
      <p:ext uri="{BB962C8B-B14F-4D97-AF65-F5344CB8AC3E}">
        <p14:creationId xmlns:p14="http://schemas.microsoft.com/office/powerpoint/2010/main" val="89747875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4F147437-D9E9-5F5C-3761-4FA705784FAF}"/>
              </a:ext>
            </a:extLst>
          </p:cNvPr>
          <p:cNvSpPr txBox="1"/>
          <p:nvPr/>
        </p:nvSpPr>
        <p:spPr>
          <a:xfrm>
            <a:off x="1114770" y="1632807"/>
            <a:ext cx="9962460" cy="585738"/>
          </a:xfrm>
          <a:prstGeom prst="rect">
            <a:avLst/>
          </a:prstGeom>
          <a:solidFill>
            <a:schemeClr val="accent5">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书本</a:t>
            </a:r>
            <a:r>
              <a:rPr lang="en-US" altLang="zh-CN" sz="2400" b="1" dirty="0">
                <a:effectLst/>
                <a:latin typeface="Consolas" panose="020B0609020204030204" pitchFamily="49" charset="0"/>
                <a:ea typeface="微软雅黑" panose="020B0503020204020204" pitchFamily="34" charset="-122"/>
              </a:rPr>
              <a:t>P196</a:t>
            </a:r>
            <a:r>
              <a:rPr lang="zh-CN" altLang="en-US" sz="2400" b="1" dirty="0">
                <a:effectLst/>
                <a:latin typeface="Consolas" panose="020B0609020204030204" pitchFamily="49" charset="0"/>
                <a:ea typeface="微软雅黑" panose="020B0503020204020204" pitchFamily="34" charset="-122"/>
              </a:rPr>
              <a:t>页 例</a:t>
            </a:r>
            <a:r>
              <a:rPr lang="en-US" altLang="zh-CN" sz="2400" b="1" dirty="0">
                <a:effectLst/>
                <a:latin typeface="Consolas" panose="020B0609020204030204" pitchFamily="49" charset="0"/>
                <a:ea typeface="微软雅黑" panose="020B0503020204020204" pitchFamily="34" charset="-122"/>
              </a:rPr>
              <a:t>14-5 </a:t>
            </a:r>
            <a:r>
              <a:rPr lang="zh-CN" altLang="en-US" sz="2400" b="1" dirty="0">
                <a:latin typeface="Consolas" panose="020B0609020204030204" pitchFamily="49" charset="0"/>
                <a:ea typeface="微软雅黑" panose="020B0503020204020204" pitchFamily="34" charset="-122"/>
              </a:rPr>
              <a:t>奇怪的电梯</a:t>
            </a:r>
            <a:r>
              <a:rPr lang="en-US" altLang="zh-CN" sz="2400" b="1" dirty="0">
                <a:effectLst/>
                <a:latin typeface="Consolas" panose="020B0609020204030204" pitchFamily="49" charset="0"/>
                <a:ea typeface="微软雅黑" panose="020B0503020204020204" pitchFamily="34" charset="-122"/>
              </a:rPr>
              <a:t>(OJ</a:t>
            </a:r>
            <a:r>
              <a:rPr lang="en-US" altLang="zh-CN" sz="2400" b="1" dirty="0">
                <a:latin typeface="Consolas" panose="020B0609020204030204" pitchFamily="49" charset="0"/>
                <a:ea typeface="微软雅黑" panose="020B0503020204020204" pitchFamily="34" charset="-122"/>
              </a:rPr>
              <a:t>:</a:t>
            </a:r>
            <a:r>
              <a:rPr lang="zh-CN" altLang="en-US" sz="2400" b="1" dirty="0">
                <a:latin typeface="Consolas" panose="020B0609020204030204" pitchFamily="49" charset="0"/>
                <a:ea typeface="微软雅黑" panose="020B0503020204020204" pitchFamily="34" charset="-122"/>
              </a:rPr>
              <a:t> </a:t>
            </a:r>
            <a:r>
              <a:rPr lang="en-US" altLang="zh-CN" sz="2400" b="1" dirty="0">
                <a:latin typeface="Consolas" panose="020B0609020204030204" pitchFamily="49" charset="0"/>
                <a:ea typeface="微软雅黑" panose="020B0503020204020204" pitchFamily="34" charset="-122"/>
              </a:rPr>
              <a:t>B0205</a:t>
            </a:r>
            <a:r>
              <a:rPr lang="en-US" altLang="zh-CN" sz="2400" b="1" dirty="0">
                <a:effectLst/>
                <a:latin typeface="Consolas" panose="020B0609020204030204" pitchFamily="49" charset="0"/>
                <a:ea typeface="微软雅黑" panose="020B0503020204020204" pitchFamily="34" charset="-122"/>
              </a:rPr>
              <a:t>)</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2CC780DA-C903-85B4-4D86-F5F20CDEDCAE}"/>
                  </a:ext>
                </a:extLst>
              </p:cNvPr>
              <p:cNvSpPr txBox="1"/>
              <p:nvPr/>
            </p:nvSpPr>
            <p:spPr>
              <a:xfrm>
                <a:off x="1114770" y="2616450"/>
                <a:ext cx="9962460" cy="335104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大楼的每一层楼都可以停电梯，而且第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𝑖</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层楼（</a:t>
                </a:r>
                <a14:m>
                  <m:oMath xmlns:m="http://schemas.openxmlformats.org/officeDocument/2006/math">
                    <m:r>
                      <a:rPr lang="it-IT" altLang="zh-CN" sz="2400" i="1" smtClean="0">
                        <a:effectLst/>
                        <a:latin typeface="Cambria Math" panose="02040503050406030204" pitchFamily="18" charset="0"/>
                        <a:ea typeface="微软雅黑" panose="020B0503020204020204" pitchFamily="34" charset="-122"/>
                      </a:rPr>
                      <m:t>1 ≤</m:t>
                    </m:r>
                    <m:r>
                      <a:rPr lang="it-IT" altLang="zh-CN" sz="2400" i="1" smtClean="0">
                        <a:effectLst/>
                        <a:latin typeface="Cambria Math" panose="02040503050406030204" pitchFamily="18" charset="0"/>
                        <a:ea typeface="微软雅黑" panose="020B0503020204020204" pitchFamily="34" charset="-122"/>
                      </a:rPr>
                      <m:t>𝑖</m:t>
                    </m:r>
                    <m:r>
                      <a:rPr lang="it-IT" altLang="zh-CN" sz="2400" i="1" smtClean="0">
                        <a:effectLst/>
                        <a:latin typeface="Cambria Math" panose="02040503050406030204" pitchFamily="18" charset="0"/>
                        <a:ea typeface="微软雅黑" panose="020B0503020204020204" pitchFamily="34" charset="-122"/>
                      </a:rPr>
                      <m:t> ≤</m:t>
                    </m:r>
                    <m:r>
                      <a:rPr lang="it-IT" altLang="zh-CN" sz="2400" i="1" smtClean="0">
                        <a:effectLst/>
                        <a:latin typeface="Cambria Math" panose="02040503050406030204" pitchFamily="18" charset="0"/>
                        <a:ea typeface="微软雅黑" panose="020B0503020204020204" pitchFamily="34" charset="-122"/>
                      </a:rPr>
                      <m:t>𝑁</m:t>
                    </m:r>
                  </m:oMath>
                </a14:m>
                <a:r>
                  <a:rPr lang="zh-CN" altLang="en-US" sz="2400" dirty="0">
                    <a:effectLst/>
                    <a:latin typeface="微软雅黑" panose="020B0503020204020204" pitchFamily="34" charset="-122"/>
                    <a:ea typeface="微软雅黑" panose="020B0503020204020204" pitchFamily="34" charset="-122"/>
                  </a:rPr>
                  <a:t>）上有一个数字 </a:t>
                </a:r>
                <a14:m>
                  <m:oMath xmlns:m="http://schemas.openxmlformats.org/officeDocument/2006/math">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𝐾</m:t>
                        </m:r>
                      </m:e>
                      <m:sub>
                        <m:r>
                          <a:rPr lang="en-US" altLang="zh-CN" sz="2400" i="1" smtClean="0">
                            <a:effectLst/>
                            <a:latin typeface="Cambria Math" panose="02040503050406030204" pitchFamily="18" charset="0"/>
                            <a:ea typeface="微软雅黑" panose="020B0503020204020204" pitchFamily="34" charset="-122"/>
                          </a:rPr>
                          <m:t>𝑖</m:t>
                        </m:r>
                      </m:sub>
                    </m:sSub>
                  </m:oMath>
                </a14:m>
                <a:r>
                  <a:rPr lang="zh-CN" altLang="en-US" sz="2400" dirty="0">
                    <a:effectLst/>
                    <a:latin typeface="微软雅黑" panose="020B0503020204020204" pitchFamily="34" charset="-122"/>
                    <a:ea typeface="微软雅黑" panose="020B0503020204020204" pitchFamily="34" charset="-122"/>
                  </a:rPr>
                  <a:t>（</a:t>
                </a:r>
                <a14:m>
                  <m:oMath xmlns:m="http://schemas.openxmlformats.org/officeDocument/2006/math">
                    <m:r>
                      <a:rPr lang="it-IT" altLang="zh-CN" sz="2400" i="1" smtClean="0">
                        <a:effectLst/>
                        <a:latin typeface="Cambria Math" panose="02040503050406030204" pitchFamily="18" charset="0"/>
                        <a:ea typeface="微软雅黑" panose="020B0503020204020204" pitchFamily="34" charset="-122"/>
                      </a:rPr>
                      <m:t>0≤</m:t>
                    </m:r>
                    <m:sSub>
                      <m:sSubPr>
                        <m:ctrlPr>
                          <a:rPr lang="it-IT" altLang="zh-CN" sz="2400" i="1" smtClean="0">
                            <a:effectLst/>
                            <a:latin typeface="Cambria Math" panose="02040503050406030204" pitchFamily="18" charset="0"/>
                            <a:ea typeface="微软雅黑" panose="020B0503020204020204" pitchFamily="34" charset="-122"/>
                          </a:rPr>
                        </m:ctrlPr>
                      </m:sSubPr>
                      <m:e>
                        <m:r>
                          <a:rPr lang="it-IT" altLang="zh-CN" sz="2400" i="1" smtClean="0">
                            <a:effectLst/>
                            <a:latin typeface="Cambria Math" panose="02040503050406030204" pitchFamily="18" charset="0"/>
                            <a:ea typeface="微软雅黑" panose="020B0503020204020204" pitchFamily="34" charset="-122"/>
                          </a:rPr>
                          <m:t>𝐾</m:t>
                        </m:r>
                      </m:e>
                      <m:sub>
                        <m:r>
                          <a:rPr lang="it-IT" altLang="zh-CN" sz="2400" i="1" smtClean="0">
                            <a:effectLst/>
                            <a:latin typeface="Cambria Math" panose="02040503050406030204" pitchFamily="18" charset="0"/>
                            <a:ea typeface="微软雅黑" panose="020B0503020204020204" pitchFamily="34" charset="-122"/>
                          </a:rPr>
                          <m:t>𝑖</m:t>
                        </m:r>
                      </m:sub>
                    </m:sSub>
                    <m:r>
                      <a:rPr lang="it-IT" altLang="zh-CN" sz="2400" i="1" smtClean="0">
                        <a:effectLst/>
                        <a:latin typeface="Cambria Math" panose="02040503050406030204" pitchFamily="18" charset="0"/>
                        <a:ea typeface="微软雅黑" panose="020B0503020204020204" pitchFamily="34" charset="-122"/>
                      </a:rPr>
                      <m:t>≤</m:t>
                    </m:r>
                    <m:r>
                      <a:rPr lang="it-IT" altLang="zh-CN" sz="2400" i="1" smtClean="0">
                        <a:effectLst/>
                        <a:latin typeface="Cambria Math" panose="02040503050406030204" pitchFamily="18" charset="0"/>
                        <a:ea typeface="微软雅黑" panose="020B0503020204020204" pitchFamily="34" charset="-122"/>
                      </a:rPr>
                      <m:t>𝑁</m:t>
                    </m:r>
                  </m:oMath>
                </a14:m>
                <a:r>
                  <a:rPr lang="zh-CN" altLang="en-US" sz="2400" dirty="0">
                    <a:effectLst/>
                    <a:latin typeface="微软雅黑" panose="020B0503020204020204" pitchFamily="34" charset="-122"/>
                    <a:ea typeface="微软雅黑" panose="020B0503020204020204" pitchFamily="34" charset="-122"/>
                  </a:rPr>
                  <a:t>）。电梯只有二个按钮：上，下。上下的层数等于当前楼层上的那个数字。当然，如果不能满足要求，相应的按钮就会失灵。</a:t>
                </a:r>
                <a:endParaRPr lang="en-US" altLang="zh-CN" sz="2400" dirty="0">
                  <a:effectLst/>
                  <a:latin typeface="微软雅黑" panose="020B0503020204020204" pitchFamily="34" charset="-122"/>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例如：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3, 3, 1, 2, 5</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代表了 </a:t>
                </a:r>
                <a14:m>
                  <m:oMath xmlns:m="http://schemas.openxmlformats.org/officeDocument/2006/math">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𝐾</m:t>
                        </m:r>
                      </m:e>
                      <m:sub>
                        <m:r>
                          <a:rPr lang="en-US" altLang="zh-CN" sz="2400" i="1" smtClean="0">
                            <a:effectLst/>
                            <a:latin typeface="Cambria Math" panose="02040503050406030204" pitchFamily="18" charset="0"/>
                            <a:ea typeface="微软雅黑" panose="020B0503020204020204" pitchFamily="34" charset="-122"/>
                          </a:rPr>
                          <m:t>𝑖</m:t>
                        </m:r>
                      </m:sub>
                    </m:sSub>
                  </m:oMath>
                </a14:m>
                <a:r>
                  <a:rPr lang="zh-CN" altLang="en-US" sz="2400" dirty="0">
                    <a:effectLst/>
                    <a:latin typeface="微软雅黑" panose="020B0503020204020204" pitchFamily="34" charset="-122"/>
                    <a:ea typeface="微软雅黑" panose="020B0503020204020204" pitchFamily="34" charset="-122"/>
                  </a:rPr>
                  <a:t>（</a:t>
                </a:r>
                <a14:m>
                  <m:oMath xmlns:m="http://schemas.openxmlformats.org/officeDocument/2006/math">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𝐾</m:t>
                        </m:r>
                      </m:e>
                      <m:sub>
                        <m:r>
                          <a:rPr lang="en-US" altLang="zh-CN" sz="2400" i="1" smtClean="0">
                            <a:effectLst/>
                            <a:latin typeface="Cambria Math" panose="02040503050406030204" pitchFamily="18" charset="0"/>
                            <a:ea typeface="微软雅黑" panose="020B0503020204020204" pitchFamily="34" charset="-122"/>
                          </a:rPr>
                          <m:t>1</m:t>
                        </m:r>
                      </m:sub>
                    </m:sSub>
                    <m:r>
                      <a:rPr lang="en-US" altLang="zh-CN" sz="2400" i="1" smtClean="0">
                        <a:effectLst/>
                        <a:latin typeface="Cambria Math" panose="02040503050406030204" pitchFamily="18" charset="0"/>
                        <a:ea typeface="微软雅黑" panose="020B0503020204020204" pitchFamily="34" charset="-122"/>
                      </a:rPr>
                      <m:t>=3</m:t>
                    </m:r>
                  </m:oMath>
                </a14:m>
                <a:r>
                  <a:rPr lang="zh-CN" altLang="en-US" sz="2400" dirty="0">
                    <a:effectLst/>
                    <a:latin typeface="微软雅黑" panose="020B0503020204020204" pitchFamily="34" charset="-122"/>
                    <a:ea typeface="微软雅黑" panose="020B0503020204020204" pitchFamily="34" charset="-122"/>
                  </a:rPr>
                  <a:t>，</a:t>
                </a:r>
                <a14:m>
                  <m:oMath xmlns:m="http://schemas.openxmlformats.org/officeDocument/2006/math">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𝐾</m:t>
                        </m:r>
                      </m:e>
                      <m:sub>
                        <m:r>
                          <a:rPr lang="en-US" altLang="zh-CN" sz="2400" i="1" smtClean="0">
                            <a:effectLst/>
                            <a:latin typeface="Cambria Math" panose="02040503050406030204" pitchFamily="18" charset="0"/>
                            <a:ea typeface="微软雅黑" panose="020B0503020204020204" pitchFamily="34" charset="-122"/>
                          </a:rPr>
                          <m:t>2</m:t>
                        </m:r>
                      </m:sub>
                    </m:sSub>
                    <m:r>
                      <a:rPr lang="en-US" altLang="zh-CN" sz="2400" i="1" smtClean="0">
                        <a:effectLst/>
                        <a:latin typeface="Cambria Math" panose="02040503050406030204" pitchFamily="18" charset="0"/>
                        <a:ea typeface="微软雅黑" panose="020B0503020204020204" pitchFamily="34" charset="-122"/>
                      </a:rPr>
                      <m:t>=3</m:t>
                    </m:r>
                  </m:oMath>
                </a14:m>
                <a:r>
                  <a:rPr lang="zh-CN" altLang="en-US" sz="2400" dirty="0">
                    <a:effectLst/>
                    <a:latin typeface="微软雅黑" panose="020B0503020204020204" pitchFamily="34" charset="-122"/>
                    <a:ea typeface="微软雅黑" panose="020B0503020204020204" pitchFamily="34" charset="-122"/>
                  </a:rPr>
                  <a:t>，</a:t>
                </a:r>
                <a:r>
                  <a:rPr lang="en-US" altLang="zh-CN" sz="2400" dirty="0">
                    <a:effectLst/>
                    <a:latin typeface="微软雅黑" panose="020B0503020204020204" pitchFamily="34" charset="-122"/>
                    <a:ea typeface="微软雅黑" panose="020B0503020204020204" pitchFamily="34" charset="-122"/>
                  </a:rPr>
                  <a:t>……</a:t>
                </a:r>
                <a:r>
                  <a:rPr lang="zh-CN" altLang="en-US" sz="2400" dirty="0">
                    <a:effectLst/>
                    <a:latin typeface="微软雅黑" panose="020B0503020204020204" pitchFamily="34" charset="-122"/>
                    <a:ea typeface="微软雅黑" panose="020B0503020204020204" pitchFamily="34" charset="-122"/>
                  </a:rPr>
                  <a:t>），从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1</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楼开始。在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1</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楼，按“上”可以到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4</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楼，按“下”是不起作用的，因为没有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−2</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楼。那么，从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𝐴</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楼到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𝐵</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楼至少要按几次按钮呢？</a:t>
                </a:r>
              </a:p>
            </p:txBody>
          </p:sp>
        </mc:Choice>
        <mc:Fallback xmlns="">
          <p:sp>
            <p:nvSpPr>
              <p:cNvPr id="8" name="文本框 7">
                <a:extLst>
                  <a:ext uri="{FF2B5EF4-FFF2-40B4-BE49-F238E27FC236}">
                    <a16:creationId xmlns:a16="http://schemas.microsoft.com/office/drawing/2014/main" id="{2CC780DA-C903-85B4-4D86-F5F20CDEDCAE}"/>
                  </a:ext>
                </a:extLst>
              </p:cNvPr>
              <p:cNvSpPr txBox="1">
                <a:spLocks noRot="1" noChangeAspect="1" noMove="1" noResize="1" noEditPoints="1" noAdjustHandles="1" noChangeArrowheads="1" noChangeShapeType="1" noTextEdit="1"/>
              </p:cNvSpPr>
              <p:nvPr/>
            </p:nvSpPr>
            <p:spPr>
              <a:xfrm>
                <a:off x="1114770" y="2616450"/>
                <a:ext cx="9962460" cy="3351046"/>
              </a:xfrm>
              <a:prstGeom prst="rect">
                <a:avLst/>
              </a:prstGeom>
              <a:blipFill>
                <a:blip r:embed="rId5"/>
                <a:stretch>
                  <a:fillRect l="-979" r="-673" b="-327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710277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pic>
        <p:nvPicPr>
          <p:cNvPr id="12" name="图片 11">
            <a:extLst>
              <a:ext uri="{FF2B5EF4-FFF2-40B4-BE49-F238E27FC236}">
                <a16:creationId xmlns:a16="http://schemas.microsoft.com/office/drawing/2014/main" id="{32105F13-C0E9-5BF8-9C72-7D3240F7CBC0}"/>
              </a:ext>
            </a:extLst>
          </p:cNvPr>
          <p:cNvPicPr>
            <a:picLocks noChangeAspect="1"/>
          </p:cNvPicPr>
          <p:nvPr/>
        </p:nvPicPr>
        <p:blipFill>
          <a:blip r:embed="rId5"/>
          <a:stretch>
            <a:fillRect/>
          </a:stretch>
        </p:blipFill>
        <p:spPr>
          <a:xfrm>
            <a:off x="781654" y="3019525"/>
            <a:ext cx="10628692" cy="3184216"/>
          </a:xfrm>
          <a:prstGeom prst="rect">
            <a:avLst/>
          </a:prstGeom>
        </p:spPr>
      </p:pic>
      <p:sp>
        <p:nvSpPr>
          <p:cNvPr id="14" name="文本框 13">
            <a:extLst>
              <a:ext uri="{FF2B5EF4-FFF2-40B4-BE49-F238E27FC236}">
                <a16:creationId xmlns:a16="http://schemas.microsoft.com/office/drawing/2014/main" id="{2522FB65-471F-8FC0-9599-524DB1FFA4E0}"/>
              </a:ext>
            </a:extLst>
          </p:cNvPr>
          <p:cNvSpPr txBox="1"/>
          <p:nvPr/>
        </p:nvSpPr>
        <p:spPr>
          <a:xfrm>
            <a:off x="1396607" y="1624456"/>
            <a:ext cx="9100525" cy="1135054"/>
          </a:xfrm>
          <a:prstGeom prst="rect">
            <a:avLst/>
          </a:prstGeom>
          <a:solidFill>
            <a:schemeClr val="accent6">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这道题不要多了个电梯的外衣就不认识了，它和马的跳跃在逻辑上是一模一样的！我们来对比一下这两道题目</a:t>
            </a:r>
          </a:p>
        </p:txBody>
      </p:sp>
    </p:spTree>
    <p:extLst>
      <p:ext uri="{BB962C8B-B14F-4D97-AF65-F5344CB8AC3E}">
        <p14:creationId xmlns:p14="http://schemas.microsoft.com/office/powerpoint/2010/main" val="359398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8EE2156F-EC7A-C30B-AE8E-386D37D401D2}"/>
                  </a:ext>
                </a:extLst>
              </p:cNvPr>
              <p:cNvSpPr txBox="1"/>
              <p:nvPr/>
            </p:nvSpPr>
            <p:spPr>
              <a:xfrm>
                <a:off x="1164336" y="1413556"/>
                <a:ext cx="10107167" cy="1693733"/>
              </a:xfrm>
              <a:prstGeom prst="rect">
                <a:avLst/>
              </a:prstGeom>
              <a:solidFill>
                <a:schemeClr val="accent1">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本题状态扩展非常简单。假设当前在第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𝑖</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层，电梯上的数字是 </a:t>
                </a:r>
                <a14:m>
                  <m:oMath xmlns:m="http://schemas.openxmlformats.org/officeDocument/2006/math">
                    <m:sSub>
                      <m:sSubPr>
                        <m:ctrlPr>
                          <a:rPr lang="en-US" altLang="zh-CN" sz="2400" i="1" smtClean="0">
                            <a:effectLst/>
                            <a:latin typeface="Cambria Math" panose="02040503050406030204" pitchFamily="18" charset="0"/>
                            <a:ea typeface="微软雅黑" panose="020B0503020204020204" pitchFamily="34" charset="-122"/>
                          </a:rPr>
                        </m:ctrlPr>
                      </m:sSubPr>
                      <m:e>
                        <m:r>
                          <a:rPr lang="en-US" altLang="zh-CN" sz="2400" i="1" smtClean="0">
                            <a:effectLst/>
                            <a:latin typeface="Cambria Math" panose="02040503050406030204" pitchFamily="18" charset="0"/>
                            <a:ea typeface="微软雅黑" panose="020B0503020204020204" pitchFamily="34" charset="-122"/>
                          </a:rPr>
                          <m:t>𝐾</m:t>
                        </m:r>
                      </m:e>
                      <m:sub>
                        <m:r>
                          <a:rPr lang="en-US" altLang="zh-CN" sz="2400" i="1" smtClean="0">
                            <a:effectLst/>
                            <a:latin typeface="Cambria Math" panose="02040503050406030204" pitchFamily="18" charset="0"/>
                            <a:ea typeface="微软雅黑" panose="020B0503020204020204" pitchFamily="34" charset="-122"/>
                          </a:rPr>
                          <m:t>𝑖</m:t>
                        </m:r>
                      </m:sub>
                    </m:sSub>
                  </m:oMath>
                </a14:m>
                <a:r>
                  <a:rPr lang="zh-CN" altLang="en-US" sz="24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动作 </a:t>
                </a:r>
                <a:r>
                  <a:rPr lang="en-US" altLang="zh-CN" sz="2400" dirty="0">
                    <a:effectLst/>
                    <a:latin typeface="Consolas" panose="020B0609020204030204" pitchFamily="49" charset="0"/>
                    <a:ea typeface="微软雅黑" panose="020B0503020204020204" pitchFamily="34" charset="-122"/>
                  </a:rPr>
                  <a:t>1</a:t>
                </a:r>
                <a:r>
                  <a:rPr lang="zh-CN" altLang="en-US" sz="2400" dirty="0">
                    <a:effectLst/>
                    <a:latin typeface="Consolas" panose="020B0609020204030204" pitchFamily="49" charset="0"/>
                    <a:ea typeface="微软雅黑" panose="020B0503020204020204" pitchFamily="34" charset="-122"/>
                  </a:rPr>
                  <a:t>（向上）： 新楼层 </a:t>
                </a:r>
                <a:r>
                  <a:rPr lang="en-US" altLang="zh-CN" sz="2400" dirty="0">
                    <a:effectLst/>
                    <a:latin typeface="Consolas" panose="020B0609020204030204" pitchFamily="49" charset="0"/>
                    <a:ea typeface="微软雅黑" panose="020B0503020204020204" pitchFamily="34" charset="-122"/>
                  </a:rPr>
                  <a:t>= </a:t>
                </a:r>
                <a14:m>
                  <m:oMath xmlns:m="http://schemas.openxmlformats.org/officeDocument/2006/math">
                    <m:r>
                      <m:rPr>
                        <m:sty m:val="p"/>
                      </m:rPr>
                      <a:rPr lang="en-US" altLang="zh-CN" sz="2400" b="0" i="0" smtClean="0">
                        <a:effectLst/>
                        <a:latin typeface="Cambria Math" panose="02040503050406030204" pitchFamily="18" charset="0"/>
                        <a:ea typeface="微软雅黑" panose="020B0503020204020204" pitchFamily="34" charset="-122"/>
                      </a:rPr>
                      <m:t>i</m:t>
                    </m:r>
                    <m:r>
                      <a:rPr lang="en-US" altLang="zh-CN" sz="2400" b="0" i="0" smtClean="0">
                        <a:effectLst/>
                        <a:latin typeface="Cambria Math" panose="02040503050406030204" pitchFamily="18" charset="0"/>
                        <a:ea typeface="微软雅黑" panose="020B0503020204020204" pitchFamily="34" charset="-122"/>
                      </a:rPr>
                      <m:t>+</m:t>
                    </m:r>
                    <m:sSub>
                      <m:sSubPr>
                        <m:ctrlPr>
                          <a:rPr lang="en-US" altLang="zh-CN" sz="2400" i="1" smtClean="0">
                            <a:effectLst/>
                            <a:latin typeface="Cambria Math" panose="02040503050406030204" pitchFamily="18" charset="0"/>
                            <a:ea typeface="微软雅黑" panose="020B0503020204020204" pitchFamily="34" charset="-122"/>
                          </a:rPr>
                        </m:ctrlPr>
                      </m:sSubPr>
                      <m:e>
                        <m:r>
                          <m:rPr>
                            <m:sty m:val="p"/>
                          </m:rPr>
                          <a:rPr lang="en-US" altLang="zh-CN" sz="2400" b="0" i="0" smtClean="0">
                            <a:effectLst/>
                            <a:latin typeface="Cambria Math" panose="02040503050406030204" pitchFamily="18" charset="0"/>
                            <a:ea typeface="微软雅黑" panose="020B0503020204020204" pitchFamily="34" charset="-122"/>
                          </a:rPr>
                          <m:t>K</m:t>
                        </m:r>
                      </m:e>
                      <m:sub>
                        <m:r>
                          <m:rPr>
                            <m:sty m:val="p"/>
                          </m:rPr>
                          <a:rPr lang="en-US" altLang="zh-CN" sz="2400" b="0" i="0" smtClean="0">
                            <a:effectLst/>
                            <a:latin typeface="Cambria Math" panose="02040503050406030204" pitchFamily="18" charset="0"/>
                            <a:ea typeface="微软雅黑" panose="020B0503020204020204" pitchFamily="34" charset="-122"/>
                          </a:rPr>
                          <m:t>i</m:t>
                        </m:r>
                      </m:sub>
                    </m:sSub>
                  </m:oMath>
                </a14:m>
                <a:endParaRPr lang="en-US" altLang="zh-CN" sz="2400"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动作 </a:t>
                </a:r>
                <a:r>
                  <a:rPr lang="en-US" altLang="zh-CN" sz="2400" dirty="0">
                    <a:effectLst/>
                    <a:latin typeface="Consolas" panose="020B0609020204030204" pitchFamily="49" charset="0"/>
                    <a:ea typeface="微软雅黑" panose="020B0503020204020204" pitchFamily="34" charset="-122"/>
                  </a:rPr>
                  <a:t>2</a:t>
                </a:r>
                <a:r>
                  <a:rPr lang="zh-CN" altLang="en-US" sz="2400" dirty="0">
                    <a:effectLst/>
                    <a:latin typeface="Consolas" panose="020B0609020204030204" pitchFamily="49" charset="0"/>
                    <a:ea typeface="微软雅黑" panose="020B0503020204020204" pitchFamily="34" charset="-122"/>
                  </a:rPr>
                  <a:t>（向下）： 新楼层 </a:t>
                </a:r>
                <a:r>
                  <a:rPr lang="en-US" altLang="zh-CN" sz="2400" dirty="0">
                    <a:effectLst/>
                    <a:latin typeface="Consolas" panose="020B0609020204030204" pitchFamily="49" charset="0"/>
                    <a:ea typeface="微软雅黑" panose="020B0503020204020204" pitchFamily="34" charset="-122"/>
                  </a:rPr>
                  <a:t>= </a:t>
                </a:r>
                <a14:m>
                  <m:oMath xmlns:m="http://schemas.openxmlformats.org/officeDocument/2006/math">
                    <m:r>
                      <m:rPr>
                        <m:sty m:val="p"/>
                      </m:rPr>
                      <a:rPr lang="en-US" altLang="zh-CN" sz="2400" b="0" i="0" smtClean="0">
                        <a:effectLst/>
                        <a:latin typeface="Cambria Math" panose="02040503050406030204" pitchFamily="18" charset="0"/>
                        <a:ea typeface="微软雅黑" panose="020B0503020204020204" pitchFamily="34" charset="-122"/>
                      </a:rPr>
                      <m:t>i</m:t>
                    </m:r>
                    <m:r>
                      <a:rPr lang="en-US" altLang="zh-CN" sz="2400" b="0" i="0" smtClean="0">
                        <a:effectLst/>
                        <a:latin typeface="Cambria Math" panose="02040503050406030204" pitchFamily="18" charset="0"/>
                        <a:ea typeface="微软雅黑" panose="020B0503020204020204" pitchFamily="34" charset="-122"/>
                      </a:rPr>
                      <m:t>−</m:t>
                    </m:r>
                    <m:sSub>
                      <m:sSubPr>
                        <m:ctrlPr>
                          <a:rPr lang="en-US" altLang="zh-CN" sz="2400" i="1" smtClean="0">
                            <a:effectLst/>
                            <a:latin typeface="Cambria Math" panose="02040503050406030204" pitchFamily="18" charset="0"/>
                            <a:ea typeface="微软雅黑" panose="020B0503020204020204" pitchFamily="34" charset="-122"/>
                          </a:rPr>
                        </m:ctrlPr>
                      </m:sSubPr>
                      <m:e>
                        <m:r>
                          <m:rPr>
                            <m:sty m:val="p"/>
                          </m:rPr>
                          <a:rPr lang="en-US" altLang="zh-CN" sz="2400" b="0" i="0" smtClean="0">
                            <a:effectLst/>
                            <a:latin typeface="Cambria Math" panose="02040503050406030204" pitchFamily="18" charset="0"/>
                            <a:ea typeface="微软雅黑" panose="020B0503020204020204" pitchFamily="34" charset="-122"/>
                          </a:rPr>
                          <m:t>K</m:t>
                        </m:r>
                      </m:e>
                      <m:sub>
                        <m:r>
                          <m:rPr>
                            <m:sty m:val="p"/>
                          </m:rPr>
                          <a:rPr lang="en-US" altLang="zh-CN" sz="2400" b="0" i="0" smtClean="0">
                            <a:effectLst/>
                            <a:latin typeface="Cambria Math" panose="02040503050406030204" pitchFamily="18" charset="0"/>
                            <a:ea typeface="微软雅黑" panose="020B0503020204020204" pitchFamily="34" charset="-122"/>
                          </a:rPr>
                          <m:t>i</m:t>
                        </m:r>
                      </m:sub>
                    </m:sSub>
                  </m:oMath>
                </a14:m>
                <a:endParaRPr lang="en-US" altLang="zh-CN" sz="2400" dirty="0">
                  <a:effectLst/>
                  <a:latin typeface="Consolas" panose="020B0609020204030204" pitchFamily="49" charset="0"/>
                  <a:ea typeface="微软雅黑" panose="020B0503020204020204" pitchFamily="34" charset="-122"/>
                </a:endParaRPr>
              </a:p>
            </p:txBody>
          </p:sp>
        </mc:Choice>
        <mc:Fallback xmlns="">
          <p:sp>
            <p:nvSpPr>
              <p:cNvPr id="8" name="文本框 7">
                <a:extLst>
                  <a:ext uri="{FF2B5EF4-FFF2-40B4-BE49-F238E27FC236}">
                    <a16:creationId xmlns:a16="http://schemas.microsoft.com/office/drawing/2014/main" id="{8EE2156F-EC7A-C30B-AE8E-386D37D401D2}"/>
                  </a:ext>
                </a:extLst>
              </p:cNvPr>
              <p:cNvSpPr txBox="1">
                <a:spLocks noRot="1" noChangeAspect="1" noMove="1" noResize="1" noEditPoints="1" noAdjustHandles="1" noChangeArrowheads="1" noChangeShapeType="1" noTextEdit="1"/>
              </p:cNvSpPr>
              <p:nvPr/>
            </p:nvSpPr>
            <p:spPr>
              <a:xfrm>
                <a:off x="1164336" y="1413556"/>
                <a:ext cx="10107167" cy="1693733"/>
              </a:xfrm>
              <a:prstGeom prst="rect">
                <a:avLst/>
              </a:prstGeom>
              <a:blipFill>
                <a:blip r:embed="rId5"/>
                <a:stretch>
                  <a:fillRect l="-1086" b="-86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8002BB49-8AF6-EF6D-964C-BB1F11937243}"/>
                  </a:ext>
                </a:extLst>
              </p:cNvPr>
              <p:cNvSpPr txBox="1"/>
              <p:nvPr/>
            </p:nvSpPr>
            <p:spPr>
              <a:xfrm>
                <a:off x="1164336" y="3353155"/>
                <a:ext cx="10107167" cy="2904193"/>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推演：输入样例 </a:t>
                </a:r>
                <a:r>
                  <a:rPr lang="en-US" altLang="zh-CN" sz="2400" b="1" dirty="0">
                    <a:effectLst/>
                    <a:latin typeface="Consolas" panose="020B0609020204030204" pitchFamily="49" charset="0"/>
                    <a:ea typeface="微软雅黑" panose="020B0503020204020204" pitchFamily="34" charset="-122"/>
                  </a:rPr>
                  <a:t>5 1 5</a:t>
                </a:r>
                <a:r>
                  <a:rPr lang="zh-CN" altLang="en-US" sz="2400" b="1" dirty="0">
                    <a:effectLst/>
                    <a:latin typeface="Consolas" panose="020B0609020204030204" pitchFamily="49" charset="0"/>
                    <a:ea typeface="微软雅黑" panose="020B0503020204020204" pitchFamily="34" charset="-122"/>
                  </a:rPr>
                  <a:t>，</a:t>
                </a:r>
                <a:r>
                  <a:rPr lang="en-US" altLang="zh-CN" sz="2400" b="1" dirty="0">
                    <a:effectLst/>
                    <a:latin typeface="Consolas" panose="020B0609020204030204" pitchFamily="49" charset="0"/>
                    <a:ea typeface="微软雅黑" panose="020B0503020204020204" pitchFamily="34" charset="-122"/>
                  </a:rPr>
                  <a:t>K = [3, 3, 1, 2, 5]</a:t>
                </a:r>
                <a:endParaRPr lang="en-US" altLang="zh-CN" sz="2400" dirty="0">
                  <a:effectLst/>
                  <a:latin typeface="Consolas" panose="020B0609020204030204" pitchFamily="49" charset="0"/>
                  <a:ea typeface="微软雅黑" panose="020B0503020204020204" pitchFamily="34" charset="-122"/>
                </a:endParaRPr>
              </a:p>
              <a:p>
                <a:pPr>
                  <a:lnSpc>
                    <a:spcPct val="150000"/>
                  </a:lnSpc>
                </a:pPr>
                <a:r>
                  <a:rPr lang="zh-CN" altLang="en-US" sz="2000" i="1" dirty="0">
                    <a:effectLst/>
                    <a:latin typeface="Consolas" panose="020B0609020204030204" pitchFamily="49" charset="0"/>
                    <a:ea typeface="微软雅黑" panose="020B0503020204020204" pitchFamily="34" charset="-122"/>
                  </a:rPr>
                  <a:t>目标：从 </a:t>
                </a:r>
                <a:r>
                  <a:rPr lang="en-US" altLang="zh-CN" sz="2000" b="1" i="1" dirty="0">
                    <a:solidFill>
                      <a:srgbClr val="C00000"/>
                    </a:solidFill>
                    <a:effectLst/>
                    <a:latin typeface="Consolas" panose="020B0609020204030204" pitchFamily="49" charset="0"/>
                    <a:ea typeface="微软雅黑" panose="020B0503020204020204" pitchFamily="34" charset="-122"/>
                  </a:rPr>
                  <a:t>1 </a:t>
                </a:r>
                <a:r>
                  <a:rPr lang="zh-CN" altLang="en-US" sz="2000" b="1" i="1" dirty="0">
                    <a:solidFill>
                      <a:srgbClr val="C00000"/>
                    </a:solidFill>
                    <a:effectLst/>
                    <a:latin typeface="Consolas" panose="020B0609020204030204" pitchFamily="49" charset="0"/>
                    <a:ea typeface="微软雅黑" panose="020B0503020204020204" pitchFamily="34" charset="-122"/>
                  </a:rPr>
                  <a:t>楼</a:t>
                </a:r>
                <a:r>
                  <a:rPr lang="zh-CN" altLang="en-US" sz="2000" i="1" dirty="0">
                    <a:effectLst/>
                    <a:latin typeface="Consolas" panose="020B0609020204030204" pitchFamily="49" charset="0"/>
                    <a:ea typeface="微软雅黑" panose="020B0503020204020204" pitchFamily="34" charset="-122"/>
                  </a:rPr>
                  <a:t>出发，去 </a:t>
                </a:r>
                <a:r>
                  <a:rPr lang="en-US" altLang="zh-CN" sz="2000" b="1" i="1" dirty="0">
                    <a:solidFill>
                      <a:srgbClr val="C00000"/>
                    </a:solidFill>
                    <a:effectLst/>
                    <a:latin typeface="Consolas" panose="020B0609020204030204" pitchFamily="49" charset="0"/>
                    <a:ea typeface="微软雅黑" panose="020B0503020204020204" pitchFamily="34" charset="-122"/>
                  </a:rPr>
                  <a:t>5 </a:t>
                </a:r>
                <a:r>
                  <a:rPr lang="zh-CN" altLang="en-US" sz="2000" b="1" i="1" dirty="0">
                    <a:solidFill>
                      <a:srgbClr val="C00000"/>
                    </a:solidFill>
                    <a:effectLst/>
                    <a:latin typeface="Consolas" panose="020B0609020204030204" pitchFamily="49" charset="0"/>
                    <a:ea typeface="微软雅黑" panose="020B0503020204020204" pitchFamily="34" charset="-122"/>
                  </a:rPr>
                  <a:t>楼。</a:t>
                </a:r>
                <a:endParaRPr lang="zh-CN" altLang="en-US" sz="2000" b="1" dirty="0">
                  <a:solidFill>
                    <a:srgbClr val="C00000"/>
                  </a:solidFill>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起点： </a:t>
                </a:r>
                <a:r>
                  <a:rPr lang="zh-CN" altLang="en-US" sz="2000" dirty="0">
                    <a:effectLst/>
                    <a:latin typeface="Consolas" panose="020B0609020204030204" pitchFamily="49" charset="0"/>
                    <a:ea typeface="微软雅黑" panose="020B0503020204020204" pitchFamily="34" charset="-122"/>
                  </a:rPr>
                  <a:t>站在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楼。步数：</a:t>
                </a:r>
                <a:r>
                  <a:rPr lang="en-US" altLang="zh-CN" sz="2000" dirty="0">
                    <a:effectLst/>
                    <a:latin typeface="Consolas" panose="020B0609020204030204" pitchFamily="49" charset="0"/>
                    <a:ea typeface="微软雅黑" panose="020B0503020204020204" pitchFamily="34" charset="-122"/>
                  </a:rPr>
                  <a:t>0</a:t>
                </a:r>
                <a:r>
                  <a:rPr lang="zh-CN" altLang="en-US" sz="20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第 </a:t>
                </a:r>
                <a:r>
                  <a:rPr lang="en-US" altLang="zh-CN" sz="2000" b="1" dirty="0">
                    <a:effectLst/>
                    <a:latin typeface="Consolas" panose="020B0609020204030204" pitchFamily="49" charset="0"/>
                    <a:ea typeface="微软雅黑" panose="020B0503020204020204" pitchFamily="34" charset="-122"/>
                  </a:rPr>
                  <a:t>1 </a:t>
                </a:r>
                <a:r>
                  <a:rPr lang="zh-CN" altLang="en-US" sz="2000" b="1" dirty="0">
                    <a:effectLst/>
                    <a:latin typeface="Consolas" panose="020B0609020204030204" pitchFamily="49" charset="0"/>
                    <a:ea typeface="微软雅黑" panose="020B0503020204020204" pitchFamily="34" charset="-122"/>
                  </a:rPr>
                  <a:t>层</a:t>
                </a:r>
                <a:r>
                  <a:rPr lang="zh-CN" altLang="en-US" sz="2000" dirty="0">
                    <a:effectLst/>
                    <a:latin typeface="Consolas" panose="020B0609020204030204" pitchFamily="49" charset="0"/>
                    <a:ea typeface="微软雅黑" panose="020B0503020204020204" pitchFamily="34" charset="-122"/>
                  </a:rPr>
                  <a:t>（</a:t>
                </a:r>
                <a:r>
                  <a:rPr lang="zh-CN" altLang="en-US" sz="2000" dirty="0">
                    <a:effectLst/>
                    <a:highlight>
                      <a:srgbClr val="FFFF00"/>
                    </a:highlight>
                    <a:latin typeface="Consolas" panose="020B0609020204030204" pitchFamily="49" charset="0"/>
                    <a:ea typeface="微软雅黑" panose="020B0503020204020204" pitchFamily="34" charset="-122"/>
                  </a:rPr>
                  <a:t>按 </a:t>
                </a:r>
                <a:r>
                  <a:rPr lang="en-US" altLang="zh-CN" sz="2000" dirty="0">
                    <a:effectLst/>
                    <a:highlight>
                      <a:srgbClr val="FFFF00"/>
                    </a:highlight>
                    <a:latin typeface="Consolas" panose="020B0609020204030204" pitchFamily="49" charset="0"/>
                    <a:ea typeface="微软雅黑" panose="020B0503020204020204" pitchFamily="34" charset="-122"/>
                  </a:rPr>
                  <a:t>1 </a:t>
                </a:r>
                <a:r>
                  <a:rPr lang="zh-CN" altLang="en-US" sz="2000" dirty="0">
                    <a:effectLst/>
                    <a:highlight>
                      <a:srgbClr val="FFFF00"/>
                    </a:highlight>
                    <a:latin typeface="Consolas" panose="020B0609020204030204" pitchFamily="49" charset="0"/>
                    <a:ea typeface="微软雅黑" panose="020B0503020204020204" pitchFamily="34" charset="-122"/>
                  </a:rPr>
                  <a:t>次按钮</a:t>
                </a:r>
                <a:r>
                  <a:rPr lang="zh-CN" altLang="en-US" sz="2000" dirty="0">
                    <a:effectLst/>
                    <a:latin typeface="Consolas" panose="020B0609020204030204" pitchFamily="49" charset="0"/>
                    <a:ea typeface="微软雅黑" panose="020B0503020204020204" pitchFamily="34" charset="-122"/>
                  </a:rPr>
                  <a:t>能到的地方）： </a:t>
                </a:r>
                <a:r>
                  <a:rPr lang="en-US" altLang="zh-CN" sz="2000" dirty="0">
                    <a:effectLst/>
                    <a:latin typeface="Consolas" panose="020B0609020204030204" pitchFamily="49" charset="0"/>
                    <a:ea typeface="微软雅黑" panose="020B0503020204020204" pitchFamily="34" charset="-122"/>
                  </a:rPr>
                  <a:t>1 </a:t>
                </a:r>
                <a:r>
                  <a:rPr lang="zh-CN" altLang="en-US" sz="2000" dirty="0">
                    <a:effectLst/>
                    <a:latin typeface="Consolas" panose="020B0609020204030204" pitchFamily="49" charset="0"/>
                    <a:ea typeface="微软雅黑" panose="020B0503020204020204" pitchFamily="34" charset="-122"/>
                  </a:rPr>
                  <a:t>楼的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m:rPr>
                            <m:sty m:val="p"/>
                          </m:rPr>
                          <a:rPr lang="en-US" altLang="zh-CN" sz="2000" b="0" i="0" smtClean="0">
                            <a:effectLst/>
                            <a:latin typeface="Cambria Math" panose="02040503050406030204" pitchFamily="18" charset="0"/>
                            <a:ea typeface="微软雅黑" panose="020B0503020204020204" pitchFamily="34" charset="-122"/>
                          </a:rPr>
                          <m:t>K</m:t>
                        </m:r>
                      </m:e>
                      <m:sub>
                        <m:r>
                          <a:rPr lang="en-US" altLang="zh-CN" sz="2000" b="0" i="0" smtClean="0">
                            <a:effectLst/>
                            <a:latin typeface="Cambria Math" panose="02040503050406030204" pitchFamily="18" charset="0"/>
                            <a:ea typeface="微软雅黑" panose="020B0503020204020204" pitchFamily="34" charset="-122"/>
                          </a:rPr>
                          <m:t>1</m:t>
                        </m:r>
                      </m:sub>
                    </m:sSub>
                    <m:r>
                      <a:rPr lang="en-US" altLang="zh-CN" sz="2000" b="0" i="0" smtClean="0">
                        <a:effectLst/>
                        <a:latin typeface="Cambria Math" panose="02040503050406030204" pitchFamily="18" charset="0"/>
                        <a:ea typeface="微软雅黑" panose="020B0503020204020204" pitchFamily="34" charset="-122"/>
                      </a:rPr>
                      <m:t>=3</m:t>
                    </m:r>
                  </m:oMath>
                </a14:m>
                <a:r>
                  <a:rPr lang="zh-CN" altLang="en-US" sz="2000" dirty="0">
                    <a:effectLst/>
                    <a:latin typeface="Consolas" panose="020B0609020204030204" pitchFamily="49" charset="0"/>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选择向上：</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1 + 3 = 4</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楼。（合法，存入队列：</a:t>
                </a:r>
                <a:r>
                  <a:rPr lang="en-US" altLang="zh-CN" sz="2000" dirty="0">
                    <a:solidFill>
                      <a:srgbClr val="C00000"/>
                    </a:solidFill>
                    <a:effectLst/>
                    <a:latin typeface="Consolas" panose="020B0609020204030204" pitchFamily="49" charset="0"/>
                    <a:ea typeface="微软雅黑" panose="020B0503020204020204" pitchFamily="34" charset="-122"/>
                  </a:rPr>
                  <a:t>{4</a:t>
                </a:r>
                <a:r>
                  <a:rPr lang="zh-CN" altLang="en-US" sz="2000" dirty="0">
                    <a:solidFill>
                      <a:srgbClr val="C00000"/>
                    </a:solidFill>
                    <a:effectLst/>
                    <a:latin typeface="Consolas" panose="020B0609020204030204" pitchFamily="49" charset="0"/>
                    <a:ea typeface="微软雅黑" panose="020B0503020204020204" pitchFamily="34" charset="-122"/>
                  </a:rPr>
                  <a:t>楼</a:t>
                </a:r>
                <a:r>
                  <a:rPr lang="en-US" altLang="zh-CN" sz="2000" dirty="0">
                    <a:solidFill>
                      <a:srgbClr val="C00000"/>
                    </a:solidFill>
                    <a:effectLst/>
                    <a:latin typeface="Consolas" panose="020B0609020204030204" pitchFamily="49" charset="0"/>
                    <a:ea typeface="微软雅黑" panose="020B0503020204020204" pitchFamily="34" charset="-122"/>
                  </a:rPr>
                  <a:t>, 1</a:t>
                </a:r>
                <a:r>
                  <a:rPr lang="zh-CN" altLang="en-US" sz="2000" dirty="0">
                    <a:solidFill>
                      <a:srgbClr val="C00000"/>
                    </a:solidFill>
                    <a:effectLst/>
                    <a:latin typeface="Consolas" panose="020B0609020204030204" pitchFamily="49" charset="0"/>
                    <a:ea typeface="微软雅黑" panose="020B0503020204020204" pitchFamily="34" charset="-122"/>
                  </a:rPr>
                  <a:t>步</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a:t>
                </a:r>
              </a:p>
              <a:p>
                <a:pPr marL="742950" lvl="1"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选择向下：</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1 − 3 = −2</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楼。（越界，直接销毁！）</a:t>
                </a:r>
              </a:p>
            </p:txBody>
          </p:sp>
        </mc:Choice>
        <mc:Fallback xmlns="">
          <p:sp>
            <p:nvSpPr>
              <p:cNvPr id="11" name="文本框 10">
                <a:extLst>
                  <a:ext uri="{FF2B5EF4-FFF2-40B4-BE49-F238E27FC236}">
                    <a16:creationId xmlns:a16="http://schemas.microsoft.com/office/drawing/2014/main" id="{8002BB49-8AF6-EF6D-964C-BB1F11937243}"/>
                  </a:ext>
                </a:extLst>
              </p:cNvPr>
              <p:cNvSpPr txBox="1">
                <a:spLocks noRot="1" noChangeAspect="1" noMove="1" noResize="1" noEditPoints="1" noAdjustHandles="1" noChangeArrowheads="1" noChangeShapeType="1" noTextEdit="1"/>
              </p:cNvSpPr>
              <p:nvPr/>
            </p:nvSpPr>
            <p:spPr>
              <a:xfrm>
                <a:off x="1164336" y="3353155"/>
                <a:ext cx="10107167" cy="2904193"/>
              </a:xfrm>
              <a:prstGeom prst="rect">
                <a:avLst/>
              </a:prstGeom>
              <a:blipFill>
                <a:blip r:embed="rId6"/>
                <a:stretch>
                  <a:fillRect l="-905" b="-357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7910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fade">
                                      <p:cBhvr>
                                        <p:cTn id="22" dur="50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2" end="2"/>
                                            </p:txEl>
                                          </p:spTgt>
                                        </p:tgtEl>
                                        <p:attrNameLst>
                                          <p:attrName>style.visibility</p:attrName>
                                        </p:attrNameLst>
                                      </p:cBhvr>
                                      <p:to>
                                        <p:strVal val="visible"/>
                                      </p:to>
                                    </p:set>
                                    <p:animEffect transition="in" filter="fade">
                                      <p:cBhvr>
                                        <p:cTn id="27" dur="500"/>
                                        <p:tgtEl>
                                          <p:spTgt spid="11">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3" end="3"/>
                                            </p:txEl>
                                          </p:spTgt>
                                        </p:tgtEl>
                                        <p:attrNameLst>
                                          <p:attrName>style.visibility</p:attrName>
                                        </p:attrNameLst>
                                      </p:cBhvr>
                                      <p:to>
                                        <p:strVal val="visible"/>
                                      </p:to>
                                    </p:set>
                                    <p:animEffect transition="in" filter="fade">
                                      <p:cBhvr>
                                        <p:cTn id="32" dur="500"/>
                                        <p:tgtEl>
                                          <p:spTgt spid="11">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animEffect transition="in" filter="fade">
                                      <p:cBhvr>
                                        <p:cTn id="37" dur="500"/>
                                        <p:tgtEl>
                                          <p:spTgt spid="11">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xEl>
                                              <p:pRg st="5" end="5"/>
                                            </p:txEl>
                                          </p:spTgt>
                                        </p:tgtEl>
                                        <p:attrNameLst>
                                          <p:attrName>style.visibility</p:attrName>
                                        </p:attrNameLst>
                                      </p:cBhvr>
                                      <p:to>
                                        <p:strVal val="visible"/>
                                      </p:to>
                                    </p:set>
                                    <p:animEffect transition="in" filter="fade">
                                      <p:cBhvr>
                                        <p:cTn id="42"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9A75D675-7723-D0D6-4235-69198624E287}"/>
                  </a:ext>
                </a:extLst>
              </p:cNvPr>
              <p:cNvSpPr txBox="1"/>
              <p:nvPr/>
            </p:nvSpPr>
            <p:spPr>
              <a:xfrm>
                <a:off x="1600334" y="3436915"/>
                <a:ext cx="8732860" cy="1426865"/>
              </a:xfrm>
              <a:prstGeom prst="rect">
                <a:avLst/>
              </a:prstGeom>
              <a:solidFill>
                <a:schemeClr val="accent5">
                  <a:lumMod val="20000"/>
                  <a:lumOff val="80000"/>
                </a:schemeClr>
              </a:solidFill>
            </p:spPr>
            <p:txBody>
              <a:bodyPr wrap="square">
                <a:spAutoFit/>
              </a:bodyPr>
              <a:lstStyle/>
              <a:p>
                <a:pPr>
                  <a:lnSpc>
                    <a:spcPct val="150000"/>
                  </a:lnSpc>
                  <a:buClr>
                    <a:srgbClr val="000000"/>
                  </a:buClr>
                </a:pPr>
                <a:r>
                  <a:rPr lang="zh-CN" altLang="en-US" sz="2000" b="1" dirty="0">
                    <a:effectLst/>
                    <a:ea typeface="微软雅黑" panose="020B0503020204020204" pitchFamily="34" charset="-122"/>
                  </a:rPr>
                  <a:t>第 </a:t>
                </a:r>
                <a:r>
                  <a:rPr lang="en-US" altLang="zh-CN" sz="2000" b="1" dirty="0">
                    <a:effectLst/>
                    <a:ea typeface="微软雅黑" panose="020B0503020204020204" pitchFamily="34" charset="-122"/>
                  </a:rPr>
                  <a:t>3 </a:t>
                </a:r>
                <a:r>
                  <a:rPr lang="zh-CN" altLang="en-US" sz="2000" b="1" dirty="0">
                    <a:effectLst/>
                    <a:ea typeface="微软雅黑" panose="020B0503020204020204" pitchFamily="34" charset="-122"/>
                  </a:rPr>
                  <a:t>层</a:t>
                </a:r>
                <a:r>
                  <a:rPr lang="zh-CN" altLang="en-US" sz="2000" dirty="0">
                    <a:effectLst/>
                    <a:ea typeface="微软雅黑" panose="020B0503020204020204" pitchFamily="34" charset="-122"/>
                  </a:rPr>
                  <a:t>（按 </a:t>
                </a:r>
                <a:r>
                  <a:rPr lang="en-US" altLang="zh-CN" sz="2000" dirty="0">
                    <a:effectLst/>
                    <a:ea typeface="微软雅黑" panose="020B0503020204020204" pitchFamily="34" charset="-122"/>
                  </a:rPr>
                  <a:t>3 </a:t>
                </a:r>
                <a:r>
                  <a:rPr lang="zh-CN" altLang="en-US" sz="2000" dirty="0">
                    <a:effectLst/>
                    <a:ea typeface="微软雅黑" panose="020B0503020204020204" pitchFamily="34" charset="-122"/>
                  </a:rPr>
                  <a:t>次按钮能到的地方）：</a:t>
                </a:r>
                <a:r>
                  <a:rPr lang="zh-CN" altLang="en-US" sz="2000" dirty="0">
                    <a:ea typeface="微软雅黑" panose="020B0503020204020204" pitchFamily="34" charset="-122"/>
                  </a:rPr>
                  <a:t>队首是</a:t>
                </a:r>
                <a:r>
                  <a:rPr lang="zh-CN" altLang="en-US" sz="2000" dirty="0">
                    <a:effectLst/>
                    <a:ea typeface="微软雅黑" panose="020B0503020204020204" pitchFamily="34" charset="-122"/>
                  </a:rPr>
                  <a:t> </a:t>
                </a:r>
                <a:r>
                  <a:rPr lang="en-US" altLang="zh-CN" sz="2000" dirty="0">
                    <a:effectLst/>
                    <a:ea typeface="微软雅黑" panose="020B0503020204020204" pitchFamily="34" charset="-122"/>
                  </a:rPr>
                  <a:t>2 </a:t>
                </a:r>
                <a:r>
                  <a:rPr lang="zh-CN" altLang="en-US" sz="2000" dirty="0">
                    <a:effectLst/>
                    <a:ea typeface="微软雅黑" panose="020B0503020204020204" pitchFamily="34" charset="-122"/>
                  </a:rPr>
                  <a:t>楼。</a:t>
                </a:r>
                <a:r>
                  <a:rPr lang="en-US" altLang="zh-CN" sz="2000" dirty="0">
                    <a:effectLst/>
                    <a:ea typeface="微软雅黑" panose="020B0503020204020204" pitchFamily="34" charset="-122"/>
                  </a:rPr>
                  <a:t>2 </a:t>
                </a:r>
                <a:r>
                  <a:rPr lang="zh-CN" altLang="en-US" sz="2000" dirty="0">
                    <a:effectLst/>
                    <a:ea typeface="微软雅黑" panose="020B0503020204020204" pitchFamily="34" charset="-122"/>
                  </a:rPr>
                  <a:t>楼的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m:rPr>
                            <m:sty m:val="p"/>
                          </m:rPr>
                          <a:rPr lang="en-US" altLang="zh-CN" sz="2000" b="0" i="0" smtClean="0">
                            <a:effectLst/>
                            <a:latin typeface="Cambria Math" panose="02040503050406030204" pitchFamily="18" charset="0"/>
                            <a:ea typeface="微软雅黑" panose="020B0503020204020204" pitchFamily="34" charset="-122"/>
                          </a:rPr>
                          <m:t>K</m:t>
                        </m:r>
                      </m:e>
                      <m:sub>
                        <m:r>
                          <a:rPr lang="en-US" altLang="zh-CN" sz="2000" b="0" i="0" smtClean="0">
                            <a:effectLst/>
                            <a:latin typeface="Cambria Math" panose="02040503050406030204" pitchFamily="18" charset="0"/>
                            <a:ea typeface="微软雅黑" panose="020B0503020204020204" pitchFamily="34" charset="-122"/>
                          </a:rPr>
                          <m:t>2</m:t>
                        </m:r>
                      </m:sub>
                    </m:sSub>
                    <m:r>
                      <a:rPr lang="en-US" altLang="zh-CN" sz="2000" b="0" i="0" smtClean="0">
                        <a:effectLst/>
                        <a:latin typeface="Cambria Math" panose="02040503050406030204" pitchFamily="18" charset="0"/>
                        <a:ea typeface="微软雅黑" panose="020B0503020204020204" pitchFamily="34" charset="-122"/>
                      </a:rPr>
                      <m:t>=3</m:t>
                    </m:r>
                  </m:oMath>
                </a14:m>
                <a:r>
                  <a:rPr lang="zh-CN" altLang="en-US" sz="2000" dirty="0">
                    <a:effectLst/>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选择向上：</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2 + 3 = 5</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楼。（</a:t>
                </a:r>
                <a:r>
                  <a:rPr lang="zh-CN" altLang="en-US" sz="2000" b="1" dirty="0">
                    <a:solidFill>
                      <a:srgbClr val="C00000"/>
                    </a:solidFill>
                    <a:effectLst/>
                    <a:ea typeface="微软雅黑" panose="020B0503020204020204" pitchFamily="34" charset="-122"/>
                  </a:rPr>
                  <a:t>命中终点</a:t>
                </a:r>
                <a:r>
                  <a:rPr lang="zh-CN" altLang="en-US" sz="2000" dirty="0">
                    <a:effectLst/>
                    <a:ea typeface="微软雅黑" panose="020B0503020204020204" pitchFamily="34" charset="-122"/>
                  </a:rPr>
                  <a:t>！返回步数 </a:t>
                </a:r>
                <a:r>
                  <a:rPr lang="en-US" altLang="zh-CN" sz="2000" dirty="0">
                    <a:effectLst/>
                    <a:ea typeface="微软雅黑" panose="020B0503020204020204" pitchFamily="34" charset="-122"/>
                  </a:rPr>
                  <a:t>3</a:t>
                </a:r>
                <a:r>
                  <a:rPr lang="zh-CN" altLang="en-US" sz="2000" dirty="0">
                    <a:effectLst/>
                    <a:ea typeface="微软雅黑" panose="020B0503020204020204" pitchFamily="34" charset="-122"/>
                  </a:rPr>
                  <a:t>，结束！）</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选择向下：</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2 − 3 = −1</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楼。（越界）</a:t>
                </a:r>
              </a:p>
            </p:txBody>
          </p:sp>
        </mc:Choice>
        <mc:Fallback xmlns="">
          <p:sp>
            <p:nvSpPr>
              <p:cNvPr id="9" name="文本框 8">
                <a:extLst>
                  <a:ext uri="{FF2B5EF4-FFF2-40B4-BE49-F238E27FC236}">
                    <a16:creationId xmlns:a16="http://schemas.microsoft.com/office/drawing/2014/main" id="{9A75D675-7723-D0D6-4235-69198624E287}"/>
                  </a:ext>
                </a:extLst>
              </p:cNvPr>
              <p:cNvSpPr txBox="1">
                <a:spLocks noRot="1" noChangeAspect="1" noMove="1" noResize="1" noEditPoints="1" noAdjustHandles="1" noChangeArrowheads="1" noChangeShapeType="1" noTextEdit="1"/>
              </p:cNvSpPr>
              <p:nvPr/>
            </p:nvSpPr>
            <p:spPr>
              <a:xfrm>
                <a:off x="1600334" y="3436915"/>
                <a:ext cx="8732860" cy="1426865"/>
              </a:xfrm>
              <a:prstGeom prst="rect">
                <a:avLst/>
              </a:prstGeom>
              <a:blipFill>
                <a:blip r:embed="rId5"/>
                <a:stretch>
                  <a:fillRect l="-768" b="-769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BB023841-5EBB-FBCC-F799-411D23E3C09E}"/>
                  </a:ext>
                </a:extLst>
              </p:cNvPr>
              <p:cNvSpPr txBox="1"/>
              <p:nvPr/>
            </p:nvSpPr>
            <p:spPr>
              <a:xfrm>
                <a:off x="1604827" y="1765200"/>
                <a:ext cx="8728367" cy="1426865"/>
              </a:xfrm>
              <a:prstGeom prst="rect">
                <a:avLst/>
              </a:prstGeom>
              <a:solidFill>
                <a:schemeClr val="accent4">
                  <a:lumMod val="20000"/>
                  <a:lumOff val="80000"/>
                </a:schemeClr>
              </a:solidFill>
            </p:spPr>
            <p:txBody>
              <a:bodyPr wrap="square">
                <a:spAutoFit/>
              </a:bodyPr>
              <a:lstStyle/>
              <a:p>
                <a:pPr>
                  <a:lnSpc>
                    <a:spcPct val="150000"/>
                  </a:lnSpc>
                  <a:buClr>
                    <a:srgbClr val="000000"/>
                  </a:buClr>
                </a:pPr>
                <a:r>
                  <a:rPr lang="zh-CN" altLang="en-US" sz="2000" b="1" dirty="0">
                    <a:effectLst/>
                    <a:ea typeface="微软雅黑" panose="020B0503020204020204" pitchFamily="34" charset="-122"/>
                  </a:rPr>
                  <a:t>第 </a:t>
                </a:r>
                <a:r>
                  <a:rPr lang="en-US" altLang="zh-CN" sz="2000" b="1" dirty="0">
                    <a:effectLst/>
                    <a:ea typeface="微软雅黑" panose="020B0503020204020204" pitchFamily="34" charset="-122"/>
                  </a:rPr>
                  <a:t>2 </a:t>
                </a:r>
                <a:r>
                  <a:rPr lang="zh-CN" altLang="en-US" sz="2000" b="1" dirty="0">
                    <a:effectLst/>
                    <a:ea typeface="微软雅黑" panose="020B0503020204020204" pitchFamily="34" charset="-122"/>
                  </a:rPr>
                  <a:t>层</a:t>
                </a:r>
                <a:r>
                  <a:rPr lang="zh-CN" altLang="en-US" sz="2000" dirty="0">
                    <a:effectLst/>
                    <a:ea typeface="微软雅黑" panose="020B0503020204020204" pitchFamily="34" charset="-122"/>
                  </a:rPr>
                  <a:t>（按 </a:t>
                </a:r>
                <a:r>
                  <a:rPr lang="en-US" altLang="zh-CN" sz="2000" dirty="0">
                    <a:effectLst/>
                    <a:ea typeface="微软雅黑" panose="020B0503020204020204" pitchFamily="34" charset="-122"/>
                  </a:rPr>
                  <a:t>2 </a:t>
                </a:r>
                <a:r>
                  <a:rPr lang="zh-CN" altLang="en-US" sz="2000" dirty="0">
                    <a:effectLst/>
                    <a:ea typeface="微软雅黑" panose="020B0503020204020204" pitchFamily="34" charset="-122"/>
                  </a:rPr>
                  <a:t>次按钮能到的地方）： 队首是 </a:t>
                </a:r>
                <a:r>
                  <a:rPr lang="en-US" altLang="zh-CN" sz="2000" dirty="0">
                    <a:effectLst/>
                    <a:ea typeface="微软雅黑" panose="020B0503020204020204" pitchFamily="34" charset="-122"/>
                  </a:rPr>
                  <a:t>4 </a:t>
                </a:r>
                <a:r>
                  <a:rPr lang="zh-CN" altLang="en-US" sz="2000" dirty="0">
                    <a:effectLst/>
                    <a:ea typeface="微软雅黑" panose="020B0503020204020204" pitchFamily="34" charset="-122"/>
                  </a:rPr>
                  <a:t>楼。</a:t>
                </a:r>
                <a:r>
                  <a:rPr lang="en-US" altLang="zh-CN" sz="2000" dirty="0">
                    <a:effectLst/>
                    <a:ea typeface="微软雅黑" panose="020B0503020204020204" pitchFamily="34" charset="-122"/>
                  </a:rPr>
                  <a:t>4 </a:t>
                </a:r>
                <a:r>
                  <a:rPr lang="zh-CN" altLang="en-US" sz="2000" dirty="0">
                    <a:effectLst/>
                    <a:ea typeface="微软雅黑" panose="020B0503020204020204" pitchFamily="34" charset="-122"/>
                  </a:rPr>
                  <a:t>楼的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m:rPr>
                            <m:sty m:val="p"/>
                          </m:rPr>
                          <a:rPr lang="en-US" altLang="zh-CN" sz="2000" b="0" i="0" smtClean="0">
                            <a:effectLst/>
                            <a:latin typeface="Cambria Math" panose="02040503050406030204" pitchFamily="18" charset="0"/>
                            <a:ea typeface="微软雅黑" panose="020B0503020204020204" pitchFamily="34" charset="-122"/>
                          </a:rPr>
                          <m:t>K</m:t>
                        </m:r>
                      </m:e>
                      <m:sub>
                        <m:r>
                          <a:rPr lang="en-US" altLang="zh-CN" sz="2000" b="0" i="0" smtClean="0">
                            <a:effectLst/>
                            <a:latin typeface="Cambria Math" panose="02040503050406030204" pitchFamily="18" charset="0"/>
                            <a:ea typeface="微软雅黑" panose="020B0503020204020204" pitchFamily="34" charset="-122"/>
                          </a:rPr>
                          <m:t>4</m:t>
                        </m:r>
                      </m:sub>
                    </m:sSub>
                    <m:r>
                      <a:rPr lang="en-US" altLang="zh-CN" sz="2000" b="0" i="0" smtClean="0">
                        <a:effectLst/>
                        <a:latin typeface="Cambria Math" panose="02040503050406030204" pitchFamily="18" charset="0"/>
                        <a:ea typeface="微软雅黑" panose="020B0503020204020204" pitchFamily="34" charset="-122"/>
                      </a:rPr>
                      <m:t>=2</m:t>
                    </m:r>
                  </m:oMath>
                </a14:m>
                <a:r>
                  <a:rPr lang="zh-CN" altLang="en-US" sz="2000" dirty="0">
                    <a:effectLst/>
                    <a:ea typeface="微软雅黑" panose="020B0503020204020204" pitchFamily="34" charset="-122"/>
                  </a:rPr>
                  <a:t>。 </a:t>
                </a:r>
              </a:p>
              <a:p>
                <a:pPr marL="742950" lvl="1" indent="-285750">
                  <a:lnSpc>
                    <a:spcPct val="150000"/>
                  </a:lnSpc>
                  <a:buClr>
                    <a:srgbClr val="000000"/>
                  </a:buClr>
                  <a:buFont typeface="微软雅黑" panose="020B0503020204020204" pitchFamily="34" charset="-122"/>
                  <a:buChar char="•"/>
                </a:pPr>
                <a:r>
                  <a:rPr lang="zh-CN" altLang="en-US" sz="2000" dirty="0">
                    <a:effectLst/>
                    <a:ea typeface="微软雅黑" panose="020B0503020204020204" pitchFamily="34" charset="-122"/>
                  </a:rPr>
                  <a:t>选择向上：</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4 + 2 = 6</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楼。（越界）</a:t>
                </a:r>
              </a:p>
              <a:p>
                <a:pPr marL="742950" lvl="1" indent="-285750">
                  <a:lnSpc>
                    <a:spcPct val="150000"/>
                  </a:lnSpc>
                  <a:buClr>
                    <a:srgbClr val="000000"/>
                  </a:buClr>
                  <a:buFont typeface="微软雅黑" panose="020B0503020204020204" pitchFamily="34" charset="-122"/>
                  <a:buChar char="•"/>
                </a:pPr>
                <a:r>
                  <a:rPr lang="zh-CN" altLang="en-US" sz="2000" dirty="0">
                    <a:ea typeface="微软雅黑" panose="020B0503020204020204" pitchFamily="34" charset="-122"/>
                  </a:rPr>
                  <a:t>选择</a:t>
                </a:r>
                <a:r>
                  <a:rPr lang="zh-CN" altLang="en-US" sz="2000" dirty="0">
                    <a:effectLst/>
                    <a:ea typeface="微软雅黑" panose="020B0503020204020204" pitchFamily="34" charset="-122"/>
                  </a:rPr>
                  <a:t>向下：</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4 − 2 = 2</m:t>
                    </m:r>
                  </m:oMath>
                </a14:m>
                <a:r>
                  <a:rPr lang="en-US" altLang="zh-CN" sz="2000" dirty="0">
                    <a:effectLst/>
                    <a:ea typeface="微软雅黑" panose="020B0503020204020204" pitchFamily="34" charset="-122"/>
                  </a:rPr>
                  <a:t> </a:t>
                </a:r>
                <a:r>
                  <a:rPr lang="zh-CN" altLang="en-US" sz="2000" dirty="0">
                    <a:effectLst/>
                    <a:ea typeface="微软雅黑" panose="020B0503020204020204" pitchFamily="34" charset="-122"/>
                  </a:rPr>
                  <a:t>楼。（合法，存入队列：</a:t>
                </a:r>
                <a:r>
                  <a:rPr lang="en-US" altLang="zh-CN" sz="2000" dirty="0">
                    <a:solidFill>
                      <a:srgbClr val="C00000"/>
                    </a:solidFill>
                    <a:effectLst/>
                    <a:ea typeface="微软雅黑" panose="020B0503020204020204" pitchFamily="34" charset="-122"/>
                  </a:rPr>
                  <a:t>{2</a:t>
                </a:r>
                <a:r>
                  <a:rPr lang="zh-CN" altLang="en-US" sz="2000" dirty="0">
                    <a:solidFill>
                      <a:srgbClr val="C00000"/>
                    </a:solidFill>
                    <a:effectLst/>
                    <a:ea typeface="微软雅黑" panose="020B0503020204020204" pitchFamily="34" charset="-122"/>
                  </a:rPr>
                  <a:t>楼</a:t>
                </a:r>
                <a:r>
                  <a:rPr lang="en-US" altLang="zh-CN" sz="2000" dirty="0">
                    <a:solidFill>
                      <a:srgbClr val="C00000"/>
                    </a:solidFill>
                    <a:effectLst/>
                    <a:ea typeface="微软雅黑" panose="020B0503020204020204" pitchFamily="34" charset="-122"/>
                  </a:rPr>
                  <a:t>, 2</a:t>
                </a:r>
                <a:r>
                  <a:rPr lang="zh-CN" altLang="en-US" sz="2000" dirty="0">
                    <a:solidFill>
                      <a:srgbClr val="C00000"/>
                    </a:solidFill>
                    <a:effectLst/>
                    <a:ea typeface="微软雅黑" panose="020B0503020204020204" pitchFamily="34" charset="-122"/>
                  </a:rPr>
                  <a:t>步</a:t>
                </a:r>
                <a:r>
                  <a:rPr lang="en-US" altLang="zh-CN" sz="2000" dirty="0">
                    <a:solidFill>
                      <a:srgbClr val="C00000"/>
                    </a:solidFill>
                    <a:effectLst/>
                    <a:ea typeface="微软雅黑" panose="020B0503020204020204" pitchFamily="34" charset="-122"/>
                  </a:rPr>
                  <a:t>}</a:t>
                </a:r>
                <a:r>
                  <a:rPr lang="zh-CN" altLang="en-US" sz="2000" dirty="0">
                    <a:effectLst/>
                    <a:ea typeface="微软雅黑" panose="020B0503020204020204" pitchFamily="34" charset="-122"/>
                  </a:rPr>
                  <a:t>）</a:t>
                </a:r>
              </a:p>
            </p:txBody>
          </p:sp>
        </mc:Choice>
        <mc:Fallback xmlns="">
          <p:sp>
            <p:nvSpPr>
              <p:cNvPr id="13" name="文本框 12">
                <a:extLst>
                  <a:ext uri="{FF2B5EF4-FFF2-40B4-BE49-F238E27FC236}">
                    <a16:creationId xmlns:a16="http://schemas.microsoft.com/office/drawing/2014/main" id="{BB023841-5EBB-FBCC-F799-411D23E3C09E}"/>
                  </a:ext>
                </a:extLst>
              </p:cNvPr>
              <p:cNvSpPr txBox="1">
                <a:spLocks noRot="1" noChangeAspect="1" noMove="1" noResize="1" noEditPoints="1" noAdjustHandles="1" noChangeArrowheads="1" noChangeShapeType="1" noTextEdit="1"/>
              </p:cNvSpPr>
              <p:nvPr/>
            </p:nvSpPr>
            <p:spPr>
              <a:xfrm>
                <a:off x="1604827" y="1765200"/>
                <a:ext cx="8728367" cy="1426865"/>
              </a:xfrm>
              <a:prstGeom prst="rect">
                <a:avLst/>
              </a:prstGeom>
              <a:blipFill>
                <a:blip r:embed="rId6"/>
                <a:stretch>
                  <a:fillRect l="-698" b="-769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BE64F572-5791-E206-31F1-A9E9077B4684}"/>
                  </a:ext>
                </a:extLst>
              </p:cNvPr>
              <p:cNvSpPr txBox="1"/>
              <p:nvPr/>
            </p:nvSpPr>
            <p:spPr>
              <a:xfrm>
                <a:off x="1164336" y="5268817"/>
                <a:ext cx="9769393" cy="961289"/>
              </a:xfrm>
              <a:prstGeom prst="rect">
                <a:avLst/>
              </a:prstGeom>
              <a:solidFill>
                <a:schemeClr val="bg1">
                  <a:lumMod val="95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通过 </a:t>
                </a:r>
                <a:r>
                  <a:rPr lang="en-US" altLang="zh-CN" sz="2000" dirty="0">
                    <a:effectLst/>
                    <a:latin typeface="Consolas" panose="020B0609020204030204" pitchFamily="49" charset="0"/>
                    <a:ea typeface="微软雅黑" panose="020B0503020204020204" pitchFamily="34" charset="-122"/>
                  </a:rPr>
                  <a:t>BFS </a:t>
                </a:r>
                <a:r>
                  <a:rPr lang="zh-CN" altLang="en-US" sz="2000" dirty="0">
                    <a:effectLst/>
                    <a:latin typeface="Consolas" panose="020B0609020204030204" pitchFamily="49" charset="0"/>
                    <a:ea typeface="微软雅黑" panose="020B0503020204020204" pitchFamily="34" charset="-122"/>
                  </a:rPr>
                  <a:t>把所有 </a:t>
                </a:r>
                <a:r>
                  <a:rPr lang="zh-CN" altLang="en-US" sz="2000" b="1" dirty="0">
                    <a:solidFill>
                      <a:srgbClr val="C00000"/>
                    </a:solidFill>
                    <a:effectLst/>
                    <a:latin typeface="Consolas" panose="020B0609020204030204" pitchFamily="49" charset="0"/>
                    <a:ea typeface="微软雅黑" panose="020B0503020204020204" pitchFamily="34" charset="-122"/>
                  </a:rPr>
                  <a:t>按 </a:t>
                </a:r>
                <a14:m>
                  <m:oMath xmlns:m="http://schemas.openxmlformats.org/officeDocument/2006/math">
                    <m:r>
                      <a:rPr lang="en-US" altLang="zh-CN" sz="2000" b="1" i="1" smtClean="0">
                        <a:solidFill>
                          <a:srgbClr val="C00000"/>
                        </a:solidFill>
                        <a:effectLst/>
                        <a:latin typeface="Cambria Math" panose="02040503050406030204" pitchFamily="18" charset="0"/>
                        <a:ea typeface="微软雅黑" panose="020B0503020204020204" pitchFamily="34" charset="-122"/>
                      </a:rPr>
                      <m:t>𝑿</m:t>
                    </m:r>
                  </m:oMath>
                </a14:m>
                <a:r>
                  <a:rPr lang="en-US" altLang="zh-CN" sz="2000" b="1" dirty="0">
                    <a:solidFill>
                      <a:srgbClr val="C00000"/>
                    </a:solidFill>
                    <a:effectLst/>
                    <a:latin typeface="Consolas" panose="020B0609020204030204" pitchFamily="49" charset="0"/>
                    <a:ea typeface="微软雅黑" panose="020B0503020204020204" pitchFamily="34" charset="-122"/>
                  </a:rPr>
                  <a:t> </a:t>
                </a:r>
                <a:r>
                  <a:rPr lang="zh-CN" altLang="en-US" sz="2000" b="1" dirty="0">
                    <a:solidFill>
                      <a:srgbClr val="C00000"/>
                    </a:solidFill>
                    <a:effectLst/>
                    <a:latin typeface="Consolas" panose="020B0609020204030204" pitchFamily="49" charset="0"/>
                    <a:ea typeface="微软雅黑" panose="020B0503020204020204" pitchFamily="34" charset="-122"/>
                  </a:rPr>
                  <a:t>次按钮能到达的楼层按批次扫描一遍</a:t>
                </a:r>
                <a:r>
                  <a:rPr lang="zh-CN" altLang="en-US" sz="2000" dirty="0">
                    <a:effectLst/>
                    <a:latin typeface="Consolas" panose="020B0609020204030204" pitchFamily="49" charset="0"/>
                    <a:ea typeface="微软雅黑" panose="020B0503020204020204" pitchFamily="34" charset="-122"/>
                  </a:rPr>
                  <a:t>。只要第一次踩到目标楼层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𝐵</m:t>
                    </m:r>
                  </m:oMath>
                </a14:m>
                <a:r>
                  <a:rPr lang="zh-CN" altLang="en-US" sz="2000" dirty="0">
                    <a:effectLst/>
                    <a:latin typeface="Consolas" panose="020B0609020204030204" pitchFamily="49" charset="0"/>
                    <a:ea typeface="微软雅黑" panose="020B0503020204020204" pitchFamily="34" charset="-122"/>
                  </a:rPr>
                  <a:t>，返回的绝对是最少按键次数！</a:t>
                </a:r>
              </a:p>
            </p:txBody>
          </p:sp>
        </mc:Choice>
        <mc:Fallback xmlns="">
          <p:sp>
            <p:nvSpPr>
              <p:cNvPr id="17" name="文本框 16">
                <a:extLst>
                  <a:ext uri="{FF2B5EF4-FFF2-40B4-BE49-F238E27FC236}">
                    <a16:creationId xmlns:a16="http://schemas.microsoft.com/office/drawing/2014/main" id="{BE64F572-5791-E206-31F1-A9E9077B4684}"/>
                  </a:ext>
                </a:extLst>
              </p:cNvPr>
              <p:cNvSpPr txBox="1">
                <a:spLocks noRot="1" noChangeAspect="1" noMove="1" noResize="1" noEditPoints="1" noAdjustHandles="1" noChangeArrowheads="1" noChangeShapeType="1" noTextEdit="1"/>
              </p:cNvSpPr>
              <p:nvPr/>
            </p:nvSpPr>
            <p:spPr>
              <a:xfrm>
                <a:off x="1164336" y="5268817"/>
                <a:ext cx="9769393" cy="961289"/>
              </a:xfrm>
              <a:prstGeom prst="rect">
                <a:avLst/>
              </a:prstGeom>
              <a:blipFill>
                <a:blip r:embed="rId7"/>
                <a:stretch>
                  <a:fillRect l="-624" b="-1012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4404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fade">
                                      <p:cBhvr>
                                        <p:cTn id="7" dur="50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fade">
                                      <p:cBhvr>
                                        <p:cTn id="12" dur="50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fade">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fade">
                                      <p:cBhvr>
                                        <p:cTn id="22" dur="500"/>
                                        <p:tgtEl>
                                          <p:spTgt spid="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0F549C26-0463-83A6-FC01-2758E57E5B6B}"/>
              </a:ext>
            </a:extLst>
          </p:cNvPr>
          <p:cNvSpPr txBox="1"/>
          <p:nvPr/>
        </p:nvSpPr>
        <p:spPr>
          <a:xfrm>
            <a:off x="1342734" y="1542915"/>
            <a:ext cx="9506532" cy="1426865"/>
          </a:xfrm>
          <a:prstGeom prst="rect">
            <a:avLst/>
          </a:prstGeom>
          <a:solidFill>
            <a:schemeClr val="accent2">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回忆我们上一节课写的 </a:t>
            </a:r>
            <a:r>
              <a:rPr lang="en-US" altLang="zh-CN" sz="2000" dirty="0">
                <a:effectLst/>
                <a:latin typeface="Consolas" panose="020B0609020204030204" pitchFamily="49" charset="0"/>
                <a:ea typeface="微软雅黑" panose="020B0503020204020204" pitchFamily="34" charset="-122"/>
              </a:rPr>
              <a:t>BFS </a:t>
            </a:r>
            <a:r>
              <a:rPr lang="zh-CN" altLang="en-US" sz="2000" dirty="0">
                <a:effectLst/>
                <a:latin typeface="Consolas" panose="020B0609020204030204" pitchFamily="49" charset="0"/>
                <a:ea typeface="微软雅黑" panose="020B0503020204020204" pitchFamily="34" charset="-122"/>
              </a:rPr>
              <a:t>模板。结构体、队列、初始化、</a:t>
            </a:r>
            <a:r>
              <a:rPr lang="en-US" altLang="zh-CN" sz="2000" dirty="0">
                <a:solidFill>
                  <a:srgbClr val="C00000"/>
                </a:solidFill>
                <a:effectLst/>
                <a:latin typeface="Consolas" panose="020B0609020204030204" pitchFamily="49" charset="0"/>
                <a:ea typeface="微软雅黑" panose="020B0503020204020204" pitchFamily="34" charset="-122"/>
              </a:rPr>
              <a:t>while</a:t>
            </a:r>
            <a:r>
              <a:rPr lang="zh-CN" altLang="en-US" sz="2000" dirty="0">
                <a:effectLst/>
                <a:latin typeface="Consolas" panose="020B0609020204030204" pitchFamily="49" charset="0"/>
                <a:ea typeface="微软雅黑" panose="020B0503020204020204" pitchFamily="34" charset="-122"/>
              </a:rPr>
              <a:t> 循环拿队首踢队首、状态扩展、越界判断、判重入队</a:t>
            </a:r>
            <a:r>
              <a:rPr lang="en-US" altLang="zh-CN" sz="2000" dirty="0">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我们把这些套路原封不动地搬过来，就能将本题解决掉。</a:t>
            </a:r>
          </a:p>
        </p:txBody>
      </p:sp>
      <p:sp>
        <p:nvSpPr>
          <p:cNvPr id="10" name="文本框 9">
            <a:extLst>
              <a:ext uri="{FF2B5EF4-FFF2-40B4-BE49-F238E27FC236}">
                <a16:creationId xmlns:a16="http://schemas.microsoft.com/office/drawing/2014/main" id="{E3D02D93-8DDB-A3A7-D6D2-59A39179EA4F}"/>
              </a:ext>
            </a:extLst>
          </p:cNvPr>
          <p:cNvSpPr txBox="1"/>
          <p:nvPr/>
        </p:nvSpPr>
        <p:spPr>
          <a:xfrm>
            <a:off x="1342734" y="3714713"/>
            <a:ext cx="9677444"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00"/>
                </a:solidFill>
                <a:latin typeface="Consolas" panose="020B0609020204030204" pitchFamily="49" charset="0"/>
              </a:rPr>
              <a:t>int N, A, B;</a:t>
            </a:r>
          </a:p>
          <a:p>
            <a:r>
              <a:rPr lang="en-US" altLang="zh-CN" dirty="0">
                <a:solidFill>
                  <a:srgbClr val="000000"/>
                </a:solidFill>
                <a:latin typeface="Consolas" panose="020B0609020204030204" pitchFamily="49" charset="0"/>
              </a:rPr>
              <a:t>vector&lt;int&gt; K(</a:t>
            </a:r>
            <a:r>
              <a:rPr lang="en-US" altLang="zh-CN" dirty="0">
                <a:solidFill>
                  <a:srgbClr val="098658"/>
                </a:solidFill>
                <a:latin typeface="Consolas" panose="020B0609020204030204" pitchFamily="49" charset="0"/>
              </a:rPr>
              <a:t>205</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记录每层楼的按键数字</a:t>
            </a:r>
          </a:p>
          <a:p>
            <a:r>
              <a:rPr lang="en-US" altLang="zh-CN" dirty="0">
                <a:solidFill>
                  <a:srgbClr val="000000"/>
                </a:solidFill>
                <a:latin typeface="Consolas" panose="020B0609020204030204" pitchFamily="49" charset="0"/>
              </a:rPr>
              <a:t>vector&lt;int&gt; </a:t>
            </a:r>
            <a:r>
              <a:rPr lang="en-US" altLang="zh-CN" dirty="0" err="1">
                <a:solidFill>
                  <a:srgbClr val="000000"/>
                </a:solidFill>
                <a:latin typeface="Consolas" panose="020B0609020204030204" pitchFamily="49" charset="0"/>
              </a:rPr>
              <a:t>ans</a:t>
            </a:r>
            <a:r>
              <a:rPr lang="en-US" altLang="zh-CN" dirty="0">
                <a:solidFill>
                  <a:srgbClr val="000000"/>
                </a:solidFill>
                <a:latin typeface="Consolas" panose="020B0609020204030204" pitchFamily="49" charset="0"/>
              </a:rPr>
              <a:t>(</a:t>
            </a:r>
            <a:r>
              <a:rPr lang="en-US" altLang="zh-CN" dirty="0">
                <a:solidFill>
                  <a:srgbClr val="098658"/>
                </a:solidFill>
                <a:latin typeface="Consolas" panose="020B0609020204030204" pitchFamily="49" charset="0"/>
              </a:rPr>
              <a:t>205</a:t>
            </a:r>
            <a:r>
              <a:rPr lang="en-US" altLang="zh-CN" dirty="0">
                <a:solidFill>
                  <a:srgbClr val="000000"/>
                </a:solidFill>
                <a:latin typeface="Consolas" panose="020B0609020204030204" pitchFamily="49" charset="0"/>
              </a:rPr>
              <a:t>, -1);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记忆数组：记录到达某层的最少按键次数，兼职判重</a:t>
            </a:r>
          </a:p>
          <a:p>
            <a:endParaRPr lang="zh-CN" altLang="en-US" dirty="0">
              <a:solidFill>
                <a:srgbClr val="000000"/>
              </a:solidFill>
              <a:latin typeface="Consolas" panose="020B0609020204030204" pitchFamily="49" charset="0"/>
            </a:endParaRPr>
          </a:p>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状态结构体</a:t>
            </a:r>
            <a:endParaRPr lang="en-US" altLang="zh-CN" dirty="0">
              <a:solidFill>
                <a:srgbClr val="008000"/>
              </a:solidFill>
              <a:latin typeface="Consolas" panose="020B0609020204030204" pitchFamily="49" charset="0"/>
            </a:endParaRPr>
          </a:p>
          <a:p>
            <a:r>
              <a:rPr lang="en-US" altLang="zh-CN" dirty="0">
                <a:solidFill>
                  <a:srgbClr val="000000"/>
                </a:solidFill>
                <a:latin typeface="Consolas" panose="020B0609020204030204" pitchFamily="49" charset="0"/>
              </a:rPr>
              <a:t>struct Node {</a:t>
            </a:r>
          </a:p>
          <a:p>
            <a:r>
              <a:rPr lang="en-US" altLang="zh-CN" dirty="0">
                <a:solidFill>
                  <a:srgbClr val="000000"/>
                </a:solidFill>
                <a:latin typeface="Consolas" panose="020B0609020204030204" pitchFamily="49" charset="0"/>
              </a:rPr>
              <a:t>    int floor;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当前楼层</a:t>
            </a:r>
          </a:p>
          <a:p>
            <a:r>
              <a:rPr lang="zh-CN" altLang="en-US" dirty="0">
                <a:solidFill>
                  <a:srgbClr val="000000"/>
                </a:solidFill>
                <a:latin typeface="Consolas" panose="020B0609020204030204" pitchFamily="49" charset="0"/>
              </a:rPr>
              <a:t>    </a:t>
            </a:r>
            <a:r>
              <a:rPr lang="en-US" altLang="zh-CN" dirty="0">
                <a:solidFill>
                  <a:srgbClr val="000000"/>
                </a:solidFill>
                <a:latin typeface="Consolas" panose="020B0609020204030204" pitchFamily="49" charset="0"/>
              </a:rPr>
              <a:t>int step;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按键次数</a:t>
            </a:r>
          </a:p>
          <a:p>
            <a:r>
              <a:rPr lang="en-US" altLang="zh-CN" dirty="0">
                <a:solidFill>
                  <a:srgbClr val="000000"/>
                </a:solidFill>
                <a:latin typeface="Consolas" panose="020B0609020204030204" pitchFamily="49" charset="0"/>
              </a:rPr>
              <a:t>};</a:t>
            </a:r>
            <a:endParaRPr lang="zh-CN" altLang="en-US" dirty="0">
              <a:solidFill>
                <a:srgbClr val="000000"/>
              </a:solidFill>
              <a:latin typeface="Consolas" panose="020B0609020204030204" pitchFamily="49" charset="0"/>
            </a:endParaRPr>
          </a:p>
        </p:txBody>
      </p:sp>
      <p:sp>
        <p:nvSpPr>
          <p:cNvPr id="12" name="文本框 11">
            <a:extLst>
              <a:ext uri="{FF2B5EF4-FFF2-40B4-BE49-F238E27FC236}">
                <a16:creationId xmlns:a16="http://schemas.microsoft.com/office/drawing/2014/main" id="{1728D722-353E-218F-035E-4DC396C9FE69}"/>
              </a:ext>
            </a:extLst>
          </p:cNvPr>
          <p:cNvSpPr txBox="1"/>
          <p:nvPr/>
        </p:nvSpPr>
        <p:spPr>
          <a:xfrm>
            <a:off x="1342734" y="3194862"/>
            <a:ext cx="1742335" cy="461665"/>
          </a:xfrm>
          <a:prstGeom prst="rect">
            <a:avLst/>
          </a:prstGeom>
          <a:solidFill>
            <a:schemeClr val="accent6">
              <a:lumMod val="20000"/>
              <a:lumOff val="80000"/>
            </a:schemeClr>
          </a:solidFill>
        </p:spPr>
        <p:txBody>
          <a:bodyPr wrap="square">
            <a:spAutoFit/>
          </a:bodyPr>
          <a:lstStyle/>
          <a:p>
            <a:r>
              <a:rPr lang="zh-CN" altLang="en-US" sz="2400" b="1" dirty="0">
                <a:solidFill>
                  <a:srgbClr val="000000"/>
                </a:solidFill>
                <a:latin typeface="Consolas" panose="020B0609020204030204" pitchFamily="49" charset="0"/>
              </a:rPr>
              <a:t>准备工作</a:t>
            </a:r>
            <a:endParaRPr lang="zh-CN" altLang="en-US" sz="2400" b="1" dirty="0"/>
          </a:p>
        </p:txBody>
      </p:sp>
    </p:spTree>
    <p:extLst>
      <p:ext uri="{BB962C8B-B14F-4D97-AF65-F5344CB8AC3E}">
        <p14:creationId xmlns:p14="http://schemas.microsoft.com/office/powerpoint/2010/main" val="2201559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510836A2-B987-E8C5-26FA-8E9787F6D2AC}"/>
              </a:ext>
            </a:extLst>
          </p:cNvPr>
          <p:cNvSpPr txBox="1"/>
          <p:nvPr/>
        </p:nvSpPr>
        <p:spPr>
          <a:xfrm>
            <a:off x="1164336" y="1571773"/>
            <a:ext cx="10107167" cy="461665"/>
          </a:xfrm>
          <a:prstGeom prst="rect">
            <a:avLst/>
          </a:prstGeom>
          <a:solidFill>
            <a:schemeClr val="accent6">
              <a:lumMod val="20000"/>
              <a:lumOff val="80000"/>
            </a:schemeClr>
          </a:solidFill>
        </p:spPr>
        <p:txBody>
          <a:bodyPr wrap="square">
            <a:spAutoFit/>
          </a:bodyPr>
          <a:lstStyle/>
          <a:p>
            <a:r>
              <a:rPr lang="zh-CN" altLang="en-US" sz="2400" dirty="0">
                <a:effectLst/>
                <a:latin typeface="微软雅黑" panose="020B0503020204020204" pitchFamily="34" charset="-122"/>
                <a:ea typeface="微软雅黑" panose="020B0503020204020204" pitchFamily="34" charset="-122"/>
              </a:rPr>
              <a:t>看清本质后，就会发现看似不同的问题，其实</a:t>
            </a:r>
            <a:r>
              <a:rPr lang="zh-CN" altLang="en-US" sz="2400" dirty="0">
                <a:latin typeface="微软雅黑" panose="020B0503020204020204" pitchFamily="34" charset="-122"/>
                <a:ea typeface="微软雅黑" panose="020B0503020204020204" pitchFamily="34" charset="-122"/>
              </a:rPr>
              <a:t>底层都是</a:t>
            </a:r>
            <a:r>
              <a:rPr lang="zh-CN" altLang="en-US" sz="2400" dirty="0">
                <a:effectLst/>
                <a:latin typeface="微软雅黑" panose="020B0503020204020204" pitchFamily="34" charset="-122"/>
                <a:ea typeface="微软雅黑" panose="020B0503020204020204" pitchFamily="34" charset="-122"/>
              </a:rPr>
              <a:t>同一套逻辑代码</a:t>
            </a:r>
          </a:p>
        </p:txBody>
      </p:sp>
      <p:sp>
        <p:nvSpPr>
          <p:cNvPr id="14" name="文本框 13">
            <a:extLst>
              <a:ext uri="{FF2B5EF4-FFF2-40B4-BE49-F238E27FC236}">
                <a16:creationId xmlns:a16="http://schemas.microsoft.com/office/drawing/2014/main" id="{E20BA68E-6F34-1266-BCF0-96D5BD262347}"/>
              </a:ext>
            </a:extLst>
          </p:cNvPr>
          <p:cNvSpPr txBox="1"/>
          <p:nvPr/>
        </p:nvSpPr>
        <p:spPr>
          <a:xfrm>
            <a:off x="2921000" y="2314391"/>
            <a:ext cx="6350000" cy="2590453"/>
          </a:xfrm>
          <a:prstGeom prst="rect">
            <a:avLst/>
          </a:prstGeom>
          <a:solidFill>
            <a:srgbClr val="FFFFFF"/>
          </a:solidFill>
          <a:ln w="12700">
            <a:solidFill>
              <a:schemeClr val="tx1"/>
            </a:solidFill>
          </a:ln>
        </p:spPr>
        <p:txBody>
          <a:bodyPr vert="horz"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特判：如果起点就是终点，直接不用按电梯</a:t>
            </a:r>
          </a:p>
          <a:p>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 == B) </a:t>
            </a:r>
            <a:r>
              <a:rPr lang="en-US" altLang="zh-CN" sz="2000" dirty="0">
                <a:solidFill>
                  <a:srgbClr val="0000FF"/>
                </a:solidFill>
                <a:latin typeface="Consolas" panose="020B0609020204030204" pitchFamily="49" charset="0"/>
              </a:rPr>
              <a:t>return</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p>
          <a:p>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queue&lt;Node&gt; q;</a:t>
            </a:r>
          </a:p>
          <a:p>
            <a:r>
              <a:rPr lang="en-US" altLang="zh-CN" sz="2000" dirty="0">
                <a:solidFill>
                  <a:srgbClr val="000000"/>
                </a:solidFill>
                <a:latin typeface="Consolas" panose="020B0609020204030204" pitchFamily="49" charset="0"/>
              </a:rPr>
              <a:t>    </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起点入列并将步数登记在册</a:t>
            </a:r>
          </a:p>
          <a:p>
            <a:r>
              <a:rPr lang="en-US" altLang="zh-CN" sz="2000" dirty="0" err="1">
                <a:solidFill>
                  <a:srgbClr val="000000"/>
                </a:solidFill>
                <a:latin typeface="Consolas" panose="020B0609020204030204" pitchFamily="49" charset="0"/>
              </a:rPr>
              <a:t>q.push</a:t>
            </a:r>
            <a:r>
              <a:rPr lang="en-US" altLang="zh-CN" sz="2000" dirty="0">
                <a:solidFill>
                  <a:srgbClr val="000000"/>
                </a:solidFill>
                <a:latin typeface="Consolas" panose="020B0609020204030204" pitchFamily="49" charset="0"/>
              </a:rPr>
              <a:t>({A,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p>
          <a:p>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[A]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B9FB6798-0851-91DC-CE05-68240329D055}"/>
                  </a:ext>
                </a:extLst>
              </p:cNvPr>
              <p:cNvSpPr txBox="1"/>
              <p:nvPr/>
            </p:nvSpPr>
            <p:spPr>
              <a:xfrm>
                <a:off x="1164336" y="5185797"/>
                <a:ext cx="10073781"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建立队列 </a:t>
                </a:r>
                <a:r>
                  <a:rPr lang="en-US" altLang="zh-CN" sz="2400" dirty="0">
                    <a:solidFill>
                      <a:srgbClr val="C00000"/>
                    </a:solidFill>
                    <a:effectLst/>
                    <a:latin typeface="Consolas" panose="020B0609020204030204" pitchFamily="49" charset="0"/>
                    <a:ea typeface="微软雅黑" panose="020B0503020204020204" pitchFamily="34" charset="-122"/>
                  </a:rPr>
                  <a:t>q</a:t>
                </a:r>
                <a:r>
                  <a:rPr lang="zh-CN" altLang="en-US" sz="2400" dirty="0">
                    <a:effectLst/>
                    <a:latin typeface="Consolas" panose="020B0609020204030204" pitchFamily="49" charset="0"/>
                    <a:ea typeface="微软雅黑" panose="020B0503020204020204" pitchFamily="34" charset="-122"/>
                  </a:rPr>
                  <a:t>。把起点楼层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𝐴</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和初始步数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0</m:t>
                    </m:r>
                  </m:oMath>
                </a14:m>
                <a:r>
                  <a:rPr lang="en-US" altLang="zh-CN" sz="2400" dirty="0">
                    <a:effectLst/>
                    <a:latin typeface="Consolas" panose="020B0609020204030204" pitchFamily="49" charset="0"/>
                    <a:ea typeface="微软雅黑" panose="020B0503020204020204" pitchFamily="34" charset="-122"/>
                  </a:rPr>
                  <a:t> </a:t>
                </a:r>
                <a:r>
                  <a:rPr lang="zh-CN" altLang="en-US" sz="2400" dirty="0">
                    <a:effectLst/>
                    <a:latin typeface="Consolas" panose="020B0609020204030204" pitchFamily="49" charset="0"/>
                    <a:ea typeface="微软雅黑" panose="020B0503020204020204" pitchFamily="34" charset="-122"/>
                  </a:rPr>
                  <a:t>打包成 </a:t>
                </a:r>
                <a:r>
                  <a:rPr lang="en-US" altLang="zh-CN" sz="2400" dirty="0">
                    <a:solidFill>
                      <a:srgbClr val="C00000"/>
                    </a:solidFill>
                    <a:effectLst/>
                    <a:latin typeface="Consolas" panose="020B0609020204030204" pitchFamily="49" charset="0"/>
                    <a:ea typeface="微软雅黑" panose="020B0503020204020204" pitchFamily="34" charset="-122"/>
                  </a:rPr>
                  <a:t>Node</a:t>
                </a:r>
                <a:r>
                  <a:rPr lang="zh-CN" altLang="en-US" sz="2400" dirty="0">
                    <a:effectLst/>
                    <a:latin typeface="Consolas" panose="020B0609020204030204" pitchFamily="49" charset="0"/>
                    <a:ea typeface="微软雅黑" panose="020B0503020204020204" pitchFamily="34" charset="-122"/>
                  </a:rPr>
                  <a:t> 塞进队列，并在 </a:t>
                </a:r>
                <a:r>
                  <a:rPr lang="en-US" altLang="zh-CN" sz="2400" dirty="0" err="1">
                    <a:solidFill>
                      <a:srgbClr val="C00000"/>
                    </a:solidFill>
                    <a:effectLst/>
                    <a:latin typeface="Consolas" panose="020B0609020204030204" pitchFamily="49" charset="0"/>
                    <a:ea typeface="微软雅黑" panose="020B0503020204020204" pitchFamily="34" charset="-122"/>
                  </a:rPr>
                  <a:t>ans</a:t>
                </a:r>
                <a:r>
                  <a:rPr lang="zh-CN" altLang="en-US" sz="2400" dirty="0">
                    <a:effectLst/>
                    <a:latin typeface="Consolas" panose="020B0609020204030204" pitchFamily="49" charset="0"/>
                    <a:ea typeface="微软雅黑" panose="020B0503020204020204" pitchFamily="34" charset="-122"/>
                  </a:rPr>
                  <a:t> 表上写下：起点到起点的按键次数是 </a:t>
                </a:r>
                <a:r>
                  <a:rPr lang="en-US" altLang="zh-CN" sz="2400" dirty="0">
                    <a:effectLst/>
                    <a:latin typeface="Consolas" panose="020B0609020204030204" pitchFamily="49" charset="0"/>
                    <a:ea typeface="微软雅黑" panose="020B0503020204020204" pitchFamily="34" charset="-122"/>
                  </a:rPr>
                  <a:t>0</a:t>
                </a:r>
                <a:r>
                  <a:rPr lang="zh-CN" altLang="en-US" sz="2400" dirty="0">
                    <a:effectLst/>
                    <a:latin typeface="Consolas" panose="020B0609020204030204" pitchFamily="49" charset="0"/>
                    <a:ea typeface="微软雅黑" panose="020B0503020204020204" pitchFamily="34" charset="-122"/>
                  </a:rPr>
                  <a:t>。</a:t>
                </a:r>
              </a:p>
            </p:txBody>
          </p:sp>
        </mc:Choice>
        <mc:Fallback xmlns="">
          <p:sp>
            <p:nvSpPr>
              <p:cNvPr id="16" name="文本框 15">
                <a:extLst>
                  <a:ext uri="{FF2B5EF4-FFF2-40B4-BE49-F238E27FC236}">
                    <a16:creationId xmlns:a16="http://schemas.microsoft.com/office/drawing/2014/main" id="{B9FB6798-0851-91DC-CE05-68240329D055}"/>
                  </a:ext>
                </a:extLst>
              </p:cNvPr>
              <p:cNvSpPr txBox="1">
                <a:spLocks noRot="1" noChangeAspect="1" noMove="1" noResize="1" noEditPoints="1" noAdjustHandles="1" noChangeArrowheads="1" noChangeShapeType="1" noTextEdit="1"/>
              </p:cNvSpPr>
              <p:nvPr/>
            </p:nvSpPr>
            <p:spPr>
              <a:xfrm>
                <a:off x="1164336" y="5185797"/>
                <a:ext cx="10073781" cy="1139736"/>
              </a:xfrm>
              <a:prstGeom prst="rect">
                <a:avLst/>
              </a:prstGeom>
              <a:blipFill>
                <a:blip r:embed="rId5"/>
                <a:stretch>
                  <a:fillRect l="-907" b="-11765"/>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3504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500"/>
                                        <p:tgtEl>
                                          <p:spTgt spid="1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animEffect transition="in" filter="fade">
                                      <p:cBhvr>
                                        <p:cTn id="15" dur="500"/>
                                        <p:tgtEl>
                                          <p:spTgt spid="14">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xEl>
                                              <p:pRg st="4" end="4"/>
                                            </p:txEl>
                                          </p:spTgt>
                                        </p:tgtEl>
                                        <p:attrNameLst>
                                          <p:attrName>style.visibility</p:attrName>
                                        </p:attrNameLst>
                                      </p:cBhvr>
                                      <p:to>
                                        <p:strVal val="visible"/>
                                      </p:to>
                                    </p:set>
                                    <p:animEffect transition="in" filter="fade">
                                      <p:cBhvr>
                                        <p:cTn id="20" dur="500"/>
                                        <p:tgtEl>
                                          <p:spTgt spid="14">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animEffect transition="in" filter="fade">
                                      <p:cBhvr>
                                        <p:cTn id="23" dur="500"/>
                                        <p:tgtEl>
                                          <p:spTgt spid="14">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xEl>
                                              <p:pRg st="6" end="6"/>
                                            </p:txEl>
                                          </p:spTgt>
                                        </p:tgtEl>
                                        <p:attrNameLst>
                                          <p:attrName>style.visibility</p:attrName>
                                        </p:attrNameLst>
                                      </p:cBhvr>
                                      <p:to>
                                        <p:strVal val="visible"/>
                                      </p:to>
                                    </p:set>
                                    <p:animEffect transition="in" filter="fade">
                                      <p:cBhvr>
                                        <p:cTn id="26" dur="500"/>
                                        <p:tgtEl>
                                          <p:spTgt spid="14">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xEl>
                                              <p:pRg st="7" end="7"/>
                                            </p:txEl>
                                          </p:spTgt>
                                        </p:tgtEl>
                                        <p:attrNameLst>
                                          <p:attrName>style.visibility</p:attrName>
                                        </p:attrNameLst>
                                      </p:cBhvr>
                                      <p:to>
                                        <p:strVal val="visible"/>
                                      </p:to>
                                    </p:set>
                                    <p:animEffect transition="in" filter="fade">
                                      <p:cBhvr>
                                        <p:cTn id="29" dur="500"/>
                                        <p:tgtEl>
                                          <p:spTgt spid="14">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D3AB2CA9-C480-86CB-2336-E744BC49C14B}"/>
              </a:ext>
            </a:extLst>
          </p:cNvPr>
          <p:cNvSpPr txBox="1"/>
          <p:nvPr/>
        </p:nvSpPr>
        <p:spPr>
          <a:xfrm>
            <a:off x="2256235" y="1730886"/>
            <a:ext cx="7534747" cy="197490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00FF"/>
                </a:solidFill>
                <a:latin typeface="Consolas" panose="020B0609020204030204" pitchFamily="49" charset="0"/>
              </a:rPr>
              <a:t>while</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q.empty</a:t>
            </a:r>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    Node current = </a:t>
            </a:r>
            <a:r>
              <a:rPr lang="en-US" altLang="zh-CN" sz="2000" dirty="0" err="1">
                <a:solidFill>
                  <a:srgbClr val="000000"/>
                </a:solidFill>
                <a:latin typeface="Consolas" panose="020B0609020204030204" pitchFamily="49" charset="0"/>
              </a:rPr>
              <a:t>q.front</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q.pop</a:t>
            </a:r>
            <a:r>
              <a:rPr lang="en-US" altLang="zh-CN" sz="2000" dirty="0">
                <a:solidFill>
                  <a:srgbClr val="000000"/>
                </a:solidFill>
                <a:latin typeface="Consolas" panose="020B0609020204030204" pitchFamily="49" charset="0"/>
              </a:rPr>
              <a:t>();</a:t>
            </a:r>
          </a:p>
          <a:p>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curr_f</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current.floor</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当前所在楼层</a:t>
            </a:r>
          </a:p>
          <a:p>
            <a:r>
              <a:rPr lang="zh-CN" altLang="en-US" sz="2000" dirty="0">
                <a:solidFill>
                  <a:srgbClr val="000000"/>
                </a:solidFill>
                <a:latin typeface="Consolas" panose="020B0609020204030204" pitchFamily="49" charset="0"/>
              </a:rPr>
              <a:t>    </a:t>
            </a:r>
            <a:r>
              <a:rPr lang="en-US" altLang="zh-CN" sz="2000" dirty="0">
                <a:solidFill>
                  <a:srgbClr val="000000"/>
                </a:solidFill>
                <a:latin typeface="Consolas" panose="020B0609020204030204" pitchFamily="49" charset="0"/>
              </a:rPr>
              <a:t>int </a:t>
            </a:r>
            <a:r>
              <a:rPr lang="en-US" altLang="zh-CN" sz="2000" dirty="0" err="1">
                <a:solidFill>
                  <a:srgbClr val="000000"/>
                </a:solidFill>
                <a:latin typeface="Consolas" panose="020B0609020204030204" pitchFamily="49" charset="0"/>
              </a:rPr>
              <a:t>curr_s</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current.step</a:t>
            </a:r>
            <a:r>
              <a:rPr lang="en-US" altLang="zh-CN" sz="2000" dirty="0">
                <a:solidFill>
                  <a:srgbClr val="000000"/>
                </a:solidFill>
                <a:latin typeface="Consolas" panose="020B0609020204030204" pitchFamily="49" charset="0"/>
              </a:rPr>
              <a: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走到这层花了多少步</a:t>
            </a:r>
          </a:p>
        </p:txBody>
      </p:sp>
      <p:sp>
        <p:nvSpPr>
          <p:cNvPr id="10" name="文本框 9">
            <a:extLst>
              <a:ext uri="{FF2B5EF4-FFF2-40B4-BE49-F238E27FC236}">
                <a16:creationId xmlns:a16="http://schemas.microsoft.com/office/drawing/2014/main" id="{842D2358-50D8-38AB-2ABC-F7828CCCD4A7}"/>
              </a:ext>
            </a:extLst>
          </p:cNvPr>
          <p:cNvSpPr txBox="1"/>
          <p:nvPr/>
        </p:nvSpPr>
        <p:spPr>
          <a:xfrm>
            <a:off x="775714" y="4264918"/>
            <a:ext cx="10495787" cy="1888530"/>
          </a:xfrm>
          <a:prstGeom prst="rect">
            <a:avLst/>
          </a:prstGeom>
          <a:solidFill>
            <a:schemeClr val="accent6">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经典的 </a:t>
            </a:r>
            <a:r>
              <a:rPr lang="en-US" altLang="zh-CN" sz="2000" dirty="0">
                <a:solidFill>
                  <a:srgbClr val="C00000"/>
                </a:solidFill>
                <a:effectLst/>
                <a:latin typeface="Consolas" panose="020B0609020204030204" pitchFamily="49" charset="0"/>
                <a:ea typeface="微软雅黑" panose="020B0503020204020204" pitchFamily="34" charset="-122"/>
              </a:rPr>
              <a:t>while (!</a:t>
            </a:r>
            <a:r>
              <a:rPr lang="en-US" altLang="zh-CN" sz="2000" dirty="0" err="1">
                <a:solidFill>
                  <a:srgbClr val="C00000"/>
                </a:solidFill>
                <a:effectLst/>
                <a:latin typeface="Consolas" panose="020B0609020204030204" pitchFamily="49" charset="0"/>
                <a:ea typeface="微软雅黑" panose="020B0503020204020204" pitchFamily="34" charset="-122"/>
              </a:rPr>
              <a:t>q.empty</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 是我们 </a:t>
            </a:r>
            <a:r>
              <a:rPr lang="en-US" altLang="zh-CN" sz="2000" dirty="0">
                <a:effectLst/>
                <a:latin typeface="Consolas" panose="020B0609020204030204" pitchFamily="49" charset="0"/>
                <a:ea typeface="微软雅黑" panose="020B0503020204020204" pitchFamily="34" charset="-122"/>
              </a:rPr>
              <a:t>BFS </a:t>
            </a:r>
            <a:r>
              <a:rPr lang="zh-CN" altLang="en-US" sz="2000" dirty="0">
                <a:effectLst/>
                <a:latin typeface="Consolas" panose="020B0609020204030204" pitchFamily="49" charset="0"/>
                <a:ea typeface="微软雅黑" panose="020B0503020204020204" pitchFamily="34" charset="-122"/>
              </a:rPr>
              <a:t>的主循环。只要队列里还有“等候处理的楼层”，搜索就不会停止。</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拿队首，踢队首： </a:t>
            </a:r>
            <a:r>
              <a:rPr lang="en-US" altLang="zh-CN" sz="2000" dirty="0">
                <a:solidFill>
                  <a:srgbClr val="C00000"/>
                </a:solidFill>
                <a:effectLst/>
                <a:latin typeface="Consolas" panose="020B0609020204030204" pitchFamily="49" charset="0"/>
                <a:ea typeface="微软雅黑" panose="020B0503020204020204" pitchFamily="34" charset="-122"/>
              </a:rPr>
              <a:t>front()</a:t>
            </a:r>
            <a:r>
              <a:rPr lang="zh-CN" altLang="en-US" sz="2000" dirty="0">
                <a:effectLst/>
                <a:latin typeface="Consolas" panose="020B0609020204030204" pitchFamily="49" charset="0"/>
                <a:ea typeface="微软雅黑" panose="020B0503020204020204" pitchFamily="34" charset="-122"/>
              </a:rPr>
              <a:t> 读取数据，</a:t>
            </a:r>
            <a:r>
              <a:rPr lang="en-US" altLang="zh-CN" sz="2000" dirty="0">
                <a:solidFill>
                  <a:srgbClr val="C00000"/>
                </a:solidFill>
                <a:effectLst/>
                <a:latin typeface="Consolas" panose="020B0609020204030204" pitchFamily="49" charset="0"/>
                <a:ea typeface="微软雅黑" panose="020B0503020204020204" pitchFamily="34" charset="-122"/>
              </a:rPr>
              <a:t>pop()</a:t>
            </a:r>
            <a:r>
              <a:rPr lang="zh-CN" altLang="en-US" sz="2000" dirty="0">
                <a:effectLst/>
                <a:latin typeface="Consolas" panose="020B0609020204030204" pitchFamily="49" charset="0"/>
                <a:ea typeface="微软雅黑" panose="020B0503020204020204" pitchFamily="34" charset="-122"/>
              </a:rPr>
              <a:t> 踢出队列。随后，我们把当前楼层 </a:t>
            </a:r>
            <a:r>
              <a:rPr lang="en-US" altLang="zh-CN" sz="2000" dirty="0" err="1">
                <a:solidFill>
                  <a:srgbClr val="C00000"/>
                </a:solidFill>
                <a:effectLst/>
                <a:latin typeface="Consolas" panose="020B0609020204030204" pitchFamily="49" charset="0"/>
                <a:ea typeface="微软雅黑" panose="020B0503020204020204" pitchFamily="34" charset="-122"/>
              </a:rPr>
              <a:t>curr_f</a:t>
            </a:r>
            <a:r>
              <a:rPr lang="zh-CN" altLang="en-US" sz="2000" dirty="0">
                <a:effectLst/>
                <a:latin typeface="Consolas" panose="020B0609020204030204" pitchFamily="49" charset="0"/>
                <a:ea typeface="微软雅黑" panose="020B0503020204020204" pitchFamily="34" charset="-122"/>
              </a:rPr>
              <a:t> 和当前步数 </a:t>
            </a:r>
            <a:r>
              <a:rPr lang="en-US" altLang="zh-CN" sz="2000" dirty="0" err="1">
                <a:solidFill>
                  <a:srgbClr val="C00000"/>
                </a:solidFill>
                <a:effectLst/>
                <a:latin typeface="Consolas" panose="020B0609020204030204" pitchFamily="49" charset="0"/>
                <a:ea typeface="微软雅黑" panose="020B0503020204020204" pitchFamily="34" charset="-122"/>
              </a:rPr>
              <a:t>curr_s</a:t>
            </a:r>
            <a:r>
              <a:rPr lang="zh-CN" altLang="en-US" sz="2000" dirty="0">
                <a:effectLst/>
                <a:latin typeface="Consolas" panose="020B0609020204030204" pitchFamily="49" charset="0"/>
                <a:ea typeface="微软雅黑" panose="020B0503020204020204" pitchFamily="34" charset="-122"/>
              </a:rPr>
              <a:t> 提取出来，准备以此为跳板进行扩散分裂。</a:t>
            </a:r>
          </a:p>
        </p:txBody>
      </p:sp>
    </p:spTree>
    <p:extLst>
      <p:ext uri="{BB962C8B-B14F-4D97-AF65-F5344CB8AC3E}">
        <p14:creationId xmlns:p14="http://schemas.microsoft.com/office/powerpoint/2010/main" val="239102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animEffect transition="in" filter="fade">
                                      <p:cBhvr>
                                        <p:cTn id="20" dur="500"/>
                                        <p:tgtEl>
                                          <p:spTgt spid="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500"/>
                                        <p:tgtEl>
                                          <p:spTgt spid="8">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fade">
                                      <p:cBhvr>
                                        <p:cTn id="30"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E02202AE-A0EF-7602-0398-CD514D8E8A9C}"/>
              </a:ext>
            </a:extLst>
          </p:cNvPr>
          <p:cNvSpPr txBox="1"/>
          <p:nvPr/>
        </p:nvSpPr>
        <p:spPr>
          <a:xfrm>
            <a:off x="1363043" y="1920813"/>
            <a:ext cx="9465911" cy="1002134"/>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状态扩展（因为只有上和下两个方向，可以直接手写）</a:t>
            </a:r>
            <a:endParaRPr lang="en-US" altLang="zh-CN" sz="2000" dirty="0">
              <a:solidFill>
                <a:srgbClr val="000000"/>
              </a:solidFill>
              <a:latin typeface="Consolas" panose="020B0609020204030204" pitchFamily="49" charset="0"/>
            </a:endParaRPr>
          </a:p>
          <a:p>
            <a:pPr>
              <a:lnSpc>
                <a:spcPct val="150000"/>
              </a:lnSpc>
            </a:pPr>
            <a:r>
              <a:rPr lang="en-US" altLang="zh-CN" sz="2000" dirty="0">
                <a:solidFill>
                  <a:srgbClr val="000000"/>
                </a:solidFill>
                <a:latin typeface="Consolas" panose="020B0609020204030204" pitchFamily="49" charset="0"/>
              </a:rPr>
              <a:t>int </a:t>
            </a:r>
            <a:r>
              <a:rPr lang="en-US" altLang="zh-CN" sz="2000" dirty="0" err="1">
                <a:solidFill>
                  <a:srgbClr val="000000"/>
                </a:solidFill>
                <a:latin typeface="Consolas" panose="020B0609020204030204" pitchFamily="49" charset="0"/>
              </a:rPr>
              <a:t>next_floors</a:t>
            </a:r>
            <a:r>
              <a:rPr lang="en-US" altLang="zh-CN" sz="2000" dirty="0">
                <a:solidFill>
                  <a:srgbClr val="000000"/>
                </a:solidFill>
                <a:latin typeface="Consolas" panose="020B0609020204030204" pitchFamily="49" charset="0"/>
              </a:rPr>
              <a:t>[</a:t>
            </a:r>
            <a:r>
              <a:rPr lang="en-US" altLang="zh-CN" sz="2000" dirty="0">
                <a:solidFill>
                  <a:srgbClr val="098658"/>
                </a:solidFill>
                <a:latin typeface="Consolas" panose="020B0609020204030204" pitchFamily="49" charset="0"/>
              </a:rPr>
              <a:t>2</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curr_f</a:t>
            </a:r>
            <a:r>
              <a:rPr lang="en-US" altLang="zh-CN" sz="2000" dirty="0">
                <a:solidFill>
                  <a:srgbClr val="000000"/>
                </a:solidFill>
                <a:latin typeface="Consolas" panose="020B0609020204030204" pitchFamily="49" charset="0"/>
              </a:rPr>
              <a:t> + K[</a:t>
            </a:r>
            <a:r>
              <a:rPr lang="en-US" altLang="zh-CN" sz="2000" dirty="0" err="1">
                <a:solidFill>
                  <a:srgbClr val="000000"/>
                </a:solidFill>
                <a:latin typeface="Consolas" panose="020B0609020204030204" pitchFamily="49" charset="0"/>
              </a:rPr>
              <a:t>curr_f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curr_f</a:t>
            </a:r>
            <a:r>
              <a:rPr lang="en-US" altLang="zh-CN" sz="2000" dirty="0">
                <a:solidFill>
                  <a:srgbClr val="000000"/>
                </a:solidFill>
                <a:latin typeface="Consolas" panose="020B0609020204030204" pitchFamily="49" charset="0"/>
              </a:rPr>
              <a:t> - K[</a:t>
            </a:r>
            <a:r>
              <a:rPr lang="en-US" altLang="zh-CN" sz="2000" dirty="0" err="1">
                <a:solidFill>
                  <a:srgbClr val="000000"/>
                </a:solidFill>
                <a:latin typeface="Consolas" panose="020B0609020204030204" pitchFamily="49" charset="0"/>
              </a:rPr>
              <a:t>curr_f</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7B488461-C998-93C2-9E88-713FD7236F6B}"/>
                  </a:ext>
                </a:extLst>
              </p:cNvPr>
              <p:cNvSpPr txBox="1"/>
              <p:nvPr/>
            </p:nvSpPr>
            <p:spPr>
              <a:xfrm>
                <a:off x="1363043" y="3747186"/>
                <a:ext cx="9465910" cy="2350195"/>
              </a:xfrm>
              <a:prstGeom prst="rect">
                <a:avLst/>
              </a:prstGeom>
              <a:solidFill>
                <a:schemeClr val="accent4">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上节课马走日有 </a:t>
                </a:r>
                <a:r>
                  <a:rPr lang="en-US" altLang="zh-CN" sz="2000" dirty="0">
                    <a:effectLst/>
                    <a:latin typeface="Consolas" panose="020B0609020204030204" pitchFamily="49" charset="0"/>
                    <a:ea typeface="微软雅黑" panose="020B0503020204020204" pitchFamily="34" charset="-122"/>
                  </a:rPr>
                  <a:t>8 </a:t>
                </a:r>
                <a:r>
                  <a:rPr lang="zh-CN" altLang="en-US" sz="2000" dirty="0">
                    <a:effectLst/>
                    <a:latin typeface="Consolas" panose="020B0609020204030204" pitchFamily="49" charset="0"/>
                    <a:ea typeface="微软雅黑" panose="020B0503020204020204" pitchFamily="34" charset="-122"/>
                  </a:rPr>
                  <a:t>个方向，我们用了 </a:t>
                </a:r>
                <a:r>
                  <a:rPr lang="en-US" altLang="zh-CN" sz="2000" dirty="0">
                    <a:solidFill>
                      <a:srgbClr val="C00000"/>
                    </a:solidFill>
                    <a:effectLst/>
                    <a:latin typeface="Consolas" panose="020B0609020204030204" pitchFamily="49" charset="0"/>
                    <a:ea typeface="微软雅黑" panose="020B0503020204020204" pitchFamily="34" charset="-122"/>
                  </a:rPr>
                  <a:t>dx</a:t>
                </a:r>
                <a:r>
                  <a:rPr lang="zh-CN" altLang="en-US" sz="2000" dirty="0">
                    <a:effectLst/>
                    <a:latin typeface="Consolas" panose="020B0609020204030204" pitchFamily="49" charset="0"/>
                    <a:ea typeface="微软雅黑" panose="020B0503020204020204" pitchFamily="34" charset="-122"/>
                  </a:rPr>
                  <a:t> 和 </a:t>
                </a:r>
                <a:r>
                  <a:rPr lang="en-US" altLang="zh-CN" sz="2000" dirty="0" err="1">
                    <a:solidFill>
                      <a:srgbClr val="C00000"/>
                    </a:solidFill>
                    <a:effectLst/>
                    <a:latin typeface="Consolas" panose="020B0609020204030204" pitchFamily="49" charset="0"/>
                    <a:ea typeface="微软雅黑" panose="020B0503020204020204" pitchFamily="34" charset="-122"/>
                  </a:rPr>
                  <a:t>dy</a:t>
                </a:r>
                <a:r>
                  <a:rPr lang="zh-CN" altLang="en-US" sz="2000" dirty="0">
                    <a:effectLst/>
                    <a:latin typeface="Consolas" panose="020B0609020204030204" pitchFamily="49" charset="0"/>
                    <a:ea typeface="微软雅黑" panose="020B0503020204020204" pitchFamily="34" charset="-122"/>
                  </a:rPr>
                  <a:t> 数组。但在电梯里，你在第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i</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层只能按“上”或“下”。</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所以目标楼层：要么加上这层的数字（</a:t>
                </a:r>
                <a:r>
                  <a:rPr lang="en-US" altLang="zh-CN" sz="2000" dirty="0" err="1">
                    <a:solidFill>
                      <a:srgbClr val="C00000"/>
                    </a:solidFill>
                    <a:effectLst/>
                    <a:latin typeface="Consolas" panose="020B0609020204030204" pitchFamily="49" charset="0"/>
                    <a:ea typeface="微软雅黑" panose="020B0503020204020204" pitchFamily="34" charset="-122"/>
                  </a:rPr>
                  <a:t>curr_f</a:t>
                </a:r>
                <a:r>
                  <a:rPr lang="en-US" altLang="zh-CN" sz="2000" dirty="0">
                    <a:solidFill>
                      <a:srgbClr val="C00000"/>
                    </a:solidFill>
                    <a:effectLst/>
                    <a:latin typeface="Consolas" panose="020B0609020204030204" pitchFamily="49" charset="0"/>
                    <a:ea typeface="微软雅黑" panose="020B0503020204020204" pitchFamily="34" charset="-122"/>
                  </a:rPr>
                  <a:t> + K[</a:t>
                </a:r>
                <a:r>
                  <a:rPr lang="en-US" altLang="zh-CN" sz="2000" dirty="0" err="1">
                    <a:solidFill>
                      <a:srgbClr val="C00000"/>
                    </a:solidFill>
                    <a:effectLst/>
                    <a:latin typeface="Consolas" panose="020B0609020204030204" pitchFamily="49" charset="0"/>
                    <a:ea typeface="微软雅黑" panose="020B0503020204020204" pitchFamily="34" charset="-122"/>
                  </a:rPr>
                  <a:t>curr_f</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），要么减去这层的数字（</a:t>
                </a:r>
                <a:r>
                  <a:rPr lang="en-US" altLang="zh-CN" sz="2000" dirty="0" err="1">
                    <a:solidFill>
                      <a:srgbClr val="C00000"/>
                    </a:solidFill>
                    <a:effectLst/>
                    <a:latin typeface="Consolas" panose="020B0609020204030204" pitchFamily="49" charset="0"/>
                    <a:ea typeface="微软雅黑" panose="020B0503020204020204" pitchFamily="34" charset="-122"/>
                  </a:rPr>
                  <a:t>curr_f</a:t>
                </a:r>
                <a:r>
                  <a:rPr lang="en-US" altLang="zh-CN" sz="2000" dirty="0">
                    <a:solidFill>
                      <a:srgbClr val="C00000"/>
                    </a:solidFill>
                    <a:effectLst/>
                    <a:latin typeface="Consolas" panose="020B0609020204030204" pitchFamily="49" charset="0"/>
                    <a:ea typeface="微软雅黑" panose="020B0503020204020204" pitchFamily="34" charset="-122"/>
                  </a:rPr>
                  <a:t> - K[</a:t>
                </a:r>
                <a:r>
                  <a:rPr lang="en-US" altLang="zh-CN" sz="2000" dirty="0" err="1">
                    <a:solidFill>
                      <a:srgbClr val="C00000"/>
                    </a:solidFill>
                    <a:effectLst/>
                    <a:latin typeface="Consolas" panose="020B0609020204030204" pitchFamily="49" charset="0"/>
                    <a:ea typeface="微软雅黑" panose="020B0503020204020204" pitchFamily="34" charset="-122"/>
                  </a:rPr>
                  <a:t>curr_f</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直接把这两个结果装进一个小数组 </a:t>
                </a:r>
                <a:r>
                  <a:rPr lang="en-US" altLang="zh-CN" sz="2000" dirty="0" err="1">
                    <a:solidFill>
                      <a:srgbClr val="C00000"/>
                    </a:solidFill>
                    <a:effectLst/>
                    <a:latin typeface="Consolas" panose="020B0609020204030204" pitchFamily="49" charset="0"/>
                    <a:ea typeface="微软雅黑" panose="020B0503020204020204" pitchFamily="34" charset="-122"/>
                  </a:rPr>
                  <a:t>next_floors</a:t>
                </a:r>
                <a:r>
                  <a:rPr lang="zh-CN" altLang="en-US" sz="2000" dirty="0">
                    <a:effectLst/>
                    <a:latin typeface="Consolas" panose="020B0609020204030204" pitchFamily="49" charset="0"/>
                    <a:ea typeface="微软雅黑" panose="020B0503020204020204" pitchFamily="34" charset="-122"/>
                  </a:rPr>
                  <a:t> 里，方便下一步循环判断。</a:t>
                </a:r>
              </a:p>
            </p:txBody>
          </p:sp>
        </mc:Choice>
        <mc:Fallback xmlns="">
          <p:sp>
            <p:nvSpPr>
              <p:cNvPr id="14" name="文本框 13">
                <a:extLst>
                  <a:ext uri="{FF2B5EF4-FFF2-40B4-BE49-F238E27FC236}">
                    <a16:creationId xmlns:a16="http://schemas.microsoft.com/office/drawing/2014/main" id="{7B488461-C998-93C2-9E88-713FD7236F6B}"/>
                  </a:ext>
                </a:extLst>
              </p:cNvPr>
              <p:cNvSpPr txBox="1">
                <a:spLocks noRot="1" noChangeAspect="1" noMove="1" noResize="1" noEditPoints="1" noAdjustHandles="1" noChangeArrowheads="1" noChangeShapeType="1" noTextEdit="1"/>
              </p:cNvSpPr>
              <p:nvPr/>
            </p:nvSpPr>
            <p:spPr>
              <a:xfrm>
                <a:off x="1363043" y="3747186"/>
                <a:ext cx="9465910" cy="2350195"/>
              </a:xfrm>
              <a:prstGeom prst="rect">
                <a:avLst/>
              </a:prstGeom>
              <a:blipFill>
                <a:blip r:embed="rId5"/>
                <a:stretch>
                  <a:fillRect l="-838" b="-4416"/>
                </a:stretch>
              </a:blipFill>
            </p:spPr>
            <p:txBody>
              <a:bodyPr/>
              <a:lstStyle/>
              <a:p>
                <a:r>
                  <a:rPr lang="en-US">
                    <a:noFill/>
                  </a:rPr>
                  <a:t> </a:t>
                </a:r>
              </a:p>
            </p:txBody>
          </p:sp>
        </mc:Fallback>
      </mc:AlternateContent>
    </p:spTree>
    <p:extLst>
      <p:ext uri="{BB962C8B-B14F-4D97-AF65-F5344CB8AC3E}">
        <p14:creationId xmlns:p14="http://schemas.microsoft.com/office/powerpoint/2010/main" val="324882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fade">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fade">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4D1514C8-9AEE-28B6-3D7D-0D0A2E28E5B8}"/>
              </a:ext>
            </a:extLst>
          </p:cNvPr>
          <p:cNvSpPr txBox="1"/>
          <p:nvPr/>
        </p:nvSpPr>
        <p:spPr>
          <a:xfrm>
            <a:off x="2400628" y="1726189"/>
            <a:ext cx="7390742" cy="2621230"/>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for</a:t>
            </a:r>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&lt; </a:t>
            </a:r>
            <a:r>
              <a:rPr lang="en-US" altLang="zh-CN" dirty="0">
                <a:solidFill>
                  <a:srgbClr val="098658"/>
                </a:solidFill>
                <a:latin typeface="Consolas" panose="020B0609020204030204" pitchFamily="49" charset="0"/>
              </a:rPr>
              <a:t>2</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int </a:t>
            </a:r>
            <a:r>
              <a:rPr lang="en-US" altLang="zh-CN" dirty="0" err="1">
                <a:solidFill>
                  <a:srgbClr val="000000"/>
                </a:solidFill>
                <a:latin typeface="Consolas" panose="020B0609020204030204" pitchFamily="49" charset="0"/>
              </a:rPr>
              <a:t>nf</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next_floors</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i</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取出一个即将到达的新楼层 </a:t>
            </a:r>
            <a:r>
              <a:rPr lang="en-US" altLang="zh-CN" dirty="0" err="1">
                <a:solidFill>
                  <a:srgbClr val="008000"/>
                </a:solidFill>
                <a:latin typeface="Consolas" panose="020B0609020204030204" pitchFamily="49" charset="0"/>
              </a:rPr>
              <a:t>nf</a:t>
            </a:r>
            <a:endParaRPr lang="en-US" altLang="zh-CN" dirty="0">
              <a:solidFill>
                <a:srgbClr val="000000"/>
              </a:solidFill>
              <a:latin typeface="Consolas" panose="020B0609020204030204" pitchFamily="49" charset="0"/>
            </a:endParaRPr>
          </a:p>
          <a:p>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检查是否越界（遁地或穿顶）</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nf</a:t>
            </a:r>
            <a:r>
              <a:rPr lang="en-US" altLang="zh-CN" dirty="0">
                <a:solidFill>
                  <a:srgbClr val="000000"/>
                </a:solidFill>
                <a:latin typeface="Consolas" panose="020B0609020204030204" pitchFamily="49" charset="0"/>
              </a:rPr>
              <a:t> &lt;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nf</a:t>
            </a:r>
            <a:r>
              <a:rPr lang="en-US" altLang="zh-CN" dirty="0">
                <a:solidFill>
                  <a:srgbClr val="000000"/>
                </a:solidFill>
                <a:latin typeface="Consolas" panose="020B0609020204030204" pitchFamily="49" charset="0"/>
              </a:rPr>
              <a:t> &gt; N) </a:t>
            </a:r>
            <a:r>
              <a:rPr lang="en-US" altLang="zh-CN" dirty="0">
                <a:solidFill>
                  <a:srgbClr val="0000FF"/>
                </a:solidFill>
                <a:latin typeface="Consolas" panose="020B0609020204030204" pitchFamily="49" charset="0"/>
              </a:rPr>
              <a:t>continue</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检查是否已经来过</a:t>
            </a:r>
            <a:endParaRPr lang="en-US" altLang="zh-CN" dirty="0">
              <a:solidFill>
                <a:srgbClr val="008000"/>
              </a:solidFill>
              <a:latin typeface="Consolas" panose="020B0609020204030204" pitchFamily="49" charset="0"/>
            </a:endParaRP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ans</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nf</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continue</a:t>
            </a:r>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到达了目标楼层，得到最小的步数结果，直接返回</a:t>
            </a:r>
            <a:endParaRPr lang="en-US" altLang="zh-CN" dirty="0">
              <a:solidFill>
                <a:srgbClr val="008000"/>
              </a:solidFill>
              <a:latin typeface="Consolas" panose="020B0609020204030204" pitchFamily="49" charset="0"/>
            </a:endParaRP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nf</a:t>
            </a:r>
            <a:r>
              <a:rPr lang="en-US" altLang="zh-CN" dirty="0">
                <a:solidFill>
                  <a:srgbClr val="000000"/>
                </a:solidFill>
                <a:latin typeface="Consolas" panose="020B0609020204030204" pitchFamily="49" charset="0"/>
              </a:rPr>
              <a:t> == B)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curr_s</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a:t>
            </a: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0CEE5265-3C14-9BBD-17C8-FD9770296A1B}"/>
                  </a:ext>
                </a:extLst>
              </p:cNvPr>
              <p:cNvSpPr txBox="1"/>
              <p:nvPr/>
            </p:nvSpPr>
            <p:spPr>
              <a:xfrm>
                <a:off x="912032" y="4726583"/>
                <a:ext cx="10359471" cy="1426865"/>
              </a:xfrm>
              <a:prstGeom prst="rect">
                <a:avLst/>
              </a:prstGeom>
              <a:solidFill>
                <a:schemeClr val="accent5">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物理限制： 楼层不能小于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，也不能大于最高层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N</m:t>
                    </m:r>
                  </m:oMath>
                </a14:m>
                <a:r>
                  <a:rPr lang="zh-CN" altLang="en-US" sz="2000" dirty="0">
                    <a:effectLst/>
                    <a:latin typeface="Consolas" panose="020B0609020204030204" pitchFamily="49" charset="0"/>
                    <a:ea typeface="微软雅黑" panose="020B0503020204020204" pitchFamily="34" charset="-122"/>
                  </a:rPr>
                  <a:t>。遇到越界的，直接 </a:t>
                </a:r>
                <a:r>
                  <a:rPr lang="en-US" altLang="zh-CN" sz="2000" dirty="0">
                    <a:solidFill>
                      <a:srgbClr val="C00000"/>
                    </a:solidFill>
                    <a:effectLst/>
                    <a:latin typeface="Consolas" panose="020B0609020204030204" pitchFamily="49" charset="0"/>
                    <a:ea typeface="微软雅黑" panose="020B0503020204020204" pitchFamily="34" charset="-122"/>
                  </a:rPr>
                  <a:t>continue</a:t>
                </a:r>
                <a:r>
                  <a:rPr lang="zh-CN" altLang="en-US" sz="20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Consolas" panose="020B0609020204030204" pitchFamily="49" charset="0"/>
                    <a:ea typeface="微软雅黑" panose="020B0503020204020204" pitchFamily="34" charset="-122"/>
                  </a:rPr>
                  <a:t>不走回头路： 如果 </a:t>
                </a:r>
                <a:r>
                  <a:rPr lang="en-US" altLang="zh-CN" sz="2000" dirty="0" err="1">
                    <a:solidFill>
                      <a:srgbClr val="C00000"/>
                    </a:solidFill>
                    <a:effectLst/>
                    <a:latin typeface="Consolas" panose="020B0609020204030204" pitchFamily="49" charset="0"/>
                    <a:ea typeface="微软雅黑" panose="020B0503020204020204" pitchFamily="34" charset="-122"/>
                  </a:rPr>
                  <a:t>ans</a:t>
                </a:r>
                <a:r>
                  <a:rPr lang="en-US" altLang="zh-CN" sz="2000" dirty="0">
                    <a:solidFill>
                      <a:srgbClr val="C00000"/>
                    </a:solidFill>
                    <a:effectLst/>
                    <a:latin typeface="Consolas" panose="020B0609020204030204" pitchFamily="49" charset="0"/>
                    <a:ea typeface="微软雅黑" panose="020B0503020204020204" pitchFamily="34" charset="-122"/>
                  </a:rPr>
                  <a:t>[</a:t>
                </a:r>
                <a:r>
                  <a:rPr lang="en-US" altLang="zh-CN" sz="2000" dirty="0" err="1">
                    <a:solidFill>
                      <a:srgbClr val="C00000"/>
                    </a:solidFill>
                    <a:effectLst/>
                    <a:latin typeface="Consolas" panose="020B0609020204030204" pitchFamily="49" charset="0"/>
                    <a:ea typeface="微软雅黑" panose="020B0503020204020204" pitchFamily="34" charset="-122"/>
                  </a:rPr>
                  <a:t>nf</a:t>
                </a:r>
                <a:r>
                  <a:rPr lang="en-US" altLang="zh-CN" sz="2000" dirty="0">
                    <a:solidFill>
                      <a:srgbClr val="C00000"/>
                    </a:solidFill>
                    <a:effectLst/>
                    <a:latin typeface="Consolas" panose="020B0609020204030204" pitchFamily="49" charset="0"/>
                    <a:ea typeface="微软雅黑" panose="020B0503020204020204" pitchFamily="34" charset="-122"/>
                  </a:rPr>
                  <a:t>]</a:t>
                </a:r>
                <a:r>
                  <a:rPr lang="zh-CN" altLang="en-US" sz="2000" dirty="0">
                    <a:effectLst/>
                    <a:latin typeface="Consolas" panose="020B0609020204030204" pitchFamily="49" charset="0"/>
                    <a:ea typeface="微软雅黑" panose="020B0503020204020204" pitchFamily="34" charset="-122"/>
                  </a:rPr>
                  <a:t> 不是 </a:t>
                </a:r>
                <a:r>
                  <a:rPr lang="en-US" altLang="zh-CN" sz="2000" dirty="0">
                    <a:solidFill>
                      <a:srgbClr val="C00000"/>
                    </a:solidFill>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，说明之前已经有更快的路径到达过这个楼层了。继续走只会绕远路，直接 </a:t>
                </a:r>
                <a:r>
                  <a:rPr lang="en-US" altLang="zh-CN" sz="2000" dirty="0">
                    <a:solidFill>
                      <a:srgbClr val="C00000"/>
                    </a:solidFill>
                    <a:effectLst/>
                    <a:latin typeface="Consolas" panose="020B0609020204030204" pitchFamily="49" charset="0"/>
                    <a:ea typeface="微软雅黑" panose="020B0503020204020204" pitchFamily="34" charset="-122"/>
                  </a:rPr>
                  <a:t>continue</a:t>
                </a:r>
                <a:r>
                  <a:rPr lang="zh-CN" altLang="en-US" sz="2000" dirty="0">
                    <a:effectLst/>
                    <a:latin typeface="Consolas" panose="020B0609020204030204" pitchFamily="49" charset="0"/>
                    <a:ea typeface="微软雅黑" panose="020B0503020204020204" pitchFamily="34" charset="-122"/>
                  </a:rPr>
                  <a:t>。</a:t>
                </a:r>
              </a:p>
            </p:txBody>
          </p:sp>
        </mc:Choice>
        <mc:Fallback xmlns="">
          <p:sp>
            <p:nvSpPr>
              <p:cNvPr id="9" name="文本框 8">
                <a:extLst>
                  <a:ext uri="{FF2B5EF4-FFF2-40B4-BE49-F238E27FC236}">
                    <a16:creationId xmlns:a16="http://schemas.microsoft.com/office/drawing/2014/main" id="{0CEE5265-3C14-9BBD-17C8-FD9770296A1B}"/>
                  </a:ext>
                </a:extLst>
              </p:cNvPr>
              <p:cNvSpPr txBox="1">
                <a:spLocks noRot="1" noChangeAspect="1" noMove="1" noResize="1" noEditPoints="1" noAdjustHandles="1" noChangeArrowheads="1" noChangeShapeType="1" noTextEdit="1"/>
              </p:cNvSpPr>
              <p:nvPr/>
            </p:nvSpPr>
            <p:spPr>
              <a:xfrm>
                <a:off x="912032" y="4726583"/>
                <a:ext cx="10359471" cy="1426865"/>
              </a:xfrm>
              <a:prstGeom prst="rect">
                <a:avLst/>
              </a:prstGeom>
              <a:blipFill>
                <a:blip r:embed="rId5"/>
                <a:stretch>
                  <a:fillRect l="-765" r="-1118" b="-683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3358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7" end="7"/>
                                            </p:txEl>
                                          </p:spTgt>
                                        </p:tgtEl>
                                        <p:attrNameLst>
                                          <p:attrName>style.visibility</p:attrName>
                                        </p:attrNameLst>
                                      </p:cBhvr>
                                      <p:to>
                                        <p:strVal val="visible"/>
                                      </p:to>
                                    </p:set>
                                    <p:animEffect transition="in" filter="fade">
                                      <p:cBhvr>
                                        <p:cTn id="32" dur="500"/>
                                        <p:tgtEl>
                                          <p:spTgt spid="7">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animEffect transition="in" filter="fade">
                                      <p:cBhvr>
                                        <p:cTn id="35" dur="500"/>
                                        <p:tgtEl>
                                          <p:spTgt spid="7">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9">
                                            <p:txEl>
                                              <p:pRg st="1" end="1"/>
                                            </p:txEl>
                                          </p:spTgt>
                                        </p:tgtEl>
                                        <p:attrNameLst>
                                          <p:attrName>style.visibility</p:attrName>
                                        </p:attrNameLst>
                                      </p:cBhvr>
                                      <p:to>
                                        <p:strVal val="visible"/>
                                      </p:to>
                                    </p:set>
                                    <p:animEffect transition="in" filter="fade">
                                      <p:cBhvr>
                                        <p:cTn id="45"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249B701E-DFFE-CAE3-1286-467BE1F50D18}"/>
              </a:ext>
            </a:extLst>
          </p:cNvPr>
          <p:cNvSpPr txBox="1"/>
          <p:nvPr/>
        </p:nvSpPr>
        <p:spPr>
          <a:xfrm>
            <a:off x="1479802" y="4114695"/>
            <a:ext cx="8922372" cy="1463799"/>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如果不是目标，登记当前点最小步数，派去队伍后排等候下一步扩散</a:t>
            </a:r>
            <a:endParaRPr lang="en-US" altLang="zh-CN" sz="2000" dirty="0">
              <a:solidFill>
                <a:srgbClr val="008000"/>
              </a:solidFill>
              <a:latin typeface="Consolas" panose="020B0609020204030204" pitchFamily="49" charset="0"/>
            </a:endParaRPr>
          </a:p>
          <a:p>
            <a:pPr>
              <a:lnSpc>
                <a:spcPct val="150000"/>
              </a:lnSpc>
            </a:pPr>
            <a:r>
              <a:rPr lang="en-US" altLang="zh-CN" sz="2000" dirty="0" err="1">
                <a:solidFill>
                  <a:srgbClr val="000000"/>
                </a:solidFill>
                <a:latin typeface="Consolas" panose="020B0609020204030204" pitchFamily="49" charset="0"/>
              </a:rPr>
              <a:t>ans</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nf</a:t>
            </a:r>
            <a:r>
              <a:rPr lang="en-US" altLang="zh-CN" sz="2000" dirty="0">
                <a:solidFill>
                  <a:srgbClr val="000000"/>
                </a:solidFill>
                <a:latin typeface="Consolas" panose="020B0609020204030204" pitchFamily="49" charset="0"/>
              </a:rPr>
              <a:t>] = </a:t>
            </a:r>
            <a:r>
              <a:rPr lang="en-US" altLang="zh-CN" sz="2000" dirty="0" err="1">
                <a:solidFill>
                  <a:srgbClr val="000000"/>
                </a:solidFill>
                <a:latin typeface="Consolas" panose="020B0609020204030204" pitchFamily="49" charset="0"/>
              </a:rPr>
              <a:t>curr_s</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p>
          <a:p>
            <a:pPr>
              <a:lnSpc>
                <a:spcPct val="150000"/>
              </a:lnSpc>
            </a:pPr>
            <a:r>
              <a:rPr lang="en-US" altLang="zh-CN" sz="2000" dirty="0" err="1">
                <a:solidFill>
                  <a:srgbClr val="000000"/>
                </a:solidFill>
                <a:latin typeface="Consolas" panose="020B0609020204030204" pitchFamily="49" charset="0"/>
              </a:rPr>
              <a:t>q.push</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curr_s</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1" name="文本框 10">
            <a:extLst>
              <a:ext uri="{FF2B5EF4-FFF2-40B4-BE49-F238E27FC236}">
                <a16:creationId xmlns:a16="http://schemas.microsoft.com/office/drawing/2014/main" id="{DF87A9A1-E643-6C21-3302-9AAF31E24986}"/>
              </a:ext>
            </a:extLst>
          </p:cNvPr>
          <p:cNvSpPr txBox="1"/>
          <p:nvPr/>
        </p:nvSpPr>
        <p:spPr>
          <a:xfrm>
            <a:off x="896126" y="1915100"/>
            <a:ext cx="10576110" cy="1139736"/>
          </a:xfrm>
          <a:prstGeom prst="rect">
            <a:avLst/>
          </a:prstGeom>
          <a:solidFill>
            <a:schemeClr val="accent2">
              <a:lumMod val="20000"/>
              <a:lumOff val="80000"/>
            </a:schemeClr>
          </a:solidFill>
        </p:spPr>
        <p:txBody>
          <a:bodyPr wrap="square">
            <a:spAutoFit/>
          </a:bodyPr>
          <a:lstStyle/>
          <a:p>
            <a:pPr>
              <a:lnSpc>
                <a:spcPct val="150000"/>
              </a:lnSpc>
            </a:pPr>
            <a:r>
              <a:rPr lang="zh-CN" altLang="en-US" sz="2400" b="1" dirty="0">
                <a:effectLst/>
                <a:latin typeface="微软雅黑" panose="020B0503020204020204" pitchFamily="34" charset="-122"/>
                <a:ea typeface="微软雅黑" panose="020B0503020204020204" pitchFamily="34" charset="-122"/>
              </a:rPr>
              <a:t>入队等待：</a:t>
            </a:r>
            <a:r>
              <a:rPr lang="zh-CN" altLang="en-US" sz="2400" dirty="0">
                <a:effectLst/>
                <a:latin typeface="微软雅黑" panose="020B0503020204020204" pitchFamily="34" charset="-122"/>
                <a:ea typeface="微软雅黑" panose="020B0503020204020204" pitchFamily="34" charset="-122"/>
              </a:rPr>
              <a:t> 如果这个新楼层合法，且不是终点。就把它的最小步数记录在案，并把它打包成新的 </a:t>
            </a:r>
            <a:r>
              <a:rPr lang="en-US" altLang="zh-CN" sz="2400" dirty="0">
                <a:solidFill>
                  <a:srgbClr val="C00000"/>
                </a:solidFill>
                <a:effectLst/>
                <a:latin typeface="Consolas" panose="020B0609020204030204" pitchFamily="49" charset="0"/>
                <a:ea typeface="微软雅黑" panose="020B0503020204020204" pitchFamily="34" charset="-122"/>
              </a:rPr>
              <a:t>Node</a:t>
            </a:r>
            <a:r>
              <a:rPr lang="zh-CN" altLang="en-US" sz="2400" dirty="0">
                <a:effectLst/>
                <a:latin typeface="微软雅黑" panose="020B0503020204020204" pitchFamily="34" charset="-122"/>
                <a:ea typeface="微软雅黑" panose="020B0503020204020204" pitchFamily="34" charset="-122"/>
              </a:rPr>
              <a:t> 排入队尾，等待下一次的扩散。</a:t>
            </a:r>
          </a:p>
        </p:txBody>
      </p:sp>
    </p:spTree>
    <p:extLst>
      <p:ext uri="{BB962C8B-B14F-4D97-AF65-F5344CB8AC3E}">
        <p14:creationId xmlns:p14="http://schemas.microsoft.com/office/powerpoint/2010/main" val="252803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49B1BEC2-0EEC-19E8-BD6C-5D17E326F4E5}"/>
              </a:ext>
            </a:extLst>
          </p:cNvPr>
          <p:cNvSpPr txBox="1"/>
          <p:nvPr/>
        </p:nvSpPr>
        <p:spPr>
          <a:xfrm>
            <a:off x="2698569" y="1835520"/>
            <a:ext cx="6794853" cy="1730923"/>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如果队列全部清空（能到的楼层全走遍了）</a:t>
            </a:r>
            <a:endParaRPr lang="en-US" altLang="zh-CN" sz="2400" dirty="0">
              <a:solidFill>
                <a:srgbClr val="008000"/>
              </a:solidFill>
              <a:latin typeface="Consolas" panose="020B0609020204030204" pitchFamily="49" charset="0"/>
            </a:endParaRPr>
          </a:p>
          <a:p>
            <a:pPr>
              <a:lnSpc>
                <a:spcPct val="150000"/>
              </a:lnSpc>
            </a:pPr>
            <a:r>
              <a:rPr lang="en-US" altLang="zh-CN" sz="2400" dirty="0">
                <a:solidFill>
                  <a:srgbClr val="008000"/>
                </a:solidFill>
                <a:latin typeface="Consolas" panose="020B0609020204030204" pitchFamily="49" charset="0"/>
              </a:rPr>
              <a:t>// </a:t>
            </a:r>
            <a:r>
              <a:rPr lang="zh-CN" altLang="en-US" sz="2400" dirty="0">
                <a:solidFill>
                  <a:srgbClr val="008000"/>
                </a:solidFill>
                <a:latin typeface="Consolas" panose="020B0609020204030204" pitchFamily="49" charset="0"/>
              </a:rPr>
              <a:t>还没找到目标 </a:t>
            </a:r>
            <a:r>
              <a:rPr lang="en-US" altLang="zh-CN" sz="2400" dirty="0">
                <a:solidFill>
                  <a:srgbClr val="008000"/>
                </a:solidFill>
                <a:latin typeface="Consolas" panose="020B0609020204030204" pitchFamily="49" charset="0"/>
              </a:rPr>
              <a:t>B</a:t>
            </a:r>
            <a:r>
              <a:rPr lang="zh-CN" altLang="en-US" sz="2400" dirty="0">
                <a:solidFill>
                  <a:srgbClr val="008000"/>
                </a:solidFill>
                <a:latin typeface="Consolas" panose="020B0609020204030204" pitchFamily="49" charset="0"/>
              </a:rPr>
              <a:t>，说明物理上就到不了 </a:t>
            </a:r>
            <a:r>
              <a:rPr lang="en-US" altLang="zh-CN" sz="2400" dirty="0">
                <a:solidFill>
                  <a:srgbClr val="008000"/>
                </a:solidFill>
                <a:latin typeface="Consolas" panose="020B0609020204030204" pitchFamily="49" charset="0"/>
              </a:rPr>
              <a:t>B</a:t>
            </a:r>
            <a:endParaRPr lang="zh-CN" altLang="en-US" sz="2400" dirty="0">
              <a:solidFill>
                <a:srgbClr val="008000"/>
              </a:solidFill>
              <a:latin typeface="Consolas" panose="020B0609020204030204" pitchFamily="49" charset="0"/>
            </a:endParaRPr>
          </a:p>
          <a:p>
            <a:pPr>
              <a:lnSpc>
                <a:spcPct val="150000"/>
              </a:lnSpc>
            </a:pPr>
            <a:r>
              <a:rPr lang="en-US" altLang="zh-CN" sz="2400" dirty="0">
                <a:solidFill>
                  <a:srgbClr val="0000FF"/>
                </a:solidFill>
                <a:latin typeface="Consolas" panose="020B0609020204030204" pitchFamily="49" charset="0"/>
              </a:rPr>
              <a:t>return</a:t>
            </a:r>
            <a:r>
              <a:rPr lang="en-US" altLang="zh-CN" sz="2400" dirty="0">
                <a:solidFill>
                  <a:srgbClr val="000000"/>
                </a:solidFill>
                <a:latin typeface="Consolas" panose="020B0609020204030204" pitchFamily="49" charset="0"/>
              </a:rPr>
              <a:t> -</a:t>
            </a:r>
            <a:r>
              <a:rPr lang="en-US" altLang="zh-CN" sz="2400" dirty="0">
                <a:solidFill>
                  <a:srgbClr val="098658"/>
                </a:solidFill>
                <a:latin typeface="Consolas" panose="020B0609020204030204" pitchFamily="49" charset="0"/>
              </a:rPr>
              <a:t>1</a:t>
            </a:r>
            <a:r>
              <a:rPr lang="en-US" altLang="zh-CN" sz="2400" dirty="0">
                <a:solidFill>
                  <a:srgbClr val="000000"/>
                </a:solidFill>
                <a:latin typeface="Consolas" panose="020B0609020204030204" pitchFamily="49" charset="0"/>
              </a:rPr>
              <a:t>;</a:t>
            </a:r>
            <a:endParaRPr lang="zh-CN" altLang="en-US" sz="2400" dirty="0">
              <a:solidFill>
                <a:srgbClr val="000000"/>
              </a:solidFill>
              <a:latin typeface="Consolas" panose="020B0609020204030204" pitchFamily="49" charset="0"/>
            </a:endParaRPr>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FF2A8362-BE22-BD6A-D7E4-FD57DF67B9F1}"/>
                  </a:ext>
                </a:extLst>
              </p:cNvPr>
              <p:cNvSpPr txBox="1"/>
              <p:nvPr/>
            </p:nvSpPr>
            <p:spPr>
              <a:xfrm>
                <a:off x="680936" y="3905717"/>
                <a:ext cx="10865796" cy="2247731"/>
              </a:xfrm>
              <a:prstGeom prst="rect">
                <a:avLst/>
              </a:prstGeom>
              <a:solidFill>
                <a:schemeClr val="bg1">
                  <a:lumMod val="95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如果 </a:t>
                </a:r>
                <a:r>
                  <a:rPr lang="en-US" altLang="zh-CN" sz="2400" dirty="0">
                    <a:solidFill>
                      <a:srgbClr val="C00000"/>
                    </a:solidFill>
                    <a:effectLst/>
                    <a:latin typeface="Consolas" panose="020B0609020204030204" pitchFamily="49" charset="0"/>
                    <a:ea typeface="微软雅黑" panose="020B0503020204020204" pitchFamily="34" charset="-122"/>
                  </a:rPr>
                  <a:t>while</a:t>
                </a:r>
                <a:r>
                  <a:rPr lang="zh-CN" altLang="en-US" sz="2400" dirty="0">
                    <a:effectLst/>
                    <a:latin typeface="微软雅黑" panose="020B0503020204020204" pitchFamily="34" charset="-122"/>
                    <a:ea typeface="微软雅黑" panose="020B0503020204020204" pitchFamily="34" charset="-122"/>
                  </a:rPr>
                  <a:t> 循环一直运行到队列 </a:t>
                </a:r>
                <a:r>
                  <a:rPr lang="en-US" altLang="zh-CN" sz="2400" dirty="0">
                    <a:solidFill>
                      <a:srgbClr val="C00000"/>
                    </a:solidFill>
                    <a:effectLst/>
                    <a:latin typeface="Consolas" panose="020B0609020204030204" pitchFamily="49" charset="0"/>
                    <a:ea typeface="微软雅黑" panose="020B0503020204020204" pitchFamily="34" charset="-122"/>
                  </a:rPr>
                  <a:t>q</a:t>
                </a:r>
                <a:r>
                  <a:rPr lang="zh-CN" altLang="en-US" sz="2400" dirty="0">
                    <a:effectLst/>
                    <a:latin typeface="微软雅黑" panose="020B0503020204020204" pitchFamily="34" charset="-122"/>
                    <a:ea typeface="微软雅黑" panose="020B0503020204020204" pitchFamily="34" charset="-122"/>
                  </a:rPr>
                  <a:t> 空了，都没触发前面的 </a:t>
                </a:r>
                <a:r>
                  <a:rPr lang="en-US" altLang="zh-CN" sz="2400" dirty="0">
                    <a:solidFill>
                      <a:srgbClr val="C00000"/>
                    </a:solidFill>
                    <a:effectLst/>
                    <a:latin typeface="Consolas" panose="020B0609020204030204" pitchFamily="49" charset="0"/>
                    <a:ea typeface="微软雅黑" panose="020B0503020204020204" pitchFamily="34" charset="-122"/>
                  </a:rPr>
                  <a:t>return </a:t>
                </a:r>
                <a:r>
                  <a:rPr lang="en-US" altLang="zh-CN" sz="2400" dirty="0" err="1">
                    <a:solidFill>
                      <a:srgbClr val="C00000"/>
                    </a:solidFill>
                    <a:effectLst/>
                    <a:latin typeface="Consolas" panose="020B0609020204030204" pitchFamily="49" charset="0"/>
                    <a:ea typeface="微软雅黑" panose="020B0503020204020204" pitchFamily="34" charset="-122"/>
                  </a:rPr>
                  <a:t>curr_s</a:t>
                </a:r>
                <a:r>
                  <a:rPr lang="en-US" altLang="zh-CN" sz="2400" dirty="0">
                    <a:solidFill>
                      <a:srgbClr val="C00000"/>
                    </a:solidFill>
                    <a:effectLst/>
                    <a:latin typeface="Consolas" panose="020B0609020204030204" pitchFamily="49" charset="0"/>
                    <a:ea typeface="微软雅黑" panose="020B0503020204020204" pitchFamily="34" charset="-122"/>
                  </a:rPr>
                  <a:t> + 1</a:t>
                </a:r>
                <a:r>
                  <a:rPr lang="zh-CN" altLang="en-US" sz="2400" dirty="0">
                    <a:effectLst/>
                    <a:latin typeface="微软雅黑" panose="020B0503020204020204" pitchFamily="34" charset="-122"/>
                    <a:ea typeface="微软雅黑" panose="020B0503020204020204" pitchFamily="34" charset="-122"/>
                  </a:rPr>
                  <a:t>，说明什么？</a:t>
                </a:r>
                <a:endParaRPr lang="en-US" altLang="zh-CN" sz="2400" dirty="0">
                  <a:effectLst/>
                  <a:latin typeface="微软雅黑" panose="020B0503020204020204" pitchFamily="34" charset="-122"/>
                  <a:ea typeface="微软雅黑" panose="020B0503020204020204" pitchFamily="34" charset="-122"/>
                </a:endParaRPr>
              </a:p>
              <a:p>
                <a:pPr>
                  <a:lnSpc>
                    <a:spcPct val="150000"/>
                  </a:lnSpc>
                </a:pPr>
                <a:r>
                  <a:rPr lang="zh-CN" altLang="en-US" sz="2400" dirty="0">
                    <a:effectLst/>
                    <a:latin typeface="微软雅黑" panose="020B0503020204020204" pitchFamily="34" charset="-122"/>
                    <a:ea typeface="微软雅黑" panose="020B0503020204020204" pitchFamily="34" charset="-122"/>
                  </a:rPr>
                  <a:t>说明穷尽了所有合法的按键组合，也无法到达目标楼层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𝐵</m:t>
                    </m:r>
                  </m:oMath>
                </a14:m>
                <a:r>
                  <a:rPr lang="zh-CN" altLang="en-US" sz="2400" dirty="0">
                    <a:effectLst/>
                    <a:latin typeface="微软雅黑" panose="020B0503020204020204" pitchFamily="34" charset="-122"/>
                    <a:ea typeface="微软雅黑" panose="020B0503020204020204" pitchFamily="34" charset="-122"/>
                  </a:rPr>
                  <a:t>。这时候程序跳出循环，执行最后的 </a:t>
                </a:r>
                <a:r>
                  <a:rPr lang="en-US" altLang="zh-CN" sz="2400" dirty="0">
                    <a:solidFill>
                      <a:srgbClr val="C00000"/>
                    </a:solidFill>
                    <a:effectLst/>
                    <a:latin typeface="Consolas" panose="020B0609020204030204" pitchFamily="49" charset="0"/>
                    <a:ea typeface="微软雅黑" panose="020B0503020204020204" pitchFamily="34" charset="-122"/>
                  </a:rPr>
                  <a:t>return -1</a:t>
                </a:r>
                <a:r>
                  <a:rPr lang="zh-CN" altLang="en-US" sz="2400" dirty="0">
                    <a:effectLst/>
                    <a:latin typeface="微软雅黑" panose="020B0503020204020204" pitchFamily="34" charset="-122"/>
                    <a:ea typeface="微软雅黑" panose="020B0503020204020204" pitchFamily="34" charset="-122"/>
                  </a:rPr>
                  <a:t>，契合题意无法到达输出 </a:t>
                </a:r>
                <a:r>
                  <a:rPr lang="en-US" altLang="zh-CN" sz="2400" dirty="0">
                    <a:solidFill>
                      <a:srgbClr val="C00000"/>
                    </a:solidFill>
                    <a:effectLst/>
                    <a:latin typeface="Consolas" panose="020B0609020204030204" pitchFamily="49" charset="0"/>
                    <a:ea typeface="微软雅黑" panose="020B0503020204020204" pitchFamily="34" charset="-122"/>
                  </a:rPr>
                  <a:t>-1</a:t>
                </a:r>
                <a:r>
                  <a:rPr lang="zh-CN" altLang="en-US" sz="2400" dirty="0">
                    <a:effectLst/>
                    <a:latin typeface="微软雅黑" panose="020B0503020204020204" pitchFamily="34" charset="-122"/>
                    <a:ea typeface="微软雅黑" panose="020B0503020204020204" pitchFamily="34" charset="-122"/>
                  </a:rPr>
                  <a:t>。</a:t>
                </a:r>
              </a:p>
            </p:txBody>
          </p:sp>
        </mc:Choice>
        <mc:Fallback xmlns="">
          <p:sp>
            <p:nvSpPr>
              <p:cNvPr id="10" name="文本框 9">
                <a:extLst>
                  <a:ext uri="{FF2B5EF4-FFF2-40B4-BE49-F238E27FC236}">
                    <a16:creationId xmlns:a16="http://schemas.microsoft.com/office/drawing/2014/main" id="{FF2A8362-BE22-BD6A-D7E4-FD57DF67B9F1}"/>
                  </a:ext>
                </a:extLst>
              </p:cNvPr>
              <p:cNvSpPr txBox="1">
                <a:spLocks noRot="1" noChangeAspect="1" noMove="1" noResize="1" noEditPoints="1" noAdjustHandles="1" noChangeArrowheads="1" noChangeShapeType="1" noTextEdit="1"/>
              </p:cNvSpPr>
              <p:nvPr/>
            </p:nvSpPr>
            <p:spPr>
              <a:xfrm>
                <a:off x="680936" y="3905717"/>
                <a:ext cx="10865796" cy="2247731"/>
              </a:xfrm>
              <a:prstGeom prst="rect">
                <a:avLst/>
              </a:prstGeom>
              <a:blipFill>
                <a:blip r:embed="rId5"/>
                <a:stretch>
                  <a:fillRect l="-898" r="-3648" b="-5707"/>
                </a:stretch>
              </a:blipFill>
            </p:spPr>
            <p:txBody>
              <a:bodyPr/>
              <a:lstStyle/>
              <a:p>
                <a:r>
                  <a:rPr lang="en-US">
                    <a:noFill/>
                  </a:rPr>
                  <a:t> </a:t>
                </a:r>
              </a:p>
            </p:txBody>
          </p:sp>
        </mc:Fallback>
      </mc:AlternateContent>
    </p:spTree>
    <p:extLst>
      <p:ext uri="{BB962C8B-B14F-4D97-AF65-F5344CB8AC3E}">
        <p14:creationId xmlns:p14="http://schemas.microsoft.com/office/powerpoint/2010/main" val="2929004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E3085168-4756-2093-0C39-575F91DBB844}"/>
                  </a:ext>
                </a:extLst>
              </p:cNvPr>
              <p:cNvSpPr txBox="1"/>
              <p:nvPr/>
            </p:nvSpPr>
            <p:spPr>
              <a:xfrm>
                <a:off x="1101212" y="1507621"/>
                <a:ext cx="9989571" cy="2346283"/>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这道题的本质是在求解一个</a:t>
                </a:r>
                <a:r>
                  <a:rPr lang="zh-CN" altLang="en-US" sz="2000" b="1" dirty="0">
                    <a:effectLst/>
                    <a:highlight>
                      <a:srgbClr val="FFFF00"/>
                    </a:highlight>
                    <a:latin typeface="微软雅黑" panose="020B0503020204020204" pitchFamily="34" charset="-122"/>
                    <a:ea typeface="微软雅黑" panose="020B0503020204020204" pitchFamily="34" charset="-122"/>
                  </a:rPr>
                  <a:t>有向无权图的最短路径</a:t>
                </a:r>
                <a:r>
                  <a:rPr lang="zh-CN" altLang="en-US" sz="2000" dirty="0">
                    <a:effectLst/>
                    <a:latin typeface="微软雅黑" panose="020B0503020204020204" pitchFamily="34" charset="-122"/>
                    <a:ea typeface="微软雅黑" panose="020B0503020204020204" pitchFamily="34" charset="-122"/>
                  </a:rPr>
                  <a:t>问题。</a:t>
                </a:r>
              </a:p>
              <a:p>
                <a:pPr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顶点集 </a:t>
                </a:r>
                <a:r>
                  <a:rPr lang="en-US" altLang="zh-CN" sz="2000" b="1" dirty="0">
                    <a:effectLst/>
                    <a:latin typeface="微软雅黑" panose="020B0503020204020204" pitchFamily="34" charset="-122"/>
                    <a:ea typeface="微软雅黑" panose="020B0503020204020204" pitchFamily="34" charset="-122"/>
                  </a:rPr>
                  <a:t>(</a:t>
                </a:r>
                <a14:m>
                  <m:oMath xmlns:m="http://schemas.openxmlformats.org/officeDocument/2006/math">
                    <m:r>
                      <a:rPr lang="en-US" altLang="zh-CN" sz="2000" b="1" i="0" smtClean="0">
                        <a:effectLst/>
                        <a:latin typeface="Cambria Math" panose="02040503050406030204" pitchFamily="18" charset="0"/>
                        <a:ea typeface="微软雅黑" panose="020B0503020204020204" pitchFamily="34" charset="-122"/>
                      </a:rPr>
                      <m:t>𝐕</m:t>
                    </m:r>
                  </m:oMath>
                </a14:m>
                <a:r>
                  <a:rPr lang="en-US" altLang="zh-CN"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大楼里的每一层楼（</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1</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到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N</m:t>
                    </m:r>
                  </m:oMath>
                </a14:m>
                <a:r>
                  <a:rPr lang="zh-CN" altLang="en-US" sz="2000" dirty="0">
                    <a:effectLst/>
                    <a:latin typeface="微软雅黑" panose="020B0503020204020204" pitchFamily="34" charset="-122"/>
                    <a:ea typeface="微软雅黑" panose="020B0503020204020204" pitchFamily="34" charset="-122"/>
                  </a:rPr>
                  <a:t>）构成图的节点。</a:t>
                </a:r>
              </a:p>
              <a:p>
                <a:pPr indent="-285750">
                  <a:lnSpc>
                    <a:spcPct val="150000"/>
                  </a:lnSpc>
                  <a:buClr>
                    <a:srgbClr val="000000"/>
                  </a:buClr>
                  <a:buFont typeface="微软雅黑" panose="020B0503020204020204" pitchFamily="34" charset="-122"/>
                  <a:buChar char="•"/>
                </a:pPr>
                <a:r>
                  <a:rPr lang="zh-CN" altLang="en-US" sz="2000" b="1" dirty="0">
                    <a:effectLst/>
                    <a:latin typeface="微软雅黑" panose="020B0503020204020204" pitchFamily="34" charset="-122"/>
                    <a:ea typeface="微软雅黑" panose="020B0503020204020204" pitchFamily="34" charset="-122"/>
                  </a:rPr>
                  <a:t>边集 </a:t>
                </a:r>
                <a:r>
                  <a:rPr lang="en-US" altLang="zh-CN" sz="2000" b="1" dirty="0">
                    <a:effectLst/>
                    <a:latin typeface="微软雅黑" panose="020B0503020204020204" pitchFamily="34" charset="-122"/>
                    <a:ea typeface="微软雅黑" panose="020B0503020204020204" pitchFamily="34" charset="-122"/>
                  </a:rPr>
                  <a:t>(</a:t>
                </a:r>
                <a14:m>
                  <m:oMath xmlns:m="http://schemas.openxmlformats.org/officeDocument/2006/math">
                    <m:r>
                      <a:rPr lang="en-US" altLang="zh-CN" sz="2000" b="1" i="0" smtClean="0">
                        <a:effectLst/>
                        <a:latin typeface="Cambria Math" panose="02040503050406030204" pitchFamily="18" charset="0"/>
                        <a:ea typeface="微软雅黑" panose="020B0503020204020204" pitchFamily="34" charset="-122"/>
                      </a:rPr>
                      <m:t>𝐄</m:t>
                    </m:r>
                  </m:oMath>
                </a14:m>
                <a:r>
                  <a:rPr lang="en-US" altLang="zh-CN" sz="2000" b="1" dirty="0">
                    <a:effectLst/>
                    <a:latin typeface="微软雅黑" panose="020B0503020204020204" pitchFamily="34" charset="-122"/>
                    <a:ea typeface="微软雅黑" panose="020B0503020204020204" pitchFamily="34" charset="-122"/>
                  </a:rPr>
                  <a:t>)</a:t>
                </a:r>
                <a:r>
                  <a:rPr lang="zh-CN" altLang="en-US" sz="2000" b="1"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在第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i</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层按“上”或“下”按钮，等价于从节点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i</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向节点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i</m:t>
                    </m:r>
                    <m:r>
                      <a:rPr lang="en-US" altLang="zh-CN" sz="2000" b="0" i="0"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m:rPr>
                            <m:sty m:val="p"/>
                          </m:rPr>
                          <a:rPr lang="en-US" altLang="zh-CN" sz="2000" b="0" i="0" smtClean="0">
                            <a:effectLst/>
                            <a:latin typeface="Cambria Math" panose="02040503050406030204" pitchFamily="18" charset="0"/>
                            <a:ea typeface="微软雅黑" panose="020B0503020204020204" pitchFamily="34" charset="-122"/>
                          </a:rPr>
                          <m:t>K</m:t>
                        </m:r>
                      </m:e>
                      <m:sub>
                        <m:r>
                          <m:rPr>
                            <m:sty m:val="p"/>
                          </m:rPr>
                          <a:rPr lang="en-US" altLang="zh-CN" sz="2000" b="0" i="0" smtClean="0">
                            <a:effectLst/>
                            <a:latin typeface="Cambria Math" panose="02040503050406030204" pitchFamily="18" charset="0"/>
                            <a:ea typeface="微软雅黑" panose="020B0503020204020204" pitchFamily="34" charset="-122"/>
                          </a:rPr>
                          <m:t>i</m:t>
                        </m:r>
                      </m:sub>
                    </m:sSub>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和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i</m:t>
                    </m:r>
                    <m:r>
                      <a:rPr lang="en-US" altLang="zh-CN" sz="2000" b="0" i="0" smtClean="0">
                        <a:effectLst/>
                        <a:latin typeface="Cambria Math" panose="02040503050406030204" pitchFamily="18" charset="0"/>
                        <a:ea typeface="微软雅黑" panose="020B0503020204020204" pitchFamily="34" charset="-122"/>
                      </a:rPr>
                      <m:t>−</m:t>
                    </m:r>
                    <m:sSub>
                      <m:sSubPr>
                        <m:ctrlPr>
                          <a:rPr lang="en-US" altLang="zh-CN" sz="2000" i="1" smtClean="0">
                            <a:effectLst/>
                            <a:latin typeface="Cambria Math" panose="02040503050406030204" pitchFamily="18" charset="0"/>
                            <a:ea typeface="微软雅黑" panose="020B0503020204020204" pitchFamily="34" charset="-122"/>
                          </a:rPr>
                        </m:ctrlPr>
                      </m:sSubPr>
                      <m:e>
                        <m:r>
                          <m:rPr>
                            <m:sty m:val="p"/>
                          </m:rPr>
                          <a:rPr lang="en-US" altLang="zh-CN" sz="2000" b="0" i="0" smtClean="0">
                            <a:effectLst/>
                            <a:latin typeface="Cambria Math" panose="02040503050406030204" pitchFamily="18" charset="0"/>
                            <a:ea typeface="微软雅黑" panose="020B0503020204020204" pitchFamily="34" charset="-122"/>
                          </a:rPr>
                          <m:t>K</m:t>
                        </m:r>
                      </m:e>
                      <m:sub>
                        <m:r>
                          <m:rPr>
                            <m:sty m:val="p"/>
                          </m:rPr>
                          <a:rPr lang="en-US" altLang="zh-CN" sz="2000" b="0" i="0" smtClean="0">
                            <a:effectLst/>
                            <a:latin typeface="Cambria Math" panose="02040503050406030204" pitchFamily="18" charset="0"/>
                            <a:ea typeface="微软雅黑" panose="020B0503020204020204" pitchFamily="34" charset="-122"/>
                          </a:rPr>
                          <m:t>i</m:t>
                        </m:r>
                      </m:sub>
                    </m:sSub>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连出两条有向边。因为按一次按钮的代价固定，所以所有边的权重均为 </a:t>
                </a:r>
                <a:r>
                  <a:rPr lang="en-US" altLang="zh-CN" sz="2000" dirty="0">
                    <a:effectLst/>
                    <a:latin typeface="微软雅黑" panose="020B0503020204020204" pitchFamily="34" charset="-122"/>
                    <a:ea typeface="微软雅黑" panose="020B0503020204020204" pitchFamily="34" charset="-122"/>
                  </a:rPr>
                  <a:t>1</a:t>
                </a:r>
                <a:r>
                  <a:rPr lang="zh-CN" altLang="en-US" sz="2000" dirty="0">
                    <a:effectLst/>
                    <a:latin typeface="微软雅黑" panose="020B0503020204020204" pitchFamily="34" charset="-122"/>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000" dirty="0">
                    <a:effectLst/>
                    <a:latin typeface="微软雅黑" panose="020B0503020204020204" pitchFamily="34" charset="-122"/>
                    <a:ea typeface="微软雅黑" panose="020B0503020204020204" pitchFamily="34" charset="-122"/>
                  </a:rPr>
                  <a:t>目标： 求解从起点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A</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到终点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B</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a:t>
                </a:r>
                <a:r>
                  <a:rPr lang="zh-CN" altLang="en-US" sz="2000" b="1" dirty="0">
                    <a:effectLst/>
                    <a:latin typeface="微软雅黑" panose="020B0503020204020204" pitchFamily="34" charset="-122"/>
                    <a:ea typeface="微软雅黑" panose="020B0503020204020204" pitchFamily="34" charset="-122"/>
                  </a:rPr>
                  <a:t>最短路径长度</a:t>
                </a:r>
                <a:r>
                  <a:rPr lang="zh-CN" altLang="en-US" sz="2000" dirty="0">
                    <a:effectLst/>
                    <a:latin typeface="微软雅黑" panose="020B0503020204020204" pitchFamily="34" charset="-122"/>
                    <a:ea typeface="微软雅黑" panose="020B0503020204020204" pitchFamily="34" charset="-122"/>
                  </a:rPr>
                  <a:t>。</a:t>
                </a:r>
              </a:p>
            </p:txBody>
          </p:sp>
        </mc:Choice>
        <mc:Fallback xmlns="">
          <p:sp>
            <p:nvSpPr>
              <p:cNvPr id="9" name="文本框 8">
                <a:extLst>
                  <a:ext uri="{FF2B5EF4-FFF2-40B4-BE49-F238E27FC236}">
                    <a16:creationId xmlns:a16="http://schemas.microsoft.com/office/drawing/2014/main" id="{E3085168-4756-2093-0C39-575F91DBB844}"/>
                  </a:ext>
                </a:extLst>
              </p:cNvPr>
              <p:cNvSpPr txBox="1">
                <a:spLocks noRot="1" noChangeAspect="1" noMove="1" noResize="1" noEditPoints="1" noAdjustHandles="1" noChangeArrowheads="1" noChangeShapeType="1" noTextEdit="1"/>
              </p:cNvSpPr>
              <p:nvPr/>
            </p:nvSpPr>
            <p:spPr>
              <a:xfrm>
                <a:off x="1101212" y="1507621"/>
                <a:ext cx="9989571" cy="2346283"/>
              </a:xfrm>
              <a:prstGeom prst="rect">
                <a:avLst/>
              </a:prstGeom>
              <a:blipFill>
                <a:blip r:embed="rId5"/>
                <a:stretch>
                  <a:fillRect l="-794" b="-4675"/>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552DC7ED-DD59-9CE7-13A1-94B6EDE1698D}"/>
              </a:ext>
            </a:extLst>
          </p:cNvPr>
          <p:cNvSpPr txBox="1"/>
          <p:nvPr/>
        </p:nvSpPr>
        <p:spPr>
          <a:xfrm>
            <a:off x="1828111" y="4750545"/>
            <a:ext cx="4047709" cy="1057534"/>
          </a:xfrm>
          <a:prstGeom prst="rect">
            <a:avLst/>
          </a:prstGeom>
          <a:solidFill>
            <a:schemeClr val="accent5">
              <a:lumMod val="20000"/>
              <a:lumOff val="80000"/>
            </a:schemeClr>
          </a:solidFill>
        </p:spPr>
        <p:txBody>
          <a:bodyPr wrap="square">
            <a:spAutoFit/>
          </a:bodyPr>
          <a:lstStyle/>
          <a:p>
            <a:pPr>
              <a:lnSpc>
                <a:spcPct val="150000"/>
              </a:lnSpc>
            </a:pPr>
            <a:r>
              <a:rPr lang="en-US" altLang="zh-CN" sz="2400" b="1" dirty="0">
                <a:effectLst/>
                <a:latin typeface="Consolas" panose="020B0609020204030204" pitchFamily="49" charset="0"/>
                <a:ea typeface="微软雅黑" panose="020B0503020204020204" pitchFamily="34" charset="-122"/>
              </a:rPr>
              <a:t>K = [3, 3, 1, 2, 5]</a:t>
            </a:r>
          </a:p>
          <a:p>
            <a:pPr>
              <a:lnSpc>
                <a:spcPct val="150000"/>
              </a:lnSpc>
            </a:pPr>
            <a:r>
              <a:rPr lang="zh-CN" altLang="en-US" sz="2000" b="1" i="1" dirty="0">
                <a:effectLst/>
                <a:latin typeface="Consolas" panose="020B0609020204030204" pitchFamily="49" charset="0"/>
                <a:ea typeface="微软雅黑" panose="020B0503020204020204" pitchFamily="34" charset="-122"/>
              </a:rPr>
              <a:t>目标：从 </a:t>
            </a:r>
            <a:r>
              <a:rPr lang="en-US" altLang="zh-CN" sz="2000" b="1" i="1" dirty="0">
                <a:solidFill>
                  <a:srgbClr val="C00000"/>
                </a:solidFill>
                <a:effectLst/>
                <a:latin typeface="Consolas" panose="020B0609020204030204" pitchFamily="49" charset="0"/>
                <a:ea typeface="微软雅黑" panose="020B0503020204020204" pitchFamily="34" charset="-122"/>
              </a:rPr>
              <a:t>1 </a:t>
            </a:r>
            <a:r>
              <a:rPr lang="zh-CN" altLang="en-US" sz="2000" b="1" i="1" dirty="0">
                <a:solidFill>
                  <a:srgbClr val="C00000"/>
                </a:solidFill>
                <a:effectLst/>
                <a:latin typeface="Consolas" panose="020B0609020204030204" pitchFamily="49" charset="0"/>
                <a:ea typeface="微软雅黑" panose="020B0503020204020204" pitchFamily="34" charset="-122"/>
              </a:rPr>
              <a:t>楼</a:t>
            </a:r>
            <a:r>
              <a:rPr lang="zh-CN" altLang="en-US" sz="2000" b="1" i="1" dirty="0">
                <a:effectLst/>
                <a:latin typeface="Consolas" panose="020B0609020204030204" pitchFamily="49" charset="0"/>
                <a:ea typeface="微软雅黑" panose="020B0503020204020204" pitchFamily="34" charset="-122"/>
              </a:rPr>
              <a:t>出发，去 </a:t>
            </a:r>
            <a:r>
              <a:rPr lang="en-US" altLang="zh-CN" sz="2000" b="1" i="1" dirty="0">
                <a:solidFill>
                  <a:srgbClr val="C00000"/>
                </a:solidFill>
                <a:effectLst/>
                <a:latin typeface="Consolas" panose="020B0609020204030204" pitchFamily="49" charset="0"/>
                <a:ea typeface="微软雅黑" panose="020B0503020204020204" pitchFamily="34" charset="-122"/>
              </a:rPr>
              <a:t>5 </a:t>
            </a:r>
            <a:r>
              <a:rPr lang="zh-CN" altLang="en-US" sz="2000" b="1" i="1" dirty="0">
                <a:solidFill>
                  <a:srgbClr val="C00000"/>
                </a:solidFill>
                <a:effectLst/>
                <a:latin typeface="Consolas" panose="020B0609020204030204" pitchFamily="49" charset="0"/>
                <a:ea typeface="微软雅黑" panose="020B0503020204020204" pitchFamily="34" charset="-122"/>
              </a:rPr>
              <a:t>楼。</a:t>
            </a:r>
            <a:endParaRPr lang="zh-CN" altLang="en-US" sz="2000" b="1" dirty="0">
              <a:solidFill>
                <a:srgbClr val="C00000"/>
              </a:solidFill>
              <a:effectLst/>
              <a:latin typeface="Consolas" panose="020B0609020204030204" pitchFamily="49" charset="0"/>
              <a:ea typeface="微软雅黑" panose="020B0503020204020204" pitchFamily="34" charset="-122"/>
            </a:endParaRPr>
          </a:p>
        </p:txBody>
      </p:sp>
      <p:pic>
        <p:nvPicPr>
          <p:cNvPr id="15" name="图片 14">
            <a:extLst>
              <a:ext uri="{FF2B5EF4-FFF2-40B4-BE49-F238E27FC236}">
                <a16:creationId xmlns:a16="http://schemas.microsoft.com/office/drawing/2014/main" id="{9F1C6680-736E-BC05-15F1-D0C1C3E848EE}"/>
              </a:ext>
            </a:extLst>
          </p:cNvPr>
          <p:cNvPicPr>
            <a:picLocks noChangeAspect="1"/>
          </p:cNvPicPr>
          <p:nvPr/>
        </p:nvPicPr>
        <p:blipFill>
          <a:blip r:embed="rId6"/>
          <a:stretch>
            <a:fillRect/>
          </a:stretch>
        </p:blipFill>
        <p:spPr>
          <a:xfrm>
            <a:off x="6744452" y="3937130"/>
            <a:ext cx="2652430" cy="2486653"/>
          </a:xfrm>
          <a:prstGeom prst="rect">
            <a:avLst/>
          </a:prstGeom>
        </p:spPr>
      </p:pic>
    </p:spTree>
    <p:extLst>
      <p:ext uri="{BB962C8B-B14F-4D97-AF65-F5344CB8AC3E}">
        <p14:creationId xmlns:p14="http://schemas.microsoft.com/office/powerpoint/2010/main" val="120478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3" name="文本框 12">
            <a:extLst>
              <a:ext uri="{FF2B5EF4-FFF2-40B4-BE49-F238E27FC236}">
                <a16:creationId xmlns:a16="http://schemas.microsoft.com/office/drawing/2014/main" id="{782E4D3B-869E-ADE5-A586-03C1B63607B4}"/>
              </a:ext>
            </a:extLst>
          </p:cNvPr>
          <p:cNvSpPr txBox="1"/>
          <p:nvPr/>
        </p:nvSpPr>
        <p:spPr>
          <a:xfrm>
            <a:off x="1101213" y="1809424"/>
            <a:ext cx="9989571" cy="585738"/>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对于无权图的最短路问题，</a:t>
            </a:r>
            <a:r>
              <a:rPr lang="zh-CN" altLang="en-US" sz="2400" b="1" dirty="0">
                <a:effectLst/>
                <a:latin typeface="Consolas" panose="020B0609020204030204" pitchFamily="49" charset="0"/>
                <a:ea typeface="微软雅黑" panose="020B0503020204020204" pitchFamily="34" charset="-122"/>
              </a:rPr>
              <a:t>广度优先搜索 </a:t>
            </a:r>
            <a:r>
              <a:rPr lang="en-US" altLang="zh-CN" sz="2400" b="1" dirty="0">
                <a:effectLst/>
                <a:latin typeface="Consolas" panose="020B0609020204030204" pitchFamily="49" charset="0"/>
                <a:ea typeface="微软雅黑" panose="020B0503020204020204" pitchFamily="34" charset="-122"/>
              </a:rPr>
              <a:t>(BFS)</a:t>
            </a:r>
            <a:r>
              <a:rPr lang="zh-CN" altLang="en-US" sz="2400" dirty="0">
                <a:effectLst/>
                <a:latin typeface="Consolas" panose="020B0609020204030204" pitchFamily="49" charset="0"/>
                <a:ea typeface="微软雅黑" panose="020B0503020204020204" pitchFamily="34" charset="-122"/>
              </a:rPr>
              <a:t> 是理论上的最优解。</a:t>
            </a: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CFB9EB4A-B390-F2F6-B41F-305AA9066720}"/>
                  </a:ext>
                </a:extLst>
              </p:cNvPr>
              <p:cNvSpPr txBox="1"/>
              <p:nvPr/>
            </p:nvSpPr>
            <p:spPr>
              <a:xfrm>
                <a:off x="1101213" y="2861480"/>
                <a:ext cx="9989571" cy="3273525"/>
              </a:xfrm>
              <a:prstGeom prst="rect">
                <a:avLst/>
              </a:prstGeom>
              <a:solidFill>
                <a:schemeClr val="bg1">
                  <a:lumMod val="95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为什么不用 </a:t>
                </a:r>
                <a:r>
                  <a:rPr lang="en-US" altLang="zh-CN" sz="2000" b="1" dirty="0">
                    <a:effectLst/>
                    <a:latin typeface="Consolas" panose="020B0609020204030204" pitchFamily="49" charset="0"/>
                    <a:ea typeface="微软雅黑" panose="020B0503020204020204" pitchFamily="34" charset="-122"/>
                  </a:rPr>
                  <a:t>DFS</a:t>
                </a:r>
                <a:r>
                  <a:rPr lang="zh-CN" altLang="en-US" sz="2000" b="1" dirty="0">
                    <a:effectLst/>
                    <a:latin typeface="Consolas" panose="020B0609020204030204" pitchFamily="49" charset="0"/>
                    <a:ea typeface="微软雅黑" panose="020B0503020204020204" pitchFamily="34" charset="-122"/>
                  </a:rPr>
                  <a:t>？ </a:t>
                </a:r>
                <a:endParaRPr lang="en-US" altLang="zh-CN" sz="2000" b="1" dirty="0">
                  <a:effectLst/>
                  <a:latin typeface="Consolas" panose="020B0609020204030204" pitchFamily="49" charset="0"/>
                  <a:ea typeface="微软雅黑" panose="020B0503020204020204" pitchFamily="34" charset="-122"/>
                </a:endParaRPr>
              </a:p>
              <a:p>
                <a:pPr>
                  <a:lnSpc>
                    <a:spcPct val="150000"/>
                  </a:lnSpc>
                  <a:buClr>
                    <a:srgbClr val="000000"/>
                  </a:buClr>
                </a:pPr>
                <a:r>
                  <a:rPr lang="zh-CN" altLang="en-US" sz="2000" dirty="0">
                    <a:effectLst/>
                    <a:latin typeface="Consolas" panose="020B0609020204030204" pitchFamily="49" charset="0"/>
                    <a:ea typeface="微软雅黑" panose="020B0503020204020204" pitchFamily="34" charset="-122"/>
                  </a:rPr>
                  <a:t>深度优先搜索容易</a:t>
                </a:r>
                <a:r>
                  <a:rPr lang="zh-CN" altLang="en-US" sz="2000" dirty="0">
                    <a:latin typeface="Consolas" panose="020B0609020204030204" pitchFamily="49" charset="0"/>
                    <a:ea typeface="微软雅黑" panose="020B0503020204020204" pitchFamily="34" charset="-122"/>
                  </a:rPr>
                  <a:t>会</a:t>
                </a:r>
                <a:r>
                  <a:rPr lang="zh-CN" altLang="en-US" sz="2000" dirty="0">
                    <a:effectLst/>
                    <a:latin typeface="Consolas" panose="020B0609020204030204" pitchFamily="49" charset="0"/>
                    <a:ea typeface="微软雅黑" panose="020B0503020204020204" pitchFamily="34" charset="-122"/>
                  </a:rPr>
                  <a:t>顺着一条</a:t>
                </a:r>
                <a:r>
                  <a:rPr lang="zh-CN" altLang="en-US" sz="2000" dirty="0">
                    <a:solidFill>
                      <a:srgbClr val="C00000"/>
                    </a:solidFill>
                    <a:effectLst/>
                    <a:latin typeface="Consolas" panose="020B0609020204030204" pitchFamily="49" charset="0"/>
                    <a:ea typeface="微软雅黑" panose="020B0503020204020204" pitchFamily="34" charset="-122"/>
                  </a:rPr>
                  <a:t>并非最优的路径一直走到黑</a:t>
                </a:r>
                <a:r>
                  <a:rPr lang="zh-CN" altLang="en-US" sz="2000" dirty="0">
                    <a:effectLst/>
                    <a:latin typeface="Consolas" panose="020B0609020204030204" pitchFamily="49" charset="0"/>
                    <a:ea typeface="微软雅黑" panose="020B0503020204020204" pitchFamily="34" charset="-122"/>
                  </a:rPr>
                  <a:t>，无法保证求出的是“最少按键次数”。</a:t>
                </a:r>
              </a:p>
              <a:p>
                <a:pPr indent="-285750">
                  <a:lnSpc>
                    <a:spcPct val="150000"/>
                  </a:lnSpc>
                  <a:buClr>
                    <a:srgbClr val="000000"/>
                  </a:buClr>
                  <a:buFont typeface="微软雅黑" panose="020B0503020204020204" pitchFamily="34" charset="-122"/>
                  <a:buChar char="•"/>
                </a:pPr>
                <a:r>
                  <a:rPr lang="en-US" altLang="zh-CN" sz="2000" b="1" dirty="0">
                    <a:effectLst/>
                    <a:latin typeface="Consolas" panose="020B0609020204030204" pitchFamily="49" charset="0"/>
                    <a:ea typeface="微软雅黑" panose="020B0503020204020204" pitchFamily="34" charset="-122"/>
                  </a:rPr>
                  <a:t>BFS </a:t>
                </a:r>
                <a:r>
                  <a:rPr lang="zh-CN" altLang="en-US" sz="2000" b="1" dirty="0">
                    <a:effectLst/>
                    <a:latin typeface="Consolas" panose="020B0609020204030204" pitchFamily="49" charset="0"/>
                    <a:ea typeface="微软雅黑" panose="020B0503020204020204" pitchFamily="34" charset="-122"/>
                  </a:rPr>
                  <a:t>的正确性基于单调性 ：</a:t>
                </a:r>
                <a:endParaRPr lang="en-US" altLang="zh-CN" sz="2000" b="1" dirty="0">
                  <a:effectLst/>
                  <a:latin typeface="Consolas" panose="020B0609020204030204" pitchFamily="49" charset="0"/>
                  <a:ea typeface="微软雅黑" panose="020B0503020204020204" pitchFamily="34" charset="-122"/>
                </a:endParaRPr>
              </a:p>
              <a:p>
                <a:pPr>
                  <a:lnSpc>
                    <a:spcPct val="150000"/>
                  </a:lnSpc>
                  <a:buClr>
                    <a:srgbClr val="000000"/>
                  </a:buClr>
                </a:pPr>
                <a:r>
                  <a:rPr lang="en-US" altLang="zh-CN" sz="2000" dirty="0">
                    <a:effectLst/>
                    <a:latin typeface="Consolas" panose="020B0609020204030204" pitchFamily="49" charset="0"/>
                    <a:ea typeface="微软雅黑" panose="020B0503020204020204" pitchFamily="34" charset="-122"/>
                  </a:rPr>
                  <a:t>BFS </a:t>
                </a:r>
                <a:r>
                  <a:rPr lang="zh-CN" altLang="en-US" sz="2000" dirty="0">
                    <a:effectLst/>
                    <a:latin typeface="Consolas" panose="020B0609020204030204" pitchFamily="49" charset="0"/>
                    <a:ea typeface="微软雅黑" panose="020B0503020204020204" pitchFamily="34" charset="-122"/>
                  </a:rPr>
                  <a:t>借助 </a:t>
                </a:r>
                <a:r>
                  <a:rPr lang="en-US" altLang="zh-CN" sz="2000" dirty="0">
                    <a:effectLst/>
                    <a:latin typeface="Consolas" panose="020B0609020204030204" pitchFamily="49" charset="0"/>
                    <a:ea typeface="微软雅黑" panose="020B0503020204020204" pitchFamily="34" charset="-122"/>
                  </a:rPr>
                  <a:t>FIFO</a:t>
                </a:r>
                <a:r>
                  <a:rPr lang="zh-CN" altLang="en-US" sz="2000" dirty="0">
                    <a:effectLst/>
                    <a:latin typeface="Consolas" panose="020B0609020204030204" pitchFamily="49" charset="0"/>
                    <a:ea typeface="微软雅黑" panose="020B0503020204020204" pitchFamily="34" charset="-122"/>
                  </a:rPr>
                  <a:t>（先进先出）队列，强制算法按照距离起点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0</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步、</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1</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步、</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2</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步的拓扑层序推进。 这种层序遍历的物理特性保证了：</a:t>
                </a:r>
                <a:r>
                  <a:rPr lang="zh-CN" altLang="en-US" sz="2000" b="1" dirty="0">
                    <a:solidFill>
                      <a:srgbClr val="C00000"/>
                    </a:solidFill>
                    <a:effectLst/>
                    <a:latin typeface="Consolas" panose="020B0609020204030204" pitchFamily="49" charset="0"/>
                    <a:ea typeface="微软雅黑" panose="020B0503020204020204" pitchFamily="34" charset="-122"/>
                  </a:rPr>
                  <a:t>任何一个状态（楼层）第一次入队时，所携带的步数必定是全局最短步数</a:t>
                </a:r>
                <a:r>
                  <a:rPr lang="zh-CN" altLang="en-US" sz="2000" dirty="0">
                    <a:effectLst/>
                    <a:latin typeface="Consolas" panose="020B0609020204030204" pitchFamily="49" charset="0"/>
                    <a:ea typeface="微软雅黑" panose="020B0503020204020204" pitchFamily="34" charset="-122"/>
                  </a:rPr>
                  <a:t>。</a:t>
                </a:r>
              </a:p>
            </p:txBody>
          </p:sp>
        </mc:Choice>
        <mc:Fallback xmlns="">
          <p:sp>
            <p:nvSpPr>
              <p:cNvPr id="16" name="文本框 15">
                <a:extLst>
                  <a:ext uri="{FF2B5EF4-FFF2-40B4-BE49-F238E27FC236}">
                    <a16:creationId xmlns:a16="http://schemas.microsoft.com/office/drawing/2014/main" id="{CFB9EB4A-B390-F2F6-B41F-305AA9066720}"/>
                  </a:ext>
                </a:extLst>
              </p:cNvPr>
              <p:cNvSpPr txBox="1">
                <a:spLocks noRot="1" noChangeAspect="1" noMove="1" noResize="1" noEditPoints="1" noAdjustHandles="1" noChangeArrowheads="1" noChangeShapeType="1" noTextEdit="1"/>
              </p:cNvSpPr>
              <p:nvPr/>
            </p:nvSpPr>
            <p:spPr>
              <a:xfrm>
                <a:off x="1101213" y="2861480"/>
                <a:ext cx="9989571" cy="3273525"/>
              </a:xfrm>
              <a:prstGeom prst="rect">
                <a:avLst/>
              </a:prstGeom>
              <a:blipFill>
                <a:blip r:embed="rId5"/>
                <a:stretch>
                  <a:fillRect l="-794" r="-672" b="-2235"/>
                </a:stretch>
              </a:blipFill>
            </p:spPr>
            <p:txBody>
              <a:bodyPr/>
              <a:lstStyle/>
              <a:p>
                <a:r>
                  <a:rPr lang="en-US">
                    <a:noFill/>
                  </a:rPr>
                  <a:t> </a:t>
                </a:r>
              </a:p>
            </p:txBody>
          </p:sp>
        </mc:Fallback>
      </mc:AlternateContent>
    </p:spTree>
    <p:extLst>
      <p:ext uri="{BB962C8B-B14F-4D97-AF65-F5344CB8AC3E}">
        <p14:creationId xmlns:p14="http://schemas.microsoft.com/office/powerpoint/2010/main" val="3458658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1" end="1"/>
                                            </p:txEl>
                                          </p:spTgt>
                                        </p:tgtEl>
                                        <p:attrNameLst>
                                          <p:attrName>style.visibility</p:attrName>
                                        </p:attrNameLst>
                                      </p:cBhvr>
                                      <p:to>
                                        <p:strVal val="visible"/>
                                      </p:to>
                                    </p:set>
                                    <p:animEffect transition="in" filter="fade">
                                      <p:cBhvr>
                                        <p:cTn id="12" dur="500"/>
                                        <p:tgtEl>
                                          <p:spTgt spid="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fade">
                                      <p:cBhvr>
                                        <p:cTn id="17" dur="5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3" end="3"/>
                                            </p:txEl>
                                          </p:spTgt>
                                        </p:tgtEl>
                                        <p:attrNameLst>
                                          <p:attrName>style.visibility</p:attrName>
                                        </p:attrNameLst>
                                      </p:cBhvr>
                                      <p:to>
                                        <p:strVal val="visible"/>
                                      </p:to>
                                    </p:set>
                                    <p:animEffect transition="in" filter="fade">
                                      <p:cBhvr>
                                        <p:cTn id="22"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6" name="文本框 15">
            <a:extLst>
              <a:ext uri="{FF2B5EF4-FFF2-40B4-BE49-F238E27FC236}">
                <a16:creationId xmlns:a16="http://schemas.microsoft.com/office/drawing/2014/main" id="{D519F5C9-A3EB-9C32-D5E7-4A494A941609}"/>
              </a:ext>
            </a:extLst>
          </p:cNvPr>
          <p:cNvSpPr txBox="1"/>
          <p:nvPr/>
        </p:nvSpPr>
        <p:spPr>
          <a:xfrm>
            <a:off x="1114770" y="1900742"/>
            <a:ext cx="2348277" cy="523220"/>
          </a:xfrm>
          <a:prstGeom prst="rect">
            <a:avLst/>
          </a:prstGeom>
          <a:solidFill>
            <a:schemeClr val="bg1">
              <a:lumMod val="95000"/>
            </a:schemeClr>
          </a:solidFill>
        </p:spPr>
        <p:txBody>
          <a:bodyPr wrap="square">
            <a:spAutoFit/>
          </a:bodyPr>
          <a:lstStyle/>
          <a:p>
            <a:r>
              <a:rPr lang="zh-CN" altLang="en-US" sz="2800" b="1" dirty="0">
                <a:solidFill>
                  <a:srgbClr val="C00000"/>
                </a:solidFill>
                <a:effectLst/>
                <a:latin typeface="微软雅黑" panose="020B0503020204020204" pitchFamily="34" charset="-122"/>
                <a:ea typeface="微软雅黑" panose="020B0503020204020204" pitchFamily="34" charset="-122"/>
              </a:rPr>
              <a:t>练习</a:t>
            </a:r>
            <a:r>
              <a:rPr lang="en-US" altLang="zh-CN" sz="2800" b="1" dirty="0">
                <a:solidFill>
                  <a:srgbClr val="C00000"/>
                </a:solidFill>
                <a:effectLst/>
                <a:latin typeface="微软雅黑" panose="020B0503020204020204" pitchFamily="34" charset="-122"/>
                <a:ea typeface="微软雅黑" panose="020B0503020204020204" pitchFamily="34" charset="-122"/>
              </a:rPr>
              <a:t>(P0004)</a:t>
            </a:r>
            <a:r>
              <a:rPr lang="zh-CN" altLang="en-US" sz="2800" b="1" dirty="0">
                <a:solidFill>
                  <a:srgbClr val="C00000"/>
                </a:solidFill>
                <a:effectLst/>
                <a:latin typeface="微软雅黑" panose="020B0503020204020204" pitchFamily="34" charset="-122"/>
                <a:ea typeface="微软雅黑" panose="020B0503020204020204" pitchFamily="34" charset="-122"/>
              </a:rPr>
              <a:t>：</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64E018A4-6C47-E81B-C8FF-2D66EB751F6E}"/>
                  </a:ext>
                </a:extLst>
              </p:cNvPr>
              <p:cNvSpPr txBox="1"/>
              <p:nvPr/>
            </p:nvSpPr>
            <p:spPr>
              <a:xfrm>
                <a:off x="1114770" y="2852029"/>
                <a:ext cx="9962459" cy="2797048"/>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给定一个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𝑁</m:t>
                    </m:r>
                    <m:r>
                      <a:rPr lang="en-US" altLang="zh-CN" sz="2400" i="1" smtClean="0">
                        <a:effectLst/>
                        <a:latin typeface="Cambria Math" panose="02040503050406030204" pitchFamily="18" charset="0"/>
                        <a:ea typeface="微软雅黑" panose="020B0503020204020204" pitchFamily="34" charset="-122"/>
                      </a:rPr>
                      <m:t> ×</m:t>
                    </m:r>
                    <m:r>
                      <a:rPr lang="en-US" altLang="zh-CN" sz="2400" i="1" smtClean="0">
                        <a:effectLst/>
                        <a:latin typeface="Cambria Math" panose="02040503050406030204" pitchFamily="18" charset="0"/>
                        <a:ea typeface="微软雅黑" panose="020B0503020204020204" pitchFamily="34" charset="-122"/>
                      </a:rPr>
                      <m:t>𝑀</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方格的迷宫，迷宫里有 </a:t>
                </a:r>
                <a14:m>
                  <m:oMath xmlns:m="http://schemas.openxmlformats.org/officeDocument/2006/math">
                    <m:r>
                      <a:rPr lang="en-US" altLang="zh-CN" sz="2400" i="1" smtClean="0">
                        <a:effectLst/>
                        <a:latin typeface="Cambria Math" panose="02040503050406030204" pitchFamily="18" charset="0"/>
                        <a:ea typeface="微软雅黑" panose="020B0503020204020204" pitchFamily="34" charset="-122"/>
                      </a:rPr>
                      <m:t>𝑇</m:t>
                    </m:r>
                  </m:oMath>
                </a14:m>
                <a:r>
                  <a:rPr lang="en-US" altLang="zh-CN" sz="2400" dirty="0">
                    <a:effectLst/>
                    <a:latin typeface="微软雅黑" panose="020B0503020204020204" pitchFamily="34" charset="-122"/>
                    <a:ea typeface="微软雅黑" panose="020B0503020204020204" pitchFamily="34" charset="-122"/>
                  </a:rPr>
                  <a:t> </a:t>
                </a:r>
                <a:r>
                  <a:rPr lang="zh-CN" altLang="en-US" sz="2400" dirty="0">
                    <a:effectLst/>
                    <a:latin typeface="微软雅黑" panose="020B0503020204020204" pitchFamily="34" charset="-122"/>
                    <a:ea typeface="微软雅黑" panose="020B0503020204020204" pitchFamily="34" charset="-122"/>
                  </a:rPr>
                  <a:t>处障碍，障碍处不可通过。</a:t>
                </a:r>
              </a:p>
              <a:p>
                <a:pPr>
                  <a:lnSpc>
                    <a:spcPct val="150000"/>
                  </a:lnSpc>
                </a:pPr>
                <a:r>
                  <a:rPr lang="zh-CN" altLang="en-US" sz="2400" dirty="0">
                    <a:effectLst/>
                    <a:latin typeface="微软雅黑" panose="020B0503020204020204" pitchFamily="34" charset="-122"/>
                    <a:ea typeface="微软雅黑" panose="020B0503020204020204" pitchFamily="34" charset="-122"/>
                  </a:rPr>
                  <a:t>在迷宫中移动有上下左右四种方式，每次只能移动一个方格。数据保证起点上没有障碍。</a:t>
                </a:r>
              </a:p>
              <a:p>
                <a:pPr>
                  <a:lnSpc>
                    <a:spcPct val="150000"/>
                  </a:lnSpc>
                </a:pPr>
                <a:r>
                  <a:rPr lang="zh-CN" altLang="en-US" sz="2400" dirty="0">
                    <a:effectLst/>
                    <a:latin typeface="微软雅黑" panose="020B0503020204020204" pitchFamily="34" charset="-122"/>
                    <a:ea typeface="微软雅黑" panose="020B0503020204020204" pitchFamily="34" charset="-122"/>
                  </a:rPr>
                  <a:t>给定起点坐标和终点坐标，每个方格最多经过一次，问从起点坐标到终点坐标最少的移动步数是多少。</a:t>
                </a:r>
              </a:p>
            </p:txBody>
          </p:sp>
        </mc:Choice>
        <mc:Fallback xmlns="">
          <p:sp>
            <p:nvSpPr>
              <p:cNvPr id="8" name="文本框 7">
                <a:extLst>
                  <a:ext uri="{FF2B5EF4-FFF2-40B4-BE49-F238E27FC236}">
                    <a16:creationId xmlns:a16="http://schemas.microsoft.com/office/drawing/2014/main" id="{64E018A4-6C47-E81B-C8FF-2D66EB751F6E}"/>
                  </a:ext>
                </a:extLst>
              </p:cNvPr>
              <p:cNvSpPr txBox="1">
                <a:spLocks noRot="1" noChangeAspect="1" noMove="1" noResize="1" noEditPoints="1" noAdjustHandles="1" noChangeArrowheads="1" noChangeShapeType="1" noTextEdit="1"/>
              </p:cNvSpPr>
              <p:nvPr/>
            </p:nvSpPr>
            <p:spPr>
              <a:xfrm>
                <a:off x="1114770" y="2852029"/>
                <a:ext cx="9962459" cy="2797048"/>
              </a:xfrm>
              <a:prstGeom prst="rect">
                <a:avLst/>
              </a:prstGeom>
              <a:blipFill>
                <a:blip r:embed="rId5"/>
                <a:stretch>
                  <a:fillRect l="-979" r="-673" b="-413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7635138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1" name="文本框 10">
            <a:extLst>
              <a:ext uri="{FF2B5EF4-FFF2-40B4-BE49-F238E27FC236}">
                <a16:creationId xmlns:a16="http://schemas.microsoft.com/office/drawing/2014/main" id="{4F147437-D9E9-5F5C-3761-4FA705784FAF}"/>
              </a:ext>
            </a:extLst>
          </p:cNvPr>
          <p:cNvSpPr txBox="1"/>
          <p:nvPr/>
        </p:nvSpPr>
        <p:spPr>
          <a:xfrm>
            <a:off x="1114770" y="1593031"/>
            <a:ext cx="9962460" cy="585738"/>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书本</a:t>
            </a:r>
            <a:r>
              <a:rPr lang="en-US" altLang="zh-CN" sz="2400" b="1" dirty="0">
                <a:effectLst/>
                <a:latin typeface="Consolas" panose="020B0609020204030204" pitchFamily="49" charset="0"/>
                <a:ea typeface="微软雅黑" panose="020B0503020204020204" pitchFamily="34" charset="-122"/>
              </a:rPr>
              <a:t>P197</a:t>
            </a:r>
            <a:r>
              <a:rPr lang="zh-CN" altLang="en-US" sz="2400" b="1" dirty="0">
                <a:effectLst/>
                <a:latin typeface="Consolas" panose="020B0609020204030204" pitchFamily="49" charset="0"/>
                <a:ea typeface="微软雅黑" panose="020B0503020204020204" pitchFamily="34" charset="-122"/>
              </a:rPr>
              <a:t>页 例</a:t>
            </a:r>
            <a:r>
              <a:rPr lang="en-US" altLang="zh-CN" sz="2400" b="1" dirty="0">
                <a:effectLst/>
                <a:latin typeface="Consolas" panose="020B0609020204030204" pitchFamily="49" charset="0"/>
                <a:ea typeface="微软雅黑" panose="020B0503020204020204" pitchFamily="34" charset="-122"/>
              </a:rPr>
              <a:t>14-6 </a:t>
            </a:r>
            <a:r>
              <a:rPr lang="en-US" altLang="zh-CN" sz="2400" b="1" dirty="0">
                <a:latin typeface="Consolas" panose="020B0609020204030204" pitchFamily="49" charset="0"/>
                <a:ea typeface="微软雅黑" panose="020B0503020204020204" pitchFamily="34" charset="-122"/>
              </a:rPr>
              <a:t>Meteor Shower S </a:t>
            </a:r>
            <a:r>
              <a:rPr lang="zh-CN" altLang="en-US" sz="2400" b="1" dirty="0">
                <a:latin typeface="Consolas" panose="020B0609020204030204" pitchFamily="49" charset="0"/>
                <a:ea typeface="微软雅黑" panose="020B0503020204020204" pitchFamily="34" charset="-122"/>
              </a:rPr>
              <a:t>流星雨</a:t>
            </a:r>
            <a:r>
              <a:rPr lang="en-US" altLang="zh-CN" sz="2400" b="1" dirty="0">
                <a:effectLst/>
                <a:latin typeface="Consolas" panose="020B0609020204030204" pitchFamily="49" charset="0"/>
                <a:ea typeface="微软雅黑" panose="020B0503020204020204" pitchFamily="34" charset="-122"/>
              </a:rPr>
              <a:t>(OJ</a:t>
            </a:r>
            <a:r>
              <a:rPr lang="en-US" altLang="zh-CN" sz="2400" b="1" dirty="0">
                <a:latin typeface="Consolas" panose="020B0609020204030204" pitchFamily="49" charset="0"/>
                <a:ea typeface="微软雅黑" panose="020B0503020204020204" pitchFamily="34" charset="-122"/>
              </a:rPr>
              <a:t>:</a:t>
            </a:r>
            <a:r>
              <a:rPr lang="zh-CN" altLang="en-US" sz="2400" b="1" dirty="0">
                <a:latin typeface="Consolas" panose="020B0609020204030204" pitchFamily="49" charset="0"/>
                <a:ea typeface="微软雅黑" panose="020B0503020204020204" pitchFamily="34" charset="-122"/>
              </a:rPr>
              <a:t> </a:t>
            </a:r>
            <a:r>
              <a:rPr lang="en-US" altLang="zh-CN" sz="2400" b="1" dirty="0">
                <a:latin typeface="Consolas" panose="020B0609020204030204" pitchFamily="49" charset="0"/>
                <a:ea typeface="微软雅黑" panose="020B0503020204020204" pitchFamily="34" charset="-122"/>
              </a:rPr>
              <a:t>B0206</a:t>
            </a:r>
            <a:r>
              <a:rPr lang="en-US" altLang="zh-CN" sz="2400" b="1" dirty="0">
                <a:effectLst/>
                <a:latin typeface="Consolas" panose="020B0609020204030204" pitchFamily="49" charset="0"/>
                <a:ea typeface="微软雅黑" panose="020B0503020204020204" pitchFamily="34" charset="-122"/>
              </a:rPr>
              <a:t>)</a:t>
            </a: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D519F5C9-A3EB-9C32-D5E7-4A494A941609}"/>
                  </a:ext>
                </a:extLst>
              </p:cNvPr>
              <p:cNvSpPr txBox="1"/>
              <p:nvPr/>
            </p:nvSpPr>
            <p:spPr>
              <a:xfrm>
                <a:off x="1114770" y="2422170"/>
                <a:ext cx="9962460" cy="3731278"/>
              </a:xfrm>
              <a:prstGeom prst="rect">
                <a:avLst/>
              </a:prstGeom>
              <a:solidFill>
                <a:schemeClr val="accent6">
                  <a:lumMod val="20000"/>
                  <a:lumOff val="80000"/>
                </a:schemeClr>
              </a:solidFill>
            </p:spPr>
            <p:txBody>
              <a:bodyPr wrap="square">
                <a:spAutoFit/>
              </a:bodyPr>
              <a:lstStyle/>
              <a:p>
                <a:pPr>
                  <a:lnSpc>
                    <a:spcPct val="150000"/>
                  </a:lnSpc>
                </a:pPr>
                <a:r>
                  <a:rPr lang="zh-CN" altLang="en-US" sz="2000" dirty="0">
                    <a:effectLst/>
                    <a:latin typeface="微软雅黑" panose="020B0503020204020204" pitchFamily="34" charset="-122"/>
                    <a:ea typeface="微软雅黑" panose="020B0503020204020204" pitchFamily="34" charset="-122"/>
                  </a:rPr>
                  <a:t>根据预报，一共有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𝑀</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颗流星会坠落在农场上，其中第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𝑖</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颗流星会在时刻 </a:t>
                </a:r>
                <a14:m>
                  <m:oMath xmlns:m="http://schemas.openxmlformats.org/officeDocument/2006/math">
                    <m:sSub>
                      <m:sSubPr>
                        <m:ctrlPr>
                          <a:rPr lang="en-US" altLang="zh-CN" sz="2000" i="1" smtClean="0">
                            <a:effectLst/>
                            <a:latin typeface="Cambria Math" panose="02040503050406030204" pitchFamily="18" charset="0"/>
                            <a:ea typeface="微软雅黑" panose="020B0503020204020204" pitchFamily="34" charset="-122"/>
                          </a:rPr>
                        </m:ctrlPr>
                      </m:sSubPr>
                      <m:e>
                        <m:r>
                          <a:rPr lang="en-US" altLang="zh-CN" sz="2000" i="1" smtClean="0">
                            <a:effectLst/>
                            <a:latin typeface="Cambria Math" panose="02040503050406030204" pitchFamily="18" charset="0"/>
                            <a:ea typeface="微软雅黑" panose="020B0503020204020204" pitchFamily="34" charset="-122"/>
                          </a:rPr>
                          <m:t>𝑇</m:t>
                        </m:r>
                      </m:e>
                      <m:sub>
                        <m:r>
                          <a:rPr lang="en-US" altLang="zh-CN" sz="2000" i="1" smtClean="0">
                            <a:effectLst/>
                            <a:latin typeface="Cambria Math" panose="02040503050406030204" pitchFamily="18" charset="0"/>
                            <a:ea typeface="微软雅黑" panose="020B0503020204020204" pitchFamily="34" charset="-122"/>
                          </a:rPr>
                          <m:t>𝑖</m:t>
                        </m:r>
                      </m:sub>
                    </m:sSub>
                  </m:oMath>
                </a14:m>
                <a:r>
                  <a:rPr lang="zh-CN" altLang="en-US" sz="2000" dirty="0">
                    <a:effectLst/>
                    <a:latin typeface="微软雅黑" panose="020B0503020204020204" pitchFamily="34" charset="-122"/>
                    <a:ea typeface="微软雅黑" panose="020B0503020204020204" pitchFamily="34" charset="-122"/>
                  </a:rPr>
                  <a:t>砸在坐标为 </a:t>
                </a:r>
                <a14:m>
                  <m:oMath xmlns:m="http://schemas.openxmlformats.org/officeDocument/2006/math">
                    <m:r>
                      <a:rPr lang="nn-NO" altLang="zh-CN" sz="2000" i="1" smtClean="0">
                        <a:effectLst/>
                        <a:latin typeface="Cambria Math" panose="02040503050406030204" pitchFamily="18" charset="0"/>
                        <a:ea typeface="微软雅黑" panose="020B0503020204020204" pitchFamily="34" charset="-122"/>
                      </a:rPr>
                      <m:t>(</m:t>
                    </m:r>
                    <m:r>
                      <a:rPr lang="nn-NO" altLang="zh-CN" sz="2000" i="1" smtClean="0">
                        <a:effectLst/>
                        <a:latin typeface="Cambria Math" panose="02040503050406030204" pitchFamily="18" charset="0"/>
                        <a:ea typeface="微软雅黑" panose="020B0503020204020204" pitchFamily="34" charset="-122"/>
                      </a:rPr>
                      <m:t>𝑋</m:t>
                    </m:r>
                    <m:r>
                      <a:rPr lang="nn-NO" altLang="zh-CN" sz="2000" i="1" smtClean="0">
                        <a:effectLst/>
                        <a:latin typeface="Cambria Math" panose="02040503050406030204" pitchFamily="18" charset="0"/>
                        <a:ea typeface="微软雅黑" panose="020B0503020204020204" pitchFamily="34" charset="-122"/>
                      </a:rPr>
                      <m:t>,</m:t>
                    </m:r>
                    <m:r>
                      <a:rPr lang="nn-NO" altLang="zh-CN" sz="2000" i="1" smtClean="0">
                        <a:effectLst/>
                        <a:latin typeface="Cambria Math" panose="02040503050406030204" pitchFamily="18" charset="0"/>
                        <a:ea typeface="微软雅黑" panose="020B0503020204020204" pitchFamily="34" charset="-122"/>
                      </a:rPr>
                      <m:t>𝑌</m:t>
                    </m:r>
                    <m:r>
                      <a:rPr lang="en-US" altLang="zh-CN" sz="2000" b="0" i="1" smtClean="0">
                        <a:effectLst/>
                        <a:latin typeface="Cambria Math" panose="02040503050406030204" pitchFamily="18" charset="0"/>
                        <a:ea typeface="微软雅黑" panose="020B0503020204020204" pitchFamily="34" charset="-122"/>
                      </a:rPr>
                      <m:t>)</m:t>
                    </m:r>
                  </m:oMath>
                </a14:m>
                <a:r>
                  <a:rPr lang="zh-CN" altLang="en-US" sz="2000" dirty="0">
                    <a:effectLst/>
                    <a:latin typeface="微软雅黑" panose="020B0503020204020204" pitchFamily="34" charset="-122"/>
                    <a:ea typeface="微软雅黑" panose="020B0503020204020204" pitchFamily="34" charset="-122"/>
                  </a:rPr>
                  <a:t>的格子里。流星的力量会将它所在的格子，以及周围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4</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个相邻的格子都化为焦土，贝茜无法再在这些格子上行走。</a:t>
                </a:r>
              </a:p>
              <a:p>
                <a:pPr>
                  <a:lnSpc>
                    <a:spcPct val="150000"/>
                  </a:lnSpc>
                </a:pPr>
                <a:r>
                  <a:rPr lang="zh-CN" altLang="en-US" sz="2000" dirty="0">
                    <a:effectLst/>
                    <a:latin typeface="微软雅黑" panose="020B0503020204020204" pitchFamily="34" charset="-122"/>
                    <a:ea typeface="微软雅黑" panose="020B0503020204020204" pitchFamily="34" charset="-122"/>
                  </a:rPr>
                  <a:t>贝茜在时刻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开始行动，她只能在会在横纵坐标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𝑋</m:t>
                    </m:r>
                    <m:r>
                      <a:rPr lang="en-US" altLang="zh-CN" sz="2000" i="1" smtClean="0">
                        <a:effectLst/>
                        <a:latin typeface="Cambria Math" panose="02040503050406030204" pitchFamily="18" charset="0"/>
                        <a:ea typeface="微软雅黑" panose="020B0503020204020204" pitchFamily="34" charset="-122"/>
                      </a:rPr>
                      <m:t>,</m:t>
                    </m:r>
                    <m:r>
                      <a:rPr lang="en-US" altLang="zh-CN" sz="2000" i="1" smtClean="0">
                        <a:effectLst/>
                        <a:latin typeface="Cambria Math" panose="02040503050406030204" pitchFamily="18" charset="0"/>
                        <a:ea typeface="微软雅黑" panose="020B0503020204020204" pitchFamily="34" charset="-122"/>
                      </a:rPr>
                      <m:t>𝑌</m:t>
                    </m:r>
                    <m:r>
                      <a:rPr lang="en-US" altLang="zh-CN" sz="2000" i="1" smtClean="0">
                        <a:effectLst/>
                        <a:latin typeface="Cambria Math" panose="02040503050406030204" pitchFamily="18" charset="0"/>
                        <a:ea typeface="微软雅黑" panose="020B0503020204020204" pitchFamily="34" charset="-122"/>
                      </a:rPr>
                      <m:t>≥0</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的区域中，平行于坐标轴行动，每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个时刻中，她能移动到相邻的格子中的任意一个，目标格子没有被烧焦才行。如果一个格子在时刻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𝑡</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被流星撞击或烧焦，那么贝茜只能在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𝑡</m:t>
                    </m:r>
                  </m:oMath>
                </a14:m>
                <a:r>
                  <a:rPr lang="en-US" altLang="zh-CN" sz="2000" dirty="0">
                    <a:effectLst/>
                    <a:latin typeface="微软雅黑" panose="020B0503020204020204" pitchFamily="34" charset="-122"/>
                    <a:ea typeface="微软雅黑" panose="020B0503020204020204" pitchFamily="34" charset="-122"/>
                  </a:rPr>
                  <a:t> </a:t>
                </a:r>
                <a:r>
                  <a:rPr lang="zh-CN" altLang="en-US" sz="2000" dirty="0">
                    <a:effectLst/>
                    <a:latin typeface="微软雅黑" panose="020B0503020204020204" pitchFamily="34" charset="-122"/>
                    <a:ea typeface="微软雅黑" panose="020B0503020204020204" pitchFamily="34" charset="-122"/>
                  </a:rPr>
                  <a:t>之前的时刻在这个格子里出现。 贝茜一开始在 </a:t>
                </a:r>
                <a14:m>
                  <m:oMath xmlns:m="http://schemas.openxmlformats.org/officeDocument/2006/math">
                    <m:d>
                      <m:dPr>
                        <m:ctrlPr>
                          <a:rPr lang="en-US" altLang="zh-CN" sz="2000" i="1" smtClean="0">
                            <a:effectLst/>
                            <a:latin typeface="Cambria Math" panose="02040503050406030204" pitchFamily="18" charset="0"/>
                            <a:ea typeface="微软雅黑" panose="020B0503020204020204" pitchFamily="34" charset="-122"/>
                          </a:rPr>
                        </m:ctrlPr>
                      </m:dPr>
                      <m:e>
                        <m:r>
                          <a:rPr lang="en-US" altLang="zh-CN" sz="2000" i="1" smtClean="0">
                            <a:effectLst/>
                            <a:latin typeface="Cambria Math" panose="02040503050406030204" pitchFamily="18" charset="0"/>
                            <a:ea typeface="微软雅黑" panose="020B0503020204020204" pitchFamily="34" charset="-122"/>
                          </a:rPr>
                          <m:t>0,0</m:t>
                        </m:r>
                      </m:e>
                    </m:d>
                  </m:oMath>
                </a14:m>
                <a:r>
                  <a:rPr lang="zh-CN" altLang="en-US" sz="2000" dirty="0">
                    <a:effectLst/>
                    <a:latin typeface="微软雅黑" panose="020B0503020204020204" pitchFamily="34" charset="-122"/>
                    <a:ea typeface="微软雅黑" panose="020B0503020204020204" pitchFamily="34" charset="-122"/>
                  </a:rPr>
                  <a:t>。</a:t>
                </a:r>
              </a:p>
              <a:p>
                <a:pPr>
                  <a:lnSpc>
                    <a:spcPct val="150000"/>
                  </a:lnSpc>
                </a:pPr>
                <a:r>
                  <a:rPr lang="zh-CN" altLang="en-US" sz="2000" dirty="0">
                    <a:effectLst/>
                    <a:latin typeface="微软雅黑" panose="020B0503020204020204" pitchFamily="34" charset="-122"/>
                    <a:ea typeface="微软雅黑" panose="020B0503020204020204" pitchFamily="34" charset="-122"/>
                  </a:rPr>
                  <a:t>计算贝茜最少需要多少时间才能到达一个安全的格子。如果不可能到达输出 </a:t>
                </a:r>
                <a14:m>
                  <m:oMath xmlns:m="http://schemas.openxmlformats.org/officeDocument/2006/math">
                    <m:r>
                      <a:rPr lang="en-US" altLang="zh-CN" sz="2000" i="1" smtClean="0">
                        <a:effectLst/>
                        <a:latin typeface="Cambria Math" panose="02040503050406030204" pitchFamily="18" charset="0"/>
                        <a:ea typeface="微软雅黑" panose="020B0503020204020204" pitchFamily="34" charset="-122"/>
                      </a:rPr>
                      <m:t>−1</m:t>
                    </m:r>
                  </m:oMath>
                </a14:m>
                <a:r>
                  <a:rPr lang="zh-CN" altLang="en-US" sz="2000" dirty="0">
                    <a:effectLst/>
                    <a:latin typeface="微软雅黑" panose="020B0503020204020204" pitchFamily="34" charset="-122"/>
                    <a:ea typeface="微软雅黑" panose="020B0503020204020204" pitchFamily="34" charset="-122"/>
                  </a:rPr>
                  <a:t>。</a:t>
                </a:r>
              </a:p>
            </p:txBody>
          </p:sp>
        </mc:Choice>
        <mc:Fallback xmlns="">
          <p:sp>
            <p:nvSpPr>
              <p:cNvPr id="16" name="文本框 15">
                <a:extLst>
                  <a:ext uri="{FF2B5EF4-FFF2-40B4-BE49-F238E27FC236}">
                    <a16:creationId xmlns:a16="http://schemas.microsoft.com/office/drawing/2014/main" id="{D519F5C9-A3EB-9C32-D5E7-4A494A941609}"/>
                  </a:ext>
                </a:extLst>
              </p:cNvPr>
              <p:cNvSpPr txBox="1">
                <a:spLocks noRot="1" noChangeAspect="1" noMove="1" noResize="1" noEditPoints="1" noAdjustHandles="1" noChangeArrowheads="1" noChangeShapeType="1" noTextEdit="1"/>
              </p:cNvSpPr>
              <p:nvPr/>
            </p:nvSpPr>
            <p:spPr>
              <a:xfrm>
                <a:off x="1114770" y="2422170"/>
                <a:ext cx="9962460" cy="3731278"/>
              </a:xfrm>
              <a:prstGeom prst="rect">
                <a:avLst/>
              </a:prstGeom>
              <a:blipFill>
                <a:blip r:embed="rId5"/>
                <a:stretch>
                  <a:fillRect l="-673" r="-3182" b="-196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1164593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B7307FC7-7B7C-A965-4464-567859961973}"/>
              </a:ext>
            </a:extLst>
          </p:cNvPr>
          <p:cNvSpPr txBox="1"/>
          <p:nvPr/>
        </p:nvSpPr>
        <p:spPr>
          <a:xfrm>
            <a:off x="1012696" y="1714714"/>
            <a:ext cx="10166603" cy="1135054"/>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过去我们做迷宫题，墙永远是墙，一条路永远是路。但在本题里，地图是随着时间出现变换的！有些格子现在还能走，下一秒就变成了焦土不能走。</a:t>
            </a:r>
          </a:p>
        </p:txBody>
      </p:sp>
      <p:sp>
        <p:nvSpPr>
          <p:cNvPr id="10" name="文本框 9">
            <a:extLst>
              <a:ext uri="{FF2B5EF4-FFF2-40B4-BE49-F238E27FC236}">
                <a16:creationId xmlns:a16="http://schemas.microsoft.com/office/drawing/2014/main" id="{B77DEB81-2800-0C68-54BF-57915EA58232}"/>
              </a:ext>
            </a:extLst>
          </p:cNvPr>
          <p:cNvSpPr txBox="1"/>
          <p:nvPr/>
        </p:nvSpPr>
        <p:spPr>
          <a:xfrm>
            <a:off x="1012697" y="3271510"/>
            <a:ext cx="10166603" cy="2797048"/>
          </a:xfrm>
          <a:prstGeom prst="rect">
            <a:avLst/>
          </a:prstGeom>
          <a:solidFill>
            <a:schemeClr val="accent5">
              <a:lumMod val="20000"/>
              <a:lumOff val="80000"/>
            </a:schemeClr>
          </a:solidFill>
        </p:spPr>
        <p:txBody>
          <a:bodyPr wrap="square">
            <a:spAutoFit/>
          </a:bodyPr>
          <a:lstStyle/>
          <a:p>
            <a:pPr>
              <a:lnSpc>
                <a:spcPct val="150000"/>
              </a:lnSpc>
            </a:pPr>
            <a:r>
              <a:rPr lang="en-US" altLang="zh-CN" sz="2400" dirty="0">
                <a:effectLst/>
                <a:latin typeface="Consolas" panose="020B0609020204030204" pitchFamily="49" charset="0"/>
                <a:ea typeface="微软雅黑" panose="020B0503020204020204" pitchFamily="34" charset="-122"/>
              </a:rPr>
              <a:t>BFS </a:t>
            </a:r>
            <a:r>
              <a:rPr lang="zh-CN" altLang="en-US" sz="2400" dirty="0">
                <a:effectLst/>
                <a:latin typeface="Consolas" panose="020B0609020204030204" pitchFamily="49" charset="0"/>
                <a:ea typeface="微软雅黑" panose="020B0503020204020204" pitchFamily="34" charset="-122"/>
              </a:rPr>
              <a:t>解决时间动态障碍问题的方法就是：</a:t>
            </a:r>
            <a:r>
              <a:rPr lang="zh-CN" altLang="en-US" sz="2400" b="1" dirty="0">
                <a:effectLst/>
                <a:latin typeface="Consolas" panose="020B0609020204030204" pitchFamily="49" charset="0"/>
                <a:ea typeface="微软雅黑" panose="020B0503020204020204" pitchFamily="34" charset="-122"/>
              </a:rPr>
              <a:t>预处理障碍时间表</a:t>
            </a:r>
            <a:r>
              <a:rPr lang="zh-CN" altLang="en-US" sz="2400" dirty="0">
                <a:effectLst/>
                <a:latin typeface="Consolas" panose="020B0609020204030204" pitchFamily="49" charset="0"/>
                <a:ea typeface="微软雅黑" panose="020B0503020204020204" pitchFamily="34" charset="-122"/>
              </a:rPr>
              <a:t>。</a:t>
            </a:r>
          </a:p>
          <a:p>
            <a:pPr>
              <a:lnSpc>
                <a:spcPct val="150000"/>
              </a:lnSpc>
            </a:pPr>
            <a:r>
              <a:rPr lang="zh-CN" altLang="en-US" sz="2400" dirty="0">
                <a:effectLst/>
                <a:latin typeface="Consolas" panose="020B0609020204030204" pitchFamily="49" charset="0"/>
                <a:ea typeface="微软雅黑" panose="020B0503020204020204" pitchFamily="34" charset="-122"/>
              </a:rPr>
              <a:t>我们可以提前储存好</a:t>
            </a:r>
            <a:r>
              <a:rPr lang="zh-CN" altLang="en-US" sz="2400" b="1" dirty="0">
                <a:effectLst/>
                <a:latin typeface="Consolas" panose="020B0609020204030204" pitchFamily="49" charset="0"/>
                <a:ea typeface="微软雅黑" panose="020B0503020204020204" pitchFamily="34" charset="-122"/>
              </a:rPr>
              <a:t>每个格子的死亡时间</a:t>
            </a:r>
            <a:r>
              <a:rPr lang="zh-CN" altLang="en-US" sz="24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安全区： 死亡时间是一个非常大的数（永远炸不到）。</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倒计时区： 死亡时间是 </a:t>
            </a:r>
            <a:r>
              <a:rPr lang="en-US" altLang="zh-CN" sz="2400" dirty="0">
                <a:solidFill>
                  <a:srgbClr val="C00000"/>
                </a:solidFill>
                <a:effectLst/>
                <a:latin typeface="Consolas" panose="020B0609020204030204" pitchFamily="49" charset="0"/>
                <a:ea typeface="微软雅黑" panose="020B0503020204020204" pitchFamily="34" charset="-122"/>
              </a:rPr>
              <a:t>T</a:t>
            </a:r>
            <a:r>
              <a:rPr lang="zh-CN" altLang="en-US" sz="2400" dirty="0">
                <a:effectLst/>
                <a:latin typeface="Consolas" panose="020B0609020204030204" pitchFamily="49" charset="0"/>
                <a:ea typeface="微软雅黑" panose="020B0503020204020204" pitchFamily="34" charset="-122"/>
              </a:rPr>
              <a:t>。只要我们到达这个格子的时间 </a:t>
            </a:r>
            <a:r>
              <a:rPr lang="en-US" altLang="zh-CN" sz="2400" dirty="0">
                <a:solidFill>
                  <a:srgbClr val="C00000"/>
                </a:solidFill>
                <a:effectLst/>
                <a:latin typeface="Consolas" panose="020B0609020204030204" pitchFamily="49" charset="0"/>
                <a:ea typeface="微软雅黑" panose="020B0503020204020204" pitchFamily="34" charset="-122"/>
              </a:rPr>
              <a:t>step &lt; T</a:t>
            </a:r>
            <a:r>
              <a:rPr lang="zh-CN" altLang="en-US" sz="2400" dirty="0">
                <a:effectLst/>
                <a:latin typeface="Consolas" panose="020B0609020204030204" pitchFamily="49" charset="0"/>
                <a:ea typeface="微软雅黑" panose="020B0503020204020204" pitchFamily="34" charset="-122"/>
              </a:rPr>
              <a:t>，我们就能活着踩上去，并在下一秒离开。</a:t>
            </a:r>
          </a:p>
        </p:txBody>
      </p:sp>
    </p:spTree>
    <p:extLst>
      <p:ext uri="{BB962C8B-B14F-4D97-AF65-F5344CB8AC3E}">
        <p14:creationId xmlns:p14="http://schemas.microsoft.com/office/powerpoint/2010/main" val="312130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9BDB2AC7-214F-B264-351D-B615C15C2C37}"/>
              </a:ext>
            </a:extLst>
          </p:cNvPr>
          <p:cNvSpPr txBox="1"/>
          <p:nvPr/>
        </p:nvSpPr>
        <p:spPr>
          <a:xfrm>
            <a:off x="1164336" y="1555145"/>
            <a:ext cx="10014203" cy="1139736"/>
          </a:xfrm>
          <a:prstGeom prst="rect">
            <a:avLst/>
          </a:prstGeom>
          <a:solidFill>
            <a:schemeClr val="accent5">
              <a:lumMod val="20000"/>
              <a:lumOff val="80000"/>
            </a:schemeClr>
          </a:solidFill>
        </p:spPr>
        <p:txBody>
          <a:bodyPr wrap="square">
            <a:spAutoFit/>
          </a:bodyPr>
          <a:lstStyle/>
          <a:p>
            <a:pPr>
              <a:lnSpc>
                <a:spcPct val="150000"/>
              </a:lnSpc>
            </a:pPr>
            <a:r>
              <a:rPr lang="zh-CN" altLang="en-US" sz="2400" dirty="0">
                <a:latin typeface="微软雅黑" panose="020B0503020204020204" pitchFamily="34" charset="-122"/>
                <a:ea typeface="微软雅黑" panose="020B0503020204020204" pitchFamily="34" charset="-122"/>
              </a:rPr>
              <a:t>将每个格子的死亡</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变成焦土</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时间</a:t>
            </a:r>
            <a:r>
              <a:rPr lang="zh-CN" altLang="en-US" sz="2400" dirty="0">
                <a:effectLst/>
                <a:latin typeface="微软雅黑" panose="020B0503020204020204" pitchFamily="34" charset="-122"/>
                <a:ea typeface="微软雅黑" panose="020B0503020204020204" pitchFamily="34" charset="-122"/>
              </a:rPr>
              <a:t>填入二维表格 </a:t>
            </a:r>
            <a:r>
              <a:rPr lang="en-US" altLang="zh-CN" sz="2400" dirty="0" err="1">
                <a:solidFill>
                  <a:srgbClr val="C00000"/>
                </a:solidFill>
                <a:effectLst/>
                <a:latin typeface="Consolas" panose="020B0609020204030204" pitchFamily="49" charset="0"/>
                <a:ea typeface="微软雅黑" panose="020B0503020204020204" pitchFamily="34" charset="-122"/>
              </a:rPr>
              <a:t>death_time</a:t>
            </a:r>
            <a:r>
              <a:rPr lang="zh-CN" altLang="en-US" sz="2400" dirty="0">
                <a:effectLst/>
                <a:latin typeface="微软雅黑" panose="020B0503020204020204" pitchFamily="34" charset="-122"/>
                <a:ea typeface="微软雅黑" panose="020B0503020204020204" pitchFamily="34" charset="-122"/>
              </a:rPr>
              <a:t> 中</a:t>
            </a:r>
            <a:endParaRPr lang="en-US" altLang="zh-CN" sz="2400" dirty="0">
              <a:effectLst/>
              <a:latin typeface="微软雅黑" panose="020B0503020204020204" pitchFamily="34" charset="-122"/>
              <a:ea typeface="微软雅黑" panose="020B0503020204020204" pitchFamily="34" charset="-122"/>
            </a:endParaRPr>
          </a:p>
          <a:p>
            <a:pPr>
              <a:lnSpc>
                <a:spcPct val="150000"/>
              </a:lnSpc>
            </a:pPr>
            <a:r>
              <a:rPr lang="en-US" altLang="zh-CN" sz="2400" dirty="0" err="1">
                <a:solidFill>
                  <a:srgbClr val="C00000"/>
                </a:solidFill>
                <a:effectLst/>
                <a:latin typeface="Consolas" panose="020B0609020204030204" pitchFamily="49" charset="0"/>
                <a:ea typeface="微软雅黑" panose="020B0503020204020204" pitchFamily="34" charset="-122"/>
              </a:rPr>
              <a:t>death_time</a:t>
            </a:r>
            <a:r>
              <a:rPr lang="en-US" altLang="zh-CN" sz="2400" dirty="0">
                <a:solidFill>
                  <a:srgbClr val="C00000"/>
                </a:solidFill>
                <a:latin typeface="Consolas" panose="020B0609020204030204" pitchFamily="49" charset="0"/>
                <a:ea typeface="微软雅黑" panose="020B0503020204020204" pitchFamily="34" charset="-122"/>
              </a:rPr>
              <a:t>[x][y] = t </a:t>
            </a:r>
            <a:r>
              <a:rPr lang="zh-CN" altLang="en-US" sz="2400" dirty="0">
                <a:latin typeface="Consolas" panose="020B0609020204030204" pitchFamily="49" charset="0"/>
                <a:ea typeface="微软雅黑" panose="020B0503020204020204" pitchFamily="34" charset="-122"/>
              </a:rPr>
              <a:t>就代表着</a:t>
            </a:r>
            <a:r>
              <a:rPr lang="en-US" altLang="zh-CN" sz="2400" dirty="0">
                <a:latin typeface="Consolas" panose="020B0609020204030204" pitchFamily="49" charset="0"/>
                <a:ea typeface="微软雅黑" panose="020B0503020204020204" pitchFamily="34" charset="-122"/>
              </a:rPr>
              <a:t>(</a:t>
            </a:r>
            <a:r>
              <a:rPr lang="en-US" altLang="zh-CN" sz="2400" dirty="0" err="1">
                <a:latin typeface="Consolas" panose="020B0609020204030204" pitchFamily="49" charset="0"/>
                <a:ea typeface="微软雅黑" panose="020B0503020204020204" pitchFamily="34" charset="-122"/>
              </a:rPr>
              <a:t>x,y</a:t>
            </a:r>
            <a:r>
              <a:rPr lang="en-US" altLang="zh-CN" sz="2400" dirty="0">
                <a:latin typeface="Consolas" panose="020B0609020204030204" pitchFamily="49" charset="0"/>
                <a:ea typeface="微软雅黑" panose="020B0503020204020204" pitchFamily="34" charset="-122"/>
              </a:rPr>
              <a:t>)</a:t>
            </a:r>
            <a:r>
              <a:rPr lang="zh-CN" altLang="en-US" sz="2400" dirty="0">
                <a:latin typeface="Consolas" panose="020B0609020204030204" pitchFamily="49" charset="0"/>
                <a:ea typeface="微软雅黑" panose="020B0503020204020204" pitchFamily="34" charset="-122"/>
              </a:rPr>
              <a:t>这个格子在</a:t>
            </a:r>
            <a:r>
              <a:rPr lang="en-US" altLang="zh-CN" sz="2400" dirty="0">
                <a:latin typeface="Consolas" panose="020B0609020204030204" pitchFamily="49" charset="0"/>
                <a:ea typeface="微软雅黑" panose="020B0503020204020204" pitchFamily="34" charset="-122"/>
              </a:rPr>
              <a:t>t</a:t>
            </a:r>
            <a:r>
              <a:rPr lang="zh-CN" altLang="en-US" sz="2400" dirty="0">
                <a:latin typeface="Consolas" panose="020B0609020204030204" pitchFamily="49" charset="0"/>
                <a:ea typeface="微软雅黑" panose="020B0503020204020204" pitchFamily="34" charset="-122"/>
              </a:rPr>
              <a:t>时刻变成了焦土</a:t>
            </a:r>
            <a:endParaRPr lang="zh-CN" altLang="en-US" sz="2400" dirty="0">
              <a:effectLst/>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0C623397-9C46-2703-241A-6F616B735A8C}"/>
              </a:ext>
            </a:extLst>
          </p:cNvPr>
          <p:cNvSpPr txBox="1"/>
          <p:nvPr/>
        </p:nvSpPr>
        <p:spPr>
          <a:xfrm>
            <a:off x="1164337" y="2910827"/>
            <a:ext cx="10014202" cy="3355727"/>
          </a:xfrm>
          <a:prstGeom prst="rect">
            <a:avLst/>
          </a:prstGeom>
          <a:solidFill>
            <a:schemeClr val="accent4">
              <a:lumMod val="20000"/>
              <a:lumOff val="80000"/>
            </a:schemeClr>
          </a:solidFill>
        </p:spPr>
        <p:txBody>
          <a:bodyPr wrap="square">
            <a:spAutoFit/>
          </a:bodyPr>
          <a:lstStyle/>
          <a:p>
            <a:pPr indent="-285750">
              <a:lnSpc>
                <a:spcPct val="150000"/>
              </a:lnSpc>
              <a:buClr>
                <a:srgbClr val="000000"/>
              </a:buClr>
              <a:buFont typeface="微软雅黑" panose="020B0503020204020204" pitchFamily="34" charset="-122"/>
              <a:buChar char="•"/>
            </a:pPr>
            <a:r>
              <a:rPr lang="zh-CN" altLang="en-US" sz="2400" b="1" dirty="0">
                <a:effectLst/>
                <a:latin typeface="Consolas" panose="020B0609020204030204" pitchFamily="49" charset="0"/>
                <a:ea typeface="微软雅黑" panose="020B0503020204020204" pitchFamily="34" charset="-122"/>
              </a:rPr>
              <a:t>初始化： </a:t>
            </a:r>
            <a:r>
              <a:rPr lang="zh-CN" altLang="en-US" sz="2400" dirty="0">
                <a:effectLst/>
                <a:latin typeface="Consolas" panose="020B0609020204030204" pitchFamily="49" charset="0"/>
                <a:ea typeface="微软雅黑" panose="020B0503020204020204" pitchFamily="34" charset="-122"/>
              </a:rPr>
              <a:t>把整张表填满一个非常大的数字（</a:t>
            </a:r>
            <a:r>
              <a:rPr lang="en-US" altLang="zh-CN" sz="2400" dirty="0">
                <a:solidFill>
                  <a:srgbClr val="C00000"/>
                </a:solidFill>
                <a:effectLst/>
                <a:latin typeface="Consolas" panose="020B0609020204030204" pitchFamily="49" charset="0"/>
                <a:ea typeface="微软雅黑" panose="020B0503020204020204" pitchFamily="34" charset="-122"/>
              </a:rPr>
              <a:t>INT_MAX</a:t>
            </a:r>
            <a:r>
              <a:rPr lang="zh-CN" altLang="en-US" sz="2400" dirty="0">
                <a:effectLst/>
                <a:latin typeface="Consolas" panose="020B0609020204030204" pitchFamily="49" charset="0"/>
                <a:ea typeface="微软雅黑" panose="020B0503020204020204" pitchFamily="34" charset="-122"/>
              </a:rPr>
              <a:t>），代表一开始</a:t>
            </a:r>
            <a:r>
              <a:rPr lang="zh-CN" altLang="en-US" sz="2400" dirty="0">
                <a:latin typeface="Consolas" panose="020B0609020204030204" pitchFamily="49" charset="0"/>
                <a:ea typeface="微软雅黑" panose="020B0503020204020204" pitchFamily="34" charset="-122"/>
              </a:rPr>
              <a:t>都是</a:t>
            </a:r>
            <a:r>
              <a:rPr lang="zh-CN" altLang="en-US" sz="2400" dirty="0">
                <a:effectLst/>
                <a:latin typeface="Consolas" panose="020B0609020204030204" pitchFamily="49" charset="0"/>
                <a:ea typeface="微软雅黑" panose="020B0503020204020204" pitchFamily="34" charset="-122"/>
              </a:rPr>
              <a:t>安全的。</a:t>
            </a:r>
          </a:p>
          <a:p>
            <a:pPr indent="-285750">
              <a:lnSpc>
                <a:spcPct val="150000"/>
              </a:lnSpc>
              <a:buClr>
                <a:srgbClr val="000000"/>
              </a:buClr>
              <a:buFont typeface="微软雅黑" panose="020B0503020204020204" pitchFamily="34" charset="-122"/>
              <a:buChar char="•"/>
            </a:pPr>
            <a:r>
              <a:rPr lang="zh-CN" altLang="en-US" sz="2400" b="1" dirty="0">
                <a:effectLst/>
                <a:latin typeface="Consolas" panose="020B0609020204030204" pitchFamily="49" charset="0"/>
                <a:ea typeface="微软雅黑" panose="020B0503020204020204" pitchFamily="34" charset="-122"/>
              </a:rPr>
              <a:t>记录： </a:t>
            </a:r>
            <a:r>
              <a:rPr lang="zh-CN" altLang="en-US" sz="2400" dirty="0">
                <a:effectLst/>
                <a:latin typeface="Consolas" panose="020B0609020204030204" pitchFamily="49" charset="0"/>
                <a:ea typeface="微软雅黑" panose="020B0503020204020204" pitchFamily="34" charset="-122"/>
              </a:rPr>
              <a:t>每读入一颗流星 </a:t>
            </a:r>
            <a:r>
              <a:rPr lang="en-US" altLang="zh-CN" sz="2400" dirty="0">
                <a:solidFill>
                  <a:srgbClr val="C00000"/>
                </a:solidFill>
                <a:effectLst/>
                <a:latin typeface="Consolas" panose="020B0609020204030204" pitchFamily="49" charset="0"/>
                <a:ea typeface="微软雅黑" panose="020B0503020204020204" pitchFamily="34" charset="-122"/>
              </a:rPr>
              <a:t>(X, Y, T)</a:t>
            </a:r>
            <a:r>
              <a:rPr lang="zh-CN" altLang="en-US" sz="2400" dirty="0">
                <a:effectLst/>
                <a:latin typeface="Consolas" panose="020B0609020204030204" pitchFamily="49" charset="0"/>
                <a:ea typeface="微软雅黑" panose="020B0503020204020204" pitchFamily="34" charset="-122"/>
              </a:rPr>
              <a:t>，就把 </a:t>
            </a:r>
            <a:r>
              <a:rPr lang="en-US" altLang="zh-CN" sz="2400" dirty="0">
                <a:solidFill>
                  <a:srgbClr val="C00000"/>
                </a:solidFill>
                <a:effectLst/>
                <a:latin typeface="Consolas" panose="020B0609020204030204" pitchFamily="49" charset="0"/>
                <a:ea typeface="微软雅黑" panose="020B0503020204020204" pitchFamily="34" charset="-122"/>
              </a:rPr>
              <a:t>(X, Y)</a:t>
            </a:r>
            <a:r>
              <a:rPr lang="zh-CN" altLang="en-US" sz="2400" dirty="0">
                <a:effectLst/>
                <a:latin typeface="Consolas" panose="020B0609020204030204" pitchFamily="49" charset="0"/>
                <a:ea typeface="微软雅黑" panose="020B0503020204020204" pitchFamily="34" charset="-122"/>
              </a:rPr>
              <a:t> 以及它的上下左右 </a:t>
            </a:r>
            <a:r>
              <a:rPr lang="en-US" altLang="zh-CN" sz="2400" dirty="0">
                <a:effectLst/>
                <a:latin typeface="Consolas" panose="020B0609020204030204" pitchFamily="49" charset="0"/>
                <a:ea typeface="微软雅黑" panose="020B0503020204020204" pitchFamily="34" charset="-122"/>
              </a:rPr>
              <a:t>4 </a:t>
            </a:r>
            <a:r>
              <a:rPr lang="zh-CN" altLang="en-US" sz="2400" dirty="0">
                <a:effectLst/>
                <a:latin typeface="Consolas" panose="020B0609020204030204" pitchFamily="49" charset="0"/>
                <a:ea typeface="微软雅黑" panose="020B0503020204020204" pitchFamily="34" charset="-122"/>
              </a:rPr>
              <a:t>个邻居格子的死亡时间更新。</a:t>
            </a:r>
          </a:p>
          <a:p>
            <a:pPr indent="-285750">
              <a:lnSpc>
                <a:spcPct val="150000"/>
              </a:lnSpc>
              <a:buClr>
                <a:srgbClr val="000000"/>
              </a:buClr>
              <a:buFont typeface="微软雅黑" panose="020B0503020204020204" pitchFamily="34" charset="-122"/>
              <a:buChar char="•"/>
            </a:pPr>
            <a:r>
              <a:rPr lang="zh-CN" altLang="en-US" sz="2400" b="1" dirty="0">
                <a:effectLst/>
                <a:latin typeface="Consolas" panose="020B0609020204030204" pitchFamily="49" charset="0"/>
                <a:ea typeface="微软雅黑" panose="020B0503020204020204" pitchFamily="34" charset="-122"/>
              </a:rPr>
              <a:t>取最小值： </a:t>
            </a:r>
            <a:r>
              <a:rPr lang="zh-CN" altLang="en-US" sz="2400" dirty="0">
                <a:effectLst/>
                <a:latin typeface="Consolas" panose="020B0609020204030204" pitchFamily="49" charset="0"/>
                <a:ea typeface="微软雅黑" panose="020B0503020204020204" pitchFamily="34" charset="-122"/>
              </a:rPr>
              <a:t>如果同一个格子被多颗流星砸中怎么办？当然是谁先砸下来，就听谁的！ 所以要用 </a:t>
            </a:r>
            <a:r>
              <a:rPr lang="en-US" altLang="zh-CN" sz="2400" dirty="0">
                <a:solidFill>
                  <a:srgbClr val="C00000"/>
                </a:solidFill>
                <a:effectLst/>
                <a:latin typeface="Consolas" panose="020B0609020204030204" pitchFamily="49" charset="0"/>
                <a:ea typeface="微软雅黑" panose="020B0503020204020204" pitchFamily="34" charset="-122"/>
              </a:rPr>
              <a:t>min(</a:t>
            </a:r>
            <a:r>
              <a:rPr lang="zh-CN" altLang="en-US" sz="2400" dirty="0">
                <a:solidFill>
                  <a:srgbClr val="C00000"/>
                </a:solidFill>
                <a:effectLst/>
                <a:latin typeface="Consolas" panose="020B0609020204030204" pitchFamily="49" charset="0"/>
                <a:ea typeface="微软雅黑" panose="020B0503020204020204" pitchFamily="34" charset="-122"/>
              </a:rPr>
              <a:t>原来的死亡时间</a:t>
            </a:r>
            <a:r>
              <a:rPr lang="en-US" altLang="zh-CN" sz="2400" dirty="0">
                <a:solidFill>
                  <a:srgbClr val="C00000"/>
                </a:solidFill>
                <a:effectLst/>
                <a:latin typeface="Consolas" panose="020B0609020204030204" pitchFamily="49" charset="0"/>
                <a:ea typeface="微软雅黑" panose="020B0503020204020204" pitchFamily="34" charset="-122"/>
              </a:rPr>
              <a:t>, </a:t>
            </a:r>
            <a:r>
              <a:rPr lang="zh-CN" altLang="en-US" sz="2400" dirty="0">
                <a:solidFill>
                  <a:srgbClr val="C00000"/>
                </a:solidFill>
                <a:effectLst/>
                <a:latin typeface="Consolas" panose="020B0609020204030204" pitchFamily="49" charset="0"/>
                <a:ea typeface="微软雅黑" panose="020B0503020204020204" pitchFamily="34" charset="-122"/>
              </a:rPr>
              <a:t>当前流星的时间</a:t>
            </a:r>
            <a:r>
              <a:rPr lang="en-US" altLang="zh-CN" sz="2400" dirty="0">
                <a:solidFill>
                  <a:srgbClr val="C00000"/>
                </a:solidFill>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a:t>
            </a:r>
          </a:p>
        </p:txBody>
      </p:sp>
    </p:spTree>
    <p:extLst>
      <p:ext uri="{BB962C8B-B14F-4D97-AF65-F5344CB8AC3E}">
        <p14:creationId xmlns:p14="http://schemas.microsoft.com/office/powerpoint/2010/main" val="374815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fade">
                                      <p:cBhvr>
                                        <p:cTn id="22"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F53C3E07-5712-F278-8A37-62FCFDC6452C}"/>
              </a:ext>
            </a:extLst>
          </p:cNvPr>
          <p:cNvSpPr txBox="1"/>
          <p:nvPr/>
        </p:nvSpPr>
        <p:spPr>
          <a:xfrm>
            <a:off x="729920" y="1508140"/>
            <a:ext cx="10732160" cy="4129336"/>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记录每个格子的最早被炸毁时间</a:t>
            </a:r>
            <a:endParaRPr lang="en-US" altLang="zh-CN" sz="2000" dirty="0">
              <a:solidFill>
                <a:srgbClr val="000000"/>
              </a:solidFill>
              <a:latin typeface="Consolas" panose="020B0609020204030204" pitchFamily="49" charset="0"/>
            </a:endParaRPr>
          </a:p>
          <a:p>
            <a:r>
              <a:rPr lang="en-US" altLang="zh-CN" sz="2000" dirty="0">
                <a:solidFill>
                  <a:srgbClr val="000000"/>
                </a:solidFill>
                <a:latin typeface="Consolas" panose="020B0609020204030204" pitchFamily="49" charset="0"/>
              </a:rPr>
              <a:t>vector&lt;vector&lt;int&gt;&gt; </a:t>
            </a:r>
            <a:r>
              <a:rPr lang="en-US" altLang="zh-CN" sz="2000" dirty="0" err="1">
                <a:solidFill>
                  <a:srgbClr val="000000"/>
                </a:solidFill>
                <a:latin typeface="Consolas" panose="020B0609020204030204" pitchFamily="49" charset="0"/>
              </a:rPr>
              <a:t>death_time</a:t>
            </a:r>
            <a:r>
              <a:rPr lang="en-US" altLang="zh-CN" sz="2000" dirty="0">
                <a:solidFill>
                  <a:srgbClr val="000000"/>
                </a:solidFill>
                <a:latin typeface="Consolas" panose="020B0609020204030204" pitchFamily="49" charset="0"/>
              </a:rPr>
              <a:t>(</a:t>
            </a:r>
            <a:r>
              <a:rPr lang="en-US" altLang="zh-CN" sz="2000" dirty="0">
                <a:solidFill>
                  <a:srgbClr val="098658"/>
                </a:solidFill>
                <a:latin typeface="Consolas" panose="020B0609020204030204" pitchFamily="49" charset="0"/>
              </a:rPr>
              <a:t>305</a:t>
            </a:r>
            <a:r>
              <a:rPr lang="en-US" altLang="zh-CN" sz="2000" dirty="0">
                <a:solidFill>
                  <a:srgbClr val="000000"/>
                </a:solidFill>
                <a:latin typeface="Consolas" panose="020B0609020204030204" pitchFamily="49" charset="0"/>
              </a:rPr>
              <a:t>, vector&lt;int&gt;(</a:t>
            </a:r>
            <a:r>
              <a:rPr lang="en-US" altLang="zh-CN" sz="2000" dirty="0">
                <a:solidFill>
                  <a:srgbClr val="098658"/>
                </a:solidFill>
                <a:latin typeface="Consolas" panose="020B0609020204030204" pitchFamily="49" charset="0"/>
              </a:rPr>
              <a:t>305</a:t>
            </a:r>
            <a:r>
              <a:rPr lang="en-US" altLang="zh-CN" sz="2000" dirty="0">
                <a:solidFill>
                  <a:srgbClr val="000000"/>
                </a:solidFill>
                <a:latin typeface="Consolas" panose="020B0609020204030204" pitchFamily="49" charset="0"/>
              </a:rPr>
              <a:t>, </a:t>
            </a:r>
            <a:r>
              <a:rPr lang="en-US" altLang="zh-CN" sz="2000" dirty="0">
                <a:latin typeface="Consolas" panose="020B0609020204030204" pitchFamily="49" charset="0"/>
              </a:rPr>
              <a:t>INT_MAX</a:t>
            </a:r>
            <a:r>
              <a:rPr lang="en-US" altLang="zh-CN" sz="2000" dirty="0">
                <a:solidFill>
                  <a:srgbClr val="000000"/>
                </a:solidFill>
                <a:latin typeface="Consolas" panose="020B0609020204030204" pitchFamily="49" charset="0"/>
              </a:rPr>
              <a:t>));</a:t>
            </a:r>
          </a:p>
          <a:p>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流星波及的 </a:t>
            </a:r>
            <a:r>
              <a:rPr lang="en-US" altLang="zh-CN" sz="2000" dirty="0">
                <a:solidFill>
                  <a:srgbClr val="008000"/>
                </a:solidFill>
                <a:latin typeface="Consolas" panose="020B0609020204030204" pitchFamily="49" charset="0"/>
              </a:rPr>
              <a:t>5 </a:t>
            </a:r>
            <a:r>
              <a:rPr lang="zh-CN" altLang="en-US" sz="2000" dirty="0">
                <a:solidFill>
                  <a:srgbClr val="008000"/>
                </a:solidFill>
                <a:latin typeface="Consolas" panose="020B0609020204030204" pitchFamily="49" charset="0"/>
              </a:rPr>
              <a:t>个位置：自己加上下左右</a:t>
            </a:r>
          </a:p>
          <a:p>
            <a:r>
              <a:rPr lang="en-US" altLang="zh-CN" sz="2000" dirty="0">
                <a:solidFill>
                  <a:srgbClr val="000000"/>
                </a:solidFill>
                <a:latin typeface="Consolas" panose="020B0609020204030204" pitchFamily="49" charset="0"/>
              </a:rPr>
              <a:t>int mx[</a:t>
            </a:r>
            <a:r>
              <a:rPr lang="en-US" altLang="zh-CN" sz="2000" dirty="0">
                <a:solidFill>
                  <a:srgbClr val="098658"/>
                </a:solidFill>
                <a:latin typeface="Consolas" panose="020B0609020204030204" pitchFamily="49" charset="0"/>
              </a:rPr>
              <a:t>5</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int my[</a:t>
            </a:r>
            <a:r>
              <a:rPr lang="en-US" altLang="zh-CN" sz="2000" dirty="0">
                <a:solidFill>
                  <a:srgbClr val="098658"/>
                </a:solidFill>
                <a:latin typeface="Consolas" panose="020B0609020204030204" pitchFamily="49" charset="0"/>
              </a:rPr>
              <a:t>5</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a:t>
            </a:r>
          </a:p>
          <a:p>
            <a:endParaRPr lang="en-US" altLang="zh-CN" sz="2000" dirty="0">
              <a:solidFill>
                <a:srgbClr val="000000"/>
              </a:solidFill>
              <a:latin typeface="Consolas" panose="020B0609020204030204" pitchFamily="49" charset="0"/>
            </a:endParaRPr>
          </a:p>
          <a:p>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a:t>
            </a:r>
            <a:r>
              <a:rPr lang="en-US" altLang="zh-CN" sz="2000" dirty="0">
                <a:solidFill>
                  <a:srgbClr val="098658"/>
                </a:solidFill>
                <a:latin typeface="Consolas" panose="020B0609020204030204" pitchFamily="49" charset="0"/>
              </a:rPr>
              <a:t>1</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&lt;= M; </a:t>
            </a:r>
            <a:r>
              <a:rPr lang="en-US" altLang="zh-CN" sz="2000" dirty="0" err="1">
                <a:solidFill>
                  <a:srgbClr val="000000"/>
                </a:solidFill>
                <a:latin typeface="Consolas" panose="020B0609020204030204" pitchFamily="49" charset="0"/>
              </a:rPr>
              <a:t>i</a:t>
            </a:r>
            <a:r>
              <a:rPr lang="en-US" altLang="zh-CN" sz="2000" dirty="0">
                <a:solidFill>
                  <a:srgbClr val="000000"/>
                </a:solidFill>
                <a:latin typeface="Consolas" panose="020B0609020204030204" pitchFamily="49" charset="0"/>
              </a:rPr>
              <a:t>++) {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循环每一颗流星</a:t>
            </a:r>
            <a:endParaRPr lang="en-US" altLang="zh-CN"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    int x, y, t;  </a:t>
            </a:r>
            <a:r>
              <a:rPr lang="en-US" altLang="zh-CN" sz="2000" dirty="0" err="1">
                <a:solidFill>
                  <a:srgbClr val="000000"/>
                </a:solidFill>
                <a:latin typeface="Consolas" panose="020B0609020204030204" pitchFamily="49" charset="0"/>
              </a:rPr>
              <a:t>cin</a:t>
            </a:r>
            <a:r>
              <a:rPr lang="en-US" altLang="zh-CN" sz="2000" dirty="0">
                <a:solidFill>
                  <a:srgbClr val="000000"/>
                </a:solidFill>
                <a:latin typeface="Consolas" panose="020B0609020204030204" pitchFamily="49" charset="0"/>
              </a:rPr>
              <a:t> &gt;&gt; x &gt;&gt; y &gt;&gt; 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输入流星的数据</a:t>
            </a:r>
            <a:endParaRPr lang="en-US" altLang="zh-CN" sz="2000" dirty="0">
              <a:solidFill>
                <a:srgbClr val="008000"/>
              </a:solidFill>
              <a:latin typeface="Consolas" panose="020B0609020204030204" pitchFamily="49" charset="0"/>
            </a:endParaRP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for</a:t>
            </a:r>
            <a:r>
              <a:rPr lang="en-US" altLang="zh-CN" sz="2000" dirty="0">
                <a:solidFill>
                  <a:srgbClr val="000000"/>
                </a:solidFill>
                <a:latin typeface="Consolas" panose="020B0609020204030204" pitchFamily="49" charset="0"/>
              </a:rPr>
              <a:t> (int k =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k &lt; </a:t>
            </a:r>
            <a:r>
              <a:rPr lang="en-US" altLang="zh-CN" sz="2000" dirty="0">
                <a:solidFill>
                  <a:srgbClr val="098658"/>
                </a:solidFill>
                <a:latin typeface="Consolas" panose="020B0609020204030204" pitchFamily="49" charset="0"/>
              </a:rPr>
              <a:t>5</a:t>
            </a:r>
            <a:r>
              <a:rPr lang="en-US" altLang="zh-CN" sz="2000" dirty="0">
                <a:solidFill>
                  <a:srgbClr val="000000"/>
                </a:solidFill>
                <a:latin typeface="Consolas" panose="020B0609020204030204" pitchFamily="49" charset="0"/>
              </a:rPr>
              <a:t>; k++) {</a:t>
            </a:r>
          </a:p>
          <a:p>
            <a:r>
              <a:rPr lang="en-US" altLang="zh-CN" sz="2000" dirty="0">
                <a:solidFill>
                  <a:srgbClr val="000000"/>
                </a:solidFill>
                <a:latin typeface="Consolas" panose="020B0609020204030204" pitchFamily="49" charset="0"/>
              </a:rPr>
              <a:t>        int </a:t>
            </a:r>
            <a:r>
              <a:rPr lang="en-US" altLang="zh-CN" sz="2000" dirty="0" err="1">
                <a:solidFill>
                  <a:srgbClr val="000000"/>
                </a:solidFill>
                <a:latin typeface="Consolas" panose="020B0609020204030204" pitchFamily="49" charset="0"/>
              </a:rPr>
              <a:t>nx</a:t>
            </a:r>
            <a:r>
              <a:rPr lang="en-US" altLang="zh-CN" sz="2000" dirty="0">
                <a:solidFill>
                  <a:srgbClr val="000000"/>
                </a:solidFill>
                <a:latin typeface="Consolas" panose="020B0609020204030204" pitchFamily="49" charset="0"/>
              </a:rPr>
              <a:t> = x + mx[k];  int </a:t>
            </a:r>
            <a:r>
              <a:rPr lang="en-US" altLang="zh-CN" sz="2000" dirty="0" err="1">
                <a:solidFill>
                  <a:srgbClr val="000000"/>
                </a:solidFill>
                <a:latin typeface="Consolas" panose="020B0609020204030204" pitchFamily="49" charset="0"/>
              </a:rPr>
              <a:t>ny</a:t>
            </a:r>
            <a:r>
              <a:rPr lang="en-US" altLang="zh-CN" sz="2000" dirty="0">
                <a:solidFill>
                  <a:srgbClr val="000000"/>
                </a:solidFill>
                <a:latin typeface="Consolas" panose="020B0609020204030204" pitchFamily="49" charset="0"/>
              </a:rPr>
              <a:t> = y + my[k];</a:t>
            </a:r>
          </a:p>
          <a:p>
            <a:r>
              <a:rPr lang="en-US" altLang="zh-CN" sz="2000" dirty="0">
                <a:solidFill>
                  <a:srgbClr val="000000"/>
                </a:solidFill>
                <a:latin typeface="Consolas" panose="020B0609020204030204" pitchFamily="49" charset="0"/>
              </a:rPr>
              <a:t>        </a:t>
            </a:r>
            <a:r>
              <a:rPr lang="en-US" altLang="zh-CN" sz="2000" dirty="0">
                <a:solidFill>
                  <a:srgbClr val="0000FF"/>
                </a:solidFill>
                <a:latin typeface="Consolas" panose="020B0609020204030204" pitchFamily="49" charset="0"/>
              </a:rPr>
              <a:t>if</a:t>
            </a:r>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nx</a:t>
            </a:r>
            <a:r>
              <a:rPr lang="en-US" altLang="zh-CN" sz="2000" dirty="0">
                <a:solidFill>
                  <a:srgbClr val="000000"/>
                </a:solidFill>
                <a:latin typeface="Consolas" panose="020B0609020204030204" pitchFamily="49" charset="0"/>
              </a:rPr>
              <a:t> &gt;=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 &amp;&amp; </a:t>
            </a:r>
            <a:r>
              <a:rPr lang="en-US" altLang="zh-CN" sz="2000" dirty="0" err="1">
                <a:solidFill>
                  <a:srgbClr val="000000"/>
                </a:solidFill>
                <a:latin typeface="Consolas" panose="020B0609020204030204" pitchFamily="49" charset="0"/>
              </a:rPr>
              <a:t>ny</a:t>
            </a:r>
            <a:r>
              <a:rPr lang="en-US" altLang="zh-CN" sz="2000" dirty="0">
                <a:solidFill>
                  <a:srgbClr val="000000"/>
                </a:solidFill>
                <a:latin typeface="Consolas" panose="020B0609020204030204" pitchFamily="49" charset="0"/>
              </a:rPr>
              <a:t> &gt;= </a:t>
            </a:r>
            <a:r>
              <a:rPr lang="en-US" altLang="zh-CN" sz="2000" dirty="0">
                <a:solidFill>
                  <a:srgbClr val="098658"/>
                </a:solidFill>
                <a:latin typeface="Consolas" panose="020B0609020204030204" pitchFamily="49" charset="0"/>
              </a:rPr>
              <a:t>0</a:t>
            </a:r>
            <a:r>
              <a:rPr lang="en-US" altLang="zh-CN" sz="2000" dirty="0">
                <a:solidFill>
                  <a:srgbClr val="000000"/>
                </a:solidFill>
                <a:latin typeface="Consolas" panose="020B0609020204030204" pitchFamily="49" charset="0"/>
              </a:rPr>
              <a:t>)</a:t>
            </a:r>
          </a:p>
          <a:p>
            <a:r>
              <a:rPr lang="en-US" altLang="zh-CN" sz="2000" dirty="0">
                <a:solidFill>
                  <a:srgbClr val="000000"/>
                </a:solidFill>
                <a:latin typeface="Consolas" panose="020B0609020204030204" pitchFamily="49" charset="0"/>
              </a:rPr>
              <a:t>            </a:t>
            </a:r>
            <a:r>
              <a:rPr lang="en-US" altLang="zh-CN" sz="2000" dirty="0" err="1">
                <a:solidFill>
                  <a:srgbClr val="000000"/>
                </a:solidFill>
                <a:latin typeface="Consolas" panose="020B0609020204030204" pitchFamily="49" charset="0"/>
              </a:rPr>
              <a:t>death_time</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nx</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ny</a:t>
            </a:r>
            <a:r>
              <a:rPr lang="en-US" altLang="zh-CN" sz="2000" dirty="0">
                <a:solidFill>
                  <a:srgbClr val="000000"/>
                </a:solidFill>
                <a:latin typeface="Consolas" panose="020B0609020204030204" pitchFamily="49" charset="0"/>
              </a:rPr>
              <a:t>] = min(</a:t>
            </a:r>
            <a:r>
              <a:rPr lang="en-US" altLang="zh-CN" sz="2000" dirty="0" err="1">
                <a:solidFill>
                  <a:srgbClr val="000000"/>
                </a:solidFill>
                <a:latin typeface="Consolas" panose="020B0609020204030204" pitchFamily="49" charset="0"/>
              </a:rPr>
              <a:t>death_time</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nx</a:t>
            </a:r>
            <a:r>
              <a:rPr lang="en-US" altLang="zh-CN" sz="2000" dirty="0">
                <a:solidFill>
                  <a:srgbClr val="000000"/>
                </a:solidFill>
                <a:latin typeface="Consolas" panose="020B0609020204030204" pitchFamily="49" charset="0"/>
              </a:rPr>
              <a:t>][</a:t>
            </a:r>
            <a:r>
              <a:rPr lang="en-US" altLang="zh-CN" sz="2000" dirty="0" err="1">
                <a:solidFill>
                  <a:srgbClr val="000000"/>
                </a:solidFill>
                <a:latin typeface="Consolas" panose="020B0609020204030204" pitchFamily="49" charset="0"/>
              </a:rPr>
              <a:t>ny</a:t>
            </a:r>
            <a:r>
              <a:rPr lang="en-US" altLang="zh-CN" sz="2000" dirty="0">
                <a:solidFill>
                  <a:srgbClr val="000000"/>
                </a:solidFill>
                <a:latin typeface="Consolas" panose="020B0609020204030204" pitchFamily="49" charset="0"/>
              </a:rPr>
              <a:t>], t); </a:t>
            </a:r>
            <a:r>
              <a:rPr lang="en-US" altLang="zh-CN" sz="2000" dirty="0">
                <a:solidFill>
                  <a:srgbClr val="008000"/>
                </a:solidFill>
                <a:latin typeface="Consolas" panose="020B0609020204030204" pitchFamily="49" charset="0"/>
              </a:rPr>
              <a:t>// </a:t>
            </a:r>
            <a:r>
              <a:rPr lang="zh-CN" altLang="en-US" sz="2000" dirty="0">
                <a:solidFill>
                  <a:srgbClr val="008000"/>
                </a:solidFill>
                <a:latin typeface="Consolas" panose="020B0609020204030204" pitchFamily="49" charset="0"/>
              </a:rPr>
              <a:t>记录最早时间</a:t>
            </a:r>
          </a:p>
          <a:p>
            <a:r>
              <a:rPr lang="en-US" altLang="zh-CN" sz="2000" dirty="0">
                <a:solidFill>
                  <a:srgbClr val="000000"/>
                </a:solidFill>
                <a:latin typeface="Consolas" panose="020B0609020204030204" pitchFamily="49" charset="0"/>
              </a:rPr>
              <a:t>    }</a:t>
            </a:r>
          </a:p>
          <a:p>
            <a:r>
              <a:rPr lang="en-US" altLang="zh-CN" sz="2000" dirty="0">
                <a:solidFill>
                  <a:srgbClr val="000000"/>
                </a:solidFill>
                <a:latin typeface="Consolas" panose="020B0609020204030204" pitchFamily="49" charset="0"/>
              </a:rPr>
              <a:t>}</a:t>
            </a:r>
            <a:endParaRPr lang="zh-CN" altLang="en-US" sz="2000" dirty="0">
              <a:solidFill>
                <a:srgbClr val="000000"/>
              </a:solidFill>
              <a:latin typeface="Consolas" panose="020B0609020204030204" pitchFamily="49" charset="0"/>
            </a:endParaRPr>
          </a:p>
        </p:txBody>
      </p:sp>
      <p:sp>
        <p:nvSpPr>
          <p:cNvPr id="13" name="文本框 12">
            <a:extLst>
              <a:ext uri="{FF2B5EF4-FFF2-40B4-BE49-F238E27FC236}">
                <a16:creationId xmlns:a16="http://schemas.microsoft.com/office/drawing/2014/main" id="{D98F2815-9940-B114-6AF4-16498E435BB6}"/>
              </a:ext>
            </a:extLst>
          </p:cNvPr>
          <p:cNvSpPr txBox="1"/>
          <p:nvPr/>
        </p:nvSpPr>
        <p:spPr>
          <a:xfrm>
            <a:off x="2700670" y="5814432"/>
            <a:ext cx="6209414" cy="461665"/>
          </a:xfrm>
          <a:prstGeom prst="rect">
            <a:avLst/>
          </a:prstGeom>
          <a:solidFill>
            <a:schemeClr val="accent4">
              <a:lumMod val="20000"/>
              <a:lumOff val="80000"/>
            </a:schemeClr>
          </a:solidFill>
        </p:spPr>
        <p:txBody>
          <a:bodyPr wrap="square">
            <a:spAutoFit/>
          </a:bodyPr>
          <a:lstStyle/>
          <a:p>
            <a:r>
              <a:rPr kumimoji="0" lang="zh-CN" altLang="en-US" sz="2400" b="1" i="0" u="none" strike="noStrike" kern="1200" cap="none" spc="0" normalizeH="0" baseline="0" noProof="0" dirty="0" smtClean="0">
                <a:ln>
                  <a:noFill/>
                </a:ln>
                <a:solidFill>
                  <a:prstClr val="black"/>
                </a:solidFill>
                <a:effectLst/>
                <a:uLnTx/>
                <a:uFillTx/>
                <a:latin typeface="Consolas" panose="020B0609020204030204" pitchFamily="49" charset="0"/>
                <a:ea typeface="微软雅黑" panose="020B0503020204020204" pitchFamily="34" charset="-122"/>
                <a:cs typeface="+mn-cs"/>
              </a:rPr>
              <a:t>准备工作：提前</a:t>
            </a:r>
            <a:r>
              <a:rPr kumimoji="0" lang="zh-CN" altLang="en-US" sz="2400" b="1" i="0" u="none" strike="noStrike" kern="1200" cap="none" spc="0" normalizeH="0" baseline="0" noProof="0" dirty="0">
                <a:ln>
                  <a:noFill/>
                </a:ln>
                <a:solidFill>
                  <a:prstClr val="black"/>
                </a:solidFill>
                <a:effectLst/>
                <a:uLnTx/>
                <a:uFillTx/>
                <a:latin typeface="Consolas" panose="020B0609020204030204" pitchFamily="49" charset="0"/>
                <a:ea typeface="微软雅黑" panose="020B0503020204020204" pitchFamily="34" charset="-122"/>
                <a:cs typeface="+mn-cs"/>
              </a:rPr>
              <a:t>储存好每个格子的死亡时间</a:t>
            </a:r>
            <a:endParaRPr lang="zh-CN" altLang="en-US" b="1" dirty="0"/>
          </a:p>
        </p:txBody>
      </p:sp>
    </p:spTree>
    <p:extLst>
      <p:ext uri="{BB962C8B-B14F-4D97-AF65-F5344CB8AC3E}">
        <p14:creationId xmlns:p14="http://schemas.microsoft.com/office/powerpoint/2010/main" val="233507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fade">
                                      <p:cBhvr>
                                        <p:cTn id="10" dur="500"/>
                                        <p:tgtEl>
                                          <p:spTgt spid="7">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animEffect transition="in" filter="fade">
                                      <p:cBhvr>
                                        <p:cTn id="15" dur="500"/>
                                        <p:tgtEl>
                                          <p:spTgt spid="7">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6" end="6"/>
                                            </p:txEl>
                                          </p:spTgt>
                                        </p:tgtEl>
                                        <p:attrNameLst>
                                          <p:attrName>style.visibility</p:attrName>
                                        </p:attrNameLst>
                                      </p:cBhvr>
                                      <p:to>
                                        <p:strVal val="visible"/>
                                      </p:to>
                                    </p:set>
                                    <p:animEffect transition="in" filter="fade">
                                      <p:cBhvr>
                                        <p:cTn id="20" dur="500"/>
                                        <p:tgtEl>
                                          <p:spTgt spid="7">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animEffect transition="in" filter="fade">
                                      <p:cBhvr>
                                        <p:cTn id="25" dur="500"/>
                                        <p:tgtEl>
                                          <p:spTgt spid="7">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
                                            <p:txEl>
                                              <p:pRg st="8" end="8"/>
                                            </p:txEl>
                                          </p:spTgt>
                                        </p:tgtEl>
                                        <p:attrNameLst>
                                          <p:attrName>style.visibility</p:attrName>
                                        </p:attrNameLst>
                                      </p:cBhvr>
                                      <p:to>
                                        <p:strVal val="visible"/>
                                      </p:to>
                                    </p:set>
                                    <p:animEffect transition="in" filter="fade">
                                      <p:cBhvr>
                                        <p:cTn id="28" dur="500"/>
                                        <p:tgtEl>
                                          <p:spTgt spid="7">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9" end="9"/>
                                            </p:txEl>
                                          </p:spTgt>
                                        </p:tgtEl>
                                        <p:attrNameLst>
                                          <p:attrName>style.visibility</p:attrName>
                                        </p:attrNameLst>
                                      </p:cBhvr>
                                      <p:to>
                                        <p:strVal val="visible"/>
                                      </p:to>
                                    </p:set>
                                    <p:animEffect transition="in" filter="fade">
                                      <p:cBhvr>
                                        <p:cTn id="33" dur="500"/>
                                        <p:tgtEl>
                                          <p:spTgt spid="7">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7">
                                            <p:txEl>
                                              <p:pRg st="10" end="10"/>
                                            </p:txEl>
                                          </p:spTgt>
                                        </p:tgtEl>
                                        <p:attrNameLst>
                                          <p:attrName>style.visibility</p:attrName>
                                        </p:attrNameLst>
                                      </p:cBhvr>
                                      <p:to>
                                        <p:strVal val="visible"/>
                                      </p:to>
                                    </p:set>
                                    <p:animEffect transition="in" filter="fade">
                                      <p:cBhvr>
                                        <p:cTn id="36" dur="500"/>
                                        <p:tgtEl>
                                          <p:spTgt spid="7">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7">
                                            <p:txEl>
                                              <p:pRg st="11" end="11"/>
                                            </p:txEl>
                                          </p:spTgt>
                                        </p:tgtEl>
                                        <p:attrNameLst>
                                          <p:attrName>style.visibility</p:attrName>
                                        </p:attrNameLst>
                                      </p:cBhvr>
                                      <p:to>
                                        <p:strVal val="visible"/>
                                      </p:to>
                                    </p:set>
                                    <p:animEffect transition="in" filter="fade">
                                      <p:cBhvr>
                                        <p:cTn id="39" dur="500"/>
                                        <p:tgtEl>
                                          <p:spTgt spid="7">
                                            <p:txEl>
                                              <p:pRg st="11" end="11"/>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7">
                                            <p:txEl>
                                              <p:pRg st="12" end="12"/>
                                            </p:txEl>
                                          </p:spTgt>
                                        </p:tgtEl>
                                        <p:attrNameLst>
                                          <p:attrName>style.visibility</p:attrName>
                                        </p:attrNameLst>
                                      </p:cBhvr>
                                      <p:to>
                                        <p:strVal val="visible"/>
                                      </p:to>
                                    </p:set>
                                    <p:animEffect transition="in" filter="fade">
                                      <p:cBhvr>
                                        <p:cTn id="42" dur="500"/>
                                        <p:tgtEl>
                                          <p:spTgt spid="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0A8FCCDE-EA4A-5A96-3708-637BB54D1A3A}"/>
              </a:ext>
            </a:extLst>
          </p:cNvPr>
          <p:cNvSpPr txBox="1"/>
          <p:nvPr/>
        </p:nvSpPr>
        <p:spPr>
          <a:xfrm>
            <a:off x="1164336" y="1559439"/>
            <a:ext cx="10014202" cy="1135054"/>
          </a:xfrm>
          <a:prstGeom prst="rect">
            <a:avLst/>
          </a:prstGeom>
          <a:solidFill>
            <a:schemeClr val="bg1">
              <a:lumMod val="95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在前面的迷宫或电梯题里，我们都有一个明确的终点。但在这道题里，</a:t>
            </a:r>
            <a:r>
              <a:rPr lang="zh-CN" altLang="en-US" sz="2400" b="1" dirty="0">
                <a:solidFill>
                  <a:schemeClr val="accent2">
                    <a:lumMod val="75000"/>
                  </a:schemeClr>
                </a:solidFill>
                <a:effectLst/>
                <a:latin typeface="微软雅黑" panose="020B0503020204020204" pitchFamily="34" charset="-122"/>
                <a:ea typeface="微软雅黑" panose="020B0503020204020204" pitchFamily="34" charset="-122"/>
              </a:rPr>
              <a:t>终点的安全区到底应该如何判断已经到达？</a:t>
            </a:r>
          </a:p>
        </p:txBody>
      </p:sp>
      <p:sp>
        <p:nvSpPr>
          <p:cNvPr id="11" name="文本框 10">
            <a:extLst>
              <a:ext uri="{FF2B5EF4-FFF2-40B4-BE49-F238E27FC236}">
                <a16:creationId xmlns:a16="http://schemas.microsoft.com/office/drawing/2014/main" id="{E338DB3B-588C-5648-4207-A53EA3E23E69}"/>
              </a:ext>
            </a:extLst>
          </p:cNvPr>
          <p:cNvSpPr txBox="1"/>
          <p:nvPr/>
        </p:nvSpPr>
        <p:spPr>
          <a:xfrm>
            <a:off x="1164336" y="3200673"/>
            <a:ext cx="10014202" cy="2801729"/>
          </a:xfrm>
          <a:prstGeom prst="rect">
            <a:avLst/>
          </a:prstGeom>
          <a:solidFill>
            <a:schemeClr val="accent2">
              <a:lumMod val="20000"/>
              <a:lumOff val="80000"/>
            </a:schemeClr>
          </a:solidFill>
        </p:spPr>
        <p:txBody>
          <a:bodyPr wrap="square">
            <a:spAutoFit/>
          </a:bodyPr>
          <a:lstStyle/>
          <a:p>
            <a:pPr>
              <a:lnSpc>
                <a:spcPct val="150000"/>
              </a:lnSpc>
            </a:pPr>
            <a:r>
              <a:rPr lang="zh-CN" altLang="en-US" sz="2400" dirty="0">
                <a:effectLst/>
                <a:latin typeface="Consolas" panose="020B0609020204030204" pitchFamily="49" charset="0"/>
                <a:ea typeface="微软雅黑" panose="020B0503020204020204" pitchFamily="34" charset="-122"/>
              </a:rPr>
              <a:t>我们不知道具体的安全坐标，但我们知道安全区的</a:t>
            </a:r>
            <a:r>
              <a:rPr lang="zh-CN" altLang="en-US" sz="2400" b="1" dirty="0">
                <a:effectLst/>
                <a:latin typeface="Consolas" panose="020B0609020204030204" pitchFamily="49" charset="0"/>
                <a:ea typeface="微软雅黑" panose="020B0503020204020204" pitchFamily="34" charset="-122"/>
              </a:rPr>
              <a:t>属性</a:t>
            </a:r>
            <a:r>
              <a:rPr lang="zh-CN" altLang="en-US" sz="2400" dirty="0">
                <a:effectLst/>
                <a:latin typeface="Consolas" panose="020B0609020204030204" pitchFamily="49" charset="0"/>
                <a:ea typeface="微软雅黑" panose="020B0503020204020204" pitchFamily="34" charset="-122"/>
              </a:rPr>
              <a:t>！</a:t>
            </a:r>
          </a:p>
          <a:p>
            <a:pPr indent="-285750">
              <a:lnSpc>
                <a:spcPct val="150000"/>
              </a:lnSpc>
              <a:buClr>
                <a:srgbClr val="000000"/>
              </a:buClr>
              <a:buFont typeface="微软雅黑" panose="020B0503020204020204" pitchFamily="34" charset="-122"/>
              <a:buChar char="•"/>
            </a:pPr>
            <a:r>
              <a:rPr lang="zh-CN" altLang="en-US" sz="2400" dirty="0">
                <a:effectLst/>
                <a:latin typeface="Consolas" panose="020B0609020204030204" pitchFamily="49" charset="0"/>
                <a:ea typeface="微软雅黑" panose="020B0503020204020204" pitchFamily="34" charset="-122"/>
              </a:rPr>
              <a:t>只要贝茜踏上了一个格子，我们发现这个格子的毁灭时间是 </a:t>
            </a:r>
            <a:r>
              <a:rPr lang="en-US" altLang="zh-CN" sz="2400" dirty="0">
                <a:solidFill>
                  <a:srgbClr val="C00000"/>
                </a:solidFill>
                <a:effectLst/>
                <a:latin typeface="Consolas" panose="020B0609020204030204" pitchFamily="49" charset="0"/>
                <a:ea typeface="微软雅黑" panose="020B0503020204020204" pitchFamily="34" charset="-122"/>
              </a:rPr>
              <a:t>INT_MAX </a:t>
            </a:r>
            <a:r>
              <a:rPr lang="zh-CN" altLang="en-US" sz="2400" dirty="0">
                <a:effectLst/>
                <a:latin typeface="Consolas" panose="020B0609020204030204" pitchFamily="49" charset="0"/>
                <a:ea typeface="微软雅黑" panose="020B0503020204020204" pitchFamily="34" charset="-122"/>
              </a:rPr>
              <a:t>说明这里永远安全！</a:t>
            </a:r>
          </a:p>
          <a:p>
            <a:pPr indent="-285750">
              <a:lnSpc>
                <a:spcPct val="150000"/>
              </a:lnSpc>
              <a:buClr>
                <a:srgbClr val="000000"/>
              </a:buClr>
              <a:buFont typeface="微软雅黑" panose="020B0503020204020204" pitchFamily="34" charset="-122"/>
              <a:buChar char="•"/>
            </a:pPr>
            <a:r>
              <a:rPr lang="en-US" altLang="zh-CN" sz="2400" dirty="0">
                <a:effectLst/>
                <a:latin typeface="Consolas" panose="020B0609020204030204" pitchFamily="49" charset="0"/>
                <a:ea typeface="微软雅黑" panose="020B0503020204020204" pitchFamily="34" charset="-122"/>
              </a:rPr>
              <a:t>BFS </a:t>
            </a:r>
            <a:r>
              <a:rPr lang="zh-CN" altLang="en-US" sz="2400" dirty="0">
                <a:effectLst/>
                <a:latin typeface="Consolas" panose="020B0609020204030204" pitchFamily="49" charset="0"/>
                <a:ea typeface="微软雅黑" panose="020B0503020204020204" pitchFamily="34" charset="-122"/>
              </a:rPr>
              <a:t>队列中，第一个踩到毁灭时间为 </a:t>
            </a:r>
            <a:r>
              <a:rPr lang="en-US" altLang="zh-CN" sz="2400" dirty="0">
                <a:solidFill>
                  <a:srgbClr val="C00000"/>
                </a:solidFill>
                <a:effectLst/>
                <a:latin typeface="Consolas" panose="020B0609020204030204" pitchFamily="49" charset="0"/>
                <a:ea typeface="微软雅黑" panose="020B0503020204020204" pitchFamily="34" charset="-122"/>
              </a:rPr>
              <a:t>INT_MAX </a:t>
            </a:r>
            <a:r>
              <a:rPr lang="zh-CN" altLang="en-US" sz="2400" dirty="0">
                <a:effectLst/>
                <a:latin typeface="Consolas" panose="020B0609020204030204" pitchFamily="49" charset="0"/>
                <a:ea typeface="微软雅黑" panose="020B0503020204020204" pitchFamily="34" charset="-122"/>
              </a:rPr>
              <a:t>的格子的分身，它所花的时间就是我们的最终答案。</a:t>
            </a:r>
          </a:p>
        </p:txBody>
      </p:sp>
    </p:spTree>
    <p:extLst>
      <p:ext uri="{BB962C8B-B14F-4D97-AF65-F5344CB8AC3E}">
        <p14:creationId xmlns:p14="http://schemas.microsoft.com/office/powerpoint/2010/main" val="3069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F4DA4C5A-5A9D-2DC1-ED0D-31C315D30175}"/>
                  </a:ext>
                </a:extLst>
              </p:cNvPr>
              <p:cNvSpPr txBox="1"/>
              <p:nvPr/>
            </p:nvSpPr>
            <p:spPr>
              <a:xfrm>
                <a:off x="1164336" y="1611378"/>
                <a:ext cx="10107167" cy="4312271"/>
              </a:xfrm>
              <a:prstGeom prst="rect">
                <a:avLst/>
              </a:prstGeom>
              <a:solidFill>
                <a:schemeClr val="bg1">
                  <a:lumMod val="95000"/>
                </a:schemeClr>
              </a:solidFill>
            </p:spPr>
            <p:txBody>
              <a:bodyPr wrap="square">
                <a:spAutoFit/>
              </a:bodyPr>
              <a:lstStyle/>
              <a:p>
                <a:pPr>
                  <a:lnSpc>
                    <a:spcPct val="200000"/>
                  </a:lnSpc>
                </a:pPr>
                <a:r>
                  <a:rPr lang="zh-CN" altLang="en-US" sz="2000" dirty="0">
                    <a:effectLst/>
                    <a:latin typeface="Consolas" panose="020B0609020204030204" pitchFamily="49" charset="0"/>
                    <a:ea typeface="微软雅黑" panose="020B0503020204020204" pitchFamily="34" charset="-122"/>
                  </a:rPr>
                  <a:t>传统的 </a:t>
                </a:r>
                <a:r>
                  <a:rPr lang="en-US" altLang="zh-CN" sz="2000" dirty="0">
                    <a:effectLst/>
                    <a:latin typeface="Consolas" panose="020B0609020204030204" pitchFamily="49" charset="0"/>
                    <a:ea typeface="微软雅黑" panose="020B0503020204020204" pitchFamily="34" charset="-122"/>
                  </a:rPr>
                  <a:t>BFS </a:t>
                </a:r>
                <a:r>
                  <a:rPr lang="zh-CN" altLang="en-US" sz="2000" dirty="0">
                    <a:effectLst/>
                    <a:latin typeface="Consolas" panose="020B0609020204030204" pitchFamily="49" charset="0"/>
                    <a:ea typeface="微软雅黑" panose="020B0503020204020204" pitchFamily="34" charset="-122"/>
                  </a:rPr>
                  <a:t>只需要判断“</a:t>
                </a:r>
                <a:r>
                  <a:rPr lang="zh-CN" altLang="en-US" sz="2000" b="1" dirty="0">
                    <a:effectLst/>
                    <a:latin typeface="Consolas" panose="020B0609020204030204" pitchFamily="49" charset="0"/>
                    <a:ea typeface="微软雅黑" panose="020B0503020204020204" pitchFamily="34" charset="-122"/>
                  </a:rPr>
                  <a:t>越不越界</a:t>
                </a:r>
                <a:r>
                  <a:rPr lang="zh-CN" altLang="en-US" sz="2000" dirty="0">
                    <a:effectLst/>
                    <a:latin typeface="Consolas" panose="020B0609020204030204" pitchFamily="49" charset="0"/>
                    <a:ea typeface="微软雅黑" panose="020B0503020204020204" pitchFamily="34" charset="-122"/>
                  </a:rPr>
                  <a:t>”和“</a:t>
                </a:r>
                <a:r>
                  <a:rPr lang="zh-CN" altLang="en-US" sz="2000" b="1" dirty="0">
                    <a:effectLst/>
                    <a:latin typeface="Consolas" panose="020B0609020204030204" pitchFamily="49" charset="0"/>
                    <a:ea typeface="微软雅黑" panose="020B0503020204020204" pitchFamily="34" charset="-122"/>
                  </a:rPr>
                  <a:t>有没有走过</a:t>
                </a:r>
                <a:r>
                  <a:rPr lang="zh-CN" altLang="en-US" sz="2000" dirty="0">
                    <a:effectLst/>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这两个边界条件</a:t>
                </a:r>
                <a:r>
                  <a:rPr lang="zh-CN" altLang="en-US" sz="2000" dirty="0">
                    <a:effectLst/>
                    <a:latin typeface="Consolas" panose="020B0609020204030204" pitchFamily="49" charset="0"/>
                    <a:ea typeface="微软雅黑" panose="020B0503020204020204" pitchFamily="34" charset="-122"/>
                  </a:rPr>
                  <a:t>。</a:t>
                </a:r>
                <a:endParaRPr lang="en-US" altLang="zh-CN" sz="2000" dirty="0">
                  <a:effectLst/>
                  <a:latin typeface="Consolas" panose="020B0609020204030204" pitchFamily="49" charset="0"/>
                  <a:ea typeface="微软雅黑" panose="020B0503020204020204" pitchFamily="34" charset="-122"/>
                </a:endParaRPr>
              </a:p>
              <a:p>
                <a:pPr>
                  <a:lnSpc>
                    <a:spcPct val="200000"/>
                  </a:lnSpc>
                </a:pPr>
                <a:r>
                  <a:rPr lang="zh-CN" altLang="en-US" sz="2000" dirty="0">
                    <a:effectLst/>
                    <a:latin typeface="Consolas" panose="020B0609020204030204" pitchFamily="49" charset="0"/>
                    <a:ea typeface="微软雅黑" panose="020B0503020204020204" pitchFamily="34" charset="-122"/>
                  </a:rPr>
                  <a:t>但是对于本题目我们还要加上</a:t>
                </a:r>
                <a:r>
                  <a:rPr lang="zh-CN" altLang="en-US" sz="2000" b="1" dirty="0">
                    <a:effectLst/>
                    <a:latin typeface="Consolas" panose="020B0609020204030204" pitchFamily="49" charset="0"/>
                    <a:ea typeface="微软雅黑" panose="020B0503020204020204" pitchFamily="34" charset="-122"/>
                  </a:rPr>
                  <a:t>时间线</a:t>
                </a:r>
                <a:r>
                  <a:rPr lang="zh-CN" altLang="en-US" sz="2000" dirty="0">
                    <a:effectLst/>
                    <a:latin typeface="Consolas" panose="020B0609020204030204" pitchFamily="49" charset="0"/>
                    <a:ea typeface="微软雅黑" panose="020B0503020204020204" pitchFamily="34" charset="-122"/>
                  </a:rPr>
                  <a:t>。 假设贝茜当前走到新格子需要花费的时间是 </a:t>
                </a:r>
                <a:r>
                  <a:rPr lang="en-US" altLang="zh-CN" sz="2000" dirty="0" err="1">
                    <a:solidFill>
                      <a:srgbClr val="C00000"/>
                    </a:solidFill>
                    <a:effectLst/>
                    <a:latin typeface="Consolas" panose="020B0609020204030204" pitchFamily="49" charset="0"/>
                    <a:ea typeface="微软雅黑" panose="020B0503020204020204" pitchFamily="34" charset="-122"/>
                  </a:rPr>
                  <a:t>next_time</a:t>
                </a:r>
                <a:r>
                  <a:rPr lang="zh-CN" altLang="en-US" sz="2000" dirty="0">
                    <a:effectLst/>
                    <a:latin typeface="Consolas" panose="020B0609020204030204" pitchFamily="49" charset="0"/>
                    <a:ea typeface="微软雅黑" panose="020B0503020204020204" pitchFamily="34" charset="-122"/>
                  </a:rPr>
                  <a:t>（也就是上一步的时间 </a:t>
                </a:r>
                <a:r>
                  <a:rPr lang="en-US" altLang="zh-CN" sz="2000" dirty="0">
                    <a:effectLst/>
                    <a:latin typeface="Consolas" panose="020B0609020204030204" pitchFamily="49" charset="0"/>
                    <a:ea typeface="微软雅黑" panose="020B0503020204020204" pitchFamily="34" charset="-122"/>
                  </a:rPr>
                  <a:t>+ 1</a:t>
                </a:r>
                <a:r>
                  <a:rPr lang="zh-CN" altLang="en-US" sz="2000" dirty="0">
                    <a:effectLst/>
                    <a:latin typeface="Consolas" panose="020B0609020204030204" pitchFamily="49" charset="0"/>
                    <a:ea typeface="微软雅黑" panose="020B0503020204020204" pitchFamily="34" charset="-122"/>
                  </a:rPr>
                  <a:t>）。</a:t>
                </a:r>
              </a:p>
              <a:p>
                <a:pPr indent="-285750">
                  <a:lnSpc>
                    <a:spcPct val="20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存活条件： </a:t>
                </a:r>
                <a:r>
                  <a:rPr lang="en-US" altLang="zh-CN" sz="2000" dirty="0" err="1">
                    <a:solidFill>
                      <a:srgbClr val="C00000"/>
                    </a:solidFill>
                    <a:effectLst/>
                    <a:latin typeface="Consolas" panose="020B0609020204030204" pitchFamily="49" charset="0"/>
                    <a:ea typeface="微软雅黑" panose="020B0503020204020204" pitchFamily="34" charset="-122"/>
                  </a:rPr>
                  <a:t>next_time</a:t>
                </a:r>
                <a:r>
                  <a:rPr lang="en-US" altLang="zh-CN" sz="2000" dirty="0">
                    <a:solidFill>
                      <a:srgbClr val="C00000"/>
                    </a:solidFill>
                    <a:effectLst/>
                    <a:latin typeface="Consolas" panose="020B0609020204030204" pitchFamily="49" charset="0"/>
                    <a:ea typeface="微软雅黑" panose="020B0503020204020204" pitchFamily="34" charset="-122"/>
                  </a:rPr>
                  <a:t> &lt; </a:t>
                </a:r>
                <a:r>
                  <a:rPr lang="zh-CN" altLang="en-US" sz="2000" dirty="0">
                    <a:solidFill>
                      <a:srgbClr val="C00000"/>
                    </a:solidFill>
                    <a:effectLst/>
                    <a:latin typeface="Consolas" panose="020B0609020204030204" pitchFamily="49" charset="0"/>
                    <a:ea typeface="微软雅黑" panose="020B0503020204020204" pitchFamily="34" charset="-122"/>
                  </a:rPr>
                  <a:t>毁灭时间</a:t>
                </a:r>
                <a:r>
                  <a:rPr lang="zh-CN" altLang="en-US" sz="2000" dirty="0">
                    <a:effectLst/>
                    <a:latin typeface="Consolas" panose="020B0609020204030204" pitchFamily="49" charset="0"/>
                    <a:ea typeface="微软雅黑" panose="020B0503020204020204" pitchFamily="34" charset="-122"/>
                  </a:rPr>
                  <a:t>。注意是严格小于， 题目明确规定：如果格子在时刻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t</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被烧焦，贝茜只能在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t</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之前出现。等于 </a:t>
                </a:r>
                <a14:m>
                  <m:oMath xmlns:m="http://schemas.openxmlformats.org/officeDocument/2006/math">
                    <m:r>
                      <m:rPr>
                        <m:sty m:val="p"/>
                      </m:rPr>
                      <a:rPr lang="en-US" altLang="zh-CN" sz="2000" b="0" i="0" smtClean="0">
                        <a:effectLst/>
                        <a:latin typeface="Cambria Math" panose="02040503050406030204" pitchFamily="18" charset="0"/>
                        <a:ea typeface="微软雅黑" panose="020B0503020204020204" pitchFamily="34" charset="-122"/>
                      </a:rPr>
                      <m:t>t</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也会被烧死！</a:t>
                </a:r>
              </a:p>
              <a:p>
                <a:pPr indent="-285750">
                  <a:lnSpc>
                    <a:spcPct val="200000"/>
                  </a:lnSpc>
                  <a:buClr>
                    <a:srgbClr val="000000"/>
                  </a:buClr>
                  <a:buFont typeface="微软雅黑" panose="020B0503020204020204" pitchFamily="34" charset="-122"/>
                  <a:buChar char="•"/>
                </a:pPr>
                <a:r>
                  <a:rPr lang="zh-CN" altLang="en-US" sz="2000" b="1" dirty="0">
                    <a:effectLst/>
                    <a:latin typeface="Consolas" panose="020B0609020204030204" pitchFamily="49" charset="0"/>
                    <a:ea typeface="微软雅黑" panose="020B0503020204020204" pitchFamily="34" charset="-122"/>
                  </a:rPr>
                  <a:t>越界： </a:t>
                </a:r>
                <a:r>
                  <a:rPr lang="zh-CN" altLang="en-US" sz="2000" dirty="0">
                    <a:effectLst/>
                    <a:latin typeface="Consolas" panose="020B0609020204030204" pitchFamily="49" charset="0"/>
                    <a:ea typeface="微软雅黑" panose="020B0503020204020204" pitchFamily="34" charset="-122"/>
                  </a:rPr>
                  <a:t>流星落点的坐标最大是 </a:t>
                </a:r>
                <a:r>
                  <a:rPr lang="en-US" altLang="zh-CN" sz="2000" dirty="0">
                    <a:effectLst/>
                    <a:latin typeface="Consolas" panose="020B0609020204030204" pitchFamily="49" charset="0"/>
                    <a:ea typeface="微软雅黑" panose="020B0503020204020204" pitchFamily="34" charset="-122"/>
                  </a:rPr>
                  <a:t>300</a:t>
                </a:r>
                <a:r>
                  <a:rPr lang="zh-CN" altLang="en-US" sz="2000" dirty="0">
                    <a:effectLst/>
                    <a:latin typeface="Consolas" panose="020B0609020204030204" pitchFamily="49" charset="0"/>
                    <a:ea typeface="微软雅黑" panose="020B0503020204020204" pitchFamily="34" charset="-122"/>
                  </a:rPr>
                  <a:t>。但为了躲避流星，贝茜可以跑到 </a:t>
                </a:r>
                <a:r>
                  <a:rPr lang="en-US" altLang="zh-CN" sz="2000" dirty="0">
                    <a:effectLst/>
                    <a:latin typeface="Consolas" panose="020B0609020204030204" pitchFamily="49" charset="0"/>
                    <a:ea typeface="微软雅黑" panose="020B0503020204020204" pitchFamily="34" charset="-122"/>
                  </a:rPr>
                  <a:t>301</a:t>
                </a:r>
                <a:r>
                  <a:rPr lang="zh-CN" altLang="en-US" sz="2000" dirty="0">
                    <a:effectLst/>
                    <a:latin typeface="Consolas" panose="020B0609020204030204" pitchFamily="49" charset="0"/>
                    <a:ea typeface="微软雅黑" panose="020B0503020204020204" pitchFamily="34" charset="-122"/>
                  </a:rPr>
                  <a:t>、</a:t>
                </a:r>
                <a:r>
                  <a:rPr lang="en-US" altLang="zh-CN" sz="2000" dirty="0">
                    <a:effectLst/>
                    <a:latin typeface="Consolas" panose="020B0609020204030204" pitchFamily="49" charset="0"/>
                    <a:ea typeface="微软雅黑" panose="020B0503020204020204" pitchFamily="34" charset="-122"/>
                  </a:rPr>
                  <a:t>302 </a:t>
                </a:r>
                <a:r>
                  <a:rPr lang="zh-CN" altLang="en-US" sz="2000" dirty="0">
                    <a:effectLst/>
                    <a:latin typeface="Consolas" panose="020B0609020204030204" pitchFamily="49" charset="0"/>
                    <a:ea typeface="微软雅黑" panose="020B0503020204020204" pitchFamily="34" charset="-122"/>
                  </a:rPr>
                  <a:t>甚至更远的地方！所以，地图的上方和右方没有边界限制，只需要保证横纵坐标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≥0</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即可。</a:t>
                </a:r>
              </a:p>
            </p:txBody>
          </p:sp>
        </mc:Choice>
        <mc:Fallback xmlns="">
          <p:sp>
            <p:nvSpPr>
              <p:cNvPr id="9" name="文本框 8">
                <a:extLst>
                  <a:ext uri="{FF2B5EF4-FFF2-40B4-BE49-F238E27FC236}">
                    <a16:creationId xmlns:a16="http://schemas.microsoft.com/office/drawing/2014/main" id="{F4DA4C5A-5A9D-2DC1-ED0D-31C315D30175}"/>
                  </a:ext>
                </a:extLst>
              </p:cNvPr>
              <p:cNvSpPr txBox="1">
                <a:spLocks noRot="1" noChangeAspect="1" noMove="1" noResize="1" noEditPoints="1" noAdjustHandles="1" noChangeArrowheads="1" noChangeShapeType="1" noTextEdit="1"/>
              </p:cNvSpPr>
              <p:nvPr/>
            </p:nvSpPr>
            <p:spPr>
              <a:xfrm>
                <a:off x="1164336" y="1611378"/>
                <a:ext cx="10107167" cy="4312271"/>
              </a:xfrm>
              <a:prstGeom prst="rect">
                <a:avLst/>
              </a:prstGeom>
              <a:blipFill>
                <a:blip r:embed="rId5"/>
                <a:stretch>
                  <a:fillRect l="-784" r="-3076" b="-141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49118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18FAEC02-F544-AAB7-8323-D94F1A1C44F2}"/>
                  </a:ext>
                </a:extLst>
              </p:cNvPr>
              <p:cNvSpPr txBox="1"/>
              <p:nvPr/>
            </p:nvSpPr>
            <p:spPr>
              <a:xfrm>
                <a:off x="981456" y="2456730"/>
                <a:ext cx="10386632" cy="3696718"/>
              </a:xfrm>
              <a:prstGeom prst="rect">
                <a:avLst/>
              </a:prstGeom>
              <a:solidFill>
                <a:schemeClr val="accent6">
                  <a:lumMod val="20000"/>
                  <a:lumOff val="80000"/>
                </a:schemeClr>
              </a:solidFill>
            </p:spPr>
            <p:txBody>
              <a:bodyPr wrap="square">
                <a:spAutoFit/>
              </a:bodyPr>
              <a:lstStyle/>
              <a:p>
                <a:pPr indent="-342900">
                  <a:lnSpc>
                    <a:spcPct val="20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初始化一张足够大的二维数组（比如 </a:t>
                </a:r>
                <a:r>
                  <a:rPr lang="en-US" altLang="zh-CN" sz="2000" dirty="0">
                    <a:effectLst/>
                    <a:latin typeface="Consolas" panose="020B0609020204030204" pitchFamily="49" charset="0"/>
                    <a:ea typeface="微软雅黑" panose="020B0503020204020204" pitchFamily="34" charset="-122"/>
                  </a:rPr>
                  <a:t>305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m:t>
                    </m:r>
                  </m:oMath>
                </a14:m>
                <a:r>
                  <a:rPr lang="en-US" altLang="zh-CN" sz="2000" dirty="0">
                    <a:effectLst/>
                    <a:latin typeface="Consolas" panose="020B0609020204030204" pitchFamily="49" charset="0"/>
                    <a:ea typeface="微软雅黑" panose="020B0503020204020204" pitchFamily="34" charset="-122"/>
                  </a:rPr>
                  <a:t> 305</a:t>
                </a:r>
                <a:r>
                  <a:rPr lang="zh-CN" altLang="en-US" sz="2000" dirty="0">
                    <a:effectLst/>
                    <a:latin typeface="Consolas" panose="020B0609020204030204" pitchFamily="49" charset="0"/>
                    <a:ea typeface="微软雅黑" panose="020B0503020204020204" pitchFamily="34" charset="-122"/>
                  </a:rPr>
                  <a:t>），把所有的格子填上</a:t>
                </a:r>
                <a:r>
                  <a:rPr lang="en-US" altLang="zh-CN" sz="2000" dirty="0">
                    <a:solidFill>
                      <a:srgbClr val="C00000"/>
                    </a:solidFill>
                    <a:effectLst/>
                    <a:latin typeface="Consolas" panose="020B0609020204030204" pitchFamily="49" charset="0"/>
                    <a:ea typeface="微软雅黑" panose="020B0503020204020204" pitchFamily="34" charset="-122"/>
                  </a:rPr>
                  <a:t>INT_MAX</a:t>
                </a:r>
                <a:r>
                  <a:rPr lang="zh-CN" altLang="en-US" sz="2000" dirty="0">
                    <a:effectLst/>
                    <a:latin typeface="Consolas" panose="020B0609020204030204" pitchFamily="49" charset="0"/>
                    <a:ea typeface="微软雅黑" panose="020B0503020204020204" pitchFamily="34" charset="-122"/>
                  </a:rPr>
                  <a:t>。</a:t>
                </a:r>
              </a:p>
              <a:p>
                <a:pPr indent="-342900">
                  <a:lnSpc>
                    <a:spcPct val="200000"/>
                  </a:lnSpc>
                  <a:buClr>
                    <a:srgbClr val="000000"/>
                  </a:buClr>
                  <a:buFont typeface="微软雅黑" panose="020B0503020204020204" pitchFamily="34" charset="-122"/>
                  <a:buAutoNum type="arabicPeriod"/>
                </a:pPr>
                <a:r>
                  <a:rPr lang="zh-CN" altLang="en-US" sz="2000" b="1" dirty="0">
                    <a:effectLst/>
                    <a:latin typeface="Consolas" panose="020B0609020204030204" pitchFamily="49" charset="0"/>
                    <a:ea typeface="微软雅黑" panose="020B0503020204020204" pitchFamily="34" charset="-122"/>
                  </a:rPr>
                  <a:t>写时间： </a:t>
                </a:r>
                <a:r>
                  <a:rPr lang="zh-CN" altLang="en-US" sz="2000" dirty="0">
                    <a:effectLst/>
                    <a:latin typeface="Consolas" panose="020B0609020204030204" pitchFamily="49" charset="0"/>
                    <a:ea typeface="微软雅黑" panose="020B0503020204020204" pitchFamily="34" charset="-122"/>
                  </a:rPr>
                  <a:t>读入所有流星数据，把波及到的格子更新为最早的毁灭时间。</a:t>
                </a:r>
              </a:p>
              <a:p>
                <a:pPr indent="-342900">
                  <a:lnSpc>
                    <a:spcPct val="200000"/>
                  </a:lnSpc>
                  <a:buClr>
                    <a:srgbClr val="000000"/>
                  </a:buClr>
                  <a:buFont typeface="微软雅黑" panose="020B0503020204020204" pitchFamily="34" charset="-122"/>
                  <a:buAutoNum type="arabicPeriod"/>
                </a:pPr>
                <a:r>
                  <a:rPr lang="zh-CN" altLang="en-US" sz="2000" dirty="0">
                    <a:effectLst/>
                    <a:latin typeface="Consolas" panose="020B0609020204030204" pitchFamily="49" charset="0"/>
                    <a:ea typeface="微软雅黑" panose="020B0503020204020204" pitchFamily="34" charset="-122"/>
                  </a:rPr>
                  <a:t>特判： 看看原点 </a:t>
                </a:r>
                <a:r>
                  <a:rPr lang="en-US" altLang="zh-CN" sz="2000" dirty="0">
                    <a:effectLst/>
                    <a:latin typeface="Consolas" panose="020B0609020204030204" pitchFamily="49" charset="0"/>
                    <a:ea typeface="微软雅黑" panose="020B0503020204020204" pitchFamily="34" charset="-122"/>
                  </a:rPr>
                  <a:t>(0, 0) </a:t>
                </a:r>
                <a:r>
                  <a:rPr lang="zh-CN" altLang="en-US" sz="2000" dirty="0">
                    <a:effectLst/>
                    <a:latin typeface="Consolas" panose="020B0609020204030204" pitchFamily="49" charset="0"/>
                    <a:ea typeface="微软雅黑" panose="020B0503020204020204" pitchFamily="34" charset="-122"/>
                  </a:rPr>
                  <a:t>的毁灭时间是不是 </a:t>
                </a:r>
                <a:r>
                  <a:rPr lang="en-US" altLang="zh-CN" sz="2000" dirty="0">
                    <a:effectLst/>
                    <a:latin typeface="Consolas" panose="020B0609020204030204" pitchFamily="49" charset="0"/>
                    <a:ea typeface="微软雅黑" panose="020B0503020204020204" pitchFamily="34" charset="-122"/>
                  </a:rPr>
                  <a:t>0</a:t>
                </a:r>
                <a:r>
                  <a:rPr lang="zh-CN" altLang="en-US" sz="2000" dirty="0">
                    <a:effectLst/>
                    <a:latin typeface="Consolas" panose="020B0609020204030204" pitchFamily="49" charset="0"/>
                    <a:ea typeface="微软雅黑" panose="020B0503020204020204" pitchFamily="34" charset="-122"/>
                  </a:rPr>
                  <a:t>。如果是，则无法出发，直接输出 </a:t>
                </a:r>
                <a:r>
                  <a:rPr lang="en-US" altLang="zh-CN" sz="2000" dirty="0">
                    <a:effectLst/>
                    <a:latin typeface="Consolas" panose="020B0609020204030204" pitchFamily="49" charset="0"/>
                    <a:ea typeface="微软雅黑" panose="020B0503020204020204" pitchFamily="34" charset="-122"/>
                  </a:rPr>
                  <a:t>-1</a:t>
                </a:r>
                <a:r>
                  <a:rPr lang="zh-CN" altLang="en-US" sz="2000" dirty="0">
                    <a:effectLst/>
                    <a:latin typeface="Consolas" panose="020B0609020204030204" pitchFamily="49" charset="0"/>
                    <a:ea typeface="微软雅黑" panose="020B0503020204020204" pitchFamily="34" charset="-122"/>
                  </a:rPr>
                  <a:t>。</a:t>
                </a:r>
              </a:p>
              <a:p>
                <a:pPr indent="-342900">
                  <a:lnSpc>
                    <a:spcPct val="200000"/>
                  </a:lnSpc>
                  <a:buClr>
                    <a:srgbClr val="000000"/>
                  </a:buClr>
                  <a:buFont typeface="微软雅黑" panose="020B0503020204020204" pitchFamily="34" charset="-122"/>
                  <a:buAutoNum type="arabicPeriod"/>
                </a:pPr>
                <a:r>
                  <a:rPr lang="en-US" altLang="zh-CN" sz="2000" b="1" dirty="0">
                    <a:effectLst/>
                    <a:latin typeface="Consolas" panose="020B0609020204030204" pitchFamily="49" charset="0"/>
                    <a:ea typeface="微软雅黑" panose="020B0503020204020204" pitchFamily="34" charset="-122"/>
                  </a:rPr>
                  <a:t>BFS</a:t>
                </a:r>
                <a:r>
                  <a:rPr lang="zh-CN" altLang="en-US" sz="2000" b="1"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带着步数（时间）的参数开始向四个方向扩展。</a:t>
                </a:r>
                <a:r>
                  <a:rPr lang="zh-CN" altLang="en-US" sz="2000" b="1" dirty="0">
                    <a:solidFill>
                      <a:srgbClr val="0070C0"/>
                    </a:solidFill>
                    <a:effectLst/>
                    <a:latin typeface="Consolas" panose="020B0609020204030204" pitchFamily="49" charset="0"/>
                    <a:ea typeface="微软雅黑" panose="020B0503020204020204" pitchFamily="34" charset="-122"/>
                  </a:rPr>
                  <a:t>只要新坐标 </a:t>
                </a:r>
                <a14:m>
                  <m:oMath xmlns:m="http://schemas.openxmlformats.org/officeDocument/2006/math">
                    <m:r>
                      <a:rPr lang="en-US" altLang="zh-CN" sz="2000" b="1" i="0" smtClean="0">
                        <a:solidFill>
                          <a:srgbClr val="0070C0"/>
                        </a:solidFill>
                        <a:effectLst/>
                        <a:latin typeface="Cambria Math" panose="02040503050406030204" pitchFamily="18" charset="0"/>
                        <a:ea typeface="微软雅黑" panose="020B0503020204020204" pitchFamily="34" charset="-122"/>
                      </a:rPr>
                      <m:t>≥</m:t>
                    </m:r>
                    <m:r>
                      <a:rPr lang="en-US" altLang="zh-CN" sz="2000" b="1" i="0" smtClean="0">
                        <a:solidFill>
                          <a:srgbClr val="0070C0"/>
                        </a:solidFill>
                        <a:effectLst/>
                        <a:latin typeface="Cambria Math" panose="02040503050406030204" pitchFamily="18" charset="0"/>
                        <a:ea typeface="微软雅黑" panose="020B0503020204020204" pitchFamily="34" charset="-122"/>
                      </a:rPr>
                      <m:t>𝟎</m:t>
                    </m:r>
                  </m:oMath>
                </a14:m>
                <a:r>
                  <a:rPr lang="zh-CN" altLang="en-US" sz="2000" b="1" dirty="0">
                    <a:solidFill>
                      <a:srgbClr val="0070C0"/>
                    </a:solidFill>
                    <a:effectLst/>
                    <a:latin typeface="Consolas" panose="020B0609020204030204" pitchFamily="49" charset="0"/>
                    <a:ea typeface="微软雅黑" panose="020B0503020204020204" pitchFamily="34" charset="-122"/>
                  </a:rPr>
                  <a:t>、没走过、且到达时间 </a:t>
                </a:r>
                <a14:m>
                  <m:oMath xmlns:m="http://schemas.openxmlformats.org/officeDocument/2006/math">
                    <m:r>
                      <a:rPr lang="en-US" altLang="zh-CN" sz="2000" b="1" i="0" smtClean="0">
                        <a:solidFill>
                          <a:srgbClr val="0070C0"/>
                        </a:solidFill>
                        <a:effectLst/>
                        <a:latin typeface="Cambria Math" panose="02040503050406030204" pitchFamily="18" charset="0"/>
                        <a:ea typeface="微软雅黑" panose="020B0503020204020204" pitchFamily="34" charset="-122"/>
                      </a:rPr>
                      <m:t>&lt;</m:t>
                    </m:r>
                  </m:oMath>
                </a14:m>
                <a:r>
                  <a:rPr lang="en-US" altLang="zh-CN" sz="2000" b="1" dirty="0">
                    <a:solidFill>
                      <a:srgbClr val="0070C0"/>
                    </a:solidFill>
                    <a:effectLst/>
                    <a:latin typeface="Consolas" panose="020B0609020204030204" pitchFamily="49" charset="0"/>
                    <a:ea typeface="微软雅黑" panose="020B0503020204020204" pitchFamily="34" charset="-122"/>
                  </a:rPr>
                  <a:t> </a:t>
                </a:r>
                <a:r>
                  <a:rPr lang="zh-CN" altLang="en-US" sz="2000" b="1" dirty="0">
                    <a:solidFill>
                      <a:srgbClr val="0070C0"/>
                    </a:solidFill>
                    <a:effectLst/>
                    <a:latin typeface="Consolas" panose="020B0609020204030204" pitchFamily="49" charset="0"/>
                    <a:ea typeface="微软雅黑" panose="020B0503020204020204" pitchFamily="34" charset="-122"/>
                  </a:rPr>
                  <a:t>毁灭时间</a:t>
                </a:r>
                <a:r>
                  <a:rPr lang="zh-CN" altLang="en-US" sz="2000" dirty="0">
                    <a:effectLst/>
                    <a:latin typeface="Consolas" panose="020B0609020204030204" pitchFamily="49" charset="0"/>
                    <a:ea typeface="微软雅黑" panose="020B0503020204020204" pitchFamily="34" charset="-122"/>
                  </a:rPr>
                  <a:t>，就入队。一旦发现新格子的毁灭时间是 </a:t>
                </a:r>
                <a:r>
                  <a:rPr lang="en-US" altLang="zh-CN" sz="2000" dirty="0">
                    <a:solidFill>
                      <a:srgbClr val="C00000"/>
                    </a:solidFill>
                    <a:latin typeface="Consolas" panose="020B0609020204030204" pitchFamily="49" charset="0"/>
                    <a:ea typeface="微软雅黑" panose="020B0503020204020204" pitchFamily="34" charset="-122"/>
                  </a:rPr>
                  <a:t>INT_MAX </a:t>
                </a:r>
                <a:r>
                  <a:rPr lang="zh-CN" altLang="en-US" sz="2000" dirty="0">
                    <a:effectLst/>
                    <a:latin typeface="Consolas" panose="020B0609020204030204" pitchFamily="49" charset="0"/>
                    <a:ea typeface="微软雅黑" panose="020B0503020204020204" pitchFamily="34" charset="-122"/>
                  </a:rPr>
                  <a:t>，</a:t>
                </a:r>
                <a:r>
                  <a:rPr lang="zh-CN" altLang="en-US" sz="2000" dirty="0">
                    <a:latin typeface="Consolas" panose="020B0609020204030204" pitchFamily="49" charset="0"/>
                    <a:ea typeface="微软雅黑" panose="020B0503020204020204" pitchFamily="34" charset="-122"/>
                  </a:rPr>
                  <a:t>说明已经找到了一个解</a:t>
                </a:r>
                <a:r>
                  <a:rPr lang="zh-CN" altLang="en-US" sz="2000" dirty="0">
                    <a:effectLst/>
                    <a:latin typeface="Consolas" panose="020B0609020204030204" pitchFamily="49" charset="0"/>
                    <a:ea typeface="微软雅黑" panose="020B0503020204020204" pitchFamily="34" charset="-122"/>
                  </a:rPr>
                  <a:t>。</a:t>
                </a:r>
              </a:p>
            </p:txBody>
          </p:sp>
        </mc:Choice>
        <mc:Fallback xmlns="">
          <p:sp>
            <p:nvSpPr>
              <p:cNvPr id="8" name="文本框 7">
                <a:extLst>
                  <a:ext uri="{FF2B5EF4-FFF2-40B4-BE49-F238E27FC236}">
                    <a16:creationId xmlns:a16="http://schemas.microsoft.com/office/drawing/2014/main" id="{18FAEC02-F544-AAB7-8323-D94F1A1C44F2}"/>
                  </a:ext>
                </a:extLst>
              </p:cNvPr>
              <p:cNvSpPr txBox="1">
                <a:spLocks noRot="1" noChangeAspect="1" noMove="1" noResize="1" noEditPoints="1" noAdjustHandles="1" noChangeArrowheads="1" noChangeShapeType="1" noTextEdit="1"/>
              </p:cNvSpPr>
              <p:nvPr/>
            </p:nvSpPr>
            <p:spPr>
              <a:xfrm>
                <a:off x="981456" y="2456730"/>
                <a:ext cx="10386632" cy="3696718"/>
              </a:xfrm>
              <a:prstGeom prst="rect">
                <a:avLst/>
              </a:prstGeom>
              <a:blipFill>
                <a:blip r:embed="rId5"/>
                <a:stretch>
                  <a:fillRect l="-587" r="-293" b="-1980"/>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35A548B6-E687-7BCE-1B28-9F9CC702E05C}"/>
              </a:ext>
            </a:extLst>
          </p:cNvPr>
          <p:cNvSpPr txBox="1"/>
          <p:nvPr/>
        </p:nvSpPr>
        <p:spPr>
          <a:xfrm>
            <a:off x="981456" y="1604190"/>
            <a:ext cx="7805357" cy="585738"/>
          </a:xfrm>
          <a:prstGeom prst="rect">
            <a:avLst/>
          </a:prstGeom>
          <a:solidFill>
            <a:schemeClr val="accent4">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整个程序的逻辑已经非常清晰了，可以总结出四个步骤：</a:t>
            </a:r>
          </a:p>
        </p:txBody>
      </p:sp>
    </p:spTree>
    <p:extLst>
      <p:ext uri="{BB962C8B-B14F-4D97-AF65-F5344CB8AC3E}">
        <p14:creationId xmlns:p14="http://schemas.microsoft.com/office/powerpoint/2010/main" val="109859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8" name="文本框 7">
            <a:extLst>
              <a:ext uri="{FF2B5EF4-FFF2-40B4-BE49-F238E27FC236}">
                <a16:creationId xmlns:a16="http://schemas.microsoft.com/office/drawing/2014/main" id="{34FEE2F8-E5BD-EFBE-DDBD-DCD87B97F312}"/>
              </a:ext>
            </a:extLst>
          </p:cNvPr>
          <p:cNvSpPr txBox="1"/>
          <p:nvPr/>
        </p:nvSpPr>
        <p:spPr>
          <a:xfrm>
            <a:off x="1036035" y="1639850"/>
            <a:ext cx="7136416" cy="585738"/>
          </a:xfrm>
          <a:prstGeom prst="rect">
            <a:avLst/>
          </a:prstGeom>
          <a:solidFill>
            <a:schemeClr val="accent6">
              <a:lumMod val="20000"/>
              <a:lumOff val="80000"/>
            </a:schemeClr>
          </a:solidFill>
        </p:spPr>
        <p:txBody>
          <a:bodyPr wrap="square">
            <a:spAutoFit/>
          </a:bodyPr>
          <a:lstStyle/>
          <a:p>
            <a:pPr>
              <a:lnSpc>
                <a:spcPct val="150000"/>
              </a:lnSpc>
            </a:pPr>
            <a:r>
              <a:rPr lang="zh-CN" altLang="en-US" sz="2400" b="1" dirty="0">
                <a:effectLst/>
                <a:latin typeface="Consolas" panose="020B0609020204030204" pitchFamily="49" charset="0"/>
                <a:ea typeface="微软雅黑" panose="020B0503020204020204" pitchFamily="34" charset="-122"/>
              </a:rPr>
              <a:t>只讲解部分代码，初始化与读入流星数据部分省略</a:t>
            </a:r>
          </a:p>
        </p:txBody>
      </p:sp>
      <p:sp>
        <p:nvSpPr>
          <p:cNvPr id="10" name="文本框 9">
            <a:extLst>
              <a:ext uri="{FF2B5EF4-FFF2-40B4-BE49-F238E27FC236}">
                <a16:creationId xmlns:a16="http://schemas.microsoft.com/office/drawing/2014/main" id="{5E7726BE-AB39-44C9-F200-88A6F0E81AF1}"/>
              </a:ext>
            </a:extLst>
          </p:cNvPr>
          <p:cNvSpPr txBox="1"/>
          <p:nvPr/>
        </p:nvSpPr>
        <p:spPr>
          <a:xfrm>
            <a:off x="1036035" y="2406880"/>
            <a:ext cx="9755790" cy="3823226"/>
          </a:xfrm>
          <a:prstGeom prst="rect">
            <a:avLst/>
          </a:prstGeom>
          <a:solidFill>
            <a:srgbClr val="FFFFFF"/>
          </a:solidFill>
          <a:ln w="12700">
            <a:solidFill>
              <a:schemeClr val="tx1"/>
            </a:solidFill>
          </a:ln>
        </p:spPr>
        <p:txBody>
          <a:bodyPr vert="horz" wrap="square" lIns="127000" tIns="63500" rIns="127000" bIns="63500" rtlCol="0">
            <a:spAutoFit/>
          </a:bodyPr>
          <a:lstStyle/>
          <a:p>
            <a:pPr>
              <a:lnSpc>
                <a:spcPct val="150000"/>
              </a:lnSpc>
            </a:pPr>
            <a:r>
              <a:rPr lang="en-US" altLang="zh-CN" dirty="0">
                <a:solidFill>
                  <a:srgbClr val="008000"/>
                </a:solidFill>
                <a:latin typeface="Consolas" panose="020B0609020204030204" pitchFamily="49" charset="0"/>
              </a:rPr>
              <a:t>// 0 </a:t>
            </a:r>
            <a:r>
              <a:rPr lang="zh-CN" altLang="en-US" dirty="0">
                <a:solidFill>
                  <a:srgbClr val="008000"/>
                </a:solidFill>
                <a:latin typeface="Consolas" panose="020B0609020204030204" pitchFamily="49" charset="0"/>
              </a:rPr>
              <a:t>时刻在起点 </a:t>
            </a:r>
            <a:r>
              <a:rPr lang="en-US" altLang="zh-CN" dirty="0">
                <a:solidFill>
                  <a:srgbClr val="008000"/>
                </a:solidFill>
                <a:latin typeface="Consolas" panose="020B0609020204030204" pitchFamily="49" charset="0"/>
              </a:rPr>
              <a:t>(0,0) </a:t>
            </a:r>
            <a:r>
              <a:rPr lang="zh-CN" altLang="en-US" dirty="0">
                <a:solidFill>
                  <a:srgbClr val="008000"/>
                </a:solidFill>
                <a:latin typeface="Consolas" panose="020B0609020204030204" pitchFamily="49" charset="0"/>
              </a:rPr>
              <a:t>入队</a:t>
            </a:r>
            <a:endParaRPr lang="en-US" altLang="zh-CN" dirty="0">
              <a:solidFill>
                <a:srgbClr val="008000"/>
              </a:solidFill>
              <a:latin typeface="Consolas" panose="020B0609020204030204" pitchFamily="49" charset="0"/>
            </a:endParaRPr>
          </a:p>
          <a:p>
            <a:pPr>
              <a:lnSpc>
                <a:spcPct val="150000"/>
              </a:lnSpc>
            </a:pPr>
            <a:r>
              <a:rPr lang="en-US" altLang="zh-CN" dirty="0" err="1">
                <a:solidFill>
                  <a:srgbClr val="000000"/>
                </a:solidFill>
                <a:latin typeface="Consolas" panose="020B0609020204030204" pitchFamily="49" charset="0"/>
              </a:rPr>
              <a:t>q.push</a:t>
            </a:r>
            <a:r>
              <a:rPr lang="en-US" altLang="zh-CN" dirty="0">
                <a:solidFill>
                  <a:srgbClr val="000000"/>
                </a:solidFill>
                <a:latin typeface="Consolas" panose="020B0609020204030204" pitchFamily="49" charset="0"/>
              </a:rPr>
              <a:t>({</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a:t>
            </a:r>
          </a:p>
          <a:p>
            <a:pPr>
              <a:lnSpc>
                <a:spcPct val="150000"/>
              </a:lnSpc>
            </a:pPr>
            <a:r>
              <a:rPr lang="en-US" altLang="zh-CN" dirty="0">
                <a:solidFill>
                  <a:srgbClr val="000000"/>
                </a:solidFill>
                <a:latin typeface="Consolas" panose="020B0609020204030204" pitchFamily="49" charset="0"/>
              </a:rPr>
              <a:t>time[</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time[x][y]</a:t>
            </a:r>
            <a:r>
              <a:rPr lang="zh-CN" altLang="en-US" dirty="0">
                <a:solidFill>
                  <a:srgbClr val="008000"/>
                </a:solidFill>
                <a:latin typeface="Consolas" panose="020B0609020204030204" pitchFamily="49" charset="0"/>
              </a:rPr>
              <a:t>表示走到</a:t>
            </a:r>
            <a:r>
              <a:rPr lang="en-US" altLang="zh-CN" dirty="0">
                <a:solidFill>
                  <a:srgbClr val="008000"/>
                </a:solidFill>
                <a:latin typeface="Consolas" panose="020B0609020204030204" pitchFamily="49" charset="0"/>
              </a:rPr>
              <a:t>(</a:t>
            </a:r>
            <a:r>
              <a:rPr lang="en-US" altLang="zh-CN" dirty="0" err="1">
                <a:solidFill>
                  <a:srgbClr val="008000"/>
                </a:solidFill>
                <a:latin typeface="Consolas" panose="020B0609020204030204" pitchFamily="49" charset="0"/>
              </a:rPr>
              <a:t>x,y</a:t>
            </a:r>
            <a:r>
              <a:rPr lang="en-US" altLang="zh-CN" dirty="0">
                <a:solidFill>
                  <a:srgbClr val="008000"/>
                </a:solidFill>
                <a:latin typeface="Consolas" panose="020B0609020204030204" pitchFamily="49" charset="0"/>
              </a:rPr>
              <a:t>)</a:t>
            </a:r>
            <a:r>
              <a:rPr lang="zh-CN" altLang="en-US" dirty="0">
                <a:solidFill>
                  <a:srgbClr val="008000"/>
                </a:solidFill>
                <a:latin typeface="Consolas" panose="020B0609020204030204" pitchFamily="49" charset="0"/>
              </a:rPr>
              <a:t>点需要的时间</a:t>
            </a:r>
            <a:endParaRPr lang="zh-CN" altLang="en-US" dirty="0">
              <a:solidFill>
                <a:srgbClr val="000000"/>
              </a:solidFill>
              <a:latin typeface="Consolas" panose="020B0609020204030204" pitchFamily="49" charset="0"/>
            </a:endParaRPr>
          </a:p>
          <a:p>
            <a:pPr>
              <a:lnSpc>
                <a:spcPct val="150000"/>
              </a:lnSpc>
            </a:pPr>
            <a:r>
              <a:rPr lang="en-US" altLang="zh-CN" dirty="0">
                <a:solidFill>
                  <a:srgbClr val="0000FF"/>
                </a:solidFill>
                <a:latin typeface="Consolas" panose="020B0609020204030204" pitchFamily="49" charset="0"/>
              </a:rPr>
              <a:t>while</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q.empty</a:t>
            </a:r>
            <a:r>
              <a:rPr lang="en-US" altLang="zh-CN" dirty="0">
                <a:solidFill>
                  <a:srgbClr val="000000"/>
                </a:solidFill>
                <a:latin typeface="Consolas" panose="020B0609020204030204" pitchFamily="49" charset="0"/>
              </a:rPr>
              <a:t>()) {</a:t>
            </a:r>
          </a:p>
          <a:p>
            <a:pPr>
              <a:lnSpc>
                <a:spcPct val="150000"/>
              </a:lnSpc>
            </a:pPr>
            <a:r>
              <a:rPr lang="en-US" altLang="zh-CN" dirty="0">
                <a:solidFill>
                  <a:srgbClr val="000000"/>
                </a:solidFill>
                <a:latin typeface="Consolas" panose="020B0609020204030204" pitchFamily="49" charset="0"/>
              </a:rPr>
              <a:t>    Node </a:t>
            </a:r>
            <a:r>
              <a:rPr lang="en-US" altLang="zh-CN" dirty="0" err="1">
                <a:solidFill>
                  <a:srgbClr val="000000"/>
                </a:solidFill>
                <a:latin typeface="Consolas" panose="020B0609020204030204" pitchFamily="49" charset="0"/>
              </a:rPr>
              <a:t>curr</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q.front</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q.pop</a:t>
            </a:r>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获取队首节点</a:t>
            </a:r>
            <a:endParaRPr lang="en-US" altLang="zh-CN" dirty="0">
              <a:solidFill>
                <a:srgbClr val="008000"/>
              </a:solidFill>
              <a:latin typeface="Consolas" panose="020B0609020204030204" pitchFamily="49" charset="0"/>
            </a:endParaRPr>
          </a:p>
          <a:p>
            <a:pPr>
              <a:lnSpc>
                <a:spcPct val="150000"/>
              </a:lnSpc>
            </a:pPr>
            <a:r>
              <a:rPr lang="en-US" altLang="zh-CN" dirty="0">
                <a:solidFill>
                  <a:srgbClr val="008000"/>
                </a:solidFill>
                <a:latin typeface="Consolas" panose="020B0609020204030204" pitchFamily="49" charset="0"/>
              </a:rPr>
              <a:t>    // </a:t>
            </a:r>
            <a:r>
              <a:rPr lang="zh-CN" altLang="en-US" dirty="0">
                <a:solidFill>
                  <a:srgbClr val="008000"/>
                </a:solidFill>
                <a:latin typeface="Consolas" panose="020B0609020204030204" pitchFamily="49" charset="0"/>
              </a:rPr>
              <a:t>只要踩到一个安全的格子，根据 </a:t>
            </a:r>
            <a:r>
              <a:rPr lang="en-US" altLang="zh-CN" dirty="0">
                <a:solidFill>
                  <a:srgbClr val="008000"/>
                </a:solidFill>
                <a:latin typeface="Consolas" panose="020B0609020204030204" pitchFamily="49" charset="0"/>
              </a:rPr>
              <a:t>BFS </a:t>
            </a:r>
            <a:r>
              <a:rPr lang="zh-CN" altLang="en-US" dirty="0">
                <a:solidFill>
                  <a:srgbClr val="008000"/>
                </a:solidFill>
                <a:latin typeface="Consolas" panose="020B0609020204030204" pitchFamily="49" charset="0"/>
              </a:rPr>
              <a:t>单调性，此时的时间绝对是最短的</a:t>
            </a:r>
          </a:p>
          <a:p>
            <a:pPr>
              <a:lnSpc>
                <a:spcPct val="150000"/>
              </a:lnSpc>
            </a:pPr>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death_time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curr.x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curr.y</a:t>
            </a:r>
            <a:r>
              <a:rPr lang="en-US" altLang="zh-CN" dirty="0">
                <a:solidFill>
                  <a:srgbClr val="000000"/>
                </a:solidFill>
                <a:latin typeface="Consolas" panose="020B0609020204030204" pitchFamily="49" charset="0"/>
              </a:rPr>
              <a:t>] == INT_MAX) {</a:t>
            </a:r>
          </a:p>
          <a:p>
            <a:pPr>
              <a:lnSpc>
                <a:spcPct val="150000"/>
              </a:lnSpc>
            </a:pP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curr.time</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a:t>
            </a:r>
          </a:p>
          <a:p>
            <a:pPr>
              <a:lnSpc>
                <a:spcPct val="150000"/>
              </a:lnSpc>
            </a:pPr>
            <a:r>
              <a:rPr lang="en-US" altLang="zh-CN" dirty="0">
                <a:solidFill>
                  <a:srgbClr val="000000"/>
                </a:solidFill>
                <a:latin typeface="Consolas" panose="020B0609020204030204" pitchFamily="49" charset="0"/>
              </a:rPr>
              <a:t>    }</a:t>
            </a:r>
            <a:endParaRPr lang="zh-CN" altLang="en-US" dirty="0">
              <a:solidFill>
                <a:srgbClr val="000000"/>
              </a:solidFill>
              <a:latin typeface="Consolas" panose="020B0609020204030204" pitchFamily="49" charset="0"/>
            </a:endParaRPr>
          </a:p>
        </p:txBody>
      </p:sp>
    </p:spTree>
    <p:extLst>
      <p:ext uri="{BB962C8B-B14F-4D97-AF65-F5344CB8AC3E}">
        <p14:creationId xmlns:p14="http://schemas.microsoft.com/office/powerpoint/2010/main" val="3764392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500"/>
                                        <p:tgtEl>
                                          <p:spTgt spid="10">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animEffect transition="in" filter="fade">
                                      <p:cBhvr>
                                        <p:cTn id="25" dur="500"/>
                                        <p:tgtEl>
                                          <p:spTgt spid="10">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xEl>
                                              <p:pRg st="6" end="6"/>
                                            </p:txEl>
                                          </p:spTgt>
                                        </p:tgtEl>
                                        <p:attrNameLst>
                                          <p:attrName>style.visibility</p:attrName>
                                        </p:attrNameLst>
                                      </p:cBhvr>
                                      <p:to>
                                        <p:strVal val="visible"/>
                                      </p:to>
                                    </p:set>
                                    <p:animEffect transition="in" filter="fade">
                                      <p:cBhvr>
                                        <p:cTn id="30" dur="500"/>
                                        <p:tgtEl>
                                          <p:spTgt spid="10">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0">
                                            <p:txEl>
                                              <p:pRg st="7" end="7"/>
                                            </p:txEl>
                                          </p:spTgt>
                                        </p:tgtEl>
                                        <p:attrNameLst>
                                          <p:attrName>style.visibility</p:attrName>
                                        </p:attrNameLst>
                                      </p:cBhvr>
                                      <p:to>
                                        <p:strVal val="visible"/>
                                      </p:to>
                                    </p:set>
                                    <p:animEffect transition="in" filter="fade">
                                      <p:cBhvr>
                                        <p:cTn id="33" dur="500"/>
                                        <p:tgtEl>
                                          <p:spTgt spid="10">
                                            <p:txEl>
                                              <p:pRg st="7" end="7"/>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xEl>
                                              <p:pRg st="8" end="8"/>
                                            </p:txEl>
                                          </p:spTgt>
                                        </p:tgtEl>
                                        <p:attrNameLst>
                                          <p:attrName>style.visibility</p:attrName>
                                        </p:attrNameLst>
                                      </p:cBhvr>
                                      <p:to>
                                        <p:strVal val="visible"/>
                                      </p:to>
                                    </p:set>
                                    <p:animEffect transition="in" filter="fade">
                                      <p:cBhvr>
                                        <p:cTn id="36"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7" name="文本框 6">
            <a:extLst>
              <a:ext uri="{FF2B5EF4-FFF2-40B4-BE49-F238E27FC236}">
                <a16:creationId xmlns:a16="http://schemas.microsoft.com/office/drawing/2014/main" id="{2CE13B15-6B8F-226B-E84C-6C343DD5E0AA}"/>
              </a:ext>
            </a:extLst>
          </p:cNvPr>
          <p:cNvSpPr txBox="1"/>
          <p:nvPr/>
        </p:nvSpPr>
        <p:spPr>
          <a:xfrm>
            <a:off x="1164336" y="2436122"/>
            <a:ext cx="10167937" cy="3883114"/>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sz="1600" dirty="0">
                <a:solidFill>
                  <a:srgbClr val="008000"/>
                </a:solidFill>
                <a:latin typeface="Consolas" panose="020B0609020204030204" pitchFamily="49" charset="0"/>
              </a:rPr>
              <a:t>// </a:t>
            </a:r>
            <a:r>
              <a:rPr lang="zh-CN" altLang="en-US" sz="1600" dirty="0" smtClean="0">
                <a:solidFill>
                  <a:srgbClr val="008000"/>
                </a:solidFill>
                <a:latin typeface="Consolas" panose="020B0609020204030204" pitchFamily="49" charset="0"/>
              </a:rPr>
              <a:t>向 </a:t>
            </a:r>
            <a:r>
              <a:rPr lang="en-US" altLang="zh-CN" sz="1600" dirty="0">
                <a:solidFill>
                  <a:srgbClr val="008000"/>
                </a:solidFill>
                <a:latin typeface="Consolas" panose="020B0609020204030204" pitchFamily="49" charset="0"/>
              </a:rPr>
              <a:t>4 </a:t>
            </a:r>
            <a:r>
              <a:rPr lang="zh-CN" altLang="en-US" sz="1600" dirty="0">
                <a:solidFill>
                  <a:srgbClr val="008000"/>
                </a:solidFill>
                <a:latin typeface="Consolas" panose="020B0609020204030204" pitchFamily="49" charset="0"/>
              </a:rPr>
              <a:t>个方向行走</a:t>
            </a:r>
          </a:p>
          <a:p>
            <a:r>
              <a:rPr lang="en-US" altLang="zh-CN" sz="1600" dirty="0">
                <a:solidFill>
                  <a:srgbClr val="0000FF"/>
                </a:solidFill>
                <a:latin typeface="Consolas" panose="020B0609020204030204" pitchFamily="49" charset="0"/>
              </a:rPr>
              <a:t>for</a:t>
            </a:r>
            <a:r>
              <a:rPr lang="en-US" altLang="zh-CN" sz="1600" dirty="0">
                <a:solidFill>
                  <a:srgbClr val="000000"/>
                </a:solidFill>
                <a:latin typeface="Consolas" panose="020B0609020204030204" pitchFamily="49" charset="0"/>
              </a:rPr>
              <a:t> (int </a:t>
            </a:r>
            <a:r>
              <a:rPr lang="en-US" altLang="zh-CN" sz="1600" dirty="0" err="1">
                <a:solidFill>
                  <a:srgbClr val="000000"/>
                </a:solidFill>
                <a:latin typeface="Consolas" panose="020B0609020204030204" pitchFamily="49" charset="0"/>
              </a:rPr>
              <a:t>i</a:t>
            </a:r>
            <a:r>
              <a:rPr lang="en-US" altLang="zh-CN" sz="1600" dirty="0">
                <a:solidFill>
                  <a:srgbClr val="000000"/>
                </a:solidFill>
                <a:latin typeface="Consolas" panose="020B0609020204030204" pitchFamily="49" charset="0"/>
              </a:rPr>
              <a:t> = </a:t>
            </a:r>
            <a:r>
              <a:rPr lang="en-US" altLang="zh-CN" sz="1600" dirty="0">
                <a:solidFill>
                  <a:srgbClr val="098658"/>
                </a:solidFill>
                <a:latin typeface="Consolas" panose="020B0609020204030204" pitchFamily="49" charset="0"/>
              </a:rPr>
              <a:t>0</a:t>
            </a:r>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i</a:t>
            </a:r>
            <a:r>
              <a:rPr lang="en-US" altLang="zh-CN" sz="1600" dirty="0">
                <a:solidFill>
                  <a:srgbClr val="000000"/>
                </a:solidFill>
                <a:latin typeface="Consolas" panose="020B0609020204030204" pitchFamily="49" charset="0"/>
              </a:rPr>
              <a:t> &lt; </a:t>
            </a:r>
            <a:r>
              <a:rPr lang="en-US" altLang="zh-CN" sz="1600" dirty="0">
                <a:solidFill>
                  <a:srgbClr val="098658"/>
                </a:solidFill>
                <a:latin typeface="Consolas" panose="020B0609020204030204" pitchFamily="49" charset="0"/>
              </a:rPr>
              <a:t>4</a:t>
            </a:r>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i</a:t>
            </a:r>
            <a:r>
              <a:rPr lang="en-US" altLang="zh-CN" sz="1600" dirty="0">
                <a:solidFill>
                  <a:srgbClr val="000000"/>
                </a:solidFill>
                <a:latin typeface="Consolas" panose="020B0609020204030204" pitchFamily="49" charset="0"/>
              </a:rPr>
              <a:t>++) {</a:t>
            </a:r>
          </a:p>
          <a:p>
            <a:r>
              <a:rPr lang="en-US" altLang="zh-CN" sz="1600" dirty="0">
                <a:solidFill>
                  <a:srgbClr val="000000"/>
                </a:solidFill>
                <a:latin typeface="Consolas" panose="020B0609020204030204" pitchFamily="49" charset="0"/>
              </a:rPr>
              <a:t>    int </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curr.x</a:t>
            </a:r>
            <a:r>
              <a:rPr lang="en-US" altLang="zh-CN" sz="1600" dirty="0">
                <a:solidFill>
                  <a:srgbClr val="000000"/>
                </a:solidFill>
                <a:latin typeface="Consolas" panose="020B0609020204030204" pitchFamily="49" charset="0"/>
              </a:rPr>
              <a:t> + dx[</a:t>
            </a:r>
            <a:r>
              <a:rPr lang="en-US" altLang="zh-CN" sz="1600" dirty="0" err="1">
                <a:solidFill>
                  <a:srgbClr val="000000"/>
                </a:solidFill>
                <a:latin typeface="Consolas" panose="020B0609020204030204" pitchFamily="49" charset="0"/>
              </a:rPr>
              <a:t>i</a:t>
            </a:r>
            <a:r>
              <a:rPr lang="en-US" altLang="zh-CN" sz="1600" dirty="0">
                <a:solidFill>
                  <a:srgbClr val="000000"/>
                </a:solidFill>
                <a:latin typeface="Consolas" panose="020B0609020204030204" pitchFamily="49" charset="0"/>
              </a:rPr>
              <a:t>]; int </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curr.y</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dy</a:t>
            </a:r>
            <a:r>
              <a:rPr lang="en-US" altLang="zh-CN" sz="1600" dirty="0">
                <a:solidFill>
                  <a:srgbClr val="000000"/>
                </a:solidFill>
                <a:latin typeface="Consolas" panose="020B0609020204030204" pitchFamily="49" charset="0"/>
              </a:rPr>
              <a:t>[</a:t>
            </a:r>
            <a:r>
              <a:rPr lang="en-US" altLang="zh-CN" sz="1600" dirty="0" err="1">
                <a:solidFill>
                  <a:srgbClr val="000000"/>
                </a:solidFill>
                <a:latin typeface="Consolas" panose="020B0609020204030204" pitchFamily="49" charset="0"/>
              </a:rPr>
              <a:t>i</a:t>
            </a:r>
            <a:r>
              <a:rPr lang="en-US" altLang="zh-CN" sz="1600" dirty="0">
                <a:solidFill>
                  <a:srgbClr val="000000"/>
                </a:solidFill>
                <a:latin typeface="Consolas" panose="020B0609020204030204" pitchFamily="49" charset="0"/>
              </a:rPr>
              <a:t>]; int </a:t>
            </a:r>
            <a:r>
              <a:rPr lang="en-US" altLang="zh-CN" sz="1600" dirty="0" err="1">
                <a:solidFill>
                  <a:srgbClr val="000000"/>
                </a:solidFill>
                <a:latin typeface="Consolas" panose="020B0609020204030204" pitchFamily="49" charset="0"/>
              </a:rPr>
              <a:t>next_time</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curr.time</a:t>
            </a:r>
            <a:r>
              <a:rPr lang="en-US" altLang="zh-CN" sz="1600" dirty="0">
                <a:solidFill>
                  <a:srgbClr val="000000"/>
                </a:solidFill>
                <a:latin typeface="Consolas" panose="020B0609020204030204" pitchFamily="49" charset="0"/>
              </a:rPr>
              <a:t> + </a:t>
            </a:r>
            <a:r>
              <a:rPr lang="en-US" altLang="zh-CN" sz="1600" dirty="0">
                <a:solidFill>
                  <a:srgbClr val="098658"/>
                </a:solidFill>
                <a:latin typeface="Consolas" panose="020B0609020204030204" pitchFamily="49" charset="0"/>
              </a:rPr>
              <a:t>1</a:t>
            </a:r>
            <a:r>
              <a:rPr lang="en-US" altLang="zh-CN" sz="1600" dirty="0">
                <a:solidFill>
                  <a:srgbClr val="000000"/>
                </a:solidFill>
                <a:latin typeface="Consolas" panose="020B0609020204030204" pitchFamily="49" charset="0"/>
              </a:rPr>
              <a:t>;</a:t>
            </a:r>
          </a:p>
          <a:p>
            <a:endParaRPr lang="en-US" altLang="zh-CN" sz="1600" dirty="0">
              <a:solidFill>
                <a:srgbClr val="000000"/>
              </a:solidFill>
              <a:latin typeface="Consolas" panose="020B0609020204030204" pitchFamily="49" charset="0"/>
            </a:endParaRPr>
          </a:p>
          <a:p>
            <a:r>
              <a:rPr lang="en-US" altLang="zh-CN" sz="1600" dirty="0">
                <a:solidFill>
                  <a:srgbClr val="008000"/>
                </a:solidFill>
                <a:latin typeface="Consolas" panose="020B0609020204030204" pitchFamily="49" charset="0"/>
              </a:rPr>
              <a:t>// </a:t>
            </a:r>
            <a:r>
              <a:rPr lang="zh-CN" altLang="en-US" sz="1600" dirty="0">
                <a:solidFill>
                  <a:srgbClr val="008000"/>
                </a:solidFill>
                <a:latin typeface="Consolas" panose="020B0609020204030204" pitchFamily="49" charset="0"/>
              </a:rPr>
              <a:t>新坐标是否越界</a:t>
            </a:r>
            <a:r>
              <a:rPr lang="en-US" altLang="zh-CN" sz="1600" dirty="0">
                <a:solidFill>
                  <a:srgbClr val="008000"/>
                </a:solidFill>
                <a:latin typeface="Consolas" panose="020B0609020204030204" pitchFamily="49" charset="0"/>
              </a:rPr>
              <a:t> </a:t>
            </a:r>
          </a:p>
          <a:p>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 &lt; </a:t>
            </a:r>
            <a:r>
              <a:rPr lang="en-US" altLang="zh-CN" sz="1600" dirty="0">
                <a:solidFill>
                  <a:srgbClr val="098658"/>
                </a:solidFill>
                <a:latin typeface="Consolas" panose="020B0609020204030204" pitchFamily="49" charset="0"/>
              </a:rPr>
              <a:t>0</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&lt; </a:t>
            </a:r>
            <a:r>
              <a:rPr lang="en-US" altLang="zh-CN" sz="1600" dirty="0">
                <a:solidFill>
                  <a:srgbClr val="098658"/>
                </a:solidFill>
                <a:latin typeface="Consolas" panose="020B0609020204030204" pitchFamily="49" charset="0"/>
              </a:rPr>
              <a:t>0</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 &gt; </a:t>
            </a:r>
            <a:r>
              <a:rPr lang="en-US" altLang="zh-CN" sz="1600" dirty="0">
                <a:solidFill>
                  <a:srgbClr val="098658"/>
                </a:solidFill>
                <a:latin typeface="Consolas" panose="020B0609020204030204" pitchFamily="49" charset="0"/>
              </a:rPr>
              <a:t>305</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&gt; </a:t>
            </a:r>
            <a:r>
              <a:rPr lang="en-US" altLang="zh-CN" sz="1600" dirty="0">
                <a:solidFill>
                  <a:srgbClr val="098658"/>
                </a:solidFill>
                <a:latin typeface="Consolas" panose="020B0609020204030204" pitchFamily="49" charset="0"/>
              </a:rPr>
              <a:t>305</a:t>
            </a:r>
            <a:r>
              <a:rPr lang="en-US" altLang="zh-CN"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continue</a:t>
            </a:r>
            <a:r>
              <a:rPr lang="en-US" altLang="zh-CN" sz="1600" dirty="0">
                <a:solidFill>
                  <a:srgbClr val="000000"/>
                </a:solidFill>
                <a:latin typeface="Consolas" panose="020B0609020204030204" pitchFamily="49" charset="0"/>
              </a:rPr>
              <a:t>;</a:t>
            </a:r>
          </a:p>
          <a:p>
            <a:r>
              <a:rPr lang="en-US" altLang="zh-CN" sz="1600" dirty="0">
                <a:solidFill>
                  <a:srgbClr val="000000"/>
                </a:solidFill>
                <a:latin typeface="Consolas" panose="020B0609020204030204" pitchFamily="49" charset="0"/>
              </a:rPr>
              <a:t>    </a:t>
            </a:r>
            <a:r>
              <a:rPr lang="en-US" altLang="zh-CN" sz="1600" dirty="0">
                <a:solidFill>
                  <a:srgbClr val="008000"/>
                </a:solidFill>
                <a:latin typeface="Consolas" panose="020B0609020204030204" pitchFamily="49" charset="0"/>
              </a:rPr>
              <a:t>// </a:t>
            </a:r>
            <a:r>
              <a:rPr lang="zh-CN" altLang="en-US" sz="1600" dirty="0">
                <a:solidFill>
                  <a:srgbClr val="008000"/>
                </a:solidFill>
                <a:latin typeface="Consolas" panose="020B0609020204030204" pitchFamily="49" charset="0"/>
              </a:rPr>
              <a:t>不走回头路</a:t>
            </a:r>
          </a:p>
          <a:p>
            <a:r>
              <a:rPr lang="zh-CN" altLang="en-US"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(time[</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 -</a:t>
            </a:r>
            <a:r>
              <a:rPr lang="en-US" altLang="zh-CN" sz="1600" dirty="0">
                <a:solidFill>
                  <a:srgbClr val="098658"/>
                </a:solidFill>
                <a:latin typeface="Consolas" panose="020B0609020204030204" pitchFamily="49" charset="0"/>
              </a:rPr>
              <a:t>1</a:t>
            </a:r>
            <a:r>
              <a:rPr lang="en-US" altLang="zh-CN"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continue</a:t>
            </a:r>
            <a:r>
              <a:rPr lang="en-US" altLang="zh-CN" sz="1600" dirty="0">
                <a:solidFill>
                  <a:srgbClr val="000000"/>
                </a:solidFill>
                <a:latin typeface="Consolas" panose="020B0609020204030204" pitchFamily="49" charset="0"/>
              </a:rPr>
              <a:t>;</a:t>
            </a:r>
          </a:p>
          <a:p>
            <a:endParaRPr lang="en-US" altLang="zh-CN" sz="1000" dirty="0">
              <a:solidFill>
                <a:srgbClr val="000000"/>
              </a:solidFill>
              <a:latin typeface="Consolas" panose="020B0609020204030204" pitchFamily="49" charset="0"/>
            </a:endParaRPr>
          </a:p>
          <a:p>
            <a:r>
              <a:rPr lang="en-US" altLang="zh-CN" sz="1600" dirty="0">
                <a:solidFill>
                  <a:srgbClr val="008000"/>
                </a:solidFill>
                <a:latin typeface="Consolas" panose="020B0609020204030204" pitchFamily="49" charset="0"/>
              </a:rPr>
              <a:t>    // </a:t>
            </a:r>
            <a:r>
              <a:rPr lang="zh-CN" altLang="en-US" sz="1600" dirty="0">
                <a:solidFill>
                  <a:srgbClr val="008000"/>
                </a:solidFill>
                <a:latin typeface="Consolas" panose="020B0609020204030204" pitchFamily="49" charset="0"/>
              </a:rPr>
              <a:t>走到这个格子的时间，必须小于它的毁灭时间</a:t>
            </a:r>
          </a:p>
          <a:p>
            <a:r>
              <a:rPr lang="zh-CN" altLang="en-US"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if</a:t>
            </a:r>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next_time</a:t>
            </a:r>
            <a:r>
              <a:rPr lang="en-US" altLang="zh-CN" sz="1600" dirty="0">
                <a:solidFill>
                  <a:srgbClr val="000000"/>
                </a:solidFill>
                <a:latin typeface="Consolas" panose="020B0609020204030204" pitchFamily="49" charset="0"/>
              </a:rPr>
              <a:t> &gt;= </a:t>
            </a:r>
            <a:r>
              <a:rPr lang="en-US" altLang="zh-CN" sz="1600" dirty="0" err="1">
                <a:solidFill>
                  <a:srgbClr val="000000"/>
                </a:solidFill>
                <a:latin typeface="Consolas" panose="020B0609020204030204" pitchFamily="49" charset="0"/>
              </a:rPr>
              <a:t>death_time</a:t>
            </a:r>
            <a:r>
              <a:rPr lang="en-US" altLang="zh-CN" sz="1600" dirty="0">
                <a:solidFill>
                  <a:srgbClr val="000000"/>
                </a:solidFill>
                <a:latin typeface="Consolas" panose="020B0609020204030204" pitchFamily="49" charset="0"/>
              </a:rPr>
              <a:t>[</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a:t>
            </a:r>
            <a:r>
              <a:rPr lang="en-US" altLang="zh-CN" sz="1600" dirty="0">
                <a:solidFill>
                  <a:srgbClr val="0000FF"/>
                </a:solidFill>
                <a:latin typeface="Consolas" panose="020B0609020204030204" pitchFamily="49" charset="0"/>
              </a:rPr>
              <a:t>continue</a:t>
            </a:r>
            <a:r>
              <a:rPr lang="en-US" altLang="zh-CN" sz="1600" dirty="0">
                <a:solidFill>
                  <a:srgbClr val="000000"/>
                </a:solidFill>
                <a:latin typeface="Consolas" panose="020B0609020204030204" pitchFamily="49" charset="0"/>
              </a:rPr>
              <a:t>;</a:t>
            </a:r>
          </a:p>
          <a:p>
            <a:endParaRPr lang="en-US" altLang="zh-CN" sz="1000" dirty="0">
              <a:solidFill>
                <a:srgbClr val="000000"/>
              </a:solidFill>
              <a:latin typeface="Consolas" panose="020B0609020204030204" pitchFamily="49" charset="0"/>
            </a:endParaRPr>
          </a:p>
          <a:p>
            <a:r>
              <a:rPr lang="en-US" altLang="zh-CN" sz="1600" dirty="0">
                <a:solidFill>
                  <a:srgbClr val="000000"/>
                </a:solidFill>
                <a:latin typeface="Consolas" panose="020B0609020204030204" pitchFamily="49" charset="0"/>
              </a:rPr>
              <a:t>    </a:t>
            </a:r>
            <a:r>
              <a:rPr lang="en-US" altLang="zh-CN" sz="1600" dirty="0">
                <a:solidFill>
                  <a:srgbClr val="008000"/>
                </a:solidFill>
                <a:latin typeface="Consolas" panose="020B0609020204030204" pitchFamily="49" charset="0"/>
              </a:rPr>
              <a:t>// </a:t>
            </a:r>
            <a:r>
              <a:rPr lang="zh-CN" altLang="en-US" sz="1600" dirty="0">
                <a:solidFill>
                  <a:srgbClr val="008000"/>
                </a:solidFill>
                <a:latin typeface="Consolas" panose="020B0609020204030204" pitchFamily="49" charset="0"/>
              </a:rPr>
              <a:t>本格子可以走！记录时间并入队，等待下一次尝试扩展</a:t>
            </a:r>
          </a:p>
          <a:p>
            <a:r>
              <a:rPr lang="zh-CN" altLang="en-US" sz="1600" dirty="0">
                <a:solidFill>
                  <a:srgbClr val="000000"/>
                </a:solidFill>
                <a:latin typeface="Consolas" panose="020B0609020204030204" pitchFamily="49" charset="0"/>
              </a:rPr>
              <a:t>    </a:t>
            </a:r>
            <a:r>
              <a:rPr lang="en-US" altLang="zh-CN" sz="1600" dirty="0">
                <a:solidFill>
                  <a:srgbClr val="000000"/>
                </a:solidFill>
                <a:latin typeface="Consolas" panose="020B0609020204030204" pitchFamily="49" charset="0"/>
              </a:rPr>
              <a:t>time[</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 </a:t>
            </a:r>
            <a:r>
              <a:rPr lang="en-US" altLang="zh-CN" sz="1600" dirty="0" err="1">
                <a:solidFill>
                  <a:srgbClr val="000000"/>
                </a:solidFill>
                <a:latin typeface="Consolas" panose="020B0609020204030204" pitchFamily="49" charset="0"/>
              </a:rPr>
              <a:t>next_time</a:t>
            </a:r>
            <a:r>
              <a:rPr lang="en-US" altLang="zh-CN" sz="1600" dirty="0">
                <a:solidFill>
                  <a:srgbClr val="000000"/>
                </a:solidFill>
                <a:latin typeface="Consolas" panose="020B0609020204030204" pitchFamily="49" charset="0"/>
              </a:rPr>
              <a:t>;</a:t>
            </a:r>
          </a:p>
          <a:p>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q.push</a:t>
            </a:r>
            <a:r>
              <a:rPr lang="en-US" altLang="zh-CN" sz="1600" dirty="0">
                <a:solidFill>
                  <a:srgbClr val="000000"/>
                </a:solidFill>
                <a:latin typeface="Consolas" panose="020B0609020204030204" pitchFamily="49" charset="0"/>
              </a:rPr>
              <a:t>({</a:t>
            </a:r>
            <a:r>
              <a:rPr lang="en-US" altLang="zh-CN" sz="1600" dirty="0" err="1">
                <a:solidFill>
                  <a:srgbClr val="000000"/>
                </a:solidFill>
                <a:latin typeface="Consolas" panose="020B0609020204030204" pitchFamily="49" charset="0"/>
              </a:rPr>
              <a:t>nx</a:t>
            </a:r>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ny</a:t>
            </a:r>
            <a:r>
              <a:rPr lang="en-US" altLang="zh-CN" sz="1600" dirty="0">
                <a:solidFill>
                  <a:srgbClr val="000000"/>
                </a:solidFill>
                <a:latin typeface="Consolas" panose="020B0609020204030204" pitchFamily="49" charset="0"/>
              </a:rPr>
              <a:t>, </a:t>
            </a:r>
            <a:r>
              <a:rPr lang="en-US" altLang="zh-CN" sz="1600" dirty="0" err="1">
                <a:solidFill>
                  <a:srgbClr val="000000"/>
                </a:solidFill>
                <a:latin typeface="Consolas" panose="020B0609020204030204" pitchFamily="49" charset="0"/>
              </a:rPr>
              <a:t>next_time</a:t>
            </a:r>
            <a:r>
              <a:rPr lang="en-US" altLang="zh-CN" sz="1600" dirty="0">
                <a:solidFill>
                  <a:srgbClr val="000000"/>
                </a:solidFill>
                <a:latin typeface="Consolas" panose="020B0609020204030204" pitchFamily="49" charset="0"/>
              </a:rPr>
              <a:t>});</a:t>
            </a:r>
          </a:p>
          <a:p>
            <a:r>
              <a:rPr lang="en-US" altLang="zh-CN" sz="1600" dirty="0">
                <a:solidFill>
                  <a:srgbClr val="000000"/>
                </a:solidFill>
                <a:latin typeface="Consolas" panose="020B0609020204030204" pitchFamily="49" charset="0"/>
              </a:rPr>
              <a:t>}</a:t>
            </a:r>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056C560B-04CA-0AC7-84AA-CF5BD39BB9A0}"/>
                  </a:ext>
                </a:extLst>
              </p:cNvPr>
              <p:cNvSpPr txBox="1"/>
              <p:nvPr/>
            </p:nvSpPr>
            <p:spPr>
              <a:xfrm>
                <a:off x="1183386" y="1349005"/>
                <a:ext cx="10148887" cy="965201"/>
              </a:xfrm>
              <a:prstGeom prst="rect">
                <a:avLst/>
              </a:prstGeom>
              <a:solidFill>
                <a:schemeClr val="accent5">
                  <a:lumMod val="20000"/>
                  <a:lumOff val="80000"/>
                </a:schemeClr>
              </a:solidFill>
            </p:spPr>
            <p:txBody>
              <a:bodyPr wrap="square">
                <a:spAutoFit/>
              </a:bodyPr>
              <a:lstStyle/>
              <a:p>
                <a:pPr>
                  <a:lnSpc>
                    <a:spcPct val="150000"/>
                  </a:lnSpc>
                </a:pPr>
                <a:r>
                  <a:rPr lang="zh-CN" altLang="en-US" sz="2000" dirty="0">
                    <a:effectLst/>
                    <a:latin typeface="Consolas" panose="020B0609020204030204" pitchFamily="49" charset="0"/>
                    <a:ea typeface="微软雅黑" panose="020B0503020204020204" pitchFamily="34" charset="-122"/>
                  </a:rPr>
                  <a:t>带着步数（时间）的参数开始向四个方向扩展。只要新坐标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≥0</m:t>
                    </m:r>
                  </m:oMath>
                </a14:m>
                <a:r>
                  <a:rPr lang="zh-CN" altLang="en-US" sz="2000" dirty="0">
                    <a:effectLst/>
                    <a:latin typeface="Consolas" panose="020B0609020204030204" pitchFamily="49" charset="0"/>
                    <a:ea typeface="微软雅黑" panose="020B0503020204020204" pitchFamily="34" charset="-122"/>
                  </a:rPr>
                  <a:t>、没走过、且到达时间 </a:t>
                </a:r>
                <a14:m>
                  <m:oMath xmlns:m="http://schemas.openxmlformats.org/officeDocument/2006/math">
                    <m:r>
                      <a:rPr lang="en-US" altLang="zh-CN" sz="2000" b="0" i="0" smtClean="0">
                        <a:effectLst/>
                        <a:latin typeface="Cambria Math" panose="02040503050406030204" pitchFamily="18" charset="0"/>
                        <a:ea typeface="微软雅黑" panose="020B0503020204020204" pitchFamily="34" charset="-122"/>
                      </a:rPr>
                      <m:t>&lt;</m:t>
                    </m:r>
                  </m:oMath>
                </a14:m>
                <a:r>
                  <a:rPr lang="en-US" altLang="zh-CN" sz="2000" dirty="0">
                    <a:effectLst/>
                    <a:latin typeface="Consolas" panose="020B0609020204030204" pitchFamily="49" charset="0"/>
                    <a:ea typeface="微软雅黑" panose="020B0503020204020204" pitchFamily="34" charset="-122"/>
                  </a:rPr>
                  <a:t> </a:t>
                </a:r>
                <a:r>
                  <a:rPr lang="zh-CN" altLang="en-US" sz="2000" dirty="0">
                    <a:effectLst/>
                    <a:latin typeface="Consolas" panose="020B0609020204030204" pitchFamily="49" charset="0"/>
                    <a:ea typeface="微软雅黑" panose="020B0503020204020204" pitchFamily="34" charset="-122"/>
                  </a:rPr>
                  <a:t>毁灭时间，就入队。</a:t>
                </a:r>
                <a:endParaRPr lang="zh-CN" altLang="en-US" sz="2000" dirty="0">
                  <a:latin typeface="Consolas" panose="020B0609020204030204" pitchFamily="49" charset="0"/>
                  <a:ea typeface="微软雅黑" panose="020B0503020204020204" pitchFamily="34" charset="-122"/>
                </a:endParaRPr>
              </a:p>
            </p:txBody>
          </p:sp>
        </mc:Choice>
        <mc:Fallback xmlns="">
          <p:sp>
            <p:nvSpPr>
              <p:cNvPr id="15" name="文本框 14">
                <a:extLst>
                  <a:ext uri="{FF2B5EF4-FFF2-40B4-BE49-F238E27FC236}">
                    <a16:creationId xmlns:a16="http://schemas.microsoft.com/office/drawing/2014/main" id="{056C560B-04CA-0AC7-84AA-CF5BD39BB9A0}"/>
                  </a:ext>
                </a:extLst>
              </p:cNvPr>
              <p:cNvSpPr txBox="1">
                <a:spLocks noRot="1" noChangeAspect="1" noMove="1" noResize="1" noEditPoints="1" noAdjustHandles="1" noChangeArrowheads="1" noChangeShapeType="1" noTextEdit="1"/>
              </p:cNvSpPr>
              <p:nvPr/>
            </p:nvSpPr>
            <p:spPr>
              <a:xfrm>
                <a:off x="1183386" y="1349005"/>
                <a:ext cx="10148887" cy="965201"/>
              </a:xfrm>
              <a:prstGeom prst="rect">
                <a:avLst/>
              </a:prstGeom>
              <a:blipFill>
                <a:blip r:embed="rId5"/>
                <a:stretch>
                  <a:fillRect l="-601" b="-943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9579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fade">
                                      <p:cBhvr>
                                        <p:cTn id="18" dur="500"/>
                                        <p:tgtEl>
                                          <p:spTgt spid="7">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animEffect transition="in" filter="fade">
                                      <p:cBhvr>
                                        <p:cTn id="21" dur="500"/>
                                        <p:tgtEl>
                                          <p:spTgt spid="7">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6" end="6"/>
                                            </p:txEl>
                                          </p:spTgt>
                                        </p:tgtEl>
                                        <p:attrNameLst>
                                          <p:attrName>style.visibility</p:attrName>
                                        </p:attrNameLst>
                                      </p:cBhvr>
                                      <p:to>
                                        <p:strVal val="visible"/>
                                      </p:to>
                                    </p:set>
                                    <p:animEffect transition="in" filter="fade">
                                      <p:cBhvr>
                                        <p:cTn id="26" dur="500"/>
                                        <p:tgtEl>
                                          <p:spTgt spid="7">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animEffect transition="in" filter="fade">
                                      <p:cBhvr>
                                        <p:cTn id="29" dur="500"/>
                                        <p:tgtEl>
                                          <p:spTgt spid="7">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7">
                                            <p:txEl>
                                              <p:pRg st="9" end="9"/>
                                            </p:txEl>
                                          </p:spTgt>
                                        </p:tgtEl>
                                        <p:attrNameLst>
                                          <p:attrName>style.visibility</p:attrName>
                                        </p:attrNameLst>
                                      </p:cBhvr>
                                      <p:to>
                                        <p:strVal val="visible"/>
                                      </p:to>
                                    </p:set>
                                    <p:animEffect transition="in" filter="fade">
                                      <p:cBhvr>
                                        <p:cTn id="34" dur="500"/>
                                        <p:tgtEl>
                                          <p:spTgt spid="7">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7">
                                            <p:txEl>
                                              <p:pRg st="10" end="10"/>
                                            </p:txEl>
                                          </p:spTgt>
                                        </p:tgtEl>
                                        <p:attrNameLst>
                                          <p:attrName>style.visibility</p:attrName>
                                        </p:attrNameLst>
                                      </p:cBhvr>
                                      <p:to>
                                        <p:strVal val="visible"/>
                                      </p:to>
                                    </p:set>
                                    <p:animEffect transition="in" filter="fade">
                                      <p:cBhvr>
                                        <p:cTn id="37" dur="500"/>
                                        <p:tgtEl>
                                          <p:spTgt spid="7">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12" end="12"/>
                                            </p:txEl>
                                          </p:spTgt>
                                        </p:tgtEl>
                                        <p:attrNameLst>
                                          <p:attrName>style.visibility</p:attrName>
                                        </p:attrNameLst>
                                      </p:cBhvr>
                                      <p:to>
                                        <p:strVal val="visible"/>
                                      </p:to>
                                    </p:set>
                                    <p:animEffect transition="in" filter="fade">
                                      <p:cBhvr>
                                        <p:cTn id="42" dur="500"/>
                                        <p:tgtEl>
                                          <p:spTgt spid="7">
                                            <p:txEl>
                                              <p:pRg st="12" end="1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13" end="13"/>
                                            </p:txEl>
                                          </p:spTgt>
                                        </p:tgtEl>
                                        <p:attrNameLst>
                                          <p:attrName>style.visibility</p:attrName>
                                        </p:attrNameLst>
                                      </p:cBhvr>
                                      <p:to>
                                        <p:strVal val="visible"/>
                                      </p:to>
                                    </p:set>
                                    <p:animEffect transition="in" filter="fade">
                                      <p:cBhvr>
                                        <p:cTn id="47" dur="500"/>
                                        <p:tgtEl>
                                          <p:spTgt spid="7">
                                            <p:txEl>
                                              <p:pRg st="13" end="13"/>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7">
                                            <p:txEl>
                                              <p:pRg st="14" end="14"/>
                                            </p:txEl>
                                          </p:spTgt>
                                        </p:tgtEl>
                                        <p:attrNameLst>
                                          <p:attrName>style.visibility</p:attrName>
                                        </p:attrNameLst>
                                      </p:cBhvr>
                                      <p:to>
                                        <p:strVal val="visible"/>
                                      </p:to>
                                    </p:set>
                                    <p:animEffect transition="in" filter="fade">
                                      <p:cBhvr>
                                        <p:cTn id="50" dur="500"/>
                                        <p:tgtEl>
                                          <p:spTgt spid="7">
                                            <p:txEl>
                                              <p:pRg st="14" end="14"/>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7">
                                            <p:txEl>
                                              <p:pRg st="15" end="15"/>
                                            </p:txEl>
                                          </p:spTgt>
                                        </p:tgtEl>
                                        <p:attrNameLst>
                                          <p:attrName>style.visibility</p:attrName>
                                        </p:attrNameLst>
                                      </p:cBhvr>
                                      <p:to>
                                        <p:strVal val="visible"/>
                                      </p:to>
                                    </p:set>
                                    <p:animEffect transition="in" filter="fade">
                                      <p:cBhvr>
                                        <p:cTn id="53" dur="500"/>
                                        <p:tgtEl>
                                          <p:spTgt spid="7">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15" name="文本框 14">
            <a:extLst>
              <a:ext uri="{FF2B5EF4-FFF2-40B4-BE49-F238E27FC236}">
                <a16:creationId xmlns:a16="http://schemas.microsoft.com/office/drawing/2014/main" id="{056C560B-04CA-0AC7-84AA-CF5BD39BB9A0}"/>
              </a:ext>
            </a:extLst>
          </p:cNvPr>
          <p:cNvSpPr txBox="1"/>
          <p:nvPr/>
        </p:nvSpPr>
        <p:spPr>
          <a:xfrm>
            <a:off x="1122616" y="1495965"/>
            <a:ext cx="10148887" cy="1139736"/>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latin typeface="Consolas" panose="020B0609020204030204" pitchFamily="49" charset="0"/>
              </a:rPr>
              <a:t>如果队列全部清空（能跑的地方全跑遍了），还没遇到 </a:t>
            </a:r>
            <a:r>
              <a:rPr lang="en-US" altLang="zh-CN" sz="2400" dirty="0">
                <a:latin typeface="Consolas" panose="020B0609020204030204" pitchFamily="49" charset="0"/>
              </a:rPr>
              <a:t>INT_MAX </a:t>
            </a:r>
            <a:r>
              <a:rPr lang="zh-CN" altLang="en-US" sz="2400" dirty="0">
                <a:latin typeface="Consolas" panose="020B0609020204030204" pitchFamily="49" charset="0"/>
              </a:rPr>
              <a:t>的安全区，说明必死无疑，输出 </a:t>
            </a:r>
            <a:r>
              <a:rPr lang="en-US" altLang="zh-CN" sz="2400" dirty="0">
                <a:latin typeface="Consolas" panose="020B0609020204030204" pitchFamily="49" charset="0"/>
              </a:rPr>
              <a:t>-1 </a:t>
            </a:r>
            <a:r>
              <a:rPr lang="zh-CN" altLang="en-US" sz="2400" dirty="0">
                <a:latin typeface="Consolas" panose="020B0609020204030204" pitchFamily="49" charset="0"/>
              </a:rPr>
              <a:t>即可</a:t>
            </a:r>
          </a:p>
        </p:txBody>
      </p:sp>
      <p:sp>
        <p:nvSpPr>
          <p:cNvPr id="10" name="文本框 9">
            <a:extLst>
              <a:ext uri="{FF2B5EF4-FFF2-40B4-BE49-F238E27FC236}">
                <a16:creationId xmlns:a16="http://schemas.microsoft.com/office/drawing/2014/main" id="{7957D40F-D399-416F-E3B6-9B707C9AD9D7}"/>
              </a:ext>
            </a:extLst>
          </p:cNvPr>
          <p:cNvSpPr txBox="1"/>
          <p:nvPr/>
        </p:nvSpPr>
        <p:spPr>
          <a:xfrm>
            <a:off x="2454496" y="2875427"/>
            <a:ext cx="7283007" cy="3452227"/>
          </a:xfrm>
          <a:prstGeom prst="rect">
            <a:avLst/>
          </a:prstGeom>
          <a:solidFill>
            <a:srgbClr val="FFFFFF"/>
          </a:solidFill>
          <a:ln w="12700">
            <a:solidFill>
              <a:schemeClr val="tx1"/>
            </a:solidFill>
          </a:ln>
        </p:spPr>
        <p:txBody>
          <a:bodyPr vert="horz" wrap="square" lIns="127000" tIns="63500" rIns="127000" bIns="63500" rtlCol="0">
            <a:spAutoFit/>
          </a:bodyPr>
          <a:lstStyle/>
          <a:p>
            <a:r>
              <a:rPr lang="en-US" altLang="zh-CN" dirty="0">
                <a:solidFill>
                  <a:srgbClr val="0000FF"/>
                </a:solidFill>
                <a:latin typeface="Consolas" panose="020B0609020204030204" pitchFamily="49" charset="0"/>
              </a:rPr>
              <a:t>while</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q.empty</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Node </a:t>
            </a:r>
            <a:r>
              <a:rPr lang="en-US" altLang="zh-CN" dirty="0" err="1">
                <a:solidFill>
                  <a:srgbClr val="000000"/>
                </a:solidFill>
                <a:latin typeface="Consolas" panose="020B0609020204030204" pitchFamily="49" charset="0"/>
              </a:rPr>
              <a:t>curr</a:t>
            </a:r>
            <a:r>
              <a:rPr lang="en-US" altLang="zh-CN" dirty="0">
                <a:solidFill>
                  <a:srgbClr val="000000"/>
                </a:solidFill>
                <a:latin typeface="Consolas" panose="020B0609020204030204" pitchFamily="49" charset="0"/>
              </a:rPr>
              <a:t> = </a:t>
            </a:r>
            <a:r>
              <a:rPr lang="en-US" altLang="zh-CN" dirty="0" err="1">
                <a:solidFill>
                  <a:srgbClr val="000000"/>
                </a:solidFill>
                <a:latin typeface="Consolas" panose="020B0609020204030204" pitchFamily="49" charset="0"/>
              </a:rPr>
              <a:t>q.front</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q.pop</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踩到安全的格子，此时的时间是最短的</a:t>
            </a:r>
          </a:p>
          <a:p>
            <a:r>
              <a:rPr lang="zh-CN" altLang="en-US"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if</a:t>
            </a:r>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death_time</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curr.x</a:t>
            </a:r>
            <a:r>
              <a:rPr lang="en-US" altLang="zh-CN" dirty="0">
                <a:solidFill>
                  <a:srgbClr val="000000"/>
                </a:solidFill>
                <a:latin typeface="Consolas" panose="020B0609020204030204" pitchFamily="49" charset="0"/>
              </a:rPr>
              <a:t>][</a:t>
            </a:r>
            <a:r>
              <a:rPr lang="en-US" altLang="zh-CN" dirty="0" err="1">
                <a:solidFill>
                  <a:srgbClr val="000000"/>
                </a:solidFill>
                <a:latin typeface="Consolas" panose="020B0609020204030204" pitchFamily="49" charset="0"/>
              </a:rPr>
              <a:t>curr.y</a:t>
            </a:r>
            <a:r>
              <a:rPr lang="en-US" altLang="zh-CN" dirty="0">
                <a:solidFill>
                  <a:srgbClr val="000000"/>
                </a:solidFill>
                <a:latin typeface="Consolas" panose="020B0609020204030204" pitchFamily="49" charset="0"/>
              </a:rPr>
              <a:t>] == INF) {</a:t>
            </a:r>
          </a:p>
          <a:p>
            <a:r>
              <a:rPr lang="en-US" altLang="zh-CN" dirty="0">
                <a:solidFill>
                  <a:srgbClr val="000000"/>
                </a:solidFill>
                <a:latin typeface="Consolas" panose="020B0609020204030204" pitchFamily="49" charset="0"/>
              </a:rPr>
              <a:t>        </a:t>
            </a:r>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curr.time</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a:t>
            </a:r>
          </a:p>
          <a:p>
            <a:r>
              <a:rPr lang="en-US" altLang="zh-CN" dirty="0">
                <a:solidFill>
                  <a:srgbClr val="000000"/>
                </a:solidFill>
                <a:latin typeface="Consolas" panose="020B0609020204030204" pitchFamily="49" charset="0"/>
              </a:rPr>
              <a:t>        </a:t>
            </a:r>
            <a:r>
              <a:rPr lang="en-US" altLang="zh-CN" dirty="0">
                <a:solidFill>
                  <a:srgbClr val="0000FF"/>
                </a:solidFill>
                <a:latin typeface="Consolas" panose="020B0609020204030204" pitchFamily="49" charset="0"/>
              </a:rPr>
              <a:t>return</a:t>
            </a:r>
            <a:r>
              <a:rPr lang="en-US" altLang="zh-CN" dirty="0">
                <a:solidFill>
                  <a:srgbClr val="000000"/>
                </a:solidFill>
                <a:latin typeface="Consolas" panose="020B0609020204030204" pitchFamily="49" charset="0"/>
              </a:rPr>
              <a:t> </a:t>
            </a:r>
            <a:r>
              <a:rPr lang="en-US" altLang="zh-CN" dirty="0">
                <a:solidFill>
                  <a:srgbClr val="098658"/>
                </a:solidFill>
                <a:latin typeface="Consolas" panose="020B0609020204030204" pitchFamily="49" charset="0"/>
              </a:rPr>
              <a:t>0</a:t>
            </a:r>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p>
          <a:p>
            <a:r>
              <a:rPr lang="en-US" altLang="zh-CN" dirty="0">
                <a:solidFill>
                  <a:srgbClr val="000000"/>
                </a:solidFill>
                <a:latin typeface="Consolas" panose="020B0609020204030204" pitchFamily="49" charset="0"/>
              </a:rPr>
              <a:t>    </a:t>
            </a:r>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省略</a:t>
            </a:r>
            <a:r>
              <a:rPr lang="en-US" altLang="zh-CN" dirty="0">
                <a:solidFill>
                  <a:srgbClr val="008000"/>
                </a:solidFill>
                <a:latin typeface="Consolas" panose="020B0609020204030204" pitchFamily="49" charset="0"/>
              </a:rPr>
              <a:t> </a:t>
            </a:r>
          </a:p>
          <a:p>
            <a:r>
              <a:rPr lang="en-US" altLang="zh-CN" dirty="0">
                <a:solidFill>
                  <a:srgbClr val="000000"/>
                </a:solidFill>
                <a:latin typeface="Consolas" panose="020B0609020204030204" pitchFamily="49" charset="0"/>
              </a:rPr>
              <a:t>}</a:t>
            </a:r>
          </a:p>
          <a:p>
            <a:endParaRPr lang="en-US" altLang="zh-CN" dirty="0">
              <a:solidFill>
                <a:srgbClr val="000000"/>
              </a:solidFill>
              <a:latin typeface="Consolas" panose="020B0609020204030204" pitchFamily="49" charset="0"/>
            </a:endParaRPr>
          </a:p>
          <a:p>
            <a:r>
              <a:rPr lang="en-US" altLang="zh-CN" dirty="0">
                <a:solidFill>
                  <a:srgbClr val="008000"/>
                </a:solidFill>
                <a:latin typeface="Consolas" panose="020B0609020204030204" pitchFamily="49" charset="0"/>
              </a:rPr>
              <a:t>// </a:t>
            </a:r>
            <a:r>
              <a:rPr lang="zh-CN" altLang="en-US" dirty="0">
                <a:solidFill>
                  <a:srgbClr val="008000"/>
                </a:solidFill>
                <a:latin typeface="Consolas" panose="020B0609020204030204" pitchFamily="49" charset="0"/>
              </a:rPr>
              <a:t>如果队列全部清空，还没遇到安全区，说明必死无疑</a:t>
            </a:r>
          </a:p>
          <a:p>
            <a:r>
              <a:rPr lang="en-US" altLang="zh-CN" dirty="0" err="1">
                <a:solidFill>
                  <a:srgbClr val="000000"/>
                </a:solidFill>
                <a:latin typeface="Consolas" panose="020B0609020204030204" pitchFamily="49" charset="0"/>
              </a:rPr>
              <a:t>cout</a:t>
            </a:r>
            <a:r>
              <a:rPr lang="en-US" altLang="zh-CN" dirty="0">
                <a:solidFill>
                  <a:srgbClr val="000000"/>
                </a:solidFill>
                <a:latin typeface="Consolas" panose="020B0609020204030204" pitchFamily="49" charset="0"/>
              </a:rPr>
              <a:t> &lt;&lt; -</a:t>
            </a:r>
            <a:r>
              <a:rPr lang="en-US" altLang="zh-CN" dirty="0">
                <a:solidFill>
                  <a:srgbClr val="098658"/>
                </a:solidFill>
                <a:latin typeface="Consolas" panose="020B0609020204030204" pitchFamily="49" charset="0"/>
              </a:rPr>
              <a:t>1</a:t>
            </a:r>
            <a:r>
              <a:rPr lang="en-US" altLang="zh-CN" dirty="0">
                <a:solidFill>
                  <a:srgbClr val="000000"/>
                </a:solidFill>
                <a:latin typeface="Consolas" panose="020B0609020204030204" pitchFamily="49" charset="0"/>
              </a:rPr>
              <a:t> &lt;&lt; </a:t>
            </a:r>
            <a:r>
              <a:rPr lang="en-US" altLang="zh-CN" dirty="0" err="1">
                <a:solidFill>
                  <a:srgbClr val="000000"/>
                </a:solidFill>
                <a:latin typeface="Consolas" panose="020B0609020204030204" pitchFamily="49" charset="0"/>
              </a:rPr>
              <a:t>endl</a:t>
            </a:r>
            <a:r>
              <a:rPr lang="en-US" altLang="zh-CN" dirty="0">
                <a:solidFill>
                  <a:srgbClr val="000000"/>
                </a:solidFill>
                <a:latin typeface="Consolas" panose="020B0609020204030204" pitchFamily="49" charset="0"/>
              </a:rPr>
              <a:t>;</a:t>
            </a:r>
          </a:p>
        </p:txBody>
      </p:sp>
    </p:spTree>
    <p:extLst>
      <p:ext uri="{BB962C8B-B14F-4D97-AF65-F5344CB8AC3E}">
        <p14:creationId xmlns:p14="http://schemas.microsoft.com/office/powerpoint/2010/main" val="239314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0" end="10"/>
                                            </p:txEl>
                                          </p:spTgt>
                                        </p:tgtEl>
                                        <p:attrNameLst>
                                          <p:attrName>style.visibility</p:attrName>
                                        </p:attrNameLst>
                                      </p:cBhvr>
                                      <p:to>
                                        <p:strVal val="visible"/>
                                      </p:to>
                                    </p:set>
                                    <p:animEffect transition="in" filter="fade">
                                      <p:cBhvr>
                                        <p:cTn id="7" dur="500"/>
                                        <p:tgtEl>
                                          <p:spTgt spid="10">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1" end="11"/>
                                            </p:txEl>
                                          </p:spTgt>
                                        </p:tgtEl>
                                        <p:attrNameLst>
                                          <p:attrName>style.visibility</p:attrName>
                                        </p:attrNameLst>
                                      </p:cBhvr>
                                      <p:to>
                                        <p:strVal val="visible"/>
                                      </p:to>
                                    </p:set>
                                    <p:animEffect transition="in" filter="fade">
                                      <p:cBhvr>
                                        <p:cTn id="10" dur="500"/>
                                        <p:tgtEl>
                                          <p:spTgt spid="10">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29740" y="654259"/>
            <a:ext cx="2461260" cy="601980"/>
          </a:xfrm>
          <a:custGeom>
            <a:avLst/>
            <a:gdLst/>
            <a:ahLst/>
            <a:cxnLst/>
            <a:rect l="l" t="t" r="r" b="b"/>
            <a:pathLst>
              <a:path w="2461260" h="601980">
                <a:moveTo>
                  <a:pt x="2461260" y="242189"/>
                </a:moveTo>
                <a:lnTo>
                  <a:pt x="2453360" y="203085"/>
                </a:lnTo>
                <a:lnTo>
                  <a:pt x="2431834" y="171157"/>
                </a:lnTo>
                <a:lnTo>
                  <a:pt x="2399906" y="149631"/>
                </a:lnTo>
                <a:lnTo>
                  <a:pt x="2360803" y="141732"/>
                </a:lnTo>
                <a:lnTo>
                  <a:pt x="777240" y="141732"/>
                </a:lnTo>
                <a:lnTo>
                  <a:pt x="777240" y="112268"/>
                </a:lnTo>
                <a:lnTo>
                  <a:pt x="549148" y="112268"/>
                </a:lnTo>
                <a:lnTo>
                  <a:pt x="378206" y="0"/>
                </a:lnTo>
                <a:lnTo>
                  <a:pt x="98044" y="0"/>
                </a:lnTo>
                <a:lnTo>
                  <a:pt x="60248" y="7594"/>
                </a:lnTo>
                <a:lnTo>
                  <a:pt x="29298" y="27660"/>
                </a:lnTo>
                <a:lnTo>
                  <a:pt x="8204" y="57302"/>
                </a:lnTo>
                <a:lnTo>
                  <a:pt x="0" y="93599"/>
                </a:lnTo>
                <a:lnTo>
                  <a:pt x="0" y="242189"/>
                </a:lnTo>
                <a:lnTo>
                  <a:pt x="0" y="249936"/>
                </a:lnTo>
                <a:lnTo>
                  <a:pt x="0" y="501523"/>
                </a:lnTo>
                <a:lnTo>
                  <a:pt x="7886" y="540639"/>
                </a:lnTo>
                <a:lnTo>
                  <a:pt x="29413" y="572566"/>
                </a:lnTo>
                <a:lnTo>
                  <a:pt x="61341" y="594093"/>
                </a:lnTo>
                <a:lnTo>
                  <a:pt x="100457" y="601980"/>
                </a:lnTo>
                <a:lnTo>
                  <a:pt x="2360803" y="601980"/>
                </a:lnTo>
                <a:lnTo>
                  <a:pt x="2399906" y="594093"/>
                </a:lnTo>
                <a:lnTo>
                  <a:pt x="2431834" y="572566"/>
                </a:lnTo>
                <a:lnTo>
                  <a:pt x="2453360" y="540639"/>
                </a:lnTo>
                <a:lnTo>
                  <a:pt x="2461260" y="501523"/>
                </a:lnTo>
                <a:lnTo>
                  <a:pt x="2461260" y="242189"/>
                </a:lnTo>
                <a:close/>
              </a:path>
            </a:pathLst>
          </a:custGeom>
          <a:solidFill>
            <a:srgbClr val="6FAC46"/>
          </a:solidFill>
        </p:spPr>
        <p:txBody>
          <a:bodyPr wrap="square" lIns="0" tIns="0" rIns="0" bIns="0" rtlCol="0"/>
          <a:lstStyle/>
          <a:p>
            <a:endParaRPr/>
          </a:p>
        </p:txBody>
      </p:sp>
      <p:sp>
        <p:nvSpPr>
          <p:cNvPr id="3" name="object 3"/>
          <p:cNvSpPr txBox="1"/>
          <p:nvPr/>
        </p:nvSpPr>
        <p:spPr>
          <a:xfrm>
            <a:off x="1884490" y="812735"/>
            <a:ext cx="1967476" cy="350737"/>
          </a:xfrm>
          <a:prstGeom prst="rect">
            <a:avLst/>
          </a:prstGeom>
        </p:spPr>
        <p:txBody>
          <a:bodyPr vert="horz" wrap="square" lIns="0" tIns="12065" rIns="0" bIns="0" rtlCol="0">
            <a:spAutoFit/>
          </a:bodyPr>
          <a:lstStyle/>
          <a:p>
            <a:pPr marL="12700">
              <a:lnSpc>
                <a:spcPct val="100000"/>
              </a:lnSpc>
              <a:spcBef>
                <a:spcPts val="95"/>
              </a:spcBef>
            </a:pPr>
            <a:r>
              <a:rPr lang="zh-CN" altLang="en-US" sz="2200" b="1" spc="-5" dirty="0">
                <a:solidFill>
                  <a:srgbClr val="FFFFFF"/>
                </a:solidFill>
                <a:latin typeface="微软雅黑"/>
                <a:cs typeface="微软雅黑"/>
              </a:rPr>
              <a:t>广度优先搜索</a:t>
            </a:r>
          </a:p>
        </p:txBody>
      </p:sp>
      <p:pic>
        <p:nvPicPr>
          <p:cNvPr id="4" name="object 4"/>
          <p:cNvPicPr/>
          <p:nvPr/>
        </p:nvPicPr>
        <p:blipFill>
          <a:blip r:embed="rId3" cstate="print"/>
          <a:stretch>
            <a:fillRect/>
          </a:stretch>
        </p:blipFill>
        <p:spPr>
          <a:xfrm>
            <a:off x="10744200" y="645116"/>
            <a:ext cx="527303" cy="600455"/>
          </a:xfrm>
          <a:prstGeom prst="rect">
            <a:avLst/>
          </a:prstGeom>
        </p:spPr>
      </p:pic>
      <p:pic>
        <p:nvPicPr>
          <p:cNvPr id="5" name="object 5"/>
          <p:cNvPicPr/>
          <p:nvPr/>
        </p:nvPicPr>
        <p:blipFill>
          <a:blip r:embed="rId4" cstate="print"/>
          <a:stretch>
            <a:fillRect/>
          </a:stretch>
        </p:blipFill>
        <p:spPr>
          <a:xfrm>
            <a:off x="775716" y="704552"/>
            <a:ext cx="777240" cy="443484"/>
          </a:xfrm>
          <a:prstGeom prst="rect">
            <a:avLst/>
          </a:prstGeom>
        </p:spPr>
      </p:pic>
      <p:sp>
        <p:nvSpPr>
          <p:cNvPr id="6" name="object 6"/>
          <p:cNvSpPr/>
          <p:nvPr/>
        </p:nvSpPr>
        <p:spPr>
          <a:xfrm>
            <a:off x="2201481" y="627894"/>
            <a:ext cx="1300480" cy="92075"/>
          </a:xfrm>
          <a:custGeom>
            <a:avLst/>
            <a:gdLst/>
            <a:ahLst/>
            <a:cxnLst/>
            <a:rect l="l" t="t" r="r" b="b"/>
            <a:pathLst>
              <a:path w="1300479" h="92075">
                <a:moveTo>
                  <a:pt x="983754" y="64477"/>
                </a:moveTo>
                <a:lnTo>
                  <a:pt x="981087" y="61976"/>
                </a:lnTo>
                <a:lnTo>
                  <a:pt x="101841" y="61976"/>
                </a:lnTo>
                <a:lnTo>
                  <a:pt x="10274" y="1739"/>
                </a:lnTo>
                <a:lnTo>
                  <a:pt x="7556" y="0"/>
                </a:lnTo>
                <a:lnTo>
                  <a:pt x="3835" y="558"/>
                </a:lnTo>
                <a:lnTo>
                  <a:pt x="1943" y="3060"/>
                </a:lnTo>
                <a:lnTo>
                  <a:pt x="0" y="5575"/>
                </a:lnTo>
                <a:lnTo>
                  <a:pt x="673" y="8953"/>
                </a:lnTo>
                <a:lnTo>
                  <a:pt x="97459" y="72669"/>
                </a:lnTo>
                <a:lnTo>
                  <a:pt x="98679" y="73025"/>
                </a:lnTo>
                <a:lnTo>
                  <a:pt x="981087" y="73025"/>
                </a:lnTo>
                <a:lnTo>
                  <a:pt x="983754" y="70573"/>
                </a:lnTo>
                <a:lnTo>
                  <a:pt x="983754" y="64477"/>
                </a:lnTo>
                <a:close/>
              </a:path>
              <a:path w="1300479" h="92075">
                <a:moveTo>
                  <a:pt x="1094193" y="62636"/>
                </a:moveTo>
                <a:lnTo>
                  <a:pt x="1092644" y="60236"/>
                </a:lnTo>
                <a:lnTo>
                  <a:pt x="1092136" y="59778"/>
                </a:lnTo>
                <a:lnTo>
                  <a:pt x="1091526" y="59410"/>
                </a:lnTo>
                <a:lnTo>
                  <a:pt x="1042250" y="33235"/>
                </a:lnTo>
                <a:lnTo>
                  <a:pt x="1039634" y="33947"/>
                </a:lnTo>
                <a:lnTo>
                  <a:pt x="1038136" y="36398"/>
                </a:lnTo>
                <a:lnTo>
                  <a:pt x="1037971" y="37020"/>
                </a:lnTo>
                <a:lnTo>
                  <a:pt x="1037920" y="90043"/>
                </a:lnTo>
                <a:lnTo>
                  <a:pt x="1039812" y="91782"/>
                </a:lnTo>
                <a:lnTo>
                  <a:pt x="1042860" y="91833"/>
                </a:lnTo>
                <a:lnTo>
                  <a:pt x="1043635" y="91630"/>
                </a:lnTo>
                <a:lnTo>
                  <a:pt x="1093533" y="65036"/>
                </a:lnTo>
                <a:lnTo>
                  <a:pt x="1094193" y="62636"/>
                </a:lnTo>
                <a:close/>
              </a:path>
              <a:path w="1300479" h="92075">
                <a:moveTo>
                  <a:pt x="1196924" y="62636"/>
                </a:moveTo>
                <a:lnTo>
                  <a:pt x="1195362" y="60236"/>
                </a:lnTo>
                <a:lnTo>
                  <a:pt x="1194866" y="59778"/>
                </a:lnTo>
                <a:lnTo>
                  <a:pt x="1194257" y="59410"/>
                </a:lnTo>
                <a:lnTo>
                  <a:pt x="1144968" y="33235"/>
                </a:lnTo>
                <a:lnTo>
                  <a:pt x="1142365" y="33947"/>
                </a:lnTo>
                <a:lnTo>
                  <a:pt x="1140917" y="36398"/>
                </a:lnTo>
                <a:lnTo>
                  <a:pt x="1140701" y="37680"/>
                </a:lnTo>
                <a:lnTo>
                  <a:pt x="1140701" y="90043"/>
                </a:lnTo>
                <a:lnTo>
                  <a:pt x="1142530" y="91782"/>
                </a:lnTo>
                <a:lnTo>
                  <a:pt x="1145641" y="91833"/>
                </a:lnTo>
                <a:lnTo>
                  <a:pt x="1146365" y="91630"/>
                </a:lnTo>
                <a:lnTo>
                  <a:pt x="1196251" y="65036"/>
                </a:lnTo>
                <a:lnTo>
                  <a:pt x="1196924" y="62636"/>
                </a:lnTo>
                <a:close/>
              </a:path>
              <a:path w="1300479" h="92075">
                <a:moveTo>
                  <a:pt x="1300365" y="62636"/>
                </a:moveTo>
                <a:lnTo>
                  <a:pt x="1298816" y="60236"/>
                </a:lnTo>
                <a:lnTo>
                  <a:pt x="1297647" y="59410"/>
                </a:lnTo>
                <a:lnTo>
                  <a:pt x="1248422" y="33235"/>
                </a:lnTo>
                <a:lnTo>
                  <a:pt x="1245819" y="33947"/>
                </a:lnTo>
                <a:lnTo>
                  <a:pt x="1244320" y="36398"/>
                </a:lnTo>
                <a:lnTo>
                  <a:pt x="1244142" y="37020"/>
                </a:lnTo>
                <a:lnTo>
                  <a:pt x="1244092" y="90043"/>
                </a:lnTo>
                <a:lnTo>
                  <a:pt x="1245984" y="91782"/>
                </a:lnTo>
                <a:lnTo>
                  <a:pt x="1249032" y="91833"/>
                </a:lnTo>
                <a:lnTo>
                  <a:pt x="1249807" y="91630"/>
                </a:lnTo>
                <a:lnTo>
                  <a:pt x="1299705" y="65036"/>
                </a:lnTo>
                <a:lnTo>
                  <a:pt x="1300365" y="62636"/>
                </a:lnTo>
                <a:close/>
              </a:path>
            </a:pathLst>
          </a:custGeom>
          <a:solidFill>
            <a:srgbClr val="6FAC46"/>
          </a:solidFill>
        </p:spPr>
        <p:txBody>
          <a:bodyPr wrap="square" lIns="0" tIns="0" rIns="0" bIns="0" rtlCol="0"/>
          <a:lstStyle/>
          <a:p>
            <a:endParaRPr/>
          </a:p>
        </p:txBody>
      </p:sp>
      <p:sp>
        <p:nvSpPr>
          <p:cNvPr id="9" name="文本框 8">
            <a:extLst>
              <a:ext uri="{FF2B5EF4-FFF2-40B4-BE49-F238E27FC236}">
                <a16:creationId xmlns:a16="http://schemas.microsoft.com/office/drawing/2014/main" id="{BB6D42BE-3A01-549E-2973-F063F1347C4F}"/>
              </a:ext>
            </a:extLst>
          </p:cNvPr>
          <p:cNvSpPr txBox="1"/>
          <p:nvPr/>
        </p:nvSpPr>
        <p:spPr>
          <a:xfrm>
            <a:off x="1021557" y="1653682"/>
            <a:ext cx="10148886" cy="581057"/>
          </a:xfrm>
          <a:prstGeom prst="rect">
            <a:avLst/>
          </a:prstGeom>
          <a:solidFill>
            <a:schemeClr val="accent4">
              <a:lumMod val="20000"/>
              <a:lumOff val="80000"/>
            </a:schemeClr>
          </a:solidFill>
        </p:spPr>
        <p:txBody>
          <a:bodyPr wrap="square">
            <a:spAutoFit/>
          </a:bodyPr>
          <a:lstStyle/>
          <a:p>
            <a:pPr>
              <a:lnSpc>
                <a:spcPct val="150000"/>
              </a:lnSpc>
            </a:pPr>
            <a:r>
              <a:rPr lang="zh-CN" altLang="en-US" sz="2400" dirty="0">
                <a:effectLst/>
                <a:latin typeface="微软雅黑" panose="020B0503020204020204" pitchFamily="34" charset="-122"/>
                <a:ea typeface="微软雅黑" panose="020B0503020204020204" pitchFamily="34" charset="-122"/>
              </a:rPr>
              <a:t>本题本质上是一个</a:t>
            </a:r>
            <a:r>
              <a:rPr lang="zh-CN" altLang="en-US" sz="2400" b="1" dirty="0">
                <a:effectLst/>
                <a:latin typeface="微软雅黑" panose="020B0503020204020204" pitchFamily="34" charset="-122"/>
                <a:ea typeface="微软雅黑" panose="020B0503020204020204" pitchFamily="34" charset="-122"/>
              </a:rPr>
              <a:t>带有动态时间约束的无权图最短路径问题。</a:t>
            </a:r>
            <a:endParaRPr lang="en-US" altLang="zh-CN" sz="2400" dirty="0">
              <a:effectLst/>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7285BF87-F5A7-447A-8EE8-DC08C8BF8DEF}"/>
              </a:ext>
            </a:extLst>
          </p:cNvPr>
          <p:cNvSpPr txBox="1"/>
          <p:nvPr/>
        </p:nvSpPr>
        <p:spPr>
          <a:xfrm>
            <a:off x="1021557" y="2632182"/>
            <a:ext cx="10148886" cy="3678892"/>
          </a:xfrm>
          <a:prstGeom prst="rect">
            <a:avLst/>
          </a:prstGeom>
          <a:solidFill>
            <a:schemeClr val="accent5">
              <a:lumMod val="20000"/>
              <a:lumOff val="80000"/>
            </a:schemeClr>
          </a:solidFill>
        </p:spPr>
        <p:txBody>
          <a:bodyPr wrap="square">
            <a:spAutoFit/>
          </a:bodyPr>
          <a:lstStyle/>
          <a:p>
            <a:pPr>
              <a:lnSpc>
                <a:spcPct val="200000"/>
              </a:lnSpc>
            </a:pPr>
            <a:r>
              <a:rPr lang="zh-CN" altLang="en-US" sz="2400" dirty="0">
                <a:effectLst/>
                <a:latin typeface="Consolas" panose="020B0609020204030204" pitchFamily="49" charset="0"/>
                <a:ea typeface="微软雅黑" panose="020B0503020204020204" pitchFamily="34" charset="-122"/>
              </a:rPr>
              <a:t>算法通过预处理，将所有障碍物的时间信息映射为一个</a:t>
            </a:r>
            <a:r>
              <a:rPr lang="zh-CN" altLang="en-US" sz="2400" dirty="0">
                <a:latin typeface="Consolas" panose="020B0609020204030204" pitchFamily="49" charset="0"/>
                <a:ea typeface="微软雅黑" panose="020B0503020204020204" pitchFamily="34" charset="-122"/>
              </a:rPr>
              <a:t>方格</a:t>
            </a:r>
            <a:r>
              <a:rPr lang="zh-CN" altLang="en-US" sz="2400" dirty="0">
                <a:effectLst/>
                <a:latin typeface="Consolas" panose="020B0609020204030204" pitchFamily="49" charset="0"/>
                <a:ea typeface="微软雅黑" panose="020B0503020204020204" pitchFamily="34" charset="-122"/>
              </a:rPr>
              <a:t>毁灭时间数组（重叠区域取时间最小值）</a:t>
            </a:r>
            <a:endParaRPr lang="en-US" altLang="zh-CN" sz="2400" dirty="0">
              <a:effectLst/>
              <a:latin typeface="Consolas" panose="020B0609020204030204" pitchFamily="49" charset="0"/>
              <a:ea typeface="微软雅黑" panose="020B0503020204020204" pitchFamily="34" charset="-122"/>
            </a:endParaRPr>
          </a:p>
          <a:p>
            <a:pPr>
              <a:lnSpc>
                <a:spcPct val="200000"/>
              </a:lnSpc>
            </a:pPr>
            <a:r>
              <a:rPr lang="zh-CN" altLang="en-US" sz="2400" dirty="0">
                <a:effectLst/>
                <a:latin typeface="Consolas" panose="020B0609020204030204" pitchFamily="49" charset="0"/>
                <a:ea typeface="微软雅黑" panose="020B0503020204020204" pitchFamily="34" charset="-122"/>
              </a:rPr>
              <a:t>随后根据</a:t>
            </a:r>
            <a:r>
              <a:rPr lang="en-US" altLang="zh-CN" sz="2400" dirty="0">
                <a:effectLst/>
                <a:latin typeface="Consolas" panose="020B0609020204030204" pitchFamily="49" charset="0"/>
                <a:ea typeface="微软雅黑" panose="020B0503020204020204" pitchFamily="34" charset="-122"/>
              </a:rPr>
              <a:t>BFS</a:t>
            </a:r>
            <a:r>
              <a:rPr lang="zh-CN" altLang="en-US" sz="2400" dirty="0">
                <a:effectLst/>
                <a:latin typeface="Consolas" panose="020B0609020204030204" pitchFamily="49" charset="0"/>
                <a:ea typeface="微软雅黑" panose="020B0503020204020204" pitchFamily="34" charset="-122"/>
              </a:rPr>
              <a:t>的层序扩展特性，在常规的空间边界判定与判重</a:t>
            </a:r>
            <a:r>
              <a:rPr lang="en-US" altLang="zh-CN" sz="2400" dirty="0">
                <a:effectLst/>
                <a:latin typeface="Consolas" panose="020B0609020204030204" pitchFamily="49" charset="0"/>
                <a:ea typeface="微软雅黑" panose="020B0503020204020204" pitchFamily="34" charset="-122"/>
              </a:rPr>
              <a:t>(</a:t>
            </a:r>
            <a:r>
              <a:rPr lang="zh-CN" altLang="en-US" sz="2400" dirty="0">
                <a:latin typeface="Consolas" panose="020B0609020204030204" pitchFamily="49" charset="0"/>
                <a:ea typeface="微软雅黑" panose="020B0503020204020204" pitchFamily="34" charset="-122"/>
              </a:rPr>
              <a:t>走</a:t>
            </a:r>
            <a:r>
              <a:rPr lang="zh-CN" altLang="en-US" sz="2400" dirty="0">
                <a:effectLst/>
                <a:latin typeface="Consolas" panose="020B0609020204030204" pitchFamily="49" charset="0"/>
                <a:ea typeface="微软雅黑" panose="020B0503020204020204" pitchFamily="34" charset="-122"/>
              </a:rPr>
              <a:t>回头路</a:t>
            </a:r>
            <a:r>
              <a:rPr lang="en-US" altLang="zh-CN" sz="2400" dirty="0">
                <a:effectLst/>
                <a:latin typeface="Consolas" panose="020B0609020204030204" pitchFamily="49" charset="0"/>
                <a:ea typeface="微软雅黑" panose="020B0503020204020204" pitchFamily="34" charset="-122"/>
              </a:rPr>
              <a:t>)</a:t>
            </a:r>
            <a:r>
              <a:rPr lang="zh-CN" altLang="en-US" sz="2400" dirty="0">
                <a:effectLst/>
                <a:latin typeface="Consolas" panose="020B0609020204030204" pitchFamily="49" charset="0"/>
                <a:ea typeface="微软雅黑" panose="020B0503020204020204" pitchFamily="34" charset="-122"/>
              </a:rPr>
              <a:t>之外，引入“到达时间必须小于网格毁灭时间”的约束，从而在二维坐标系中，高效搜索出通往安全区的最少步数。</a:t>
            </a:r>
          </a:p>
        </p:txBody>
      </p:sp>
    </p:spTree>
    <p:extLst>
      <p:ext uri="{BB962C8B-B14F-4D97-AF65-F5344CB8AC3E}">
        <p14:creationId xmlns:p14="http://schemas.microsoft.com/office/powerpoint/2010/main" val="313981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Consolas"/>
        <a:ea typeface="微软雅黑"/>
        <a:cs typeface=""/>
      </a:majorFont>
      <a:minorFont>
        <a:latin typeface="Consolas"/>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14329</TotalTime>
  <Words>13584</Words>
  <Application>Microsoft Office PowerPoint</Application>
  <PresentationFormat>宽屏</PresentationFormat>
  <Paragraphs>1183</Paragraphs>
  <Slides>116</Slides>
  <Notes>96</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116</vt:i4>
      </vt:variant>
    </vt:vector>
  </HeadingPairs>
  <TitlesOfParts>
    <vt:vector size="125" baseType="lpstr">
      <vt:lpstr>Open Sans</vt:lpstr>
      <vt:lpstr>Roboto</vt:lpstr>
      <vt:lpstr>等线</vt:lpstr>
      <vt:lpstr>Microsoft YaHei</vt:lpstr>
      <vt:lpstr>Microsoft YaHei</vt:lpstr>
      <vt:lpstr>Arial</vt:lpstr>
      <vt:lpstr>Cambria Math</vt:lpstr>
      <vt:lpstr>Consolas</vt:lpstr>
      <vt:lpstr>Office 主题​​</vt:lpstr>
      <vt:lpstr>《初级算法与数据结构》</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《初级算法与数据结构》</dc:title>
  <dc:creator>小林泉</dc:creator>
  <cp:lastModifiedBy>LG</cp:lastModifiedBy>
  <cp:revision>189</cp:revision>
  <dcterms:created xsi:type="dcterms:W3CDTF">2025-01-08T12:53:19Z</dcterms:created>
  <dcterms:modified xsi:type="dcterms:W3CDTF">2026-07-14T05:47:17Z</dcterms:modified>
</cp:coreProperties>
</file>