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86" r:id="rId8"/>
    <p:sldId id="262" r:id="rId9"/>
    <p:sldId id="263" r:id="rId10"/>
    <p:sldId id="269" r:id="rId11"/>
    <p:sldId id="270" r:id="rId12"/>
    <p:sldId id="271" r:id="rId13"/>
    <p:sldId id="272" r:id="rId14"/>
    <p:sldId id="273" r:id="rId15"/>
    <p:sldId id="274" r:id="rId16"/>
    <p:sldId id="264" r:id="rId17"/>
    <p:sldId id="265" r:id="rId18"/>
    <p:sldId id="266" r:id="rId19"/>
    <p:sldId id="267" r:id="rId20"/>
    <p:sldId id="275" r:id="rId21"/>
    <p:sldId id="276" r:id="rId22"/>
    <p:sldId id="277" r:id="rId23"/>
    <p:sldId id="278" r:id="rId24"/>
    <p:sldId id="279" r:id="rId25"/>
    <p:sldId id="282" r:id="rId26"/>
    <p:sldId id="281" r:id="rId27"/>
    <p:sldId id="280" r:id="rId28"/>
    <p:sldId id="283" r:id="rId29"/>
    <p:sldId id="284" r:id="rId30"/>
  </p:sldIdLst>
  <p:sldSz cx="12192000" cy="6858000"/>
  <p:notesSz cx="12192000" cy="6858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F1F68E"/>
    <a:srgbClr val="DCE6F2"/>
    <a:srgbClr val="CEE8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中度样式 4 - 强调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BC89EF96-8CEA-46FF-86C4-4CE0E7609802}" styleName="浅色样式 3 - 强调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483" y="57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D66D45-AC6D-4A2E-B582-4F1F03E83B01}" type="datetimeFigureOut">
              <a:rPr lang="zh-CN" altLang="en-US" smtClean="0"/>
              <a:t>2026/3/3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038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1219200" y="3300413"/>
            <a:ext cx="97536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A650CA-C898-4EB6-A0DB-F4BF5D9AE05D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迭代器其实就是一个‘指向某个位置’的小工具，你可以用它找到并操作那个位置。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33895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迭代器其实就是一个‘指向某个位置’的小工具，你可以用它找到并操作那个位置。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08078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迭代器其实就是一个‘指向某个位置’的小工具，你可以用它找到并操作那个位置。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69277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904618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67689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00428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2416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332802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64586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946842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迭代器其实就是一个‘指向某个位置’的小工具，你可以用它找到并操作那个位置。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2A650CA-C898-4EB6-A0DB-F4BF5D9AE05D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4805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933445" y="1634744"/>
            <a:ext cx="2874010" cy="5137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2D4A87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201924" y="2124074"/>
            <a:ext cx="5788660" cy="2734945"/>
          </a:xfrm>
          <a:custGeom>
            <a:avLst/>
            <a:gdLst/>
            <a:ahLst/>
            <a:cxnLst/>
            <a:rect l="l" t="t" r="r" b="b"/>
            <a:pathLst>
              <a:path w="5788659" h="2734945">
                <a:moveTo>
                  <a:pt x="5788152" y="487680"/>
                </a:moveTo>
                <a:lnTo>
                  <a:pt x="5783605" y="442595"/>
                </a:lnTo>
                <a:lnTo>
                  <a:pt x="5770575" y="400608"/>
                </a:lnTo>
                <a:lnTo>
                  <a:pt x="5749963" y="362623"/>
                </a:lnTo>
                <a:lnTo>
                  <a:pt x="5722658" y="329526"/>
                </a:lnTo>
                <a:lnTo>
                  <a:pt x="5689562" y="302221"/>
                </a:lnTo>
                <a:lnTo>
                  <a:pt x="5651576" y="281609"/>
                </a:lnTo>
                <a:lnTo>
                  <a:pt x="5609590" y="268579"/>
                </a:lnTo>
                <a:lnTo>
                  <a:pt x="5564505" y="264033"/>
                </a:lnTo>
                <a:lnTo>
                  <a:pt x="1257414" y="264033"/>
                </a:lnTo>
                <a:lnTo>
                  <a:pt x="1257414" y="261035"/>
                </a:lnTo>
                <a:lnTo>
                  <a:pt x="863561" y="0"/>
                </a:lnTo>
                <a:lnTo>
                  <a:pt x="223875" y="0"/>
                </a:lnTo>
                <a:lnTo>
                  <a:pt x="173736" y="5575"/>
                </a:lnTo>
                <a:lnTo>
                  <a:pt x="127596" y="21501"/>
                </a:lnTo>
                <a:lnTo>
                  <a:pt x="86791" y="46545"/>
                </a:lnTo>
                <a:lnTo>
                  <a:pt x="52705" y="79502"/>
                </a:lnTo>
                <a:lnTo>
                  <a:pt x="26670" y="119138"/>
                </a:lnTo>
                <a:lnTo>
                  <a:pt x="10058" y="164261"/>
                </a:lnTo>
                <a:lnTo>
                  <a:pt x="4216" y="213639"/>
                </a:lnTo>
                <a:lnTo>
                  <a:pt x="4216" y="445757"/>
                </a:lnTo>
                <a:lnTo>
                  <a:pt x="0" y="487680"/>
                </a:lnTo>
                <a:lnTo>
                  <a:pt x="0" y="2510790"/>
                </a:lnTo>
                <a:lnTo>
                  <a:pt x="4533" y="2555887"/>
                </a:lnTo>
                <a:lnTo>
                  <a:pt x="17564" y="2597874"/>
                </a:lnTo>
                <a:lnTo>
                  <a:pt x="38176" y="2635859"/>
                </a:lnTo>
                <a:lnTo>
                  <a:pt x="65481" y="2668955"/>
                </a:lnTo>
                <a:lnTo>
                  <a:pt x="98577" y="2696260"/>
                </a:lnTo>
                <a:lnTo>
                  <a:pt x="136563" y="2716873"/>
                </a:lnTo>
                <a:lnTo>
                  <a:pt x="178549" y="2729903"/>
                </a:lnTo>
                <a:lnTo>
                  <a:pt x="223647" y="2734437"/>
                </a:lnTo>
                <a:lnTo>
                  <a:pt x="5564505" y="2734437"/>
                </a:lnTo>
                <a:lnTo>
                  <a:pt x="5609590" y="2729903"/>
                </a:lnTo>
                <a:lnTo>
                  <a:pt x="5651576" y="2716873"/>
                </a:lnTo>
                <a:lnTo>
                  <a:pt x="5689562" y="2696260"/>
                </a:lnTo>
                <a:lnTo>
                  <a:pt x="5722658" y="2668955"/>
                </a:lnTo>
                <a:lnTo>
                  <a:pt x="5749963" y="2635859"/>
                </a:lnTo>
                <a:lnTo>
                  <a:pt x="5770575" y="2597874"/>
                </a:lnTo>
                <a:lnTo>
                  <a:pt x="5783605" y="2555887"/>
                </a:lnTo>
                <a:lnTo>
                  <a:pt x="5788152" y="2510790"/>
                </a:lnTo>
                <a:lnTo>
                  <a:pt x="5788152" y="4876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500627" y="2453640"/>
            <a:ext cx="0" cy="814705"/>
          </a:xfrm>
          <a:custGeom>
            <a:avLst/>
            <a:gdLst/>
            <a:ahLst/>
            <a:cxnLst/>
            <a:rect l="l" t="t" r="r" b="b"/>
            <a:pathLst>
              <a:path h="814704">
                <a:moveTo>
                  <a:pt x="0" y="0"/>
                </a:moveTo>
                <a:lnTo>
                  <a:pt x="0" y="814705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56114" y="2374074"/>
            <a:ext cx="87502" cy="8750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56114" y="3259518"/>
            <a:ext cx="87502" cy="87502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3323843" y="4146804"/>
            <a:ext cx="2098675" cy="589915"/>
          </a:xfrm>
          <a:custGeom>
            <a:avLst/>
            <a:gdLst/>
            <a:ahLst/>
            <a:cxnLst/>
            <a:rect l="l" t="t" r="r" b="b"/>
            <a:pathLst>
              <a:path w="2098675" h="589914">
                <a:moveTo>
                  <a:pt x="2098548" y="589788"/>
                </a:moveTo>
                <a:lnTo>
                  <a:pt x="152273" y="589788"/>
                </a:lnTo>
                <a:lnTo>
                  <a:pt x="104939" y="582138"/>
                </a:lnTo>
                <a:lnTo>
                  <a:pt x="63805" y="560840"/>
                </a:lnTo>
                <a:lnTo>
                  <a:pt x="31352" y="528367"/>
                </a:lnTo>
                <a:lnTo>
                  <a:pt x="10061" y="487196"/>
                </a:lnTo>
                <a:lnTo>
                  <a:pt x="2412" y="439801"/>
                </a:lnTo>
                <a:lnTo>
                  <a:pt x="2154" y="390910"/>
                </a:lnTo>
                <a:lnTo>
                  <a:pt x="1888" y="342028"/>
                </a:lnTo>
                <a:lnTo>
                  <a:pt x="1618" y="293153"/>
                </a:lnTo>
                <a:lnTo>
                  <a:pt x="1344" y="244285"/>
                </a:lnTo>
                <a:lnTo>
                  <a:pt x="1068" y="195421"/>
                </a:lnTo>
                <a:lnTo>
                  <a:pt x="794" y="146562"/>
                </a:lnTo>
                <a:lnTo>
                  <a:pt x="524" y="97706"/>
                </a:lnTo>
                <a:lnTo>
                  <a:pt x="258" y="48852"/>
                </a:lnTo>
                <a:lnTo>
                  <a:pt x="0" y="0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769095" y="2721863"/>
            <a:ext cx="0" cy="611505"/>
          </a:xfrm>
          <a:custGeom>
            <a:avLst/>
            <a:gdLst/>
            <a:ahLst/>
            <a:cxnLst/>
            <a:rect l="l" t="t" r="r" b="b"/>
            <a:pathLst>
              <a:path h="611504">
                <a:moveTo>
                  <a:pt x="0" y="0"/>
                </a:moveTo>
                <a:lnTo>
                  <a:pt x="0" y="610997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26106" y="2640774"/>
            <a:ext cx="87502" cy="89026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599688"/>
            <a:ext cx="100583" cy="10058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415283"/>
            <a:ext cx="100583" cy="10058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784092"/>
            <a:ext cx="100583" cy="10058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BFBFBF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3C4199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BFBFBF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BFBFBF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12700" y="53415"/>
            <a:ext cx="12217400" cy="269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BFBFBF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60190" y="2659126"/>
            <a:ext cx="5071618" cy="1845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3C4199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899918" y="2353693"/>
            <a:ext cx="6139180" cy="848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《</a:t>
            </a:r>
            <a:r>
              <a:rPr sz="54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C++</a:t>
            </a:r>
            <a:r>
              <a:rPr sz="5400" b="1" spc="-70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 </a:t>
            </a:r>
            <a:r>
              <a:rPr sz="5400" b="1" dirty="0" err="1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语言基</a:t>
            </a:r>
            <a:r>
              <a:rPr sz="5400" b="1" spc="-5" dirty="0" err="1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础</a:t>
            </a:r>
            <a:r>
              <a:rPr sz="5400" b="1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》</a:t>
            </a:r>
            <a:endParaRPr sz="54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5181600" y="3873830"/>
            <a:ext cx="1558708" cy="4430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  <a:tabLst>
                <a:tab pos="1296035" algn="l"/>
              </a:tabLst>
            </a:pPr>
            <a:r>
              <a:rPr lang="zh-CN" altLang="en-US" sz="2800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动态数组</a:t>
            </a:r>
            <a:endParaRPr sz="28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042408" y="5674258"/>
            <a:ext cx="18542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800">
              <a:latin typeface="等线" panose="02010600030101010101" charset="-122"/>
              <a:cs typeface="等线" panose="02010600030101010101" charset="-122"/>
            </a:endParaRPr>
          </a:p>
        </p:txBody>
      </p:sp>
      <p:sp>
        <p:nvSpPr>
          <p:cNvPr id="7" name="object 7"/>
          <p:cNvSpPr txBox="1"/>
          <p:nvPr/>
        </p:nvSpPr>
        <p:spPr>
          <a:xfrm rot="18900000">
            <a:off x="7756939" y="4555235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 panose="020B0609020204030204"/>
              <a:cs typeface="Consolas" panose="020B0609020204030204"/>
            </a:endParaRPr>
          </a:p>
        </p:txBody>
      </p:sp>
      <p:sp>
        <p:nvSpPr>
          <p:cNvPr id="8" name="object 8"/>
          <p:cNvSpPr txBox="1"/>
          <p:nvPr/>
        </p:nvSpPr>
        <p:spPr>
          <a:xfrm rot="18900000">
            <a:off x="-148959" y="1980990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 panose="020B0609020204030204"/>
              <a:cs typeface="Consolas" panose="020B0609020204030204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222500" y="53415"/>
            <a:ext cx="99822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endParaRPr sz="1600">
              <a:latin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body" idx="1"/>
          </p:nvPr>
        </p:nvSpPr>
        <p:spPr>
          <a:xfrm>
            <a:off x="3429000" y="3200400"/>
            <a:ext cx="5071618" cy="13926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4960" algn="ctr">
              <a:lnSpc>
                <a:spcPct val="100000"/>
              </a:lnSpc>
              <a:spcBef>
                <a:spcPts val="100"/>
              </a:spcBef>
            </a:pPr>
            <a:r>
              <a:rPr lang="en-US" altLang="zh-CN" b="1" dirty="0">
                <a:solidFill>
                  <a:srgbClr val="2D4A87"/>
                </a:solidFill>
                <a:latin typeface="微软雅黑" panose="020B0503020204020204" charset="-122"/>
                <a:ea typeface="微软雅黑" panose="020B0503020204020204" charset="-122"/>
              </a:rPr>
              <a:t>Vector</a:t>
            </a:r>
          </a:p>
          <a:p>
            <a:pPr marL="314960" algn="ctr">
              <a:lnSpc>
                <a:spcPct val="100000"/>
              </a:lnSpc>
              <a:spcBef>
                <a:spcPts val="100"/>
              </a:spcBef>
            </a:pPr>
            <a:endParaRPr lang="en-US" altLang="zh-CN" b="1" dirty="0">
              <a:solidFill>
                <a:srgbClr val="2D4A87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314960" algn="ctr">
              <a:lnSpc>
                <a:spcPct val="100000"/>
              </a:lnSpc>
              <a:spcBef>
                <a:spcPts val="100"/>
              </a:spcBef>
            </a:pPr>
            <a:r>
              <a:rPr lang="en-US" sz="2400" dirty="0"/>
              <a:t>n. </a:t>
            </a:r>
            <a:r>
              <a:rPr lang="zh-CN" altLang="en-US" sz="2400" dirty="0"/>
              <a:t>矢量</a:t>
            </a:r>
            <a:r>
              <a:rPr lang="en-US" altLang="zh-CN" sz="2400" dirty="0"/>
              <a:t>;</a:t>
            </a:r>
            <a:r>
              <a:rPr lang="zh-CN" altLang="en-US" sz="2400" dirty="0"/>
              <a:t>向量</a:t>
            </a:r>
            <a:r>
              <a:rPr lang="en-US" altLang="zh-CN" sz="2400" dirty="0"/>
              <a:t>;</a:t>
            </a:r>
            <a:endParaRPr sz="2400" dirty="0"/>
          </a:p>
        </p:txBody>
      </p:sp>
      <p:grpSp>
        <p:nvGrpSpPr>
          <p:cNvPr id="3" name="object 3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/>
          <p:nvPr/>
        </p:nvSpPr>
        <p:spPr>
          <a:xfrm rot="18900000">
            <a:off x="7756939" y="4555235"/>
            <a:ext cx="4618729" cy="355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70"/>
              </a:lnSpc>
            </a:pPr>
            <a:endParaRPr sz="2800">
              <a:latin typeface="Consolas" panose="020B0609020204030204"/>
              <a:cs typeface="Consolas" panose="020B0609020204030204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Vector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164336" y="1676400"/>
            <a:ext cx="9514332" cy="230832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3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2400" dirty="0">
                <a:latin typeface="Arial" panose="020B0604020202020204" pitchFamily="34" charset="0"/>
              </a:rPr>
              <a:t>问题1：如果我一开始</a:t>
            </a:r>
            <a:r>
              <a:rPr lang="zh-CN" altLang="zh-CN" sz="2400" b="1" dirty="0">
                <a:latin typeface="Arial" panose="020B0604020202020204" pitchFamily="34" charset="0"/>
              </a:rPr>
              <a:t>不知道要存多少个数字</a:t>
            </a:r>
            <a:r>
              <a:rPr lang="zh-CN" altLang="zh-CN" sz="2400" dirty="0">
                <a:latin typeface="Arial" panose="020B0604020202020204" pitchFamily="34" charset="0"/>
              </a:rPr>
              <a:t>，普通数组能解决吗？</a:t>
            </a:r>
          </a:p>
          <a:p>
            <a:pPr lvl="0" eaLnBrk="0" fontAlgn="base" hangingPunct="0">
              <a:lnSpc>
                <a:spcPct val="3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2400" dirty="0">
                <a:latin typeface="Arial" panose="020B0604020202020204" pitchFamily="34" charset="0"/>
              </a:rPr>
              <a:t>问题2：如果想让存储的内容</a:t>
            </a:r>
            <a:r>
              <a:rPr lang="zh-CN" altLang="zh-CN" sz="2400" b="1" dirty="0">
                <a:latin typeface="Arial" panose="020B0604020202020204" pitchFamily="34" charset="0"/>
              </a:rPr>
              <a:t>可以不断增长</a:t>
            </a:r>
            <a:r>
              <a:rPr lang="zh-CN" altLang="zh-CN" sz="2400" dirty="0">
                <a:latin typeface="Arial" panose="020B0604020202020204" pitchFamily="34" charset="0"/>
              </a:rPr>
              <a:t>，怎么办？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164336" y="4694104"/>
            <a:ext cx="9514332" cy="12003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在C++中，有一种容器叫做 </a:t>
            </a:r>
            <a:r>
              <a:rPr kumimoji="0" lang="zh-CN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vector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，它像一个"会变长的数组"，今天我们就来学习它。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Vector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164336" y="1752600"/>
            <a:ext cx="9514332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3200" dirty="0">
                <a:latin typeface="Consolas" panose="020B0609020204030204" pitchFamily="49" charset="0"/>
              </a:rPr>
              <a:t>vector</a:t>
            </a:r>
            <a:r>
              <a:rPr lang="zh-CN" altLang="en-US" sz="3200" dirty="0">
                <a:latin typeface="Consolas" panose="020B0609020204030204" pitchFamily="49" charset="0"/>
              </a:rPr>
              <a:t>是什么</a:t>
            </a:r>
            <a:r>
              <a:rPr lang="en-US" altLang="zh-CN" sz="3200" dirty="0">
                <a:latin typeface="Consolas" panose="020B0609020204030204" pitchFamily="49" charset="0"/>
              </a:rPr>
              <a:t>?</a:t>
            </a:r>
            <a:endParaRPr lang="zh-CN" altLang="zh-CN" sz="3200" dirty="0">
              <a:latin typeface="Consolas" panose="020B0609020204030204" pitchFamily="49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164336" y="2971800"/>
            <a:ext cx="9514332" cy="293490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2400" dirty="0">
                <a:latin typeface="Consolas" panose="020B0609020204030204" pitchFamily="49" charset="0"/>
              </a:rPr>
              <a:t>vector 是一个</a:t>
            </a:r>
            <a:r>
              <a:rPr lang="zh-CN" altLang="zh-CN" sz="2400" b="1" dirty="0">
                <a:latin typeface="Consolas" panose="020B0609020204030204" pitchFamily="49" charset="0"/>
              </a:rPr>
              <a:t>动态数组容器</a:t>
            </a:r>
            <a:r>
              <a:rPr lang="zh-CN" altLang="zh-CN" sz="2400" dirty="0">
                <a:latin typeface="Consolas" panose="020B0609020204030204" pitchFamily="49" charset="0"/>
              </a:rPr>
              <a:t>。</a:t>
            </a: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2400" dirty="0">
                <a:latin typeface="Consolas" panose="020B0609020204030204" pitchFamily="49" charset="0"/>
              </a:rPr>
              <a:t>可以存储一组相同类型的元素。</a:t>
            </a: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2400" dirty="0">
                <a:latin typeface="Consolas" panose="020B0609020204030204" pitchFamily="49" charset="0"/>
              </a:rPr>
              <a:t>可以随时添加或删除元素，不需要自己管理大小。</a:t>
            </a: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2400" dirty="0">
                <a:latin typeface="Consolas" panose="020B0609020204030204" pitchFamily="49" charset="0"/>
              </a:rPr>
              <a:t>需要引入头文件 &lt;vector&gt;。</a:t>
            </a:r>
          </a:p>
        </p:txBody>
      </p:sp>
    </p:spTree>
    <p:extLst>
      <p:ext uri="{BB962C8B-B14F-4D97-AF65-F5344CB8AC3E}">
        <p14:creationId xmlns:p14="http://schemas.microsoft.com/office/powerpoint/2010/main" val="28144862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Vector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1170432" y="1823666"/>
            <a:ext cx="9514332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en-US" sz="3200" dirty="0">
                <a:latin typeface="Consolas" panose="020B0609020204030204" pitchFamily="49" charset="0"/>
              </a:rPr>
              <a:t>如何使用</a:t>
            </a:r>
            <a:r>
              <a:rPr lang="en-US" altLang="zh-CN" sz="3200" dirty="0">
                <a:latin typeface="Consolas" panose="020B0609020204030204" pitchFamily="49" charset="0"/>
              </a:rPr>
              <a:t>vector</a:t>
            </a:r>
            <a:r>
              <a:rPr lang="zh-CN" altLang="en-US" sz="3200" dirty="0">
                <a:latin typeface="Consolas" panose="020B0609020204030204" pitchFamily="49" charset="0"/>
              </a:rPr>
              <a:t>（代码示范）</a:t>
            </a:r>
            <a:endParaRPr lang="zh-CN" altLang="zh-CN" sz="3200" dirty="0">
              <a:latin typeface="Consolas" panose="020B0609020204030204" pitchFamily="49" charset="0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229868" y="3124200"/>
            <a:ext cx="9514332" cy="7242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onsolas" panose="020B0609020204030204" pitchFamily="49" charset="0"/>
              </a:rPr>
              <a:t>1. </a:t>
            </a:r>
            <a:r>
              <a:rPr lang="zh-CN" altLang="en-US" sz="2400" dirty="0">
                <a:latin typeface="Consolas" panose="020B0609020204030204" pitchFamily="49" charset="0"/>
              </a:rPr>
              <a:t>引入头文件和命名空间：</a:t>
            </a:r>
            <a:endParaRPr lang="zh-CN" altLang="zh-CN" sz="2400" dirty="0">
              <a:latin typeface="Consolas" panose="020B0609020204030204" pitchFamily="49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229868" y="4020819"/>
            <a:ext cx="9514332" cy="160075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5CC5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D73A49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5CC5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32F62"/>
                </a:solidFill>
                <a:effectLst/>
                <a:latin typeface="Consolas" panose="020B0609020204030204" pitchFamily="49" charset="0"/>
              </a:rPr>
              <a:t>&lt;iostream&gt;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rgbClr val="24292E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5CC5"/>
                </a:solidFill>
                <a:effectLst/>
                <a:latin typeface="Consolas" panose="020B0609020204030204" pitchFamily="49" charset="0"/>
              </a:rPr>
              <a:t>#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D73A49"/>
                </a:solidFill>
                <a:effectLst/>
                <a:latin typeface="Consolas" panose="020B0609020204030204" pitchFamily="49" charset="0"/>
              </a:rPr>
              <a:t>include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05CC5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032F62"/>
                </a:solidFill>
                <a:effectLst/>
                <a:latin typeface="Consolas" panose="020B0609020204030204" pitchFamily="49" charset="0"/>
              </a:rPr>
              <a:t>&lt;vector&gt;</a:t>
            </a:r>
            <a:endParaRPr kumimoji="0" lang="zh-CN" altLang="zh-CN" sz="2400" b="0" i="0" u="none" strike="noStrike" cap="none" normalizeH="0" baseline="0" dirty="0">
              <a:ln>
                <a:noFill/>
              </a:ln>
              <a:solidFill>
                <a:srgbClr val="24292E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D73A49"/>
                </a:solidFill>
                <a:effectLst/>
                <a:latin typeface="Consolas" panose="020B0609020204030204" pitchFamily="49" charset="0"/>
              </a:rPr>
              <a:t>using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24292E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D73A49"/>
                </a:solidFill>
                <a:effectLst/>
                <a:latin typeface="Consolas" panose="020B0609020204030204" pitchFamily="49" charset="0"/>
              </a:rPr>
              <a:t>namespace</a:t>
            </a:r>
            <a:r>
              <a:rPr kumimoji="0" lang="zh-CN" altLang="zh-CN" sz="2400" b="0" i="0" u="none" strike="noStrike" cap="none" normalizeH="0" baseline="0" dirty="0">
                <a:ln>
                  <a:noFill/>
                </a:ln>
                <a:solidFill>
                  <a:srgbClr val="24292E"/>
                </a:solidFill>
                <a:effectLst/>
                <a:latin typeface="Consolas" panose="020B0609020204030204" pitchFamily="49" charset="0"/>
              </a:rPr>
              <a:t> std;</a:t>
            </a:r>
            <a:endParaRPr kumimoji="0" lang="zh-CN" altLang="zh-CN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43935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Vector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229868" y="1725572"/>
            <a:ext cx="9514332" cy="5857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onsolas" panose="020B0609020204030204" pitchFamily="49" charset="0"/>
              </a:rPr>
              <a:t>2. </a:t>
            </a:r>
            <a:r>
              <a:rPr lang="zh-CN" altLang="en-US" sz="2400" dirty="0">
                <a:latin typeface="Consolas" panose="020B0609020204030204" pitchFamily="49" charset="0"/>
              </a:rPr>
              <a:t>基本定义：</a:t>
            </a:r>
            <a:endParaRPr lang="zh-CN" altLang="zh-CN" sz="2400" dirty="0">
              <a:latin typeface="Consolas" panose="020B0609020204030204" pitchFamily="49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229868" y="5208337"/>
            <a:ext cx="9514332" cy="4308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vector&lt;</a:t>
            </a:r>
            <a:r>
              <a:rPr lang="en-US" altLang="zh-CN" sz="2800" dirty="0" err="1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&gt; v;    </a:t>
            </a:r>
            <a:r>
              <a:rPr lang="en-US" altLang="zh-CN" sz="2800" i="1" dirty="0">
                <a:solidFill>
                  <a:srgbClr val="008000"/>
                </a:solidFill>
                <a:latin typeface="Consolas" panose="020B0609020204030204" pitchFamily="49" charset="0"/>
              </a:rPr>
              <a:t>// </a:t>
            </a:r>
            <a:r>
              <a:rPr lang="zh-CN" altLang="en-US" sz="2800" i="1" dirty="0">
                <a:solidFill>
                  <a:srgbClr val="008000"/>
                </a:solidFill>
                <a:latin typeface="Consolas" panose="020B0609020204030204" pitchFamily="49" charset="0"/>
              </a:rPr>
              <a:t>定义一个存放</a:t>
            </a:r>
            <a:r>
              <a:rPr lang="en-US" altLang="zh-CN" sz="2800" i="1" dirty="0" err="1">
                <a:solidFill>
                  <a:srgbClr val="008000"/>
                </a:solidFill>
                <a:latin typeface="Consolas" panose="020B0609020204030204" pitchFamily="49" charset="0"/>
              </a:rPr>
              <a:t>int</a:t>
            </a:r>
            <a:r>
              <a:rPr lang="zh-CN" altLang="en-US" sz="2800" i="1" dirty="0">
                <a:solidFill>
                  <a:srgbClr val="008000"/>
                </a:solidFill>
                <a:latin typeface="Consolas" panose="020B0609020204030204" pitchFamily="49" charset="0"/>
              </a:rPr>
              <a:t>的空</a:t>
            </a:r>
            <a:r>
              <a:rPr lang="en-US" altLang="zh-CN" sz="2800" i="1" dirty="0">
                <a:solidFill>
                  <a:srgbClr val="008000"/>
                </a:solidFill>
                <a:latin typeface="Consolas" panose="020B0609020204030204" pitchFamily="49" charset="0"/>
              </a:rPr>
              <a:t>vector</a:t>
            </a:r>
            <a:endParaRPr lang="zh-CN" altLang="en-US" sz="2800" dirty="0"/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229868" y="2667000"/>
            <a:ext cx="9514332" cy="104740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// 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定义一个存放指定数据类型的空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vector</a:t>
            </a:r>
          </a:p>
          <a:p>
            <a:pPr>
              <a:lnSpc>
                <a:spcPct val="150000"/>
              </a:lnSpc>
            </a:pPr>
            <a:r>
              <a:rPr lang="en-US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vector&lt;</a:t>
            </a: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数据类型</a:t>
            </a:r>
            <a:r>
              <a:rPr lang="en-US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&gt;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 </a:t>
            </a: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变量名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sz="2400" dirty="0">
              <a:latin typeface="Consolas" panose="020B0609020204030204" pitchFamily="49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1229868" y="4343400"/>
            <a:ext cx="9514332" cy="5857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latin typeface="Consolas" panose="020B0609020204030204" pitchFamily="49" charset="0"/>
              </a:rPr>
              <a:t>示例：</a:t>
            </a:r>
            <a:endParaRPr lang="zh-CN" altLang="zh-CN" sz="2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3916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Vector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729740" y="1476071"/>
            <a:ext cx="7979441" cy="5857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vector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常用的定义与初始化方式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29740" y="2276406"/>
            <a:ext cx="7979442" cy="25545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1. 定义空 vector：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vector&lt;int&gt; v; 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2. 指定大小并默认初值为0：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vector&lt;int&gt; v(5); </a:t>
            </a:r>
            <a:r>
              <a:rPr lang="zh-CN" altLang="zh-CN" sz="2000" i="1" dirty="0">
                <a:solidFill>
                  <a:srgbClr val="008000"/>
                </a:solidFill>
                <a:latin typeface="Consolas" panose="020B0609020204030204" pitchFamily="49" charset="0"/>
              </a:rPr>
              <a:t>// [0, 0, 0, 0, 0] </a:t>
            </a:r>
            <a:endParaRPr lang="en-US" altLang="zh-CN" sz="2000" i="1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3. 指定初始值：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vector&lt;int&gt; v(5, 3); </a:t>
            </a:r>
            <a:r>
              <a:rPr lang="zh-CN" altLang="zh-CN" sz="2000" i="1" dirty="0">
                <a:solidFill>
                  <a:srgbClr val="008000"/>
                </a:solidFill>
                <a:latin typeface="Consolas" panose="020B0609020204030204" pitchFamily="49" charset="0"/>
              </a:rPr>
              <a:t>// [3, 3, 3, 3, 3]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CB78863-030F-D2FD-3936-BD4AC50986CD}"/>
              </a:ext>
            </a:extLst>
          </p:cNvPr>
          <p:cNvSpPr txBox="1"/>
          <p:nvPr/>
        </p:nvSpPr>
        <p:spPr>
          <a:xfrm>
            <a:off x="1729740" y="5045548"/>
            <a:ext cx="7979441" cy="12345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在括号中中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第一个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参数意义为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指定</a:t>
            </a: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ve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ctor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大小</a:t>
            </a:r>
            <a:endParaRPr lang="en-US" altLang="zh-CN" sz="2000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第二个</a:t>
            </a:r>
            <a:r>
              <a:rPr kumimoji="0" lang="zh-CN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参数的意义为设定</a:t>
            </a: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vector</a:t>
            </a:r>
            <a:r>
              <a:rPr kumimoji="0" lang="zh-CN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中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所有元素</a:t>
            </a:r>
            <a:r>
              <a:rPr kumimoji="0" lang="zh-CN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的初始值，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参数是可选的</a:t>
            </a:r>
            <a:endParaRPr lang="zh-CN" altLang="zh-CN" sz="20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80267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Vector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229868" y="1656323"/>
            <a:ext cx="9514332" cy="7242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onsolas" panose="020B0609020204030204" pitchFamily="49" charset="0"/>
              </a:rPr>
              <a:t>3. </a:t>
            </a:r>
            <a:r>
              <a:rPr lang="zh-CN" altLang="en-US" sz="2400" dirty="0">
                <a:latin typeface="Consolas" panose="020B0609020204030204" pitchFamily="49" charset="0"/>
              </a:rPr>
              <a:t>添加元素（</a:t>
            </a:r>
            <a:r>
              <a:rPr lang="en-US" altLang="zh-CN" sz="2400" dirty="0" err="1">
                <a:latin typeface="Consolas" panose="020B0609020204030204" pitchFamily="49" charset="0"/>
              </a:rPr>
              <a:t>push_back</a:t>
            </a:r>
            <a:r>
              <a:rPr lang="zh-CN" altLang="en-US" sz="2400" dirty="0">
                <a:latin typeface="Consolas" panose="020B0609020204030204" pitchFamily="49" charset="0"/>
              </a:rPr>
              <a:t>）：</a:t>
            </a:r>
            <a:endParaRPr lang="zh-CN" altLang="zh-CN" sz="2400" dirty="0">
              <a:latin typeface="Consolas" panose="020B0609020204030204" pitchFamily="49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226820" y="4572690"/>
            <a:ext cx="9514332" cy="166199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cout &lt;&lt; v[</a:t>
            </a:r>
            <a:r>
              <a:rPr lang="zh-CN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0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] &lt;&lt; endl; </a:t>
            </a:r>
            <a:r>
              <a:rPr lang="zh-CN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// 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通过下标访问并</a:t>
            </a:r>
            <a:r>
              <a:rPr lang="zh-CN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输出第一个元素10</a:t>
            </a:r>
            <a:endParaRPr lang="zh-CN" altLang="zh-CN" sz="2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cout &lt;&lt; v[</a:t>
            </a:r>
            <a:r>
              <a:rPr lang="zh-CN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1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] &lt;&lt; endl; </a:t>
            </a:r>
            <a:r>
              <a:rPr lang="zh-CN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// 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通过下标访问并</a:t>
            </a:r>
            <a:r>
              <a:rPr lang="zh-CN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输出第二个元素20</a:t>
            </a:r>
            <a:endParaRPr lang="en-US" altLang="zh-CN" sz="2400" i="1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onsolas" panose="020B0609020204030204" pitchFamily="49" charset="0"/>
              </a:rPr>
              <a:t>v.at(</a:t>
            </a:r>
            <a:r>
              <a:rPr lang="en-US" altLang="zh-CN" sz="2400" dirty="0" err="1">
                <a:latin typeface="Consolas" panose="020B0609020204030204" pitchFamily="49" charset="0"/>
              </a:rPr>
              <a:t>i</a:t>
            </a:r>
            <a:r>
              <a:rPr lang="en-US" altLang="zh-CN" sz="2400" dirty="0">
                <a:latin typeface="Consolas" panose="020B0609020204030204" pitchFamily="49" charset="0"/>
              </a:rPr>
              <a:t>); 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访问第</a:t>
            </a:r>
            <a:r>
              <a:rPr lang="en-US" altLang="zh-CN" sz="2400" i="1" dirty="0" err="1">
                <a:solidFill>
                  <a:srgbClr val="008000"/>
                </a:solidFill>
                <a:latin typeface="Consolas" panose="020B0609020204030204" pitchFamily="49" charset="0"/>
              </a:rPr>
              <a:t>i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个元素，会检查越界，如果超出会抛出异常</a:t>
            </a:r>
            <a:endParaRPr lang="zh-CN" altLang="zh-CN" sz="2400" i="1" dirty="0">
              <a:solidFill>
                <a:srgbClr val="008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226820" y="2667000"/>
            <a:ext cx="9514332" cy="73866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v.push_back(</a:t>
            </a:r>
            <a:r>
              <a:rPr lang="zh-CN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10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// 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向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vector 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类型变量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v 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末尾压入元素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10</a:t>
            </a:r>
            <a:endParaRPr lang="zh-CN" altLang="zh-CN" sz="2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v.push_back(</a:t>
            </a:r>
            <a:r>
              <a:rPr lang="zh-CN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20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// 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向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vector 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类型变量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v 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末尾压入元素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20</a:t>
            </a:r>
            <a:endParaRPr lang="zh-CN" altLang="zh-CN" sz="4800" dirty="0">
              <a:latin typeface="Arial" panose="020B0604020202020204" pitchFamily="34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1226820" y="3798945"/>
            <a:ext cx="9514332" cy="5857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onsolas" panose="020B0609020204030204" pitchFamily="49" charset="0"/>
              </a:rPr>
              <a:t>4. </a:t>
            </a:r>
            <a:r>
              <a:rPr lang="zh-CN" altLang="en-US" sz="2400" dirty="0">
                <a:latin typeface="Consolas" panose="020B0609020204030204" pitchFamily="49" charset="0"/>
              </a:rPr>
              <a:t>通过 </a:t>
            </a:r>
            <a:r>
              <a:rPr lang="zh-CN" alt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下标 </a:t>
            </a:r>
            <a:r>
              <a:rPr lang="zh-CN" altLang="en-US" sz="2400" dirty="0">
                <a:latin typeface="Consolas" panose="020B0609020204030204" pitchFamily="49" charset="0"/>
              </a:rPr>
              <a:t>或 </a:t>
            </a:r>
            <a:r>
              <a:rPr lang="en-US" altLang="zh-CN" sz="2400" dirty="0">
                <a:solidFill>
                  <a:srgbClr val="FF0000"/>
                </a:solidFill>
                <a:latin typeface="Consolas" panose="020B0609020204030204" pitchFamily="49" charset="0"/>
              </a:rPr>
              <a:t>at</a:t>
            </a:r>
            <a:r>
              <a:rPr lang="zh-CN" alt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函数 </a:t>
            </a:r>
            <a:r>
              <a:rPr lang="zh-CN" altLang="zh-CN" sz="2400" dirty="0">
                <a:latin typeface="Consolas" panose="020B0609020204030204" pitchFamily="49" charset="0"/>
              </a:rPr>
              <a:t>访问元素（</a:t>
            </a:r>
            <a:r>
              <a:rPr lang="zh-CN" altLang="en-US" sz="2400" dirty="0">
                <a:latin typeface="Consolas" panose="020B0609020204030204" pitchFamily="49" charset="0"/>
              </a:rPr>
              <a:t>通过下标访问不检查越界</a:t>
            </a:r>
            <a:r>
              <a:rPr lang="zh-CN" altLang="zh-CN" sz="2400" dirty="0">
                <a:latin typeface="Consolas" panose="020B0609020204030204" pitchFamily="49" charset="0"/>
              </a:rPr>
              <a:t>）：</a:t>
            </a:r>
          </a:p>
        </p:txBody>
      </p:sp>
    </p:spTree>
    <p:extLst>
      <p:ext uri="{BB962C8B-B14F-4D97-AF65-F5344CB8AC3E}">
        <p14:creationId xmlns:p14="http://schemas.microsoft.com/office/powerpoint/2010/main" val="29045527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Vector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229868" y="1656323"/>
            <a:ext cx="9514332" cy="7242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onsolas" panose="020B0609020204030204" pitchFamily="49" charset="0"/>
              </a:rPr>
              <a:t>5. </a:t>
            </a:r>
            <a:r>
              <a:rPr lang="zh-CN" altLang="en-US" sz="2400" dirty="0">
                <a:latin typeface="Consolas" panose="020B0609020204030204" pitchFamily="49" charset="0"/>
              </a:rPr>
              <a:t>查看大小（</a:t>
            </a:r>
            <a:r>
              <a:rPr lang="en-US" altLang="zh-CN" sz="2400" dirty="0">
                <a:latin typeface="Consolas" panose="020B0609020204030204" pitchFamily="49" charset="0"/>
              </a:rPr>
              <a:t>size</a:t>
            </a:r>
            <a:r>
              <a:rPr lang="zh-CN" altLang="en-US" sz="2400" dirty="0">
                <a:latin typeface="Consolas" panose="020B0609020204030204" pitchFamily="49" charset="0"/>
              </a:rPr>
              <a:t>）：</a:t>
            </a:r>
            <a:endParaRPr lang="zh-CN" altLang="zh-CN" sz="2400" dirty="0">
              <a:latin typeface="Consolas" panose="020B0609020204030204" pitchFamily="49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229868" y="5213866"/>
            <a:ext cx="9514332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v.pop_back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(); 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// 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删除最后一个元素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20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endParaRPr lang="zh-CN" altLang="en-US" sz="2400" dirty="0"/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223772" y="2868347"/>
            <a:ext cx="9514332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 &lt;&lt; </a:t>
            </a:r>
            <a:r>
              <a:rPr lang="en-US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400" dirty="0">
                <a:solidFill>
                  <a:srgbClr val="A31515"/>
                </a:solidFill>
                <a:latin typeface="Consolas" panose="020B0609020204030204" pitchFamily="49" charset="0"/>
              </a:rPr>
              <a:t>当前</a:t>
            </a:r>
            <a:r>
              <a:rPr lang="en-US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vector</a:t>
            </a:r>
            <a:r>
              <a:rPr lang="zh-CN" altLang="en-US" sz="2400" dirty="0">
                <a:solidFill>
                  <a:srgbClr val="A31515"/>
                </a:solidFill>
                <a:latin typeface="Consolas" panose="020B0609020204030204" pitchFamily="49" charset="0"/>
              </a:rPr>
              <a:t>元素个数：</a:t>
            </a:r>
            <a:r>
              <a:rPr lang="en-US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 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&lt;&lt; 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v.size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() &lt;&lt; </a:t>
            </a: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endl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endParaRPr lang="zh-CN" altLang="en-US" sz="2400" dirty="0"/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1229868" y="4114800"/>
            <a:ext cx="9514332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onsolas" panose="020B0609020204030204" pitchFamily="49" charset="0"/>
              </a:rPr>
              <a:t>6. </a:t>
            </a:r>
            <a:r>
              <a:rPr lang="zh-CN" altLang="en-US" sz="2400" dirty="0">
                <a:latin typeface="Consolas" panose="020B0609020204030204" pitchFamily="49" charset="0"/>
              </a:rPr>
              <a:t>删除末尾元素（</a:t>
            </a:r>
            <a:r>
              <a:rPr lang="en-US" altLang="zh-CN" sz="2400" dirty="0" err="1">
                <a:latin typeface="Consolas" panose="020B0609020204030204" pitchFamily="49" charset="0"/>
              </a:rPr>
              <a:t>pop_back</a:t>
            </a:r>
            <a:r>
              <a:rPr lang="zh-CN" altLang="en-US" sz="2400" dirty="0">
                <a:latin typeface="Consolas" panose="020B0609020204030204" pitchFamily="49" charset="0"/>
              </a:rPr>
              <a:t>）：</a:t>
            </a:r>
            <a:endParaRPr lang="zh-CN" altLang="zh-CN" sz="2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273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Vector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229868" y="1656323"/>
            <a:ext cx="9514332" cy="7242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onsolas" panose="020B0609020204030204" pitchFamily="49" charset="0"/>
              </a:rPr>
              <a:t>7. </a:t>
            </a:r>
            <a:r>
              <a:rPr lang="zh-CN" altLang="en-US" sz="2400" dirty="0">
                <a:latin typeface="Consolas" panose="020B0609020204030204" pitchFamily="49" charset="0"/>
              </a:rPr>
              <a:t>修改元素：</a:t>
            </a:r>
            <a:endParaRPr lang="zh-CN" altLang="zh-CN" sz="2400" dirty="0">
              <a:latin typeface="Consolas" panose="020B0609020204030204" pitchFamily="49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229868" y="5213866"/>
            <a:ext cx="9514332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v.clear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(); 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// 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删除清空所有的元素</a:t>
            </a:r>
            <a:endParaRPr lang="zh-CN" altLang="en-US" sz="2400" dirty="0"/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223772" y="2868347"/>
            <a:ext cx="9514332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v[0] = 100;  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修改第一个元素的值为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100</a:t>
            </a:r>
            <a:endParaRPr lang="zh-CN" altLang="en-US" sz="2400" i="1" dirty="0">
              <a:solidFill>
                <a:srgbClr val="008000"/>
              </a:solidFill>
              <a:latin typeface="Consolas" panose="020B0609020204030204" pitchFamily="49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1229868" y="4114800"/>
            <a:ext cx="9514332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onsolas" panose="020B0609020204030204" pitchFamily="49" charset="0"/>
              </a:rPr>
              <a:t>8. </a:t>
            </a:r>
            <a:r>
              <a:rPr lang="zh-CN" altLang="en-US" sz="2400" dirty="0">
                <a:latin typeface="Consolas" panose="020B0609020204030204" pitchFamily="49" charset="0"/>
              </a:rPr>
              <a:t>清空所有元素：</a:t>
            </a:r>
            <a:endParaRPr lang="zh-CN" altLang="zh-CN" sz="2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44213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Vector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229868" y="1602943"/>
            <a:ext cx="9514332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onsolas" panose="020B0609020204030204" pitchFamily="49" charset="0"/>
              </a:rPr>
              <a:t>9.</a:t>
            </a:r>
            <a:r>
              <a:rPr lang="zh-CN" altLang="en-US" sz="2400" dirty="0">
                <a:latin typeface="Consolas" panose="020B0609020204030204" pitchFamily="49" charset="0"/>
              </a:rPr>
              <a:t>插入元素（</a:t>
            </a:r>
            <a:r>
              <a:rPr lang="en-US" altLang="zh-CN" sz="2400" dirty="0">
                <a:latin typeface="Consolas" panose="020B0609020204030204" pitchFamily="49" charset="0"/>
              </a:rPr>
              <a:t>insert</a:t>
            </a:r>
            <a:r>
              <a:rPr lang="zh-CN" altLang="en-US" sz="2400" dirty="0">
                <a:latin typeface="Consolas" panose="020B0609020204030204" pitchFamily="49" charset="0"/>
              </a:rPr>
              <a:t>）：</a:t>
            </a:r>
            <a:endParaRPr lang="zh-CN" altLang="zh-CN" sz="2400" dirty="0">
              <a:latin typeface="Consolas" panose="020B0609020204030204" pitchFamily="49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229868" y="2802266"/>
            <a:ext cx="9514332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v.</a:t>
            </a:r>
            <a:r>
              <a:rPr lang="en-US" altLang="zh-CN" sz="2400" dirty="0" err="1">
                <a:solidFill>
                  <a:srgbClr val="FF0000"/>
                </a:solidFill>
                <a:latin typeface="Consolas" panose="020B0609020204030204" pitchFamily="49" charset="0"/>
              </a:rPr>
              <a:t>insert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位置迭代器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元素值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在指定位置之前插入一个元素。</a:t>
            </a: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264920" y="3577680"/>
            <a:ext cx="9479280" cy="240065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可以把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迭代器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看作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书签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一样</a:t>
            </a:r>
            <a:endParaRPr kumimoji="0" lang="zh-CN" altLang="zh-CN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假设 vector 是一本书，每一页是一个元素。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那么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迭代器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是我们夹在某一页的“书签”。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如果你把书签夹在第 2 页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，想要找到第 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3 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页的话，那么就可以通过</a:t>
            </a:r>
            <a:r>
              <a:rPr lang="en-US" altLang="zh-CN" sz="2000" dirty="0">
                <a:latin typeface="Consolas" panose="020B0609020204030204" pitchFamily="49" charset="0"/>
              </a:rPr>
              <a:t> “</a:t>
            </a:r>
            <a:r>
              <a:rPr lang="zh-CN" altLang="en-US" sz="2000" dirty="0">
                <a:latin typeface="Consolas" panose="020B0609020204030204" pitchFamily="49" charset="0"/>
              </a:rPr>
              <a:t>书签的位置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+ 1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”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，就能快速找到这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第 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3 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页。</a:t>
            </a:r>
          </a:p>
        </p:txBody>
      </p:sp>
    </p:spTree>
    <p:extLst>
      <p:ext uri="{BB962C8B-B14F-4D97-AF65-F5344CB8AC3E}">
        <p14:creationId xmlns:p14="http://schemas.microsoft.com/office/powerpoint/2010/main" val="904106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Vector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264920" y="3994133"/>
            <a:ext cx="9479280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v.begin</a:t>
            </a:r>
            <a:r>
              <a:rPr lang="en-US" altLang="zh-CN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() </a:t>
            </a:r>
            <a:r>
              <a:rPr lang="zh-CN" altLang="en-US" sz="2000" b="1" dirty="0">
                <a:latin typeface="Consolas" panose="020B0609020204030204" pitchFamily="49" charset="0"/>
              </a:rPr>
              <a:t>是一个“指向第一个元素”的迭代器</a:t>
            </a:r>
            <a:endParaRPr lang="en-US" altLang="zh-CN" sz="2000" b="1" dirty="0">
              <a:latin typeface="Consolas" panose="020B0609020204030204" pitchFamily="49" charset="0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v.begin</a:t>
            </a:r>
            <a:r>
              <a:rPr lang="en-US" altLang="zh-CN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() + 1 </a:t>
            </a:r>
            <a:r>
              <a:rPr lang="zh-CN" altLang="en-US" sz="2000" b="1" dirty="0">
                <a:latin typeface="Consolas" panose="020B0609020204030204" pitchFamily="49" charset="0"/>
              </a:rPr>
              <a:t>指向第二个元素，以此类推 </a:t>
            </a:r>
            <a:endParaRPr lang="en-US" altLang="zh-CN" sz="2000" b="1" dirty="0">
              <a:latin typeface="Consolas" panose="020B0609020204030204" pitchFamily="49" charset="0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latin typeface="Consolas" panose="020B0609020204030204" pitchFamily="49" charset="0"/>
              </a:rPr>
              <a:t>可以把 </a:t>
            </a:r>
            <a:r>
              <a:rPr lang="en-US" altLang="zh-CN" sz="2000" b="1" dirty="0" err="1">
                <a:latin typeface="Consolas" panose="020B0609020204030204" pitchFamily="49" charset="0"/>
              </a:rPr>
              <a:t>v.begin</a:t>
            </a:r>
            <a:r>
              <a:rPr lang="en-US" altLang="zh-CN" sz="2000" b="1" dirty="0">
                <a:latin typeface="Consolas" panose="020B0609020204030204" pitchFamily="49" charset="0"/>
              </a:rPr>
              <a:t>() </a:t>
            </a:r>
            <a:r>
              <a:rPr lang="zh-CN" altLang="en-US" sz="2000" b="1" dirty="0">
                <a:latin typeface="Consolas" panose="020B0609020204030204" pitchFamily="49" charset="0"/>
              </a:rPr>
              <a:t>看作是‘第一个格子的地址’，后面加几就是往右走几格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2486776"/>
              </p:ext>
            </p:extLst>
          </p:nvPr>
        </p:nvGraphicFramePr>
        <p:xfrm>
          <a:off x="2667000" y="1756275"/>
          <a:ext cx="5971540" cy="1676400"/>
        </p:xfrm>
        <a:graphic>
          <a:graphicData uri="http://schemas.openxmlformats.org/drawingml/2006/table">
            <a:tbl>
              <a:tblPr bandRow="1">
                <a:tableStyleId>{93296810-A885-4BE3-A3E7-6D5BEEA58F35}</a:tableStyleId>
              </a:tblPr>
              <a:tblGrid>
                <a:gridCol w="1492885">
                  <a:extLst>
                    <a:ext uri="{9D8B030D-6E8A-4147-A177-3AD203B41FA5}">
                      <a16:colId xmlns:a16="http://schemas.microsoft.com/office/drawing/2014/main" val="4133799588"/>
                    </a:ext>
                  </a:extLst>
                </a:gridCol>
                <a:gridCol w="1492885">
                  <a:extLst>
                    <a:ext uri="{9D8B030D-6E8A-4147-A177-3AD203B41FA5}">
                      <a16:colId xmlns:a16="http://schemas.microsoft.com/office/drawing/2014/main" val="2378471309"/>
                    </a:ext>
                  </a:extLst>
                </a:gridCol>
                <a:gridCol w="1492885">
                  <a:extLst>
                    <a:ext uri="{9D8B030D-6E8A-4147-A177-3AD203B41FA5}">
                      <a16:colId xmlns:a16="http://schemas.microsoft.com/office/drawing/2014/main" val="242365962"/>
                    </a:ext>
                  </a:extLst>
                </a:gridCol>
                <a:gridCol w="1492885">
                  <a:extLst>
                    <a:ext uri="{9D8B030D-6E8A-4147-A177-3AD203B41FA5}">
                      <a16:colId xmlns:a16="http://schemas.microsoft.com/office/drawing/2014/main" val="2793634851"/>
                    </a:ext>
                  </a:extLst>
                </a:gridCol>
              </a:tblGrid>
              <a:tr h="558800">
                <a:tc>
                  <a:txBody>
                    <a:bodyPr/>
                    <a:lstStyle/>
                    <a:p>
                      <a:pPr algn="ctr"/>
                      <a:r>
                        <a:rPr lang="zh-CN" altLang="en-US" b="1" dirty="0"/>
                        <a:t>下标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/>
                        <a:t>0</a:t>
                      </a:r>
                      <a:endParaRPr lang="zh-CN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/>
                        <a:t>1</a:t>
                      </a:r>
                      <a:endParaRPr lang="zh-CN" alt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b="1" dirty="0"/>
                        <a:t>2</a:t>
                      </a:r>
                      <a:endParaRPr lang="zh-CN" altLang="en-US" b="1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59774400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元素值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10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20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/>
                        <a:t>30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9678222"/>
                  </a:ext>
                </a:extLst>
              </a:tr>
              <a:tr h="558800">
                <a:tc>
                  <a:txBody>
                    <a:bodyPr/>
                    <a:lstStyle/>
                    <a:p>
                      <a:pPr algn="ctr"/>
                      <a:r>
                        <a:rPr lang="zh-CN" altLang="en-US" dirty="0"/>
                        <a:t>迭代器位置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dirty="0" err="1"/>
                        <a:t>v.begin</a:t>
                      </a:r>
                      <a:r>
                        <a:rPr lang="en-US" altLang="zh-CN" dirty="0"/>
                        <a:t>()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err="1"/>
                        <a:t>v.begin</a:t>
                      </a:r>
                      <a:r>
                        <a:rPr lang="en-US" altLang="zh-CN" dirty="0"/>
                        <a:t>()+1</a:t>
                      </a:r>
                      <a:endParaRPr lang="zh-CN" alt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dirty="0" err="1"/>
                        <a:t>v.begin</a:t>
                      </a:r>
                      <a:r>
                        <a:rPr lang="en-US" altLang="zh-CN" dirty="0"/>
                        <a:t>()+2</a:t>
                      </a:r>
                      <a:endParaRPr lang="zh-CN" alt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702577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260348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Vector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264920" y="2133600"/>
            <a:ext cx="9479280" cy="144655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latin typeface="Consolas" panose="020B0609020204030204" pitchFamily="49" charset="0"/>
              </a:rPr>
              <a:t>vector&lt;</a:t>
            </a:r>
            <a:r>
              <a:rPr lang="en-US" altLang="zh-CN" sz="2000" dirty="0" err="1">
                <a:latin typeface="Consolas" panose="020B0609020204030204" pitchFamily="49" charset="0"/>
              </a:rPr>
              <a:t>int</a:t>
            </a:r>
            <a:r>
              <a:rPr lang="en-US" altLang="zh-CN" sz="2000" dirty="0">
                <a:latin typeface="Consolas" panose="020B0609020204030204" pitchFamily="49" charset="0"/>
              </a:rPr>
              <a:t>&gt; v = {10, 20, 40};</a:t>
            </a: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 err="1">
                <a:latin typeface="Consolas" panose="020B0609020204030204" pitchFamily="49" charset="0"/>
              </a:rPr>
              <a:t>v.insert</a:t>
            </a:r>
            <a:r>
              <a:rPr lang="en-US" altLang="zh-CN" sz="2000" dirty="0">
                <a:latin typeface="Consolas" panose="020B0609020204030204" pitchFamily="49" charset="0"/>
              </a:rPr>
              <a:t>(</a:t>
            </a:r>
            <a:r>
              <a:rPr lang="en-US" altLang="zh-CN" sz="20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v.begin</a:t>
            </a:r>
            <a:r>
              <a:rPr lang="en-US" altLang="zh-CN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() + 2</a:t>
            </a:r>
            <a:r>
              <a:rPr lang="en-US" altLang="zh-CN" sz="2000" dirty="0">
                <a:latin typeface="Consolas" panose="020B0609020204030204" pitchFamily="49" charset="0"/>
              </a:rPr>
              <a:t>, 30);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在下标为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2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的位置之前插入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30</a:t>
            </a:r>
            <a:endParaRPr lang="zh-CN" altLang="zh-CN" sz="2400" i="1" dirty="0">
              <a:solidFill>
                <a:srgbClr val="008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60158" y="1524000"/>
            <a:ext cx="2031325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Consolas" panose="020B0609020204030204" pitchFamily="49" charset="0"/>
              </a:rPr>
              <a:t>例：插入元素</a:t>
            </a:r>
          </a:p>
        </p:txBody>
      </p:sp>
      <p:sp>
        <p:nvSpPr>
          <p:cNvPr id="10" name="矩形 9"/>
          <p:cNvSpPr/>
          <p:nvPr/>
        </p:nvSpPr>
        <p:spPr>
          <a:xfrm>
            <a:off x="838200" y="4191000"/>
            <a:ext cx="10033516" cy="20621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latin typeface="Consolas" panose="020B0609020204030204" pitchFamily="49" charset="0"/>
              </a:rPr>
              <a:t>课堂练习：</a:t>
            </a:r>
            <a:endParaRPr lang="en-US" altLang="zh-CN" sz="2400" b="1" dirty="0">
              <a:latin typeface="Consolas" panose="020B0609020204030204" pitchFamily="49" charset="0"/>
            </a:endParaRP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latin typeface="Consolas" panose="020B0609020204030204" pitchFamily="49" charset="0"/>
              </a:rPr>
              <a:t>试试看将</a:t>
            </a:r>
            <a:r>
              <a:rPr lang="en-US" altLang="zh-CN" sz="2000" dirty="0">
                <a:latin typeface="Consolas" panose="020B0609020204030204" pitchFamily="49" charset="0"/>
              </a:rPr>
              <a:t>vector&lt;</a:t>
            </a:r>
            <a:r>
              <a:rPr lang="en-US" altLang="zh-CN" sz="2000" dirty="0" err="1">
                <a:latin typeface="Consolas" panose="020B0609020204030204" pitchFamily="49" charset="0"/>
              </a:rPr>
              <a:t>int</a:t>
            </a:r>
            <a:r>
              <a:rPr lang="en-US" altLang="zh-CN" sz="2000" dirty="0">
                <a:latin typeface="Consolas" panose="020B0609020204030204" pitchFamily="49" charset="0"/>
              </a:rPr>
              <a:t>&gt; v = {10, 20, 40};</a:t>
            </a:r>
            <a:r>
              <a:rPr lang="zh-CN" altLang="en-US" sz="2000" dirty="0">
                <a:latin typeface="Consolas" panose="020B0609020204030204" pitchFamily="49" charset="0"/>
              </a:rPr>
              <a:t>通过插入将其变成</a:t>
            </a:r>
            <a:r>
              <a:rPr lang="en-US" altLang="zh-CN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{0, 10, 15, 40, 50}</a:t>
            </a:r>
          </a:p>
          <a:p>
            <a:pPr algn="ctr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然后再分别输出一下</a:t>
            </a:r>
            <a:r>
              <a:rPr lang="en-US" altLang="zh-CN" sz="2000" b="1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v[0]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、</a:t>
            </a:r>
            <a:r>
              <a:rPr lang="en-US" altLang="zh-CN" sz="2000" b="1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v[2]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、</a:t>
            </a:r>
            <a:r>
              <a:rPr lang="en-US" altLang="zh-CN" sz="2000" b="1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v[4]</a:t>
            </a:r>
            <a:r>
              <a:rPr lang="zh-CN" altLang="en-US" sz="2000" b="1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，验证是否正确？</a:t>
            </a:r>
            <a:endParaRPr lang="en-US" altLang="zh-CN" sz="2000" b="1" dirty="0">
              <a:solidFill>
                <a:schemeClr val="accent6">
                  <a:lumMod val="75000"/>
                </a:schemeClr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31080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Vector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229868" y="1602943"/>
            <a:ext cx="9514332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onsolas" panose="020B0609020204030204" pitchFamily="49" charset="0"/>
              </a:rPr>
              <a:t>10.</a:t>
            </a:r>
            <a:r>
              <a:rPr lang="zh-CN" altLang="en-US" sz="2400" dirty="0">
                <a:latin typeface="Consolas" panose="020B0609020204030204" pitchFamily="49" charset="0"/>
              </a:rPr>
              <a:t>删除一个指定位置的元素：</a:t>
            </a:r>
            <a:endParaRPr lang="zh-CN" altLang="zh-CN" sz="2400" dirty="0">
              <a:latin typeface="Consolas" panose="020B0609020204030204" pitchFamily="49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229868" y="2802266"/>
            <a:ext cx="9514332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v.</a:t>
            </a:r>
            <a:r>
              <a:rPr lang="en-US" altLang="zh-CN" sz="2400" dirty="0" err="1">
                <a:solidFill>
                  <a:srgbClr val="FF0000"/>
                </a:solidFill>
                <a:latin typeface="Consolas" panose="020B0609020204030204" pitchFamily="49" charset="0"/>
              </a:rPr>
              <a:t>erase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位置迭代器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);                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删除单个元素</a:t>
            </a:r>
          </a:p>
        </p:txBody>
      </p:sp>
      <p:sp>
        <p:nvSpPr>
          <p:cNvPr id="5" name="矩形 4"/>
          <p:cNvSpPr/>
          <p:nvPr/>
        </p:nvSpPr>
        <p:spPr>
          <a:xfrm>
            <a:off x="1229868" y="4724400"/>
            <a:ext cx="9514332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vector&lt;int&gt; v = {10, 20, 30, 40};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v.</a:t>
            </a:r>
            <a:r>
              <a:rPr lang="zh-CN" alt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erase</a:t>
            </a:r>
            <a:r>
              <a:rPr lang="zh-CN" altLang="en-US" sz="2400" dirty="0">
                <a:latin typeface="Consolas" panose="020B0609020204030204" pitchFamily="49" charset="0"/>
              </a:rPr>
              <a:t>(</a:t>
            </a: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v.begin() + 2</a:t>
            </a:r>
            <a:r>
              <a:rPr lang="zh-CN" altLang="en-US" sz="2400" dirty="0">
                <a:latin typeface="Consolas" panose="020B0609020204030204" pitchFamily="49" charset="0"/>
              </a:rPr>
              <a:t>);  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// 删除下标为2的元素（即30）</a:t>
            </a:r>
          </a:p>
        </p:txBody>
      </p:sp>
      <p:sp>
        <p:nvSpPr>
          <p:cNvPr id="10" name="矩形 9"/>
          <p:cNvSpPr/>
          <p:nvPr/>
        </p:nvSpPr>
        <p:spPr>
          <a:xfrm>
            <a:off x="1229868" y="3948642"/>
            <a:ext cx="800219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Consolas" panose="020B0609020204030204" pitchFamily="49" charset="0"/>
              </a:rPr>
              <a:t>例：</a:t>
            </a:r>
          </a:p>
        </p:txBody>
      </p:sp>
    </p:spTree>
    <p:extLst>
      <p:ext uri="{BB962C8B-B14F-4D97-AF65-F5344CB8AC3E}">
        <p14:creationId xmlns:p14="http://schemas.microsoft.com/office/powerpoint/2010/main" val="22341944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Vector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229868" y="1602943"/>
            <a:ext cx="9514332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onsolas" panose="020B0609020204030204" pitchFamily="49" charset="0"/>
              </a:rPr>
              <a:t>11.</a:t>
            </a:r>
            <a:r>
              <a:rPr lang="zh-CN" altLang="en-US" sz="2400" dirty="0"/>
              <a:t>删除多个连续元素</a:t>
            </a:r>
            <a:r>
              <a:rPr lang="zh-CN" altLang="en-US" sz="2400" dirty="0">
                <a:latin typeface="Consolas" panose="020B0609020204030204" pitchFamily="49" charset="0"/>
              </a:rPr>
              <a:t>：</a:t>
            </a:r>
            <a:endParaRPr lang="zh-CN" altLang="zh-CN" sz="2400" dirty="0">
              <a:latin typeface="Consolas" panose="020B0609020204030204" pitchFamily="49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229868" y="2590800"/>
            <a:ext cx="9514332" cy="11079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//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删除一段范围（左闭右开）</a:t>
            </a:r>
            <a:endParaRPr lang="en-US" altLang="zh-CN" sz="2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v.</a:t>
            </a:r>
            <a:r>
              <a:rPr lang="en-US" altLang="zh-CN" sz="2400" dirty="0" err="1">
                <a:solidFill>
                  <a:srgbClr val="FF0000"/>
                </a:solidFill>
                <a:latin typeface="Consolas" panose="020B0609020204030204" pitchFamily="49" charset="0"/>
              </a:rPr>
              <a:t>erase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起始位置迭代器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结束位置迭代器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</a:p>
        </p:txBody>
      </p:sp>
      <p:sp>
        <p:nvSpPr>
          <p:cNvPr id="5" name="矩形 4"/>
          <p:cNvSpPr/>
          <p:nvPr/>
        </p:nvSpPr>
        <p:spPr>
          <a:xfrm>
            <a:off x="1229868" y="4572000"/>
            <a:ext cx="9514332" cy="175432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vector&lt;int&gt; v = {10, 20, 30, 40};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// 删除下标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0 ~ 2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的元素（即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10, 20, 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30）</a:t>
            </a:r>
            <a:endParaRPr lang="zh-CN" altLang="en-US" sz="2400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v.</a:t>
            </a:r>
            <a:r>
              <a:rPr lang="zh-CN" alt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erase</a:t>
            </a:r>
            <a:r>
              <a:rPr lang="zh-CN" altLang="en-US" sz="2400" dirty="0">
                <a:latin typeface="Consolas" panose="020B0609020204030204" pitchFamily="49" charset="0"/>
              </a:rPr>
              <a:t>(</a:t>
            </a:r>
            <a:r>
              <a:rPr lang="en-US" altLang="zh-CN" sz="2400" dirty="0" err="1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v.begin</a:t>
            </a:r>
            <a:r>
              <a:rPr lang="en-US" altLang="zh-CN" sz="24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(), </a:t>
            </a: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v.begin() + 2</a:t>
            </a:r>
            <a:r>
              <a:rPr lang="zh-CN" altLang="en-US" sz="2400" dirty="0">
                <a:latin typeface="Consolas" panose="020B0609020204030204" pitchFamily="49" charset="0"/>
              </a:rPr>
              <a:t>);  </a:t>
            </a:r>
            <a:endParaRPr lang="zh-CN" altLang="en-US" sz="2400" i="1" dirty="0">
              <a:solidFill>
                <a:srgbClr val="008000"/>
              </a:solidFill>
              <a:latin typeface="Consolas" panose="020B0609020204030204" pitchFamily="49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229868" y="3962400"/>
            <a:ext cx="800219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Consolas" panose="020B0609020204030204" pitchFamily="49" charset="0"/>
              </a:rPr>
              <a:t>例：</a:t>
            </a:r>
          </a:p>
        </p:txBody>
      </p:sp>
    </p:spTree>
    <p:extLst>
      <p:ext uri="{BB962C8B-B14F-4D97-AF65-F5344CB8AC3E}">
        <p14:creationId xmlns:p14="http://schemas.microsoft.com/office/powerpoint/2010/main" val="29443501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Vector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229868" y="1602943"/>
            <a:ext cx="9514332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latin typeface="Consolas" panose="020B0609020204030204" pitchFamily="49" charset="0"/>
              </a:rPr>
              <a:t>方法</a:t>
            </a:r>
            <a:r>
              <a:rPr lang="en-US" altLang="zh-CN" sz="2400" b="1" dirty="0">
                <a:latin typeface="Consolas" panose="020B0609020204030204" pitchFamily="49" charset="0"/>
              </a:rPr>
              <a:t>1. </a:t>
            </a:r>
            <a:r>
              <a:rPr lang="zh-CN" altLang="en-US" sz="2400" b="1" dirty="0">
                <a:latin typeface="Consolas" panose="020B0609020204030204" pitchFamily="49" charset="0"/>
              </a:rPr>
              <a:t>遍历 </a:t>
            </a:r>
            <a:r>
              <a:rPr lang="en-US" altLang="zh-CN" sz="2400" b="1" dirty="0">
                <a:latin typeface="Consolas" panose="020B0609020204030204" pitchFamily="49" charset="0"/>
              </a:rPr>
              <a:t>vector , </a:t>
            </a:r>
            <a:r>
              <a:rPr lang="zh-CN" altLang="en-US" sz="2400" b="1" dirty="0">
                <a:latin typeface="Consolas" panose="020B0609020204030204" pitchFamily="49" charset="0"/>
              </a:rPr>
              <a:t>使用普通 </a:t>
            </a:r>
            <a:r>
              <a:rPr lang="en-US" altLang="zh-CN" sz="2400" b="1" dirty="0">
                <a:latin typeface="Consolas" panose="020B0609020204030204" pitchFamily="49" charset="0"/>
              </a:rPr>
              <a:t>for </a:t>
            </a:r>
            <a:r>
              <a:rPr lang="zh-CN" altLang="en-US" sz="2400" b="1" dirty="0">
                <a:latin typeface="Consolas" panose="020B0609020204030204" pitchFamily="49" charset="0"/>
              </a:rPr>
              <a:t>循环</a:t>
            </a:r>
            <a:endParaRPr lang="zh-CN" altLang="zh-CN" sz="2400" b="1" dirty="0">
              <a:latin typeface="Consolas" panose="020B0609020204030204" pitchFamily="49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229868" y="5181600"/>
            <a:ext cx="9514332" cy="11079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 (</a:t>
            </a:r>
            <a:r>
              <a:rPr lang="zh-CN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 x : v) {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    cout &lt;&lt; x &lt;&lt; </a:t>
            </a:r>
            <a:r>
              <a:rPr lang="zh-CN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" "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zh-CN" sz="4800" dirty="0">
              <a:latin typeface="Arial" panose="020B0604020202020204" pitchFamily="34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229868" y="2691334"/>
            <a:ext cx="9514332" cy="11079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 (</a:t>
            </a:r>
            <a:r>
              <a:rPr lang="zh-CN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 i = </a:t>
            </a:r>
            <a:r>
              <a:rPr lang="zh-CN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0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 i &lt; v.size(); i++) {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    cout &lt;&lt; v[i] &lt;&lt; </a:t>
            </a:r>
            <a:r>
              <a:rPr lang="zh-CN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" "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zh-CN" sz="4800" dirty="0">
              <a:latin typeface="Arial" panose="020B0604020202020204" pitchFamily="34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1229868" y="4233080"/>
            <a:ext cx="9514332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latin typeface="Consolas" panose="020B0609020204030204" pitchFamily="49" charset="0"/>
              </a:rPr>
              <a:t>方法</a:t>
            </a:r>
            <a:r>
              <a:rPr lang="en-US" altLang="zh-CN" sz="2400" b="1" dirty="0">
                <a:latin typeface="Consolas" panose="020B0609020204030204" pitchFamily="49" charset="0"/>
              </a:rPr>
              <a:t>2. </a:t>
            </a:r>
            <a:r>
              <a:rPr lang="zh-CN" altLang="en-US" sz="2400" b="1" dirty="0">
                <a:latin typeface="Consolas" panose="020B0609020204030204" pitchFamily="49" charset="0"/>
              </a:rPr>
              <a:t>遍历 </a:t>
            </a:r>
            <a:r>
              <a:rPr lang="en-US" altLang="zh-CN" sz="2400" b="1" dirty="0">
                <a:latin typeface="Consolas" panose="020B0609020204030204" pitchFamily="49" charset="0"/>
              </a:rPr>
              <a:t>vector , </a:t>
            </a:r>
            <a:r>
              <a:rPr lang="zh-CN" altLang="en-US" sz="2400" b="1" dirty="0">
                <a:latin typeface="Consolas" panose="020B0609020204030204" pitchFamily="49" charset="0"/>
              </a:rPr>
              <a:t>使用 </a:t>
            </a:r>
            <a:r>
              <a:rPr lang="en-US" altLang="zh-CN" sz="2400" b="1" dirty="0">
                <a:latin typeface="Consolas" panose="020B0609020204030204" pitchFamily="49" charset="0"/>
              </a:rPr>
              <a:t>loop-base</a:t>
            </a:r>
            <a:r>
              <a:rPr lang="zh-CN" altLang="en-US" sz="2400" b="1" dirty="0">
                <a:latin typeface="Consolas" panose="020B0609020204030204" pitchFamily="49" charset="0"/>
              </a:rPr>
              <a:t> </a:t>
            </a:r>
            <a:r>
              <a:rPr lang="en-US" altLang="zh-CN" sz="2400" b="1" dirty="0">
                <a:latin typeface="Consolas" panose="020B0609020204030204" pitchFamily="49" charset="0"/>
              </a:rPr>
              <a:t>for </a:t>
            </a:r>
            <a:r>
              <a:rPr lang="zh-CN" altLang="en-US" sz="2400" b="1" dirty="0">
                <a:latin typeface="Consolas" panose="020B0609020204030204" pitchFamily="49" charset="0"/>
              </a:rPr>
              <a:t>循环</a:t>
            </a:r>
            <a:endParaRPr lang="zh-CN" altLang="zh-CN" sz="24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39875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Vector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229868" y="1524000"/>
            <a:ext cx="9514332" cy="7255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latin typeface="Consolas" panose="020B0609020204030204" pitchFamily="49" charset="0"/>
              </a:rPr>
              <a:t>总结提问</a:t>
            </a:r>
            <a:endParaRPr lang="zh-CN" altLang="zh-CN" sz="2400" b="1" dirty="0">
              <a:latin typeface="Consolas" panose="020B0609020204030204" pitchFamily="49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229868" y="2491659"/>
            <a:ext cx="9514332" cy="36933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2400" dirty="0">
                <a:latin typeface="Consolas" panose="020B0609020204030204" pitchFamily="49" charset="0"/>
              </a:rPr>
              <a:t>vector 是什么？</a:t>
            </a: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2400" dirty="0">
                <a:latin typeface="Consolas" panose="020B0609020204030204" pitchFamily="49" charset="0"/>
              </a:rPr>
              <a:t>怎样向 vector 添加元素？</a:t>
            </a: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2400" dirty="0">
                <a:latin typeface="Consolas" panose="020B0609020204030204" pitchFamily="49" charset="0"/>
              </a:rPr>
              <a:t>如何访问 vector 中的元素？</a:t>
            </a: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2400" dirty="0">
                <a:latin typeface="Consolas" panose="020B0609020204030204" pitchFamily="49" charset="0"/>
              </a:rPr>
              <a:t>vector 的长度怎么得到？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en-US" sz="2400" dirty="0">
                <a:latin typeface="Consolas" panose="020B0609020204030204" pitchFamily="49" charset="0"/>
              </a:rPr>
              <a:t>如何插入和删除元素？</a:t>
            </a:r>
            <a:endParaRPr lang="zh-CN" altLang="zh-CN" sz="2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40114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Vector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211580" y="1461764"/>
            <a:ext cx="9514332" cy="7255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latin typeface="Consolas" panose="020B0609020204030204" pitchFamily="49" charset="0"/>
              </a:rPr>
              <a:t>总结提问</a:t>
            </a:r>
            <a:endParaRPr lang="zh-CN" altLang="zh-CN" sz="2400" b="1" dirty="0">
              <a:latin typeface="Consolas" panose="020B0609020204030204" pitchFamily="49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211580" y="2438400"/>
            <a:ext cx="9514332" cy="36933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2400" dirty="0">
                <a:latin typeface="Consolas" panose="020B0609020204030204" pitchFamily="49" charset="0"/>
              </a:rPr>
              <a:t>vector 是什么？</a:t>
            </a:r>
            <a:r>
              <a:rPr lang="en-US" altLang="zh-CN" sz="2400" dirty="0">
                <a:latin typeface="Consolas" panose="020B0609020204030204" pitchFamily="49" charset="0"/>
              </a:rPr>
              <a:t>              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动态数组</a:t>
            </a:r>
            <a:endParaRPr lang="zh-CN" altLang="zh-CN" sz="24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2400" dirty="0">
                <a:latin typeface="Consolas" panose="020B0609020204030204" pitchFamily="49" charset="0"/>
              </a:rPr>
              <a:t>怎样向 vector 添加元素？</a:t>
            </a:r>
            <a:r>
              <a:rPr lang="en-US" altLang="zh-CN" sz="2400" dirty="0">
                <a:latin typeface="Consolas" panose="020B0609020204030204" pitchFamily="49" charset="0"/>
              </a:rPr>
              <a:t>      </a:t>
            </a:r>
            <a:r>
              <a:rPr lang="en-US" altLang="zh-CN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push_back</a:t>
            </a:r>
            <a:r>
              <a:rPr lang="en-US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(x)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：尾部添加元素</a:t>
            </a:r>
            <a:endParaRPr lang="zh-CN" altLang="zh-CN" sz="24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2400" dirty="0">
                <a:latin typeface="Consolas" panose="020B0609020204030204" pitchFamily="49" charset="0"/>
              </a:rPr>
              <a:t>如何访问 vector 中的元素？</a:t>
            </a:r>
            <a:r>
              <a:rPr lang="en-US" altLang="zh-CN" sz="2400" dirty="0">
                <a:latin typeface="Consolas" panose="020B0609020204030204" pitchFamily="49" charset="0"/>
              </a:rPr>
              <a:t>    </a:t>
            </a:r>
            <a:r>
              <a:rPr lang="en-US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v[</a:t>
            </a:r>
            <a:r>
              <a:rPr lang="en-US" altLang="zh-CN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]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：访问元素</a:t>
            </a:r>
            <a:endParaRPr lang="en-US" altLang="zh-CN" sz="24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2400" dirty="0">
                <a:latin typeface="Consolas" panose="020B0609020204030204" pitchFamily="49" charset="0"/>
              </a:rPr>
              <a:t>vector 的长度怎么得到？</a:t>
            </a:r>
            <a:r>
              <a:rPr lang="en-US" altLang="zh-CN" sz="2400" dirty="0">
                <a:latin typeface="Consolas" panose="020B0609020204030204" pitchFamily="49" charset="0"/>
              </a:rPr>
              <a:t>       </a:t>
            </a:r>
            <a:r>
              <a:rPr lang="en-US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size()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：返回元素个数</a:t>
            </a:r>
            <a:endParaRPr lang="en-US" altLang="zh-CN" sz="24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en-US" sz="2400" dirty="0">
                <a:latin typeface="Consolas" panose="020B0609020204030204" pitchFamily="49" charset="0"/>
              </a:rPr>
              <a:t>如何插入和删除元素？          </a:t>
            </a:r>
            <a:r>
              <a:rPr lang="en-US" altLang="zh-CN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v.insert</a:t>
            </a:r>
            <a:r>
              <a:rPr lang="en-US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() 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与 </a:t>
            </a:r>
            <a:r>
              <a:rPr lang="en-US" altLang="zh-CN" sz="24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v.erase</a:t>
            </a:r>
            <a:r>
              <a:rPr lang="en-US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()</a:t>
            </a:r>
            <a:endParaRPr lang="zh-CN" altLang="zh-CN" sz="2400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8587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Vector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4038600" y="2199726"/>
            <a:ext cx="3048000" cy="72423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latin typeface="Consolas" panose="020B0609020204030204" pitchFamily="49" charset="0"/>
              </a:rPr>
              <a:t>课堂作业</a:t>
            </a:r>
            <a:endParaRPr lang="zh-CN" altLang="zh-CN" sz="2400" b="1" dirty="0">
              <a:latin typeface="Consolas" panose="020B0609020204030204" pitchFamily="49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249680" y="3810000"/>
            <a:ext cx="9514332" cy="86177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en-US" sz="2800" dirty="0">
                <a:latin typeface="Consolas" panose="020B0609020204030204" pitchFamily="49" charset="0"/>
              </a:rPr>
              <a:t>完成</a:t>
            </a:r>
            <a:r>
              <a:rPr lang="en-US" altLang="zh-CN" sz="2800" dirty="0">
                <a:latin typeface="Consolas" panose="020B0609020204030204" pitchFamily="49" charset="0"/>
              </a:rPr>
              <a:t>CW21600</a:t>
            </a:r>
            <a:r>
              <a:rPr lang="zh-CN" altLang="en-US" sz="2800" dirty="0">
                <a:latin typeface="Consolas" panose="020B0609020204030204" pitchFamily="49" charset="0"/>
              </a:rPr>
              <a:t>、</a:t>
            </a:r>
            <a:r>
              <a:rPr lang="en-US" altLang="zh-CN" sz="2800" dirty="0">
                <a:latin typeface="Consolas" panose="020B0609020204030204" pitchFamily="49" charset="0"/>
              </a:rPr>
              <a:t>CW21601</a:t>
            </a:r>
            <a:r>
              <a:rPr lang="zh-CN" altLang="en-US" sz="2800" dirty="0">
                <a:latin typeface="Consolas" panose="020B0609020204030204" pitchFamily="49" charset="0"/>
              </a:rPr>
              <a:t>、</a:t>
            </a:r>
            <a:r>
              <a:rPr lang="en-US" altLang="zh-CN" sz="2800" dirty="0">
                <a:latin typeface="Consolas" panose="020B0609020204030204" pitchFamily="49" charset="0"/>
              </a:rPr>
              <a:t>CW21602</a:t>
            </a:r>
            <a:r>
              <a:rPr lang="zh-CN" altLang="en-US" sz="2800" dirty="0">
                <a:latin typeface="Consolas" panose="020B0609020204030204" pitchFamily="49" charset="0"/>
              </a:rPr>
              <a:t>、</a:t>
            </a:r>
            <a:r>
              <a:rPr lang="en-US" altLang="zh-CN" sz="2800" dirty="0">
                <a:latin typeface="Consolas" panose="020B0609020204030204" pitchFamily="49" charset="0"/>
              </a:rPr>
              <a:t>CW21603</a:t>
            </a:r>
            <a:r>
              <a:rPr lang="zh-CN" altLang="en-US" sz="2800" dirty="0">
                <a:latin typeface="Consolas" panose="020B0609020204030204" pitchFamily="49" charset="0"/>
              </a:rPr>
              <a:t>、</a:t>
            </a:r>
            <a:r>
              <a:rPr lang="en-US" altLang="zh-CN" sz="2800" dirty="0">
                <a:latin typeface="Consolas" panose="020B0609020204030204" pitchFamily="49" charset="0"/>
              </a:rPr>
              <a:t>CW21604</a:t>
            </a:r>
            <a:endParaRPr lang="zh-CN" altLang="zh-CN" sz="2800" b="1" dirty="0">
              <a:solidFill>
                <a:srgbClr val="FF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26278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迭代器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295400" y="1780950"/>
            <a:ext cx="3048000" cy="5857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latin typeface="Consolas" panose="020B0609020204030204" pitchFamily="49" charset="0"/>
              </a:rPr>
              <a:t>什么是迭代器？</a:t>
            </a:r>
            <a:endParaRPr lang="zh-CN" altLang="zh-CN" sz="2400" b="1" dirty="0">
              <a:latin typeface="Consolas" panose="020B0609020204030204" pitchFamily="49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295400" y="2888814"/>
            <a:ext cx="9514332" cy="23688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2000" dirty="0">
                <a:latin typeface="Consolas" panose="020B0609020204030204" pitchFamily="49" charset="0"/>
              </a:rPr>
              <a:t>迭代器是</a:t>
            </a:r>
            <a:r>
              <a:rPr lang="en-US" altLang="zh-CN" sz="2000" b="1" dirty="0">
                <a:latin typeface="Consolas" panose="020B0609020204030204" pitchFamily="49" charset="0"/>
              </a:rPr>
              <a:t>C++</a:t>
            </a:r>
            <a:r>
              <a:rPr lang="zh-CN" altLang="en-US" sz="2000" b="1" dirty="0">
                <a:latin typeface="Consolas" panose="020B0609020204030204" pitchFamily="49" charset="0"/>
              </a:rPr>
              <a:t>中内置的一种</a:t>
            </a:r>
            <a:r>
              <a:rPr lang="zh-CN" altLang="zh-CN" sz="2000" b="1" dirty="0">
                <a:latin typeface="Consolas" panose="020B0609020204030204" pitchFamily="49" charset="0"/>
              </a:rPr>
              <a:t>访问容器元素的工具</a:t>
            </a:r>
            <a:r>
              <a:rPr lang="zh-CN" altLang="zh-CN" sz="2000" dirty="0">
                <a:latin typeface="Consolas" panose="020B0609020204030204" pitchFamily="49" charset="0"/>
              </a:rPr>
              <a:t>。</a:t>
            </a: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2000" dirty="0">
                <a:latin typeface="Consolas" panose="020B0609020204030204" pitchFamily="49" charset="0"/>
              </a:rPr>
              <a:t>本质上是一个</a:t>
            </a:r>
            <a:r>
              <a:rPr lang="zh-CN" altLang="zh-CN" sz="2000" b="1" dirty="0">
                <a:latin typeface="Consolas" panose="020B0609020204030204" pitchFamily="49" charset="0"/>
              </a:rPr>
              <a:t>类似指针</a:t>
            </a:r>
            <a:r>
              <a:rPr lang="zh-CN" altLang="zh-CN" sz="2000" dirty="0">
                <a:latin typeface="Consolas" panose="020B0609020204030204" pitchFamily="49" charset="0"/>
              </a:rPr>
              <a:t>的对象，可以用来遍历</a:t>
            </a:r>
            <a:r>
              <a:rPr lang="zh-CN" altLang="en-US" sz="2000" dirty="0">
                <a:latin typeface="Consolas" panose="020B0609020204030204" pitchFamily="49" charset="0"/>
              </a:rPr>
              <a:t>任何</a:t>
            </a:r>
            <a:r>
              <a:rPr lang="zh-CN" altLang="zh-CN" sz="2000" dirty="0">
                <a:latin typeface="Consolas" panose="020B0609020204030204" pitchFamily="49" charset="0"/>
              </a:rPr>
              <a:t>容器（如 vector、list、map 等）中的元素。</a:t>
            </a: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2000" dirty="0">
                <a:latin typeface="Consolas" panose="020B0609020204030204" pitchFamily="49" charset="0"/>
              </a:rPr>
              <a:t>它把容器的内部结构封装起来，使得我们可以不关心元素在底层如何存储。</a:t>
            </a:r>
          </a:p>
        </p:txBody>
      </p:sp>
    </p:spTree>
    <p:extLst>
      <p:ext uri="{BB962C8B-B14F-4D97-AF65-F5344CB8AC3E}">
        <p14:creationId xmlns:p14="http://schemas.microsoft.com/office/powerpoint/2010/main" val="14540490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迭代器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295400" y="1750653"/>
            <a:ext cx="327660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latin typeface="Consolas" panose="020B0609020204030204" pitchFamily="49" charset="0"/>
              </a:rPr>
              <a:t>为什么要使用迭代器？</a:t>
            </a:r>
            <a:endParaRPr lang="zh-CN" altLang="zh-CN" sz="2400" b="1" dirty="0">
              <a:latin typeface="Consolas" panose="020B0609020204030204" pitchFamily="49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295400" y="2888636"/>
            <a:ext cx="9514332" cy="237327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2000" dirty="0">
                <a:latin typeface="Consolas" panose="020B0609020204030204" pitchFamily="49" charset="0"/>
              </a:rPr>
              <a:t>不同的容器（如数组、链表、集合）有不同的结构，不能统一通过下标访问；</a:t>
            </a: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2000" dirty="0">
                <a:latin typeface="Consolas" panose="020B0609020204030204" pitchFamily="49" charset="0"/>
              </a:rPr>
              <a:t>迭代器提供了一个</a:t>
            </a:r>
            <a:r>
              <a:rPr lang="zh-CN" altLang="zh-CN" sz="2000" b="1" dirty="0">
                <a:latin typeface="Consolas" panose="020B0609020204030204" pitchFamily="49" charset="0"/>
              </a:rPr>
              <a:t>统一的方式</a:t>
            </a:r>
            <a:r>
              <a:rPr lang="zh-CN" altLang="zh-CN" sz="2000" dirty="0">
                <a:latin typeface="Consolas" panose="020B0609020204030204" pitchFamily="49" charset="0"/>
              </a:rPr>
              <a:t>来访问所有容器；</a:t>
            </a: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2000" dirty="0">
                <a:latin typeface="Consolas" panose="020B0609020204030204" pitchFamily="49" charset="0"/>
              </a:rPr>
              <a:t>便于泛型编程（即模板编程）；</a:t>
            </a: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2000" dirty="0">
                <a:latin typeface="Consolas" panose="020B0609020204030204" pitchFamily="49" charset="0"/>
              </a:rPr>
              <a:t>适用于使用 for 循环难以遍历的容器（如 list、set、map）；</a:t>
            </a:r>
          </a:p>
        </p:txBody>
      </p:sp>
    </p:spTree>
    <p:extLst>
      <p:ext uri="{BB962C8B-B14F-4D97-AF65-F5344CB8AC3E}">
        <p14:creationId xmlns:p14="http://schemas.microsoft.com/office/powerpoint/2010/main" val="371514070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迭代器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295400" y="1536291"/>
            <a:ext cx="662940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latin typeface="Consolas" panose="020B0609020204030204" pitchFamily="49" charset="0"/>
              </a:rPr>
              <a:t>通过迭代器遍历容器</a:t>
            </a:r>
            <a:r>
              <a:rPr lang="en-US" altLang="zh-CN" sz="2400" b="1" dirty="0">
                <a:latin typeface="Consolas" panose="020B0609020204030204" pitchFamily="49" charset="0"/>
              </a:rPr>
              <a:t>(</a:t>
            </a:r>
            <a:r>
              <a:rPr lang="zh-CN" altLang="en-US" sz="2400" b="1" dirty="0">
                <a:latin typeface="Consolas" panose="020B0609020204030204" pitchFamily="49" charset="0"/>
              </a:rPr>
              <a:t>以 </a:t>
            </a:r>
            <a:r>
              <a:rPr lang="en-US" altLang="zh-CN" sz="2400" b="1" dirty="0">
                <a:latin typeface="Consolas" panose="020B0609020204030204" pitchFamily="49" charset="0"/>
              </a:rPr>
              <a:t>vector&lt;</a:t>
            </a:r>
            <a:r>
              <a:rPr lang="en-US" altLang="zh-CN" sz="2400" b="1" dirty="0" err="1">
                <a:latin typeface="Consolas" panose="020B0609020204030204" pitchFamily="49" charset="0"/>
              </a:rPr>
              <a:t>int</a:t>
            </a:r>
            <a:r>
              <a:rPr lang="en-US" altLang="zh-CN" sz="2400" b="1" dirty="0">
                <a:latin typeface="Consolas" panose="020B0609020204030204" pitchFamily="49" charset="0"/>
              </a:rPr>
              <a:t>&gt; </a:t>
            </a:r>
            <a:r>
              <a:rPr lang="zh-CN" altLang="en-US" sz="2400" b="1" dirty="0">
                <a:latin typeface="Consolas" panose="020B0609020204030204" pitchFamily="49" charset="0"/>
              </a:rPr>
              <a:t>为例 </a:t>
            </a:r>
            <a:r>
              <a:rPr lang="en-US" altLang="zh-CN" sz="2400" b="1" dirty="0">
                <a:latin typeface="Consolas" panose="020B0609020204030204" pitchFamily="49" charset="0"/>
              </a:rPr>
              <a:t>)</a:t>
            </a:r>
            <a:endParaRPr lang="zh-CN" altLang="zh-CN" sz="2400" b="1" dirty="0">
              <a:latin typeface="Consolas" panose="020B0609020204030204" pitchFamily="49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295400" y="2362200"/>
            <a:ext cx="9906000" cy="39703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vector&lt;</a:t>
            </a:r>
            <a:r>
              <a:rPr lang="zh-CN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int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&gt; v = {</a:t>
            </a:r>
            <a:r>
              <a:rPr lang="zh-CN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1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, </a:t>
            </a:r>
            <a:r>
              <a:rPr lang="zh-CN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2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, </a:t>
            </a:r>
            <a:r>
              <a:rPr lang="zh-CN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3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, </a:t>
            </a:r>
            <a:r>
              <a:rPr lang="zh-CN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4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, </a:t>
            </a:r>
            <a:r>
              <a:rPr lang="zh-CN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5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};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// 定义迭代器</a:t>
            </a:r>
            <a:endParaRPr lang="zh-CN" altLang="zh-CN" sz="2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vector&lt;</a:t>
            </a:r>
            <a:r>
              <a:rPr lang="zh-CN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int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&gt;::iterator it;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// 遍历容器</a:t>
            </a:r>
            <a:endParaRPr lang="zh-CN" altLang="zh-CN" sz="2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(it = v.</a:t>
            </a:r>
            <a:r>
              <a:rPr lang="zh-CN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begin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(); it != v.</a:t>
            </a:r>
            <a:r>
              <a:rPr lang="zh-CN" altLang="zh-CN" sz="2400" dirty="0">
                <a:solidFill>
                  <a:srgbClr val="0000FF"/>
                </a:solidFill>
                <a:latin typeface="Consolas" panose="020B0609020204030204" pitchFamily="49" charset="0"/>
              </a:rPr>
              <a:t>end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(); ++it){</a:t>
            </a: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    cout &lt;&lt; </a:t>
            </a:r>
            <a:r>
              <a:rPr lang="zh-CN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*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it &lt;&lt; </a:t>
            </a:r>
            <a:r>
              <a:rPr lang="zh-CN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“ ”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  <a:r>
              <a:rPr lang="zh-CN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r>
              <a:rPr lang="zh-CN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// 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输出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1 2 3 4 5 </a:t>
            </a:r>
            <a:endParaRPr lang="zh-CN" altLang="zh-CN" sz="2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zh-CN" sz="4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286119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迭代器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295400" y="1500033"/>
            <a:ext cx="6629400" cy="5857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latin typeface="Consolas" panose="020B0609020204030204" pitchFamily="49" charset="0"/>
              </a:rPr>
              <a:t>常见的迭代器操作</a:t>
            </a:r>
            <a:endParaRPr lang="zh-CN" altLang="zh-CN" sz="2400" b="1" dirty="0">
              <a:latin typeface="Consolas" panose="020B0609020204030204" pitchFamily="49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120455"/>
              </p:ext>
            </p:extLst>
          </p:nvPr>
        </p:nvGraphicFramePr>
        <p:xfrm>
          <a:off x="1295400" y="2209800"/>
          <a:ext cx="9103728" cy="4162550"/>
        </p:xfrm>
        <a:graphic>
          <a:graphicData uri="http://schemas.openxmlformats.org/drawingml/2006/table">
            <a:tbl>
              <a:tblPr>
                <a:tableStyleId>{BC89EF96-8CEA-46FF-86C4-4CE0E7609802}</a:tableStyleId>
              </a:tblPr>
              <a:tblGrid>
                <a:gridCol w="2626728">
                  <a:extLst>
                    <a:ext uri="{9D8B030D-6E8A-4147-A177-3AD203B41FA5}">
                      <a16:colId xmlns:a16="http://schemas.microsoft.com/office/drawing/2014/main" val="2864019719"/>
                    </a:ext>
                  </a:extLst>
                </a:gridCol>
                <a:gridCol w="6477000">
                  <a:extLst>
                    <a:ext uri="{9D8B030D-6E8A-4147-A177-3AD203B41FA5}">
                      <a16:colId xmlns:a16="http://schemas.microsoft.com/office/drawing/2014/main" val="2519828938"/>
                    </a:ext>
                  </a:extLst>
                </a:gridCol>
              </a:tblGrid>
              <a:tr h="34051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dirty="0"/>
                        <a:t>操作</a:t>
                      </a:r>
                    </a:p>
                  </a:txBody>
                  <a:tcPr marL="42899" marR="42899" marT="21450" marB="214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dirty="0"/>
                        <a:t>含义</a:t>
                      </a:r>
                    </a:p>
                  </a:txBody>
                  <a:tcPr marL="42899" marR="42899" marT="21450" marB="21450" anchor="ctr"/>
                </a:tc>
                <a:extLst>
                  <a:ext uri="{0D108BD9-81ED-4DB2-BD59-A6C34878D82A}">
                    <a16:rowId xmlns:a16="http://schemas.microsoft.com/office/drawing/2014/main" val="698428447"/>
                  </a:ext>
                </a:extLst>
              </a:tr>
              <a:tr h="5958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CN" sz="2400" dirty="0" err="1"/>
                        <a:t>vec.</a:t>
                      </a:r>
                      <a:r>
                        <a:rPr lang="en-US" sz="2400" dirty="0" err="1"/>
                        <a:t>begin</a:t>
                      </a:r>
                      <a:r>
                        <a:rPr lang="en-US" sz="2400" dirty="0"/>
                        <a:t>()</a:t>
                      </a:r>
                    </a:p>
                  </a:txBody>
                  <a:tcPr marL="42899" marR="42899" marT="21450" marB="214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/>
                        <a:t>返回指向第一个元素的迭代器</a:t>
                      </a:r>
                    </a:p>
                  </a:txBody>
                  <a:tcPr marL="42899" marR="42899" marT="21450" marB="21450" anchor="ctr"/>
                </a:tc>
                <a:extLst>
                  <a:ext uri="{0D108BD9-81ED-4DB2-BD59-A6C34878D82A}">
                    <a16:rowId xmlns:a16="http://schemas.microsoft.com/office/drawing/2014/main" val="4243210232"/>
                  </a:ext>
                </a:extLst>
              </a:tr>
              <a:tr h="5958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dirty="0" err="1"/>
                        <a:t>vec.end</a:t>
                      </a:r>
                      <a:r>
                        <a:rPr lang="en-US" sz="2400" dirty="0"/>
                        <a:t>()</a:t>
                      </a:r>
                    </a:p>
                  </a:txBody>
                  <a:tcPr marL="42899" marR="42899" marT="21450" marB="214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dirty="0"/>
                        <a:t>返回指向“</a:t>
                      </a:r>
                      <a:r>
                        <a:rPr lang="zh-CN" altLang="en-US" sz="2400" dirty="0">
                          <a:solidFill>
                            <a:srgbClr val="FF0000"/>
                          </a:solidFill>
                        </a:rPr>
                        <a:t>最后一个元素之后</a:t>
                      </a:r>
                      <a:r>
                        <a:rPr lang="zh-CN" altLang="en-US" sz="2400" dirty="0"/>
                        <a:t>”位置的迭代器</a:t>
                      </a:r>
                    </a:p>
                  </a:txBody>
                  <a:tcPr marL="42899" marR="42899" marT="21450" marB="21450" anchor="ctr"/>
                </a:tc>
                <a:extLst>
                  <a:ext uri="{0D108BD9-81ED-4DB2-BD59-A6C34878D82A}">
                    <a16:rowId xmlns:a16="http://schemas.microsoft.com/office/drawing/2014/main" val="4041770731"/>
                  </a:ext>
                </a:extLst>
              </a:tr>
              <a:tr h="5958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dirty="0"/>
                        <a:t>*it</a:t>
                      </a:r>
                    </a:p>
                  </a:txBody>
                  <a:tcPr marL="42899" marR="42899" marT="21450" marB="214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b="1" dirty="0">
                          <a:solidFill>
                            <a:srgbClr val="FF0000"/>
                          </a:solidFill>
                        </a:rPr>
                        <a:t>解引用：访问当前迭代器指向的元素</a:t>
                      </a:r>
                    </a:p>
                  </a:txBody>
                  <a:tcPr marL="42899" marR="42899" marT="21450" marB="21450" anchor="ctr"/>
                </a:tc>
                <a:extLst>
                  <a:ext uri="{0D108BD9-81ED-4DB2-BD59-A6C34878D82A}">
                    <a16:rowId xmlns:a16="http://schemas.microsoft.com/office/drawing/2014/main" val="1007430049"/>
                  </a:ext>
                </a:extLst>
              </a:tr>
              <a:tr h="34051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/>
                        <a:t>it++</a:t>
                      </a:r>
                    </a:p>
                  </a:txBody>
                  <a:tcPr marL="42899" marR="42899" marT="21450" marB="214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/>
                        <a:t>移动到下一个元素</a:t>
                      </a:r>
                    </a:p>
                  </a:txBody>
                  <a:tcPr marL="42899" marR="42899" marT="21450" marB="21450" anchor="ctr"/>
                </a:tc>
                <a:extLst>
                  <a:ext uri="{0D108BD9-81ED-4DB2-BD59-A6C34878D82A}">
                    <a16:rowId xmlns:a16="http://schemas.microsoft.com/office/drawing/2014/main" val="2303731521"/>
                  </a:ext>
                </a:extLst>
              </a:tr>
              <a:tr h="5958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 dirty="0"/>
                        <a:t>it--</a:t>
                      </a:r>
                    </a:p>
                  </a:txBody>
                  <a:tcPr marL="42899" marR="42899" marT="21450" marB="214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dirty="0"/>
                        <a:t>移动到上一个元素</a:t>
                      </a:r>
                    </a:p>
                  </a:txBody>
                  <a:tcPr marL="42899" marR="42899" marT="21450" marB="21450" anchor="ctr"/>
                </a:tc>
                <a:extLst>
                  <a:ext uri="{0D108BD9-81ED-4DB2-BD59-A6C34878D82A}">
                    <a16:rowId xmlns:a16="http://schemas.microsoft.com/office/drawing/2014/main" val="1591556828"/>
                  </a:ext>
                </a:extLst>
              </a:tr>
              <a:tr h="59589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400"/>
                        <a:t>it + n</a:t>
                      </a:r>
                    </a:p>
                  </a:txBody>
                  <a:tcPr marL="42899" marR="42899" marT="21450" marB="2145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zh-CN" altLang="en-US" sz="2400" dirty="0"/>
                        <a:t>向前跳 </a:t>
                      </a:r>
                      <a:r>
                        <a:rPr lang="en-US" altLang="zh-CN" sz="2400" dirty="0"/>
                        <a:t>n </a:t>
                      </a:r>
                      <a:r>
                        <a:rPr lang="zh-CN" altLang="en-US" sz="2400" dirty="0"/>
                        <a:t>个位置</a:t>
                      </a:r>
                    </a:p>
                  </a:txBody>
                  <a:tcPr marL="42899" marR="42899" marT="21450" marB="21450" anchor="ctr"/>
                </a:tc>
                <a:extLst>
                  <a:ext uri="{0D108BD9-81ED-4DB2-BD59-A6C34878D82A}">
                    <a16:rowId xmlns:a16="http://schemas.microsoft.com/office/drawing/2014/main" val="19260655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61740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迭代器</a:t>
            </a:r>
            <a:endParaRPr lang="zh-CN" altLang="en-US"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Rectangle 2"/>
          <p:cNvSpPr>
            <a:spLocks noChangeArrowheads="1"/>
          </p:cNvSpPr>
          <p:nvPr/>
        </p:nvSpPr>
        <p:spPr bwMode="auto">
          <a:xfrm>
            <a:off x="1229868" y="2875594"/>
            <a:ext cx="7930376" cy="32316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vector&lt;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&gt; vec = {</a:t>
            </a:r>
            <a:r>
              <a:rPr lang="en-US" altLang="zh-CN" sz="2000" dirty="0">
                <a:solidFill>
                  <a:srgbClr val="986801"/>
                </a:solidFill>
                <a:latin typeface="Consolas" panose="020B0609020204030204" pitchFamily="49" charset="0"/>
              </a:rPr>
              <a:t>4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 </a:t>
            </a:r>
            <a:r>
              <a:rPr lang="en-US" altLang="zh-CN" sz="2000" dirty="0">
                <a:solidFill>
                  <a:srgbClr val="986801"/>
                </a:solidFill>
                <a:latin typeface="Consolas" panose="020B0609020204030204" pitchFamily="49" charset="0"/>
              </a:rPr>
              <a:t>5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 </a:t>
            </a:r>
            <a:r>
              <a:rPr lang="en-US" altLang="zh-CN" sz="2000" dirty="0">
                <a:solidFill>
                  <a:srgbClr val="986801"/>
                </a:solidFill>
                <a:latin typeface="Consolas" panose="020B0609020204030204" pitchFamily="49" charset="0"/>
              </a:rPr>
              <a:t>6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 </a:t>
            </a:r>
            <a:r>
              <a:rPr lang="en-US" altLang="zh-CN" sz="2000" dirty="0">
                <a:solidFill>
                  <a:srgbClr val="986801"/>
                </a:solidFill>
                <a:latin typeface="Consolas" panose="020B0609020204030204" pitchFamily="49" charset="0"/>
              </a:rPr>
              <a:t>7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};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0" i="1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 使用迭代器删除偶数元素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(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i =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 i &lt; </a:t>
            </a:r>
            <a:r>
              <a:rPr lang="en-US" altLang="zh-CN" sz="2000" dirty="0">
                <a:solidFill>
                  <a:srgbClr val="986801"/>
                </a:solidFill>
                <a:latin typeface="Consolas" panose="020B0609020204030204" pitchFamily="49" charset="0"/>
              </a:rPr>
              <a:t>4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 ++i) {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(vec[i] %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==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 {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        vec.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erase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(vec.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begin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 + i);  </a:t>
            </a:r>
            <a:r>
              <a:rPr kumimoji="0" lang="zh-CN" altLang="zh-CN" sz="2000" b="0" i="1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 删除偶数元素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    }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}</a:t>
            </a:r>
            <a:endParaRPr kumimoji="0" lang="zh-CN" altLang="zh-CN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1229868" y="1655681"/>
            <a:ext cx="9514332" cy="72552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latin typeface="Consolas" panose="020B0609020204030204" pitchFamily="49" charset="0"/>
              </a:rPr>
              <a:t>观察这个例子，程序的运行是否会有问题？</a:t>
            </a:r>
            <a:endParaRPr lang="zh-CN" altLang="zh-CN" sz="2400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33391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迭代器</a:t>
            </a:r>
            <a:endParaRPr lang="zh-CN" altLang="en-US"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104197"/>
              </p:ext>
            </p:extLst>
          </p:nvPr>
        </p:nvGraphicFramePr>
        <p:xfrm>
          <a:off x="922020" y="1622185"/>
          <a:ext cx="4648200" cy="16283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640">
                  <a:extLst>
                    <a:ext uri="{9D8B030D-6E8A-4147-A177-3AD203B41FA5}">
                      <a16:colId xmlns:a16="http://schemas.microsoft.com/office/drawing/2014/main" val="1092202324"/>
                    </a:ext>
                  </a:extLst>
                </a:gridCol>
                <a:gridCol w="929640">
                  <a:extLst>
                    <a:ext uri="{9D8B030D-6E8A-4147-A177-3AD203B41FA5}">
                      <a16:colId xmlns:a16="http://schemas.microsoft.com/office/drawing/2014/main" val="2466788670"/>
                    </a:ext>
                  </a:extLst>
                </a:gridCol>
                <a:gridCol w="929640">
                  <a:extLst>
                    <a:ext uri="{9D8B030D-6E8A-4147-A177-3AD203B41FA5}">
                      <a16:colId xmlns:a16="http://schemas.microsoft.com/office/drawing/2014/main" val="3712169239"/>
                    </a:ext>
                  </a:extLst>
                </a:gridCol>
                <a:gridCol w="929640">
                  <a:extLst>
                    <a:ext uri="{9D8B030D-6E8A-4147-A177-3AD203B41FA5}">
                      <a16:colId xmlns:a16="http://schemas.microsoft.com/office/drawing/2014/main" val="3491373154"/>
                    </a:ext>
                  </a:extLst>
                </a:gridCol>
                <a:gridCol w="929640">
                  <a:extLst>
                    <a:ext uri="{9D8B030D-6E8A-4147-A177-3AD203B41FA5}">
                      <a16:colId xmlns:a16="http://schemas.microsoft.com/office/drawing/2014/main" val="1016995913"/>
                    </a:ext>
                  </a:extLst>
                </a:gridCol>
              </a:tblGrid>
              <a:tr h="81418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/>
                        <a:t>数值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4</a:t>
                      </a:r>
                      <a:endParaRPr lang="zh-CN" altLang="en-US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5</a:t>
                      </a:r>
                      <a:endParaRPr lang="zh-CN" altLang="en-US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6</a:t>
                      </a:r>
                      <a:endParaRPr lang="zh-CN" altLang="en-US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7</a:t>
                      </a:r>
                      <a:endParaRPr lang="zh-CN" altLang="en-US" sz="3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07507922"/>
                  </a:ext>
                </a:extLst>
              </a:tr>
              <a:tr h="81418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/>
                        <a:t>下标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0</a:t>
                      </a:r>
                      <a:endParaRPr lang="zh-CN" altLang="en-US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1</a:t>
                      </a:r>
                      <a:endParaRPr lang="zh-CN" altLang="en-US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2</a:t>
                      </a:r>
                      <a:endParaRPr lang="zh-CN" altLang="en-US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3</a:t>
                      </a:r>
                      <a:endParaRPr lang="zh-CN" altLang="en-US" sz="3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0837925"/>
                  </a:ext>
                </a:extLst>
              </a:tr>
            </a:tbl>
          </a:graphicData>
        </a:graphic>
      </p:graphicFrame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50500442"/>
              </p:ext>
            </p:extLst>
          </p:nvPr>
        </p:nvGraphicFramePr>
        <p:xfrm>
          <a:off x="1370592" y="4579218"/>
          <a:ext cx="3718560" cy="16283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9640">
                  <a:extLst>
                    <a:ext uri="{9D8B030D-6E8A-4147-A177-3AD203B41FA5}">
                      <a16:colId xmlns:a16="http://schemas.microsoft.com/office/drawing/2014/main" val="1092202324"/>
                    </a:ext>
                  </a:extLst>
                </a:gridCol>
                <a:gridCol w="929640">
                  <a:extLst>
                    <a:ext uri="{9D8B030D-6E8A-4147-A177-3AD203B41FA5}">
                      <a16:colId xmlns:a16="http://schemas.microsoft.com/office/drawing/2014/main" val="3712169239"/>
                    </a:ext>
                  </a:extLst>
                </a:gridCol>
                <a:gridCol w="929640">
                  <a:extLst>
                    <a:ext uri="{9D8B030D-6E8A-4147-A177-3AD203B41FA5}">
                      <a16:colId xmlns:a16="http://schemas.microsoft.com/office/drawing/2014/main" val="3491373154"/>
                    </a:ext>
                  </a:extLst>
                </a:gridCol>
                <a:gridCol w="929640">
                  <a:extLst>
                    <a:ext uri="{9D8B030D-6E8A-4147-A177-3AD203B41FA5}">
                      <a16:colId xmlns:a16="http://schemas.microsoft.com/office/drawing/2014/main" val="1016995913"/>
                    </a:ext>
                  </a:extLst>
                </a:gridCol>
              </a:tblGrid>
              <a:tr h="81418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/>
                        <a:t>数值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5</a:t>
                      </a:r>
                      <a:endParaRPr lang="zh-CN" altLang="en-US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6</a:t>
                      </a:r>
                      <a:endParaRPr lang="zh-CN" altLang="en-US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7</a:t>
                      </a:r>
                      <a:endParaRPr lang="zh-CN" altLang="en-US" sz="3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07507922"/>
                  </a:ext>
                </a:extLst>
              </a:tr>
              <a:tr h="814187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/>
                        <a:t>下标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0</a:t>
                      </a:r>
                      <a:endParaRPr lang="zh-CN" altLang="en-US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1</a:t>
                      </a:r>
                      <a:endParaRPr lang="zh-CN" altLang="en-US" sz="3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3600" dirty="0"/>
                        <a:t>2</a:t>
                      </a:r>
                      <a:endParaRPr lang="zh-CN" altLang="en-US" sz="3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550837925"/>
                  </a:ext>
                </a:extLst>
              </a:tr>
            </a:tbl>
          </a:graphicData>
        </a:graphic>
      </p:graphicFrame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990600" y="3546038"/>
            <a:ext cx="4114800" cy="73866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latin typeface="Consolas" panose="020B0609020204030204" pitchFamily="49" charset="0"/>
              </a:rPr>
              <a:t>经过第一次删除后</a:t>
            </a:r>
            <a:endParaRPr lang="zh-CN" altLang="zh-CN" sz="2800" dirty="0">
              <a:latin typeface="Consolas" panose="020B0609020204030204" pitchFamily="49" charset="0"/>
            </a:endParaRP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5791200" y="2057400"/>
            <a:ext cx="5638800" cy="369331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vector&lt;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&gt; vec = {</a:t>
            </a:r>
            <a:r>
              <a:rPr lang="en-US" altLang="zh-CN" sz="2000" dirty="0">
                <a:solidFill>
                  <a:srgbClr val="986801"/>
                </a:solidFill>
                <a:latin typeface="Consolas" panose="020B0609020204030204" pitchFamily="49" charset="0"/>
              </a:rPr>
              <a:t>4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 </a:t>
            </a:r>
            <a:r>
              <a:rPr lang="en-US" altLang="zh-CN" sz="2000" dirty="0">
                <a:solidFill>
                  <a:srgbClr val="986801"/>
                </a:solidFill>
                <a:latin typeface="Consolas" panose="020B0609020204030204" pitchFamily="49" charset="0"/>
              </a:rPr>
              <a:t>5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 </a:t>
            </a:r>
            <a:r>
              <a:rPr lang="en-US" altLang="zh-CN" sz="2000" dirty="0">
                <a:solidFill>
                  <a:srgbClr val="986801"/>
                </a:solidFill>
                <a:latin typeface="Consolas" panose="020B0609020204030204" pitchFamily="49" charset="0"/>
              </a:rPr>
              <a:t>6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, </a:t>
            </a:r>
            <a:r>
              <a:rPr lang="en-US" altLang="zh-CN" sz="2000" dirty="0">
                <a:solidFill>
                  <a:srgbClr val="986801"/>
                </a:solidFill>
                <a:latin typeface="Consolas" panose="020B0609020204030204" pitchFamily="49" charset="0"/>
              </a:rPr>
              <a:t>7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};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0" i="1" u="none" strike="noStrike" cap="none" normalizeH="0" baseline="0" dirty="0">
                <a:ln>
                  <a:noFill/>
                </a:ln>
                <a:solidFill>
                  <a:srgbClr val="008000"/>
                </a:solidFill>
                <a:effectLst/>
                <a:latin typeface="Consolas" panose="020B0609020204030204" pitchFamily="49" charset="0"/>
              </a:rPr>
              <a:t>// 使用迭代器删除偶数元素</a:t>
            </a:r>
            <a:endParaRPr kumimoji="0" lang="en-US" altLang="zh-CN" sz="2000" b="0" i="1" u="none" strike="noStrike" cap="none" normalizeH="0" baseline="0" dirty="0">
              <a:ln>
                <a:noFill/>
              </a:ln>
              <a:solidFill>
                <a:srgbClr val="00800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(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A31515"/>
                </a:solidFill>
                <a:effectLst/>
                <a:latin typeface="Consolas" panose="020B0609020204030204" pitchFamily="49" charset="0"/>
              </a:rPr>
              <a:t>int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i =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 i &lt; </a:t>
            </a:r>
            <a:r>
              <a:rPr lang="en-US" altLang="zh-CN" sz="2000" dirty="0">
                <a:solidFill>
                  <a:srgbClr val="986801"/>
                </a:solidFill>
                <a:latin typeface="Consolas" panose="020B0609020204030204" pitchFamily="49" charset="0"/>
              </a:rPr>
              <a:t>4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; ++i) {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(vec[i] %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==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 {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        vec.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erase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(vec.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begin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 + i);         }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}</a:t>
            </a:r>
            <a:endParaRPr kumimoji="0" lang="zh-CN" altLang="zh-CN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479820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迭代器</a:t>
            </a:r>
            <a:endParaRPr lang="zh-CN" altLang="en-US"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229868" y="1602943"/>
            <a:ext cx="9514332" cy="83099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onsolas" panose="020B0609020204030204" pitchFamily="49" charset="0"/>
              </a:rPr>
              <a:t>10.</a:t>
            </a:r>
            <a:r>
              <a:rPr lang="zh-CN" altLang="en-US" sz="2400" dirty="0">
                <a:latin typeface="Consolas" panose="020B0609020204030204" pitchFamily="49" charset="0"/>
              </a:rPr>
              <a:t>删除一个指定位置的元素：</a:t>
            </a:r>
            <a:endParaRPr lang="zh-CN" altLang="zh-CN" sz="2400" dirty="0">
              <a:latin typeface="Consolas" panose="020B0609020204030204" pitchFamily="49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229868" y="2802266"/>
            <a:ext cx="9514332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v.</a:t>
            </a:r>
            <a:r>
              <a:rPr lang="en-US" altLang="zh-CN" sz="2400" dirty="0" err="1">
                <a:solidFill>
                  <a:srgbClr val="FF0000"/>
                </a:solidFill>
                <a:latin typeface="Consolas" panose="020B0609020204030204" pitchFamily="49" charset="0"/>
              </a:rPr>
              <a:t>erase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位置迭代器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);                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删除单个元素</a:t>
            </a:r>
          </a:p>
        </p:txBody>
      </p:sp>
      <p:sp>
        <p:nvSpPr>
          <p:cNvPr id="5" name="矩形 4"/>
          <p:cNvSpPr/>
          <p:nvPr/>
        </p:nvSpPr>
        <p:spPr>
          <a:xfrm>
            <a:off x="1229868" y="4724400"/>
            <a:ext cx="9514332" cy="120032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vector&lt;int&gt; v = {10, 20, 30, 40};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</a:rPr>
              <a:t>v.</a:t>
            </a:r>
            <a:r>
              <a:rPr lang="zh-CN" altLang="en-US" sz="2400" dirty="0">
                <a:solidFill>
                  <a:srgbClr val="FF0000"/>
                </a:solidFill>
                <a:latin typeface="Consolas" panose="020B0609020204030204" pitchFamily="49" charset="0"/>
              </a:rPr>
              <a:t>erase</a:t>
            </a:r>
            <a:r>
              <a:rPr lang="zh-CN" altLang="en-US" sz="2400" dirty="0">
                <a:latin typeface="Consolas" panose="020B0609020204030204" pitchFamily="49" charset="0"/>
              </a:rPr>
              <a:t>(</a:t>
            </a: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v.begin() + 2</a:t>
            </a:r>
            <a:r>
              <a:rPr lang="zh-CN" altLang="en-US" sz="2400" dirty="0">
                <a:latin typeface="Consolas" panose="020B0609020204030204" pitchFamily="49" charset="0"/>
              </a:rPr>
              <a:t>);  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// 删除下标为2的元素（即30）</a:t>
            </a:r>
          </a:p>
        </p:txBody>
      </p:sp>
      <p:sp>
        <p:nvSpPr>
          <p:cNvPr id="10" name="矩形 9"/>
          <p:cNvSpPr/>
          <p:nvPr/>
        </p:nvSpPr>
        <p:spPr>
          <a:xfrm>
            <a:off x="1229868" y="3948642"/>
            <a:ext cx="800219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Consolas" panose="020B0609020204030204" pitchFamily="49" charset="0"/>
              </a:rPr>
              <a:t>例：</a:t>
            </a:r>
          </a:p>
        </p:txBody>
      </p:sp>
    </p:spTree>
    <p:extLst>
      <p:ext uri="{BB962C8B-B14F-4D97-AF65-F5344CB8AC3E}">
        <p14:creationId xmlns:p14="http://schemas.microsoft.com/office/powerpoint/2010/main" val="396937537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迭代器</a:t>
            </a:r>
            <a:endParaRPr lang="zh-CN" altLang="en-US"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95400" y="1828800"/>
            <a:ext cx="9514332" cy="39703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400" b="1" dirty="0">
                <a:latin typeface="Consolas" panose="020B0609020204030204" pitchFamily="49" charset="0"/>
              </a:rPr>
              <a:t>erase(</a:t>
            </a:r>
            <a:r>
              <a:rPr lang="zh-CN" altLang="en-US" sz="2400" b="1" dirty="0">
                <a:solidFill>
                  <a:srgbClr val="000000"/>
                </a:solidFill>
                <a:latin typeface="Consolas" panose="020B0609020204030204" pitchFamily="49" charset="0"/>
              </a:rPr>
              <a:t>位置迭代器</a:t>
            </a:r>
            <a:r>
              <a:rPr lang="zh-CN" altLang="zh-CN" sz="2400" b="1" dirty="0">
                <a:latin typeface="Consolas" panose="020B0609020204030204" pitchFamily="49" charset="0"/>
              </a:rPr>
              <a:t>) </a:t>
            </a:r>
            <a:r>
              <a:rPr lang="zh-CN" altLang="en-US" sz="2400" dirty="0">
                <a:latin typeface="Consolas" panose="020B0609020204030204" pitchFamily="49" charset="0"/>
              </a:rPr>
              <a:t>函数不仅</a:t>
            </a:r>
            <a:r>
              <a:rPr lang="zh-CN" altLang="zh-CN" sz="2400" dirty="0">
                <a:latin typeface="Consolas" panose="020B0609020204030204" pitchFamily="49" charset="0"/>
              </a:rPr>
              <a:t>会删除元素，</a:t>
            </a:r>
            <a:r>
              <a:rPr lang="zh-CN" altLang="en-US" sz="2400" dirty="0">
                <a:latin typeface="Consolas" panose="020B0609020204030204" pitchFamily="49" charset="0"/>
              </a:rPr>
              <a:t>而且会</a:t>
            </a:r>
            <a:r>
              <a:rPr lang="zh-CN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返回</a:t>
            </a:r>
            <a:r>
              <a:rPr lang="zh-CN" altLang="zh-CN" sz="2400" dirty="0">
                <a:latin typeface="Consolas" panose="020B0609020204030204" pitchFamily="49" charset="0"/>
              </a:rPr>
              <a:t>下一个</a:t>
            </a:r>
            <a:r>
              <a:rPr lang="zh-CN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有效</a:t>
            </a:r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的</a:t>
            </a:r>
            <a:r>
              <a:rPr lang="zh-CN" altLang="zh-CN" sz="2400" b="1" dirty="0">
                <a:solidFill>
                  <a:srgbClr val="FF0000"/>
                </a:solidFill>
                <a:latin typeface="Consolas" panose="020B0609020204030204" pitchFamily="49" charset="0"/>
              </a:rPr>
              <a:t>迭代器</a:t>
            </a:r>
            <a:endParaRPr lang="en-US" altLang="zh-CN" sz="24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 sz="2400" b="1" dirty="0">
              <a:solidFill>
                <a:srgbClr val="FF0000"/>
              </a:solidFill>
              <a:latin typeface="Consolas" panose="020B0609020204030204" pitchFamily="49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dirty="0">
                <a:latin typeface="Consolas" panose="020B0609020204030204" pitchFamily="49" charset="0"/>
              </a:rPr>
              <a:t>vector&lt;int&gt; v = {10, 20, 30, 40};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vector&lt;</a:t>
            </a:r>
            <a:r>
              <a:rPr lang="zh-CN" altLang="zh-CN" sz="2400" dirty="0">
                <a:solidFill>
                  <a:srgbClr val="A31515"/>
                </a:solidFill>
                <a:latin typeface="Consolas" panose="020B0609020204030204" pitchFamily="49" charset="0"/>
              </a:rPr>
              <a:t>int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&gt;::iterator it;</a:t>
            </a:r>
            <a:endParaRPr lang="en-US" altLang="zh-CN" sz="2400" dirty="0">
              <a:latin typeface="Consolas" panose="020B0609020204030204" pitchFamily="49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onsolas" panose="020B0609020204030204" pitchFamily="49" charset="0"/>
              </a:rPr>
              <a:t>it = </a:t>
            </a:r>
            <a:r>
              <a:rPr lang="en-US" altLang="zh-CN" sz="2400" dirty="0" err="1">
                <a:latin typeface="Consolas" panose="020B0609020204030204" pitchFamily="49" charset="0"/>
              </a:rPr>
              <a:t>v.erase</a:t>
            </a:r>
            <a:r>
              <a:rPr lang="en-US" altLang="zh-CN" sz="2400" dirty="0">
                <a:latin typeface="Consolas" panose="020B0609020204030204" pitchFamily="49" charset="0"/>
              </a:rPr>
              <a:t>(</a:t>
            </a:r>
            <a:r>
              <a:rPr lang="zh-CN" altLang="en-US" sz="2400" dirty="0">
                <a:solidFill>
                  <a:schemeClr val="accent6">
                    <a:lumMod val="75000"/>
                  </a:schemeClr>
                </a:solidFill>
                <a:latin typeface="Consolas" panose="020B0609020204030204" pitchFamily="49" charset="0"/>
              </a:rPr>
              <a:t>v.begin() + 2</a:t>
            </a:r>
            <a:r>
              <a:rPr lang="en-US" altLang="zh-CN" sz="2400" dirty="0">
                <a:latin typeface="Consolas" panose="020B0609020204030204" pitchFamily="49" charset="0"/>
              </a:rPr>
              <a:t>)</a:t>
            </a:r>
            <a:r>
              <a:rPr lang="en-US" altLang="zh-CN" sz="2400" i="1" dirty="0">
                <a:latin typeface="Consolas" panose="020B0609020204030204" pitchFamily="49" charset="0"/>
              </a:rPr>
              <a:t>; 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// it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是下一个有效的迭代器，即为指向下标为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3 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的位置</a:t>
            </a:r>
            <a:endParaRPr lang="en-US" altLang="zh-CN" sz="2400" i="1" dirty="0">
              <a:solidFill>
                <a:srgbClr val="008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739065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迭代器</a:t>
            </a:r>
            <a:endParaRPr lang="zh-CN" altLang="en-US"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295400" y="1676400"/>
            <a:ext cx="9514332" cy="5870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400" b="1" dirty="0">
                <a:latin typeface="Consolas" panose="020B0609020204030204" pitchFamily="49" charset="0"/>
              </a:rPr>
              <a:t>课堂任务（</a:t>
            </a:r>
            <a:r>
              <a:rPr lang="en-US" altLang="zh-CN" sz="2400" b="1" dirty="0">
                <a:latin typeface="Consolas" panose="020B0609020204030204" pitchFamily="49" charset="0"/>
              </a:rPr>
              <a:t>CW21605</a:t>
            </a:r>
            <a:r>
              <a:rPr lang="zh-CN" altLang="en-US" sz="2400" b="1" dirty="0">
                <a:latin typeface="Consolas" panose="020B0609020204030204" pitchFamily="49" charset="0"/>
              </a:rPr>
              <a:t>）</a:t>
            </a:r>
            <a:endParaRPr lang="en-US" altLang="zh-CN" sz="2400" i="1" dirty="0">
              <a:solidFill>
                <a:srgbClr val="008000"/>
              </a:solidFill>
              <a:latin typeface="Consolas" panose="020B0609020204030204" pitchFamily="49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295400" y="2764816"/>
            <a:ext cx="9777035" cy="3231654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non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for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(vector&lt;int&gt;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B0E8"/>
                </a:solidFill>
                <a:effectLst/>
                <a:latin typeface="Consolas" panose="020B0609020204030204" pitchFamily="49" charset="0"/>
              </a:rPr>
              <a:t>::iterator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it = vec.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begin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 it != vec.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end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();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</a:t>
            </a:r>
            <a:r>
              <a:rPr kumimoji="0" lang="en-US" altLang="zh-CN" sz="2000" b="1" i="0" u="sng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???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 {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if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(*it %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2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==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986801"/>
                </a:solidFill>
                <a:effectLst/>
                <a:latin typeface="Consolas" panose="020B0609020204030204" pitchFamily="49" charset="0"/>
              </a:rPr>
              <a:t>0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) {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kumimoji="0" lang="en-US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_______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</a:t>
            </a:r>
            <a:r>
              <a:rPr lang="zh-CN" altLang="zh-CN" sz="2000" dirty="0">
                <a:solidFill>
                  <a:srgbClr val="50A14F"/>
                </a:solidFill>
                <a:latin typeface="Consolas" panose="020B0609020204030204" pitchFamily="49" charset="0"/>
              </a:rPr>
              <a:t>// 删除偶数元素，返回下一个有效迭代器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} 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else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{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    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_______  </a:t>
            </a:r>
            <a:r>
              <a:rPr lang="zh-CN" altLang="zh-CN" sz="2000" dirty="0">
                <a:solidFill>
                  <a:srgbClr val="50A14F"/>
                </a:solidFill>
                <a:latin typeface="Consolas" panose="020B0609020204030204" pitchFamily="49" charset="0"/>
              </a:rPr>
              <a:t>// </a:t>
            </a:r>
            <a:r>
              <a:rPr lang="zh-CN" altLang="en-US" sz="2000" dirty="0">
                <a:solidFill>
                  <a:srgbClr val="50A14F"/>
                </a:solidFill>
                <a:latin typeface="Consolas" panose="020B0609020204030204" pitchFamily="49" charset="0"/>
              </a:rPr>
              <a:t>非偶数元素</a:t>
            </a:r>
            <a:r>
              <a:rPr lang="zh-CN" altLang="zh-CN" sz="2000" dirty="0">
                <a:solidFill>
                  <a:srgbClr val="50A14F"/>
                </a:solidFill>
                <a:latin typeface="Consolas" panose="020B0609020204030204" pitchFamily="49" charset="0"/>
              </a:rPr>
              <a:t>，</a:t>
            </a:r>
            <a:r>
              <a:rPr lang="zh-CN" altLang="en-US" sz="2000" dirty="0">
                <a:solidFill>
                  <a:srgbClr val="50A14F"/>
                </a:solidFill>
                <a:latin typeface="Consolas" panose="020B0609020204030204" pitchFamily="49" charset="0"/>
              </a:rPr>
              <a:t>将</a:t>
            </a:r>
            <a:r>
              <a:rPr lang="zh-CN" altLang="zh-CN" sz="2000" dirty="0">
                <a:solidFill>
                  <a:srgbClr val="50A14F"/>
                </a:solidFill>
                <a:latin typeface="Consolas" panose="020B0609020204030204" pitchFamily="49" charset="0"/>
              </a:rPr>
              <a:t>迭代</a:t>
            </a:r>
            <a:r>
              <a:rPr lang="zh-CN" altLang="en-US" sz="2000" dirty="0">
                <a:solidFill>
                  <a:srgbClr val="50A14F"/>
                </a:solidFill>
                <a:latin typeface="Consolas" panose="020B0609020204030204" pitchFamily="49" charset="0"/>
              </a:rPr>
              <a:t>器指向下一个位置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rgbClr val="00000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   }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}</a:t>
            </a:r>
            <a:endParaRPr kumimoji="0" lang="zh-CN" altLang="zh-CN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90488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迭代器</a:t>
            </a:r>
            <a:endParaRPr lang="zh-CN" altLang="en-US"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260158" y="2133600"/>
            <a:ext cx="9479280" cy="206210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latin typeface="Consolas" panose="020B0609020204030204" pitchFamily="49" charset="0"/>
              </a:rPr>
              <a:t>vector&lt;</a:t>
            </a:r>
            <a:r>
              <a:rPr lang="en-US" altLang="zh-CN" sz="2000" dirty="0" err="1">
                <a:latin typeface="Consolas" panose="020B0609020204030204" pitchFamily="49" charset="0"/>
              </a:rPr>
              <a:t>int</a:t>
            </a:r>
            <a:r>
              <a:rPr lang="en-US" altLang="zh-CN" sz="2000" dirty="0">
                <a:latin typeface="Consolas" panose="020B0609020204030204" pitchFamily="49" charset="0"/>
              </a:rPr>
              <a:t>&gt; v = {10, 20, 40};</a:t>
            </a: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vector&lt;</a:t>
            </a:r>
            <a:r>
              <a:rPr lang="zh-CN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int</a:t>
            </a:r>
            <a:r>
              <a:rPr lang="zh-CN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&gt;::iterator it;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latin typeface="Consolas" panose="020B0609020204030204" pitchFamily="49" charset="0"/>
              </a:rPr>
              <a:t>it = </a:t>
            </a:r>
            <a:r>
              <a:rPr lang="en-US" altLang="zh-CN" sz="2000" dirty="0" err="1">
                <a:latin typeface="Consolas" panose="020B0609020204030204" pitchFamily="49" charset="0"/>
              </a:rPr>
              <a:t>v.insert</a:t>
            </a:r>
            <a:r>
              <a:rPr lang="en-US" altLang="zh-CN" sz="2000" dirty="0">
                <a:latin typeface="Consolas" panose="020B0609020204030204" pitchFamily="49" charset="0"/>
              </a:rPr>
              <a:t>(</a:t>
            </a:r>
            <a:r>
              <a:rPr lang="en-US" altLang="zh-CN" sz="2000" b="1" dirty="0" err="1">
                <a:solidFill>
                  <a:srgbClr val="FF0000"/>
                </a:solidFill>
                <a:latin typeface="Consolas" panose="020B0609020204030204" pitchFamily="49" charset="0"/>
              </a:rPr>
              <a:t>v.begin</a:t>
            </a:r>
            <a:r>
              <a:rPr lang="en-US" altLang="zh-CN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() + 2</a:t>
            </a:r>
            <a:r>
              <a:rPr lang="en-US" altLang="zh-CN" sz="2000" dirty="0">
                <a:latin typeface="Consolas" panose="020B0609020204030204" pitchFamily="49" charset="0"/>
              </a:rPr>
              <a:t>, 30);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在下标为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2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的位置之前插入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30</a:t>
            </a:r>
            <a:endParaRPr lang="zh-CN" altLang="zh-CN" sz="2400" i="1" dirty="0">
              <a:solidFill>
                <a:srgbClr val="008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260158" y="1524000"/>
            <a:ext cx="2031325" cy="461665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r>
              <a:rPr lang="zh-CN" altLang="en-US" sz="2400" dirty="0">
                <a:latin typeface="Consolas" panose="020B0609020204030204" pitchFamily="49" charset="0"/>
              </a:rPr>
              <a:t>例：插入元素</a:t>
            </a: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260158" y="4419600"/>
            <a:ext cx="9479280" cy="19389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zh-CN" altLang="en-US" sz="2000" b="1" dirty="0">
                <a:latin typeface="Consolas" panose="020B0609020204030204" pitchFamily="49" charset="0"/>
              </a:rPr>
              <a:t>它同样也有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返回值：</a:t>
            </a:r>
          </a:p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返回一个 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指向新插入元素的迭代器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。</a:t>
            </a:r>
            <a:r>
              <a:rPr lang="zh-CN" altLang="en-US" sz="2000" dirty="0">
                <a:latin typeface="Consolas" panose="020B0609020204030204" pitchFamily="49" charset="0"/>
              </a:rPr>
              <a:t>即 </a:t>
            </a:r>
            <a:r>
              <a:rPr lang="en-US" altLang="zh-CN" sz="2000" dirty="0">
                <a:latin typeface="Consolas" panose="020B0609020204030204" pitchFamily="49" charset="0"/>
              </a:rPr>
              <a:t>it </a:t>
            </a:r>
            <a:r>
              <a:rPr lang="zh-CN" altLang="en-US" sz="2000" dirty="0">
                <a:latin typeface="Consolas" panose="020B0609020204030204" pitchFamily="49" charset="0"/>
              </a:rPr>
              <a:t>会指向下标为 </a:t>
            </a:r>
            <a:r>
              <a:rPr lang="en-US" altLang="zh-CN" sz="2000" dirty="0">
                <a:latin typeface="Consolas" panose="020B0609020204030204" pitchFamily="49" charset="0"/>
              </a:rPr>
              <a:t>2 </a:t>
            </a:r>
            <a:r>
              <a:rPr lang="zh-CN" altLang="en-US" sz="2000" dirty="0">
                <a:latin typeface="Consolas" panose="020B0609020204030204" pitchFamily="49" charset="0"/>
              </a:rPr>
              <a:t>的位置</a:t>
            </a:r>
            <a:endParaRPr lang="en-US" altLang="zh-CN" sz="2000" dirty="0">
              <a:latin typeface="Consolas" panose="020B0609020204030204" pitchFamily="49" charset="0"/>
            </a:endParaRPr>
          </a:p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完成课堂任务 </a:t>
            </a:r>
            <a:r>
              <a:rPr lang="en-US" altLang="zh-CN" sz="2000" b="1" dirty="0">
                <a:solidFill>
                  <a:srgbClr val="FF0000"/>
                </a:solidFill>
                <a:latin typeface="Consolas" panose="020B0609020204030204" pitchFamily="49" charset="0"/>
              </a:rPr>
              <a:t>CW21606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4167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2837</TotalTime>
  <Words>2008</Words>
  <Application>Microsoft Office PowerPoint</Application>
  <PresentationFormat>宽屏</PresentationFormat>
  <Paragraphs>243</Paragraphs>
  <Slides>29</Slides>
  <Notes>11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5" baseType="lpstr">
      <vt:lpstr>DengXian</vt:lpstr>
      <vt:lpstr>宋体</vt:lpstr>
      <vt:lpstr>Microsoft YaHei</vt:lpstr>
      <vt:lpstr>Arial</vt:lpstr>
      <vt:lpstr>Consolas</vt:lpstr>
      <vt:lpstr>Office Theme</vt:lpstr>
      <vt:lpstr>《C++ 语言基础》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 xuewu</dc:creator>
  <cp:lastModifiedBy>xiaolinquan</cp:lastModifiedBy>
  <cp:revision>70</cp:revision>
  <dcterms:created xsi:type="dcterms:W3CDTF">2024-12-19T06:37:00Z</dcterms:created>
  <dcterms:modified xsi:type="dcterms:W3CDTF">2026-03-02T17:03:34Z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2022-02-16T08:00:00Z</vt:filetime>
  </property>
  <property fmtid="{D5CDD505-2E9C-101B-9397-08002B2CF9AE}" pid="3" name="Creator">
    <vt:lpwstr>Microsoft® PowerPoint® 2019</vt:lpwstr>
  </property>
  <property fmtid="{D5CDD505-2E9C-101B-9397-08002B2CF9AE}" pid="4" name="LastSaved">
    <vt:filetime>2024-12-19T08:00:00Z</vt:filetime>
  </property>
  <property fmtid="{D5CDD505-2E9C-101B-9397-08002B2CF9AE}" pid="5" name="ICV">
    <vt:lpwstr>4B2869C80DD44622BD0D63F70A04E1E6_12</vt:lpwstr>
  </property>
  <property fmtid="{D5CDD505-2E9C-101B-9397-08002B2CF9AE}" pid="6" name="KSOProductBuildVer">
    <vt:lpwstr>2052-12.1.0.18912</vt:lpwstr>
  </property>
</Properties>
</file>