
<file path=[Content_Types].xml><?xml version="1.0" encoding="utf-8"?>
<Types xmlns="http://schemas.openxmlformats.org/package/2006/content-types"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66"/>
  </p:notesMasterIdLst>
  <p:sldIdLst>
    <p:sldId id="256" r:id="rId3"/>
    <p:sldId id="257" r:id="rId4"/>
    <p:sldId id="283" r:id="rId5"/>
    <p:sldId id="285" r:id="rId6"/>
    <p:sldId id="286" r:id="rId7"/>
    <p:sldId id="287" r:id="rId8"/>
    <p:sldId id="288" r:id="rId9"/>
    <p:sldId id="289" r:id="rId10"/>
    <p:sldId id="290" r:id="rId11"/>
    <p:sldId id="291" r:id="rId12"/>
    <p:sldId id="293" r:id="rId13"/>
    <p:sldId id="259" r:id="rId14"/>
    <p:sldId id="294" r:id="rId15"/>
    <p:sldId id="258" r:id="rId16"/>
    <p:sldId id="295" r:id="rId17"/>
    <p:sldId id="296" r:id="rId18"/>
    <p:sldId id="298" r:id="rId19"/>
    <p:sldId id="297" r:id="rId20"/>
    <p:sldId id="299" r:id="rId21"/>
    <p:sldId id="300" r:id="rId22"/>
    <p:sldId id="260" r:id="rId23"/>
    <p:sldId id="301" r:id="rId24"/>
    <p:sldId id="302" r:id="rId25"/>
    <p:sldId id="303" r:id="rId26"/>
    <p:sldId id="305" r:id="rId27"/>
    <p:sldId id="304" r:id="rId28"/>
    <p:sldId id="306" r:id="rId29"/>
    <p:sldId id="307" r:id="rId30"/>
    <p:sldId id="308" r:id="rId31"/>
    <p:sldId id="309" r:id="rId32"/>
    <p:sldId id="310" r:id="rId33"/>
    <p:sldId id="311" r:id="rId34"/>
    <p:sldId id="312" r:id="rId35"/>
    <p:sldId id="328" r:id="rId36"/>
    <p:sldId id="329" r:id="rId37"/>
    <p:sldId id="330" r:id="rId38"/>
    <p:sldId id="331" r:id="rId39"/>
    <p:sldId id="332" r:id="rId40"/>
    <p:sldId id="313" r:id="rId41"/>
    <p:sldId id="314" r:id="rId42"/>
    <p:sldId id="315" r:id="rId43"/>
    <p:sldId id="316" r:id="rId44"/>
    <p:sldId id="317" r:id="rId45"/>
    <p:sldId id="318" r:id="rId46"/>
    <p:sldId id="319" r:id="rId47"/>
    <p:sldId id="320" r:id="rId48"/>
    <p:sldId id="261" r:id="rId49"/>
    <p:sldId id="262" r:id="rId50"/>
    <p:sldId id="263" r:id="rId51"/>
    <p:sldId id="269" r:id="rId52"/>
    <p:sldId id="321" r:id="rId53"/>
    <p:sldId id="270" r:id="rId54"/>
    <p:sldId id="322" r:id="rId55"/>
    <p:sldId id="271" r:id="rId56"/>
    <p:sldId id="275" r:id="rId57"/>
    <p:sldId id="323" r:id="rId58"/>
    <p:sldId id="324" r:id="rId59"/>
    <p:sldId id="325" r:id="rId60"/>
    <p:sldId id="326" r:id="rId61"/>
    <p:sldId id="327" r:id="rId62"/>
    <p:sldId id="333" r:id="rId63"/>
    <p:sldId id="282" r:id="rId64"/>
    <p:sldId id="281" r:id="rId65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FF7"/>
    <a:srgbClr val="EBF1E9"/>
    <a:srgbClr val="70AD4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中度样式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主题样式 1 - 强调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7CE84F3-28C3-443E-9E96-99CF82512B78}" styleName="深色样式 1 - 强调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AF606853-7671-496A-8E4F-DF71F8EC918B}" styleName="深色样式 1 - 强调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中度样式 2 - 强调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70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4.xml"/><Relationship Id="rId21" Type="http://schemas.openxmlformats.org/officeDocument/2006/relationships/slide" Target="slides/slide19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63" Type="http://schemas.openxmlformats.org/officeDocument/2006/relationships/slide" Target="slides/slide61.xml"/><Relationship Id="rId68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19" Type="http://schemas.openxmlformats.org/officeDocument/2006/relationships/slide" Target="slides/slide1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Relationship Id="rId10" Type="http://schemas.openxmlformats.org/officeDocument/2006/relationships/slide" Target="slides/slide8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9" Type="http://schemas.openxmlformats.org/officeDocument/2006/relationships/slide" Target="slides/slide37.xml"/><Relationship Id="rId34" Type="http://schemas.openxmlformats.org/officeDocument/2006/relationships/slide" Target="slides/slide32.xml"/><Relationship Id="rId50" Type="http://schemas.openxmlformats.org/officeDocument/2006/relationships/slide" Target="slides/slide48.xml"/><Relationship Id="rId55" Type="http://schemas.openxmlformats.org/officeDocument/2006/relationships/slide" Target="slides/slide5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70388B9-7E5C-45C4-BAAF-AB4ACDC9F0ED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436B6DD-2BE3-457B-95EC-88989B3CD3C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937156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6B6DD-2BE3-457B-95EC-88989B3CD3C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00395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如果题目给出的 </a:t>
            </a:r>
            <a:r>
              <a:rPr lang="en-US" altLang="zh-CN" dirty="0"/>
              <a:t>n </a:t>
            </a:r>
            <a:r>
              <a:rPr lang="zh-CN" altLang="en-US" dirty="0"/>
              <a:t>后面，我不小心手抖打了一个空格再按的回车，这时候 </a:t>
            </a:r>
            <a:r>
              <a:rPr lang="en-US" altLang="zh-CN" dirty="0" err="1"/>
              <a:t>getline</a:t>
            </a:r>
            <a:r>
              <a:rPr lang="en-US" altLang="zh-CN" dirty="0"/>
              <a:t>(</a:t>
            </a:r>
            <a:r>
              <a:rPr lang="en-US" altLang="zh-CN" dirty="0" err="1"/>
              <a:t>cin</a:t>
            </a:r>
            <a:r>
              <a:rPr lang="en-US" altLang="zh-CN" dirty="0"/>
              <a:t>, p) </a:t>
            </a:r>
            <a:r>
              <a:rPr lang="zh-CN" altLang="en-US" dirty="0"/>
              <a:t>还能完美解决问题吗？</a:t>
            </a:r>
            <a:r>
              <a:rPr lang="en-US" altLang="zh-CN" dirty="0" err="1"/>
              <a:t>cin.ignore</a:t>
            </a:r>
            <a:r>
              <a:rPr lang="en-US" altLang="zh-CN" dirty="0"/>
              <a:t> </a:t>
            </a:r>
            <a:r>
              <a:rPr lang="zh-CN" altLang="en-US" dirty="0"/>
              <a:t>又会怎么做？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6B6DD-2BE3-457B-95EC-88989B3CD3C9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130759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436B6DD-2BE3-457B-95EC-88989B3CD3C9}" type="slidenum">
              <a:rPr lang="zh-CN" altLang="en-US" smtClean="0"/>
              <a:t>46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0428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088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6392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240565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594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415351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36696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02104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1737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643542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6787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9904601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4618059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2933445" y="1634744"/>
            <a:ext cx="2874010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rgbClr val="2D4A87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24119671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17" name="bg object 17"/>
          <p:cNvSpPr/>
          <p:nvPr/>
        </p:nvSpPr>
        <p:spPr>
          <a:xfrm>
            <a:off x="3201924" y="2124074"/>
            <a:ext cx="5788660" cy="2734945"/>
          </a:xfrm>
          <a:custGeom>
            <a:avLst/>
            <a:gdLst/>
            <a:ahLst/>
            <a:cxnLst/>
            <a:rect l="l" t="t" r="r" b="b"/>
            <a:pathLst>
              <a:path w="5788659" h="2734945">
                <a:moveTo>
                  <a:pt x="5788152" y="487680"/>
                </a:moveTo>
                <a:lnTo>
                  <a:pt x="5783605" y="442595"/>
                </a:lnTo>
                <a:lnTo>
                  <a:pt x="5770575" y="400608"/>
                </a:lnTo>
                <a:lnTo>
                  <a:pt x="5749963" y="362623"/>
                </a:lnTo>
                <a:lnTo>
                  <a:pt x="5722658" y="329526"/>
                </a:lnTo>
                <a:lnTo>
                  <a:pt x="5689562" y="302221"/>
                </a:lnTo>
                <a:lnTo>
                  <a:pt x="5651576" y="281609"/>
                </a:lnTo>
                <a:lnTo>
                  <a:pt x="5609590" y="268579"/>
                </a:lnTo>
                <a:lnTo>
                  <a:pt x="5564505" y="264033"/>
                </a:lnTo>
                <a:lnTo>
                  <a:pt x="1257414" y="264033"/>
                </a:lnTo>
                <a:lnTo>
                  <a:pt x="1257414" y="261035"/>
                </a:lnTo>
                <a:lnTo>
                  <a:pt x="863561" y="0"/>
                </a:lnTo>
                <a:lnTo>
                  <a:pt x="223875" y="0"/>
                </a:lnTo>
                <a:lnTo>
                  <a:pt x="173736" y="5575"/>
                </a:lnTo>
                <a:lnTo>
                  <a:pt x="127596" y="21501"/>
                </a:lnTo>
                <a:lnTo>
                  <a:pt x="86791" y="46545"/>
                </a:lnTo>
                <a:lnTo>
                  <a:pt x="52705" y="79502"/>
                </a:lnTo>
                <a:lnTo>
                  <a:pt x="26670" y="119138"/>
                </a:lnTo>
                <a:lnTo>
                  <a:pt x="10058" y="164261"/>
                </a:lnTo>
                <a:lnTo>
                  <a:pt x="4216" y="213639"/>
                </a:lnTo>
                <a:lnTo>
                  <a:pt x="4216" y="445757"/>
                </a:lnTo>
                <a:lnTo>
                  <a:pt x="0" y="487680"/>
                </a:lnTo>
                <a:lnTo>
                  <a:pt x="0" y="2510790"/>
                </a:lnTo>
                <a:lnTo>
                  <a:pt x="4533" y="2555887"/>
                </a:lnTo>
                <a:lnTo>
                  <a:pt x="17564" y="2597874"/>
                </a:lnTo>
                <a:lnTo>
                  <a:pt x="38176" y="2635859"/>
                </a:lnTo>
                <a:lnTo>
                  <a:pt x="65481" y="2668955"/>
                </a:lnTo>
                <a:lnTo>
                  <a:pt x="98577" y="2696260"/>
                </a:lnTo>
                <a:lnTo>
                  <a:pt x="136563" y="2716873"/>
                </a:lnTo>
                <a:lnTo>
                  <a:pt x="178549" y="2729903"/>
                </a:lnTo>
                <a:lnTo>
                  <a:pt x="223647" y="2734437"/>
                </a:lnTo>
                <a:lnTo>
                  <a:pt x="5564505" y="2734437"/>
                </a:lnTo>
                <a:lnTo>
                  <a:pt x="5609590" y="2729903"/>
                </a:lnTo>
                <a:lnTo>
                  <a:pt x="5651576" y="2716873"/>
                </a:lnTo>
                <a:lnTo>
                  <a:pt x="5689562" y="2696260"/>
                </a:lnTo>
                <a:lnTo>
                  <a:pt x="5722658" y="2668955"/>
                </a:lnTo>
                <a:lnTo>
                  <a:pt x="5749963" y="2635859"/>
                </a:lnTo>
                <a:lnTo>
                  <a:pt x="5770575" y="2597874"/>
                </a:lnTo>
                <a:lnTo>
                  <a:pt x="5783605" y="2555887"/>
                </a:lnTo>
                <a:lnTo>
                  <a:pt x="5788152" y="2510790"/>
                </a:lnTo>
                <a:lnTo>
                  <a:pt x="5788152" y="48768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8" name="bg object 18"/>
          <p:cNvSpPr/>
          <p:nvPr/>
        </p:nvSpPr>
        <p:spPr>
          <a:xfrm>
            <a:off x="3500627" y="2453640"/>
            <a:ext cx="0" cy="814705"/>
          </a:xfrm>
          <a:custGeom>
            <a:avLst/>
            <a:gdLst/>
            <a:ahLst/>
            <a:cxnLst/>
            <a:rect l="l" t="t" r="r" b="b"/>
            <a:pathLst>
              <a:path h="814704">
                <a:moveTo>
                  <a:pt x="0" y="0"/>
                </a:moveTo>
                <a:lnTo>
                  <a:pt x="0" y="814705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9" name="bg object 1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2374074"/>
            <a:ext cx="87502" cy="87502"/>
          </a:xfrm>
          <a:prstGeom prst="rect">
            <a:avLst/>
          </a:prstGeom>
        </p:spPr>
      </p:pic>
      <p:pic>
        <p:nvPicPr>
          <p:cNvPr id="20" name="bg object 20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456114" y="3259518"/>
            <a:ext cx="87502" cy="87502"/>
          </a:xfrm>
          <a:prstGeom prst="rect">
            <a:avLst/>
          </a:prstGeom>
        </p:spPr>
      </p:pic>
      <p:sp>
        <p:nvSpPr>
          <p:cNvPr id="21" name="bg object 21"/>
          <p:cNvSpPr/>
          <p:nvPr/>
        </p:nvSpPr>
        <p:spPr>
          <a:xfrm>
            <a:off x="3323843" y="4146804"/>
            <a:ext cx="2098675" cy="589915"/>
          </a:xfrm>
          <a:custGeom>
            <a:avLst/>
            <a:gdLst/>
            <a:ahLst/>
            <a:cxnLst/>
            <a:rect l="l" t="t" r="r" b="b"/>
            <a:pathLst>
              <a:path w="2098675" h="589914">
                <a:moveTo>
                  <a:pt x="2098548" y="589788"/>
                </a:moveTo>
                <a:lnTo>
                  <a:pt x="152273" y="589788"/>
                </a:lnTo>
                <a:lnTo>
                  <a:pt x="104939" y="582138"/>
                </a:lnTo>
                <a:lnTo>
                  <a:pt x="63805" y="560840"/>
                </a:lnTo>
                <a:lnTo>
                  <a:pt x="31352" y="528367"/>
                </a:lnTo>
                <a:lnTo>
                  <a:pt x="10061" y="487196"/>
                </a:lnTo>
                <a:lnTo>
                  <a:pt x="2412" y="439801"/>
                </a:lnTo>
                <a:lnTo>
                  <a:pt x="2154" y="390910"/>
                </a:lnTo>
                <a:lnTo>
                  <a:pt x="1888" y="342028"/>
                </a:lnTo>
                <a:lnTo>
                  <a:pt x="1618" y="293153"/>
                </a:lnTo>
                <a:lnTo>
                  <a:pt x="1344" y="244285"/>
                </a:lnTo>
                <a:lnTo>
                  <a:pt x="1068" y="195421"/>
                </a:lnTo>
                <a:lnTo>
                  <a:pt x="794" y="146562"/>
                </a:lnTo>
                <a:lnTo>
                  <a:pt x="524" y="97706"/>
                </a:lnTo>
                <a:lnTo>
                  <a:pt x="258" y="48852"/>
                </a:lnTo>
                <a:lnTo>
                  <a:pt x="0" y="0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2" name="bg object 22"/>
          <p:cNvSpPr/>
          <p:nvPr/>
        </p:nvSpPr>
        <p:spPr>
          <a:xfrm>
            <a:off x="8769095" y="2721863"/>
            <a:ext cx="0" cy="611505"/>
          </a:xfrm>
          <a:custGeom>
            <a:avLst/>
            <a:gdLst/>
            <a:ahLst/>
            <a:cxnLst/>
            <a:rect l="l" t="t" r="r" b="b"/>
            <a:pathLst>
              <a:path h="611504">
                <a:moveTo>
                  <a:pt x="0" y="0"/>
                </a:moveTo>
                <a:lnTo>
                  <a:pt x="0" y="610997"/>
                </a:lnTo>
              </a:path>
            </a:pathLst>
          </a:custGeom>
          <a:ln w="15875">
            <a:solidFill>
              <a:srgbClr val="BCD6E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3" name="bg object 23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726106" y="2640774"/>
            <a:ext cx="87502" cy="89026"/>
          </a:xfrm>
          <a:prstGeom prst="rect">
            <a:avLst/>
          </a:prstGeom>
        </p:spPr>
      </p:pic>
      <p:pic>
        <p:nvPicPr>
          <p:cNvPr id="24" name="bg object 24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599688"/>
            <a:ext cx="100583" cy="100583"/>
          </a:xfrm>
          <a:prstGeom prst="rect">
            <a:avLst/>
          </a:prstGeom>
        </p:spPr>
      </p:pic>
      <p:pic>
        <p:nvPicPr>
          <p:cNvPr id="25" name="bg object 25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415283"/>
            <a:ext cx="100583" cy="100584"/>
          </a:xfrm>
          <a:prstGeom prst="rect">
            <a:avLst/>
          </a:prstGeom>
        </p:spPr>
      </p:pic>
      <p:pic>
        <p:nvPicPr>
          <p:cNvPr id="26" name="bg object 2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8688323" y="3784092"/>
            <a:ext cx="100583" cy="10058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3C4199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7144508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272022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600" b="0" i="0">
                <a:solidFill>
                  <a:srgbClr val="BFBFBF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48560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68199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7" Type="http://schemas.openxmlformats.org/officeDocument/2006/relationships/image" Target="../media/image2.jpeg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3C42BD-3CE2-4CC5-B19F-B3BD701C7D45}" type="datetimeFigureOut">
              <a:rPr lang="zh-CN" altLang="en-US" smtClean="0"/>
              <a:t>2026/7/3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D05B7-0BC5-4629-8B41-80F928485D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5596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-12700" y="53415"/>
            <a:ext cx="12217400" cy="26924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0" i="0">
                <a:solidFill>
                  <a:srgbClr val="BFBFBF"/>
                </a:solidFill>
                <a:latin typeface="宋体" panose="02010600030101010101" pitchFamily="2" charset="-122"/>
                <a:cs typeface="宋体" panose="02010600030101010101" pitchFamily="2" charset="-122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560190" y="2659126"/>
            <a:ext cx="5071618" cy="184531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3C4199"/>
                </a:solidFill>
                <a:latin typeface="微软雅黑" panose="020B0503020204020204" charset="-122"/>
                <a:cs typeface="微软雅黑" panose="020B0503020204020204" charset="-122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7/3/2026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01291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5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4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pn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6.png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7.png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7998"/>
          </a:xfrm>
          <a:prstGeom prst="rect">
            <a:avLst/>
          </a:prstGeom>
        </p:spPr>
      </p:pic>
      <p:sp>
        <p:nvSpPr>
          <p:cNvPr id="3" name="object 3"/>
          <p:cNvSpPr txBox="1">
            <a:spLocks noGrp="1"/>
          </p:cNvSpPr>
          <p:nvPr>
            <p:ph type="title"/>
          </p:nvPr>
        </p:nvSpPr>
        <p:spPr>
          <a:xfrm>
            <a:off x="2242662" y="2324595"/>
            <a:ext cx="7706675" cy="84382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《</a:t>
            </a:r>
            <a:r>
              <a:rPr lang="zh-CN" altLang="en-US" sz="5400" b="1" spc="-5" dirty="0">
                <a:solidFill>
                  <a:srgbClr val="FFFFFF"/>
                </a:solidFill>
                <a:latin typeface="微软雅黑"/>
                <a:cs typeface="微软雅黑"/>
              </a:rPr>
              <a:t>初级算法与数据结构</a:t>
            </a:r>
            <a:r>
              <a:rPr sz="5400" b="1" dirty="0">
                <a:solidFill>
                  <a:srgbClr val="FFFFFF"/>
                </a:solidFill>
                <a:latin typeface="微软雅黑"/>
                <a:cs typeface="微软雅黑"/>
              </a:rPr>
              <a:t>》</a:t>
            </a:r>
            <a:endParaRPr sz="5400" dirty="0">
              <a:latin typeface="微软雅黑"/>
              <a:cs typeface="微软雅黑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870452" y="3834510"/>
            <a:ext cx="4298950" cy="452120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95"/>
              </a:spcBef>
              <a:tabLst>
                <a:tab pos="1086485" algn="l"/>
              </a:tabLst>
            </a:pP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数据结构</a:t>
            </a:r>
            <a:r>
              <a:rPr lang="en-US" altLang="zh-CN" sz="2800" spc="-5" dirty="0">
                <a:solidFill>
                  <a:srgbClr val="FFFFFF"/>
                </a:solidFill>
                <a:latin typeface="微软雅黑"/>
                <a:cs typeface="微软雅黑"/>
              </a:rPr>
              <a:t>-</a:t>
            </a:r>
            <a:r>
              <a:rPr lang="zh-CN" altLang="en-US" sz="2800" spc="-5" dirty="0">
                <a:solidFill>
                  <a:srgbClr val="FFFFFF"/>
                </a:solidFill>
                <a:latin typeface="微软雅黑"/>
                <a:cs typeface="微软雅黑"/>
              </a:rPr>
              <a:t>栈和队列</a:t>
            </a:r>
            <a:endParaRPr sz="2800" dirty="0">
              <a:latin typeface="微软雅黑"/>
              <a:cs typeface="微软雅黑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4034790" y="3429761"/>
            <a:ext cx="4572000" cy="0"/>
          </a:xfrm>
          <a:custGeom>
            <a:avLst/>
            <a:gdLst/>
            <a:ahLst/>
            <a:cxnLst/>
            <a:rect l="l" t="t" r="r" b="b"/>
            <a:pathLst>
              <a:path w="4572000">
                <a:moveTo>
                  <a:pt x="0" y="0"/>
                </a:moveTo>
                <a:lnTo>
                  <a:pt x="4572000" y="0"/>
                </a:lnTo>
              </a:path>
            </a:pathLst>
          </a:custGeom>
          <a:ln w="25400">
            <a:solidFill>
              <a:srgbClr val="00A7B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9395651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-3233" y="2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52098" y="2331084"/>
            <a:ext cx="5203984" cy="21262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栈</a:t>
            </a:r>
            <a:endParaRPr lang="en-US" altLang="zh-CN" sz="4400" b="1" dirty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栈（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stack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）</a:t>
            </a:r>
            <a:r>
              <a:rPr lang="zh-CN" altLang="en-US" sz="1400" b="1" dirty="0">
                <a:latin typeface="微软雅黑"/>
                <a:cs typeface="微软雅黑"/>
              </a:rPr>
              <a:t>是一种遵循先入后出的逻辑的线性数据结构。我们可以将栈类比为桌面上的一摞盘子，如果需要拿出底部的盘子，则需要先将上面的盘子依次取出。</a:t>
            </a: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388468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1167296" y="1568809"/>
            <a:ext cx="9576904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虽然我们本章学习的内容是栈与队列，但因为书本先讲解了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vector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的内容，我们就先来复习一下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vector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有关的基础知识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(P205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页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endParaRPr lang="zh-CN" alt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643AEB2E-EE7D-00D3-2FFA-742E809FDBFD}"/>
              </a:ext>
            </a:extLst>
          </p:cNvPr>
          <p:cNvSpPr/>
          <p:nvPr/>
        </p:nvSpPr>
        <p:spPr>
          <a:xfrm>
            <a:off x="1164336" y="3136612"/>
            <a:ext cx="9514332" cy="584775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</p:spPr>
        <p:txBody>
          <a:bodyPr wrap="square"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vector</a:t>
            </a:r>
            <a:r>
              <a:rPr kumimoji="0" lang="zh-CN" altLang="en-US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是什么</a:t>
            </a:r>
            <a:r>
              <a:rPr kumimoji="0" lang="en-US" altLang="zh-CN" sz="3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?</a:t>
            </a:r>
            <a:endParaRPr kumimoji="0" lang="zh-CN" altLang="zh-CN" sz="3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微软雅黑"/>
            </a:endParaRPr>
          </a:p>
        </p:txBody>
      </p:sp>
      <p:sp>
        <p:nvSpPr>
          <p:cNvPr id="21" name="Rectangle 2">
            <a:extLst>
              <a:ext uri="{FF2B5EF4-FFF2-40B4-BE49-F238E27FC236}">
                <a16:creationId xmlns:a16="http://schemas.microsoft.com/office/drawing/2014/main" id="{E7115D56-2299-9813-7711-84F433C13D4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336" y="4041963"/>
            <a:ext cx="9514332" cy="2201565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zh-CN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vector 是一个</a:t>
            </a:r>
            <a:r>
              <a:rPr kumimoji="0" lang="zh-CN" altLang="zh-CN" sz="24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动态数组容器</a:t>
            </a:r>
            <a:r>
              <a:rPr lang="en-US" altLang="zh-CN" sz="2400" kern="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,</a:t>
            </a:r>
            <a:r>
              <a:rPr lang="zh-CN" altLang="en-US" sz="2400" kern="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它的长度大小是可以改变的。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微软雅黑"/>
            </a:endParaRPr>
          </a:p>
          <a:p>
            <a:pPr marL="0" marR="0" lvl="0" indent="0" defTabSz="91440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zh-CN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可以存储一组相同类型的元素。</a:t>
            </a:r>
          </a:p>
          <a:p>
            <a:pPr marL="0" marR="0" lvl="0" indent="0" defTabSz="91440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zh-CN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可以随时添加或删除元素，不需要自己管理大小。</a:t>
            </a:r>
          </a:p>
        </p:txBody>
      </p:sp>
    </p:spTree>
    <p:extLst>
      <p:ext uri="{BB962C8B-B14F-4D97-AF65-F5344CB8AC3E}">
        <p14:creationId xmlns:p14="http://schemas.microsoft.com/office/powerpoint/2010/main" val="30027354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Rectangle 2">
            <a:extLst>
              <a:ext uri="{FF2B5EF4-FFF2-40B4-BE49-F238E27FC236}">
                <a16:creationId xmlns:a16="http://schemas.microsoft.com/office/drawing/2014/main" id="{FB17C4A6-9B0D-14D3-900F-979E8E10E7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336" y="1552223"/>
            <a:ext cx="9514332" cy="1139736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如何使用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vector</a:t>
            </a:r>
          </a:p>
          <a:p>
            <a:pPr marL="0" marR="0" lvl="0" indent="0" defTabSz="9144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1.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引入头文件：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微软雅黑"/>
            </a:endParaRP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09D5251F-A1FE-BE56-A24B-D1719C8F98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336" y="2840647"/>
            <a:ext cx="9514332" cy="494687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5CC5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#</a:t>
            </a:r>
            <a:r>
              <a:rPr kumimoji="0" lang="zh-CN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D73A49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include</a:t>
            </a:r>
            <a:r>
              <a:rPr kumimoji="0" lang="zh-CN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5CC5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 </a:t>
            </a:r>
            <a:r>
              <a:rPr kumimoji="0" lang="zh-CN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32F62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&lt;vector&gt;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solidFill>
                <a:srgbClr val="24292E"/>
              </a:solidFill>
              <a:effectLst/>
              <a:uLnTx/>
              <a:uFillTx/>
              <a:latin typeface="Consolas" panose="020B0609020204030204" pitchFamily="49" charset="0"/>
              <a:ea typeface="微软雅黑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F1D03305-90B3-B7A0-4E4A-32600EC6DE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336" y="3612358"/>
            <a:ext cx="9514332" cy="585738"/>
          </a:xfrm>
          <a:prstGeom prst="rect">
            <a:avLst/>
          </a:prstGeom>
          <a:solidFill>
            <a:srgbClr val="F79646">
              <a:lumMod val="20000"/>
              <a:lumOff val="80000"/>
            </a:srgb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2. 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基本定义：</a:t>
            </a:r>
            <a:endParaRPr kumimoji="0" lang="zh-CN" altLang="zh-CN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微软雅黑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F70658FA-1130-1AF1-156E-DECEB4FAB4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336" y="4366446"/>
            <a:ext cx="9514332" cy="1047403"/>
          </a:xfrm>
          <a:prstGeom prst="rect">
            <a:avLst/>
          </a:prstGeom>
          <a:solidFill>
            <a:srgbClr val="9BBB59">
              <a:lumMod val="20000"/>
              <a:lumOff val="80000"/>
            </a:srgb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1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// </a:t>
            </a:r>
            <a:r>
              <a:rPr kumimoji="0" lang="zh-CN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定义一个存放指定数据类型的空</a:t>
            </a:r>
            <a:r>
              <a:rPr kumimoji="0" lang="en-US" altLang="zh-CN" sz="2400" b="0" i="1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vector, T</a:t>
            </a:r>
            <a:r>
              <a:rPr kumimoji="0" lang="zh-CN" altLang="en-US" sz="2400" b="0" i="1" u="none" strike="noStrike" kern="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为任意数据类型</a:t>
            </a:r>
            <a:endParaRPr kumimoji="0" lang="en-US" altLang="zh-CN" sz="2400" b="0" i="1" u="none" strike="noStrike" kern="0" cap="none" spc="0" normalizeH="0" baseline="0" noProof="0" dirty="0">
              <a:ln>
                <a:noFill/>
              </a:ln>
              <a:solidFill>
                <a:srgbClr val="008000"/>
              </a:solidFill>
              <a:effectLst/>
              <a:uLnTx/>
              <a:uFillTx/>
              <a:latin typeface="Consolas" panose="020B0609020204030204" pitchFamily="49" charset="0"/>
              <a:ea typeface="微软雅黑"/>
            </a:endParaRPr>
          </a:p>
          <a:p>
            <a:pPr marL="0" marR="0" lvl="0" indent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vector&lt;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T</a:t>
            </a:r>
            <a:r>
              <a:rPr kumimoji="0" lang="en-US" altLang="zh-CN" sz="2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&gt;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 </a:t>
            </a:r>
            <a:r>
              <a:rPr kumimoji="0" lang="zh-CN" alt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变量名</a:t>
            </a:r>
            <a:r>
              <a:rPr kumimoji="0" lang="en-US" altLang="zh-CN" sz="2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</a:rPr>
              <a:t>; </a:t>
            </a:r>
            <a:endParaRPr kumimoji="0" lang="zh-CN" altLang="en-US" sz="24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微软雅黑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2F95C6CF-9CDD-619D-3620-C621BE460C1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4336" y="5722561"/>
            <a:ext cx="9514332" cy="4308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800" dirty="0">
                <a:solidFill>
                  <a:srgbClr val="000000"/>
                </a:solidFill>
                <a:latin typeface="Consolas" panose="020B0609020204030204" pitchFamily="49" charset="0"/>
              </a:rPr>
              <a:t>例：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vector&lt;</a:t>
            </a:r>
            <a:r>
              <a:rPr lang="en-US" altLang="zh-CN" sz="2800" dirty="0">
                <a:solidFill>
                  <a:srgbClr val="0000FF"/>
                </a:solidFill>
                <a:latin typeface="Consolas" panose="020B0609020204030204" pitchFamily="49" charset="0"/>
              </a:rPr>
              <a:t>int</a:t>
            </a:r>
            <a:r>
              <a:rPr lang="en-US" altLang="zh-CN" sz="2800" dirty="0">
                <a:solidFill>
                  <a:srgbClr val="000000"/>
                </a:solidFill>
                <a:latin typeface="Consolas" panose="020B0609020204030204" pitchFamily="49" charset="0"/>
              </a:rPr>
              <a:t>&gt; v;   </a:t>
            </a:r>
            <a:r>
              <a:rPr lang="en-US" altLang="zh-CN" sz="28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800" i="1" dirty="0">
                <a:solidFill>
                  <a:srgbClr val="008000"/>
                </a:solidFill>
                <a:latin typeface="Consolas" panose="020B0609020204030204" pitchFamily="49" charset="0"/>
              </a:rPr>
              <a:t>定义一个存放</a:t>
            </a:r>
            <a:r>
              <a:rPr lang="en-US" altLang="zh-CN" sz="2800" i="1" dirty="0" err="1">
                <a:solidFill>
                  <a:srgbClr val="008000"/>
                </a:solidFill>
                <a:latin typeface="Consolas" panose="020B0609020204030204" pitchFamily="49" charset="0"/>
              </a:rPr>
              <a:t>int</a:t>
            </a:r>
            <a:r>
              <a:rPr lang="zh-CN" altLang="en-US" sz="2800" i="1" dirty="0">
                <a:solidFill>
                  <a:srgbClr val="008000"/>
                </a:solidFill>
                <a:latin typeface="Consolas" panose="020B0609020204030204" pitchFamily="49" charset="0"/>
              </a:rPr>
              <a:t>的空</a:t>
            </a:r>
            <a:r>
              <a:rPr lang="en-US" altLang="zh-CN" sz="2800" i="1" dirty="0">
                <a:solidFill>
                  <a:srgbClr val="008000"/>
                </a:solidFill>
                <a:latin typeface="Consolas" panose="020B0609020204030204" pitchFamily="49" charset="0"/>
              </a:rPr>
              <a:t>vector</a:t>
            </a:r>
            <a:endParaRPr lang="zh-CN" altLang="en-US" sz="2800" dirty="0"/>
          </a:p>
        </p:txBody>
      </p:sp>
      <p:sp>
        <p:nvSpPr>
          <p:cNvPr id="13" name="object 19">
            <a:extLst>
              <a:ext uri="{FF2B5EF4-FFF2-40B4-BE49-F238E27FC236}">
                <a16:creationId xmlns:a16="http://schemas.microsoft.com/office/drawing/2014/main" id="{02D0017C-5104-E5F0-6906-F4F0C1F8B205}"/>
              </a:ext>
            </a:extLst>
          </p:cNvPr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574433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0" grpId="0" animBg="1"/>
      <p:bldP spid="11" grpId="0" animBg="1"/>
      <p:bldP spid="1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729740" y="1476071"/>
            <a:ext cx="7979441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vector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常用的定义与初始化方式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729740" y="2276406"/>
            <a:ext cx="7979442" cy="2554545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1. 定义空 vector：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vector&lt;int&gt; v; 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rgbClr val="FF0000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2. 指定大小并默认初值为0：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vector&lt;int&gt; v(5); </a:t>
            </a:r>
            <a:r>
              <a:rPr lang="zh-CN" altLang="zh-CN" sz="2000" i="1" dirty="0">
                <a:solidFill>
                  <a:srgbClr val="008000"/>
                </a:solidFill>
                <a:latin typeface="Consolas" panose="020B0609020204030204" pitchFamily="49" charset="0"/>
              </a:rPr>
              <a:t>// [0, 0, 0, 0, 0] </a:t>
            </a:r>
            <a:endParaRPr lang="en-US" altLang="zh-CN" sz="2000" i="1" dirty="0">
              <a:solidFill>
                <a:srgbClr val="00800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</a:rPr>
              <a:t>3. 指定初始值：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vector&lt;int&gt; v(5, 3); </a:t>
            </a:r>
            <a:r>
              <a:rPr lang="zh-CN" altLang="zh-CN" sz="2000" i="1" dirty="0">
                <a:solidFill>
                  <a:srgbClr val="008000"/>
                </a:solidFill>
                <a:latin typeface="Consolas" panose="020B0609020204030204" pitchFamily="49" charset="0"/>
              </a:rPr>
              <a:t>// [3, 3, 3, 3, 3]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9CB78863-030F-D2FD-3936-BD4AC50986CD}"/>
              </a:ext>
            </a:extLst>
          </p:cNvPr>
          <p:cNvSpPr txBox="1"/>
          <p:nvPr/>
        </p:nvSpPr>
        <p:spPr>
          <a:xfrm>
            <a:off x="1729740" y="5045548"/>
            <a:ext cx="7979441" cy="123450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在括号中中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第一个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参数意义为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指定</a:t>
            </a:r>
            <a:r>
              <a:rPr kumimoji="0" lang="en-US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ve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ctor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大小</a:t>
            </a:r>
            <a:endParaRPr lang="en-US" altLang="zh-CN" sz="20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eaLnBrk="0" fontAlgn="base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第二个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参数的意义为设定</a:t>
            </a:r>
            <a:r>
              <a:rPr kumimoji="0" lang="en-US" altLang="zh-CN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vector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所有元素</a:t>
            </a:r>
            <a:r>
              <a:rPr kumimoji="0" lang="zh-CN" altLang="en-US" sz="200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的初始值，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参数是可选的</a:t>
            </a:r>
            <a:endParaRPr lang="zh-CN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08026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 dirty="0"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en-US" altLang="zh-CN" sz="2200" b="1" spc="-5" dirty="0">
                <a:solidFill>
                  <a:srgbClr val="FFFFFF"/>
                </a:solidFill>
                <a:latin typeface="微软雅黑" panose="020B0503020204020204" charset="-122"/>
                <a:cs typeface="微软雅黑" panose="020B0503020204020204" charset="-122"/>
              </a:rPr>
              <a:t>Vector</a:t>
            </a:r>
            <a:endParaRPr sz="2200" dirty="0">
              <a:latin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6820" y="1554063"/>
            <a:ext cx="9514332" cy="58939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3.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向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vector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中添加元素（</a:t>
            </a:r>
            <a:r>
              <a:rPr lang="en-US" altLang="zh-CN" sz="24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push_back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）：</a:t>
            </a:r>
            <a:endParaRPr lang="zh-CN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26820" y="5052117"/>
            <a:ext cx="9514332" cy="105105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 &lt;&lt; v[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0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] &lt;&lt; endl; </a:t>
            </a: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通过下标访问并</a:t>
            </a: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输出第一个元素10</a:t>
            </a:r>
            <a:endParaRPr lang="zh-CN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cout &lt;&lt; v[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1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] &lt;&lt; endl; </a:t>
            </a: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通过下标访问并</a:t>
            </a:r>
            <a:r>
              <a:rPr lang="zh-CN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输出第二个元素20</a:t>
            </a:r>
            <a:endParaRPr lang="en-US" altLang="zh-CN" sz="2400" i="1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6820" y="2379930"/>
            <a:ext cx="9514332" cy="104907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v.push_back(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10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向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vector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类型变量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v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末尾压入元素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10</a:t>
            </a:r>
            <a:endParaRPr lang="zh-CN" altLang="zh-CN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v.push_back(</a:t>
            </a:r>
            <a:r>
              <a:rPr lang="zh-CN" altLang="zh-CN" sz="2400" dirty="0">
                <a:solidFill>
                  <a:srgbClr val="986801"/>
                </a:solidFill>
                <a:latin typeface="Consolas" panose="020B0609020204030204" pitchFamily="49" charset="0"/>
              </a:rPr>
              <a:t>20</a:t>
            </a:r>
            <a:r>
              <a:rPr lang="zh-CN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 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向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vector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类型变量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v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末尾压入元素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20</a:t>
            </a:r>
            <a:endParaRPr lang="zh-CN" altLang="zh-CN" sz="4800" dirty="0">
              <a:latin typeface="Arial" panose="020B0604020202020204" pitchFamily="34" charset="0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226820" y="4227151"/>
            <a:ext cx="9514332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4.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通过 </a:t>
            </a:r>
            <a:r>
              <a:rPr lang="zh-CN" altLang="en-US" sz="2400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下标 </a:t>
            </a:r>
            <a:r>
              <a:rPr lang="zh-CN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访问元素（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通过下标访问不检查越界</a:t>
            </a:r>
            <a:r>
              <a:rPr lang="zh-CN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）：</a:t>
            </a:r>
          </a:p>
        </p:txBody>
      </p:sp>
    </p:spTree>
    <p:extLst>
      <p:ext uri="{BB962C8B-B14F-4D97-AF65-F5344CB8AC3E}">
        <p14:creationId xmlns:p14="http://schemas.microsoft.com/office/powerpoint/2010/main" val="2904552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Vector</a:t>
            </a:r>
            <a:endParaRPr kumimoji="0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1229868" y="1605142"/>
            <a:ext cx="9514332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5.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查看当前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vector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中储存的元素个数（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size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）：</a:t>
            </a: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229868" y="4161191"/>
            <a:ext cx="951433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v.pop_back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(); </a:t>
            </a:r>
            <a:r>
              <a:rPr kumimoji="0" lang="en-US" altLang="zh-CN" sz="2400" b="0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// </a:t>
            </a:r>
            <a:r>
              <a:rPr kumimoji="0" lang="zh-CN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删除最后一个元素 </a:t>
            </a:r>
            <a:r>
              <a:rPr kumimoji="0" lang="en-US" altLang="zh-CN" sz="2400" b="0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20</a:t>
            </a:r>
            <a:r>
              <a:rPr kumimoji="0" lang="zh-CN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008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 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1223772" y="2513149"/>
            <a:ext cx="951433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cout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 &lt;&lt; 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"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当前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vector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元素个数：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A31515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"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 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&lt;&lt; 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v.size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() &lt;&lt; 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endl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;</a:t>
            </a:r>
            <a:endParaRPr kumimoji="0" lang="zh-CN" alt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1223772" y="3424766"/>
            <a:ext cx="9514332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6. 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删除</a:t>
            </a:r>
            <a:r>
              <a:rPr kumimoji="0" lang="en-US" altLang="zh-CN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vector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中</a:t>
            </a:r>
            <a:r>
              <a:rPr lang="zh-CN" altLang="en-US" sz="2400" dirty="0">
                <a:solidFill>
                  <a:prstClr val="black"/>
                </a:solidFill>
                <a:latin typeface="Consolas" panose="020B0609020204030204" pitchFamily="49" charset="0"/>
                <a:ea typeface="微软雅黑"/>
              </a:rPr>
              <a:t>最后一个末尾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元素（</a:t>
            </a:r>
            <a:r>
              <a:rPr kumimoji="0" lang="en-US" altLang="zh-CN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pop_back</a:t>
            </a:r>
            <a:r>
              <a:rPr kumimoji="0" lang="zh-CN" alt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onsolas" panose="020B0609020204030204" pitchFamily="49" charset="0"/>
                <a:ea typeface="微软雅黑"/>
                <a:cs typeface="+mn-cs"/>
              </a:rPr>
              <a:t>）：</a:t>
            </a:r>
            <a:endParaRPr kumimoji="0" lang="zh-CN" altLang="zh-CN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onsolas" panose="020B0609020204030204" pitchFamily="49" charset="0"/>
              <a:ea typeface="微软雅黑"/>
              <a:cs typeface="+mn-cs"/>
            </a:endParaRPr>
          </a:p>
        </p:txBody>
      </p:sp>
      <p:sp>
        <p:nvSpPr>
          <p:cNvPr id="10" name="Rectangle 2">
            <a:extLst>
              <a:ext uri="{FF2B5EF4-FFF2-40B4-BE49-F238E27FC236}">
                <a16:creationId xmlns:a16="http://schemas.microsoft.com/office/drawing/2014/main" id="{706D1384-8016-9F58-F55A-5A02D80513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299" y="5066606"/>
            <a:ext cx="9514332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7. </a:t>
            </a:r>
            <a:r>
              <a:rPr lang="zh-CN" altLang="en-US" sz="2400" dirty="0">
                <a:latin typeface="Consolas" panose="020B0609020204030204" pitchFamily="49" charset="0"/>
              </a:rPr>
              <a:t>修改元素：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08FB85F5-685E-5035-5B5C-DD787CD12C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31299" y="5770864"/>
            <a:ext cx="9514332" cy="369332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v[0] = 100;  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修改第一个元素的值为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100</a:t>
            </a:r>
            <a:endParaRPr lang="zh-CN" altLang="en-US" sz="2400" i="1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22733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Vector</a:t>
            </a:r>
            <a:endParaRPr kumimoji="0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1DB9971-1ADF-6DAD-AC16-FDAF9941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868" y="1652244"/>
            <a:ext cx="9514332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9.</a:t>
            </a:r>
            <a:r>
              <a:rPr lang="zh-CN" altLang="en-US" sz="2400" dirty="0">
                <a:latin typeface="Consolas" panose="020B0609020204030204" pitchFamily="49" charset="0"/>
              </a:rPr>
              <a:t>插入元素（</a:t>
            </a:r>
            <a:r>
              <a:rPr lang="en-US" altLang="zh-CN" sz="2400" dirty="0">
                <a:latin typeface="Consolas" panose="020B0609020204030204" pitchFamily="49" charset="0"/>
              </a:rPr>
              <a:t>insert</a:t>
            </a:r>
            <a:r>
              <a:rPr lang="zh-CN" altLang="en-US" sz="2400" dirty="0">
                <a:latin typeface="Consolas" panose="020B0609020204030204" pitchFamily="49" charset="0"/>
              </a:rPr>
              <a:t>）：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D6684CA7-E8C0-6A4B-86EA-4ACB1361B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868" y="2621509"/>
            <a:ext cx="951433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v.</a:t>
            </a:r>
            <a:r>
              <a:rPr lang="en-US" altLang="zh-CN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insert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位置迭代器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元素值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在指定位置之前插入一个元素。</a:t>
            </a:r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25BB8281-8175-3C3B-50B9-676D1A11208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868" y="3876019"/>
            <a:ext cx="9514332" cy="5857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10.</a:t>
            </a:r>
            <a:r>
              <a:rPr lang="zh-CN" altLang="en-US" sz="2400" dirty="0">
                <a:latin typeface="Consolas" panose="020B0609020204030204" pitchFamily="49" charset="0"/>
              </a:rPr>
              <a:t>删除一个指定位置的元素</a:t>
            </a:r>
            <a:r>
              <a:rPr lang="en-US" altLang="zh-CN" sz="2400" dirty="0">
                <a:latin typeface="Consolas" panose="020B0609020204030204" pitchFamily="49" charset="0"/>
              </a:rPr>
              <a:t>(erase)</a:t>
            </a:r>
            <a:r>
              <a:rPr lang="zh-CN" altLang="en-US" sz="2400" dirty="0">
                <a:latin typeface="Consolas" panose="020B0609020204030204" pitchFamily="49" charset="0"/>
              </a:rPr>
              <a:t>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16" name="Rectangle 1">
            <a:extLst>
              <a:ext uri="{FF2B5EF4-FFF2-40B4-BE49-F238E27FC236}">
                <a16:creationId xmlns:a16="http://schemas.microsoft.com/office/drawing/2014/main" id="{8BCFCC8A-A684-C5A1-E5EF-0AB661D941A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868" y="4921747"/>
            <a:ext cx="951433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v.</a:t>
            </a:r>
            <a:r>
              <a:rPr lang="en-US" altLang="zh-CN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erase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400" dirty="0">
                <a:solidFill>
                  <a:srgbClr val="000000"/>
                </a:solidFill>
                <a:latin typeface="Consolas" panose="020B0609020204030204" pitchFamily="49" charset="0"/>
              </a:rPr>
              <a:t>位置迭代器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);                 </a:t>
            </a:r>
            <a:r>
              <a:rPr lang="en-US" altLang="zh-CN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i="1" dirty="0">
                <a:solidFill>
                  <a:srgbClr val="008000"/>
                </a:solidFill>
                <a:latin typeface="Consolas" panose="020B0609020204030204" pitchFamily="49" charset="0"/>
              </a:rPr>
              <a:t>删除单个元素</a:t>
            </a:r>
          </a:p>
        </p:txBody>
      </p:sp>
    </p:spTree>
    <p:extLst>
      <p:ext uri="{BB962C8B-B14F-4D97-AF65-F5344CB8AC3E}">
        <p14:creationId xmlns:p14="http://schemas.microsoft.com/office/powerpoint/2010/main" val="15669312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41146"/>
            <a:ext cx="2461260" cy="617855"/>
          </a:xfrm>
          <a:custGeom>
            <a:avLst/>
            <a:gdLst/>
            <a:ahLst/>
            <a:cxnLst/>
            <a:rect l="l" t="t" r="r" b="b"/>
            <a:pathLst>
              <a:path w="2461260" h="617855">
                <a:moveTo>
                  <a:pt x="1455496" y="64477"/>
                </a:moveTo>
                <a:lnTo>
                  <a:pt x="1452829" y="61976"/>
                </a:lnTo>
                <a:lnTo>
                  <a:pt x="573582" y="61976"/>
                </a:lnTo>
                <a:lnTo>
                  <a:pt x="482015" y="1739"/>
                </a:lnTo>
                <a:lnTo>
                  <a:pt x="479298" y="0"/>
                </a:lnTo>
                <a:lnTo>
                  <a:pt x="475576" y="558"/>
                </a:lnTo>
                <a:lnTo>
                  <a:pt x="473684" y="3060"/>
                </a:lnTo>
                <a:lnTo>
                  <a:pt x="471741" y="5575"/>
                </a:lnTo>
                <a:lnTo>
                  <a:pt x="472414" y="8953"/>
                </a:lnTo>
                <a:lnTo>
                  <a:pt x="569201" y="72669"/>
                </a:lnTo>
                <a:lnTo>
                  <a:pt x="570420" y="73025"/>
                </a:lnTo>
                <a:lnTo>
                  <a:pt x="1452829" y="73025"/>
                </a:lnTo>
                <a:lnTo>
                  <a:pt x="1455496" y="70573"/>
                </a:lnTo>
                <a:lnTo>
                  <a:pt x="1455496" y="64477"/>
                </a:lnTo>
                <a:close/>
              </a:path>
              <a:path w="2461260" h="617855">
                <a:moveTo>
                  <a:pt x="1565935" y="62636"/>
                </a:moveTo>
                <a:lnTo>
                  <a:pt x="1564386" y="60236"/>
                </a:lnTo>
                <a:lnTo>
                  <a:pt x="1563878" y="59778"/>
                </a:lnTo>
                <a:lnTo>
                  <a:pt x="1563268" y="59410"/>
                </a:lnTo>
                <a:lnTo>
                  <a:pt x="1513992" y="33235"/>
                </a:lnTo>
                <a:lnTo>
                  <a:pt x="1511376" y="33947"/>
                </a:lnTo>
                <a:lnTo>
                  <a:pt x="1509877" y="36398"/>
                </a:lnTo>
                <a:lnTo>
                  <a:pt x="1509712" y="37020"/>
                </a:lnTo>
                <a:lnTo>
                  <a:pt x="1509661" y="90043"/>
                </a:lnTo>
                <a:lnTo>
                  <a:pt x="1511554" y="91782"/>
                </a:lnTo>
                <a:lnTo>
                  <a:pt x="1514602" y="91833"/>
                </a:lnTo>
                <a:lnTo>
                  <a:pt x="1515376" y="91630"/>
                </a:lnTo>
                <a:lnTo>
                  <a:pt x="1565275" y="65036"/>
                </a:lnTo>
                <a:lnTo>
                  <a:pt x="1565935" y="62636"/>
                </a:lnTo>
                <a:close/>
              </a:path>
              <a:path w="2461260" h="617855">
                <a:moveTo>
                  <a:pt x="1668665" y="62636"/>
                </a:moveTo>
                <a:lnTo>
                  <a:pt x="1667103" y="60236"/>
                </a:lnTo>
                <a:lnTo>
                  <a:pt x="1666608" y="59778"/>
                </a:lnTo>
                <a:lnTo>
                  <a:pt x="1665998" y="59410"/>
                </a:lnTo>
                <a:lnTo>
                  <a:pt x="1616710" y="33235"/>
                </a:lnTo>
                <a:lnTo>
                  <a:pt x="1614106" y="33947"/>
                </a:lnTo>
                <a:lnTo>
                  <a:pt x="1612658" y="36398"/>
                </a:lnTo>
                <a:lnTo>
                  <a:pt x="1612442" y="37680"/>
                </a:lnTo>
                <a:lnTo>
                  <a:pt x="1612442" y="90043"/>
                </a:lnTo>
                <a:lnTo>
                  <a:pt x="1614271" y="91782"/>
                </a:lnTo>
                <a:lnTo>
                  <a:pt x="1617383" y="91833"/>
                </a:lnTo>
                <a:lnTo>
                  <a:pt x="1618107" y="91630"/>
                </a:lnTo>
                <a:lnTo>
                  <a:pt x="1667992" y="65036"/>
                </a:lnTo>
                <a:lnTo>
                  <a:pt x="1668665" y="62636"/>
                </a:lnTo>
                <a:close/>
              </a:path>
              <a:path w="2461260" h="617855">
                <a:moveTo>
                  <a:pt x="1772107" y="62636"/>
                </a:moveTo>
                <a:lnTo>
                  <a:pt x="1770557" y="60236"/>
                </a:lnTo>
                <a:lnTo>
                  <a:pt x="1769389" y="59410"/>
                </a:lnTo>
                <a:lnTo>
                  <a:pt x="1720164" y="33235"/>
                </a:lnTo>
                <a:lnTo>
                  <a:pt x="1717560" y="33947"/>
                </a:lnTo>
                <a:lnTo>
                  <a:pt x="1716062" y="36398"/>
                </a:lnTo>
                <a:lnTo>
                  <a:pt x="1715884" y="37020"/>
                </a:lnTo>
                <a:lnTo>
                  <a:pt x="1715833" y="90043"/>
                </a:lnTo>
                <a:lnTo>
                  <a:pt x="1717725" y="91782"/>
                </a:lnTo>
                <a:lnTo>
                  <a:pt x="1720773" y="91833"/>
                </a:lnTo>
                <a:lnTo>
                  <a:pt x="1721548" y="91630"/>
                </a:lnTo>
                <a:lnTo>
                  <a:pt x="1771446" y="65036"/>
                </a:lnTo>
                <a:lnTo>
                  <a:pt x="1772107" y="62636"/>
                </a:lnTo>
                <a:close/>
              </a:path>
              <a:path w="2461260" h="617855">
                <a:moveTo>
                  <a:pt x="2461260" y="257886"/>
                </a:moveTo>
                <a:lnTo>
                  <a:pt x="2453360" y="218782"/>
                </a:lnTo>
                <a:lnTo>
                  <a:pt x="2431834" y="186855"/>
                </a:lnTo>
                <a:lnTo>
                  <a:pt x="2399906" y="165328"/>
                </a:lnTo>
                <a:lnTo>
                  <a:pt x="2360803" y="157429"/>
                </a:lnTo>
                <a:lnTo>
                  <a:pt x="777240" y="157429"/>
                </a:lnTo>
                <a:lnTo>
                  <a:pt x="777240" y="138633"/>
                </a:lnTo>
                <a:lnTo>
                  <a:pt x="549148" y="138633"/>
                </a:lnTo>
                <a:lnTo>
                  <a:pt x="378206" y="26365"/>
                </a:lnTo>
                <a:lnTo>
                  <a:pt x="98044" y="26365"/>
                </a:lnTo>
                <a:lnTo>
                  <a:pt x="60248" y="33959"/>
                </a:lnTo>
                <a:lnTo>
                  <a:pt x="29298" y="54025"/>
                </a:lnTo>
                <a:lnTo>
                  <a:pt x="8204" y="83667"/>
                </a:lnTo>
                <a:lnTo>
                  <a:pt x="0" y="119964"/>
                </a:lnTo>
                <a:lnTo>
                  <a:pt x="0" y="257886"/>
                </a:lnTo>
                <a:lnTo>
                  <a:pt x="0" y="276301"/>
                </a:lnTo>
                <a:lnTo>
                  <a:pt x="0" y="517220"/>
                </a:lnTo>
                <a:lnTo>
                  <a:pt x="7886" y="556336"/>
                </a:lnTo>
                <a:lnTo>
                  <a:pt x="29413" y="588264"/>
                </a:lnTo>
                <a:lnTo>
                  <a:pt x="61341" y="609790"/>
                </a:lnTo>
                <a:lnTo>
                  <a:pt x="100457" y="617677"/>
                </a:lnTo>
                <a:lnTo>
                  <a:pt x="2360803" y="617677"/>
                </a:lnTo>
                <a:lnTo>
                  <a:pt x="2399906" y="609790"/>
                </a:lnTo>
                <a:lnTo>
                  <a:pt x="2431834" y="588264"/>
                </a:lnTo>
                <a:lnTo>
                  <a:pt x="2453360" y="556336"/>
                </a:lnTo>
                <a:lnTo>
                  <a:pt x="2461260" y="517220"/>
                </a:lnTo>
                <a:lnTo>
                  <a:pt x="2461260" y="25788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58368"/>
            <a:ext cx="527303" cy="600455"/>
          </a:xfrm>
          <a:prstGeom prst="rect">
            <a:avLst/>
          </a:prstGeom>
        </p:spPr>
      </p:pic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17804"/>
            <a:ext cx="777240" cy="443484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2160405" y="818596"/>
            <a:ext cx="1554099" cy="35137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2200" b="1" i="0" u="none" strike="noStrike" kern="1200" cap="none" spc="-5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charset="-122"/>
                <a:ea typeface="微软雅黑"/>
                <a:cs typeface="微软雅黑" panose="020B0503020204020204" charset="-122"/>
              </a:rPr>
              <a:t>Vector</a:t>
            </a:r>
            <a:endParaRPr kumimoji="0" sz="2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微软雅黑" panose="020B0503020204020204" charset="-122"/>
              <a:ea typeface="微软雅黑"/>
              <a:cs typeface="微软雅黑" panose="020B0503020204020204" charset="-122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D1DB9971-1ADF-6DAD-AC16-FDAF994114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868" y="1741450"/>
            <a:ext cx="9514332" cy="58573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altLang="zh-CN" sz="2400" dirty="0">
                <a:latin typeface="Consolas" panose="020B0609020204030204" pitchFamily="49" charset="0"/>
              </a:rPr>
              <a:t>11.</a:t>
            </a:r>
            <a:r>
              <a:rPr lang="zh-CN" altLang="en-US" sz="2400" dirty="0">
                <a:latin typeface="Consolas" panose="020B0609020204030204" pitchFamily="49" charset="0"/>
              </a:rPr>
              <a:t>调整</a:t>
            </a:r>
            <a:r>
              <a:rPr lang="en-US" altLang="zh-CN" sz="2400" dirty="0">
                <a:latin typeface="Consolas" panose="020B0609020204030204" pitchFamily="49" charset="0"/>
              </a:rPr>
              <a:t>vector</a:t>
            </a:r>
            <a:r>
              <a:rPr lang="zh-CN" altLang="en-US" sz="2400" dirty="0">
                <a:latin typeface="Consolas" panose="020B0609020204030204" pitchFamily="49" charset="0"/>
              </a:rPr>
              <a:t>的容量大小（</a:t>
            </a:r>
            <a:r>
              <a:rPr lang="en-US" altLang="zh-CN" sz="2400" dirty="0">
                <a:latin typeface="Consolas" panose="020B0609020204030204" pitchFamily="49" charset="0"/>
              </a:rPr>
              <a:t>resize</a:t>
            </a:r>
            <a:r>
              <a:rPr lang="zh-CN" altLang="en-US" sz="2400" dirty="0">
                <a:latin typeface="Consolas" panose="020B0609020204030204" pitchFamily="49" charset="0"/>
              </a:rPr>
              <a:t>）：</a:t>
            </a:r>
            <a:endParaRPr lang="zh-CN" altLang="zh-CN" sz="2400" dirty="0">
              <a:latin typeface="Consolas" panose="020B0609020204030204" pitchFamily="49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D6684CA7-E8C0-6A4B-86EA-4ACB1361BA8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29868" y="2710715"/>
            <a:ext cx="9514332" cy="36933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0" rIns="9144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altLang="zh-CN" sz="2400" dirty="0" err="1">
                <a:solidFill>
                  <a:srgbClr val="000000"/>
                </a:solidFill>
                <a:latin typeface="Consolas" panose="020B0609020204030204" pitchFamily="49" charset="0"/>
              </a:rPr>
              <a:t>v.</a:t>
            </a:r>
            <a:r>
              <a:rPr lang="en-US" altLang="zh-CN" sz="2400" dirty="0" err="1">
                <a:solidFill>
                  <a:srgbClr val="FF0000"/>
                </a:solidFill>
                <a:latin typeface="Consolas" panose="020B0609020204030204" pitchFamily="49" charset="0"/>
              </a:rPr>
              <a:t>resize</a:t>
            </a:r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(n, m); </a:t>
            </a:r>
            <a:endParaRPr lang="zh-CN" altLang="en-US" sz="2400" i="1" dirty="0">
              <a:solidFill>
                <a:srgbClr val="008000"/>
              </a:solidFill>
              <a:latin typeface="Consolas" panose="020B0609020204030204" pitchFamily="49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EF5FDD9E-3A5B-E38A-B3AD-3C623A4AD4D6}"/>
              </a:ext>
            </a:extLst>
          </p:cNvPr>
          <p:cNvSpPr txBox="1"/>
          <p:nvPr/>
        </p:nvSpPr>
        <p:spPr>
          <a:xfrm>
            <a:off x="1229868" y="3514408"/>
            <a:ext cx="9514331" cy="14268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</a:rPr>
              <a:t>重新调整数组大小为 n，如果 n 比原来的小，则删除多余的信息；如果 n 比原来大，则新增的部分都初始化为 m ，其中 m 是可以省略的。主要可用于节约二维数组的空间（书本</a:t>
            </a:r>
            <a:r>
              <a:rPr lang="en-US" altLang="zh-CN" sz="2000" dirty="0">
                <a:latin typeface="Consolas" panose="020B0609020204030204" pitchFamily="49" charset="0"/>
              </a:rPr>
              <a:t>P206</a:t>
            </a:r>
            <a:r>
              <a:rPr lang="zh-CN" altLang="en-US" sz="2000" dirty="0">
                <a:latin typeface="Consolas" panose="020B0609020204030204" pitchFamily="49" charset="0"/>
              </a:rPr>
              <a:t>页例</a:t>
            </a:r>
            <a:r>
              <a:rPr lang="en-US" altLang="zh-CN" sz="2000" dirty="0">
                <a:latin typeface="Consolas" panose="020B0609020204030204" pitchFamily="49" charset="0"/>
              </a:rPr>
              <a:t>15-2</a:t>
            </a:r>
            <a:r>
              <a:rPr lang="zh-CN" altLang="en-US" sz="2000" dirty="0">
                <a:latin typeface="Consolas" panose="020B0609020204030204" pitchFamily="49" charset="0"/>
              </a:rPr>
              <a:t>）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A4DB82A0-FB4D-1F7F-009F-FDAF4D07713F}"/>
              </a:ext>
            </a:extLst>
          </p:cNvPr>
          <p:cNvSpPr txBox="1"/>
          <p:nvPr/>
        </p:nvSpPr>
        <p:spPr>
          <a:xfrm>
            <a:off x="1229868" y="5335632"/>
            <a:ext cx="9514330" cy="87786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latin typeface="Consolas" panose="020B0609020204030204" pitchFamily="49" charset="0"/>
              </a:rPr>
              <a:t>迭代器部分就不做详细复习了，简单概述一下：迭代器就像是一个书签，指向了</a:t>
            </a:r>
            <a:r>
              <a:rPr lang="en-US" altLang="zh-CN" dirty="0">
                <a:latin typeface="Consolas" panose="020B0609020204030204" pitchFamily="49" charset="0"/>
              </a:rPr>
              <a:t>vector</a:t>
            </a:r>
            <a:r>
              <a:rPr lang="zh-CN" altLang="en-US" dirty="0">
                <a:latin typeface="Consolas" panose="020B0609020204030204" pitchFamily="49" charset="0"/>
              </a:rPr>
              <a:t>中某个具体的元素，在很多函数里，如</a:t>
            </a:r>
            <a:r>
              <a:rPr lang="en-US" altLang="zh-CN" dirty="0">
                <a:latin typeface="Consolas" panose="020B0609020204030204" pitchFamily="49" charset="0"/>
              </a:rPr>
              <a:t>sort</a:t>
            </a:r>
            <a:r>
              <a:rPr lang="zh-CN" altLang="en-US" dirty="0">
                <a:latin typeface="Consolas" panose="020B0609020204030204" pitchFamily="49" charset="0"/>
              </a:rPr>
              <a:t>需要用到迭代器作为函数参数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040009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1218340" y="1606006"/>
            <a:ext cx="9963955" cy="142295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例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15-3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洗盘子（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P207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页）</a:t>
            </a:r>
            <a:endParaRPr lang="en-US" altLang="zh-CN" sz="20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小止是餐厅里的洗碗工，她身边有一叠餐盘要洗。客人们吃完饭之后，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要洗的盘子会放在这叠餐盘的顶端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；而小止洗盘子的时候，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总会取出这叠餐盘最顶上的盘子来洗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D883EC2-446D-E3E6-20D3-4D24393492C5}"/>
              </a:ext>
            </a:extLst>
          </p:cNvPr>
          <p:cNvSpPr txBox="1"/>
          <p:nvPr/>
        </p:nvSpPr>
        <p:spPr>
          <a:xfrm>
            <a:off x="1218340" y="3400064"/>
            <a:ext cx="9963955" cy="278223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latin typeface="Consolas" panose="020B0609020204030204" pitchFamily="49" charset="0"/>
              </a:rPr>
              <a:t>最开始桌子上没有餐盘。一位客人吃完饭了，</a:t>
            </a:r>
            <a:r>
              <a:rPr lang="zh-CN" altLang="en-US" b="1" dirty="0">
                <a:solidFill>
                  <a:srgbClr val="C00000"/>
                </a:solidFill>
                <a:latin typeface="Consolas" panose="020B0609020204030204" pitchFamily="49" charset="0"/>
              </a:rPr>
              <a:t>依次把 1、2、3 这3个盘子放在了桌子上</a:t>
            </a:r>
            <a:r>
              <a:rPr lang="zh-CN" altLang="en-US" dirty="0">
                <a:latin typeface="Consolas" panose="020B0609020204030204" pitchFamily="49" charset="0"/>
              </a:rPr>
              <a:t>。现在小止取出了</a:t>
            </a:r>
            <a:r>
              <a:rPr lang="zh-CN" altLang="en-US" b="1" dirty="0">
                <a:solidFill>
                  <a:srgbClr val="C00000"/>
                </a:solidFill>
                <a:latin typeface="Consolas" panose="020B0609020204030204" pitchFamily="49" charset="0"/>
              </a:rPr>
              <a:t>最顶端</a:t>
            </a:r>
            <a:r>
              <a:rPr lang="zh-CN" altLang="en-US" dirty="0">
                <a:latin typeface="Consolas" panose="020B0609020204030204" pitchFamily="49" charset="0"/>
              </a:rPr>
              <a:t>的3号盘子洗，洗完之后取出现在的</a:t>
            </a:r>
            <a:r>
              <a:rPr lang="zh-CN" altLang="en-US" b="1" dirty="0">
                <a:solidFill>
                  <a:srgbClr val="C00000"/>
                </a:solidFill>
                <a:latin typeface="Consolas" panose="020B0609020204030204" pitchFamily="49" charset="0"/>
              </a:rPr>
              <a:t>顶端盘子</a:t>
            </a:r>
            <a:r>
              <a:rPr lang="zh-CN" altLang="en-US" dirty="0">
                <a:latin typeface="Consolas" panose="020B0609020204030204" pitchFamily="49" charset="0"/>
              </a:rPr>
              <a:t>2号。</a:t>
            </a:r>
            <a:endParaRPr lang="en-US" altLang="zh-CN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latin typeface="Consolas" panose="020B0609020204030204" pitchFamily="49" charset="0"/>
              </a:rPr>
              <a:t>又有一个客人吃完了饭，依次放进了4、5这两个盘子。在这之后，小止依次洗完了5、4、1这3个盘子，结束了工作。</a:t>
            </a:r>
            <a:endParaRPr lang="en-US" altLang="zh-CN" dirty="0">
              <a:latin typeface="Consolas" panose="020B0609020204030204" pitchFamily="49" charset="0"/>
            </a:endParaRPr>
          </a:p>
          <a:p>
            <a:pPr>
              <a:lnSpc>
                <a:spcPct val="200000"/>
              </a:lnSpc>
            </a:pP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洗盘子的顺序请观察书本</a:t>
            </a:r>
            <a:r>
              <a:rPr lang="en-US" altLang="zh-CN" b="1" dirty="0">
                <a:solidFill>
                  <a:srgbClr val="FF0000"/>
                </a:solidFill>
                <a:latin typeface="Consolas" panose="020B0609020204030204" pitchFamily="49" charset="0"/>
              </a:rPr>
              <a:t>P207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</a:rPr>
              <a:t>页图15-2所示，你能发现什么规律。</a:t>
            </a:r>
          </a:p>
        </p:txBody>
      </p:sp>
    </p:spTree>
    <p:extLst>
      <p:ext uri="{BB962C8B-B14F-4D97-AF65-F5344CB8AC3E}">
        <p14:creationId xmlns:p14="http://schemas.microsoft.com/office/powerpoint/2010/main" val="106689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3833E14F-4164-44BD-B77A-CCCDE195FFD0}"/>
              </a:ext>
            </a:extLst>
          </p:cNvPr>
          <p:cNvSpPr txBox="1"/>
          <p:nvPr/>
        </p:nvSpPr>
        <p:spPr>
          <a:xfrm>
            <a:off x="915397" y="1699762"/>
            <a:ext cx="10423653" cy="5810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观察上面的过程，会发现两个非常有意思的现象：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C48F481-5BDE-F581-B766-A78511C968CB}"/>
              </a:ext>
            </a:extLst>
          </p:cNvPr>
          <p:cNvSpPr txBox="1"/>
          <p:nvPr/>
        </p:nvSpPr>
        <p:spPr>
          <a:xfrm>
            <a:off x="884173" y="2735010"/>
            <a:ext cx="10423653" cy="30811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后来者居上：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不管是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号还是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号，只要它是最后被放上去的，它就一定最先被拿走。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先入者憋屈：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号盘子最早来，却看着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号插队跳到自己头上，又看着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5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号插队跳到自己头上，直到最后才自己才被拿走。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这中数据结构叫做栈，它的核心灵魂是：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后进先出（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Last In, First Out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，简称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LIFO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一句话总结起来就是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：最后进去的，最先出来；最先进去的，最后出来。</a:t>
            </a:r>
          </a:p>
        </p:txBody>
      </p:sp>
    </p:spTree>
    <p:extLst>
      <p:ext uri="{BB962C8B-B14F-4D97-AF65-F5344CB8AC3E}">
        <p14:creationId xmlns:p14="http://schemas.microsoft.com/office/powerpoint/2010/main" val="5781831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矩形 8"/>
          <p:cNvSpPr/>
          <p:nvPr/>
        </p:nvSpPr>
        <p:spPr>
          <a:xfrm>
            <a:off x="934027" y="1322174"/>
            <a:ext cx="9576904" cy="2037096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我们现在来正式的介绍 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栈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这种数据结构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数据结构：组织数据的某种方式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栈（</a:t>
            </a:r>
            <a:r>
              <a:rPr lang="en-US" altLang="zh-CN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stack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是一种遵循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先入后出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的逻辑的线性数据结构。 </a:t>
            </a:r>
            <a:endParaRPr lang="en-US" altLang="zh-CN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我们可以将栈类比为桌面上的一摞盘子，如果需要拿出底部的盘子，则需要先将上面的盘子依次取出。我们</a:t>
            </a:r>
            <a:r>
              <a:rPr lang="zh-CN" altLang="en-US" sz="1600" b="1" dirty="0">
                <a:solidFill>
                  <a:schemeClr val="accent5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将盘子替换为各种类型的元素（如整数、字符、浮点数等），就得到了栈数据结构</a:t>
            </a:r>
            <a:r>
              <a:rPr lang="zh-CN" altLang="en-US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。 </a:t>
            </a:r>
            <a:endParaRPr lang="en-US" altLang="zh-CN" sz="16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我们把元素</a:t>
            </a:r>
            <a:r>
              <a:rPr lang="zh-CN" altLang="en-US" sz="16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添加到栈顶</a:t>
            </a:r>
            <a:r>
              <a:rPr lang="zh-CN" altLang="en-US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的操作叫做</a:t>
            </a:r>
            <a:r>
              <a:rPr lang="zh-CN" altLang="en-US" sz="16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“入栈”</a:t>
            </a:r>
            <a:r>
              <a:rPr lang="zh-CN" altLang="en-US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，</a:t>
            </a:r>
            <a:r>
              <a:rPr lang="zh-CN" altLang="en-US" sz="16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删除栈顶元素</a:t>
            </a:r>
            <a:r>
              <a:rPr lang="zh-CN" altLang="en-US" sz="1600" dirty="0">
                <a:latin typeface="Consolas" panose="020B0609020204030204" pitchFamily="49" charset="0"/>
                <a:ea typeface="微软雅黑" panose="020B0503020204020204" pitchFamily="34" charset="-122"/>
              </a:rPr>
              <a:t>的操作叫做</a:t>
            </a:r>
            <a:r>
              <a:rPr lang="zh-CN" altLang="en-US" sz="16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“出栈”</a:t>
            </a: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2723" y="3420043"/>
            <a:ext cx="5165475" cy="2957435"/>
          </a:xfrm>
          <a:prstGeom prst="rect">
            <a:avLst/>
          </a:prstGeom>
        </p:spPr>
      </p:pic>
      <p:sp>
        <p:nvSpPr>
          <p:cNvPr id="7" name="矩形 6"/>
          <p:cNvSpPr/>
          <p:nvPr/>
        </p:nvSpPr>
        <p:spPr>
          <a:xfrm>
            <a:off x="720791" y="3839053"/>
            <a:ext cx="5320699" cy="212436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/>
              <a:t>关于栈的专业术语：</a:t>
            </a:r>
            <a:endParaRPr lang="en-US" altLang="zh-CN" b="1" i="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1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Push</a:t>
            </a:r>
            <a:r>
              <a:rPr lang="zh-CN" altLang="en-US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（压</a:t>
            </a:r>
            <a:r>
              <a:rPr lang="en-US" altLang="zh-CN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入 栈）：就像在堆顶上放一个新盘子。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1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Pop</a:t>
            </a:r>
            <a:r>
              <a:rPr lang="zh-CN" altLang="en-US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（出栈）：就像从堆顶拿走一个盘子</a:t>
            </a:r>
          </a:p>
          <a:p>
            <a:pPr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altLang="zh-CN" b="1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Peek</a:t>
            </a:r>
            <a:r>
              <a:rPr lang="zh-CN" altLang="en-US" b="0" i="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：就像只看一下最上面的盘子是什么，而不拿走它</a:t>
            </a:r>
          </a:p>
        </p:txBody>
      </p:sp>
    </p:spTree>
    <p:extLst>
      <p:ext uri="{BB962C8B-B14F-4D97-AF65-F5344CB8AC3E}">
        <p14:creationId xmlns:p14="http://schemas.microsoft.com/office/powerpoint/2010/main" val="1595126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8137124-50ED-6BDA-7FAD-B7317A577EB4}"/>
              </a:ext>
            </a:extLst>
          </p:cNvPr>
          <p:cNvSpPr txBox="1"/>
          <p:nvPr/>
        </p:nvSpPr>
        <p:spPr>
          <a:xfrm>
            <a:off x="959756" y="1535910"/>
            <a:ext cx="10272487" cy="113973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题目：如果有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个盘子按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1, 2, 3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的顺序入栈，请问下列哪个洗盘子的顺序是不可能发生的？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FCFADC53-D3A9-0AA6-50D7-4B7D1C5D9ADF}"/>
              </a:ext>
            </a:extLst>
          </p:cNvPr>
          <p:cNvSpPr txBox="1"/>
          <p:nvPr/>
        </p:nvSpPr>
        <p:spPr>
          <a:xfrm>
            <a:off x="1508984" y="3135490"/>
            <a:ext cx="8986345" cy="58702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 algn="ctr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lphaUcPeriod"/>
            </a:pP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3, 2, 1          B.2, 3, 1          C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.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3, 1, 2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C134173-6244-B432-36F6-A767D31BD0FD}"/>
                  </a:ext>
                </a:extLst>
              </p:cNvPr>
              <p:cNvSpPr txBox="1"/>
              <p:nvPr/>
            </p:nvSpPr>
            <p:spPr>
              <a:xfrm>
                <a:off x="959756" y="4182354"/>
                <a:ext cx="10272487" cy="1884618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A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是连续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Push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后连续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Pop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B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是先入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1, 2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出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入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出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</a:t>
                </a:r>
                <a14:m>
                  <m:oMath xmlns:m="http://schemas.openxmlformats.org/officeDocument/2006/math">
                    <m:r>
                      <a:rPr lang="en-US" altLang="zh-CN" sz="20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最后出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  <a:endParaRPr lang="en-US" altLang="zh-CN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C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是不可能的。因为如果要先洗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，说明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和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此时都在栈里，且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压在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上面。那么洗完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之后，下一个必须是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而不能跨过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2 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去洗 </a:t>
                </a:r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</a:t>
                </a:r>
              </a:p>
            </p:txBody>
          </p:sp>
        </mc:Choice>
        <mc:Fallback xmlns="">
          <p:sp>
            <p:nvSpPr>
              <p:cNvPr id="17" name="文本框 16">
                <a:extLst>
                  <a:ext uri="{FF2B5EF4-FFF2-40B4-BE49-F238E27FC236}">
                    <a16:creationId xmlns:a16="http://schemas.microsoft.com/office/drawing/2014/main" id="{6C134173-6244-B432-36F6-A767D31BD0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756" y="4182354"/>
                <a:ext cx="10272487" cy="1884618"/>
              </a:xfrm>
              <a:prstGeom prst="rect">
                <a:avLst/>
              </a:prstGeom>
              <a:blipFill>
                <a:blip r:embed="rId4"/>
                <a:stretch>
                  <a:fillRect l="-593" b="-51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18813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矩形 12"/>
          <p:cNvSpPr/>
          <p:nvPr/>
        </p:nvSpPr>
        <p:spPr>
          <a:xfrm>
            <a:off x="1233483" y="1635704"/>
            <a:ext cx="972503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对于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入栈顺序为a、b、c、d、e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的序列，下列( )不是合法的出栈顺序。</a:t>
            </a:r>
          </a:p>
        </p:txBody>
      </p:sp>
      <p:sp>
        <p:nvSpPr>
          <p:cNvPr id="14" name="矩形 13"/>
          <p:cNvSpPr/>
          <p:nvPr/>
        </p:nvSpPr>
        <p:spPr>
          <a:xfrm>
            <a:off x="1378847" y="2301161"/>
            <a:ext cx="3163045" cy="26112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800" b="1" dirty="0">
                <a:latin typeface="Consolas" panose="020B0609020204030204" pitchFamily="49" charset="0"/>
              </a:rPr>
              <a:t>A</a:t>
            </a:r>
            <a:r>
              <a:rPr lang="zh-CN" altLang="en-US" sz="2800" b="1" dirty="0">
                <a:latin typeface="Consolas" panose="020B0609020204030204" pitchFamily="49" charset="0"/>
              </a:rPr>
              <a:t>：a，b，c，d，e</a:t>
            </a:r>
            <a:endParaRPr lang="en-US" altLang="zh-CN" sz="28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Consolas" panose="020B0609020204030204" pitchFamily="49" charset="0"/>
              </a:rPr>
              <a:t>B</a:t>
            </a:r>
            <a:r>
              <a:rPr lang="zh-CN" altLang="en-US" sz="2800" b="1" dirty="0">
                <a:latin typeface="Consolas" panose="020B0609020204030204" pitchFamily="49" charset="0"/>
              </a:rPr>
              <a:t>：e，d，c，b，a</a:t>
            </a:r>
            <a:endParaRPr lang="en-US" altLang="zh-CN" sz="28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Consolas" panose="020B0609020204030204" pitchFamily="49" charset="0"/>
              </a:rPr>
              <a:t>C</a:t>
            </a:r>
            <a:r>
              <a:rPr lang="zh-CN" altLang="en-US" sz="2800" b="1" dirty="0">
                <a:latin typeface="Consolas" panose="020B0609020204030204" pitchFamily="49" charset="0"/>
              </a:rPr>
              <a:t>：</a:t>
            </a:r>
            <a:r>
              <a:rPr lang="en-US" altLang="zh-CN" sz="2800" b="1" dirty="0">
                <a:latin typeface="Consolas" panose="020B0609020204030204" pitchFamily="49" charset="0"/>
              </a:rPr>
              <a:t>b</a:t>
            </a:r>
            <a:r>
              <a:rPr lang="zh-CN" altLang="en-US" sz="2800" b="1" dirty="0">
                <a:latin typeface="Consolas" panose="020B0609020204030204" pitchFamily="49" charset="0"/>
              </a:rPr>
              <a:t>，a，c，d，e</a:t>
            </a:r>
            <a:endParaRPr lang="en-US" altLang="zh-CN" sz="2800" b="1" dirty="0"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800" b="1" dirty="0">
                <a:latin typeface="Consolas" panose="020B0609020204030204" pitchFamily="49" charset="0"/>
              </a:rPr>
              <a:t>D</a:t>
            </a:r>
            <a:r>
              <a:rPr lang="zh-CN" altLang="en-US" sz="2800" b="1" dirty="0">
                <a:latin typeface="Consolas" panose="020B0609020204030204" pitchFamily="49" charset="0"/>
              </a:rPr>
              <a:t>：c，d，a，e，b</a:t>
            </a:r>
          </a:p>
        </p:txBody>
      </p:sp>
      <p:graphicFrame>
        <p:nvGraphicFramePr>
          <p:cNvPr id="21" name="表格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0039158"/>
              </p:ext>
            </p:extLst>
          </p:nvPr>
        </p:nvGraphicFramePr>
        <p:xfrm>
          <a:off x="10229647" y="2297310"/>
          <a:ext cx="728870" cy="3748130"/>
        </p:xfrm>
        <a:graphic>
          <a:graphicData uri="http://schemas.openxmlformats.org/drawingml/2006/table">
            <a:tbl>
              <a:tblPr firstRow="1" bandRow="1">
                <a:tableStyleId>{3C2FFA5D-87B4-456A-9821-1D502468CF0F}</a:tableStyleId>
              </a:tblPr>
              <a:tblGrid>
                <a:gridCol w="728870">
                  <a:extLst>
                    <a:ext uri="{9D8B030D-6E8A-4147-A177-3AD203B41FA5}">
                      <a16:colId xmlns:a16="http://schemas.microsoft.com/office/drawing/2014/main" val="989065823"/>
                    </a:ext>
                  </a:extLst>
                </a:gridCol>
              </a:tblGrid>
              <a:tr h="749626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4000" dirty="0"/>
                        <a:t>e</a:t>
                      </a:r>
                      <a:endParaRPr lang="zh-CN" altLang="en-US" sz="4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6876041"/>
                  </a:ext>
                </a:extLst>
              </a:tr>
              <a:tr h="7496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d</a:t>
                      </a:r>
                      <a:endParaRPr lang="zh-CN" altLang="en-US" sz="4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4654531"/>
                  </a:ext>
                </a:extLst>
              </a:tr>
              <a:tr h="7496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c</a:t>
                      </a:r>
                      <a:endParaRPr lang="zh-CN" altLang="en-US" sz="4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6360408"/>
                  </a:ext>
                </a:extLst>
              </a:tr>
              <a:tr h="7496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b</a:t>
                      </a:r>
                      <a:endParaRPr lang="zh-CN" altLang="en-US" sz="4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3472349"/>
                  </a:ext>
                </a:extLst>
              </a:tr>
              <a:tr h="749626"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lang="en-US" altLang="zh-CN" sz="4000" b="1" kern="1200" dirty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a</a:t>
                      </a:r>
                      <a:endParaRPr lang="zh-CN" altLang="en-US" sz="40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8247154"/>
                  </a:ext>
                </a:extLst>
              </a:tr>
            </a:tbl>
          </a:graphicData>
        </a:graphic>
      </p:graphicFrame>
      <p:sp>
        <p:nvSpPr>
          <p:cNvPr id="8" name="文本框 7">
            <a:extLst>
              <a:ext uri="{FF2B5EF4-FFF2-40B4-BE49-F238E27FC236}">
                <a16:creationId xmlns:a16="http://schemas.microsoft.com/office/drawing/2014/main" id="{F9378083-4C4D-C613-7389-5B8B2C4D6B28}"/>
              </a:ext>
            </a:extLst>
          </p:cNvPr>
          <p:cNvSpPr txBox="1"/>
          <p:nvPr/>
        </p:nvSpPr>
        <p:spPr>
          <a:xfrm>
            <a:off x="4837761" y="3768999"/>
            <a:ext cx="4984162" cy="114339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latin typeface="Consolas" panose="020B0609020204030204" pitchFamily="49" charset="0"/>
              </a:rPr>
              <a:t>选项</a:t>
            </a:r>
            <a:r>
              <a:rPr lang="en-US" altLang="zh-CN" sz="2400" b="1" dirty="0">
                <a:latin typeface="Consolas" panose="020B0609020204030204" pitchFamily="49" charset="0"/>
              </a:rPr>
              <a:t>D</a:t>
            </a:r>
            <a:r>
              <a:rPr lang="zh-CN" altLang="en-US" sz="2400" b="1" dirty="0">
                <a:latin typeface="Consolas" panose="020B0609020204030204" pitchFamily="49" charset="0"/>
              </a:rPr>
              <a:t>不合法，在弹出</a:t>
            </a:r>
            <a:r>
              <a:rPr lang="en-US" altLang="zh-CN" sz="2400" b="1" dirty="0">
                <a:latin typeface="Consolas" panose="020B0609020204030204" pitchFamily="49" charset="0"/>
              </a:rPr>
              <a:t>d</a:t>
            </a:r>
            <a:r>
              <a:rPr lang="zh-CN" altLang="en-US" sz="2400" b="1" dirty="0">
                <a:latin typeface="Consolas" panose="020B0609020204030204" pitchFamily="49" charset="0"/>
              </a:rPr>
              <a:t>的时候，下方还有</a:t>
            </a:r>
            <a:r>
              <a:rPr lang="en-US" altLang="zh-CN" sz="2400" b="1" dirty="0">
                <a:latin typeface="Consolas" panose="020B0609020204030204" pitchFamily="49" charset="0"/>
              </a:rPr>
              <a:t>b</a:t>
            </a:r>
            <a:r>
              <a:rPr lang="zh-CN" altLang="en-US" sz="2400" b="1" dirty="0">
                <a:latin typeface="Consolas" panose="020B0609020204030204" pitchFamily="49" charset="0"/>
              </a:rPr>
              <a:t>未弹出，无法直接弹出</a:t>
            </a:r>
            <a:r>
              <a:rPr lang="en-US" altLang="zh-CN" sz="2400" b="1" dirty="0">
                <a:latin typeface="Consolas" panose="020B0609020204030204" pitchFamily="49" charset="0"/>
              </a:rPr>
              <a:t>a</a:t>
            </a:r>
            <a:endParaRPr lang="zh-CN" altLang="en-US" sz="2400" dirty="0"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7DF2549-9BCB-47BC-B4A8-E3FA03A0BC62}"/>
              </a:ext>
            </a:extLst>
          </p:cNvPr>
          <p:cNvSpPr txBox="1"/>
          <p:nvPr/>
        </p:nvSpPr>
        <p:spPr>
          <a:xfrm>
            <a:off x="775716" y="5222296"/>
            <a:ext cx="9046207" cy="105362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总结：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栈的约束力在于：处于下方的元素，其自由度会被完全锁死，直到上方清空。</a:t>
            </a:r>
          </a:p>
        </p:txBody>
      </p:sp>
    </p:spTree>
    <p:extLst>
      <p:ext uri="{BB962C8B-B14F-4D97-AF65-F5344CB8AC3E}">
        <p14:creationId xmlns:p14="http://schemas.microsoft.com/office/powerpoint/2010/main" val="327811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12392BB5-54D6-D927-B5B4-80EC6307C8F9}"/>
              </a:ext>
            </a:extLst>
          </p:cNvPr>
          <p:cNvSpPr txBox="1"/>
          <p:nvPr/>
        </p:nvSpPr>
        <p:spPr>
          <a:xfrm>
            <a:off x="1164335" y="1452947"/>
            <a:ext cx="10107167" cy="394293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例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15-4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洗盘子</a:t>
            </a:r>
            <a:endParaRPr lang="en-US" altLang="zh-CN" sz="24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编写程序通过栈去模拟小止洗盘子的过程。一个栈可以提供下面几个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函数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功能。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(1)void push(x)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压入栈。对应例子中的“放餐盘”。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(2)void pop()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：弹出栈顶的元素。对应“取走餐盘”。</a:t>
            </a:r>
          </a:p>
          <a:p>
            <a:pPr>
              <a:lnSpc>
                <a:spcPct val="200000"/>
              </a:lnSpc>
            </a:pP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(3)int top():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查询栈顶的元素由此知道接下来该洗哪个餐盘。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请你完成这三个函数功能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ABD469A-377B-0996-85B4-2A802DFBF4C9}"/>
              </a:ext>
            </a:extLst>
          </p:cNvPr>
          <p:cNvSpPr txBox="1"/>
          <p:nvPr/>
        </p:nvSpPr>
        <p:spPr>
          <a:xfrm>
            <a:off x="1164336" y="5691783"/>
            <a:ext cx="1010716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在写函数之前，大家觉得我们可以用什么数据结构去模拟栈呢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？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12679846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6ABD469A-377B-0996-85B4-2A802DFBF4C9}"/>
              </a:ext>
            </a:extLst>
          </p:cNvPr>
          <p:cNvSpPr txBox="1"/>
          <p:nvPr/>
        </p:nvSpPr>
        <p:spPr>
          <a:xfrm>
            <a:off x="895481" y="1757898"/>
            <a:ext cx="10376022" cy="258481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在程序里模拟栈，最常用的工具就是数组，同时还需要一个辅助工具：</a:t>
            </a:r>
            <a:endParaRPr lang="en-US" altLang="zh-CN" sz="24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342900" indent="-34290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容器（数组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）：用来放盘子的区域。在程序里，这就是一个数组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S[100];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342900" indent="-342900">
              <a:lnSpc>
                <a:spcPct val="200000"/>
              </a:lnSpc>
              <a:buClr>
                <a:srgbClr val="000000"/>
              </a:buClr>
              <a:buFont typeface="Arial" panose="020B0604020202020204" pitchFamily="34" charset="0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指针（变量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top_ptr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）：它始终记录当前最顶上的盘子在数组的哪个位置。 每次拿盘子的时候都需要通过这个指针去判断应该去拿哪个盘子。初始化为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-1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，代表没有盘子。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1501D037-1426-433D-F90A-3A0F33B1A066}"/>
              </a:ext>
            </a:extLst>
          </p:cNvPr>
          <p:cNvSpPr txBox="1"/>
          <p:nvPr/>
        </p:nvSpPr>
        <p:spPr>
          <a:xfrm>
            <a:off x="2201481" y="5149167"/>
            <a:ext cx="7910914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两个基础工具有了，我们就可以来拆解、完成这三个函数</a:t>
            </a:r>
          </a:p>
        </p:txBody>
      </p:sp>
    </p:spTree>
    <p:extLst>
      <p:ext uri="{BB962C8B-B14F-4D97-AF65-F5344CB8AC3E}">
        <p14:creationId xmlns:p14="http://schemas.microsoft.com/office/powerpoint/2010/main" val="2034257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4312EEF-E063-D63E-5DCB-B9457DF86C50}"/>
                  </a:ext>
                </a:extLst>
              </p:cNvPr>
              <p:cNvSpPr txBox="1"/>
              <p:nvPr/>
            </p:nvSpPr>
            <p:spPr>
              <a:xfrm>
                <a:off x="981456" y="1670865"/>
                <a:ext cx="10229087" cy="367421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① </a:t>
                </a:r>
                <a:r>
                  <a:rPr lang="en-US" altLang="zh-CN" sz="24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void push(int x)</a:t>
                </a: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—— </a:t>
                </a: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放餐盘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当客人拿来一个新盘子 </a:t>
                </a:r>
                <a14:m>
                  <m:oMath xmlns:m="http://schemas.openxmlformats.org/officeDocument/2006/math">
                    <m:r>
                      <a:rPr lang="en-US" altLang="zh-CN" sz="240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</m:oMath>
                </a14:m>
                <a:r>
                  <a:rPr lang="en-US" altLang="zh-CN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, 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需要放在最上面：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移动指针：先把盘子最顶端的位置往上挪一格（</a:t>
                </a:r>
                <a:r>
                  <a:rPr lang="en-US" altLang="zh-CN" sz="2400" dirty="0" err="1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top_ptr</a:t>
                </a:r>
                <a:r>
                  <a:rPr lang="en-US" altLang="zh-CN" sz="24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++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）。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存入数据：把盘子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sz="24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x</m:t>
                    </m:r>
                  </m:oMath>
                </a14:m>
                <a:r>
                  <a:rPr lang="en-US" altLang="zh-CN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放在这个新位置上。（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S[</a:t>
                </a:r>
                <a:r>
                  <a:rPr lang="en-US" altLang="zh-CN" sz="2400" dirty="0" err="1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top_ptr</a:t>
                </a:r>
                <a:r>
                  <a:rPr lang="en-US" altLang="zh-CN" sz="2400" dirty="0">
                    <a:solidFill>
                      <a:srgbClr val="C00000"/>
                    </a:solidFill>
                    <a:latin typeface="Consolas" panose="020B0609020204030204" pitchFamily="49" charset="0"/>
                    <a:ea typeface="微软雅黑" panose="020B0503020204020204" pitchFamily="34" charset="-122"/>
                  </a:rPr>
                  <a:t>] = x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通俗点说</a:t>
                </a:r>
                <a:r>
                  <a:rPr lang="zh-CN" altLang="en-US" sz="24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：就是腾出个地方，放下新来的盘子。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4312EEF-E063-D63E-5DCB-B9457DF86C5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1456" y="1670865"/>
                <a:ext cx="10229087" cy="3674211"/>
              </a:xfrm>
              <a:prstGeom prst="rect">
                <a:avLst/>
              </a:prstGeom>
              <a:blipFill>
                <a:blip r:embed="rId4"/>
                <a:stretch>
                  <a:fillRect l="-1073" b="-2819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4181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47B71680-3298-330F-A51D-F905389CEE4F}"/>
              </a:ext>
            </a:extLst>
          </p:cNvPr>
          <p:cNvSpPr txBox="1"/>
          <p:nvPr/>
        </p:nvSpPr>
        <p:spPr>
          <a:xfrm>
            <a:off x="1042415" y="1399235"/>
            <a:ext cx="10107167" cy="246561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void pop()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取走餐盘</a:t>
            </a: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当小止决定拿最顶上的盘子把它洗掉：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判断当前是否有盘子，如果没有盘子，直接退出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top_ptr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== -1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移动指针：直接把“最顶端”的位置往下挪一格（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top_ptr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--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</p:txBody>
      </p:sp>
      <p:sp>
        <p:nvSpPr>
          <p:cNvPr id="17" name="Rectangle 1">
            <a:extLst>
              <a:ext uri="{FF2B5EF4-FFF2-40B4-BE49-F238E27FC236}">
                <a16:creationId xmlns:a16="http://schemas.microsoft.com/office/drawing/2014/main" id="{42A2AE22-3B5B-A6EF-E8D2-DC860223DE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416" y="4029178"/>
            <a:ext cx="10107167" cy="2350195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关键点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：注意！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有同学会说，我们明明就没有实际的把元素删除掉，会对后续有什么影响吗？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Microsoft YaHei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我们并不需要真的在内存里“抹掉”这个盘子的数字，只要指针下移了，下次 push 时新盘子就会直接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覆盖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掉旧数据。这就叫逻辑删除。</a:t>
            </a:r>
            <a:r>
              <a:rPr kumimoji="0" lang="zh-CN" altLang="en-US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Microsoft YaHei" panose="020B0503020204020204" pitchFamily="34" charset="-122"/>
              </a:rPr>
              <a:t>旧数据</a:t>
            </a:r>
            <a:r>
              <a:rPr lang="zh-CN" altLang="en-US" sz="2000" dirty="0">
                <a:latin typeface="Consolas" panose="020B0609020204030204" pitchFamily="49" charset="0"/>
                <a:ea typeface="Microsoft YaHei" panose="020B0503020204020204" pitchFamily="34" charset="-122"/>
              </a:rPr>
              <a:t>一定会被下次</a:t>
            </a:r>
            <a:r>
              <a:rPr lang="en-US" altLang="zh-CN" sz="2000" dirty="0">
                <a:latin typeface="Consolas" panose="020B0609020204030204" pitchFamily="49" charset="0"/>
                <a:ea typeface="Microsoft YaHei" panose="020B0503020204020204" pitchFamily="34" charset="-122"/>
              </a:rPr>
              <a:t>push</a:t>
            </a:r>
            <a:r>
              <a:rPr lang="zh-CN" altLang="en-US" sz="2000" dirty="0">
                <a:latin typeface="Consolas" panose="020B0609020204030204" pitchFamily="49" charset="0"/>
                <a:ea typeface="Microsoft YaHei" panose="020B0503020204020204" pitchFamily="34" charset="-122"/>
              </a:rPr>
              <a:t>的新数据覆盖，从而达到了删除的目的。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28280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E9228D3-4F94-FEDC-BD6A-70D0F68C3504}"/>
              </a:ext>
            </a:extLst>
          </p:cNvPr>
          <p:cNvSpPr txBox="1"/>
          <p:nvPr/>
        </p:nvSpPr>
        <p:spPr>
          <a:xfrm>
            <a:off x="1164336" y="1404047"/>
            <a:ext cx="10107167" cy="280172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③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int top()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—— 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查询栈顶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小止洗盘子前看一眼最顶部的盘子：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判断当前是否有盘子，如果没有盘子，返回一个其他值。</a:t>
            </a:r>
            <a:endParaRPr lang="en-US" altLang="zh-CN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返回数值：直接告诉程序，当前 </a:t>
            </a:r>
            <a:r>
              <a:rPr lang="en-US" altLang="zh-CN" sz="24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top_ptr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指向的那个盘子编号是多少即可。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return S[</a:t>
            </a:r>
            <a:r>
              <a:rPr lang="en-US" altLang="zh-CN" sz="2400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top_ptr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endParaRPr lang="zh-CN" altLang="en-US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3150A21-9158-05A0-5304-CFBD2A6C1DA1}"/>
              </a:ext>
            </a:extLst>
          </p:cNvPr>
          <p:cNvSpPr txBox="1"/>
          <p:nvPr/>
        </p:nvSpPr>
        <p:spPr>
          <a:xfrm>
            <a:off x="1164336" y="4596121"/>
            <a:ext cx="10107167" cy="16076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总结 </a:t>
            </a:r>
            <a:endParaRPr lang="en-US" altLang="zh-CN" sz="28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栈的程序实现，其实就是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控制一个指向盘子顶部的变量在数组里上下跳动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Push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是向上，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Pop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是向下，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Top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是原地看。</a:t>
            </a:r>
          </a:p>
        </p:txBody>
      </p:sp>
    </p:spTree>
    <p:extLst>
      <p:ext uri="{BB962C8B-B14F-4D97-AF65-F5344CB8AC3E}">
        <p14:creationId xmlns:p14="http://schemas.microsoft.com/office/powerpoint/2010/main" val="383408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552956" y="1477715"/>
            <a:ext cx="8945218" cy="615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如何实现一个栈数据结构？</a:t>
            </a:r>
            <a:endParaRPr lang="en-US" altLang="zh-CN" sz="2000" b="1" dirty="0">
              <a:solidFill>
                <a:srgbClr val="FF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1552956" y="4303390"/>
            <a:ext cx="8945218" cy="185005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方法二：</a:t>
            </a:r>
            <a:endParaRPr lang="en-US" altLang="zh-CN" sz="20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在 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中，程序员不需要每次都手动去写一个栈，辛苦地去维护指针，因为 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STL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（标准模板库） 已经为我们准备、实现好了一个 </a:t>
            </a:r>
            <a:r>
              <a:rPr lang="en-US" altLang="zh-CN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stack </a:t>
            </a:r>
            <a:r>
              <a:rPr lang="zh-CN" altLang="en-US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的类（结构体）。</a:t>
            </a:r>
            <a:endParaRPr lang="zh-CN" altLang="en-US" sz="2000" dirty="0">
              <a:solidFill>
                <a:schemeClr val="accent6"/>
              </a:solidFill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7C34C74-F5BC-E350-B8C9-245FD05985DE}"/>
              </a:ext>
            </a:extLst>
          </p:cNvPr>
          <p:cNvSpPr txBox="1"/>
          <p:nvPr/>
        </p:nvSpPr>
        <p:spPr>
          <a:xfrm>
            <a:off x="1552956" y="2314231"/>
            <a:ext cx="8986069" cy="1846146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方法一：用数组模拟一个栈：</a:t>
            </a:r>
            <a:endParaRPr kumimoji="0" lang="en-US" altLang="zh-CN" sz="20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7030A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用一个固定大小的数组，维护一个变量表示栈顶的位置。栈与出栈操作分别对应在数组尾部添加元素与删除元素，然后对栈顶位置更新。</a:t>
            </a:r>
            <a:endParaRPr kumimoji="0" lang="en-US" altLang="zh-CN" sz="2000" b="0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633116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A55DF87-CE97-38C3-76A7-58E9127E14C0}"/>
              </a:ext>
            </a:extLst>
          </p:cNvPr>
          <p:cNvSpPr txBox="1"/>
          <p:nvPr/>
        </p:nvSpPr>
        <p:spPr>
          <a:xfrm>
            <a:off x="1164333" y="1580057"/>
            <a:ext cx="10107167" cy="169373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在实际编程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使用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中，一般我们直接使用 </a:t>
            </a:r>
            <a:r>
              <a:rPr lang="en-US" altLang="zh-CN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提供的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stack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语法模板：</a:t>
            </a: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stack&lt; </a:t>
            </a:r>
            <a:r>
              <a:rPr lang="zh-CN" altLang="en-US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数据类型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 </a:t>
            </a:r>
            <a:r>
              <a:rPr lang="zh-CN" altLang="en-US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栈名称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</a:p>
          <a:p>
            <a:pPr>
              <a:lnSpc>
                <a:spcPct val="150000"/>
              </a:lnSpc>
            </a:pP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stack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的定义方法与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vector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是类似的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EEF1C512-A193-8A81-7287-2B609700ED7B}"/>
              </a:ext>
            </a:extLst>
          </p:cNvPr>
          <p:cNvSpPr txBox="1"/>
          <p:nvPr/>
        </p:nvSpPr>
        <p:spPr>
          <a:xfrm>
            <a:off x="1164335" y="4215895"/>
            <a:ext cx="10107167" cy="1974900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#include &lt;stack&gt;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头文件</a:t>
            </a:r>
          </a:p>
          <a:p>
            <a:endParaRPr lang="zh-CN" altLang="en-US" sz="24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stack&lt;int&gt; s;    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定义一个存储整数的栈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stack&lt;string&gt; s2; 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定义一个存储字符串的栈</a:t>
            </a:r>
          </a:p>
          <a:p>
            <a:r>
              <a:rPr lang="en-US" altLang="zh-CN" sz="2400" dirty="0">
                <a:solidFill>
                  <a:srgbClr val="000000"/>
                </a:solidFill>
                <a:latin typeface="Consolas" panose="020B0609020204030204" pitchFamily="49" charset="0"/>
              </a:rPr>
              <a:t>stack&lt;double&gt; s3;     </a:t>
            </a:r>
            <a:r>
              <a:rPr lang="en-US" altLang="zh-CN" sz="24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400" dirty="0">
                <a:solidFill>
                  <a:srgbClr val="008000"/>
                </a:solidFill>
                <a:latin typeface="Consolas" panose="020B0609020204030204" pitchFamily="49" charset="0"/>
              </a:rPr>
              <a:t>定义一个存储小数的栈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7109560B-E01F-EEA1-3CA6-CC45BA30796B}"/>
              </a:ext>
            </a:extLst>
          </p:cNvPr>
          <p:cNvSpPr txBox="1"/>
          <p:nvPr/>
        </p:nvSpPr>
        <p:spPr>
          <a:xfrm>
            <a:off x="1164334" y="3620032"/>
            <a:ext cx="10107167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示例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3785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587727BB-60EA-5704-BDCC-D076DEF6B025}"/>
              </a:ext>
            </a:extLst>
          </p:cNvPr>
          <p:cNvSpPr txBox="1"/>
          <p:nvPr/>
        </p:nvSpPr>
        <p:spPr>
          <a:xfrm>
            <a:off x="1164333" y="1580057"/>
            <a:ext cx="8502181" cy="5857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同样的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stack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也有与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vector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类似的成员函数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790FD75-6655-0C94-655F-DCA226B33D0A}"/>
              </a:ext>
            </a:extLst>
          </p:cNvPr>
          <p:cNvSpPr txBox="1"/>
          <p:nvPr/>
        </p:nvSpPr>
        <p:spPr>
          <a:xfrm>
            <a:off x="1164333" y="2366983"/>
            <a:ext cx="453377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假设定义了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stack&lt;int&gt; s;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4" name="图片 13">
            <a:extLst>
              <a:ext uri="{FF2B5EF4-FFF2-40B4-BE49-F238E27FC236}">
                <a16:creationId xmlns:a16="http://schemas.microsoft.com/office/drawing/2014/main" id="{310DA198-F66C-D9A2-1370-8EB4580826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84484" y="2927883"/>
            <a:ext cx="8628638" cy="3361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64686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5570C94-7B6D-E42D-B07E-7CE0B9F627DC}"/>
              </a:ext>
            </a:extLst>
          </p:cNvPr>
          <p:cNvSpPr txBox="1"/>
          <p:nvPr/>
        </p:nvSpPr>
        <p:spPr>
          <a:xfrm>
            <a:off x="981455" y="1362828"/>
            <a:ext cx="10107167" cy="18885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请注意：在调用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top()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或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pop()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之前，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必须先检查栈是否为空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，否则程序会崩溃（访问非法内存）。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并且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stack 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没有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像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vector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那样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通过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[]</a:t>
            </a:r>
            <a:r>
              <a:rPr lang="zh-CN" altLang="en-US" sz="20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下标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运算符去访问元素的方法，因为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stack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并不能像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vector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那样随机去访问某个元素，只能从栈顶去逐个访问元素。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BC1572A-503F-E542-E013-D4B2BF4A3161}"/>
              </a:ext>
            </a:extLst>
          </p:cNvPr>
          <p:cNvSpPr txBox="1"/>
          <p:nvPr/>
        </p:nvSpPr>
        <p:spPr>
          <a:xfrm>
            <a:off x="981456" y="3991752"/>
            <a:ext cx="10107166" cy="2344231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stack&lt;int&gt; s;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</a:t>
            </a:r>
            <a:endParaRPr lang="en-US" altLang="zh-CN" b="1" dirty="0">
              <a:solidFill>
                <a:srgbClr val="C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 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入栈</a:t>
            </a:r>
            <a:endParaRPr lang="en-US" altLang="zh-CN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20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访问与遍历，注意：栈不能像数组那样用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for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循环遍历，只能边出栈边查看</a:t>
            </a:r>
          </a:p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s.empty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cout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"</a:t>
            </a:r>
            <a:r>
              <a:rPr lang="zh-CN" altLang="en-US" dirty="0">
                <a:solidFill>
                  <a:srgbClr val="A31515"/>
                </a:solidFill>
                <a:latin typeface="Consolas" panose="020B0609020204030204" pitchFamily="49" charset="0"/>
              </a:rPr>
              <a:t>当前栈顶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: "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&lt;&lt;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s.top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输出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20, 10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s.pop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弹出后，原来的第二个元素变成新的栈顶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5C8F23BE-8937-EA2B-2E33-DF46428DB1EE}"/>
              </a:ext>
            </a:extLst>
          </p:cNvPr>
          <p:cNvSpPr txBox="1"/>
          <p:nvPr/>
        </p:nvSpPr>
        <p:spPr>
          <a:xfrm>
            <a:off x="981455" y="3466150"/>
            <a:ext cx="1010716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Consolas" panose="020B0609020204030204" pitchFamily="49" charset="0"/>
              </a:rPr>
              <a:t>栈的基本使用示例：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29558918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25570C94-7B6D-E42D-B07E-7CE0B9F627DC}"/>
              </a:ext>
            </a:extLst>
          </p:cNvPr>
          <p:cNvSpPr txBox="1"/>
          <p:nvPr/>
        </p:nvSpPr>
        <p:spPr>
          <a:xfrm>
            <a:off x="985916" y="1414715"/>
            <a:ext cx="10107167" cy="258872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例</a:t>
            </a:r>
            <a:r>
              <a:rPr lang="en-US" altLang="ja-JP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15-5</a:t>
            </a:r>
            <a:r>
              <a:rPr lang="ja-JP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括号匹配（</a:t>
            </a:r>
            <a:r>
              <a:rPr lang="en-US" altLang="ja-JP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B0218)</a:t>
            </a:r>
          </a:p>
          <a:p>
            <a:pPr>
              <a:lnSpc>
                <a:spcPct val="200000"/>
              </a:lnSpc>
            </a:pPr>
            <a:r>
              <a:rPr lang="ja-JP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给定若干字符串，每个字符串由（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ja-JP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ja-JP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{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、</a:t>
            </a:r>
            <a:r>
              <a:rPr lang="en-US" altLang="ja-JP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}</a:t>
            </a:r>
            <a:r>
              <a:rPr lang="ja-JP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这</a:t>
            </a:r>
            <a:r>
              <a:rPr lang="en-US" altLang="ja-JP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6</a:t>
            </a:r>
            <a:r>
              <a:rPr lang="ja-JP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个字符构成。如果所有的括号都可以匹配上，那么这个字符串合法，否则非法。</a:t>
            </a:r>
            <a:endParaRPr lang="en-US" altLang="ja-JP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ja-JP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请写一个程序，判断每个给定字符串是否合法。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FA83819C-B390-584E-0B5B-986A2B6CAEA8}"/>
              </a:ext>
            </a:extLst>
          </p:cNvPr>
          <p:cNvSpPr txBox="1"/>
          <p:nvPr/>
        </p:nvSpPr>
        <p:spPr>
          <a:xfrm>
            <a:off x="985917" y="4347877"/>
            <a:ext cx="3898318" cy="169738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(1)[({ })]: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合法。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(2)()[]() :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合法。 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(3)[([]){}[]]{}: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合法。 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F5A97D0-746E-78E4-A22F-3A834E400ABE}"/>
              </a:ext>
            </a:extLst>
          </p:cNvPr>
          <p:cNvSpPr txBox="1"/>
          <p:nvPr/>
        </p:nvSpPr>
        <p:spPr>
          <a:xfrm>
            <a:off x="5176247" y="4271542"/>
            <a:ext cx="6095256" cy="18500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(4) {{} :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非法。第一个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{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找不到与之匹配的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}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。 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(5) ([)(]) :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非法。中间的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与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(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都找不到与之匹配的括号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,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因为被中括号断开。</a:t>
            </a:r>
          </a:p>
        </p:txBody>
      </p:sp>
    </p:spTree>
    <p:extLst>
      <p:ext uri="{BB962C8B-B14F-4D97-AF65-F5344CB8AC3E}">
        <p14:creationId xmlns:p14="http://schemas.microsoft.com/office/powerpoint/2010/main" val="2964647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830EA3F3-944E-03EA-B7E6-86E4CCA66C05}"/>
              </a:ext>
            </a:extLst>
          </p:cNvPr>
          <p:cNvSpPr txBox="1"/>
          <p:nvPr/>
        </p:nvSpPr>
        <p:spPr>
          <a:xfrm>
            <a:off x="1146496" y="1702391"/>
            <a:ext cx="10107166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分析：括号不是一个独立的符号，可以把它们看作是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成对的边界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7017C03-318D-ACA0-3143-7E48B029DBD9}"/>
              </a:ext>
            </a:extLst>
          </p:cNvPr>
          <p:cNvSpPr txBox="1"/>
          <p:nvPr/>
        </p:nvSpPr>
        <p:spPr>
          <a:xfrm>
            <a:off x="1146496" y="2631544"/>
            <a:ext cx="10138540" cy="308116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我们可以类比为：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大盒子代表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[]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，小盒子代表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，其中左括号是盒子，右括号是盖子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当你写下一个左括号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时，就像是打开了一个大盒子。你承诺在未来某个时刻，一定会用一个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来盖上这个盒子的盖子。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当你写下一个左括号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时，就像是打开了一个小盒子。你也承诺在未来某个时刻，一定会用一个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来盖上这个盒子的盖子。</a:t>
            </a:r>
          </a:p>
        </p:txBody>
      </p:sp>
    </p:spTree>
    <p:extLst>
      <p:ext uri="{BB962C8B-B14F-4D97-AF65-F5344CB8AC3E}">
        <p14:creationId xmlns:p14="http://schemas.microsoft.com/office/powerpoint/2010/main" val="14547170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899ADC22-45C2-7D9E-6490-824BAE294432}"/>
              </a:ext>
            </a:extLst>
          </p:cNvPr>
          <p:cNvSpPr txBox="1"/>
          <p:nvPr/>
        </p:nvSpPr>
        <p:spPr>
          <a:xfrm>
            <a:off x="1164332" y="1500773"/>
            <a:ext cx="10107167" cy="24617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因为可能存在嵌套关系，所以如果你在第一个大盒子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还没盖盖子前，又写了一个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，那就意味着你在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大盒子的内部又开启了一个新的小盒子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根据嵌套逻辑，这个小盒子必须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完全地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在大盒子内部闭合。因此，你必须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先完成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这个新开启的小盒子的闭合，才能最终盖上外面那个大盒子的盖子。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22A6F97C-AC80-4910-C8A6-A56B7FB0EF3A}"/>
              </a:ext>
            </a:extLst>
          </p:cNvPr>
          <p:cNvSpPr txBox="1"/>
          <p:nvPr/>
        </p:nvSpPr>
        <p:spPr>
          <a:xfrm>
            <a:off x="1164333" y="4315211"/>
            <a:ext cx="10107167" cy="188853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总结：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根据逻辑，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把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小盒子塞进大盒子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里，必须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盖上小盒子的盖子，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才能盖大盒子的盖子。因为如果你先盖大盒子的盖子，小盒子就被切断了，结构就崩塌了。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即：</a:t>
            </a:r>
            <a:r>
              <a:rPr lang="zh-CN" altLang="en-US" sz="20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后打开的盒子先盖，先打开的盒子后盖，且盖子的类型需要匹配。</a:t>
            </a:r>
            <a:endParaRPr lang="en-US" altLang="zh-CN" sz="2000" b="1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这也是为什么例子中：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([)(])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是错误的，而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[()]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是正确的。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2638146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7225D076-A526-18E5-028D-0CA3DEA24D5C}"/>
              </a:ext>
            </a:extLst>
          </p:cNvPr>
          <p:cNvSpPr txBox="1"/>
          <p:nvPr/>
        </p:nvSpPr>
        <p:spPr>
          <a:xfrm>
            <a:off x="1164336" y="1498040"/>
            <a:ext cx="10107167" cy="27787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通过刚刚的例子，我们理解了“</a:t>
            </a:r>
            <a:r>
              <a:rPr lang="zh-CN" altLang="en-US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先打开的盒子后盖，后打开的盒子先盖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” 这个核心规则。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这就像我们把盒子一个一个地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叠起来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先打开的盒子在最下面。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后打开的盒子在上面。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要盖盖子时，你总是从最上面的盒子开始盖。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C43B595A-2CAA-60E2-5AAB-3311D0B0293A}"/>
              </a:ext>
            </a:extLst>
          </p:cNvPr>
          <p:cNvSpPr txBox="1"/>
          <p:nvPr/>
        </p:nvSpPr>
        <p:spPr>
          <a:xfrm>
            <a:off x="1164335" y="4878980"/>
            <a:ext cx="10107167" cy="111678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这种“最后放进去的先拿出来”的特性，不就是在计算机科学中叫做“后进先出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(LIFO)”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的特性吗。而专门用来实现这种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LIFO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操作的数据结构，不就是我们今天的主角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栈 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(Stack)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</p:spTree>
    <p:extLst>
      <p:ext uri="{BB962C8B-B14F-4D97-AF65-F5344CB8AC3E}">
        <p14:creationId xmlns:p14="http://schemas.microsoft.com/office/powerpoint/2010/main" val="4126225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ADBD2ABA-982E-9086-9A6B-2A654910D601}"/>
              </a:ext>
            </a:extLst>
          </p:cNvPr>
          <p:cNvSpPr txBox="1"/>
          <p:nvPr/>
        </p:nvSpPr>
        <p:spPr>
          <a:xfrm>
            <a:off x="901837" y="2457861"/>
            <a:ext cx="10388325" cy="337085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打开一个左括号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比如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或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：就像把一个未盖盖子的盒子压入栈中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(push)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遇到一个右括号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比如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或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你首先要检查，现在有没有未盖盖子的盒子（栈是否为空）。如果没有，那就是非法，因为你手里拿着盖子，却没盒子可盖。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如果有，你要检查最上面一个盒子的类型（栈顶元素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top()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然后，用手里的盖子去匹配栈顶的盒子。 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如果类型匹配： 成功盖上盒子，就把这个盒子从栈中取出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(pop)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marL="1200150" lvl="2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如果类型不匹配： 就像我们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 [ ) ]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的例子一样，你手里拿着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却想盖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，这就是非法！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DA757505-142C-4494-4676-8E9EF5A50767}"/>
              </a:ext>
            </a:extLst>
          </p:cNvPr>
          <p:cNvSpPr txBox="1"/>
          <p:nvPr/>
        </p:nvSpPr>
        <p:spPr>
          <a:xfrm>
            <a:off x="901837" y="1607238"/>
            <a:ext cx="6095256" cy="49962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所以，我们的盒子的思想就可以一一映射到栈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里面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</a:p>
        </p:txBody>
      </p:sp>
    </p:spTree>
    <p:extLst>
      <p:ext uri="{BB962C8B-B14F-4D97-AF65-F5344CB8AC3E}">
        <p14:creationId xmlns:p14="http://schemas.microsoft.com/office/powerpoint/2010/main" val="24367274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F6F28719-D052-69DC-B06A-988C2142508F}"/>
              </a:ext>
            </a:extLst>
          </p:cNvPr>
          <p:cNvSpPr txBox="1"/>
          <p:nvPr/>
        </p:nvSpPr>
        <p:spPr>
          <a:xfrm>
            <a:off x="1128650" y="1765238"/>
            <a:ext cx="10107167" cy="2461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最后如果字符串读完了，栈里没有任何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元素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：说明每个左括号都找到了对应的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右括号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。最终就判定为：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Yes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如果字符串读完了，栈里还剩有盒子：说明有的盒子开了口却没人管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，那自然是不合法的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判定为：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No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9430CAD-F2E6-1386-F736-0EF17F9BB21C}"/>
              </a:ext>
            </a:extLst>
          </p:cNvPr>
          <p:cNvSpPr txBox="1"/>
          <p:nvPr/>
        </p:nvSpPr>
        <p:spPr>
          <a:xfrm>
            <a:off x="1866788" y="5226577"/>
            <a:ext cx="8630893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思路既然已经清晰明了，接下来就可以完成代码了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1075441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0620D08C-8B92-6304-0BC7-F933295F8F47}"/>
              </a:ext>
            </a:extLst>
          </p:cNvPr>
          <p:cNvSpPr txBox="1"/>
          <p:nvPr/>
        </p:nvSpPr>
        <p:spPr>
          <a:xfrm>
            <a:off x="4837279" y="2699102"/>
            <a:ext cx="6573762" cy="3513782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bool check (string s) {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创建栈用于储存字符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stack&lt;char&gt;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st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遍历括号字符串的每一个字符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for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(int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&lt;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s.size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++) {
        char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s[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i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];
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        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如果遇到左括号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开启了一个新盒子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'('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||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'[‘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        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将盒子放入栈中，等待之后的配对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     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</a:rPr>
              <a:t>st.push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b="1" dirty="0" err="1">
                <a:solidFill>
                  <a:srgbClr val="C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b="1" dirty="0">
                <a:solidFill>
                  <a:srgbClr val="C00000"/>
                </a:solidFill>
                <a:latin typeface="Consolas" panose="020B0609020204030204" pitchFamily="49" charset="0"/>
              </a:rPr>
              <a:t>);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41189E6-06CF-C2EF-0D83-9484038651BC}"/>
              </a:ext>
            </a:extLst>
          </p:cNvPr>
          <p:cNvSpPr txBox="1"/>
          <p:nvPr/>
        </p:nvSpPr>
        <p:spPr>
          <a:xfrm>
            <a:off x="938813" y="1490803"/>
            <a:ext cx="9659305" cy="96520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我们创建一个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check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函数，其输入参数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s 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是待判断的括号字符串，如果这个括号字符串合法，则返回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true,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否则返回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false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zh-CN" altLang="en-US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08CE332B-4AB6-A86F-069C-BEA4EBFAA613}"/>
              </a:ext>
            </a:extLst>
          </p:cNvPr>
          <p:cNvSpPr txBox="1"/>
          <p:nvPr/>
        </p:nvSpPr>
        <p:spPr>
          <a:xfrm>
            <a:off x="777880" y="3282851"/>
            <a:ext cx="3790300" cy="234628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创立一个栈，然后遍历每一个字符串中的字符：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如果遇到左括号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或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：就像把一个未盖盖子的盒子压入栈中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(push)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等待配对。</a:t>
            </a:r>
          </a:p>
        </p:txBody>
      </p:sp>
    </p:spTree>
    <p:extLst>
      <p:ext uri="{BB962C8B-B14F-4D97-AF65-F5344CB8AC3E}">
        <p14:creationId xmlns:p14="http://schemas.microsoft.com/office/powerpoint/2010/main" val="2037833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A9E6882-5FB7-0CC1-A119-D7312D2333C0}"/>
              </a:ext>
            </a:extLst>
          </p:cNvPr>
          <p:cNvSpPr txBox="1"/>
          <p:nvPr/>
        </p:nvSpPr>
        <p:spPr>
          <a:xfrm>
            <a:off x="1164333" y="3888006"/>
            <a:ext cx="9693570" cy="2282676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如果遇到右括号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拿到了一个盖子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‘)’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||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‘]’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{
  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先检查：栈里现在有盒子可以盖吗？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st.empty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()) {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false;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手里有盖子却没盒子，非法！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   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</a:p>
          <a:p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不为空，代表有盒子等待着被盖上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A72742A-8FC1-3FBA-A68B-7E7449E7CC9B}"/>
              </a:ext>
            </a:extLst>
          </p:cNvPr>
          <p:cNvSpPr txBox="1"/>
          <p:nvPr/>
        </p:nvSpPr>
        <p:spPr>
          <a:xfrm>
            <a:off x="1164334" y="1582099"/>
            <a:ext cx="9693569" cy="184614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遇到一个右括号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或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]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</a:t>
            </a:r>
          </a:p>
          <a:p>
            <a:pPr marL="742950" lvl="1"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首先要检查，现在有没有未盖盖子的盒子（栈是否为空）。如果没有，那就是非法，因为你手里拿着盖子，却没盒子可盖。</a:t>
            </a:r>
          </a:p>
        </p:txBody>
      </p:sp>
    </p:spTree>
    <p:extLst>
      <p:ext uri="{BB962C8B-B14F-4D97-AF65-F5344CB8AC3E}">
        <p14:creationId xmlns:p14="http://schemas.microsoft.com/office/powerpoint/2010/main" val="19780461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A9E6882-5FB7-0CC1-A119-D7312D2333C0}"/>
              </a:ext>
            </a:extLst>
          </p:cNvPr>
          <p:cNvSpPr txBox="1"/>
          <p:nvPr/>
        </p:nvSpPr>
        <p:spPr>
          <a:xfrm>
            <a:off x="1066613" y="3381313"/>
            <a:ext cx="10220873" cy="284879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char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topBox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st.top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获取栈顶元素</a:t>
            </a:r>
            <a:endParaRPr lang="en-US" altLang="zh-CN" sz="2000" dirty="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((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‘)’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topBox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‘(’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 || (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‘]’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&amp;&amp;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topBox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‘[’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)) {
  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st.pop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匹配成功，将盒子从栈中取出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{
     </a:t>
            </a: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false;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盖子和盒子类型不匹配，结构不正确！</a:t>
            </a:r>
            <a:r>
              <a:rPr lang="zh-CN" altLang="en-US" sz="2000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F39548F-3876-9EA1-7497-7569A16B54CC}"/>
              </a:ext>
            </a:extLst>
          </p:cNvPr>
          <p:cNvSpPr txBox="1"/>
          <p:nvPr/>
        </p:nvSpPr>
        <p:spPr>
          <a:xfrm>
            <a:off x="1066613" y="1464343"/>
            <a:ext cx="10220873" cy="170886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如果有，要检查最上面一个盒子的类型（栈顶元素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top()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</a:t>
            </a:r>
          </a:p>
          <a:p>
            <a:pPr marL="285750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然后，用手里的盖子去匹配栈顶的盒子。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如果类型匹配： 成功盖上盒子，就把这个盒子从栈中取出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(pop)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如果类型不匹配： 就像我们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 [ ) ]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的例子一样，你手里拿着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却想盖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[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，非法！</a:t>
            </a:r>
          </a:p>
        </p:txBody>
      </p:sp>
    </p:spTree>
    <p:extLst>
      <p:ext uri="{BB962C8B-B14F-4D97-AF65-F5344CB8AC3E}">
        <p14:creationId xmlns:p14="http://schemas.microsoft.com/office/powerpoint/2010/main" val="320154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A9E6882-5FB7-0CC1-A119-D7312D2333C0}"/>
              </a:ext>
            </a:extLst>
          </p:cNvPr>
          <p:cNvSpPr txBox="1"/>
          <p:nvPr/>
        </p:nvSpPr>
        <p:spPr>
          <a:xfrm>
            <a:off x="1164337" y="5260923"/>
            <a:ext cx="10066296" cy="540469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zh-CN" sz="2000" dirty="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st.empty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sz="2000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sz="2000" dirty="0">
                <a:solidFill>
                  <a:srgbClr val="008000"/>
                </a:solidFill>
                <a:latin typeface="Consolas" panose="020B0609020204030204" pitchFamily="49" charset="0"/>
              </a:rPr>
              <a:t>最终判断栈里是否还有元素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525D61-A8F9-1660-242A-5D7E7BA17F51}"/>
              </a:ext>
            </a:extLst>
          </p:cNvPr>
          <p:cNvSpPr txBox="1"/>
          <p:nvPr/>
        </p:nvSpPr>
        <p:spPr>
          <a:xfrm>
            <a:off x="1164336" y="1647400"/>
            <a:ext cx="10107167" cy="307725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最后的判断</a:t>
            </a:r>
            <a:endParaRPr lang="en-US" altLang="zh-CN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最后如果字符串读完了，栈里没有任何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元素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：说明每个左括号都找到了对应的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右括号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。最终就判定为：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Yes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34290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如果字符串读完了，栈里还剩有盒子：说明有的盒子开了口却没人管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，那自然是不合法的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—— 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判定为：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No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649769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525D61-A8F9-1660-242A-5D7E7BA17F51}"/>
              </a:ext>
            </a:extLst>
          </p:cNvPr>
          <p:cNvSpPr txBox="1"/>
          <p:nvPr/>
        </p:nvSpPr>
        <p:spPr>
          <a:xfrm>
            <a:off x="1164336" y="1528832"/>
            <a:ext cx="10107167" cy="12305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但是在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B0218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这道题目中，有一个细节需要注意：</a:t>
            </a:r>
            <a:endParaRPr lang="en-US" altLang="zh-CN" sz="20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空串也是合法的。所以在读取括号字符串的时候，只能使用</a:t>
            </a:r>
            <a:r>
              <a:rPr lang="en-US" altLang="zh-CN" sz="2000" b="1" dirty="0" err="1"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endParaRPr lang="zh-CN" altLang="en-US" sz="20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DD6F4B29-992A-A098-8114-A5B8AA80237E}"/>
              </a:ext>
            </a:extLst>
          </p:cNvPr>
          <p:cNvSpPr txBox="1"/>
          <p:nvPr/>
        </p:nvSpPr>
        <p:spPr>
          <a:xfrm>
            <a:off x="1164335" y="3032018"/>
            <a:ext cx="10107167" cy="32323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中，读取字符串通常有两种方式，但面对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空串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，它们的表现不同：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&gt;&gt; s;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（不可行）： </a:t>
            </a:r>
            <a:endParaRPr lang="en-US" altLang="zh-CN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在读取时会跳过所有前导的空白字符（包括换行符）。如果题目给出一个空行，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会一直阻塞在那里，直到你输入了可见字符为止。它无法读入一个空字符串。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s);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（正确）： </a:t>
            </a:r>
            <a:endParaRPr lang="en-US" altLang="zh-CN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的逻辑是“读取一整行直到遇见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\n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就结束本次读取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”。即使这一行只有一个换行符（即空串），它也会停止读取并将一个长度为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0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的字符串赋值给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3149377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AA525D61-A8F9-1660-242A-5D7E7BA17F51}"/>
              </a:ext>
            </a:extLst>
          </p:cNvPr>
          <p:cNvSpPr txBox="1"/>
          <p:nvPr/>
        </p:nvSpPr>
        <p:spPr>
          <a:xfrm>
            <a:off x="875074" y="1416762"/>
            <a:ext cx="10441852" cy="185005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所以在读取括号字符串的时候，只能使用 </a:t>
            </a:r>
            <a:r>
              <a:rPr lang="en-US" altLang="zh-CN" sz="20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()</a:t>
            </a: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但是在使用</a:t>
            </a:r>
            <a:r>
              <a:rPr lang="en-US" altLang="zh-CN" sz="2000" b="1" dirty="0" err="1"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时存在一个坑点：</a:t>
            </a:r>
            <a:endParaRPr lang="en-US" altLang="zh-CN" sz="20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在前面我们使用了</a:t>
            </a:r>
            <a:r>
              <a:rPr lang="en-US" altLang="zh-CN" sz="2000" b="1" dirty="0" err="1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来读取了一个正整数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，会导致后续的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第一个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无法读取到数据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6D95D78-8F34-5F6C-3F50-8C6053945C3E}"/>
              </a:ext>
            </a:extLst>
          </p:cNvPr>
          <p:cNvSpPr txBox="1"/>
          <p:nvPr/>
        </p:nvSpPr>
        <p:spPr>
          <a:xfrm>
            <a:off x="875074" y="3494145"/>
            <a:ext cx="10416949" cy="277877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&gt;&gt; 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它在读取组数 </a:t>
            </a:r>
            <a:r>
              <a:rPr lang="en-US" altLang="zh-CN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n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后，它后面还有一个紧随其后的回车符（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\n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）。于是 </a:t>
            </a:r>
            <a:r>
              <a:rPr lang="en-US" altLang="zh-CN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通过回车符（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\n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）作为分割，拿走了它想要的数字，后面剩下的回车符（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\n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）它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不会清理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s)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（整行读取）： 它的工作原理是“</a:t>
            </a:r>
            <a:r>
              <a:rPr lang="zh-CN" altLang="en-US" b="1" dirty="0">
                <a:solidFill>
                  <a:schemeClr val="accent1">
                    <a:lumMod val="75000"/>
                  </a:schemeClr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一直读，直到撞到换行符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\n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为止”。它撞到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\n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就会立刻停止，并跳过这个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\n 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后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结束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本次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读取。</a:t>
            </a:r>
            <a:endParaRPr lang="en-US" altLang="zh-CN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zh-CN" altLang="en-US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大家有没有想到为什么会发生上面的那种情况呢？</a:t>
            </a:r>
            <a:endParaRPr lang="zh-CN" altLang="en-US" b="1" dirty="0">
              <a:solidFill>
                <a:srgbClr val="C00000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5009121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86D95D78-8F34-5F6C-3F50-8C6053945C3E}"/>
              </a:ext>
            </a:extLst>
          </p:cNvPr>
          <p:cNvSpPr txBox="1"/>
          <p:nvPr/>
        </p:nvSpPr>
        <p:spPr>
          <a:xfrm>
            <a:off x="887525" y="1554940"/>
            <a:ext cx="10416949" cy="184614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&gt;&gt; 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 它在读取组数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n 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后，后面剩下的回车符（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\n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）它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不会清理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Consolas" panose="020B0609020204030204" pitchFamily="49" charset="0"/>
              <a:buChar char="•"/>
            </a:pP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s)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： 它</a:t>
            </a:r>
            <a:r>
              <a:rPr lang="zh-CN" altLang="en-US" sz="2000" b="1" dirty="0">
                <a:solidFill>
                  <a:schemeClr val="accent1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一直读，直到撞到换行符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\n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就会立刻停止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，就算只有即使这一行只有一个换行符（即空串），它也会停止读取并返回一个空的字符串。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8C81D91-C9AD-8036-05A9-D4511B54AD48}"/>
              </a:ext>
            </a:extLst>
          </p:cNvPr>
          <p:cNvSpPr txBox="1"/>
          <p:nvPr/>
        </p:nvSpPr>
        <p:spPr>
          <a:xfrm>
            <a:off x="887525" y="3688886"/>
            <a:ext cx="10383978" cy="246170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如果你刚用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&gt;&gt; num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读完组数，现在缓冲区里还躺着一个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\n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。此时调用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，它一看：这里有个换行符，这一行读完了！ 于是，它直接返回了一个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空字符串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给变量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 </a:t>
            </a:r>
            <a:endParaRPr lang="en-US" altLang="zh-CN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结果就是：你本来想读第一组括号数据，结果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却读到了一个空气，导致你少读了一组数据，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进而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整个程序的循环逻辑都会错位。</a:t>
            </a:r>
          </a:p>
        </p:txBody>
      </p:sp>
    </p:spTree>
    <p:extLst>
      <p:ext uri="{BB962C8B-B14F-4D97-AF65-F5344CB8AC3E}">
        <p14:creationId xmlns:p14="http://schemas.microsoft.com/office/powerpoint/2010/main" val="3205336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EFF46922-E950-7DCD-494A-676078CACE06}"/>
              </a:ext>
            </a:extLst>
          </p:cNvPr>
          <p:cNvSpPr txBox="1"/>
          <p:nvPr/>
        </p:nvSpPr>
        <p:spPr>
          <a:xfrm>
            <a:off x="974026" y="1567504"/>
            <a:ext cx="10297478" cy="585738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处理方法：</a:t>
            </a:r>
            <a:endParaRPr lang="zh-CN" altLang="en-US" sz="2400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BBA8D80D-9436-5F78-7217-3673CD728B89}"/>
              </a:ext>
            </a:extLst>
          </p:cNvPr>
          <p:cNvSpPr txBox="1"/>
          <p:nvPr/>
        </p:nvSpPr>
        <p:spPr>
          <a:xfrm>
            <a:off x="974026" y="3352961"/>
            <a:ext cx="10297478" cy="295536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方法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 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在 </a:t>
            </a:r>
            <a:r>
              <a:rPr lang="en-US" altLang="zh-CN" b="1" dirty="0" err="1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的下一行添加</a:t>
            </a:r>
            <a:r>
              <a:rPr lang="en-US" altLang="zh-CN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cin.ignore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(1000, '\n')</a:t>
            </a:r>
            <a:endParaRPr lang="zh-CN" altLang="en-US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逻辑：它像是一个过滤器，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作用时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跳过接下来的最多 </a:t>
            </a:r>
            <a:r>
              <a:rPr lang="en-US" altLang="zh-CN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1000 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个字符，直到把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\n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给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跳过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为止。</a:t>
            </a:r>
            <a:endParaRPr lang="en-US" altLang="zh-CN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参数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1000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只是一个足够大的数字而已，确保能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忽略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到换行符。</a:t>
            </a:r>
          </a:p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方法 </a:t>
            </a:r>
            <a:r>
              <a:rPr lang="en-US" altLang="zh-CN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：课本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中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(P210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页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)</a:t>
            </a:r>
            <a:r>
              <a:rPr lang="zh-CN" altLang="en-US" b="1" dirty="0">
                <a:latin typeface="Consolas" panose="020B0609020204030204" pitchFamily="49" charset="0"/>
                <a:ea typeface="微软雅黑" panose="020B0503020204020204" pitchFamily="34" charset="-122"/>
              </a:rPr>
              <a:t>的</a:t>
            </a:r>
            <a:r>
              <a:rPr lang="zh-CN" altLang="en-US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en-US" altLang="zh-CN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p)</a:t>
            </a:r>
            <a:endParaRPr lang="zh-CN" altLang="en-US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逻辑：既然 </a:t>
            </a:r>
            <a:r>
              <a:rPr lang="en-US" altLang="zh-CN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会吃掉一个换行符，那我们就专门派一个炮灰变量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</a:t>
            </a: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去把它吃掉，保护后面真正的数据。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虽然符合直觉，不需要记额外的函数名。但是代码显得不够优雅，且定义了一个多余的变量。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A38CB5BB-B81B-9D9B-B9A9-66ACF1E2487F}"/>
              </a:ext>
            </a:extLst>
          </p:cNvPr>
          <p:cNvSpPr txBox="1"/>
          <p:nvPr/>
        </p:nvSpPr>
        <p:spPr>
          <a:xfrm>
            <a:off x="974026" y="2381205"/>
            <a:ext cx="3499843" cy="743793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int n;  </a:t>
            </a:r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 &gt;&gt; n;</a:t>
            </a:r>
          </a:p>
          <a:p>
            <a:r>
              <a:rPr lang="en-US" altLang="zh-CN" sz="2000" dirty="0" err="1">
                <a:solidFill>
                  <a:srgbClr val="000000"/>
                </a:solidFill>
                <a:latin typeface="Consolas" panose="020B0609020204030204" pitchFamily="49" charset="0"/>
              </a:rPr>
              <a:t>cin.ignore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sz="2000" dirty="0">
                <a:solidFill>
                  <a:srgbClr val="098658"/>
                </a:solidFill>
                <a:latin typeface="Consolas" panose="020B0609020204030204" pitchFamily="49" charset="0"/>
              </a:rPr>
              <a:t>1000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, </a:t>
            </a:r>
            <a:r>
              <a:rPr lang="en-US" altLang="zh-CN" sz="2000" dirty="0">
                <a:solidFill>
                  <a:srgbClr val="A31515"/>
                </a:solidFill>
                <a:latin typeface="Consolas" panose="020B0609020204030204" pitchFamily="49" charset="0"/>
              </a:rPr>
              <a:t>'\n'</a:t>
            </a:r>
            <a:r>
              <a:rPr lang="en-US" altLang="zh-CN" sz="2000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  <a:endParaRPr lang="zh-CN" altLang="en-US" sz="2000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31855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9C3922E3-DFCA-221A-16FB-21AA4C76171E}"/>
              </a:ext>
            </a:extLst>
          </p:cNvPr>
          <p:cNvSpPr txBox="1"/>
          <p:nvPr/>
        </p:nvSpPr>
        <p:spPr>
          <a:xfrm>
            <a:off x="1052051" y="1528000"/>
            <a:ext cx="10219447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请将以下内容记在书本</a:t>
            </a:r>
            <a:r>
              <a:rPr lang="en-US" altLang="zh-CN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P210</a:t>
            </a:r>
            <a:r>
              <a:rPr lang="zh-CN" altLang="en-US" sz="24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页中：</a:t>
            </a:r>
            <a:endParaRPr lang="en-US" altLang="zh-CN" sz="2400" b="1" dirty="0"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855F62D-F66E-C2B0-371A-F377D5731305}"/>
              </a:ext>
            </a:extLst>
          </p:cNvPr>
          <p:cNvSpPr txBox="1"/>
          <p:nvPr/>
        </p:nvSpPr>
        <p:spPr>
          <a:xfrm>
            <a:off x="1052051" y="2286217"/>
            <a:ext cx="10219447" cy="4042966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当代码顺序为：先执行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&gt;&gt;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变量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，后执行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时。第一个 </a:t>
            </a:r>
            <a:r>
              <a:rPr lang="en-US" altLang="zh-CN" sz="2000" b="1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会读到空字符串，导致数据错位。</a:t>
            </a:r>
          </a:p>
          <a:p>
            <a:pPr>
              <a:lnSpc>
                <a:spcPct val="20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解决方案（选其一）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方案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cin.ignore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(1000, '\n');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语义：跳过缓冲区剩余内容，直到换行结束。</a:t>
            </a: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方案</a:t>
            </a:r>
            <a:r>
              <a:rPr lang="en-US" altLang="zh-CN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string p; 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getline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</a:t>
            </a:r>
            <a:r>
              <a:rPr lang="en-US" altLang="zh-CN" sz="2000" dirty="0" err="1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cin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, p);</a:t>
            </a: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</a:p>
          <a:p>
            <a:pPr marL="742950"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语义：用一个空变量把残余的换行符垫掉。</a:t>
            </a:r>
          </a:p>
        </p:txBody>
      </p:sp>
    </p:spTree>
    <p:extLst>
      <p:ext uri="{BB962C8B-B14F-4D97-AF65-F5344CB8AC3E}">
        <p14:creationId xmlns:p14="http://schemas.microsoft.com/office/powerpoint/2010/main" val="24609724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Rectangle 2">
            <a:extLst>
              <a:ext uri="{FF2B5EF4-FFF2-40B4-BE49-F238E27FC236}">
                <a16:creationId xmlns:a16="http://schemas.microsoft.com/office/drawing/2014/main" id="{17E64CD5-8CF1-F161-150B-28851D6AD5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3501" y="1546372"/>
            <a:ext cx="10064997" cy="296690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例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15-6 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后缀表达式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(B0219)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所谓后缀表达式是指这样的一个表达式：式中不再引用括号，运算符号放在两个运算对象之后，</a:t>
            </a:r>
            <a:r>
              <a:rPr lang="zh-CN" altLang="en-US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所有计算按运算符号出现的顺序，严格地由左而右新进行（不用考虑运算符的优先级）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200000"/>
              </a:lnSpc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   本题中运算符仅包含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+-*/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。保证对于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运算除数不为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。特别地，其中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运算的结果需要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向 </a:t>
            </a:r>
            <a:r>
              <a:rPr lang="en-US" altLang="zh-CN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0 </a:t>
            </a: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取整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（即与 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C++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/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运算的规则一致）。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07F74E2-DDB4-139E-9A8B-FF1433F5F71A}"/>
                  </a:ext>
                </a:extLst>
              </p:cNvPr>
              <p:cNvSpPr txBox="1"/>
              <p:nvPr/>
            </p:nvSpPr>
            <p:spPr>
              <a:xfrm>
                <a:off x="1063500" y="4908578"/>
                <a:ext cx="10064997" cy="1295163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如：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3*(5-2)+7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对应的后缀表达式为：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3.5.2.-*7.+@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。在该式中，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@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为表达式的结束符号。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.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为操作数的结束符号。</a:t>
                </a:r>
              </a:p>
              <a:p>
                <a:pPr eaLnBrk="0" fontAlgn="base" hangingPunct="0">
                  <a:lnSpc>
                    <a:spcPct val="150000"/>
                  </a:lnSpc>
                  <a:spcBef>
                    <a:spcPct val="0"/>
                  </a:spcBef>
                  <a:spcAft>
                    <a:spcPct val="0"/>
                  </a:spcAft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现在输入一行字符串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𝑠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，表示后缀表达式。 请你输出一个整数，表示表达式的值。</a:t>
                </a:r>
                <a:endParaRPr lang="zh-CN" altLang="en-US" dirty="0"/>
              </a:p>
            </p:txBody>
          </p:sp>
        </mc:Choice>
        <mc:Fallback xmlns=""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id="{007F74E2-DDB4-139E-9A8B-FF1433F5F71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3500" y="4908578"/>
                <a:ext cx="10064997" cy="1295163"/>
              </a:xfrm>
              <a:prstGeom prst="rect">
                <a:avLst/>
              </a:prstGeom>
              <a:blipFill>
                <a:blip r:embed="rId4"/>
                <a:stretch>
                  <a:fillRect l="-484" b="-610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944218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88D180A-463B-CC27-9D66-768DE34A9960}"/>
                  </a:ext>
                </a:extLst>
              </p:cNvPr>
              <p:cNvSpPr txBox="1"/>
              <p:nvPr/>
            </p:nvSpPr>
            <p:spPr>
              <a:xfrm>
                <a:off x="1143369" y="1686058"/>
                <a:ext cx="10128131" cy="2259401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为什么书本上说</a:t>
                </a:r>
                <a:r>
                  <a:rPr lang="zh-CN" altLang="en-US" sz="24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计算机更喜欢后缀表达式？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我们平时写的式子叫</a:t>
                </a:r>
                <a:r>
                  <a:rPr lang="zh-CN" altLang="en-US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中缀表达式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（如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2×4−</m:t>
                    </m:r>
                    <m:d>
                      <m:dPr>
                        <m:ctrlP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a:rPr lang="en-US" altLang="zh-CN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1+3</m:t>
                        </m:r>
                      </m:e>
                    </m:d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人类觉得好： 因为运算符在数字中间，符合直觉。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计算机觉得累： 计算机需要考虑优先级（先乘除后加减），还得处理括号。它得反复扫描整个式子，非常低效。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988D180A-463B-CC27-9D66-768DE34A996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369" y="1686058"/>
                <a:ext cx="10128131" cy="2259401"/>
              </a:xfrm>
              <a:prstGeom prst="rect">
                <a:avLst/>
              </a:prstGeom>
              <a:blipFill>
                <a:blip r:embed="rId4"/>
                <a:stretch>
                  <a:fillRect l="-963" b="-3514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文本框 10">
            <a:extLst>
              <a:ext uri="{FF2B5EF4-FFF2-40B4-BE49-F238E27FC236}">
                <a16:creationId xmlns:a16="http://schemas.microsoft.com/office/drawing/2014/main" id="{98233A57-6DB1-C1C1-A97A-EE91E160AE2B}"/>
              </a:ext>
            </a:extLst>
          </p:cNvPr>
          <p:cNvSpPr txBox="1"/>
          <p:nvPr/>
        </p:nvSpPr>
        <p:spPr>
          <a:xfrm>
            <a:off x="1143370" y="4483481"/>
            <a:ext cx="10128131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后缀表达式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（如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2.4.*1.3.+ - @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）的魅力在于：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没有括号： 运算顺序由运算符出现的位置决定。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AutoNum type="arabicPeriod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一次循环： 计算机只需要从左往右读一遍，就能算出结果。</a:t>
            </a:r>
          </a:p>
        </p:txBody>
      </p:sp>
    </p:spTree>
    <p:extLst>
      <p:ext uri="{BB962C8B-B14F-4D97-AF65-F5344CB8AC3E}">
        <p14:creationId xmlns:p14="http://schemas.microsoft.com/office/powerpoint/2010/main" val="323923973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AA36771-4442-7C0E-403E-CD4F0246816D}"/>
              </a:ext>
            </a:extLst>
          </p:cNvPr>
          <p:cNvSpPr txBox="1"/>
          <p:nvPr/>
        </p:nvSpPr>
        <p:spPr>
          <a:xfrm>
            <a:off x="1042416" y="1636189"/>
            <a:ext cx="10120622" cy="585738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我们来分析一下后缀表达式 </a:t>
            </a:r>
            <a:r>
              <a:rPr lang="en-US" altLang="zh-CN" sz="2400" b="1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2.4.*1.3.+ - @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的结构：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0E12734-5CD6-B40C-5D7E-BC084085A9A3}"/>
                  </a:ext>
                </a:extLst>
              </p:cNvPr>
              <p:cNvSpPr txBox="1"/>
              <p:nvPr/>
            </p:nvSpPr>
            <p:spPr>
              <a:xfrm>
                <a:off x="1042416" y="2745756"/>
                <a:ext cx="10120622" cy="3081164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运算数在前，运算符在后：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每一个运算符（如 </a:t>
                </a:r>
                <a:r>
                  <a:rPr lang="zh-CN" altLang="en-US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*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）都紧跟在它需要的两个数字后面。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即时生效性：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运算符一旦出现，它立即消耗掉它左侧最近的两个数字。</a:t>
                </a:r>
              </a:p>
              <a:p>
                <a:pPr indent="-342900">
                  <a:lnSpc>
                    <a:spcPct val="200000"/>
                  </a:lnSpc>
                  <a:buClr>
                    <a:srgbClr val="000000"/>
                  </a:buClr>
                  <a:buFont typeface="微软雅黑" panose="020B0503020204020204" pitchFamily="34" charset="-122"/>
                  <a:buAutoNum type="arabicPeriod"/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结果复用性：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计算出的结果（如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2 ×4 = 8</m:t>
                    </m:r>
                  </m:oMath>
                </a14:m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）会变成一个新的数字，留在原地，等待参与下一个运算符（如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-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）的运算。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结论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：这是一种“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最近优先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”的结构。运算符总是寻找距离它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最近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且</a:t>
                </a:r>
                <a:r>
                  <a:rPr lang="zh-CN" altLang="en-US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尚未被消耗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的数字。</a:t>
                </a:r>
              </a:p>
            </p:txBody>
          </p:sp>
        </mc:Choice>
        <mc:Fallback xmlns=""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70E12734-5CD6-B40C-5D7E-BC084085A9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2416" y="2745756"/>
                <a:ext cx="10120622" cy="3081164"/>
              </a:xfrm>
              <a:prstGeom prst="rect">
                <a:avLst/>
              </a:prstGeom>
              <a:blipFill>
                <a:blip r:embed="rId4"/>
                <a:stretch>
                  <a:fillRect l="-602" r="-482" b="-2372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12622683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7E96795-8F64-6406-0240-5B708EFAA939}"/>
              </a:ext>
            </a:extLst>
          </p:cNvPr>
          <p:cNvSpPr txBox="1"/>
          <p:nvPr/>
        </p:nvSpPr>
        <p:spPr>
          <a:xfrm>
            <a:off x="1164336" y="1582358"/>
            <a:ext cx="10107167" cy="11350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思考：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我们需要一个容器来存放读到的数字。这个容器必须满足：</a:t>
            </a: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最后放进去的数字，最先被拿出来计算。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C6C384C5-5900-AF66-01DE-8F2A157DE32A}"/>
              </a:ext>
            </a:extLst>
          </p:cNvPr>
          <p:cNvSpPr txBox="1"/>
          <p:nvPr/>
        </p:nvSpPr>
        <p:spPr>
          <a:xfrm>
            <a:off x="1164337" y="3151734"/>
            <a:ext cx="10107166" cy="188853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我们来模拟一个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简单的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后缀表达式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:</a:t>
            </a:r>
            <a:r>
              <a:rPr lang="en-US" altLang="zh-CN" sz="20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2 4 *</a:t>
            </a:r>
            <a:endParaRPr lang="zh-CN" altLang="en-US" sz="20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读到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2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，存起来。</a:t>
            </a:r>
          </a:p>
          <a:p>
            <a:pPr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读到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，存起来。</a:t>
            </a:r>
          </a:p>
          <a:p>
            <a:pPr lvl="1"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读到 </a:t>
            </a:r>
            <a:r>
              <a:rPr lang="zh-CN" altLang="en-US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*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，我们需要刚才那两个数。谁离乘号最近？是 </a:t>
            </a:r>
            <a:r>
              <a:rPr lang="en-US" altLang="zh-CN" sz="20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4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（最后存入的）。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9055F79-3493-F47F-47E7-021E1F291EBF}"/>
              </a:ext>
            </a:extLst>
          </p:cNvPr>
          <p:cNvSpPr txBox="1"/>
          <p:nvPr/>
        </p:nvSpPr>
        <p:spPr>
          <a:xfrm>
            <a:off x="1164338" y="5493144"/>
            <a:ext cx="10107165" cy="49962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后存入（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Last In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）的数字，最先取出（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First Out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）参与运算。这契合了 栈的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LIFO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特性。</a:t>
            </a:r>
          </a:p>
        </p:txBody>
      </p:sp>
    </p:spTree>
    <p:extLst>
      <p:ext uri="{BB962C8B-B14F-4D97-AF65-F5344CB8AC3E}">
        <p14:creationId xmlns:p14="http://schemas.microsoft.com/office/powerpoint/2010/main" val="1427578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C5456DA-A442-44A7-E384-723ADC1D2EC9}"/>
                  </a:ext>
                </a:extLst>
              </p:cNvPr>
              <p:cNvSpPr txBox="1"/>
              <p:nvPr/>
            </p:nvSpPr>
            <p:spPr>
              <a:xfrm>
                <a:off x="858414" y="2282346"/>
                <a:ext cx="10475171" cy="3921395"/>
              </a:xfrm>
              <a:prstGeom prst="rect">
                <a:avLst/>
              </a:prstGeom>
              <a:solidFill>
                <a:schemeClr val="bg1">
                  <a:lumMod val="95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遇到数字（原材料）：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由于还没有运算符，这些原料无法立即加工，需要先存起来。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入栈（</a:t>
                </a:r>
                <a:r>
                  <a:rPr lang="en-US" altLang="zh-CN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Push</a:t>
                </a: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。将数字堆叠存起来。</a:t>
                </a: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遇到运算符：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需要从原料堆里取最上面的两个进行运算。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出栈（</a:t>
                </a:r>
                <a:r>
                  <a:rPr lang="en-US" altLang="zh-CN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Pop</a:t>
                </a: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）两次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。第一个弹出的是右操作数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b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。第二个弹出的是左操作数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a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。最终计算得到结果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C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入栈回炉（</a:t>
                </a:r>
                <a:r>
                  <a:rPr lang="en-US" altLang="zh-CN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Push</a:t>
                </a:r>
                <a:r>
                  <a:rPr lang="zh-CN" altLang="en-US" b="1" dirty="0">
                    <a:solidFill>
                      <a:schemeClr val="accent2">
                        <a:lumMod val="75000"/>
                      </a:schemeClr>
                    </a:solidFill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。将结果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C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重新压入栈顶，因为它可能是下一个指令的原料。</a:t>
                </a: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遇到 </a:t>
                </a:r>
                <a:r>
                  <a:rPr lang="en-US" altLang="zh-CN" sz="2000" b="1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@</a:t>
                </a:r>
                <a:r>
                  <a:rPr lang="zh-CN" altLang="en-US" sz="2000" b="1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停止运算。而且最终的栈顶元素就是最终结果。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DC5456DA-A442-44A7-E384-723ADC1D2EC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14" y="2282346"/>
                <a:ext cx="10475171" cy="3921395"/>
              </a:xfrm>
              <a:prstGeom prst="rect">
                <a:avLst/>
              </a:prstGeom>
              <a:blipFill>
                <a:blip r:embed="rId4"/>
                <a:stretch>
                  <a:fillRect l="-640" r="-2619" b="-1863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文本框 15">
            <a:extLst>
              <a:ext uri="{FF2B5EF4-FFF2-40B4-BE49-F238E27FC236}">
                <a16:creationId xmlns:a16="http://schemas.microsoft.com/office/drawing/2014/main" id="{7A8205E1-CF43-861A-FA73-4D0517621A45}"/>
              </a:ext>
            </a:extLst>
          </p:cNvPr>
          <p:cNvSpPr txBox="1"/>
          <p:nvPr/>
        </p:nvSpPr>
        <p:spPr>
          <a:xfrm>
            <a:off x="858414" y="1605819"/>
            <a:ext cx="10475171" cy="461665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可以把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整个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计算过程比作一个加工的流水线：</a:t>
            </a:r>
          </a:p>
        </p:txBody>
      </p:sp>
    </p:spTree>
    <p:extLst>
      <p:ext uri="{BB962C8B-B14F-4D97-AF65-F5344CB8AC3E}">
        <p14:creationId xmlns:p14="http://schemas.microsoft.com/office/powerpoint/2010/main" val="21799499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7A8205E1-CF43-861A-FA73-4D0517621A45}"/>
              </a:ext>
            </a:extLst>
          </p:cNvPr>
          <p:cNvSpPr txBox="1"/>
          <p:nvPr/>
        </p:nvSpPr>
        <p:spPr>
          <a:xfrm>
            <a:off x="858414" y="1552293"/>
            <a:ext cx="10475171" cy="58105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还有一个细节需要处理：数字需要拼接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44C9B6A-D59E-8522-244D-E878AAE7221D}"/>
                  </a:ext>
                </a:extLst>
              </p:cNvPr>
              <p:cNvSpPr txBox="1"/>
              <p:nvPr/>
            </p:nvSpPr>
            <p:spPr>
              <a:xfrm>
                <a:off x="858414" y="2477863"/>
                <a:ext cx="10475171" cy="2442528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4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为什么需要拼接？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因为循环每次只能读入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一个字符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。例如输入：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123.</a:t>
                </a:r>
                <a:r>
                  <a:rPr lang="zh-CN" altLang="en-US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endParaRPr lang="en-US" altLang="zh-CN" sz="2000" dirty="0"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每次循环所读取的字符：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'1'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'2'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'3'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14:m>
                  <m:oMath xmlns:m="http://schemas.openxmlformats.org/officeDocument/2006/math">
                    <m:r>
                      <a:rPr lang="en-US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'.'</a:t>
                </a:r>
                <a:endParaRPr lang="zh-CN" altLang="en-US" sz="2000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如果我们直接把读到的每个数字都直接入栈，栈里就会变成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[1, 2, 3]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。但在后缀表达式里，我们需要的是完整的 </a:t>
                </a:r>
                <a:r>
                  <a:rPr lang="en-US" altLang="zh-CN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123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。故在遇到那个句号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000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结束之前，我们必须把这些数字拼接起来。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744C9B6A-D59E-8522-244D-E878AAE722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14" y="2477863"/>
                <a:ext cx="10475171" cy="2442528"/>
              </a:xfrm>
              <a:prstGeom prst="rect">
                <a:avLst/>
              </a:prstGeom>
              <a:blipFill>
                <a:blip r:embed="rId4"/>
                <a:stretch>
                  <a:fillRect l="-931" r="-2969" b="-34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99480B6-7B51-2C74-01F6-730C79C93C47}"/>
                  </a:ext>
                </a:extLst>
              </p:cNvPr>
              <p:cNvSpPr txBox="1"/>
              <p:nvPr/>
            </p:nvSpPr>
            <p:spPr>
              <a:xfrm>
                <a:off x="858415" y="5264905"/>
                <a:ext cx="10475170" cy="965201"/>
              </a:xfrm>
              <a:prstGeom prst="rect">
                <a:avLst/>
              </a:prstGeom>
              <a:solidFill>
                <a:schemeClr val="accent6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逻辑：在遇到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之前，</a:t>
                </a:r>
                <a:r>
                  <a:rPr lang="zh-CN" altLang="en-US" sz="20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不把 </a:t>
                </a:r>
                <a:r>
                  <a:rPr lang="en-US" altLang="zh-CN" sz="2000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num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入栈，而是通过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pt-BR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num</m:t>
                    </m:r>
                    <m:r>
                      <a:rPr lang="pt-BR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=</m:t>
                    </m:r>
                    <m:r>
                      <m:rPr>
                        <m:sty m:val="p"/>
                      </m:rPr>
                      <a:rPr lang="pt-BR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num</m:t>
                    </m:r>
                    <m:r>
                      <a:rPr lang="pt-BR" altLang="zh-CN" sz="2000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×10+</m:t>
                    </m:r>
                    <m:d>
                      <m:dPr>
                        <m:ctrlPr>
                          <a:rPr lang="pt-BR" altLang="zh-CN" sz="200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pt-BR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ch</m:t>
                        </m:r>
                        <m:r>
                          <a:rPr lang="pt-BR" altLang="zh-CN" sz="2000" b="0" i="0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−</m:t>
                        </m:r>
                        <m:r>
                          <a:rPr lang="en-US" altLang="zh-CN" sz="2000" b="0" i="1" smtClean="0">
                            <a:effectLst/>
                            <a:latin typeface="Cambria Math" panose="02040503050406030204" pitchFamily="18" charset="0"/>
                            <a:ea typeface="微软雅黑" panose="020B0503020204020204" pitchFamily="34" charset="-122"/>
                          </a:rPr>
                          <m:t>`0`</m:t>
                        </m:r>
                      </m:e>
                    </m:d>
                  </m:oMath>
                </a14:m>
                <a:r>
                  <a:rPr lang="en-US" altLang="zh-CN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不断累加</a:t>
                </a:r>
              </a:p>
              <a:p>
                <a:pPr indent="-285750">
                  <a:lnSpc>
                    <a:spcPct val="150000"/>
                  </a:lnSpc>
                  <a:buClr>
                    <a:srgbClr val="000000"/>
                  </a:buClr>
                  <a:buFont typeface="微软雅黑" panose="020B0503020204020204" pitchFamily="34" charset="-122"/>
                  <a:buChar char="•"/>
                </a:pP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只有当读到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.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时，才说明数字结束，此时把完整的 </a:t>
                </a:r>
                <a:r>
                  <a:rPr lang="en-US" altLang="zh-CN" sz="2000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num</a:t>
                </a:r>
                <a:r>
                  <a:rPr lang="zh-CN" altLang="en-US" sz="2000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压入栈。</a:t>
                </a:r>
              </a:p>
            </p:txBody>
          </p:sp>
        </mc:Choice>
        <mc:Fallback xmlns=""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A99480B6-7B51-2C74-01F6-730C79C93C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8415" y="5264905"/>
                <a:ext cx="10475170" cy="965201"/>
              </a:xfrm>
              <a:prstGeom prst="rect">
                <a:avLst/>
              </a:prstGeom>
              <a:blipFill>
                <a:blip r:embed="rId5"/>
                <a:stretch>
                  <a:fillRect l="-757" b="-12025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33482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0AA68E8-4092-0031-0BDF-4B997D1E5F62}"/>
                  </a:ext>
                </a:extLst>
              </p:cNvPr>
              <p:cNvSpPr txBox="1"/>
              <p:nvPr/>
            </p:nvSpPr>
            <p:spPr>
              <a:xfrm>
                <a:off x="1164336" y="4633831"/>
                <a:ext cx="9976005" cy="1751570"/>
              </a:xfrm>
              <a:prstGeom prst="rect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2000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题目总结：</a:t>
                </a:r>
                <a:endParaRPr lang="en-US" altLang="zh-CN" sz="2000" b="1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栈在这道题里扮演了数据暂存器的角色。它简化了逻辑：不需要考虑括号，因为后缀表达式的顺序本身就包含了优先级。</a:t>
                </a:r>
                <a:endParaRPr lang="en-US" altLang="zh-CN" dirty="0">
                  <a:effectLst/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其核心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操作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就是：数字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存；符号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→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取两个算一个，再存回去。</a:t>
                </a:r>
              </a:p>
            </p:txBody>
          </p:sp>
        </mc:Choice>
        <mc:Fallback xmlns="">
          <p:sp>
            <p:nvSpPr>
              <p:cNvPr id="9" name="文本框 8">
                <a:extLst>
                  <a:ext uri="{FF2B5EF4-FFF2-40B4-BE49-F238E27FC236}">
                    <a16:creationId xmlns:a16="http://schemas.microsoft.com/office/drawing/2014/main" id="{40AA68E8-4092-0031-0BDF-4B997D1E5F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4336" y="4633831"/>
                <a:ext cx="9976005" cy="1751570"/>
              </a:xfrm>
              <a:prstGeom prst="rect">
                <a:avLst/>
              </a:prstGeom>
              <a:blipFill>
                <a:blip r:embed="rId4"/>
                <a:stretch>
                  <a:fillRect l="-611" b="-48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文本框 12">
            <a:extLst>
              <a:ext uri="{FF2B5EF4-FFF2-40B4-BE49-F238E27FC236}">
                <a16:creationId xmlns:a16="http://schemas.microsoft.com/office/drawing/2014/main" id="{57B1B6A0-C25E-5CB1-A489-A1168CDD0B6A}"/>
              </a:ext>
            </a:extLst>
          </p:cNvPr>
          <p:cNvSpPr txBox="1"/>
          <p:nvPr/>
        </p:nvSpPr>
        <p:spPr>
          <a:xfrm>
            <a:off x="2851721" y="1379608"/>
            <a:ext cx="7924252" cy="3175228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wrap="square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&gt;=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‘0’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&amp;&amp;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&lt;=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‘9’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  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num = num *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10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+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-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‘0’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num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是拼接的数字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‘.’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
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(num);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数字拼接完成，丢进栈里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num = </a:t>
            </a:r>
            <a:r>
              <a:rPr lang="en-US" altLang="zh-CN" dirty="0">
                <a:solidFill>
                  <a:srgbClr val="098658"/>
                </a:solidFill>
                <a:latin typeface="Consolas" panose="020B0609020204030204" pitchFamily="49" charset="0"/>
              </a:rPr>
              <a:t>0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; 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清空积木，准备下一个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 
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{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运算符处理逻辑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(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拿出两个，算完放回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)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
     int b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s.top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s.pop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先拿出来的是右操作数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 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int a =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s.top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s.pop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后拿出来的是左操作数</a:t>
            </a:r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
 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‘+’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s.push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(a + b);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减乘除省略，操作一致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
} 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007A1243-E710-1B2B-DBC8-587869D98B79}"/>
              </a:ext>
            </a:extLst>
          </p:cNvPr>
          <p:cNvSpPr txBox="1"/>
          <p:nvPr/>
        </p:nvSpPr>
        <p:spPr>
          <a:xfrm>
            <a:off x="844147" y="2604818"/>
            <a:ext cx="168048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关键代码：</a:t>
            </a:r>
            <a:endParaRPr lang="zh-CN" altLang="en-US" sz="2400" b="1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88622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EFDA470-68CC-D224-DD2F-8923CF1376C2}"/>
              </a:ext>
            </a:extLst>
          </p:cNvPr>
          <p:cNvSpPr txBox="1"/>
          <p:nvPr/>
        </p:nvSpPr>
        <p:spPr>
          <a:xfrm>
            <a:off x="905479" y="1466583"/>
            <a:ext cx="10419700" cy="14229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总结：栈</a:t>
            </a:r>
          </a:p>
          <a:p>
            <a:pPr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栈的灵魂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就是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四个字概括：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后进先出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LIFO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就像是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一筒薯片，你最后放进筒里的那一块，永远是你打开盖子后第一块吃到的。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E11EFE12-40D3-6AC5-C551-2D7DB41C6895}"/>
              </a:ext>
            </a:extLst>
          </p:cNvPr>
          <p:cNvSpPr txBox="1"/>
          <p:nvPr/>
        </p:nvSpPr>
        <p:spPr>
          <a:xfrm>
            <a:off x="905478" y="3066645"/>
            <a:ext cx="10419700" cy="212090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栈具备处理以下问题的优势：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处理嵌套：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就像括号匹配，内部的（后进的）必须先解决。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管理回溯：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比如浏览器的后退键，或是文档的撤销（</a:t>
            </a:r>
            <a:r>
              <a:rPr lang="en-US" altLang="zh-CN" dirty="0" err="1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Ctrl+Z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）。它为什么会记得你刚刚做了什么，因为计算机会把保存的状态压入栈中。当你想要撤销时，就弹出原来保存的状态进行恢复。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保存现场： 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当函数调用另一个函数时，计算机会把当前的进度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压栈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，等结束了再</a:t>
            </a:r>
            <a:r>
              <a:rPr lang="zh-CN" altLang="en-US" b="1" dirty="0">
                <a:solidFill>
                  <a:schemeClr val="accent2">
                    <a:lumMod val="75000"/>
                  </a:schemeClr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弹栈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回来继续干活</a:t>
            </a: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48FC2CE1-AB36-141D-AC9B-48B7D9087D7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479" y="5391417"/>
            <a:ext cx="10419699" cy="87395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栈不仅仅是一个数据结构。它其实是一种</a:t>
            </a:r>
            <a:r>
              <a:rPr kumimoji="0" lang="zh-CN" altLang="zh-CN" sz="1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暂时挂起、等待时机的逻辑模型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。它让我们在面对复杂、嵌套、或者需要回头看的任务时，能够不慌不忙，一次只专注处理眼前</a:t>
            </a:r>
            <a:r>
              <a:rPr kumimoji="0" lang="zh-CN" altLang="zh-CN" sz="1800" b="1" i="0" u="none" strike="noStrike" cap="none" normalizeH="0" baseline="0" dirty="0">
                <a:ln>
                  <a:noFill/>
                </a:ln>
                <a:solidFill>
                  <a:srgbClr val="C00000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最紧急</a:t>
            </a:r>
            <a:r>
              <a:rPr kumimoji="0" lang="zh-CN" altLang="zh-CN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Microsoft YaHei" panose="020B0503020204020204" pitchFamily="34" charset="-122"/>
                <a:ea typeface="Microsoft YaHei" panose="020B0503020204020204" pitchFamily="34" charset="-122"/>
              </a:rPr>
              <a:t>的那件事。</a:t>
            </a:r>
            <a:endParaRPr kumimoji="0" lang="zh-CN" altLang="zh-CN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8856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131626" y="1414715"/>
            <a:ext cx="10107167" cy="484318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字符退格（</a:t>
            </a:r>
            <a:r>
              <a:rPr kumimoji="0" lang="en-US" altLang="zh-CN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P0003</a:t>
            </a:r>
            <a:r>
              <a:rPr kumimoji="0" lang="zh-CN" altLang="en-US" sz="24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</a:t>
            </a:r>
            <a:endParaRPr kumimoji="0" lang="en-US" altLang="zh-CN" sz="24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问题描述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程序员在输入程序时，如果出现错误，可以通过以下方式进行补救：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按错了一个键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：使用退格符 # 表示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前一个字符无效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，即删除前一个字符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当前一行有错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：使用退行符 @ 表示 @ 之前的</a:t>
            </a: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本行字符全部无效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输入一行字符串，包含正常字符、退格符 # 和退行符 @。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输出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输出一行字符，表示根据以上规则处理后的实际有效字符。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输入样例：</a:t>
            </a:r>
            <a:r>
              <a:rPr kumimoji="0" lang="en-US" altLang="zh-CN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abc#d@efg#hi@jk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输出样例：</a:t>
            </a:r>
            <a:r>
              <a:rPr kumimoji="0" lang="en-US" altLang="zh-CN" sz="20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jk</a:t>
            </a:r>
            <a:endParaRPr kumimoji="0" lang="zh-CN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2220913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955772" y="1536030"/>
            <a:ext cx="8264055" cy="369402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使用栈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栈非常适合这种需要撤销操作的情况。我们可以使用栈来存储有效字符，处理退格符 # 和退行符 @。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遍历输入字符串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marL="457200" marR="0" lvl="1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对于每个字符：</a:t>
            </a:r>
          </a:p>
          <a:p>
            <a:pPr marL="914400" marR="0" lvl="2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如果是正常字符，压入栈。</a:t>
            </a:r>
          </a:p>
          <a:p>
            <a:pPr marL="914400" marR="0" lvl="2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如果是 # 且栈不为空，从栈中弹出一个字符。</a:t>
            </a:r>
          </a:p>
          <a:p>
            <a:pPr marL="914400" marR="0" lvl="2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如果是 @，持续弹出栈中的字符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直到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栈为空，模拟删除到行首的操作。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输出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：栈中剩余的字符即为处理后的有效字符，将它们按输出</a:t>
            </a:r>
            <a:r>
              <a:rPr kumimoji="0" lang="zh-CN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即可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</p:txBody>
      </p:sp>
      <p:sp>
        <p:nvSpPr>
          <p:cNvPr id="9" name="矩形 8"/>
          <p:cNvSpPr/>
          <p:nvPr/>
        </p:nvSpPr>
        <p:spPr>
          <a:xfrm>
            <a:off x="2521840" y="5384953"/>
            <a:ext cx="4266401" cy="96520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输入样例：</a:t>
            </a:r>
            <a:r>
              <a:rPr lang="en-US" altLang="zh-CN" sz="20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abc#d@efg#hi@jk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lvl="0">
              <a:lnSpc>
                <a:spcPct val="15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输出样例：</a:t>
            </a:r>
            <a:r>
              <a:rPr lang="en-US" altLang="zh-CN" sz="2000" dirty="0" err="1">
                <a:latin typeface="Consolas" panose="020B0609020204030204" pitchFamily="49" charset="0"/>
                <a:ea typeface="微软雅黑" panose="020B0503020204020204" pitchFamily="34" charset="-122"/>
              </a:rPr>
              <a:t>jk</a:t>
            </a:r>
            <a:endParaRPr lang="zh-CN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  <p:graphicFrame>
        <p:nvGraphicFramePr>
          <p:cNvPr id="10" name="表格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8222962"/>
              </p:ext>
            </p:extLst>
          </p:nvPr>
        </p:nvGraphicFramePr>
        <p:xfrm>
          <a:off x="9911657" y="1536030"/>
          <a:ext cx="525670" cy="4170384"/>
        </p:xfrm>
        <a:graphic>
          <a:graphicData uri="http://schemas.openxmlformats.org/drawingml/2006/table">
            <a:tbl>
              <a:tblPr firstRow="1" bandRow="1">
                <a:tableStyleId>{AF606853-7671-496A-8E4F-DF71F8EC918B}</a:tableStyleId>
              </a:tblPr>
              <a:tblGrid>
                <a:gridCol w="525670">
                  <a:extLst>
                    <a:ext uri="{9D8B030D-6E8A-4147-A177-3AD203B41FA5}">
                      <a16:colId xmlns:a16="http://schemas.microsoft.com/office/drawing/2014/main" val="3385602813"/>
                    </a:ext>
                  </a:extLst>
                </a:gridCol>
              </a:tblGrid>
              <a:tr h="521298"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70AD4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16726048"/>
                  </a:ext>
                </a:extLst>
              </a:tr>
              <a:tr h="521298"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>
                    <a:lnT w="254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219071303"/>
                  </a:ext>
                </a:extLst>
              </a:tr>
              <a:tr h="521298"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191313"/>
                  </a:ext>
                </a:extLst>
              </a:tr>
              <a:tr h="521298"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263136"/>
                  </a:ext>
                </a:extLst>
              </a:tr>
              <a:tr h="521298">
                <a:tc>
                  <a:txBody>
                    <a:bodyPr/>
                    <a:lstStyle/>
                    <a:p>
                      <a:pPr algn="ctr"/>
                      <a:endParaRPr lang="zh-CN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45565298"/>
                  </a:ext>
                </a:extLst>
              </a:tr>
              <a:tr h="52129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c</a:t>
                      </a:r>
                      <a:endParaRPr lang="zh-CN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450970"/>
                  </a:ext>
                </a:extLst>
              </a:tr>
              <a:tr h="52129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b</a:t>
                      </a:r>
                      <a:endParaRPr lang="zh-CN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9098882"/>
                  </a:ext>
                </a:extLst>
              </a:tr>
              <a:tr h="521298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a</a:t>
                      </a:r>
                      <a:endParaRPr lang="zh-CN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938884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258818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矩形 11"/>
          <p:cNvSpPr/>
          <p:nvPr/>
        </p:nvSpPr>
        <p:spPr>
          <a:xfrm>
            <a:off x="1006102" y="5708287"/>
            <a:ext cx="10385983" cy="40011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判断一个过程是否能用栈来模拟，是看这个过程能否满足“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后进先出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”或者“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先进后出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”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E84711B1-37ED-C165-8C30-354D8BC3D8BE}"/>
              </a:ext>
            </a:extLst>
          </p:cNvPr>
          <p:cNvSpPr txBox="1"/>
          <p:nvPr/>
        </p:nvSpPr>
        <p:spPr>
          <a:xfrm>
            <a:off x="2868228" y="1425049"/>
            <a:ext cx="6350000" cy="4006225"/>
          </a:xfrm>
          <a:prstGeom prst="rect">
            <a:avLst/>
          </a:prstGeom>
          <a:solidFill>
            <a:srgbClr val="FFFFFF"/>
          </a:solidFill>
          <a:ln w="12700">
            <a:solidFill>
              <a:schemeClr val="tx1"/>
            </a:solidFill>
          </a:ln>
        </p:spPr>
        <p:txBody>
          <a:bodyPr vert="horz" lIns="127000" tIns="63500" rIns="127000" bIns="63500" rtlCol="0">
            <a:spAutoFit/>
          </a:bodyPr>
          <a:lstStyle/>
          <a:p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'#'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charStack.empty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弹出栈顶字符，相当于删除前一个字符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charStack.pop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== </a:t>
            </a:r>
            <a:r>
              <a:rPr lang="en-US" altLang="zh-CN" dirty="0">
                <a:solidFill>
                  <a:srgbClr val="A31515"/>
                </a:solidFill>
                <a:latin typeface="Consolas" panose="020B0609020204030204" pitchFamily="49" charset="0"/>
              </a:rPr>
              <a:t>'@'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退行符，删除整行字符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while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(!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charStack.empty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())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charStack.pop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}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 </a:t>
            </a:r>
            <a:r>
              <a:rPr lang="en-US" altLang="zh-CN" dirty="0">
                <a:solidFill>
                  <a:srgbClr val="0000FF"/>
                </a:solidFill>
                <a:latin typeface="Consolas" panose="020B0609020204030204" pitchFamily="49" charset="0"/>
              </a:rPr>
              <a:t>else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{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>
                <a:solidFill>
                  <a:srgbClr val="008000"/>
                </a:solidFill>
                <a:latin typeface="Consolas" panose="020B0609020204030204" pitchFamily="49" charset="0"/>
              </a:rPr>
              <a:t>// </a:t>
            </a:r>
            <a:r>
              <a:rPr lang="zh-CN" altLang="en-US" dirty="0">
                <a:solidFill>
                  <a:srgbClr val="008000"/>
                </a:solidFill>
                <a:latin typeface="Consolas" panose="020B0609020204030204" pitchFamily="49" charset="0"/>
              </a:rPr>
              <a:t>正常字符，压入栈</a:t>
            </a:r>
          </a:p>
          <a:p>
            <a:r>
              <a:rPr lang="zh-CN" altLang="en-US" dirty="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charStack.push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altLang="zh-CN" dirty="0" err="1">
                <a:solidFill>
                  <a:srgbClr val="000000"/>
                </a:solidFill>
                <a:latin typeface="Consolas" panose="020B0609020204030204" pitchFamily="49" charset="0"/>
              </a:rPr>
              <a:t>ch</a:t>
            </a:r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US" altLang="zh-CN" dirty="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lang="zh-CN" altLang="en-US" dirty="0">
              <a:solidFill>
                <a:srgbClr val="000000"/>
              </a:solidFill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6431789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-13716"/>
            <a:ext cx="12192000" cy="685799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3201923" y="2124072"/>
            <a:ext cx="5788660" cy="2734945"/>
            <a:chOff x="3201923" y="2124072"/>
            <a:chExt cx="5788660" cy="2734945"/>
          </a:xfrm>
        </p:grpSpPr>
        <p:sp>
          <p:nvSpPr>
            <p:cNvPr id="4" name="object 4"/>
            <p:cNvSpPr/>
            <p:nvPr/>
          </p:nvSpPr>
          <p:spPr>
            <a:xfrm>
              <a:off x="3201924" y="2124074"/>
              <a:ext cx="5788660" cy="2734945"/>
            </a:xfrm>
            <a:custGeom>
              <a:avLst/>
              <a:gdLst/>
              <a:ahLst/>
              <a:cxnLst/>
              <a:rect l="l" t="t" r="r" b="b"/>
              <a:pathLst>
                <a:path w="5788659" h="2734945">
                  <a:moveTo>
                    <a:pt x="5788152" y="487680"/>
                  </a:moveTo>
                  <a:lnTo>
                    <a:pt x="5783605" y="442595"/>
                  </a:lnTo>
                  <a:lnTo>
                    <a:pt x="5770575" y="400608"/>
                  </a:lnTo>
                  <a:lnTo>
                    <a:pt x="5749963" y="362623"/>
                  </a:lnTo>
                  <a:lnTo>
                    <a:pt x="5722658" y="329526"/>
                  </a:lnTo>
                  <a:lnTo>
                    <a:pt x="5689562" y="302221"/>
                  </a:lnTo>
                  <a:lnTo>
                    <a:pt x="5651576" y="281609"/>
                  </a:lnTo>
                  <a:lnTo>
                    <a:pt x="5609590" y="268579"/>
                  </a:lnTo>
                  <a:lnTo>
                    <a:pt x="5564505" y="264033"/>
                  </a:lnTo>
                  <a:lnTo>
                    <a:pt x="1257414" y="264033"/>
                  </a:lnTo>
                  <a:lnTo>
                    <a:pt x="1257414" y="261035"/>
                  </a:lnTo>
                  <a:lnTo>
                    <a:pt x="863561" y="0"/>
                  </a:lnTo>
                  <a:lnTo>
                    <a:pt x="223875" y="0"/>
                  </a:lnTo>
                  <a:lnTo>
                    <a:pt x="173736" y="5575"/>
                  </a:lnTo>
                  <a:lnTo>
                    <a:pt x="127596" y="21501"/>
                  </a:lnTo>
                  <a:lnTo>
                    <a:pt x="86791" y="46545"/>
                  </a:lnTo>
                  <a:lnTo>
                    <a:pt x="52705" y="79502"/>
                  </a:lnTo>
                  <a:lnTo>
                    <a:pt x="26670" y="119138"/>
                  </a:lnTo>
                  <a:lnTo>
                    <a:pt x="10058" y="164261"/>
                  </a:lnTo>
                  <a:lnTo>
                    <a:pt x="4216" y="213639"/>
                  </a:lnTo>
                  <a:lnTo>
                    <a:pt x="4216" y="445757"/>
                  </a:lnTo>
                  <a:lnTo>
                    <a:pt x="0" y="487680"/>
                  </a:lnTo>
                  <a:lnTo>
                    <a:pt x="0" y="2510790"/>
                  </a:lnTo>
                  <a:lnTo>
                    <a:pt x="4533" y="2555887"/>
                  </a:lnTo>
                  <a:lnTo>
                    <a:pt x="17564" y="2597874"/>
                  </a:lnTo>
                  <a:lnTo>
                    <a:pt x="38176" y="2635859"/>
                  </a:lnTo>
                  <a:lnTo>
                    <a:pt x="65481" y="2668955"/>
                  </a:lnTo>
                  <a:lnTo>
                    <a:pt x="98577" y="2696260"/>
                  </a:lnTo>
                  <a:lnTo>
                    <a:pt x="136563" y="2716873"/>
                  </a:lnTo>
                  <a:lnTo>
                    <a:pt x="178549" y="2729903"/>
                  </a:lnTo>
                  <a:lnTo>
                    <a:pt x="223647" y="2734437"/>
                  </a:lnTo>
                  <a:lnTo>
                    <a:pt x="5564505" y="2734437"/>
                  </a:lnTo>
                  <a:lnTo>
                    <a:pt x="5609590" y="2729903"/>
                  </a:lnTo>
                  <a:lnTo>
                    <a:pt x="5651576" y="2716873"/>
                  </a:lnTo>
                  <a:lnTo>
                    <a:pt x="5689562" y="2696260"/>
                  </a:lnTo>
                  <a:lnTo>
                    <a:pt x="5722658" y="2668955"/>
                  </a:lnTo>
                  <a:lnTo>
                    <a:pt x="5749963" y="2635859"/>
                  </a:lnTo>
                  <a:lnTo>
                    <a:pt x="5770575" y="2597874"/>
                  </a:lnTo>
                  <a:lnTo>
                    <a:pt x="5783605" y="2555887"/>
                  </a:lnTo>
                  <a:lnTo>
                    <a:pt x="5788152" y="2510790"/>
                  </a:lnTo>
                  <a:lnTo>
                    <a:pt x="5788152" y="48768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3500627" y="2453640"/>
              <a:ext cx="0" cy="814705"/>
            </a:xfrm>
            <a:custGeom>
              <a:avLst/>
              <a:gdLst/>
              <a:ahLst/>
              <a:cxnLst/>
              <a:rect l="l" t="t" r="r" b="b"/>
              <a:pathLst>
                <a:path h="814704">
                  <a:moveTo>
                    <a:pt x="0" y="0"/>
                  </a:moveTo>
                  <a:lnTo>
                    <a:pt x="0" y="814705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2374074"/>
              <a:ext cx="87502" cy="8750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456114" y="3259518"/>
              <a:ext cx="87502" cy="87502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3323843" y="4146804"/>
              <a:ext cx="2098675" cy="589915"/>
            </a:xfrm>
            <a:custGeom>
              <a:avLst/>
              <a:gdLst/>
              <a:ahLst/>
              <a:cxnLst/>
              <a:rect l="l" t="t" r="r" b="b"/>
              <a:pathLst>
                <a:path w="2098675" h="589914">
                  <a:moveTo>
                    <a:pt x="2098548" y="589788"/>
                  </a:moveTo>
                  <a:lnTo>
                    <a:pt x="152273" y="589788"/>
                  </a:lnTo>
                  <a:lnTo>
                    <a:pt x="104939" y="582138"/>
                  </a:lnTo>
                  <a:lnTo>
                    <a:pt x="63805" y="560840"/>
                  </a:lnTo>
                  <a:lnTo>
                    <a:pt x="31352" y="528367"/>
                  </a:lnTo>
                  <a:lnTo>
                    <a:pt x="10061" y="487196"/>
                  </a:lnTo>
                  <a:lnTo>
                    <a:pt x="2412" y="439801"/>
                  </a:lnTo>
                  <a:lnTo>
                    <a:pt x="2154" y="390910"/>
                  </a:lnTo>
                  <a:lnTo>
                    <a:pt x="1888" y="342028"/>
                  </a:lnTo>
                  <a:lnTo>
                    <a:pt x="1618" y="293153"/>
                  </a:lnTo>
                  <a:lnTo>
                    <a:pt x="1344" y="244285"/>
                  </a:lnTo>
                  <a:lnTo>
                    <a:pt x="1068" y="195421"/>
                  </a:lnTo>
                  <a:lnTo>
                    <a:pt x="794" y="146562"/>
                  </a:lnTo>
                  <a:lnTo>
                    <a:pt x="524" y="97706"/>
                  </a:lnTo>
                  <a:lnTo>
                    <a:pt x="258" y="48852"/>
                  </a:lnTo>
                  <a:lnTo>
                    <a:pt x="0" y="0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8769095" y="2721863"/>
              <a:ext cx="0" cy="611505"/>
            </a:xfrm>
            <a:custGeom>
              <a:avLst/>
              <a:gdLst/>
              <a:ahLst/>
              <a:cxnLst/>
              <a:rect l="l" t="t" r="r" b="b"/>
              <a:pathLst>
                <a:path h="611504">
                  <a:moveTo>
                    <a:pt x="0" y="0"/>
                  </a:moveTo>
                  <a:lnTo>
                    <a:pt x="0" y="610997"/>
                  </a:lnTo>
                </a:path>
              </a:pathLst>
            </a:custGeom>
            <a:ln w="15875">
              <a:solidFill>
                <a:srgbClr val="BCD6E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" name="object 1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726106" y="2640774"/>
              <a:ext cx="87502" cy="89026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599688"/>
              <a:ext cx="100583" cy="100583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415283"/>
              <a:ext cx="100583" cy="100584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88323" y="3784092"/>
              <a:ext cx="100583" cy="100583"/>
            </a:xfrm>
            <a:prstGeom prst="rect">
              <a:avLst/>
            </a:prstGeom>
          </p:spPr>
        </p:pic>
      </p:grpSp>
      <p:sp>
        <p:nvSpPr>
          <p:cNvPr id="14" name="object 14"/>
          <p:cNvSpPr txBox="1"/>
          <p:nvPr/>
        </p:nvSpPr>
        <p:spPr>
          <a:xfrm>
            <a:off x="3452098" y="2331084"/>
            <a:ext cx="5203984" cy="225446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50000"/>
              </a:lnSpc>
              <a:spcBef>
                <a:spcPts val="1005"/>
              </a:spcBef>
            </a:pPr>
            <a:r>
              <a:rPr lang="zh-CN" altLang="en-US" sz="4400" b="1" dirty="0">
                <a:solidFill>
                  <a:srgbClr val="2D4A87"/>
                </a:solidFill>
                <a:latin typeface="微软雅黑"/>
                <a:cs typeface="微软雅黑"/>
              </a:rPr>
              <a:t>队列</a:t>
            </a:r>
            <a:endParaRPr lang="en-US" altLang="zh-CN" sz="4400" b="1" dirty="0">
              <a:solidFill>
                <a:srgbClr val="2D4A87"/>
              </a:solidFill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队列（</a:t>
            </a:r>
            <a:r>
              <a:rPr lang="en-US" altLang="zh-CN" sz="1400" b="1" dirty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stack</a:t>
            </a:r>
            <a:r>
              <a:rPr lang="zh-CN" altLang="en-US" sz="1400" b="1" dirty="0">
                <a:solidFill>
                  <a:schemeClr val="accent2">
                    <a:lumMod val="75000"/>
                  </a:schemeClr>
                </a:solidFill>
                <a:latin typeface="微软雅黑"/>
                <a:cs typeface="微软雅黑"/>
              </a:rPr>
              <a:t>）</a:t>
            </a:r>
            <a:r>
              <a:rPr lang="zh-CN" altLang="en-US" sz="1400" b="1" dirty="0">
                <a:latin typeface="微软雅黑"/>
                <a:cs typeface="微软雅黑"/>
              </a:rPr>
              <a:t>是一种遵循先入先出的逻辑的线性数据结构。我们可以将队列理解为：在超市里排队等待结账</a:t>
            </a:r>
            <a:endParaRPr lang="en-US" altLang="zh-CN" sz="1400" b="1" dirty="0">
              <a:latin typeface="微软雅黑"/>
              <a:cs typeface="微软雅黑"/>
            </a:endParaRPr>
          </a:p>
          <a:p>
            <a:pPr marL="12700" marR="5080">
              <a:lnSpc>
                <a:spcPct val="150000"/>
              </a:lnSpc>
              <a:spcBef>
                <a:spcPts val="1005"/>
              </a:spcBef>
            </a:pPr>
            <a:endParaRPr lang="zh-CN" altLang="en-US" sz="1400" b="1" dirty="0">
              <a:latin typeface="微软雅黑"/>
              <a:cs typeface="微软雅黑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4288588" y="2039443"/>
            <a:ext cx="3735704" cy="260985"/>
            <a:chOff x="4288588" y="2039443"/>
            <a:chExt cx="3735704" cy="260985"/>
          </a:xfrm>
        </p:grpSpPr>
        <p:pic>
          <p:nvPicPr>
            <p:cNvPr id="16" name="object 16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7271406" y="2132244"/>
              <a:ext cx="161865" cy="16770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567042" y="2132244"/>
              <a:ext cx="161705" cy="16770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864434" y="2132244"/>
              <a:ext cx="159311" cy="167703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4288588" y="2039443"/>
              <a:ext cx="2827020" cy="207010"/>
            </a:xfrm>
            <a:custGeom>
              <a:avLst/>
              <a:gdLst/>
              <a:ahLst/>
              <a:cxnLst/>
              <a:rect l="l" t="t" r="r" b="b"/>
              <a:pathLst>
                <a:path w="2827020" h="207010">
                  <a:moveTo>
                    <a:pt x="14047" y="0"/>
                  </a:moveTo>
                  <a:lnTo>
                    <a:pt x="7921" y="2153"/>
                  </a:lnTo>
                  <a:lnTo>
                    <a:pt x="2833" y="6621"/>
                  </a:lnTo>
                  <a:lnTo>
                    <a:pt x="114" y="12269"/>
                  </a:lnTo>
                  <a:lnTo>
                    <a:pt x="0" y="18219"/>
                  </a:lnTo>
                  <a:lnTo>
                    <a:pt x="2339" y="23784"/>
                  </a:lnTo>
                  <a:lnTo>
                    <a:pt x="6983" y="28279"/>
                  </a:lnTo>
                  <a:lnTo>
                    <a:pt x="277717" y="205641"/>
                  </a:lnTo>
                  <a:lnTo>
                    <a:pt x="281229" y="206666"/>
                  </a:lnTo>
                  <a:lnTo>
                    <a:pt x="2819356" y="206666"/>
                  </a:lnTo>
                  <a:lnTo>
                    <a:pt x="2827019" y="199641"/>
                  </a:lnTo>
                  <a:lnTo>
                    <a:pt x="2827019" y="182227"/>
                  </a:lnTo>
                  <a:lnTo>
                    <a:pt x="2819356" y="175057"/>
                  </a:lnTo>
                  <a:lnTo>
                    <a:pt x="290328" y="175057"/>
                  </a:lnTo>
                  <a:lnTo>
                    <a:pt x="26937" y="2670"/>
                  </a:lnTo>
                  <a:lnTo>
                    <a:pt x="26778" y="2670"/>
                  </a:lnTo>
                  <a:lnTo>
                    <a:pt x="26778" y="2524"/>
                  </a:lnTo>
                  <a:lnTo>
                    <a:pt x="20592" y="96"/>
                  </a:lnTo>
                  <a:lnTo>
                    <a:pt x="1404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230793319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3E5E3EB-F341-CAC4-92B0-C3565E4E6248}"/>
              </a:ext>
            </a:extLst>
          </p:cNvPr>
          <p:cNvSpPr txBox="1"/>
          <p:nvPr/>
        </p:nvSpPr>
        <p:spPr>
          <a:xfrm>
            <a:off x="1167403" y="1527489"/>
            <a:ext cx="9628928" cy="173579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例 </a:t>
            </a:r>
            <a:r>
              <a:rPr lang="en-US" altLang="zh-CN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15-7 </a:t>
            </a:r>
            <a:r>
              <a:rPr lang="zh-CN" altLang="en-US" sz="2000" b="1" dirty="0">
                <a:latin typeface="Consolas" panose="020B0609020204030204" pitchFamily="49" charset="0"/>
                <a:ea typeface="微软雅黑" panose="020B0503020204020204" pitchFamily="34" charset="-122"/>
              </a:rPr>
              <a:t>超市排队</a:t>
            </a:r>
            <a:endParaRPr lang="en-US" altLang="zh-CN" sz="2000" b="1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200000"/>
              </a:lnSpc>
            </a:pP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这回小止作为一个收银员在超市打工。收银员会给排在队伍最前面的顾客结账</a:t>
            </a:r>
            <a:r>
              <a:rPr lang="en-US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,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然后服务队伍中的下一个顾客。而队伍的末尾也一直会有更多的顾客依次加入队列。 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5FCB1F06-63BA-DF2F-781F-5633EF938D06}"/>
              </a:ext>
            </a:extLst>
          </p:cNvPr>
          <p:cNvSpPr txBox="1"/>
          <p:nvPr/>
        </p:nvSpPr>
        <p:spPr>
          <a:xfrm>
            <a:off x="1164336" y="3545203"/>
            <a:ext cx="9628929" cy="128990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如果我们在超市排队，收银员像处理“栈”一样，总是先给最后面来的人结账（后进先出），会发生什么？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前面排队的人会掀桌子！这太不公平了！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72A18C9-8B2F-79E3-FA6F-822B809717B7}"/>
              </a:ext>
            </a:extLst>
          </p:cNvPr>
          <p:cNvSpPr txBox="1"/>
          <p:nvPr/>
        </p:nvSpPr>
        <p:spPr>
          <a:xfrm>
            <a:off x="1164336" y="5279041"/>
            <a:ext cx="9628929" cy="87440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>
                <a:srgbClr val="000000"/>
              </a:buClr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所以为了维持秩序，我们需要一种公平的规则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——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谁先排队，谁先结账。这就是队列（</a:t>
            </a:r>
            <a:r>
              <a:rPr lang="en-US" altLang="zh-CN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Queue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）的核心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思想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</a:p>
        </p:txBody>
      </p:sp>
    </p:spTree>
    <p:extLst>
      <p:ext uri="{BB962C8B-B14F-4D97-AF65-F5344CB8AC3E}">
        <p14:creationId xmlns:p14="http://schemas.microsoft.com/office/powerpoint/2010/main" val="408907144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164336" y="1416719"/>
            <a:ext cx="9615158" cy="96128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队列（</a:t>
            </a:r>
            <a:r>
              <a:rPr lang="en-US" altLang="zh-CN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queue</a:t>
            </a:r>
            <a:r>
              <a:rPr lang="zh-CN" altLang="en-US" sz="20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是一种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遵循先入先出（</a:t>
            </a:r>
            <a:r>
              <a:rPr lang="en-US" altLang="zh-CN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FIFO</a:t>
            </a:r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）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规则的线性数据结构。顾名思义，队列模拟了排队现象，即新来的人不断加入队列的尾部，而位于队列头部的人逐个离开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19589CBE-5329-B135-7872-0A6D5AC9C8BC}"/>
              </a:ext>
            </a:extLst>
          </p:cNvPr>
          <p:cNvSpPr txBox="1"/>
          <p:nvPr/>
        </p:nvSpPr>
        <p:spPr>
          <a:xfrm>
            <a:off x="2960370" y="2991796"/>
            <a:ext cx="4367279" cy="8744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入口（队尾）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：新来的人只能从队伍的最后面排进去。这叫“入队”。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B122A543-E96F-E10D-2DA4-25F4A7F624EA}"/>
              </a:ext>
            </a:extLst>
          </p:cNvPr>
          <p:cNvSpPr txBox="1"/>
          <p:nvPr/>
        </p:nvSpPr>
        <p:spPr>
          <a:xfrm>
            <a:off x="2960369" y="4355364"/>
            <a:ext cx="4367279" cy="12899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出口（队首）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：收银员只能给队伍最前面的人结账，结完账这个人就离开。这叫“出队”。</a:t>
            </a:r>
          </a:p>
        </p:txBody>
      </p:sp>
      <p:pic>
        <p:nvPicPr>
          <p:cNvPr id="25" name="图片 24">
            <a:extLst>
              <a:ext uri="{FF2B5EF4-FFF2-40B4-BE49-F238E27FC236}">
                <a16:creationId xmlns:a16="http://schemas.microsoft.com/office/drawing/2014/main" id="{233D3732-FB29-F5ED-F37C-EBA372C40B8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4336" y="2510754"/>
            <a:ext cx="1620379" cy="3719352"/>
          </a:xfrm>
          <a:prstGeom prst="rect">
            <a:avLst/>
          </a:prstGeom>
        </p:spPr>
      </p:pic>
      <p:pic>
        <p:nvPicPr>
          <p:cNvPr id="29" name="图片 28">
            <a:extLst>
              <a:ext uri="{FF2B5EF4-FFF2-40B4-BE49-F238E27FC236}">
                <a16:creationId xmlns:a16="http://schemas.microsoft.com/office/drawing/2014/main" id="{86B95549-99E3-B016-D8D8-287EDDCFC86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1423" y="2497844"/>
            <a:ext cx="3458545" cy="3715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780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F3FAC16-63F9-0F82-53C1-01073C287802}"/>
              </a:ext>
            </a:extLst>
          </p:cNvPr>
          <p:cNvSpPr txBox="1"/>
          <p:nvPr/>
        </p:nvSpPr>
        <p:spPr>
          <a:xfrm>
            <a:off x="1026729" y="2063740"/>
            <a:ext cx="10138539" cy="419839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push(x)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：排队入列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比喻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：新顾客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推着购物车，站到了队伍的最末尾。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代码意义：将元素 </a:t>
            </a: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x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压入队列的尾部。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 startAt="2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front()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：抬头看一眼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比喻：收银员小止喊：“下一位！” 然后查看看一眼现在站在最前面的人是谁。注意，只是看一眼，这个人还没结完账走掉。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代码意义：查询（获取）队首的元素。</a:t>
            </a:r>
          </a:p>
          <a:p>
            <a:pPr indent="-342900">
              <a:lnSpc>
                <a:spcPct val="150000"/>
              </a:lnSpc>
              <a:buClr>
                <a:srgbClr val="000000"/>
              </a:buClr>
              <a:buFont typeface="Consolas" panose="020B0609020204030204" pitchFamily="49" charset="0"/>
              <a:buAutoNum type="arabicPeriod" startAt="3"/>
            </a:pPr>
            <a:r>
              <a:rPr lang="en-US" altLang="zh-CN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pop()</a:t>
            </a: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：结账走人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比喻：最前面的人结完账，离开了队伍。排在第二位的人成为新的队首。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代码意义：弹出队首的元素（删除最前面的数据）。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9CCCEE09-523D-0905-2C90-C61406ED4B96}"/>
              </a:ext>
            </a:extLst>
          </p:cNvPr>
          <p:cNvSpPr txBox="1"/>
          <p:nvPr/>
        </p:nvSpPr>
        <p:spPr>
          <a:xfrm>
            <a:off x="1026729" y="1374192"/>
            <a:ext cx="10138539" cy="5035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在 </a:t>
            </a:r>
            <a:r>
              <a:rPr lang="en-US" altLang="zh-CN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000" b="1" dirty="0"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中，模拟这个队列需要三个指令：</a:t>
            </a:r>
          </a:p>
        </p:txBody>
      </p:sp>
    </p:spTree>
    <p:extLst>
      <p:ext uri="{BB962C8B-B14F-4D97-AF65-F5344CB8AC3E}">
        <p14:creationId xmlns:p14="http://schemas.microsoft.com/office/powerpoint/2010/main" val="878172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矩形 6"/>
          <p:cNvSpPr/>
          <p:nvPr/>
        </p:nvSpPr>
        <p:spPr>
          <a:xfrm>
            <a:off x="1099597" y="1447497"/>
            <a:ext cx="919124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如何在</a:t>
            </a:r>
            <a:r>
              <a:rPr lang="en-US" altLang="zh-CN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C++</a:t>
            </a:r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中实现队列？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1099597" y="2110309"/>
            <a:ext cx="326243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000" b="1" dirty="0">
                <a:solidFill>
                  <a:srgbClr val="FF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方法一：使用数组模拟队列</a:t>
            </a:r>
            <a:endParaRPr lang="zh-CN" altLang="en-US" sz="2000" b="1" dirty="0">
              <a:solidFill>
                <a:srgbClr val="FF0000"/>
              </a:solidFill>
            </a:endParaRPr>
          </a:p>
        </p:txBody>
      </p:sp>
      <p:graphicFrame>
        <p:nvGraphicFramePr>
          <p:cNvPr id="13" name="表格 1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5418200"/>
              </p:ext>
            </p:extLst>
          </p:nvPr>
        </p:nvGraphicFramePr>
        <p:xfrm>
          <a:off x="5888593" y="1653109"/>
          <a:ext cx="433576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970">
                  <a:extLst>
                    <a:ext uri="{9D8B030D-6E8A-4147-A177-3AD203B41FA5}">
                      <a16:colId xmlns:a16="http://schemas.microsoft.com/office/drawing/2014/main" val="343280125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1884361982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3709556733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3584934593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1860332216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1291661093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2793809058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1695159976"/>
                    </a:ext>
                  </a:extLst>
                </a:gridCol>
              </a:tblGrid>
              <a:tr h="4224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a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b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c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d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e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f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g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h</a:t>
                      </a:r>
                      <a:endParaRPr lang="zh-CN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479234"/>
                  </a:ext>
                </a:extLst>
              </a:tr>
            </a:tbl>
          </a:graphicData>
        </a:graphic>
      </p:graphicFrame>
      <p:sp>
        <p:nvSpPr>
          <p:cNvPr id="14" name="矩形 13"/>
          <p:cNvSpPr/>
          <p:nvPr/>
        </p:nvSpPr>
        <p:spPr>
          <a:xfrm>
            <a:off x="9956397" y="2189828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队尾</a:t>
            </a:r>
            <a:endParaRPr lang="zh-CN" altLang="en-US" dirty="0"/>
          </a:p>
        </p:txBody>
      </p:sp>
      <p:sp>
        <p:nvSpPr>
          <p:cNvPr id="15" name="矩形 14"/>
          <p:cNvSpPr/>
          <p:nvPr/>
        </p:nvSpPr>
        <p:spPr>
          <a:xfrm>
            <a:off x="5510217" y="2152232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队首</a:t>
            </a:r>
            <a:endParaRPr lang="zh-CN" altLang="en-US" dirty="0"/>
          </a:p>
        </p:txBody>
      </p:sp>
      <p:sp>
        <p:nvSpPr>
          <p:cNvPr id="17" name="右箭头 16"/>
          <p:cNvSpPr/>
          <p:nvPr/>
        </p:nvSpPr>
        <p:spPr>
          <a:xfrm rot="10800000">
            <a:off x="5159595" y="1690568"/>
            <a:ext cx="673788" cy="243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右箭头 17"/>
          <p:cNvSpPr/>
          <p:nvPr/>
        </p:nvSpPr>
        <p:spPr>
          <a:xfrm rot="10800000">
            <a:off x="10279563" y="1681976"/>
            <a:ext cx="673788" cy="243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Rectangle 4"/>
          <p:cNvSpPr>
            <a:spLocks noChangeArrowheads="1"/>
          </p:cNvSpPr>
          <p:nvPr/>
        </p:nvSpPr>
        <p:spPr bwMode="auto">
          <a:xfrm>
            <a:off x="945639" y="2849690"/>
            <a:ext cx="10421817" cy="332398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初始化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定义一个</a:t>
            </a:r>
            <a:r>
              <a:rPr lang="zh-CN" altLang="zh-CN" dirty="0">
                <a:latin typeface="Consolas" panose="020B0609020204030204" pitchFamily="49" charset="0"/>
                <a:ea typeface="微软雅黑" panose="020B0503020204020204" pitchFamily="34" charset="-122"/>
              </a:rPr>
              <a:t>固定大小的数组来存储队列元素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初始化两个指针或索引：front 和 rear，都设为 0。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zh-CN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front：指向队列的第一个元素。</a:t>
            </a: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zh-CN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rear：指向</a:t>
            </a:r>
            <a:r>
              <a:rPr lang="zh-CN" altLang="en-US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队列末尾</a:t>
            </a:r>
            <a:r>
              <a:rPr lang="zh-CN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下一个可插入的位置。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2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入队（</a:t>
            </a:r>
            <a:r>
              <a:rPr kumimoji="0" lang="en-US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push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）操作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endParaRPr lang="zh-CN" altLang="zh-CN" b="1" dirty="0">
              <a:solidFill>
                <a:srgbClr val="FF0000"/>
              </a:solidFill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将新元素放入 rear 指向的位置。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然后</a:t>
            </a:r>
            <a:r>
              <a:rPr lang="zh-CN" altLang="zh-CN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移动 rear 索引到下一个位置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：rear+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指示着下一个新的元素入队</a:t>
            </a:r>
            <a:r>
              <a:rPr kumimoji="0" lang="zh-CN" altLang="en-US" b="1" i="0" u="none" strike="noStrike" cap="none" normalizeH="0" baseline="0" dirty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至队尾的位置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 startAt="3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出队（</a:t>
            </a:r>
            <a:r>
              <a:rPr lang="en-US" altLang="zh-CN" b="1" dirty="0">
                <a:latin typeface="Consolas" panose="020B0609020204030204" pitchFamily="49" charset="0"/>
                <a:ea typeface="微软雅黑" panose="020B0503020204020204" pitchFamily="34" charset="-122"/>
              </a:rPr>
              <a:t>pop</a:t>
            </a: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）操作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访问 front 指向的位置以获取队列头部的元素。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然后移动 front 索引到下一个位置：front</a:t>
            </a:r>
            <a:r>
              <a:rPr kumimoji="0" lang="en-US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+。这表示从队列中移除了一个元素。</a:t>
            </a:r>
          </a:p>
        </p:txBody>
      </p:sp>
    </p:spTree>
    <p:extLst>
      <p:ext uri="{BB962C8B-B14F-4D97-AF65-F5344CB8AC3E}">
        <p14:creationId xmlns:p14="http://schemas.microsoft.com/office/powerpoint/2010/main" val="87916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0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矩形 7"/>
          <p:cNvSpPr/>
          <p:nvPr/>
        </p:nvSpPr>
        <p:spPr>
          <a:xfrm>
            <a:off x="1176231" y="1619270"/>
            <a:ext cx="868539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400" b="1" dirty="0">
                <a:solidFill>
                  <a:srgbClr val="FF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方法二：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使用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C++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为我们准备好的现成的队列模板 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—— </a:t>
            </a:r>
            <a:r>
              <a:rPr lang="en-US" altLang="zh-CN" sz="2800" b="1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queue</a:t>
            </a:r>
            <a:endParaRPr lang="zh-CN" altLang="en-US" sz="2400" b="1" dirty="0">
              <a:solidFill>
                <a:srgbClr val="C00000"/>
              </a:solidFill>
              <a:latin typeface="Consolas" panose="020B0609020204030204" pitchFamily="49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502054F8-5CC3-E55F-F3B2-336657427DD6}"/>
              </a:ext>
            </a:extLst>
          </p:cNvPr>
          <p:cNvSpPr txBox="1"/>
          <p:nvPr/>
        </p:nvSpPr>
        <p:spPr>
          <a:xfrm>
            <a:off x="2011768" y="2728996"/>
            <a:ext cx="7862832" cy="294022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头文件：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#include &lt;queue&gt;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声明语法：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queue&lt;</a:t>
            </a:r>
            <a:r>
              <a:rPr lang="zh-CN" altLang="en-US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数据类型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&gt; </a:t>
            </a:r>
            <a:r>
              <a:rPr lang="zh-CN" altLang="en-US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队列名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;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例如，存顾客编号：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queue&lt;int&gt; q;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indent="-285750">
              <a:lnSpc>
                <a:spcPct val="20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例如，存顾客姓名：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queue&lt;string&gt; q;</a:t>
            </a:r>
            <a:endParaRPr lang="en-US" altLang="zh-CN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121811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6" name="图片 15">
            <a:extLst>
              <a:ext uri="{FF2B5EF4-FFF2-40B4-BE49-F238E27FC236}">
                <a16:creationId xmlns:a16="http://schemas.microsoft.com/office/drawing/2014/main" id="{AA14553A-7CD1-81DA-944F-93C31257E77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40353" y="2810994"/>
            <a:ext cx="6301469" cy="350531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7F481ABD-C7EE-25DF-0C1F-2E67C6482959}"/>
              </a:ext>
            </a:extLst>
          </p:cNvPr>
          <p:cNvSpPr txBox="1"/>
          <p:nvPr/>
        </p:nvSpPr>
        <p:spPr>
          <a:xfrm>
            <a:off x="1164336" y="1463748"/>
            <a:ext cx="10208869" cy="1139736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与 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stack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一致，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queue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也有类似的成员函数可供使用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(P213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页</a:t>
            </a:r>
            <a:r>
              <a:rPr lang="en-US" altLang="zh-CN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) </a:t>
            </a:r>
          </a:p>
          <a:p>
            <a:pPr>
              <a:lnSpc>
                <a:spcPct val="150000"/>
              </a:lnSpc>
            </a:pP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如定义有 </a:t>
            </a:r>
            <a:r>
              <a:rPr lang="en-US" altLang="zh-CN" sz="2400" dirty="0">
                <a:solidFill>
                  <a:srgbClr val="C00000"/>
                </a:solidFill>
                <a:latin typeface="Consolas" panose="020B0609020204030204" pitchFamily="49" charset="0"/>
                <a:ea typeface="微软雅黑" panose="020B0503020204020204" pitchFamily="34" charset="-122"/>
              </a:rPr>
              <a:t>queue&lt;int&gt; q;</a:t>
            </a:r>
            <a:r>
              <a:rPr lang="zh-CN" altLang="en-US" sz="2400" dirty="0">
                <a:latin typeface="Consolas" panose="020B0609020204030204" pitchFamily="49" charset="0"/>
                <a:ea typeface="微软雅黑" panose="020B0503020204020204" pitchFamily="34" charset="-122"/>
              </a:rPr>
              <a:t> </a:t>
            </a:r>
            <a:endParaRPr lang="en-US" altLang="zh-CN" sz="24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1957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04A94D3F-8429-DFDC-25E4-883B58C7956C}"/>
              </a:ext>
            </a:extLst>
          </p:cNvPr>
          <p:cNvSpPr txBox="1"/>
          <p:nvPr/>
        </p:nvSpPr>
        <p:spPr>
          <a:xfrm>
            <a:off x="1001751" y="1927768"/>
            <a:ext cx="8095637" cy="461665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注意：不要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混淆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栈和队列的查看函数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front()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和 </a:t>
            </a:r>
            <a:r>
              <a:rPr lang="en-US" altLang="zh-CN" sz="2400" dirty="0">
                <a:solidFill>
                  <a:srgbClr val="C00000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top()</a:t>
            </a:r>
            <a:endParaRPr lang="zh-CN" altLang="en-US" sz="2400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14">
            <a:extLst>
              <a:ext uri="{FF2B5EF4-FFF2-40B4-BE49-F238E27FC236}">
                <a16:creationId xmlns:a16="http://schemas.microsoft.com/office/drawing/2014/main" id="{FC63A3CA-CE13-9DA4-3455-AD47A990BC0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1751" y="3125155"/>
            <a:ext cx="10122673" cy="22408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893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9F9C0C3-A703-01C1-3F2A-868DC3E2B942}"/>
                  </a:ext>
                </a:extLst>
              </p:cNvPr>
              <p:cNvSpPr txBox="1"/>
              <p:nvPr/>
            </p:nvSpPr>
            <p:spPr>
              <a:xfrm>
                <a:off x="1314122" y="1477701"/>
                <a:ext cx="9492388" cy="2289794"/>
              </a:xfrm>
              <a:prstGeom prst="rect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例</a:t>
                </a:r>
                <a:r>
                  <a:rPr lang="en-US" altLang="zh-CN" sz="2000" b="1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15-9 </a:t>
                </a:r>
                <a:r>
                  <a:rPr lang="zh-CN" altLang="en-US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约瑟夫问题</a:t>
                </a:r>
                <a:r>
                  <a:rPr lang="en-US" altLang="zh-CN" sz="2000" b="1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(B0221)</a:t>
                </a:r>
                <a:endParaRPr lang="en-US" altLang="zh-CN" sz="2000" i="1" dirty="0">
                  <a:effectLst/>
                  <a:latin typeface="Consolas" panose="020B0609020204030204" pitchFamily="49" charset="0"/>
                  <a:ea typeface="微软雅黑" panose="020B0503020204020204" pitchFamily="34" charset="-122"/>
                </a:endParaRPr>
              </a:p>
              <a:p>
                <a:pPr>
                  <a:lnSpc>
                    <a:spcPct val="200000"/>
                  </a:lnSpc>
                </a:pP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个人围成一圈，从第一个人开始报数</a:t>
                </a:r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,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数到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的人出列，再由下一个人重新从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1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开始报数，数到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的人再出圈，依次类推，直到淘汰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𝑛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名小朋友，请输出依次出圈人的编号。</a:t>
                </a:r>
              </a:p>
              <a:p>
                <a:pPr>
                  <a:lnSpc>
                    <a:spcPct val="200000"/>
                  </a:lnSpc>
                </a:pPr>
                <a:r>
                  <a:rPr lang="zh-CN" altLang="en-US" dirty="0">
                    <a:latin typeface="Consolas" panose="020B0609020204030204" pitchFamily="49" charset="0"/>
                    <a:ea typeface="微软雅黑" panose="020B0503020204020204" pitchFamily="34" charset="-122"/>
                  </a:rPr>
                  <a:t>请</a:t>
                </a:r>
                <a:r>
                  <a:rPr lang="zh-CN" altLang="en-US" dirty="0"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按顺序输出每个出圈人的编号。</a:t>
                </a:r>
              </a:p>
            </p:txBody>
          </p:sp>
        </mc:Choice>
        <mc:Fallback xmlns=""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9F9C0C3-A703-01C1-3F2A-868DC3E2B9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14122" y="1477701"/>
                <a:ext cx="9492388" cy="2289794"/>
              </a:xfrm>
              <a:prstGeom prst="rect">
                <a:avLst/>
              </a:prstGeom>
              <a:blipFill>
                <a:blip r:embed="rId4"/>
                <a:stretch>
                  <a:fillRect l="-706" r="-2890" b="-319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3" name="文本框 22">
            <a:extLst>
              <a:ext uri="{FF2B5EF4-FFF2-40B4-BE49-F238E27FC236}">
                <a16:creationId xmlns:a16="http://schemas.microsoft.com/office/drawing/2014/main" id="{22BFDD57-EC85-1C47-3BAF-76F12AB3A965}"/>
              </a:ext>
            </a:extLst>
          </p:cNvPr>
          <p:cNvSpPr txBox="1"/>
          <p:nvPr/>
        </p:nvSpPr>
        <p:spPr>
          <a:xfrm>
            <a:off x="1314121" y="4401556"/>
            <a:ext cx="9492389" cy="14229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题目说小朋友坐成一个圈，我们的直觉是画一个圆，来不断地模拟数数，数到 </a:t>
            </a:r>
            <a:r>
              <a:rPr lang="en-US" altLang="zh-CN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m </a:t>
            </a: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的小朋友出局。</a:t>
            </a:r>
            <a:endParaRPr lang="en-US" altLang="zh-CN" sz="2000" dirty="0"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dirty="0">
                <a:latin typeface="Consolas" panose="020B0609020204030204" pitchFamily="49" charset="0"/>
                <a:ea typeface="微软雅黑" panose="020B0503020204020204" pitchFamily="34" charset="-122"/>
              </a:rPr>
              <a:t>但在计算机内存里，数据通常是排成一排的。怎么让这一排数据能转起来呢？</a:t>
            </a:r>
          </a:p>
        </p:txBody>
      </p:sp>
    </p:spTree>
    <p:extLst>
      <p:ext uri="{BB962C8B-B14F-4D97-AF65-F5344CB8AC3E}">
        <p14:creationId xmlns:p14="http://schemas.microsoft.com/office/powerpoint/2010/main" val="31247253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9F9C0C3-A703-01C1-3F2A-868DC3E2B942}"/>
              </a:ext>
            </a:extLst>
          </p:cNvPr>
          <p:cNvSpPr txBox="1"/>
          <p:nvPr/>
        </p:nvSpPr>
        <p:spPr>
          <a:xfrm>
            <a:off x="1079587" y="1478643"/>
            <a:ext cx="10397248" cy="49962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我们可以来想象一个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传送带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20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aphicFrame>
        <p:nvGraphicFramePr>
          <p:cNvPr id="16" name="表格 15">
            <a:extLst>
              <a:ext uri="{FF2B5EF4-FFF2-40B4-BE49-F238E27FC236}">
                <a16:creationId xmlns:a16="http://schemas.microsoft.com/office/drawing/2014/main" id="{84C33137-E3F8-D117-6DD6-E6A5EBFB2A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157589"/>
              </p:ext>
            </p:extLst>
          </p:nvPr>
        </p:nvGraphicFramePr>
        <p:xfrm>
          <a:off x="4793446" y="4357061"/>
          <a:ext cx="4335760" cy="45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1970">
                  <a:extLst>
                    <a:ext uri="{9D8B030D-6E8A-4147-A177-3AD203B41FA5}">
                      <a16:colId xmlns:a16="http://schemas.microsoft.com/office/drawing/2014/main" val="343280125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1884361982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3709556733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3584934593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1860332216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1291661093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2793809058"/>
                    </a:ext>
                  </a:extLst>
                </a:gridCol>
                <a:gridCol w="541970">
                  <a:extLst>
                    <a:ext uri="{9D8B030D-6E8A-4147-A177-3AD203B41FA5}">
                      <a16:colId xmlns:a16="http://schemas.microsoft.com/office/drawing/2014/main" val="1695159976"/>
                    </a:ext>
                  </a:extLst>
                </a:gridCol>
              </a:tblGrid>
              <a:tr h="422423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1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2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3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4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5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6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7</a:t>
                      </a:r>
                      <a:endParaRPr lang="zh-CN" altLang="en-US" sz="24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2400" b="1" dirty="0"/>
                        <a:t>8</a:t>
                      </a:r>
                      <a:endParaRPr lang="zh-CN" altLang="en-US" sz="24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479234"/>
                  </a:ext>
                </a:extLst>
              </a:tr>
            </a:tbl>
          </a:graphicData>
        </a:graphic>
      </p:graphicFrame>
      <p:sp>
        <p:nvSpPr>
          <p:cNvPr id="17" name="矩形 16">
            <a:extLst>
              <a:ext uri="{FF2B5EF4-FFF2-40B4-BE49-F238E27FC236}">
                <a16:creationId xmlns:a16="http://schemas.microsoft.com/office/drawing/2014/main" id="{6884E783-C74A-4DCF-F7A4-F6B1EE649489}"/>
              </a:ext>
            </a:extLst>
          </p:cNvPr>
          <p:cNvSpPr/>
          <p:nvPr/>
        </p:nvSpPr>
        <p:spPr>
          <a:xfrm>
            <a:off x="8861250" y="4893780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队尾</a:t>
            </a:r>
            <a:endParaRPr lang="zh-CN" altLang="en-US" dirty="0">
              <a:latin typeface="Consolas" panose="020B0609020204030204" pitchFamily="49" charset="0"/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A84ECFE0-DC43-B457-4B74-41F30738445B}"/>
              </a:ext>
            </a:extLst>
          </p:cNvPr>
          <p:cNvSpPr/>
          <p:nvPr/>
        </p:nvSpPr>
        <p:spPr>
          <a:xfrm>
            <a:off x="4415070" y="4856184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>
                <a:latin typeface="Consolas" panose="020B0609020204030204" pitchFamily="49" charset="0"/>
                <a:ea typeface="微软雅黑" panose="020B0503020204020204" pitchFamily="34" charset="-122"/>
              </a:rPr>
              <a:t>队首</a:t>
            </a:r>
            <a:endParaRPr lang="zh-CN" altLang="en-US" dirty="0">
              <a:latin typeface="Consolas" panose="020B0609020204030204" pitchFamily="49" charset="0"/>
            </a:endParaRPr>
          </a:p>
        </p:txBody>
      </p:sp>
      <p:sp>
        <p:nvSpPr>
          <p:cNvPr id="19" name="右箭头 16">
            <a:extLst>
              <a:ext uri="{FF2B5EF4-FFF2-40B4-BE49-F238E27FC236}">
                <a16:creationId xmlns:a16="http://schemas.microsoft.com/office/drawing/2014/main" id="{51501835-2B69-C1CC-E2D6-7D8E8D1C715E}"/>
              </a:ext>
            </a:extLst>
          </p:cNvPr>
          <p:cNvSpPr/>
          <p:nvPr/>
        </p:nvSpPr>
        <p:spPr>
          <a:xfrm rot="10800000">
            <a:off x="4064448" y="4394520"/>
            <a:ext cx="673788" cy="243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onsolas" panose="020B0609020204030204" pitchFamily="49" charset="0"/>
            </a:endParaRPr>
          </a:p>
        </p:txBody>
      </p:sp>
      <p:sp>
        <p:nvSpPr>
          <p:cNvPr id="20" name="右箭头 17">
            <a:extLst>
              <a:ext uri="{FF2B5EF4-FFF2-40B4-BE49-F238E27FC236}">
                <a16:creationId xmlns:a16="http://schemas.microsoft.com/office/drawing/2014/main" id="{FE9CA10B-B060-0CDC-89D8-4F750DFFBE1F}"/>
              </a:ext>
            </a:extLst>
          </p:cNvPr>
          <p:cNvSpPr/>
          <p:nvPr/>
        </p:nvSpPr>
        <p:spPr>
          <a:xfrm rot="10800000">
            <a:off x="9184416" y="4385928"/>
            <a:ext cx="673788" cy="24366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Consolas" panose="020B0609020204030204" pitchFamily="49" charset="0"/>
            </a:endParaRPr>
          </a:p>
        </p:txBody>
      </p:sp>
      <p:sp>
        <p:nvSpPr>
          <p:cNvPr id="21" name="箭头: 下弧形 20">
            <a:extLst>
              <a:ext uri="{FF2B5EF4-FFF2-40B4-BE49-F238E27FC236}">
                <a16:creationId xmlns:a16="http://schemas.microsoft.com/office/drawing/2014/main" id="{1EF52B45-1096-567E-82F7-99FCCE242D3B}"/>
              </a:ext>
            </a:extLst>
          </p:cNvPr>
          <p:cNvSpPr/>
          <p:nvPr/>
        </p:nvSpPr>
        <p:spPr>
          <a:xfrm>
            <a:off x="4328806" y="5325686"/>
            <a:ext cx="5480333" cy="918860"/>
          </a:xfrm>
          <a:prstGeom prst="curvedUpArrow">
            <a:avLst/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EA66004B-2A4F-AA06-CF73-E7DF4A41D08A}"/>
              </a:ext>
            </a:extLst>
          </p:cNvPr>
          <p:cNvSpPr txBox="1"/>
          <p:nvPr/>
        </p:nvSpPr>
        <p:spPr>
          <a:xfrm>
            <a:off x="1091398" y="2211414"/>
            <a:ext cx="10397248" cy="170540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这个传送带本身是直的，但在传送带</a:t>
            </a:r>
            <a:r>
              <a:rPr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尽头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会把没被拿走的数据</a:t>
            </a:r>
            <a:r>
              <a:rPr lang="zh-CN" altLang="en-US" sz="1800" b="1" dirty="0">
                <a:solidFill>
                  <a:schemeClr val="accent2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送回起始点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如果都这样处理，就能将一个直的传送带变成了一个</a:t>
            </a:r>
            <a:r>
              <a:rPr lang="zh-CN" altLang="en-US" sz="18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回转的传送带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了！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对于这个传送带而言，</a:t>
            </a:r>
            <a:r>
              <a:rPr lang="zh-CN" altLang="en-US" sz="18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先放进去的数据，会先传到尽头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，这不就是队列</a:t>
            </a:r>
            <a:r>
              <a:rPr lang="zh-CN" altLang="en-US" sz="1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先进先出</a:t>
            </a: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的结构吗！</a:t>
            </a:r>
          </a:p>
          <a:p>
            <a:pPr>
              <a:lnSpc>
                <a:spcPct val="150000"/>
              </a:lnSpc>
            </a:pPr>
            <a:r>
              <a:rPr lang="zh-CN" altLang="en-US" sz="18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我们就能通过队列的思想来处理这个问题了！</a:t>
            </a:r>
            <a:endParaRPr lang="en-US" altLang="zh-CN" sz="18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B325B569-40AD-47FA-9FD2-AEDE470A9293}"/>
              </a:ext>
            </a:extLst>
          </p:cNvPr>
          <p:cNvSpPr txBox="1"/>
          <p:nvPr/>
        </p:nvSpPr>
        <p:spPr>
          <a:xfrm>
            <a:off x="1552956" y="4825406"/>
            <a:ext cx="210534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假设 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k 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为 </a:t>
            </a:r>
            <a:r>
              <a:rPr lang="en-US" altLang="zh-CN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3</a:t>
            </a:r>
            <a:r>
              <a:rPr lang="zh-CN" altLang="en-US" sz="2400" b="1" dirty="0"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endParaRPr lang="zh-CN" altLang="en-US" sz="2400" b="1" dirty="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57837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 animBg="1"/>
      <p:bldP spid="20" grpId="0" animBg="1"/>
      <p:bldP spid="21" grpId="0" animBg="1"/>
      <p:bldP spid="1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9F9C0C3-A703-01C1-3F2A-868DC3E2B942}"/>
              </a:ext>
            </a:extLst>
          </p:cNvPr>
          <p:cNvSpPr txBox="1"/>
          <p:nvPr/>
        </p:nvSpPr>
        <p:spPr>
          <a:xfrm>
            <a:off x="994841" y="1478643"/>
            <a:ext cx="10397248" cy="96128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思路：队列是直的，但如果我们把</a:t>
            </a:r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离开队首的人，让他重新排到队尾去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，这不就产生了一个不断循环的</a:t>
            </a:r>
            <a:r>
              <a:rPr lang="zh-CN" altLang="en-US" sz="2000" b="1" dirty="0">
                <a:solidFill>
                  <a:schemeClr val="accent5">
                    <a:lumMod val="7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动态圆圈</a:t>
            </a:r>
            <a:r>
              <a:rPr lang="zh-CN" altLang="en-US" sz="20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吗？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0B3A140-8C68-582D-41AC-ED90FAD4892C}"/>
                  </a:ext>
                </a:extLst>
              </p:cNvPr>
              <p:cNvSpPr txBox="1"/>
              <p:nvPr/>
            </p:nvSpPr>
            <p:spPr>
              <a:xfrm>
                <a:off x="994841" y="2639713"/>
                <a:ext cx="10397248" cy="253986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我们要数到第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𝑘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个人，规则如下：</a:t>
                </a: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对于前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k</m:t>
                    </m:r>
                    <m: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−1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个人：他们不需要出局。 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操作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：先获取队首元素 </a:t>
                </a:r>
                <a14:m>
                  <m:oMath xmlns:m="http://schemas.openxmlformats.org/officeDocument/2006/math">
                    <m:r>
                      <a:rPr lang="en-US" altLang="zh-CN" b="0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𝑥</m:t>
                    </m:r>
                    <m:r>
                      <a:rPr lang="en-US" altLang="zh-CN" i="1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 </m:t>
                    </m:r>
                  </m:oMath>
                </a14:m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（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front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），把他踢出队首（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pop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），紧接着让他重新在队尾排队（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push(x)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）。</a:t>
                </a:r>
              </a:p>
              <a:p>
                <a:pPr>
                  <a:lnSpc>
                    <a:spcPct val="150000"/>
                  </a:lnSpc>
                  <a:buClr>
                    <a:srgbClr val="000000"/>
                  </a:buClr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对于第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altLang="zh-CN" b="0" i="0" smtClean="0">
                        <a:effectLst/>
                        <a:latin typeface="Cambria Math" panose="02040503050406030204" pitchFamily="18" charset="0"/>
                        <a:ea typeface="微软雅黑" panose="020B0503020204020204" pitchFamily="34" charset="-122"/>
                      </a:rPr>
                      <m:t>k</m:t>
                    </m:r>
                  </m:oMath>
                </a14:m>
                <a:r>
                  <a:rPr lang="en-US" altLang="zh-CN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 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个人：他</a:t>
                </a:r>
                <a:r>
                  <a:rPr lang="zh-CN" altLang="en-US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需要出局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。 </a:t>
                </a:r>
              </a:p>
              <a:p>
                <a:pPr marL="800100" lvl="1" indent="-342900">
                  <a:lnSpc>
                    <a:spcPct val="150000"/>
                  </a:lnSpc>
                  <a:buClr>
                    <a:srgbClr val="000000"/>
                  </a:buClr>
                  <a:buFont typeface="Arial" panose="020B0604020202020204" pitchFamily="34" charset="0"/>
                  <a:buChar char="•"/>
                </a:pP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操作：看一眼队首并输出编号，直接踢出去（</a:t>
                </a:r>
                <a:r>
                  <a:rPr lang="en-US" altLang="zh-CN" dirty="0">
                    <a:solidFill>
                      <a:srgbClr val="C00000"/>
                    </a:solidFill>
                    <a:effectLst/>
                    <a:latin typeface="Consolas" panose="020B0609020204030204" pitchFamily="49" charset="0"/>
                    <a:ea typeface="微软雅黑" panose="020B0503020204020204" pitchFamily="34" charset="-122"/>
                  </a:rPr>
                  <a:t>pop</a:t>
                </a:r>
                <a:r>
                  <a:rPr lang="zh-CN" altLang="en-US" dirty="0">
                    <a:effectLst/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），不再让他回队尾。</a:t>
                </a:r>
              </a:p>
            </p:txBody>
          </p:sp>
        </mc:Choice>
        <mc:Fallback xmlns="">
          <p:sp>
            <p:nvSpPr>
              <p:cNvPr id="11" name="文本框 10">
                <a:extLst>
                  <a:ext uri="{FF2B5EF4-FFF2-40B4-BE49-F238E27FC236}">
                    <a16:creationId xmlns:a16="http://schemas.microsoft.com/office/drawing/2014/main" id="{10B3A140-8C68-582D-41AC-ED90FAD4892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4841" y="2639713"/>
                <a:ext cx="10397248" cy="2539862"/>
              </a:xfrm>
              <a:prstGeom prst="rect">
                <a:avLst/>
              </a:prstGeom>
              <a:blipFill>
                <a:blip r:embed="rId4"/>
                <a:stretch>
                  <a:fillRect l="-469" b="-2878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2" name="文本框 21">
            <a:extLst>
              <a:ext uri="{FF2B5EF4-FFF2-40B4-BE49-F238E27FC236}">
                <a16:creationId xmlns:a16="http://schemas.microsoft.com/office/drawing/2014/main" id="{9230E236-1F0A-E6AC-7A65-5DF45EA147D6}"/>
              </a:ext>
            </a:extLst>
          </p:cNvPr>
          <p:cNvSpPr txBox="1"/>
          <p:nvPr/>
        </p:nvSpPr>
        <p:spPr>
          <a:xfrm>
            <a:off x="2631069" y="5379357"/>
            <a:ext cx="6350000" cy="96128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队列 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+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队首回填队尾</a:t>
            </a:r>
            <a:r>
              <a:rPr lang="en-US" altLang="zh-CN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= </a:t>
            </a:r>
            <a:r>
              <a:rPr lang="zh-CN" altLang="en-US" sz="20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逻辑环形队列</a:t>
            </a:r>
            <a:endParaRPr lang="en-US" altLang="zh-CN" sz="2000" b="1" dirty="0">
              <a:solidFill>
                <a:srgbClr val="C00000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这种技巧在很多需要</a:t>
            </a: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环形逻辑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的地方都有用</a:t>
            </a:r>
          </a:p>
        </p:txBody>
      </p:sp>
    </p:spTree>
    <p:extLst>
      <p:ext uri="{BB962C8B-B14F-4D97-AF65-F5344CB8AC3E}">
        <p14:creationId xmlns:p14="http://schemas.microsoft.com/office/powerpoint/2010/main" val="24504467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9B76542C-6DFE-D33F-FFA5-5DD53E62400C}"/>
              </a:ext>
            </a:extLst>
          </p:cNvPr>
          <p:cNvSpPr txBox="1"/>
          <p:nvPr/>
        </p:nvSpPr>
        <p:spPr>
          <a:xfrm>
            <a:off x="1084716" y="1497584"/>
            <a:ext cx="10022567" cy="34542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总结</a:t>
            </a:r>
            <a:endParaRPr lang="en-US" altLang="zh-CN" sz="2400" b="1" dirty="0"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队列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(Queue)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 是一种遵循“先进先出”（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First In, First Out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，简称 </a:t>
            </a:r>
            <a:r>
              <a:rPr lang="en-US" altLang="zh-CN" sz="2000" b="1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FIFO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）原则的线性数据结构。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入队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(Push)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：新元素只能从队尾进入。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出队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(Pop)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：旧元素只能从队头离开。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队头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(Front)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：当前排在最前面、准备第一个离开的元素。</a:t>
            </a:r>
          </a:p>
          <a:p>
            <a:pPr indent="-285750">
              <a:lnSpc>
                <a:spcPct val="150000"/>
              </a:lnSpc>
              <a:buClr>
                <a:srgbClr val="000000"/>
              </a:buClr>
              <a:buFont typeface="微软雅黑" panose="020B0503020204020204" pitchFamily="34" charset="-122"/>
              <a:buChar char="•"/>
            </a:pP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队尾 </a:t>
            </a:r>
            <a:r>
              <a:rPr lang="en-US" altLang="zh-CN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(Back)</a:t>
            </a:r>
            <a:r>
              <a:rPr lang="zh-CN" altLang="en-US" sz="20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：当前最后进入、排在末尾的元素。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02F1E71A-78E4-8D8E-7834-4BEF127641C9}"/>
              </a:ext>
            </a:extLst>
          </p:cNvPr>
          <p:cNvSpPr txBox="1"/>
          <p:nvPr/>
        </p:nvSpPr>
        <p:spPr>
          <a:xfrm>
            <a:off x="1084716" y="5095052"/>
            <a:ext cx="10022566" cy="113505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只要问题符合</a:t>
            </a:r>
            <a:r>
              <a:rPr lang="zh-CN" altLang="en-US" sz="2400" b="1" dirty="0">
                <a:solidFill>
                  <a:srgbClr val="C00000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先产生、先处理，需要先进先出或逐层扩散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的逻辑，就适合用队列</a:t>
            </a:r>
            <a:r>
              <a:rPr lang="zh-CN" altLang="en-US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，</a:t>
            </a:r>
            <a:r>
              <a:rPr lang="zh-CN" altLang="en-US" sz="2400" dirty="0"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例如数据流动模型，资源调度模型等。</a:t>
            </a:r>
          </a:p>
        </p:txBody>
      </p:sp>
    </p:spTree>
    <p:extLst>
      <p:ext uri="{BB962C8B-B14F-4D97-AF65-F5344CB8AC3E}">
        <p14:creationId xmlns:p14="http://schemas.microsoft.com/office/powerpoint/2010/main" val="1262733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栈与队列总结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775716" y="1479079"/>
            <a:ext cx="5098336" cy="45661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栈（Stack）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特性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：栈仅允许在一端（称为栈顶）进行插入和删除操作。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后进先出（LIFO）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：栈是一种后进先出结构，这意味着最后加入的元素最先被移除。</a:t>
            </a:r>
            <a:endParaRPr kumimoji="0" lang="en-US" altLang="zh-CN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常用操作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push(value)：将元素压入栈顶。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pop()：移除并返回栈顶元素。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top()：访问栈顶元素。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empty()：检查栈是否为空。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size()：获取栈中元素的数量。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6273087" y="1345025"/>
            <a:ext cx="5143197" cy="4873963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队列（Queue）</a:t>
            </a:r>
          </a:p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特性</a:t>
            </a:r>
            <a:r>
              <a:rPr kumimoji="0" lang="zh-CN" altLang="en-US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队列允许在一端（队尾）插入元素，并在另一端（队头）删除元素。</a:t>
            </a:r>
            <a:endParaRPr kumimoji="0" lang="zh-CN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先进先出（FIFO）</a:t>
            </a: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：队列是一种先进先出结构，这意味着最先加入的元素最先被移除。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zh-CN" sz="20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Consolas" panose="020B0609020204030204" pitchFamily="49" charset="0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sz="20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常用操作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push(value)：将元素加入队尾。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pop()：移除并返回队头元素。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front()：访问队头元素。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back()：访问队尾元素。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empty()：检查队列是否为空。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sz="20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onsolas" panose="020B0609020204030204" pitchFamily="49" charset="0"/>
                <a:ea typeface="微软雅黑" panose="020B0503020204020204" pitchFamily="34" charset="-122"/>
              </a:rPr>
              <a:t>size()：获取队列中元素的数量。</a:t>
            </a:r>
          </a:p>
        </p:txBody>
      </p:sp>
    </p:spTree>
    <p:extLst>
      <p:ext uri="{BB962C8B-B14F-4D97-AF65-F5344CB8AC3E}">
        <p14:creationId xmlns:p14="http://schemas.microsoft.com/office/powerpoint/2010/main" val="1990832534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729740" y="654259"/>
            <a:ext cx="2461260" cy="601980"/>
          </a:xfrm>
          <a:custGeom>
            <a:avLst/>
            <a:gdLst/>
            <a:ahLst/>
            <a:cxnLst/>
            <a:rect l="l" t="t" r="r" b="b"/>
            <a:pathLst>
              <a:path w="2461260" h="601980">
                <a:moveTo>
                  <a:pt x="2461260" y="242189"/>
                </a:moveTo>
                <a:lnTo>
                  <a:pt x="2453360" y="203085"/>
                </a:lnTo>
                <a:lnTo>
                  <a:pt x="2431834" y="171157"/>
                </a:lnTo>
                <a:lnTo>
                  <a:pt x="2399906" y="149631"/>
                </a:lnTo>
                <a:lnTo>
                  <a:pt x="2360803" y="141732"/>
                </a:lnTo>
                <a:lnTo>
                  <a:pt x="777240" y="141732"/>
                </a:lnTo>
                <a:lnTo>
                  <a:pt x="777240" y="112268"/>
                </a:lnTo>
                <a:lnTo>
                  <a:pt x="549148" y="112268"/>
                </a:lnTo>
                <a:lnTo>
                  <a:pt x="378206" y="0"/>
                </a:lnTo>
                <a:lnTo>
                  <a:pt x="98044" y="0"/>
                </a:lnTo>
                <a:lnTo>
                  <a:pt x="60248" y="7594"/>
                </a:lnTo>
                <a:lnTo>
                  <a:pt x="29298" y="27660"/>
                </a:lnTo>
                <a:lnTo>
                  <a:pt x="8204" y="57302"/>
                </a:lnTo>
                <a:lnTo>
                  <a:pt x="0" y="93599"/>
                </a:lnTo>
                <a:lnTo>
                  <a:pt x="0" y="242189"/>
                </a:lnTo>
                <a:lnTo>
                  <a:pt x="0" y="249936"/>
                </a:lnTo>
                <a:lnTo>
                  <a:pt x="0" y="501523"/>
                </a:lnTo>
                <a:lnTo>
                  <a:pt x="7886" y="540639"/>
                </a:lnTo>
                <a:lnTo>
                  <a:pt x="29413" y="572566"/>
                </a:lnTo>
                <a:lnTo>
                  <a:pt x="61341" y="594093"/>
                </a:lnTo>
                <a:lnTo>
                  <a:pt x="100457" y="601980"/>
                </a:lnTo>
                <a:lnTo>
                  <a:pt x="2360803" y="601980"/>
                </a:lnTo>
                <a:lnTo>
                  <a:pt x="2399906" y="594093"/>
                </a:lnTo>
                <a:lnTo>
                  <a:pt x="2431834" y="572566"/>
                </a:lnTo>
                <a:lnTo>
                  <a:pt x="2453360" y="540639"/>
                </a:lnTo>
                <a:lnTo>
                  <a:pt x="2461260" y="501523"/>
                </a:lnTo>
                <a:lnTo>
                  <a:pt x="2461260" y="242189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 txBox="1"/>
          <p:nvPr/>
        </p:nvSpPr>
        <p:spPr>
          <a:xfrm>
            <a:off x="1884490" y="812735"/>
            <a:ext cx="1967476" cy="350737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lang="zh-CN" altLang="en-US" sz="2200" b="1" spc="-5" dirty="0">
                <a:solidFill>
                  <a:srgbClr val="FFFFFF"/>
                </a:solidFill>
                <a:latin typeface="微软雅黑"/>
                <a:cs typeface="微软雅黑"/>
              </a:rPr>
              <a:t>双端队列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744200" y="645116"/>
            <a:ext cx="527303" cy="600455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75716" y="704552"/>
            <a:ext cx="777240" cy="443484"/>
          </a:xfrm>
          <a:prstGeom prst="rect">
            <a:avLst/>
          </a:prstGeom>
        </p:spPr>
      </p:pic>
      <p:sp>
        <p:nvSpPr>
          <p:cNvPr id="6" name="object 6"/>
          <p:cNvSpPr/>
          <p:nvPr/>
        </p:nvSpPr>
        <p:spPr>
          <a:xfrm>
            <a:off x="2201481" y="627894"/>
            <a:ext cx="1300480" cy="92075"/>
          </a:xfrm>
          <a:custGeom>
            <a:avLst/>
            <a:gdLst/>
            <a:ahLst/>
            <a:cxnLst/>
            <a:rect l="l" t="t" r="r" b="b"/>
            <a:pathLst>
              <a:path w="1300479" h="92075">
                <a:moveTo>
                  <a:pt x="983754" y="64477"/>
                </a:moveTo>
                <a:lnTo>
                  <a:pt x="981087" y="61976"/>
                </a:lnTo>
                <a:lnTo>
                  <a:pt x="101841" y="61976"/>
                </a:lnTo>
                <a:lnTo>
                  <a:pt x="10274" y="1739"/>
                </a:lnTo>
                <a:lnTo>
                  <a:pt x="7556" y="0"/>
                </a:lnTo>
                <a:lnTo>
                  <a:pt x="3835" y="558"/>
                </a:lnTo>
                <a:lnTo>
                  <a:pt x="1943" y="3060"/>
                </a:lnTo>
                <a:lnTo>
                  <a:pt x="0" y="5575"/>
                </a:lnTo>
                <a:lnTo>
                  <a:pt x="673" y="8953"/>
                </a:lnTo>
                <a:lnTo>
                  <a:pt x="97459" y="72669"/>
                </a:lnTo>
                <a:lnTo>
                  <a:pt x="98679" y="73025"/>
                </a:lnTo>
                <a:lnTo>
                  <a:pt x="981087" y="73025"/>
                </a:lnTo>
                <a:lnTo>
                  <a:pt x="983754" y="70573"/>
                </a:lnTo>
                <a:lnTo>
                  <a:pt x="983754" y="64477"/>
                </a:lnTo>
                <a:close/>
              </a:path>
              <a:path w="1300479" h="92075">
                <a:moveTo>
                  <a:pt x="1094193" y="62636"/>
                </a:moveTo>
                <a:lnTo>
                  <a:pt x="1092644" y="60236"/>
                </a:lnTo>
                <a:lnTo>
                  <a:pt x="1092136" y="59778"/>
                </a:lnTo>
                <a:lnTo>
                  <a:pt x="1091526" y="59410"/>
                </a:lnTo>
                <a:lnTo>
                  <a:pt x="1042250" y="33235"/>
                </a:lnTo>
                <a:lnTo>
                  <a:pt x="1039634" y="33947"/>
                </a:lnTo>
                <a:lnTo>
                  <a:pt x="1038136" y="36398"/>
                </a:lnTo>
                <a:lnTo>
                  <a:pt x="1037971" y="37020"/>
                </a:lnTo>
                <a:lnTo>
                  <a:pt x="1037920" y="90043"/>
                </a:lnTo>
                <a:lnTo>
                  <a:pt x="1039812" y="91782"/>
                </a:lnTo>
                <a:lnTo>
                  <a:pt x="1042860" y="91833"/>
                </a:lnTo>
                <a:lnTo>
                  <a:pt x="1043635" y="91630"/>
                </a:lnTo>
                <a:lnTo>
                  <a:pt x="1093533" y="65036"/>
                </a:lnTo>
                <a:lnTo>
                  <a:pt x="1094193" y="62636"/>
                </a:lnTo>
                <a:close/>
              </a:path>
              <a:path w="1300479" h="92075">
                <a:moveTo>
                  <a:pt x="1196924" y="62636"/>
                </a:moveTo>
                <a:lnTo>
                  <a:pt x="1195362" y="60236"/>
                </a:lnTo>
                <a:lnTo>
                  <a:pt x="1194866" y="59778"/>
                </a:lnTo>
                <a:lnTo>
                  <a:pt x="1194257" y="59410"/>
                </a:lnTo>
                <a:lnTo>
                  <a:pt x="1144968" y="33235"/>
                </a:lnTo>
                <a:lnTo>
                  <a:pt x="1142365" y="33947"/>
                </a:lnTo>
                <a:lnTo>
                  <a:pt x="1140917" y="36398"/>
                </a:lnTo>
                <a:lnTo>
                  <a:pt x="1140701" y="37680"/>
                </a:lnTo>
                <a:lnTo>
                  <a:pt x="1140701" y="90043"/>
                </a:lnTo>
                <a:lnTo>
                  <a:pt x="1142530" y="91782"/>
                </a:lnTo>
                <a:lnTo>
                  <a:pt x="1145641" y="91833"/>
                </a:lnTo>
                <a:lnTo>
                  <a:pt x="1146365" y="91630"/>
                </a:lnTo>
                <a:lnTo>
                  <a:pt x="1196251" y="65036"/>
                </a:lnTo>
                <a:lnTo>
                  <a:pt x="1196924" y="62636"/>
                </a:lnTo>
                <a:close/>
              </a:path>
              <a:path w="1300479" h="92075">
                <a:moveTo>
                  <a:pt x="1300365" y="62636"/>
                </a:moveTo>
                <a:lnTo>
                  <a:pt x="1298816" y="60236"/>
                </a:lnTo>
                <a:lnTo>
                  <a:pt x="1297647" y="59410"/>
                </a:lnTo>
                <a:lnTo>
                  <a:pt x="1248422" y="33235"/>
                </a:lnTo>
                <a:lnTo>
                  <a:pt x="1245819" y="33947"/>
                </a:lnTo>
                <a:lnTo>
                  <a:pt x="1244320" y="36398"/>
                </a:lnTo>
                <a:lnTo>
                  <a:pt x="1244142" y="37020"/>
                </a:lnTo>
                <a:lnTo>
                  <a:pt x="1244092" y="90043"/>
                </a:lnTo>
                <a:lnTo>
                  <a:pt x="1245984" y="91782"/>
                </a:lnTo>
                <a:lnTo>
                  <a:pt x="1249032" y="91833"/>
                </a:lnTo>
                <a:lnTo>
                  <a:pt x="1249807" y="91630"/>
                </a:lnTo>
                <a:lnTo>
                  <a:pt x="1299705" y="65036"/>
                </a:lnTo>
                <a:lnTo>
                  <a:pt x="1300365" y="62636"/>
                </a:lnTo>
                <a:close/>
              </a:path>
            </a:pathLst>
          </a:custGeom>
          <a:solidFill>
            <a:srgbClr val="6FAC4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078947" y="1474363"/>
            <a:ext cx="9501809" cy="2449901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/>
        </p:spPr>
        <p:txBody>
          <a:bodyPr vert="horz" wrap="square" lIns="12696" tIns="0" rIns="12696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双端队列（deque，全称为 double-ended queue）是一种允许在两端进行插入和删除操作的数据结构。与普通队列不同，双端队列不仅支持在队头进行删除和在队尾进行插入，还支持在队头插入和在队尾删除。</a:t>
            </a:r>
            <a:endParaRPr kumimoji="0" lang="zh-CN" altLang="zh-CN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双端操作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：可以在队头和队尾进行插入和删除操作。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灵活性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：同时具备栈和队列的功能，可以高效地支持两种操作。</a:t>
            </a:r>
          </a:p>
          <a:p>
            <a:pPr marL="0" marR="0" lvl="0" indent="0" algn="l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zh-CN" altLang="zh-CN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随机访问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：可以通过索引访问任意元素，类似于</a:t>
            </a:r>
            <a:r>
              <a:rPr lang="zh-CN" altLang="en-US" dirty="0">
                <a:latin typeface="微软雅黑" panose="020B0503020204020204" pitchFamily="34" charset="-122"/>
                <a:ea typeface="微软雅黑" panose="020B0503020204020204" pitchFamily="34" charset="-122"/>
              </a:rPr>
              <a:t>数组</a:t>
            </a:r>
            <a:r>
              <a:rPr kumimoji="0" lang="zh-CN" altLang="zh-CN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微软雅黑" panose="020B0503020204020204" pitchFamily="34" charset="-122"/>
                <a:ea typeface="微软雅黑" panose="020B0503020204020204" pitchFamily="34" charset="-122"/>
              </a:rPr>
              <a:t>。</a:t>
            </a:r>
            <a:endParaRPr kumimoji="0" lang="zh-CN" altLang="zh-CN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81659" y="4524622"/>
            <a:ext cx="4948192" cy="1429879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  <a:ea typeface="source-code-pro"/>
              </a:rPr>
              <a:t>push_back(value)</a:t>
            </a:r>
            <a:r>
              <a:rPr lang="zh-CN" altLang="zh-CN" sz="2000" dirty="0">
                <a:latin typeface="Consolas" panose="020B0609020204030204" pitchFamily="49" charset="0"/>
              </a:rPr>
              <a:t>：在队尾插入元素。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  <a:ea typeface="source-code-pro"/>
              </a:rPr>
              <a:t>pop_back()</a:t>
            </a:r>
            <a:r>
              <a:rPr lang="zh-CN" altLang="zh-CN" sz="2000" dirty="0">
                <a:latin typeface="Consolas" panose="020B0609020204030204" pitchFamily="49" charset="0"/>
              </a:rPr>
              <a:t>：移除队尾元素。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  <a:ea typeface="source-code-pro"/>
              </a:rPr>
              <a:t>pop_front()</a:t>
            </a:r>
            <a:r>
              <a:rPr lang="zh-CN" altLang="zh-CN" sz="2000" dirty="0">
                <a:latin typeface="Consolas" panose="020B0609020204030204" pitchFamily="49" charset="0"/>
              </a:rPr>
              <a:t>：移除队头元素。</a:t>
            </a:r>
          </a:p>
        </p:txBody>
      </p:sp>
      <p:sp>
        <p:nvSpPr>
          <p:cNvPr id="12" name="矩形 11"/>
          <p:cNvSpPr/>
          <p:nvPr/>
        </p:nvSpPr>
        <p:spPr>
          <a:xfrm>
            <a:off x="6362151" y="4273892"/>
            <a:ext cx="4769678" cy="1938992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  <a:ea typeface="source-code-pro"/>
              </a:rPr>
              <a:t>front()</a:t>
            </a:r>
            <a:r>
              <a:rPr lang="zh-CN" altLang="zh-CN" sz="2000" dirty="0">
                <a:latin typeface="Consolas" panose="020B0609020204030204" pitchFamily="49" charset="0"/>
              </a:rPr>
              <a:t>：访问队头元素。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  <a:ea typeface="source-code-pro"/>
              </a:rPr>
              <a:t>back()</a:t>
            </a:r>
            <a:r>
              <a:rPr lang="zh-CN" altLang="zh-CN" sz="2000" dirty="0">
                <a:latin typeface="Consolas" panose="020B0609020204030204" pitchFamily="49" charset="0"/>
              </a:rPr>
              <a:t>：访问队尾元素。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  <a:ea typeface="source-code-pro"/>
              </a:rPr>
              <a:t>empty()</a:t>
            </a:r>
            <a:r>
              <a:rPr lang="zh-CN" altLang="zh-CN" sz="2000" dirty="0">
                <a:latin typeface="Consolas" panose="020B0609020204030204" pitchFamily="49" charset="0"/>
              </a:rPr>
              <a:t>：检查双端队列是否为空。</a:t>
            </a:r>
          </a:p>
          <a:p>
            <a:pPr lvl="0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lang="zh-CN" altLang="zh-CN" sz="2000" dirty="0">
                <a:latin typeface="Consolas" panose="020B0609020204030204" pitchFamily="49" charset="0"/>
                <a:ea typeface="source-code-pro"/>
              </a:rPr>
              <a:t>size()</a:t>
            </a:r>
            <a:r>
              <a:rPr lang="zh-CN" altLang="zh-CN" sz="2000" dirty="0">
                <a:latin typeface="Consolas" panose="020B0609020204030204" pitchFamily="49" charset="0"/>
              </a:rPr>
              <a:t>：获取双端队列中的元素个数。</a:t>
            </a:r>
          </a:p>
        </p:txBody>
      </p:sp>
    </p:spTree>
    <p:extLst>
      <p:ext uri="{BB962C8B-B14F-4D97-AF65-F5344CB8AC3E}">
        <p14:creationId xmlns:p14="http://schemas.microsoft.com/office/powerpoint/2010/main" val="13693447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2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8041</TotalTime>
  <Words>7733</Words>
  <Application>Microsoft Office PowerPoint</Application>
  <PresentationFormat>宽屏</PresentationFormat>
  <Paragraphs>501</Paragraphs>
  <Slides>63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63</vt:i4>
      </vt:variant>
    </vt:vector>
  </HeadingPairs>
  <TitlesOfParts>
    <vt:vector size="73" baseType="lpstr">
      <vt:lpstr>宋体</vt:lpstr>
      <vt:lpstr>Microsoft YaHei</vt:lpstr>
      <vt:lpstr>Microsoft YaHei</vt:lpstr>
      <vt:lpstr>等线</vt:lpstr>
      <vt:lpstr>等线 Light</vt:lpstr>
      <vt:lpstr>Arial</vt:lpstr>
      <vt:lpstr>Cambria Math</vt:lpstr>
      <vt:lpstr>Consolas</vt:lpstr>
      <vt:lpstr>Office 主题​​</vt:lpstr>
      <vt:lpstr>Office Theme</vt:lpstr>
      <vt:lpstr>《初级算法与数据结构》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《初级算法与数据结构》</dc:title>
  <dc:creator>小林泉</dc:creator>
  <cp:lastModifiedBy>泉 小林</cp:lastModifiedBy>
  <cp:revision>115</cp:revision>
  <dcterms:created xsi:type="dcterms:W3CDTF">2025-01-08T12:53:19Z</dcterms:created>
  <dcterms:modified xsi:type="dcterms:W3CDTF">2026-07-03T14:39:08Z</dcterms:modified>
</cp:coreProperties>
</file>