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95" r:id="rId3"/>
    <p:sldId id="258" r:id="rId4"/>
    <p:sldId id="274" r:id="rId5"/>
    <p:sldId id="276" r:id="rId6"/>
    <p:sldId id="277" r:id="rId7"/>
    <p:sldId id="266" r:id="rId8"/>
    <p:sldId id="275" r:id="rId9"/>
    <p:sldId id="278" r:id="rId10"/>
    <p:sldId id="280" r:id="rId11"/>
    <p:sldId id="281" r:id="rId12"/>
    <p:sldId id="282" r:id="rId13"/>
    <p:sldId id="283" r:id="rId14"/>
    <p:sldId id="284" r:id="rId15"/>
    <p:sldId id="285" r:id="rId16"/>
    <p:sldId id="279" r:id="rId17"/>
    <p:sldId id="286" r:id="rId18"/>
    <p:sldId id="287" r:id="rId19"/>
    <p:sldId id="291" r:id="rId20"/>
    <p:sldId id="292" r:id="rId21"/>
    <p:sldId id="290" r:id="rId22"/>
    <p:sldId id="289" r:id="rId23"/>
    <p:sldId id="293" r:id="rId24"/>
    <p:sldId id="288" r:id="rId25"/>
    <p:sldId id="294" r:id="rId26"/>
    <p:sldId id="296" r:id="rId27"/>
    <p:sldId id="257" r:id="rId28"/>
    <p:sldId id="271" r:id="rId29"/>
    <p:sldId id="265" r:id="rId30"/>
    <p:sldId id="297" r:id="rId31"/>
    <p:sldId id="298" r:id="rId32"/>
    <p:sldId id="305" r:id="rId33"/>
    <p:sldId id="306" r:id="rId34"/>
    <p:sldId id="299" r:id="rId35"/>
    <p:sldId id="300" r:id="rId36"/>
    <p:sldId id="301" r:id="rId37"/>
    <p:sldId id="302" r:id="rId38"/>
    <p:sldId id="303" r:id="rId39"/>
    <p:sldId id="304" r:id="rId40"/>
    <p:sldId id="260" r:id="rId41"/>
    <p:sldId id="307" r:id="rId42"/>
    <p:sldId id="272" r:id="rId4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FFE7"/>
    <a:srgbClr val="EAFCDA"/>
    <a:srgbClr val="FFC000"/>
    <a:srgbClr val="1A2A4C"/>
    <a:srgbClr val="F9FDF1"/>
    <a:srgbClr val="5B9BD5"/>
    <a:srgbClr val="FFEFF9"/>
    <a:srgbClr val="FCE0ED"/>
    <a:srgbClr val="EDFC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90" autoAdjust="0"/>
    <p:restoredTop sz="89620" autoAdjust="0"/>
  </p:normalViewPr>
  <p:slideViewPr>
    <p:cSldViewPr snapToGrid="0">
      <p:cViewPr varScale="1">
        <p:scale>
          <a:sx n="101" d="100"/>
          <a:sy n="101" d="100"/>
        </p:scale>
        <p:origin x="1122" y="5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D2A630-9701-4136-8A3E-9E3E954103B2}" type="datetimeFigureOut">
              <a:rPr lang="zh-CN" altLang="en-US" smtClean="0"/>
              <a:t>2026/8/27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DEEBE2-CAF2-417F-84DF-657679242544}" type="slidenum">
              <a:rPr lang="zh-CN" altLang="en-US" smtClean="0"/>
              <a:t>‹#›</a:t>
            </a:fld>
            <a:endParaRPr lang="zh-CN" altLang="en-US"/>
          </a:p>
        </p:txBody>
      </p:sp>
    </p:spTree>
    <p:extLst>
      <p:ext uri="{BB962C8B-B14F-4D97-AF65-F5344CB8AC3E}">
        <p14:creationId xmlns:p14="http://schemas.microsoft.com/office/powerpoint/2010/main" val="69384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8DEEBE2-CAF2-417F-84DF-657679242544}" type="slidenum">
              <a:rPr lang="zh-CN" altLang="en-US" smtClean="0"/>
              <a:t>11</a:t>
            </a:fld>
            <a:endParaRPr lang="zh-CN" altLang="en-US"/>
          </a:p>
        </p:txBody>
      </p:sp>
    </p:spTree>
    <p:extLst>
      <p:ext uri="{BB962C8B-B14F-4D97-AF65-F5344CB8AC3E}">
        <p14:creationId xmlns:p14="http://schemas.microsoft.com/office/powerpoint/2010/main" val="3700115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1F72E-152D-E6FE-1BBE-324C54A8784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E5C9A71-6289-6036-3AAB-6019ABFA865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6077D56-5EED-C6E9-E4E6-6187ACA457CB}"/>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C717FC8-789D-3AF6-83E9-570CA54F4211}"/>
              </a:ext>
            </a:extLst>
          </p:cNvPr>
          <p:cNvSpPr>
            <a:spLocks noGrp="1"/>
          </p:cNvSpPr>
          <p:nvPr>
            <p:ph type="sldNum" sz="quarter" idx="5"/>
          </p:nvPr>
        </p:nvSpPr>
        <p:spPr/>
        <p:txBody>
          <a:bodyPr/>
          <a:lstStyle/>
          <a:p>
            <a:fld id="{38DEEBE2-CAF2-417F-84DF-657679242544}" type="slidenum">
              <a:rPr lang="zh-CN" altLang="en-US" smtClean="0"/>
              <a:t>13</a:t>
            </a:fld>
            <a:endParaRPr lang="zh-CN" altLang="en-US"/>
          </a:p>
        </p:txBody>
      </p:sp>
    </p:spTree>
    <p:extLst>
      <p:ext uri="{BB962C8B-B14F-4D97-AF65-F5344CB8AC3E}">
        <p14:creationId xmlns:p14="http://schemas.microsoft.com/office/powerpoint/2010/main" val="2901702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b="0" i="0" spc="-11" dirty="0">
                <a:solidFill>
                  <a:srgbClr val="24292E"/>
                </a:solidFill>
                <a:effectLst/>
                <a:latin typeface="Helvetica Neue"/>
              </a:rPr>
              <a:t>另外，关于是否要弹出</a:t>
            </a:r>
            <a:r>
              <a:rPr lang="en-US" altLang="zh-CN" sz="1200" b="0" i="0" spc="-11" dirty="0">
                <a:solidFill>
                  <a:srgbClr val="24292E"/>
                </a:solidFill>
                <a:effectLst/>
                <a:latin typeface="Helvetica Neue"/>
              </a:rPr>
              <a:t> </a:t>
            </a:r>
            <a:r>
              <a:rPr lang="zh-CN" altLang="zh-CN" sz="1200" b="1" i="0" spc="-11" dirty="0">
                <a:solidFill>
                  <a:srgbClr val="24292E"/>
                </a:solidFill>
                <a:effectLst/>
                <a:latin typeface="Helvetica Neue"/>
              </a:rPr>
              <a:t>等于 </a:t>
            </a:r>
            <a:r>
              <a:rPr lang="zh-CN" altLang="zh-CN" sz="1200" b="1" i="1" spc="-11" dirty="0">
                <a:solidFill>
                  <a:srgbClr val="24292E"/>
                </a:solidFill>
                <a:effectLst/>
                <a:latin typeface="KaTeX_Math"/>
              </a:rPr>
              <a:t>e</a:t>
            </a:r>
            <a:r>
              <a:rPr lang="en-US" altLang="zh-CN" sz="1200" spc="-11" dirty="0">
                <a:solidFill>
                  <a:srgbClr val="24292E"/>
                </a:solidFill>
                <a:latin typeface="Helvetica Neue"/>
              </a:rPr>
              <a:t> </a:t>
            </a:r>
            <a:r>
              <a:rPr lang="zh-CN" altLang="zh-CN" sz="1200" b="0" i="0" spc="-11" dirty="0">
                <a:solidFill>
                  <a:srgbClr val="24292E"/>
                </a:solidFill>
                <a:effectLst/>
                <a:latin typeface="Helvetica Neue"/>
              </a:rPr>
              <a:t>的元素（即严格单调还是非严格单调），</a:t>
            </a:r>
            <a:r>
              <a:rPr lang="zh-CN" altLang="zh-CN" sz="1200" b="1" i="0" spc="-11" dirty="0">
                <a:solidFill>
                  <a:srgbClr val="24292E"/>
                </a:solidFill>
                <a:effectLst/>
                <a:latin typeface="Helvetica Neue"/>
              </a:rPr>
              <a:t>这取决于具体的题目要求</a:t>
            </a:r>
            <a:r>
              <a:rPr lang="zh-CN" altLang="zh-CN" sz="1200" b="0" i="0" spc="-11" dirty="0">
                <a:solidFill>
                  <a:srgbClr val="24292E"/>
                </a:solidFill>
                <a:effectLst/>
                <a:latin typeface="Helvetica Neue"/>
              </a:rPr>
              <a:t>（例如要求身高相等也会挡住视线，所以等于也要弹出）。</a:t>
            </a:r>
          </a:p>
          <a:p>
            <a:endParaRPr lang="zh-CN" altLang="en-US" dirty="0"/>
          </a:p>
        </p:txBody>
      </p:sp>
      <p:sp>
        <p:nvSpPr>
          <p:cNvPr id="4" name="灯片编号占位符 3"/>
          <p:cNvSpPr>
            <a:spLocks noGrp="1"/>
          </p:cNvSpPr>
          <p:nvPr>
            <p:ph type="sldNum" sz="quarter" idx="5"/>
          </p:nvPr>
        </p:nvSpPr>
        <p:spPr/>
        <p:txBody>
          <a:bodyPr/>
          <a:lstStyle/>
          <a:p>
            <a:fld id="{38DEEBE2-CAF2-417F-84DF-657679242544}" type="slidenum">
              <a:rPr lang="zh-CN" altLang="en-US" smtClean="0"/>
              <a:t>16</a:t>
            </a:fld>
            <a:endParaRPr lang="zh-CN" altLang="en-US"/>
          </a:p>
        </p:txBody>
      </p:sp>
    </p:spTree>
    <p:extLst>
      <p:ext uri="{BB962C8B-B14F-4D97-AF65-F5344CB8AC3E}">
        <p14:creationId xmlns:p14="http://schemas.microsoft.com/office/powerpoint/2010/main" val="1373691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6D0AC-E6E7-1D15-AF79-E9E8E0A4F4D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36016E6-3B7B-B814-BDC6-B47CD2CCB3C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91227E4-0B9C-0755-83D5-C8BC5DC6609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C6AB16F-206D-5032-206B-CFFA60DB8818}"/>
              </a:ext>
            </a:extLst>
          </p:cNvPr>
          <p:cNvSpPr>
            <a:spLocks noGrp="1"/>
          </p:cNvSpPr>
          <p:nvPr>
            <p:ph type="sldNum" sz="quarter" idx="5"/>
          </p:nvPr>
        </p:nvSpPr>
        <p:spPr/>
        <p:txBody>
          <a:bodyPr/>
          <a:lstStyle/>
          <a:p>
            <a:fld id="{38DEEBE2-CAF2-417F-84DF-657679242544}" type="slidenum">
              <a:rPr lang="zh-CN" altLang="en-US" smtClean="0"/>
              <a:t>17</a:t>
            </a:fld>
            <a:endParaRPr lang="zh-CN" altLang="en-US"/>
          </a:p>
        </p:txBody>
      </p:sp>
    </p:spTree>
    <p:extLst>
      <p:ext uri="{BB962C8B-B14F-4D97-AF65-F5344CB8AC3E}">
        <p14:creationId xmlns:p14="http://schemas.microsoft.com/office/powerpoint/2010/main" val="607262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C0795-9AF9-1DB4-2ECE-19987FAE206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2651AE3-19B3-4E72-1ACF-C6DC8B33621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CA8732A-61BE-4347-FEDC-0CC41AF569B3}"/>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0D1DE8B-D197-F0A4-9935-35E805ED4BB2}"/>
              </a:ext>
            </a:extLst>
          </p:cNvPr>
          <p:cNvSpPr>
            <a:spLocks noGrp="1"/>
          </p:cNvSpPr>
          <p:nvPr>
            <p:ph type="sldNum" sz="quarter" idx="5"/>
          </p:nvPr>
        </p:nvSpPr>
        <p:spPr/>
        <p:txBody>
          <a:bodyPr/>
          <a:lstStyle/>
          <a:p>
            <a:fld id="{38DEEBE2-CAF2-417F-84DF-657679242544}" type="slidenum">
              <a:rPr lang="zh-CN" altLang="en-US" smtClean="0"/>
              <a:t>18</a:t>
            </a:fld>
            <a:endParaRPr lang="zh-CN" altLang="en-US"/>
          </a:p>
        </p:txBody>
      </p:sp>
    </p:spTree>
    <p:extLst>
      <p:ext uri="{BB962C8B-B14F-4D97-AF65-F5344CB8AC3E}">
        <p14:creationId xmlns:p14="http://schemas.microsoft.com/office/powerpoint/2010/main" val="4165745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7055C-F4C1-4BE6-FAC0-15F3163C315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D3BB80E-86CB-62E7-FC1B-84DC87CE57C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03E8457-72AA-FF47-0C3B-60A9E5A138A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CAFC1CB0-D906-DD06-8595-F5CCFFB70282}"/>
              </a:ext>
            </a:extLst>
          </p:cNvPr>
          <p:cNvSpPr>
            <a:spLocks noGrp="1"/>
          </p:cNvSpPr>
          <p:nvPr>
            <p:ph type="sldNum" sz="quarter" idx="5"/>
          </p:nvPr>
        </p:nvSpPr>
        <p:spPr/>
        <p:txBody>
          <a:bodyPr/>
          <a:lstStyle/>
          <a:p>
            <a:fld id="{38DEEBE2-CAF2-417F-84DF-657679242544}" type="slidenum">
              <a:rPr lang="zh-CN" altLang="en-US" smtClean="0"/>
              <a:t>19</a:t>
            </a:fld>
            <a:endParaRPr lang="zh-CN" altLang="en-US"/>
          </a:p>
        </p:txBody>
      </p:sp>
    </p:spTree>
    <p:extLst>
      <p:ext uri="{BB962C8B-B14F-4D97-AF65-F5344CB8AC3E}">
        <p14:creationId xmlns:p14="http://schemas.microsoft.com/office/powerpoint/2010/main" val="1454589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7055C-F4C1-4BE6-FAC0-15F3163C315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D3BB80E-86CB-62E7-FC1B-84DC87CE57C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03E8457-72AA-FF47-0C3B-60A9E5A138AF}"/>
              </a:ext>
            </a:extLst>
          </p:cNvPr>
          <p:cNvSpPr>
            <a:spLocks noGrp="1"/>
          </p:cNvSpPr>
          <p:nvPr>
            <p:ph type="body" idx="1"/>
          </p:nvPr>
        </p:nvSpPr>
        <p:spPr/>
        <p:txBody>
          <a:bodyPr/>
          <a:lstStyle/>
          <a:p>
            <a:r>
              <a:rPr lang="zh-CN" altLang="en-US" b="0" i="0" dirty="0">
                <a:solidFill>
                  <a:srgbClr val="333333"/>
                </a:solidFill>
                <a:effectLst/>
                <a:latin typeface="Open Sans" panose="020B0606030504020204" pitchFamily="34" charset="0"/>
              </a:rPr>
              <a:t>为什么要剔除元素：</a:t>
            </a:r>
            <a:endParaRPr lang="en-US" altLang="zh-CN" b="0" i="0" dirty="0">
              <a:solidFill>
                <a:srgbClr val="333333"/>
              </a:solidFill>
              <a:effectLst/>
              <a:latin typeface="Open Sans" panose="020B0606030504020204" pitchFamily="34" charset="0"/>
            </a:endParaRPr>
          </a:p>
          <a:p>
            <a:r>
              <a:rPr lang="zh-CN" altLang="en-US" b="0" i="0" dirty="0">
                <a:solidFill>
                  <a:srgbClr val="333333"/>
                </a:solidFill>
                <a:effectLst/>
                <a:latin typeface="Open Sans" panose="020B0606030504020204" pitchFamily="34" charset="0"/>
              </a:rPr>
              <a:t>是因为严格保持栈内元素从栈底到栈顶</a:t>
            </a:r>
            <a:r>
              <a:rPr lang="zh-CN" altLang="en-US" b="1" i="0" dirty="0">
                <a:solidFill>
                  <a:srgbClr val="333333"/>
                </a:solidFill>
                <a:effectLst/>
                <a:latin typeface="Open Sans" panose="020B0606030504020204" pitchFamily="34" charset="0"/>
              </a:rPr>
              <a:t>单调递减</a:t>
            </a:r>
            <a:r>
              <a:rPr lang="zh-CN" altLang="en-US" b="0" i="0" dirty="0">
                <a:solidFill>
                  <a:srgbClr val="333333"/>
                </a:solidFill>
                <a:effectLst/>
                <a:latin typeface="Open Sans" panose="020B0606030504020204" pitchFamily="34" charset="0"/>
              </a:rPr>
              <a:t>。</a:t>
            </a:r>
            <a:endParaRPr lang="en-US" altLang="zh-CN" b="0" i="0" dirty="0">
              <a:solidFill>
                <a:srgbClr val="333333"/>
              </a:solidFill>
              <a:effectLst/>
              <a:latin typeface="Open Sans" panose="020B0606030504020204" pitchFamily="34" charset="0"/>
            </a:endParaRPr>
          </a:p>
          <a:p>
            <a:r>
              <a:rPr lang="zh-CN" altLang="en-US" b="0" i="0" dirty="0">
                <a:solidFill>
                  <a:srgbClr val="333333"/>
                </a:solidFill>
                <a:effectLst/>
                <a:latin typeface="Open Sans" panose="020B0606030504020204" pitchFamily="34" charset="0"/>
              </a:rPr>
              <a:t>任何比新元素矮的元素都会被清理掉，确保栈里留下的永远是“当前未被遮挡的、有资格看到未来的高个子”。</a:t>
            </a:r>
            <a:endParaRPr lang="zh-CN" altLang="en-US" dirty="0"/>
          </a:p>
        </p:txBody>
      </p:sp>
      <p:sp>
        <p:nvSpPr>
          <p:cNvPr id="4" name="灯片编号占位符 3">
            <a:extLst>
              <a:ext uri="{FF2B5EF4-FFF2-40B4-BE49-F238E27FC236}">
                <a16:creationId xmlns:a16="http://schemas.microsoft.com/office/drawing/2014/main" id="{CAFC1CB0-D906-DD06-8595-F5CCFFB70282}"/>
              </a:ext>
            </a:extLst>
          </p:cNvPr>
          <p:cNvSpPr>
            <a:spLocks noGrp="1"/>
          </p:cNvSpPr>
          <p:nvPr>
            <p:ph type="sldNum" sz="quarter" idx="5"/>
          </p:nvPr>
        </p:nvSpPr>
        <p:spPr/>
        <p:txBody>
          <a:bodyPr/>
          <a:lstStyle/>
          <a:p>
            <a:fld id="{38DEEBE2-CAF2-417F-84DF-657679242544}" type="slidenum">
              <a:rPr lang="zh-CN" altLang="en-US" smtClean="0"/>
              <a:t>20</a:t>
            </a:fld>
            <a:endParaRPr lang="zh-CN" altLang="en-US"/>
          </a:p>
        </p:txBody>
      </p:sp>
    </p:spTree>
    <p:extLst>
      <p:ext uri="{BB962C8B-B14F-4D97-AF65-F5344CB8AC3E}">
        <p14:creationId xmlns:p14="http://schemas.microsoft.com/office/powerpoint/2010/main" val="1775008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7055C-F4C1-4BE6-FAC0-15F3163C315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D3BB80E-86CB-62E7-FC1B-84DC87CE57C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03E8457-72AA-FF47-0C3B-60A9E5A138A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CAFC1CB0-D906-DD06-8595-F5CCFFB70282}"/>
              </a:ext>
            </a:extLst>
          </p:cNvPr>
          <p:cNvSpPr>
            <a:spLocks noGrp="1"/>
          </p:cNvSpPr>
          <p:nvPr>
            <p:ph type="sldNum" sz="quarter" idx="5"/>
          </p:nvPr>
        </p:nvSpPr>
        <p:spPr/>
        <p:txBody>
          <a:bodyPr/>
          <a:lstStyle/>
          <a:p>
            <a:fld id="{38DEEBE2-CAF2-417F-84DF-657679242544}" type="slidenum">
              <a:rPr lang="zh-CN" altLang="en-US" smtClean="0"/>
              <a:t>21</a:t>
            </a:fld>
            <a:endParaRPr lang="zh-CN" altLang="en-US"/>
          </a:p>
        </p:txBody>
      </p:sp>
    </p:spTree>
    <p:extLst>
      <p:ext uri="{BB962C8B-B14F-4D97-AF65-F5344CB8AC3E}">
        <p14:creationId xmlns:p14="http://schemas.microsoft.com/office/powerpoint/2010/main" val="2463802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AF850-DBA4-3182-E26A-0D7645933BB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3938212-5B69-DCC9-23B7-F737EF72CE1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9434453-D0C3-7504-6C62-BA9AA9A406A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58801D6-E804-9875-603B-CF767F2864B3}"/>
              </a:ext>
            </a:extLst>
          </p:cNvPr>
          <p:cNvSpPr>
            <a:spLocks noGrp="1"/>
          </p:cNvSpPr>
          <p:nvPr>
            <p:ph type="sldNum" sz="quarter" idx="5"/>
          </p:nvPr>
        </p:nvSpPr>
        <p:spPr/>
        <p:txBody>
          <a:bodyPr/>
          <a:lstStyle/>
          <a:p>
            <a:fld id="{38DEEBE2-CAF2-417F-84DF-657679242544}" type="slidenum">
              <a:rPr lang="zh-CN" altLang="en-US" smtClean="0"/>
              <a:t>22</a:t>
            </a:fld>
            <a:endParaRPr lang="zh-CN" altLang="en-US"/>
          </a:p>
        </p:txBody>
      </p:sp>
    </p:spTree>
    <p:extLst>
      <p:ext uri="{BB962C8B-B14F-4D97-AF65-F5344CB8AC3E}">
        <p14:creationId xmlns:p14="http://schemas.microsoft.com/office/powerpoint/2010/main" val="7155175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AF850-DBA4-3182-E26A-0D7645933BB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3938212-5B69-DCC9-23B7-F737EF72CE1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9434453-D0C3-7504-6C62-BA9AA9A406A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58801D6-E804-9875-603B-CF767F2864B3}"/>
              </a:ext>
            </a:extLst>
          </p:cNvPr>
          <p:cNvSpPr>
            <a:spLocks noGrp="1"/>
          </p:cNvSpPr>
          <p:nvPr>
            <p:ph type="sldNum" sz="quarter" idx="5"/>
          </p:nvPr>
        </p:nvSpPr>
        <p:spPr/>
        <p:txBody>
          <a:bodyPr/>
          <a:lstStyle/>
          <a:p>
            <a:fld id="{38DEEBE2-CAF2-417F-84DF-657679242544}" type="slidenum">
              <a:rPr lang="zh-CN" altLang="en-US" smtClean="0"/>
              <a:t>23</a:t>
            </a:fld>
            <a:endParaRPr lang="zh-CN" altLang="en-US"/>
          </a:p>
        </p:txBody>
      </p:sp>
    </p:spTree>
    <p:extLst>
      <p:ext uri="{BB962C8B-B14F-4D97-AF65-F5344CB8AC3E}">
        <p14:creationId xmlns:p14="http://schemas.microsoft.com/office/powerpoint/2010/main" val="3176791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50223-94D5-026C-41F4-25737AB6958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4B1242E-85C7-2548-6B0A-AFAFDEB02D8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DEB7E47-B274-0751-FA4F-EA6BEB8919A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412C379-2311-6594-6F32-C76B93E630CE}"/>
              </a:ext>
            </a:extLst>
          </p:cNvPr>
          <p:cNvSpPr>
            <a:spLocks noGrp="1"/>
          </p:cNvSpPr>
          <p:nvPr>
            <p:ph type="sldNum" sz="quarter" idx="5"/>
          </p:nvPr>
        </p:nvSpPr>
        <p:spPr/>
        <p:txBody>
          <a:bodyPr/>
          <a:lstStyle/>
          <a:p>
            <a:fld id="{38DEEBE2-CAF2-417F-84DF-657679242544}" type="slidenum">
              <a:rPr lang="zh-CN" altLang="en-US" smtClean="0"/>
              <a:t>24</a:t>
            </a:fld>
            <a:endParaRPr lang="zh-CN" altLang="en-US"/>
          </a:p>
        </p:txBody>
      </p:sp>
    </p:spTree>
    <p:extLst>
      <p:ext uri="{BB962C8B-B14F-4D97-AF65-F5344CB8AC3E}">
        <p14:creationId xmlns:p14="http://schemas.microsoft.com/office/powerpoint/2010/main" val="15445210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50223-94D5-026C-41F4-25737AB6958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4B1242E-85C7-2548-6B0A-AFAFDEB02D8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DEB7E47-B274-0751-FA4F-EA6BEB8919A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412C379-2311-6594-6F32-C76B93E630CE}"/>
              </a:ext>
            </a:extLst>
          </p:cNvPr>
          <p:cNvSpPr>
            <a:spLocks noGrp="1"/>
          </p:cNvSpPr>
          <p:nvPr>
            <p:ph type="sldNum" sz="quarter" idx="5"/>
          </p:nvPr>
        </p:nvSpPr>
        <p:spPr/>
        <p:txBody>
          <a:bodyPr/>
          <a:lstStyle/>
          <a:p>
            <a:fld id="{38DEEBE2-CAF2-417F-84DF-657679242544}" type="slidenum">
              <a:rPr lang="zh-CN" altLang="en-US" smtClean="0"/>
              <a:t>25</a:t>
            </a:fld>
            <a:endParaRPr lang="zh-CN" altLang="en-US"/>
          </a:p>
        </p:txBody>
      </p:sp>
    </p:spTree>
    <p:extLst>
      <p:ext uri="{BB962C8B-B14F-4D97-AF65-F5344CB8AC3E}">
        <p14:creationId xmlns:p14="http://schemas.microsoft.com/office/powerpoint/2010/main" val="31819076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50223-94D5-026C-41F4-25737AB6958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4B1242E-85C7-2548-6B0A-AFAFDEB02D8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DEB7E47-B274-0751-FA4F-EA6BEB8919A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412C379-2311-6594-6F32-C76B93E630CE}"/>
              </a:ext>
            </a:extLst>
          </p:cNvPr>
          <p:cNvSpPr>
            <a:spLocks noGrp="1"/>
          </p:cNvSpPr>
          <p:nvPr>
            <p:ph type="sldNum" sz="quarter" idx="5"/>
          </p:nvPr>
        </p:nvSpPr>
        <p:spPr/>
        <p:txBody>
          <a:bodyPr/>
          <a:lstStyle/>
          <a:p>
            <a:fld id="{38DEEBE2-CAF2-417F-84DF-657679242544}" type="slidenum">
              <a:rPr lang="zh-CN" altLang="en-US" smtClean="0"/>
              <a:t>26</a:t>
            </a:fld>
            <a:endParaRPr lang="zh-CN" altLang="en-US"/>
          </a:p>
        </p:txBody>
      </p:sp>
    </p:spTree>
    <p:extLst>
      <p:ext uri="{BB962C8B-B14F-4D97-AF65-F5344CB8AC3E}">
        <p14:creationId xmlns:p14="http://schemas.microsoft.com/office/powerpoint/2010/main" val="698119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38DEEBE2-CAF2-417F-84DF-657679242544}" type="slidenum">
              <a:rPr lang="zh-CN" altLang="en-US" smtClean="0"/>
              <a:t>36</a:t>
            </a:fld>
            <a:endParaRPr lang="zh-CN" altLang="en-US"/>
          </a:p>
        </p:txBody>
      </p:sp>
    </p:spTree>
    <p:extLst>
      <p:ext uri="{BB962C8B-B14F-4D97-AF65-F5344CB8AC3E}">
        <p14:creationId xmlns:p14="http://schemas.microsoft.com/office/powerpoint/2010/main" val="2081378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effectLst/>
                <a:ea typeface="微软雅黑" panose="020B0503020204020204" pitchFamily="34" charset="-122"/>
              </a:rPr>
              <a:t>过期条件为 </a:t>
            </a:r>
            <a:r>
              <a:rPr lang="en-US" altLang="zh-CN" dirty="0" err="1">
                <a:solidFill>
                  <a:srgbClr val="C00000"/>
                </a:solidFill>
                <a:effectLst/>
                <a:ea typeface="微软雅黑" panose="020B0503020204020204" pitchFamily="34" charset="-122"/>
              </a:rPr>
              <a:t>q.front</a:t>
            </a:r>
            <a:r>
              <a:rPr lang="en-US" altLang="zh-CN" dirty="0">
                <a:solidFill>
                  <a:srgbClr val="C00000"/>
                </a:solidFill>
                <a:effectLst/>
                <a:ea typeface="微软雅黑" panose="020B0503020204020204" pitchFamily="34" charset="-122"/>
              </a:rPr>
              <a:t>() &lt; </a:t>
            </a:r>
            <a:r>
              <a:rPr lang="en-US" altLang="zh-CN" dirty="0" err="1">
                <a:solidFill>
                  <a:srgbClr val="C00000"/>
                </a:solidFill>
                <a:effectLst/>
                <a:ea typeface="微软雅黑" panose="020B0503020204020204" pitchFamily="34" charset="-122"/>
              </a:rPr>
              <a:t>i</a:t>
            </a:r>
            <a:r>
              <a:rPr lang="en-US" altLang="zh-CN" dirty="0">
                <a:solidFill>
                  <a:srgbClr val="C00000"/>
                </a:solidFill>
                <a:effectLst/>
                <a:ea typeface="微软雅黑" panose="020B0503020204020204" pitchFamily="34" charset="-122"/>
              </a:rPr>
              <a:t> – </a:t>
            </a:r>
            <a:r>
              <a:rPr lang="en-US" altLang="zh-CN" dirty="0">
                <a:solidFill>
                  <a:srgbClr val="C00000"/>
                </a:solidFill>
                <a:ea typeface="微软雅黑" panose="020B0503020204020204" pitchFamily="34" charset="-122"/>
              </a:rPr>
              <a:t>(</a:t>
            </a:r>
            <a:r>
              <a:rPr lang="en-US" altLang="zh-CN" dirty="0">
                <a:solidFill>
                  <a:srgbClr val="C00000"/>
                </a:solidFill>
                <a:effectLst/>
                <a:ea typeface="微软雅黑" panose="020B0503020204020204" pitchFamily="34" charset="-122"/>
              </a:rPr>
              <a:t>k – 1)</a:t>
            </a:r>
            <a:r>
              <a:rPr lang="zh-CN" altLang="en-US" dirty="0">
                <a:solidFill>
                  <a:srgbClr val="C00000"/>
                </a:solidFill>
                <a:effectLst/>
                <a:ea typeface="微软雅黑" panose="020B0503020204020204" pitchFamily="34" charset="-122"/>
              </a:rPr>
              <a:t>，即判断队首是否已经脱离窗口的左边界</a:t>
            </a:r>
            <a:endParaRPr lang="en-US" altLang="zh-CN" dirty="0">
              <a:solidFill>
                <a:srgbClr val="C00000"/>
              </a:solidFill>
              <a:effectLst/>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C00000"/>
                </a:solidFill>
                <a:effectLst/>
                <a:ea typeface="微软雅黑" panose="020B0503020204020204" pitchFamily="34" charset="-122"/>
              </a:rPr>
              <a:t>左边界即为当前的最后一个元素</a:t>
            </a:r>
            <a:r>
              <a:rPr lang="en-US" altLang="zh-CN" dirty="0" err="1">
                <a:solidFill>
                  <a:srgbClr val="C00000"/>
                </a:solidFill>
                <a:effectLst/>
                <a:ea typeface="微软雅黑" panose="020B0503020204020204" pitchFamily="34" charset="-122"/>
              </a:rPr>
              <a:t>i</a:t>
            </a:r>
            <a:r>
              <a:rPr lang="zh-CN" altLang="en-US" dirty="0">
                <a:solidFill>
                  <a:srgbClr val="C00000"/>
                </a:solidFill>
                <a:effectLst/>
                <a:ea typeface="微软雅黑" panose="020B0503020204020204" pitchFamily="34" charset="-122"/>
              </a:rPr>
              <a:t>往前倒推</a:t>
            </a:r>
            <a:r>
              <a:rPr lang="en-US" altLang="zh-CN" dirty="0">
                <a:solidFill>
                  <a:srgbClr val="C00000"/>
                </a:solidFill>
                <a:effectLst/>
                <a:ea typeface="微软雅黑" panose="020B0503020204020204" pitchFamily="34" charset="-122"/>
              </a:rPr>
              <a:t>k</a:t>
            </a:r>
            <a:r>
              <a:rPr lang="zh-CN" altLang="en-US" dirty="0">
                <a:solidFill>
                  <a:srgbClr val="C00000"/>
                </a:solidFill>
                <a:effectLst/>
                <a:ea typeface="微软雅黑" panose="020B0503020204020204" pitchFamily="34" charset="-122"/>
              </a:rPr>
              <a:t>个（包括</a:t>
            </a:r>
            <a:r>
              <a:rPr lang="en-US" altLang="zh-CN" dirty="0" err="1">
                <a:solidFill>
                  <a:srgbClr val="C00000"/>
                </a:solidFill>
                <a:effectLst/>
                <a:ea typeface="微软雅黑" panose="020B0503020204020204" pitchFamily="34" charset="-122"/>
              </a:rPr>
              <a:t>i</a:t>
            </a:r>
            <a:r>
              <a:rPr lang="zh-CN" altLang="en-US" dirty="0">
                <a:solidFill>
                  <a:srgbClr val="C00000"/>
                </a:solidFill>
                <a:effectLst/>
                <a:ea typeface="微软雅黑" panose="020B0503020204020204" pitchFamily="34" charset="-122"/>
              </a:rPr>
              <a:t>本身），也就是</a:t>
            </a:r>
            <a:r>
              <a:rPr lang="en-US" altLang="zh-CN" dirty="0" err="1">
                <a:solidFill>
                  <a:srgbClr val="C00000"/>
                </a:solidFill>
                <a:effectLst/>
                <a:ea typeface="微软雅黑" panose="020B0503020204020204" pitchFamily="34" charset="-122"/>
              </a:rPr>
              <a:t>i</a:t>
            </a:r>
            <a:r>
              <a:rPr lang="en-US" altLang="zh-CN" dirty="0">
                <a:solidFill>
                  <a:srgbClr val="C00000"/>
                </a:solidFill>
                <a:effectLst/>
                <a:ea typeface="微软雅黑" panose="020B0503020204020204" pitchFamily="34" charset="-122"/>
              </a:rPr>
              <a:t> – k +  1</a:t>
            </a:r>
            <a:br>
              <a:rPr lang="en-US" altLang="zh-CN" dirty="0">
                <a:solidFill>
                  <a:srgbClr val="C00000"/>
                </a:solidFill>
                <a:effectLst/>
                <a:ea typeface="微软雅黑" panose="020B0503020204020204" pitchFamily="34" charset="-122"/>
              </a:rPr>
            </a:br>
            <a:br>
              <a:rPr lang="en-US" altLang="zh-CN" dirty="0">
                <a:solidFill>
                  <a:srgbClr val="C00000"/>
                </a:solidFill>
                <a:effectLst/>
                <a:ea typeface="微软雅黑" panose="020B0503020204020204" pitchFamily="34" charset="-122"/>
              </a:rPr>
            </a:br>
            <a:r>
              <a:rPr kumimoji="0" lang="zh-CN" altLang="en-US" sz="12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如果队列的头部元素已经不在当前窗口范围内（即索引小于</a:t>
            </a:r>
            <a:r>
              <a:rPr lang="zh-CN" altLang="en-US" sz="1200" b="1" dirty="0">
                <a:latin typeface="微软雅黑" panose="020B0503020204020204" pitchFamily="34" charset="-122"/>
                <a:ea typeface="微软雅黑" panose="020B0503020204020204" pitchFamily="34" charset="-122"/>
              </a:rPr>
              <a:t>等于</a:t>
            </a:r>
            <a:r>
              <a:rPr kumimoji="0" lang="zh-CN" altLang="en-US" sz="12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 </a:t>
            </a:r>
            <a:r>
              <a:rPr kumimoji="0" lang="en-US" altLang="zh-CN" sz="1200" b="1" i="0" u="none" strike="noStrike" cap="none" normalizeH="0" baseline="0" dirty="0" err="1">
                <a:ln>
                  <a:noFill/>
                </a:ln>
                <a:solidFill>
                  <a:schemeClr val="tx1"/>
                </a:solidFill>
                <a:effectLst/>
                <a:latin typeface="微软雅黑" panose="020B0503020204020204" pitchFamily="34" charset="-122"/>
                <a:ea typeface="微软雅黑" panose="020B0503020204020204" pitchFamily="34" charset="-122"/>
              </a:rPr>
              <a:t>i</a:t>
            </a:r>
            <a:r>
              <a:rPr kumimoji="0" lang="en-US" altLang="zh-CN" sz="12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 – k + 1</a:t>
            </a:r>
            <a:r>
              <a:rPr kumimoji="0" lang="zh-CN" altLang="en-US" sz="12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），则将其从队头移除。这保证了队列只包含当前窗口内的元素。</a:t>
            </a:r>
          </a:p>
          <a:p>
            <a:endParaRPr lang="en-US" dirty="0"/>
          </a:p>
        </p:txBody>
      </p:sp>
      <p:sp>
        <p:nvSpPr>
          <p:cNvPr id="4" name="灯片编号占位符 3"/>
          <p:cNvSpPr>
            <a:spLocks noGrp="1"/>
          </p:cNvSpPr>
          <p:nvPr>
            <p:ph type="sldNum" sz="quarter" idx="5"/>
          </p:nvPr>
        </p:nvSpPr>
        <p:spPr/>
        <p:txBody>
          <a:bodyPr/>
          <a:lstStyle/>
          <a:p>
            <a:fld id="{38DEEBE2-CAF2-417F-84DF-657679242544}" type="slidenum">
              <a:rPr lang="zh-CN" altLang="en-US" smtClean="0"/>
              <a:t>37</a:t>
            </a:fld>
            <a:endParaRPr lang="zh-CN" altLang="en-US"/>
          </a:p>
        </p:txBody>
      </p:sp>
    </p:spTree>
    <p:extLst>
      <p:ext uri="{BB962C8B-B14F-4D97-AF65-F5344CB8AC3E}">
        <p14:creationId xmlns:p14="http://schemas.microsoft.com/office/powerpoint/2010/main" val="9322051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38DEEBE2-CAF2-417F-84DF-657679242544}" type="slidenum">
              <a:rPr lang="zh-CN" altLang="en-US" smtClean="0"/>
              <a:t>38</a:t>
            </a:fld>
            <a:endParaRPr lang="zh-CN" altLang="en-US"/>
          </a:p>
        </p:txBody>
      </p:sp>
    </p:spTree>
    <p:extLst>
      <p:ext uri="{BB962C8B-B14F-4D97-AF65-F5344CB8AC3E}">
        <p14:creationId xmlns:p14="http://schemas.microsoft.com/office/powerpoint/2010/main" val="2857832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38DEEBE2-CAF2-417F-84DF-657679242544}" type="slidenum">
              <a:rPr lang="zh-CN" altLang="en-US" smtClean="0"/>
              <a:t>39</a:t>
            </a:fld>
            <a:endParaRPr lang="zh-CN" altLang="en-US"/>
          </a:p>
        </p:txBody>
      </p:sp>
    </p:spTree>
    <p:extLst>
      <p:ext uri="{BB962C8B-B14F-4D97-AF65-F5344CB8AC3E}">
        <p14:creationId xmlns:p14="http://schemas.microsoft.com/office/powerpoint/2010/main" val="3887678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38DEEBE2-CAF2-417F-84DF-657679242544}" type="slidenum">
              <a:rPr lang="zh-CN" altLang="en-US" smtClean="0"/>
              <a:t>42</a:t>
            </a:fld>
            <a:endParaRPr lang="zh-CN" altLang="en-US"/>
          </a:p>
        </p:txBody>
      </p:sp>
    </p:spTree>
    <p:extLst>
      <p:ext uri="{BB962C8B-B14F-4D97-AF65-F5344CB8AC3E}">
        <p14:creationId xmlns:p14="http://schemas.microsoft.com/office/powerpoint/2010/main" val="32288399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bg object 16">
            <a:extLst>
              <a:ext uri="{FF2B5EF4-FFF2-40B4-BE49-F238E27FC236}">
                <a16:creationId xmlns:a16="http://schemas.microsoft.com/office/drawing/2014/main" id="{70F8F8FF-30F9-5480-C80C-1BEBC6ADC002}"/>
              </a:ext>
            </a:extLst>
          </p:cNvPr>
          <p:cNvPicPr/>
          <p:nvPr userDrawn="1"/>
        </p:nvPicPr>
        <p:blipFill>
          <a:blip r:embed="rId2" cstate="print"/>
          <a:stretch>
            <a:fillRect/>
          </a:stretch>
        </p:blipFill>
        <p:spPr>
          <a:xfrm>
            <a:off x="0" y="0"/>
            <a:ext cx="12192000" cy="6857998"/>
          </a:xfrm>
          <a:prstGeom prst="rect">
            <a:avLst/>
          </a:prstGeom>
        </p:spPr>
      </p:pic>
    </p:spTree>
    <p:extLst>
      <p:ext uri="{BB962C8B-B14F-4D97-AF65-F5344CB8AC3E}">
        <p14:creationId xmlns:p14="http://schemas.microsoft.com/office/powerpoint/2010/main" val="1084855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7998"/>
          </a:xfrm>
          <a:prstGeom prst="rect">
            <a:avLst/>
          </a:prstGeom>
        </p:spPr>
      </p:pic>
    </p:spTree>
    <p:extLst>
      <p:ext uri="{BB962C8B-B14F-4D97-AF65-F5344CB8AC3E}">
        <p14:creationId xmlns:p14="http://schemas.microsoft.com/office/powerpoint/2010/main" val="1206208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C3C42BD-3CE2-4CC5-B19F-B3BD701C7D45}" type="datetimeFigureOut">
              <a:rPr lang="zh-CN" altLang="en-US" smtClean="0"/>
              <a:t>2026/8/27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3ED05B7-0BC5-4629-8B41-80F928485D49}" type="slidenum">
              <a:rPr lang="zh-CN" altLang="en-US" smtClean="0"/>
              <a:t>‹#›</a:t>
            </a:fld>
            <a:endParaRPr lang="zh-CN" altLang="en-US"/>
          </a:p>
        </p:txBody>
      </p:sp>
    </p:spTree>
    <p:extLst>
      <p:ext uri="{BB962C8B-B14F-4D97-AF65-F5344CB8AC3E}">
        <p14:creationId xmlns:p14="http://schemas.microsoft.com/office/powerpoint/2010/main" val="34323021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bg object 16">
            <a:extLst>
              <a:ext uri="{FF2B5EF4-FFF2-40B4-BE49-F238E27FC236}">
                <a16:creationId xmlns:a16="http://schemas.microsoft.com/office/drawing/2014/main" id="{331A5203-29DE-E0D2-CCBB-D43ECE1E7B47}"/>
              </a:ext>
            </a:extLst>
          </p:cNvPr>
          <p:cNvPicPr/>
          <p:nvPr userDrawn="1"/>
        </p:nvPicPr>
        <p:blipFill>
          <a:blip r:embed="rId5" cstate="print"/>
          <a:stretch>
            <a:fillRect/>
          </a:stretch>
        </p:blipFill>
        <p:spPr>
          <a:xfrm>
            <a:off x="0" y="0"/>
            <a:ext cx="12192000" cy="6857998"/>
          </a:xfrm>
          <a:prstGeom prst="rect">
            <a:avLst/>
          </a:prstGeom>
        </p:spPr>
      </p:pic>
    </p:spTree>
    <p:extLst>
      <p:ext uri="{BB962C8B-B14F-4D97-AF65-F5344CB8AC3E}">
        <p14:creationId xmlns:p14="http://schemas.microsoft.com/office/powerpoint/2010/main" val="570953964"/>
      </p:ext>
    </p:extLst>
  </p:cSld>
  <p:clrMap bg1="lt1" tx1="dk1" bg2="lt2" tx2="dk2" accent1="accent1" accent2="accent2" accent3="accent3" accent4="accent4" accent5="accent5" accent6="accent6" hlink="hlink" folHlink="folHlink"/>
  <p:sldLayoutIdLst>
    <p:sldLayoutId id="2147483650" r:id="rId1"/>
    <p:sldLayoutId id="2147483660" r:id="rId2"/>
    <p:sldLayoutId id="214748366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gif"/></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6.sv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8.sv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9.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20.sv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0.sv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22.sv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21.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22.sv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0.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8"/>
          </a:xfrm>
          <a:prstGeom prst="rect">
            <a:avLst/>
          </a:prstGeom>
        </p:spPr>
      </p:pic>
      <p:sp>
        <p:nvSpPr>
          <p:cNvPr id="3" name="object 3"/>
          <p:cNvSpPr txBox="1">
            <a:spLocks noGrp="1"/>
          </p:cNvSpPr>
          <p:nvPr>
            <p:ph type="title" idx="4294967295"/>
          </p:nvPr>
        </p:nvSpPr>
        <p:spPr>
          <a:xfrm>
            <a:off x="2242662" y="2324595"/>
            <a:ext cx="7706675" cy="843821"/>
          </a:xfrm>
          <a:prstGeom prst="rect">
            <a:avLst/>
          </a:prstGeom>
        </p:spPr>
        <p:txBody>
          <a:bodyPr vert="horz" wrap="square" lIns="0" tIns="12700" rIns="0" bIns="0" rtlCol="0">
            <a:spAutoFit/>
          </a:bodyPr>
          <a:lstStyle/>
          <a:p>
            <a:pPr marL="12700">
              <a:lnSpc>
                <a:spcPct val="100000"/>
              </a:lnSpc>
              <a:spcBef>
                <a:spcPts val="100"/>
              </a:spcBef>
            </a:pPr>
            <a:r>
              <a:rPr sz="5400" b="1" dirty="0">
                <a:solidFill>
                  <a:srgbClr val="FFFFFF"/>
                </a:solidFill>
                <a:latin typeface="微软雅黑"/>
                <a:cs typeface="微软雅黑"/>
              </a:rPr>
              <a:t>《</a:t>
            </a:r>
            <a:r>
              <a:rPr lang="zh-CN" altLang="en-US" sz="5400" b="1" spc="-5" dirty="0">
                <a:solidFill>
                  <a:srgbClr val="FFFFFF"/>
                </a:solidFill>
                <a:latin typeface="微软雅黑"/>
                <a:cs typeface="微软雅黑"/>
              </a:rPr>
              <a:t>初级算法与数据结构</a:t>
            </a:r>
            <a:r>
              <a:rPr sz="5400" b="1" dirty="0">
                <a:solidFill>
                  <a:srgbClr val="FFFFFF"/>
                </a:solidFill>
                <a:latin typeface="微软雅黑"/>
                <a:cs typeface="微软雅黑"/>
              </a:rPr>
              <a:t>》</a:t>
            </a:r>
            <a:endParaRPr sz="5400" dirty="0">
              <a:latin typeface="微软雅黑"/>
              <a:cs typeface="微软雅黑"/>
            </a:endParaRPr>
          </a:p>
        </p:txBody>
      </p:sp>
      <p:sp>
        <p:nvSpPr>
          <p:cNvPr id="4" name="object 4"/>
          <p:cNvSpPr txBox="1"/>
          <p:nvPr/>
        </p:nvSpPr>
        <p:spPr>
          <a:xfrm>
            <a:off x="3870451" y="3834510"/>
            <a:ext cx="4496087" cy="443070"/>
          </a:xfrm>
          <a:prstGeom prst="rect">
            <a:avLst/>
          </a:prstGeom>
        </p:spPr>
        <p:txBody>
          <a:bodyPr vert="horz" wrap="square" lIns="0" tIns="12065" rIns="0" bIns="0" rtlCol="0">
            <a:spAutoFit/>
          </a:bodyPr>
          <a:lstStyle/>
          <a:p>
            <a:pPr marL="12700" algn="ctr">
              <a:lnSpc>
                <a:spcPct val="100000"/>
              </a:lnSpc>
              <a:spcBef>
                <a:spcPts val="95"/>
              </a:spcBef>
              <a:tabLst>
                <a:tab pos="1086485" algn="l"/>
              </a:tabLst>
            </a:pPr>
            <a:r>
              <a:rPr lang="zh-CN" altLang="en-US" sz="2800" spc="-5" dirty="0">
                <a:solidFill>
                  <a:srgbClr val="FFFFFF"/>
                </a:solidFill>
                <a:latin typeface="微软雅黑"/>
                <a:cs typeface="微软雅黑"/>
              </a:rPr>
              <a:t>数据结构</a:t>
            </a:r>
            <a:r>
              <a:rPr lang="en-US" altLang="zh-CN" sz="2800" spc="-5" dirty="0">
                <a:solidFill>
                  <a:srgbClr val="FFFFFF"/>
                </a:solidFill>
                <a:latin typeface="微软雅黑"/>
                <a:cs typeface="微软雅黑"/>
              </a:rPr>
              <a:t>-</a:t>
            </a:r>
            <a:r>
              <a:rPr lang="zh-CN" altLang="en-US" sz="2800" spc="-5" dirty="0">
                <a:solidFill>
                  <a:srgbClr val="FFFFFF"/>
                </a:solidFill>
                <a:latin typeface="微软雅黑"/>
                <a:cs typeface="微软雅黑"/>
              </a:rPr>
              <a:t>单调栈和单调队列</a:t>
            </a:r>
            <a:endParaRPr sz="2800" dirty="0">
              <a:latin typeface="微软雅黑"/>
              <a:cs typeface="微软雅黑"/>
            </a:endParaRPr>
          </a:p>
        </p:txBody>
      </p:sp>
      <p:sp>
        <p:nvSpPr>
          <p:cNvPr id="5" name="object 5"/>
          <p:cNvSpPr/>
          <p:nvPr/>
        </p:nvSpPr>
        <p:spPr>
          <a:xfrm>
            <a:off x="4034790" y="3429761"/>
            <a:ext cx="4572000" cy="0"/>
          </a:xfrm>
          <a:custGeom>
            <a:avLst/>
            <a:gdLst/>
            <a:ahLst/>
            <a:cxnLst/>
            <a:rect l="l" t="t" r="r" b="b"/>
            <a:pathLst>
              <a:path w="4572000">
                <a:moveTo>
                  <a:pt x="0" y="0"/>
                </a:moveTo>
                <a:lnTo>
                  <a:pt x="4572000" y="0"/>
                </a:lnTo>
              </a:path>
            </a:pathLst>
          </a:custGeom>
          <a:ln w="25400">
            <a:solidFill>
              <a:srgbClr val="00A7B9"/>
            </a:solidFill>
          </a:ln>
        </p:spPr>
        <p:txBody>
          <a:bodyPr wrap="square" lIns="0" tIns="0" rIns="0" bIns="0" rtlCol="0"/>
          <a:lstStyle/>
          <a:p>
            <a:endParaRPr/>
          </a:p>
        </p:txBody>
      </p:sp>
    </p:spTree>
    <p:extLst>
      <p:ext uri="{BB962C8B-B14F-4D97-AF65-F5344CB8AC3E}">
        <p14:creationId xmlns:p14="http://schemas.microsoft.com/office/powerpoint/2010/main" val="264468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233" y="2"/>
            <a:ext cx="12192000" cy="6857998"/>
          </a:xfrm>
          <a:prstGeom prst="rect">
            <a:avLst/>
          </a:prstGeom>
        </p:spPr>
      </p:pic>
      <p:grpSp>
        <p:nvGrpSpPr>
          <p:cNvPr id="3" name="object 3"/>
          <p:cNvGrpSpPr/>
          <p:nvPr/>
        </p:nvGrpSpPr>
        <p:grpSpPr>
          <a:xfrm>
            <a:off x="3201923" y="2124072"/>
            <a:ext cx="5788660" cy="2734945"/>
            <a:chOff x="3201923" y="2124072"/>
            <a:chExt cx="5788660" cy="2734945"/>
          </a:xfrm>
        </p:grpSpPr>
        <p:sp>
          <p:nvSpPr>
            <p:cNvPr id="4" name="object 4"/>
            <p:cNvSpPr/>
            <p:nvPr/>
          </p:nvSpPr>
          <p:spPr>
            <a:xfrm>
              <a:off x="3201924" y="2124074"/>
              <a:ext cx="5788660" cy="2734945"/>
            </a:xfrm>
            <a:custGeom>
              <a:avLst/>
              <a:gdLst/>
              <a:ahLst/>
              <a:cxnLst/>
              <a:rect l="l" t="t" r="r" b="b"/>
              <a:pathLst>
                <a:path w="5788659" h="2734945">
                  <a:moveTo>
                    <a:pt x="5788152" y="487680"/>
                  </a:moveTo>
                  <a:lnTo>
                    <a:pt x="5783605" y="442595"/>
                  </a:lnTo>
                  <a:lnTo>
                    <a:pt x="5770575" y="400608"/>
                  </a:lnTo>
                  <a:lnTo>
                    <a:pt x="5749963" y="362623"/>
                  </a:lnTo>
                  <a:lnTo>
                    <a:pt x="5722658" y="329526"/>
                  </a:lnTo>
                  <a:lnTo>
                    <a:pt x="5689562" y="302221"/>
                  </a:lnTo>
                  <a:lnTo>
                    <a:pt x="5651576" y="281609"/>
                  </a:lnTo>
                  <a:lnTo>
                    <a:pt x="5609590" y="268579"/>
                  </a:lnTo>
                  <a:lnTo>
                    <a:pt x="5564505" y="264033"/>
                  </a:lnTo>
                  <a:lnTo>
                    <a:pt x="1257414" y="264033"/>
                  </a:lnTo>
                  <a:lnTo>
                    <a:pt x="1257414" y="261035"/>
                  </a:lnTo>
                  <a:lnTo>
                    <a:pt x="863561" y="0"/>
                  </a:lnTo>
                  <a:lnTo>
                    <a:pt x="223875" y="0"/>
                  </a:lnTo>
                  <a:lnTo>
                    <a:pt x="173736" y="5575"/>
                  </a:lnTo>
                  <a:lnTo>
                    <a:pt x="127596" y="21501"/>
                  </a:lnTo>
                  <a:lnTo>
                    <a:pt x="86791" y="46545"/>
                  </a:lnTo>
                  <a:lnTo>
                    <a:pt x="52705" y="79502"/>
                  </a:lnTo>
                  <a:lnTo>
                    <a:pt x="26670" y="119138"/>
                  </a:lnTo>
                  <a:lnTo>
                    <a:pt x="10058" y="164261"/>
                  </a:lnTo>
                  <a:lnTo>
                    <a:pt x="4216" y="213639"/>
                  </a:lnTo>
                  <a:lnTo>
                    <a:pt x="4216" y="445757"/>
                  </a:lnTo>
                  <a:lnTo>
                    <a:pt x="0" y="487680"/>
                  </a:lnTo>
                  <a:lnTo>
                    <a:pt x="0" y="2510790"/>
                  </a:lnTo>
                  <a:lnTo>
                    <a:pt x="4533" y="2555887"/>
                  </a:lnTo>
                  <a:lnTo>
                    <a:pt x="17564" y="2597874"/>
                  </a:lnTo>
                  <a:lnTo>
                    <a:pt x="38176" y="2635859"/>
                  </a:lnTo>
                  <a:lnTo>
                    <a:pt x="65481" y="2668955"/>
                  </a:lnTo>
                  <a:lnTo>
                    <a:pt x="98577" y="2696260"/>
                  </a:lnTo>
                  <a:lnTo>
                    <a:pt x="136563" y="2716873"/>
                  </a:lnTo>
                  <a:lnTo>
                    <a:pt x="178549" y="2729903"/>
                  </a:lnTo>
                  <a:lnTo>
                    <a:pt x="223647" y="2734437"/>
                  </a:lnTo>
                  <a:lnTo>
                    <a:pt x="5564505" y="2734437"/>
                  </a:lnTo>
                  <a:lnTo>
                    <a:pt x="5609590" y="2729903"/>
                  </a:lnTo>
                  <a:lnTo>
                    <a:pt x="5651576" y="2716873"/>
                  </a:lnTo>
                  <a:lnTo>
                    <a:pt x="5689562" y="2696260"/>
                  </a:lnTo>
                  <a:lnTo>
                    <a:pt x="5722658" y="2668955"/>
                  </a:lnTo>
                  <a:lnTo>
                    <a:pt x="5749963" y="2635859"/>
                  </a:lnTo>
                  <a:lnTo>
                    <a:pt x="5770575" y="2597874"/>
                  </a:lnTo>
                  <a:lnTo>
                    <a:pt x="5783605" y="2555887"/>
                  </a:lnTo>
                  <a:lnTo>
                    <a:pt x="5788152" y="2510790"/>
                  </a:lnTo>
                  <a:lnTo>
                    <a:pt x="5788152" y="487680"/>
                  </a:lnTo>
                  <a:close/>
                </a:path>
              </a:pathLst>
            </a:custGeom>
            <a:solidFill>
              <a:srgbClr val="FFFFFF"/>
            </a:solidFill>
          </p:spPr>
          <p:txBody>
            <a:bodyPr wrap="square" lIns="0" tIns="0" rIns="0" bIns="0" rtlCol="0"/>
            <a:lstStyle/>
            <a:p>
              <a:endParaRPr/>
            </a:p>
          </p:txBody>
        </p:sp>
        <p:sp>
          <p:nvSpPr>
            <p:cNvPr id="5" name="object 5"/>
            <p:cNvSpPr/>
            <p:nvPr/>
          </p:nvSpPr>
          <p:spPr>
            <a:xfrm>
              <a:off x="3500627" y="2453640"/>
              <a:ext cx="0" cy="814705"/>
            </a:xfrm>
            <a:custGeom>
              <a:avLst/>
              <a:gdLst/>
              <a:ahLst/>
              <a:cxnLst/>
              <a:rect l="l" t="t" r="r" b="b"/>
              <a:pathLst>
                <a:path h="814704">
                  <a:moveTo>
                    <a:pt x="0" y="0"/>
                  </a:moveTo>
                  <a:lnTo>
                    <a:pt x="0" y="814705"/>
                  </a:lnTo>
                </a:path>
              </a:pathLst>
            </a:custGeom>
            <a:ln w="15875">
              <a:solidFill>
                <a:srgbClr val="BCD6ED"/>
              </a:solidFill>
            </a:ln>
          </p:spPr>
          <p:txBody>
            <a:bodyPr wrap="square" lIns="0" tIns="0" rIns="0" bIns="0" rtlCol="0"/>
            <a:lstStyle/>
            <a:p>
              <a:endParaRPr/>
            </a:p>
          </p:txBody>
        </p:sp>
        <p:pic>
          <p:nvPicPr>
            <p:cNvPr id="6" name="object 6"/>
            <p:cNvPicPr/>
            <p:nvPr/>
          </p:nvPicPr>
          <p:blipFill>
            <a:blip r:embed="rId3" cstate="print"/>
            <a:stretch>
              <a:fillRect/>
            </a:stretch>
          </p:blipFill>
          <p:spPr>
            <a:xfrm>
              <a:off x="3456114" y="2374074"/>
              <a:ext cx="87502" cy="87502"/>
            </a:xfrm>
            <a:prstGeom prst="rect">
              <a:avLst/>
            </a:prstGeom>
          </p:spPr>
        </p:pic>
        <p:pic>
          <p:nvPicPr>
            <p:cNvPr id="7" name="object 7"/>
            <p:cNvPicPr/>
            <p:nvPr/>
          </p:nvPicPr>
          <p:blipFill>
            <a:blip r:embed="rId3" cstate="print"/>
            <a:stretch>
              <a:fillRect/>
            </a:stretch>
          </p:blipFill>
          <p:spPr>
            <a:xfrm>
              <a:off x="3456114" y="3259518"/>
              <a:ext cx="87502" cy="87502"/>
            </a:xfrm>
            <a:prstGeom prst="rect">
              <a:avLst/>
            </a:prstGeom>
          </p:spPr>
        </p:pic>
        <p:sp>
          <p:nvSpPr>
            <p:cNvPr id="8" name="object 8"/>
            <p:cNvSpPr/>
            <p:nvPr/>
          </p:nvSpPr>
          <p:spPr>
            <a:xfrm>
              <a:off x="3323843" y="4146804"/>
              <a:ext cx="2098675" cy="589915"/>
            </a:xfrm>
            <a:custGeom>
              <a:avLst/>
              <a:gdLst/>
              <a:ahLst/>
              <a:cxnLst/>
              <a:rect l="l" t="t" r="r" b="b"/>
              <a:pathLst>
                <a:path w="2098675" h="589914">
                  <a:moveTo>
                    <a:pt x="2098548" y="589788"/>
                  </a:moveTo>
                  <a:lnTo>
                    <a:pt x="152273" y="589788"/>
                  </a:lnTo>
                  <a:lnTo>
                    <a:pt x="104939" y="582138"/>
                  </a:lnTo>
                  <a:lnTo>
                    <a:pt x="63805" y="560840"/>
                  </a:lnTo>
                  <a:lnTo>
                    <a:pt x="31352" y="528367"/>
                  </a:lnTo>
                  <a:lnTo>
                    <a:pt x="10061" y="487196"/>
                  </a:lnTo>
                  <a:lnTo>
                    <a:pt x="2412" y="439801"/>
                  </a:lnTo>
                  <a:lnTo>
                    <a:pt x="2154" y="390910"/>
                  </a:lnTo>
                  <a:lnTo>
                    <a:pt x="1888" y="342028"/>
                  </a:lnTo>
                  <a:lnTo>
                    <a:pt x="1618" y="293153"/>
                  </a:lnTo>
                  <a:lnTo>
                    <a:pt x="1344" y="244285"/>
                  </a:lnTo>
                  <a:lnTo>
                    <a:pt x="1068" y="195421"/>
                  </a:lnTo>
                  <a:lnTo>
                    <a:pt x="794" y="146562"/>
                  </a:lnTo>
                  <a:lnTo>
                    <a:pt x="524" y="97706"/>
                  </a:lnTo>
                  <a:lnTo>
                    <a:pt x="258" y="48852"/>
                  </a:lnTo>
                  <a:lnTo>
                    <a:pt x="0" y="0"/>
                  </a:lnTo>
                </a:path>
              </a:pathLst>
            </a:custGeom>
            <a:ln w="15875">
              <a:solidFill>
                <a:srgbClr val="BCD6ED"/>
              </a:solidFill>
            </a:ln>
          </p:spPr>
          <p:txBody>
            <a:bodyPr wrap="square" lIns="0" tIns="0" rIns="0" bIns="0" rtlCol="0"/>
            <a:lstStyle/>
            <a:p>
              <a:endParaRPr/>
            </a:p>
          </p:txBody>
        </p:sp>
        <p:sp>
          <p:nvSpPr>
            <p:cNvPr id="9" name="object 9"/>
            <p:cNvSpPr/>
            <p:nvPr/>
          </p:nvSpPr>
          <p:spPr>
            <a:xfrm>
              <a:off x="8769095" y="2721863"/>
              <a:ext cx="0" cy="611505"/>
            </a:xfrm>
            <a:custGeom>
              <a:avLst/>
              <a:gdLst/>
              <a:ahLst/>
              <a:cxnLst/>
              <a:rect l="l" t="t" r="r" b="b"/>
              <a:pathLst>
                <a:path h="611504">
                  <a:moveTo>
                    <a:pt x="0" y="0"/>
                  </a:moveTo>
                  <a:lnTo>
                    <a:pt x="0" y="610997"/>
                  </a:lnTo>
                </a:path>
              </a:pathLst>
            </a:custGeom>
            <a:ln w="15875">
              <a:solidFill>
                <a:srgbClr val="BCD6ED"/>
              </a:solidFill>
            </a:ln>
          </p:spPr>
          <p:txBody>
            <a:bodyPr wrap="square" lIns="0" tIns="0" rIns="0" bIns="0" rtlCol="0"/>
            <a:lstStyle/>
            <a:p>
              <a:endParaRPr/>
            </a:p>
          </p:txBody>
        </p:sp>
        <p:pic>
          <p:nvPicPr>
            <p:cNvPr id="10" name="object 10"/>
            <p:cNvPicPr/>
            <p:nvPr/>
          </p:nvPicPr>
          <p:blipFill>
            <a:blip r:embed="rId4" cstate="print"/>
            <a:stretch>
              <a:fillRect/>
            </a:stretch>
          </p:blipFill>
          <p:spPr>
            <a:xfrm>
              <a:off x="8726106" y="2640774"/>
              <a:ext cx="87502" cy="89026"/>
            </a:xfrm>
            <a:prstGeom prst="rect">
              <a:avLst/>
            </a:prstGeom>
          </p:spPr>
        </p:pic>
        <p:pic>
          <p:nvPicPr>
            <p:cNvPr id="11" name="object 11"/>
            <p:cNvPicPr/>
            <p:nvPr/>
          </p:nvPicPr>
          <p:blipFill>
            <a:blip r:embed="rId5" cstate="print"/>
            <a:stretch>
              <a:fillRect/>
            </a:stretch>
          </p:blipFill>
          <p:spPr>
            <a:xfrm>
              <a:off x="8688323" y="3599688"/>
              <a:ext cx="100583" cy="100583"/>
            </a:xfrm>
            <a:prstGeom prst="rect">
              <a:avLst/>
            </a:prstGeom>
          </p:spPr>
        </p:pic>
        <p:pic>
          <p:nvPicPr>
            <p:cNvPr id="12" name="object 12"/>
            <p:cNvPicPr/>
            <p:nvPr/>
          </p:nvPicPr>
          <p:blipFill>
            <a:blip r:embed="rId5" cstate="print"/>
            <a:stretch>
              <a:fillRect/>
            </a:stretch>
          </p:blipFill>
          <p:spPr>
            <a:xfrm>
              <a:off x="8688323" y="3415283"/>
              <a:ext cx="100583" cy="100584"/>
            </a:xfrm>
            <a:prstGeom prst="rect">
              <a:avLst/>
            </a:prstGeom>
          </p:spPr>
        </p:pic>
        <p:pic>
          <p:nvPicPr>
            <p:cNvPr id="13" name="object 13"/>
            <p:cNvPicPr/>
            <p:nvPr/>
          </p:nvPicPr>
          <p:blipFill>
            <a:blip r:embed="rId5" cstate="print"/>
            <a:stretch>
              <a:fillRect/>
            </a:stretch>
          </p:blipFill>
          <p:spPr>
            <a:xfrm>
              <a:off x="8688323" y="3784092"/>
              <a:ext cx="100583" cy="100583"/>
            </a:xfrm>
            <a:prstGeom prst="rect">
              <a:avLst/>
            </a:prstGeom>
          </p:spPr>
        </p:pic>
      </p:grpSp>
      <p:sp>
        <p:nvSpPr>
          <p:cNvPr id="14" name="object 14"/>
          <p:cNvSpPr txBox="1"/>
          <p:nvPr/>
        </p:nvSpPr>
        <p:spPr>
          <a:xfrm>
            <a:off x="3490775" y="2983473"/>
            <a:ext cx="5203984" cy="908839"/>
          </a:xfrm>
          <a:prstGeom prst="rect">
            <a:avLst/>
          </a:prstGeom>
        </p:spPr>
        <p:txBody>
          <a:bodyPr vert="horz" wrap="square" lIns="0" tIns="12700" rIns="0" bIns="0" rtlCol="0">
            <a:spAutoFit/>
          </a:bodyPr>
          <a:lstStyle/>
          <a:p>
            <a:pPr marL="12700" marR="5080" algn="ctr">
              <a:lnSpc>
                <a:spcPct val="150000"/>
              </a:lnSpc>
              <a:spcBef>
                <a:spcPts val="1005"/>
              </a:spcBef>
            </a:pPr>
            <a:r>
              <a:rPr lang="zh-CN" altLang="en-US" sz="4400" b="1" dirty="0">
                <a:solidFill>
                  <a:srgbClr val="2D4A87"/>
                </a:solidFill>
                <a:latin typeface="微软雅黑"/>
                <a:cs typeface="微软雅黑"/>
              </a:rPr>
              <a:t>单调栈</a:t>
            </a:r>
            <a:endParaRPr lang="en-US" altLang="zh-CN" sz="4400" b="1" dirty="0">
              <a:solidFill>
                <a:srgbClr val="2D4A87"/>
              </a:solidFill>
              <a:latin typeface="微软雅黑"/>
              <a:cs typeface="微软雅黑"/>
            </a:endParaRPr>
          </a:p>
        </p:txBody>
      </p:sp>
      <p:grpSp>
        <p:nvGrpSpPr>
          <p:cNvPr id="15" name="object 15"/>
          <p:cNvGrpSpPr/>
          <p:nvPr/>
        </p:nvGrpSpPr>
        <p:grpSpPr>
          <a:xfrm>
            <a:off x="4288588" y="2039443"/>
            <a:ext cx="3735704" cy="260985"/>
            <a:chOff x="4288588" y="2039443"/>
            <a:chExt cx="3735704" cy="260985"/>
          </a:xfrm>
        </p:grpSpPr>
        <p:pic>
          <p:nvPicPr>
            <p:cNvPr id="16" name="object 16"/>
            <p:cNvPicPr/>
            <p:nvPr/>
          </p:nvPicPr>
          <p:blipFill>
            <a:blip r:embed="rId6" cstate="print"/>
            <a:stretch>
              <a:fillRect/>
            </a:stretch>
          </p:blipFill>
          <p:spPr>
            <a:xfrm>
              <a:off x="7271406" y="2132244"/>
              <a:ext cx="161865" cy="167703"/>
            </a:xfrm>
            <a:prstGeom prst="rect">
              <a:avLst/>
            </a:prstGeom>
          </p:spPr>
        </p:pic>
        <p:pic>
          <p:nvPicPr>
            <p:cNvPr id="17" name="object 17"/>
            <p:cNvPicPr/>
            <p:nvPr/>
          </p:nvPicPr>
          <p:blipFill>
            <a:blip r:embed="rId7" cstate="print"/>
            <a:stretch>
              <a:fillRect/>
            </a:stretch>
          </p:blipFill>
          <p:spPr>
            <a:xfrm>
              <a:off x="7567042" y="2132244"/>
              <a:ext cx="161705" cy="167703"/>
            </a:xfrm>
            <a:prstGeom prst="rect">
              <a:avLst/>
            </a:prstGeom>
          </p:spPr>
        </p:pic>
        <p:pic>
          <p:nvPicPr>
            <p:cNvPr id="18" name="object 18"/>
            <p:cNvPicPr/>
            <p:nvPr/>
          </p:nvPicPr>
          <p:blipFill>
            <a:blip r:embed="rId8" cstate="print"/>
            <a:stretch>
              <a:fillRect/>
            </a:stretch>
          </p:blipFill>
          <p:spPr>
            <a:xfrm>
              <a:off x="7864434" y="2132244"/>
              <a:ext cx="159311" cy="167703"/>
            </a:xfrm>
            <a:prstGeom prst="rect">
              <a:avLst/>
            </a:prstGeom>
          </p:spPr>
        </p:pic>
        <p:sp>
          <p:nvSpPr>
            <p:cNvPr id="19" name="object 19"/>
            <p:cNvSpPr/>
            <p:nvPr/>
          </p:nvSpPr>
          <p:spPr>
            <a:xfrm>
              <a:off x="4288588" y="2039443"/>
              <a:ext cx="2827020" cy="207010"/>
            </a:xfrm>
            <a:custGeom>
              <a:avLst/>
              <a:gdLst/>
              <a:ahLst/>
              <a:cxnLst/>
              <a:rect l="l" t="t" r="r" b="b"/>
              <a:pathLst>
                <a:path w="2827020" h="207010">
                  <a:moveTo>
                    <a:pt x="14047" y="0"/>
                  </a:moveTo>
                  <a:lnTo>
                    <a:pt x="7921" y="2153"/>
                  </a:lnTo>
                  <a:lnTo>
                    <a:pt x="2833" y="6621"/>
                  </a:lnTo>
                  <a:lnTo>
                    <a:pt x="114" y="12269"/>
                  </a:lnTo>
                  <a:lnTo>
                    <a:pt x="0" y="18219"/>
                  </a:lnTo>
                  <a:lnTo>
                    <a:pt x="2339" y="23784"/>
                  </a:lnTo>
                  <a:lnTo>
                    <a:pt x="6983" y="28279"/>
                  </a:lnTo>
                  <a:lnTo>
                    <a:pt x="277717" y="205641"/>
                  </a:lnTo>
                  <a:lnTo>
                    <a:pt x="281229" y="206666"/>
                  </a:lnTo>
                  <a:lnTo>
                    <a:pt x="2819356" y="206666"/>
                  </a:lnTo>
                  <a:lnTo>
                    <a:pt x="2827019" y="199641"/>
                  </a:lnTo>
                  <a:lnTo>
                    <a:pt x="2827019" y="182227"/>
                  </a:lnTo>
                  <a:lnTo>
                    <a:pt x="2819356" y="175057"/>
                  </a:lnTo>
                  <a:lnTo>
                    <a:pt x="290328" y="175057"/>
                  </a:lnTo>
                  <a:lnTo>
                    <a:pt x="26937" y="2670"/>
                  </a:lnTo>
                  <a:lnTo>
                    <a:pt x="26778" y="2670"/>
                  </a:lnTo>
                  <a:lnTo>
                    <a:pt x="26778" y="2524"/>
                  </a:lnTo>
                  <a:lnTo>
                    <a:pt x="20592" y="96"/>
                  </a:lnTo>
                  <a:lnTo>
                    <a:pt x="14047"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2903028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单调性</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Rectangle 1"/>
          <p:cNvSpPr>
            <a:spLocks noChangeArrowheads="1"/>
          </p:cNvSpPr>
          <p:nvPr/>
        </p:nvSpPr>
        <p:spPr bwMode="auto">
          <a:xfrm>
            <a:off x="726547" y="2102138"/>
            <a:ext cx="6050033" cy="3642857"/>
          </a:xfrm>
          <a:prstGeom prst="rect">
            <a:avLst/>
          </a:prstGeom>
          <a:solidFill>
            <a:schemeClr val="accent6">
              <a:lumMod val="20000"/>
              <a:lumOff val="80000"/>
            </a:schemeClr>
          </a:solidFill>
          <a:ln>
            <a:noFill/>
          </a:ln>
          <a:effectLst/>
        </p:spPr>
        <p:txBody>
          <a:bodyPr vert="horz" wrap="square" lIns="12696" tIns="0" rIns="12696" bIns="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AutoNum type="arabicPeriod"/>
              <a:tabLst/>
            </a:pPr>
            <a:r>
              <a:rPr kumimoji="0" lang="zh-CN" altLang="zh-CN" sz="2000" b="1" i="0" u="none" strike="noStrike" cap="none" normalizeH="0" baseline="0" dirty="0">
                <a:ln>
                  <a:noFill/>
                </a:ln>
                <a:solidFill>
                  <a:schemeClr val="tx1"/>
                </a:solidFill>
                <a:effectLst/>
                <a:latin typeface="Consolas" panose="020B0609020204030204" pitchFamily="49" charset="0"/>
                <a:ea typeface="微软雅黑" panose="020B0503020204020204" pitchFamily="34" charset="-122"/>
              </a:rPr>
              <a:t>单调递增</a:t>
            </a:r>
            <a:r>
              <a:rPr kumimoji="0" lang="zh-CN" altLang="zh-CN" sz="2000" b="0" i="0" u="none" strike="noStrike" cap="none" normalizeH="0" baseline="0" dirty="0">
                <a:ln>
                  <a:noFill/>
                </a:ln>
                <a:solidFill>
                  <a:schemeClr val="tx1"/>
                </a:solidFill>
                <a:effectLst/>
                <a:latin typeface="Consolas" panose="020B0609020204030204" pitchFamily="49" charset="0"/>
                <a:ea typeface="微软雅黑" panose="020B0503020204020204" pitchFamily="34" charset="-122"/>
              </a:rPr>
              <a:t>：</a:t>
            </a:r>
          </a:p>
          <a:p>
            <a:pPr marL="800100" marR="0" lvl="1"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zh-CN" altLang="zh-CN" sz="2000" b="0" i="0" u="none" strike="noStrike" cap="none" normalizeH="0" baseline="0" dirty="0">
                <a:ln>
                  <a:noFill/>
                </a:ln>
                <a:solidFill>
                  <a:schemeClr val="tx1"/>
                </a:solidFill>
                <a:effectLst/>
                <a:latin typeface="Consolas" panose="020B0609020204030204" pitchFamily="49" charset="0"/>
                <a:ea typeface="微软雅黑" panose="020B0503020204020204" pitchFamily="34" charset="-122"/>
              </a:rPr>
              <a:t>在一个序列中，如果每个元素都不小于前一个元素，那么这个序列就是单调递增的。</a:t>
            </a:r>
            <a:endParaRPr kumimoji="0" lang="en-US" altLang="zh-CN" sz="2000" b="0" i="0" u="none" strike="noStrike" cap="none" normalizeH="0" baseline="0" dirty="0">
              <a:ln>
                <a:noFill/>
              </a:ln>
              <a:solidFill>
                <a:schemeClr val="tx1"/>
              </a:solidFill>
              <a:effectLst/>
              <a:latin typeface="Consolas" panose="020B0609020204030204" pitchFamily="49" charset="0"/>
              <a:ea typeface="微软雅黑" panose="020B0503020204020204" pitchFamily="34" charset="-122"/>
            </a:endParaRPr>
          </a:p>
          <a:p>
            <a:pPr marL="800100" marR="0" lvl="1"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zh-CN" altLang="zh-CN" sz="2000" b="0" i="0" u="none" strike="noStrike" cap="none" normalizeH="0" baseline="0" dirty="0">
                <a:ln>
                  <a:noFill/>
                </a:ln>
                <a:solidFill>
                  <a:schemeClr val="tx1"/>
                </a:solidFill>
                <a:effectLst/>
                <a:latin typeface="Consolas" panose="020B0609020204030204" pitchFamily="49" charset="0"/>
                <a:ea typeface="微软雅黑" panose="020B0503020204020204" pitchFamily="34" charset="-122"/>
              </a:rPr>
              <a:t>例如，[1, 2, 2, 3, 5] 是单调递增序列。</a:t>
            </a:r>
          </a:p>
          <a:p>
            <a:pPr marL="0" marR="0" lvl="0" indent="0" algn="l" defTabSz="914400" rtl="0" eaLnBrk="0" fontAlgn="base" latinLnBrk="0" hangingPunct="0">
              <a:lnSpc>
                <a:spcPct val="150000"/>
              </a:lnSpc>
              <a:spcBef>
                <a:spcPct val="0"/>
              </a:spcBef>
              <a:spcAft>
                <a:spcPct val="0"/>
              </a:spcAft>
              <a:buClrTx/>
              <a:buSzTx/>
              <a:buFontTx/>
              <a:buAutoNum type="arabicPeriod" startAt="2"/>
              <a:tabLst/>
            </a:pPr>
            <a:r>
              <a:rPr kumimoji="0" lang="zh-CN" altLang="zh-CN" sz="2000" b="1" i="0" u="none" strike="noStrike" cap="none" normalizeH="0" baseline="0" dirty="0">
                <a:ln>
                  <a:noFill/>
                </a:ln>
                <a:solidFill>
                  <a:schemeClr val="tx1"/>
                </a:solidFill>
                <a:effectLst/>
                <a:latin typeface="Consolas" panose="020B0609020204030204" pitchFamily="49" charset="0"/>
                <a:ea typeface="微软雅黑" panose="020B0503020204020204" pitchFamily="34" charset="-122"/>
              </a:rPr>
              <a:t>单调递减</a:t>
            </a:r>
            <a:r>
              <a:rPr kumimoji="0" lang="zh-CN" altLang="zh-CN" sz="2000" b="0" i="0" u="none" strike="noStrike" cap="none" normalizeH="0" baseline="0" dirty="0">
                <a:ln>
                  <a:noFill/>
                </a:ln>
                <a:solidFill>
                  <a:schemeClr val="tx1"/>
                </a:solidFill>
                <a:effectLst/>
                <a:latin typeface="Consolas" panose="020B0609020204030204" pitchFamily="49" charset="0"/>
                <a:ea typeface="微软雅黑" panose="020B0503020204020204" pitchFamily="34" charset="-122"/>
              </a:rPr>
              <a:t>：</a:t>
            </a:r>
          </a:p>
          <a:p>
            <a:pPr marL="800100" marR="0" lvl="1"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zh-CN" altLang="zh-CN" sz="2000" b="0" i="0" u="none" strike="noStrike" cap="none" normalizeH="0" baseline="0" dirty="0">
                <a:ln>
                  <a:noFill/>
                </a:ln>
                <a:solidFill>
                  <a:schemeClr val="tx1"/>
                </a:solidFill>
                <a:effectLst/>
                <a:latin typeface="Consolas" panose="020B0609020204030204" pitchFamily="49" charset="0"/>
                <a:ea typeface="微软雅黑" panose="020B0503020204020204" pitchFamily="34" charset="-122"/>
              </a:rPr>
              <a:t>在一个序列中，如果每个元素都不大于前一个元素，那么这个序列就是单调递减的。</a:t>
            </a:r>
            <a:endParaRPr kumimoji="0" lang="en-US" altLang="zh-CN" sz="2000" b="0" i="0" u="none" strike="noStrike" cap="none" normalizeH="0" baseline="0" dirty="0">
              <a:ln>
                <a:noFill/>
              </a:ln>
              <a:solidFill>
                <a:schemeClr val="tx1"/>
              </a:solidFill>
              <a:effectLst/>
              <a:latin typeface="Consolas" panose="020B0609020204030204" pitchFamily="49" charset="0"/>
              <a:ea typeface="微软雅黑" panose="020B0503020204020204" pitchFamily="34" charset="-122"/>
            </a:endParaRPr>
          </a:p>
          <a:p>
            <a:pPr marL="800100" marR="0" lvl="1" indent="-34290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zh-CN" altLang="zh-CN" sz="2000" b="0" i="0" u="none" strike="noStrike" cap="none" normalizeH="0" baseline="0" dirty="0">
                <a:ln>
                  <a:noFill/>
                </a:ln>
                <a:solidFill>
                  <a:schemeClr val="tx1"/>
                </a:solidFill>
                <a:effectLst/>
                <a:latin typeface="Consolas" panose="020B0609020204030204" pitchFamily="49" charset="0"/>
                <a:ea typeface="微软雅黑" panose="020B0503020204020204" pitchFamily="34" charset="-122"/>
              </a:rPr>
              <a:t>例如，[5, 4, 4, 3, 1] 是单调递减序列。</a:t>
            </a:r>
          </a:p>
        </p:txBody>
      </p:sp>
      <p:pic>
        <p:nvPicPr>
          <p:cNvPr id="1027" name="Picture 3" descr="https://img2023.cnblogs.com/blog/2931479/202308/2931479-20230829094533004-61152871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2102138"/>
            <a:ext cx="4753225" cy="2873775"/>
          </a:xfrm>
          <a:prstGeom prst="rect">
            <a:avLst/>
          </a:prstGeom>
          <a:noFill/>
          <a:extLst>
            <a:ext uri="{909E8E84-426E-40DD-AFC4-6F175D3DCCD1}">
              <a14:hiddenFill xmlns:a14="http://schemas.microsoft.com/office/drawing/2010/main">
                <a:solidFill>
                  <a:srgbClr val="FFFFFF"/>
                </a:solidFill>
              </a14:hiddenFill>
            </a:ext>
          </a:extLst>
        </p:spPr>
      </p:pic>
      <p:sp>
        <p:nvSpPr>
          <p:cNvPr id="11" name="文本框 10">
            <a:extLst>
              <a:ext uri="{FF2B5EF4-FFF2-40B4-BE49-F238E27FC236}">
                <a16:creationId xmlns:a16="http://schemas.microsoft.com/office/drawing/2014/main" id="{2A54D215-AD85-006E-2DEE-5A1C46CB341B}"/>
              </a:ext>
            </a:extLst>
          </p:cNvPr>
          <p:cNvSpPr txBox="1"/>
          <p:nvPr/>
        </p:nvSpPr>
        <p:spPr>
          <a:xfrm>
            <a:off x="726548" y="1448356"/>
            <a:ext cx="2530220" cy="461665"/>
          </a:xfrm>
          <a:prstGeom prst="rect">
            <a:avLst/>
          </a:prstGeom>
          <a:solidFill>
            <a:schemeClr val="accent4">
              <a:lumMod val="20000"/>
              <a:lumOff val="80000"/>
            </a:schemeClr>
          </a:solidFill>
        </p:spPr>
        <p:txBody>
          <a:bodyPr wrap="square">
            <a:spAutoFit/>
          </a:bodyPr>
          <a:lstStyle/>
          <a:p>
            <a:r>
              <a:rPr kumimoji="0" lang="zh-CN" altLang="en-US" sz="2400" b="1" i="0" u="none" strike="noStrike" cap="none" normalizeH="0" baseline="0" dirty="0">
                <a:ln>
                  <a:noFill/>
                </a:ln>
                <a:solidFill>
                  <a:schemeClr val="tx1"/>
                </a:solidFill>
                <a:effectLst/>
                <a:latin typeface="Consolas" panose="020B0609020204030204" pitchFamily="49" charset="0"/>
                <a:ea typeface="微软雅黑" panose="020B0503020204020204" pitchFamily="34" charset="-122"/>
              </a:rPr>
              <a:t>单调性是什么？</a:t>
            </a:r>
            <a:endParaRPr lang="zh-CN" altLang="en-US" sz="2000" b="1" dirty="0"/>
          </a:p>
        </p:txBody>
      </p:sp>
      <p:sp>
        <p:nvSpPr>
          <p:cNvPr id="13" name="文本框 12">
            <a:extLst>
              <a:ext uri="{FF2B5EF4-FFF2-40B4-BE49-F238E27FC236}">
                <a16:creationId xmlns:a16="http://schemas.microsoft.com/office/drawing/2014/main" id="{44B57194-69B6-121F-329B-F52A0F057193}"/>
              </a:ext>
            </a:extLst>
          </p:cNvPr>
          <p:cNvSpPr txBox="1"/>
          <p:nvPr/>
        </p:nvSpPr>
        <p:spPr>
          <a:xfrm>
            <a:off x="7546932" y="5095323"/>
            <a:ext cx="3269294" cy="400110"/>
          </a:xfrm>
          <a:prstGeom prst="rect">
            <a:avLst/>
          </a:prstGeom>
          <a:solidFill>
            <a:schemeClr val="accent5">
              <a:lumMod val="20000"/>
              <a:lumOff val="80000"/>
            </a:schemeClr>
          </a:solidFill>
        </p:spPr>
        <p:txBody>
          <a:bodyPr wrap="square">
            <a:spAutoFit/>
          </a:bodyPr>
          <a:lstStyle/>
          <a:p>
            <a:r>
              <a:rPr kumimoji="0" lang="zh-CN" altLang="en-US" sz="2000" b="0" i="0" u="none" strike="noStrike" cap="none" normalizeH="0" baseline="0" dirty="0">
                <a:ln>
                  <a:noFill/>
                </a:ln>
                <a:solidFill>
                  <a:schemeClr val="tx1"/>
                </a:solidFill>
                <a:effectLst/>
                <a:latin typeface="Consolas" panose="020B0609020204030204" pitchFamily="49" charset="0"/>
                <a:ea typeface="微软雅黑" panose="020B0503020204020204" pitchFamily="34" charset="-122"/>
              </a:rPr>
              <a:t>单调递增 与 单调递减函数</a:t>
            </a:r>
            <a:endParaRPr lang="zh-CN" altLang="en-US" dirty="0"/>
          </a:p>
        </p:txBody>
      </p:sp>
    </p:spTree>
    <p:extLst>
      <p:ext uri="{BB962C8B-B14F-4D97-AF65-F5344CB8AC3E}">
        <p14:creationId xmlns:p14="http://schemas.microsoft.com/office/powerpoint/2010/main" val="45944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fade">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27"/>
                                        </p:tgtEl>
                                        <p:attrNameLst>
                                          <p:attrName>style.visibility</p:attrName>
                                        </p:attrNameLst>
                                      </p:cBhvr>
                                      <p:to>
                                        <p:strVal val="visible"/>
                                      </p:to>
                                    </p:set>
                                    <p:animEffect transition="in" filter="fade">
                                      <p:cBhvr>
                                        <p:cTn id="37" dur="500"/>
                                        <p:tgtEl>
                                          <p:spTgt spid="102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82AD4-5CEC-6578-936E-4FEFC67EF2E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D0B28EF7-461F-C78B-59AA-99467D7B0CB1}"/>
              </a:ext>
            </a:extLst>
          </p:cNvPr>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a:extLst>
              <a:ext uri="{FF2B5EF4-FFF2-40B4-BE49-F238E27FC236}">
                <a16:creationId xmlns:a16="http://schemas.microsoft.com/office/drawing/2014/main" id="{757FF4AD-2312-B248-AA3D-6468FDECE52B}"/>
              </a:ext>
            </a:extLst>
          </p:cNvPr>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a:extLst>
              <a:ext uri="{FF2B5EF4-FFF2-40B4-BE49-F238E27FC236}">
                <a16:creationId xmlns:a16="http://schemas.microsoft.com/office/drawing/2014/main" id="{5E161A72-8C38-BE74-4169-F5DA0EBAC0BC}"/>
              </a:ext>
            </a:extLst>
          </p:cNvPr>
          <p:cNvPicPr/>
          <p:nvPr/>
        </p:nvPicPr>
        <p:blipFill>
          <a:blip r:embed="rId2" cstate="print"/>
          <a:stretch>
            <a:fillRect/>
          </a:stretch>
        </p:blipFill>
        <p:spPr>
          <a:xfrm>
            <a:off x="10744200" y="645116"/>
            <a:ext cx="527303" cy="600455"/>
          </a:xfrm>
          <a:prstGeom prst="rect">
            <a:avLst/>
          </a:prstGeom>
        </p:spPr>
      </p:pic>
      <p:pic>
        <p:nvPicPr>
          <p:cNvPr id="5" name="object 5">
            <a:extLst>
              <a:ext uri="{FF2B5EF4-FFF2-40B4-BE49-F238E27FC236}">
                <a16:creationId xmlns:a16="http://schemas.microsoft.com/office/drawing/2014/main" id="{4667F3E0-560F-3599-3DD3-08BB60CA460A}"/>
              </a:ext>
            </a:extLst>
          </p:cNvPr>
          <p:cNvPicPr/>
          <p:nvPr/>
        </p:nvPicPr>
        <p:blipFill>
          <a:blip r:embed="rId3" cstate="print"/>
          <a:stretch>
            <a:fillRect/>
          </a:stretch>
        </p:blipFill>
        <p:spPr>
          <a:xfrm>
            <a:off x="775716" y="704552"/>
            <a:ext cx="777240" cy="443484"/>
          </a:xfrm>
          <a:prstGeom prst="rect">
            <a:avLst/>
          </a:prstGeom>
        </p:spPr>
      </p:pic>
      <p:sp>
        <p:nvSpPr>
          <p:cNvPr id="6" name="object 6">
            <a:extLst>
              <a:ext uri="{FF2B5EF4-FFF2-40B4-BE49-F238E27FC236}">
                <a16:creationId xmlns:a16="http://schemas.microsoft.com/office/drawing/2014/main" id="{F41E7AA6-27FC-1239-F0A4-79ECF97E8B7E}"/>
              </a:ext>
            </a:extLst>
          </p:cNvPr>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9" name="矩形 18">
            <a:extLst>
              <a:ext uri="{FF2B5EF4-FFF2-40B4-BE49-F238E27FC236}">
                <a16:creationId xmlns:a16="http://schemas.microsoft.com/office/drawing/2014/main" id="{381A431D-C5E4-47AB-1DF0-44EA1E61C291}"/>
              </a:ext>
            </a:extLst>
          </p:cNvPr>
          <p:cNvSpPr/>
          <p:nvPr/>
        </p:nvSpPr>
        <p:spPr>
          <a:xfrm>
            <a:off x="775715" y="4090316"/>
            <a:ext cx="10495787" cy="1384995"/>
          </a:xfrm>
          <a:prstGeom prst="rect">
            <a:avLst/>
          </a:prstGeom>
          <a:solidFill>
            <a:schemeClr val="accent6">
              <a:lumMod val="20000"/>
              <a:lumOff val="80000"/>
            </a:schemeClr>
          </a:solidFill>
        </p:spPr>
        <p:txBody>
          <a:bodyPr wrap="square">
            <a:spAutoFit/>
          </a:bodyPr>
          <a:lstStyle/>
          <a:p>
            <a:pPr>
              <a:lnSpc>
                <a:spcPct val="150000"/>
              </a:lnSpc>
            </a:pPr>
            <a:r>
              <a:rPr lang="zh-CN" altLang="en-US" sz="2000" b="1" i="0" dirty="0">
                <a:effectLst/>
                <a:latin typeface="Consolas" panose="020B0609020204030204" pitchFamily="49" charset="0"/>
                <a:ea typeface="微软雅黑" panose="020B0503020204020204" pitchFamily="34" charset="-122"/>
              </a:rPr>
              <a:t>单调栈分为单调递增栈和单调递减栈</a:t>
            </a:r>
            <a:endParaRPr lang="en-US" altLang="zh-CN" sz="2000" b="1" i="0" dirty="0">
              <a:effectLst/>
              <a:latin typeface="Consolas" panose="020B0609020204030204" pitchFamily="49" charset="0"/>
              <a:ea typeface="微软雅黑" panose="020B0503020204020204" pitchFamily="34" charset="-122"/>
            </a:endParaRPr>
          </a:p>
          <a:p>
            <a:pPr>
              <a:lnSpc>
                <a:spcPct val="150000"/>
              </a:lnSpc>
              <a:buFont typeface="+mj-lt"/>
              <a:buAutoNum type="arabicPeriod"/>
            </a:pPr>
            <a:r>
              <a:rPr lang="zh-CN" altLang="en-US" b="1" i="0" dirty="0">
                <a:effectLst/>
                <a:latin typeface="Consolas" panose="020B0609020204030204" pitchFamily="49" charset="0"/>
                <a:ea typeface="微软雅黑" panose="020B0503020204020204" pitchFamily="34" charset="-122"/>
              </a:rPr>
              <a:t>单调递增栈</a:t>
            </a:r>
            <a:r>
              <a:rPr lang="zh-CN" altLang="en-US" b="0" i="0" dirty="0">
                <a:effectLst/>
                <a:latin typeface="Consolas" panose="020B0609020204030204" pitchFamily="49" charset="0"/>
                <a:ea typeface="微软雅黑" panose="020B0503020204020204" pitchFamily="34" charset="-122"/>
              </a:rPr>
              <a:t>：</a:t>
            </a:r>
            <a:r>
              <a:rPr lang="zh-CN" altLang="en-US" b="1" i="0" dirty="0">
                <a:solidFill>
                  <a:srgbClr val="FF0000"/>
                </a:solidFill>
                <a:effectLst/>
                <a:latin typeface="Consolas" panose="020B0609020204030204" pitchFamily="49" charset="0"/>
                <a:ea typeface="微软雅黑" panose="020B0503020204020204" pitchFamily="34" charset="-122"/>
              </a:rPr>
              <a:t>栈内元素从栈底到栈顶递增</a:t>
            </a:r>
            <a:r>
              <a:rPr lang="zh-CN" altLang="en-US" b="0" i="0" dirty="0">
                <a:effectLst/>
                <a:latin typeface="Consolas" panose="020B0609020204030204" pitchFamily="49" charset="0"/>
                <a:ea typeface="微软雅黑" panose="020B0503020204020204" pitchFamily="34" charset="-122"/>
              </a:rPr>
              <a:t>。如 </a:t>
            </a:r>
            <a:r>
              <a:rPr lang="en-US" altLang="zh-CN" b="0" i="0" dirty="0">
                <a:effectLst/>
                <a:latin typeface="Consolas" panose="020B0609020204030204" pitchFamily="49" charset="0"/>
                <a:ea typeface="微软雅黑" panose="020B0503020204020204" pitchFamily="34" charset="-122"/>
              </a:rPr>
              <a:t>10</a:t>
            </a:r>
            <a:r>
              <a:rPr lang="zh-CN" altLang="en-US" b="0" i="0" dirty="0">
                <a:effectLst/>
                <a:latin typeface="Consolas" panose="020B0609020204030204" pitchFamily="49" charset="0"/>
                <a:ea typeface="微软雅黑" panose="020B0503020204020204" pitchFamily="34" charset="-122"/>
              </a:rPr>
              <a:t>、</a:t>
            </a:r>
            <a:r>
              <a:rPr lang="en-US" altLang="zh-CN" dirty="0">
                <a:latin typeface="Consolas" panose="020B0609020204030204" pitchFamily="49" charset="0"/>
                <a:ea typeface="微软雅黑" panose="020B0503020204020204" pitchFamily="34" charset="-122"/>
              </a:rPr>
              <a:t>7</a:t>
            </a:r>
            <a:r>
              <a:rPr lang="zh-CN" altLang="en-US" dirty="0">
                <a:latin typeface="Consolas" panose="020B0609020204030204" pitchFamily="49" charset="0"/>
                <a:ea typeface="微软雅黑" panose="020B0503020204020204" pitchFamily="34" charset="-122"/>
              </a:rPr>
              <a:t>、</a:t>
            </a:r>
            <a:r>
              <a:rPr lang="en-US" altLang="zh-CN" dirty="0">
                <a:latin typeface="Consolas" panose="020B0609020204030204" pitchFamily="49" charset="0"/>
                <a:ea typeface="微软雅黑" panose="020B0503020204020204" pitchFamily="34" charset="-122"/>
              </a:rPr>
              <a:t>6</a:t>
            </a:r>
            <a:r>
              <a:rPr lang="zh-CN" altLang="en-US" dirty="0">
                <a:latin typeface="Consolas" panose="020B0609020204030204" pitchFamily="49" charset="0"/>
                <a:ea typeface="微软雅黑" panose="020B0503020204020204" pitchFamily="34" charset="-122"/>
              </a:rPr>
              <a:t>、</a:t>
            </a:r>
            <a:r>
              <a:rPr lang="en-US" altLang="zh-CN" dirty="0">
                <a:latin typeface="Consolas" panose="020B0609020204030204" pitchFamily="49" charset="0"/>
                <a:ea typeface="微软雅黑" panose="020B0503020204020204" pitchFamily="34" charset="-122"/>
              </a:rPr>
              <a:t>4</a:t>
            </a:r>
            <a:r>
              <a:rPr lang="zh-CN" altLang="en-US" dirty="0">
                <a:latin typeface="Consolas" panose="020B0609020204030204" pitchFamily="49" charset="0"/>
                <a:ea typeface="微软雅黑" panose="020B0503020204020204" pitchFamily="34" charset="-122"/>
              </a:rPr>
              <a:t>、</a:t>
            </a:r>
            <a:r>
              <a:rPr lang="en-US" altLang="zh-CN" dirty="0">
                <a:latin typeface="Consolas" panose="020B0609020204030204" pitchFamily="49" charset="0"/>
                <a:ea typeface="微软雅黑" panose="020B0503020204020204" pitchFamily="34" charset="-122"/>
              </a:rPr>
              <a:t>2</a:t>
            </a:r>
            <a:r>
              <a:rPr lang="zh-CN" altLang="en-US" dirty="0">
                <a:latin typeface="Consolas" panose="020B0609020204030204" pitchFamily="49" charset="0"/>
                <a:ea typeface="微软雅黑" panose="020B0503020204020204" pitchFamily="34" charset="-122"/>
              </a:rPr>
              <a:t>、</a:t>
            </a:r>
            <a:r>
              <a:rPr lang="en-US" altLang="zh-CN" dirty="0">
                <a:latin typeface="Consolas" panose="020B0609020204030204" pitchFamily="49" charset="0"/>
                <a:ea typeface="微软雅黑" panose="020B0503020204020204" pitchFamily="34" charset="-122"/>
              </a:rPr>
              <a:t>1</a:t>
            </a:r>
            <a:endParaRPr lang="en-US" altLang="zh-CN" b="0" i="0" dirty="0">
              <a:effectLst/>
              <a:latin typeface="Consolas" panose="020B0609020204030204" pitchFamily="49" charset="0"/>
              <a:ea typeface="微软雅黑" panose="020B0503020204020204" pitchFamily="34" charset="-122"/>
            </a:endParaRPr>
          </a:p>
          <a:p>
            <a:pPr>
              <a:lnSpc>
                <a:spcPct val="150000"/>
              </a:lnSpc>
              <a:buFont typeface="+mj-lt"/>
              <a:buAutoNum type="arabicPeriod"/>
            </a:pPr>
            <a:r>
              <a:rPr lang="zh-CN" altLang="en-US" b="1" i="0" dirty="0">
                <a:effectLst/>
                <a:latin typeface="Consolas" panose="020B0609020204030204" pitchFamily="49" charset="0"/>
                <a:ea typeface="微软雅黑" panose="020B0503020204020204" pitchFamily="34" charset="-122"/>
              </a:rPr>
              <a:t>单调递减栈</a:t>
            </a:r>
            <a:r>
              <a:rPr lang="zh-CN" altLang="en-US" b="0" i="0" dirty="0">
                <a:effectLst/>
                <a:latin typeface="Consolas" panose="020B0609020204030204" pitchFamily="49" charset="0"/>
                <a:ea typeface="微软雅黑" panose="020B0503020204020204" pitchFamily="34" charset="-122"/>
              </a:rPr>
              <a:t>：</a:t>
            </a:r>
            <a:r>
              <a:rPr lang="zh-CN" altLang="en-US" b="1" i="0" dirty="0">
                <a:solidFill>
                  <a:srgbClr val="FF0000"/>
                </a:solidFill>
                <a:effectLst/>
                <a:latin typeface="Consolas" panose="020B0609020204030204" pitchFamily="49" charset="0"/>
                <a:ea typeface="微软雅黑" panose="020B0503020204020204" pitchFamily="34" charset="-122"/>
              </a:rPr>
              <a:t>栈内元素从栈底到栈顶递减</a:t>
            </a:r>
            <a:r>
              <a:rPr lang="zh-CN" altLang="en-US" b="0" i="0" dirty="0">
                <a:effectLst/>
                <a:latin typeface="Consolas" panose="020B0609020204030204" pitchFamily="49" charset="0"/>
                <a:ea typeface="微软雅黑" panose="020B0503020204020204" pitchFamily="34" charset="-122"/>
              </a:rPr>
              <a:t>。如 </a:t>
            </a:r>
            <a:r>
              <a:rPr lang="en-US" altLang="zh-CN" b="0" i="0" dirty="0">
                <a:effectLst/>
                <a:latin typeface="Consolas" panose="020B0609020204030204" pitchFamily="49" charset="0"/>
                <a:ea typeface="微软雅黑" panose="020B0503020204020204" pitchFamily="34" charset="-122"/>
              </a:rPr>
              <a:t>1</a:t>
            </a:r>
            <a:r>
              <a:rPr lang="zh-CN" altLang="en-US" b="0" i="0" dirty="0">
                <a:effectLst/>
                <a:latin typeface="Consolas" panose="020B0609020204030204" pitchFamily="49" charset="0"/>
                <a:ea typeface="微软雅黑" panose="020B0503020204020204" pitchFamily="34" charset="-122"/>
              </a:rPr>
              <a:t>、</a:t>
            </a:r>
            <a:r>
              <a:rPr lang="en-US" altLang="zh-CN" b="0" i="0" dirty="0">
                <a:effectLst/>
                <a:latin typeface="Consolas" panose="020B0609020204030204" pitchFamily="49" charset="0"/>
                <a:ea typeface="微软雅黑" panose="020B0503020204020204" pitchFamily="34" charset="-122"/>
              </a:rPr>
              <a:t>2</a:t>
            </a:r>
            <a:r>
              <a:rPr lang="zh-CN" altLang="en-US" b="0" i="0" dirty="0">
                <a:effectLst/>
                <a:latin typeface="Consolas" panose="020B0609020204030204" pitchFamily="49" charset="0"/>
                <a:ea typeface="微软雅黑" panose="020B0503020204020204" pitchFamily="34" charset="-122"/>
              </a:rPr>
              <a:t>、</a:t>
            </a:r>
            <a:r>
              <a:rPr lang="en-US" altLang="zh-CN" b="0" i="0" dirty="0">
                <a:effectLst/>
                <a:latin typeface="Consolas" panose="020B0609020204030204" pitchFamily="49" charset="0"/>
                <a:ea typeface="微软雅黑" panose="020B0503020204020204" pitchFamily="34" charset="-122"/>
              </a:rPr>
              <a:t>4</a:t>
            </a:r>
            <a:r>
              <a:rPr lang="zh-CN" altLang="en-US" b="0" i="0" dirty="0">
                <a:effectLst/>
                <a:latin typeface="Consolas" panose="020B0609020204030204" pitchFamily="49" charset="0"/>
                <a:ea typeface="微软雅黑" panose="020B0503020204020204" pitchFamily="34" charset="-122"/>
              </a:rPr>
              <a:t>、</a:t>
            </a:r>
            <a:r>
              <a:rPr lang="en-US" altLang="zh-CN" b="0" i="0" dirty="0">
                <a:effectLst/>
                <a:latin typeface="Consolas" panose="020B0609020204030204" pitchFamily="49" charset="0"/>
                <a:ea typeface="微软雅黑" panose="020B0503020204020204" pitchFamily="34" charset="-122"/>
              </a:rPr>
              <a:t>6</a:t>
            </a:r>
            <a:r>
              <a:rPr lang="zh-CN" altLang="en-US" b="0" i="0" dirty="0">
                <a:effectLst/>
                <a:latin typeface="Consolas" panose="020B0609020204030204" pitchFamily="49" charset="0"/>
                <a:ea typeface="微软雅黑" panose="020B0503020204020204" pitchFamily="34" charset="-122"/>
              </a:rPr>
              <a:t>、</a:t>
            </a:r>
            <a:r>
              <a:rPr lang="en-US" altLang="zh-CN" b="0" i="0" dirty="0">
                <a:effectLst/>
                <a:latin typeface="Consolas" panose="020B0609020204030204" pitchFamily="49" charset="0"/>
                <a:ea typeface="微软雅黑" panose="020B0503020204020204" pitchFamily="34" charset="-122"/>
              </a:rPr>
              <a:t>7</a:t>
            </a:r>
            <a:r>
              <a:rPr lang="zh-CN" altLang="en-US" b="0" i="0" dirty="0">
                <a:effectLst/>
                <a:latin typeface="Consolas" panose="020B0609020204030204" pitchFamily="49" charset="0"/>
                <a:ea typeface="微软雅黑" panose="020B0503020204020204" pitchFamily="34" charset="-122"/>
              </a:rPr>
              <a:t>、</a:t>
            </a:r>
            <a:r>
              <a:rPr lang="en-US" altLang="zh-CN" b="0" i="0" dirty="0">
                <a:effectLst/>
                <a:latin typeface="Consolas" panose="020B0609020204030204" pitchFamily="49" charset="0"/>
                <a:ea typeface="微软雅黑" panose="020B0503020204020204" pitchFamily="34" charset="-122"/>
              </a:rPr>
              <a:t>10</a:t>
            </a:r>
          </a:p>
        </p:txBody>
      </p:sp>
      <p:sp>
        <p:nvSpPr>
          <p:cNvPr id="11" name="文本框 10">
            <a:extLst>
              <a:ext uri="{FF2B5EF4-FFF2-40B4-BE49-F238E27FC236}">
                <a16:creationId xmlns:a16="http://schemas.microsoft.com/office/drawing/2014/main" id="{99706C59-D3E8-06D2-B988-3A332420E562}"/>
              </a:ext>
            </a:extLst>
          </p:cNvPr>
          <p:cNvSpPr txBox="1"/>
          <p:nvPr/>
        </p:nvSpPr>
        <p:spPr>
          <a:xfrm>
            <a:off x="775714" y="1492846"/>
            <a:ext cx="10495788" cy="2350195"/>
          </a:xfrm>
          <a:prstGeom prst="rect">
            <a:avLst/>
          </a:prstGeom>
          <a:solidFill>
            <a:schemeClr val="accent3">
              <a:lumMod val="20000"/>
              <a:lumOff val="80000"/>
            </a:schemeClr>
          </a:solidFill>
        </p:spPr>
        <p:txBody>
          <a:bodyPr wrap="square">
            <a:spAutoFit/>
          </a:bodyPr>
          <a:lstStyle/>
          <a:p>
            <a:pPr marL="0" marR="0" indent="0" algn="l">
              <a:lnSpc>
                <a:spcPct val="150000"/>
              </a:lnSpc>
              <a:buNone/>
            </a:pPr>
            <a:r>
              <a:rPr lang="zh-CN" altLang="zh-CN" sz="2000" b="0" i="0" dirty="0">
                <a:solidFill>
                  <a:srgbClr val="333333"/>
                </a:solidFill>
                <a:effectLst/>
              </a:rPr>
              <a:t>我们之前已经学过了栈（S</a:t>
            </a:r>
            <a:r>
              <a:rPr lang="zh-CN" altLang="zh-CN" sz="2000" b="0" i="0" dirty="0">
                <a:solidFill>
                  <a:srgbClr val="333333"/>
                </a:solidFill>
                <a:effectLst/>
                <a:latin typeface="+mj-lt"/>
              </a:rPr>
              <a:t>tac</a:t>
            </a:r>
            <a:r>
              <a:rPr lang="zh-CN" altLang="zh-CN" sz="2000" b="0" i="0" dirty="0">
                <a:solidFill>
                  <a:srgbClr val="333333"/>
                </a:solidFill>
                <a:effectLst/>
              </a:rPr>
              <a:t>k），知道它的特点是先进后出（LIFO），只能从上面放东西，也只能从上面拿东西。</a:t>
            </a:r>
          </a:p>
          <a:p>
            <a:pPr marL="0" marR="0" indent="0" algn="l">
              <a:lnSpc>
                <a:spcPct val="150000"/>
              </a:lnSpc>
              <a:buNone/>
            </a:pPr>
            <a:r>
              <a:rPr lang="zh-CN" altLang="zh-CN" sz="2000" b="0" i="0" dirty="0">
                <a:solidFill>
                  <a:srgbClr val="333333"/>
                </a:solidFill>
                <a:effectLst/>
              </a:rPr>
              <a:t>而在栈的基础上加一个规则：要求</a:t>
            </a:r>
            <a:r>
              <a:rPr lang="zh-CN" altLang="en-US" sz="2000" b="0" i="0" dirty="0">
                <a:solidFill>
                  <a:srgbClr val="333333"/>
                </a:solidFill>
                <a:effectLst/>
              </a:rPr>
              <a:t>栈内元素还需要</a:t>
            </a:r>
            <a:r>
              <a:rPr lang="zh-CN" altLang="zh-CN" sz="2000" b="0" i="0" dirty="0">
                <a:solidFill>
                  <a:srgbClr val="333333"/>
                </a:solidFill>
                <a:effectLst/>
              </a:rPr>
              <a:t>保持</a:t>
            </a:r>
            <a:r>
              <a:rPr lang="zh-CN" altLang="zh-CN" sz="2000" b="1" i="0" dirty="0">
                <a:solidFill>
                  <a:srgbClr val="333333"/>
                </a:solidFill>
                <a:effectLst/>
              </a:rPr>
              <a:t>单调性</a:t>
            </a:r>
            <a:r>
              <a:rPr lang="zh-CN" altLang="zh-CN" sz="2000" b="0" i="0" dirty="0">
                <a:solidFill>
                  <a:srgbClr val="333333"/>
                </a:solidFill>
                <a:effectLst/>
              </a:rPr>
              <a:t>。那就变成了一个单调栈。</a:t>
            </a:r>
            <a:endParaRPr lang="en-US" altLang="zh-CN" sz="2000" b="0" i="0" dirty="0">
              <a:solidFill>
                <a:srgbClr val="333333"/>
              </a:solidFill>
              <a:effectLst/>
            </a:endParaRPr>
          </a:p>
          <a:p>
            <a:pPr marL="0" marR="0" indent="0" algn="l">
              <a:lnSpc>
                <a:spcPct val="150000"/>
              </a:lnSpc>
              <a:buNone/>
            </a:pPr>
            <a:r>
              <a:rPr lang="zh-CN" altLang="zh-CN" sz="2000" b="0" i="0" dirty="0">
                <a:solidFill>
                  <a:srgbClr val="333333"/>
                </a:solidFill>
                <a:effectLst/>
              </a:rPr>
              <a:t>所谓单调，在数学里大家学过单调递增、单调递减。那么</a:t>
            </a:r>
            <a:r>
              <a:rPr lang="zh-CN" altLang="zh-CN" sz="2000" b="1" i="0" dirty="0">
                <a:solidFill>
                  <a:srgbClr val="333333"/>
                </a:solidFill>
                <a:effectLst/>
              </a:rPr>
              <a:t>单调栈，就是一个里面存放的元素必须保持严格递增或递减的栈。</a:t>
            </a:r>
            <a:endParaRPr lang="zh-CN" altLang="zh-CN" sz="2000" b="0" i="0" dirty="0">
              <a:solidFill>
                <a:srgbClr val="333333"/>
              </a:solidFill>
              <a:effectLst/>
            </a:endParaRPr>
          </a:p>
        </p:txBody>
      </p:sp>
      <p:sp>
        <p:nvSpPr>
          <p:cNvPr id="8" name="文本框 7">
            <a:extLst>
              <a:ext uri="{FF2B5EF4-FFF2-40B4-BE49-F238E27FC236}">
                <a16:creationId xmlns:a16="http://schemas.microsoft.com/office/drawing/2014/main" id="{08DAD076-D179-1775-B43F-AFA6ADC34341}"/>
              </a:ext>
            </a:extLst>
          </p:cNvPr>
          <p:cNvSpPr txBox="1"/>
          <p:nvPr/>
        </p:nvSpPr>
        <p:spPr>
          <a:xfrm>
            <a:off x="3806354" y="5772854"/>
            <a:ext cx="4093086" cy="430887"/>
          </a:xfrm>
          <a:prstGeom prst="rect">
            <a:avLst/>
          </a:prstGeom>
          <a:solidFill>
            <a:schemeClr val="accent5">
              <a:lumMod val="20000"/>
              <a:lumOff val="80000"/>
            </a:schemeClr>
          </a:solidFill>
        </p:spPr>
        <p:txBody>
          <a:bodyPr wrap="square">
            <a:spAutoFit/>
          </a:bodyPr>
          <a:lstStyle/>
          <a:p>
            <a:r>
              <a:rPr lang="zh-CN" altLang="en-US" sz="2200" b="0" i="0" dirty="0">
                <a:solidFill>
                  <a:srgbClr val="333333"/>
                </a:solidFill>
                <a:effectLst/>
              </a:rPr>
              <a:t>那么</a:t>
            </a:r>
            <a:r>
              <a:rPr lang="zh-CN" altLang="en-US" sz="2200" dirty="0">
                <a:solidFill>
                  <a:srgbClr val="333333"/>
                </a:solidFill>
              </a:rPr>
              <a:t>如何去维护一个单调栈呢</a:t>
            </a:r>
            <a:r>
              <a:rPr lang="en-US" altLang="zh-CN" sz="2200" dirty="0">
                <a:solidFill>
                  <a:srgbClr val="333333"/>
                </a:solidFill>
              </a:rPr>
              <a:t>?</a:t>
            </a:r>
            <a:endParaRPr lang="zh-CN" altLang="en-US" sz="2200" dirty="0"/>
          </a:p>
        </p:txBody>
      </p:sp>
    </p:spTree>
    <p:extLst>
      <p:ext uri="{BB962C8B-B14F-4D97-AF65-F5344CB8AC3E}">
        <p14:creationId xmlns:p14="http://schemas.microsoft.com/office/powerpoint/2010/main" val="4053713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fade">
                                      <p:cBhvr>
                                        <p:cTn id="7" dur="500"/>
                                        <p:tgtEl>
                                          <p:spTgt spid="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Effect transition="in" filter="fade">
                                      <p:cBhvr>
                                        <p:cTn id="12" dur="500"/>
                                        <p:tgtEl>
                                          <p:spTgt spid="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xEl>
                                              <p:pRg st="0" end="0"/>
                                            </p:txEl>
                                          </p:spTgt>
                                        </p:tgtEl>
                                        <p:attrNameLst>
                                          <p:attrName>style.visibility</p:attrName>
                                        </p:attrNameLst>
                                      </p:cBhvr>
                                      <p:to>
                                        <p:strVal val="visible"/>
                                      </p:to>
                                    </p:set>
                                    <p:animEffect transition="in" filter="fade">
                                      <p:cBhvr>
                                        <p:cTn id="17" dur="500"/>
                                        <p:tgtEl>
                                          <p:spTgt spid="1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xEl>
                                              <p:pRg st="1" end="1"/>
                                            </p:txEl>
                                          </p:spTgt>
                                        </p:tgtEl>
                                        <p:attrNameLst>
                                          <p:attrName>style.visibility</p:attrName>
                                        </p:attrNameLst>
                                      </p:cBhvr>
                                      <p:to>
                                        <p:strVal val="visible"/>
                                      </p:to>
                                    </p:set>
                                    <p:animEffect transition="in" filter="fade">
                                      <p:cBhvr>
                                        <p:cTn id="22" dur="500"/>
                                        <p:tgtEl>
                                          <p:spTgt spid="1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
                                            <p:txEl>
                                              <p:pRg st="2" end="2"/>
                                            </p:txEl>
                                          </p:spTgt>
                                        </p:tgtEl>
                                        <p:attrNameLst>
                                          <p:attrName>style.visibility</p:attrName>
                                        </p:attrNameLst>
                                      </p:cBhvr>
                                      <p:to>
                                        <p:strVal val="visible"/>
                                      </p:to>
                                    </p:set>
                                    <p:animEffect transition="in" filter="fade">
                                      <p:cBhvr>
                                        <p:cTn id="27" dur="500"/>
                                        <p:tgtEl>
                                          <p:spTgt spid="19">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F1A8D-14EB-0ADC-304B-3EF399FB59C7}"/>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292A357-2590-F0A8-ED55-75A76575BA73}"/>
              </a:ext>
            </a:extLst>
          </p:cNvPr>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a:extLst>
              <a:ext uri="{FF2B5EF4-FFF2-40B4-BE49-F238E27FC236}">
                <a16:creationId xmlns:a16="http://schemas.microsoft.com/office/drawing/2014/main" id="{64B87281-5830-934E-D67E-11189CE2221F}"/>
              </a:ext>
            </a:extLst>
          </p:cNvPr>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a:extLst>
              <a:ext uri="{FF2B5EF4-FFF2-40B4-BE49-F238E27FC236}">
                <a16:creationId xmlns:a16="http://schemas.microsoft.com/office/drawing/2014/main" id="{C34198C7-AFD3-B72F-B3E4-50ED1775BD66}"/>
              </a:ext>
            </a:extLst>
          </p:cNvPr>
          <p:cNvPicPr/>
          <p:nvPr/>
        </p:nvPicPr>
        <p:blipFill>
          <a:blip r:embed="rId2" cstate="print"/>
          <a:stretch>
            <a:fillRect/>
          </a:stretch>
        </p:blipFill>
        <p:spPr>
          <a:xfrm>
            <a:off x="10744200" y="645116"/>
            <a:ext cx="527303" cy="600455"/>
          </a:xfrm>
          <a:prstGeom prst="rect">
            <a:avLst/>
          </a:prstGeom>
        </p:spPr>
      </p:pic>
      <p:pic>
        <p:nvPicPr>
          <p:cNvPr id="5" name="object 5">
            <a:extLst>
              <a:ext uri="{FF2B5EF4-FFF2-40B4-BE49-F238E27FC236}">
                <a16:creationId xmlns:a16="http://schemas.microsoft.com/office/drawing/2014/main" id="{D5567951-9FE5-0FCA-82FB-88F3DE28C611}"/>
              </a:ext>
            </a:extLst>
          </p:cNvPr>
          <p:cNvPicPr/>
          <p:nvPr/>
        </p:nvPicPr>
        <p:blipFill>
          <a:blip r:embed="rId3" cstate="print"/>
          <a:stretch>
            <a:fillRect/>
          </a:stretch>
        </p:blipFill>
        <p:spPr>
          <a:xfrm>
            <a:off x="775716" y="704552"/>
            <a:ext cx="777240" cy="443484"/>
          </a:xfrm>
          <a:prstGeom prst="rect">
            <a:avLst/>
          </a:prstGeom>
        </p:spPr>
      </p:pic>
      <p:sp>
        <p:nvSpPr>
          <p:cNvPr id="6" name="object 6">
            <a:extLst>
              <a:ext uri="{FF2B5EF4-FFF2-40B4-BE49-F238E27FC236}">
                <a16:creationId xmlns:a16="http://schemas.microsoft.com/office/drawing/2014/main" id="{3A80ACA0-85A0-442E-2CF6-A8D50039B3E1}"/>
              </a:ext>
            </a:extLst>
          </p:cNvPr>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4" name="文本框 13">
            <a:extLst>
              <a:ext uri="{FF2B5EF4-FFF2-40B4-BE49-F238E27FC236}">
                <a16:creationId xmlns:a16="http://schemas.microsoft.com/office/drawing/2014/main" id="{E35FDC43-D9CB-16F3-6FB5-9565F30C7BF7}"/>
              </a:ext>
            </a:extLst>
          </p:cNvPr>
          <p:cNvSpPr txBox="1"/>
          <p:nvPr/>
        </p:nvSpPr>
        <p:spPr>
          <a:xfrm>
            <a:off x="775716" y="1431699"/>
            <a:ext cx="8520638" cy="1934697"/>
          </a:xfrm>
          <a:prstGeom prst="rect">
            <a:avLst/>
          </a:prstGeom>
          <a:solidFill>
            <a:schemeClr val="accent2">
              <a:lumMod val="20000"/>
              <a:lumOff val="80000"/>
            </a:schemeClr>
          </a:solidFill>
        </p:spPr>
        <p:txBody>
          <a:bodyPr wrap="square">
            <a:spAutoFit/>
          </a:bodyPr>
          <a:lstStyle/>
          <a:p>
            <a:pPr>
              <a:lnSpc>
                <a:spcPct val="150000"/>
              </a:lnSpc>
            </a:pPr>
            <a:r>
              <a:rPr lang="zh-CN" altLang="en-US" sz="2200" b="1" i="0" dirty="0">
                <a:effectLst/>
              </a:rPr>
              <a:t>单调栈的插入</a:t>
            </a:r>
            <a:endParaRPr lang="en-US" altLang="zh-CN" sz="2200" b="1" i="0" dirty="0">
              <a:effectLst/>
            </a:endParaRPr>
          </a:p>
          <a:p>
            <a:pPr>
              <a:lnSpc>
                <a:spcPct val="150000"/>
              </a:lnSpc>
            </a:pPr>
            <a:r>
              <a:rPr lang="zh-CN" altLang="zh-CN" sz="2000" b="0" i="0" dirty="0">
                <a:effectLst/>
              </a:rPr>
              <a:t>将一个元素插入单调栈时，为了</a:t>
            </a:r>
            <a:r>
              <a:rPr lang="zh-CN" altLang="zh-CN" sz="2000" b="1" i="0" dirty="0">
                <a:effectLst/>
              </a:rPr>
              <a:t>维护栈的单调性</a:t>
            </a:r>
            <a:r>
              <a:rPr lang="zh-CN" altLang="zh-CN" sz="2000" b="0" i="0" dirty="0">
                <a:effectLst/>
              </a:rPr>
              <a:t>，需要在保证将该元素插入到栈顶后整个栈满足单调性的前提下弹出最少的元素</a:t>
            </a:r>
            <a:r>
              <a:rPr lang="zh-CN" altLang="en-US" sz="2000" dirty="0"/>
              <a:t>。</a:t>
            </a:r>
            <a:endParaRPr lang="en-US" altLang="zh-CN" sz="2000" b="0" i="0" dirty="0">
              <a:effectLst/>
            </a:endParaRPr>
          </a:p>
          <a:p>
            <a:pPr>
              <a:lnSpc>
                <a:spcPct val="150000"/>
              </a:lnSpc>
            </a:pPr>
            <a:r>
              <a:rPr lang="zh-CN" altLang="zh-CN" sz="2000" dirty="0"/>
              <a:t>例如，</a:t>
            </a:r>
            <a:r>
              <a:rPr lang="zh-CN" altLang="en-US" sz="2000" dirty="0"/>
              <a:t>右图单调递减</a:t>
            </a:r>
            <a:r>
              <a:rPr lang="zh-CN" altLang="zh-CN" sz="2000" dirty="0"/>
              <a:t>栈中自顶向下的元素为 {0,11,45,81}</a:t>
            </a:r>
            <a:r>
              <a:rPr lang="zh-CN" altLang="en-US" sz="2000" dirty="0"/>
              <a:t>。</a:t>
            </a:r>
          </a:p>
        </p:txBody>
      </p:sp>
      <p:pic>
        <p:nvPicPr>
          <p:cNvPr id="15" name="图片 14">
            <a:extLst>
              <a:ext uri="{FF2B5EF4-FFF2-40B4-BE49-F238E27FC236}">
                <a16:creationId xmlns:a16="http://schemas.microsoft.com/office/drawing/2014/main" id="{6F1AA0D5-CE91-4807-C8AB-3D27051EF943}"/>
              </a:ext>
            </a:extLst>
          </p:cNvPr>
          <p:cNvPicPr>
            <a:picLocks noChangeAspect="1"/>
          </p:cNvPicPr>
          <p:nvPr/>
        </p:nvPicPr>
        <p:blipFill>
          <a:blip r:embed="rId4"/>
          <a:stretch>
            <a:fillRect/>
          </a:stretch>
        </p:blipFill>
        <p:spPr>
          <a:xfrm>
            <a:off x="6091966" y="3425331"/>
            <a:ext cx="9525" cy="9525"/>
          </a:xfrm>
          <a:prstGeom prst="rect">
            <a:avLst/>
          </a:prstGeom>
        </p:spPr>
      </p:pic>
      <p:pic>
        <p:nvPicPr>
          <p:cNvPr id="16" name="图形 15">
            <a:extLst>
              <a:ext uri="{FF2B5EF4-FFF2-40B4-BE49-F238E27FC236}">
                <a16:creationId xmlns:a16="http://schemas.microsoft.com/office/drawing/2014/main" id="{25329119-FB22-2196-D267-BB40F061DB4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211483" y="1465160"/>
            <a:ext cx="913966" cy="1816062"/>
          </a:xfrm>
          <a:prstGeom prst="rect">
            <a:avLst/>
          </a:prstGeom>
        </p:spPr>
      </p:pic>
      <p:sp>
        <p:nvSpPr>
          <p:cNvPr id="18" name="文本框 17">
            <a:extLst>
              <a:ext uri="{FF2B5EF4-FFF2-40B4-BE49-F238E27FC236}">
                <a16:creationId xmlns:a16="http://schemas.microsoft.com/office/drawing/2014/main" id="{3AB22029-1FD3-A8D6-543F-E41D2E090610}"/>
              </a:ext>
            </a:extLst>
          </p:cNvPr>
          <p:cNvSpPr txBox="1"/>
          <p:nvPr/>
        </p:nvSpPr>
        <p:spPr>
          <a:xfrm>
            <a:off x="776906" y="4030033"/>
            <a:ext cx="8519448" cy="1851597"/>
          </a:xfrm>
          <a:prstGeom prst="rect">
            <a:avLst/>
          </a:prstGeom>
          <a:solidFill>
            <a:schemeClr val="accent5">
              <a:lumMod val="20000"/>
              <a:lumOff val="80000"/>
            </a:schemeClr>
          </a:solidFill>
        </p:spPr>
        <p:txBody>
          <a:bodyPr wrap="square">
            <a:spAutoFit/>
          </a:bodyPr>
          <a:lstStyle/>
          <a:p>
            <a:pPr>
              <a:lnSpc>
                <a:spcPct val="200000"/>
              </a:lnSpc>
            </a:pPr>
            <a:r>
              <a:rPr lang="zh-CN" altLang="en-US" sz="2000" dirty="0">
                <a:latin typeface="Fira Sans" panose="020B0503050000020004" pitchFamily="34" charset="0"/>
              </a:rPr>
              <a:t>接下来需要往单调栈中插入</a:t>
            </a:r>
            <a:r>
              <a:rPr lang="zh-CN" altLang="zh-CN" sz="2000" b="0" i="0" dirty="0">
                <a:effectLst/>
                <a:latin typeface="Fira Sans" panose="020B0503050000020004" pitchFamily="34" charset="0"/>
              </a:rPr>
              <a:t>元素 </a:t>
            </a:r>
            <a:r>
              <a:rPr lang="zh-CN" altLang="zh-CN" sz="2000" dirty="0"/>
              <a:t>14</a:t>
            </a:r>
            <a:r>
              <a:rPr lang="zh-CN" altLang="zh-CN" sz="2000" b="0" i="0" dirty="0">
                <a:effectLst/>
                <a:latin typeface="Fira Sans" panose="020B0503050000020004" pitchFamily="34" charset="0"/>
              </a:rPr>
              <a:t> </a:t>
            </a:r>
            <a:r>
              <a:rPr lang="zh-CN" altLang="en-US" sz="2000" b="0" i="0" dirty="0">
                <a:effectLst/>
                <a:latin typeface="Fira Sans" panose="020B0503050000020004" pitchFamily="34" charset="0"/>
              </a:rPr>
              <a:t>。</a:t>
            </a:r>
            <a:endParaRPr lang="en-US" altLang="zh-CN" sz="2000" b="0" i="0" dirty="0">
              <a:effectLst/>
              <a:latin typeface="Fira Sans" panose="020B0503050000020004" pitchFamily="34" charset="0"/>
            </a:endParaRPr>
          </a:p>
          <a:p>
            <a:pPr>
              <a:lnSpc>
                <a:spcPct val="200000"/>
              </a:lnSpc>
            </a:pPr>
            <a:r>
              <a:rPr lang="zh-CN" altLang="zh-CN" sz="2000" b="0" i="0" dirty="0">
                <a:effectLst/>
                <a:latin typeface="Fira Sans" panose="020B0503050000020004" pitchFamily="34" charset="0"/>
              </a:rPr>
              <a:t>为了保证单调性需要依次弹出元素 </a:t>
            </a:r>
            <a:r>
              <a:rPr lang="zh-CN" altLang="zh-CN" sz="2000" dirty="0"/>
              <a:t>0,11</a:t>
            </a:r>
            <a:r>
              <a:rPr lang="zh-CN" altLang="zh-CN" sz="2000" b="0" i="0" dirty="0">
                <a:effectLst/>
                <a:latin typeface="Fira Sans" panose="020B0503050000020004" pitchFamily="34" charset="0"/>
              </a:rPr>
              <a:t>，</a:t>
            </a:r>
            <a:r>
              <a:rPr lang="zh-CN" altLang="en-US" sz="2000" b="0" i="0" dirty="0">
                <a:effectLst/>
                <a:latin typeface="Fira Sans" panose="020B0503050000020004" pitchFamily="34" charset="0"/>
              </a:rPr>
              <a:t>才能进行插入，否则直接插入无法保持栈的单调性，</a:t>
            </a:r>
            <a:r>
              <a:rPr lang="zh-CN" altLang="zh-CN" sz="2000" b="0" i="0" dirty="0">
                <a:effectLst/>
                <a:latin typeface="Fira Sans" panose="020B0503050000020004" pitchFamily="34" charset="0"/>
              </a:rPr>
              <a:t>操作后</a:t>
            </a:r>
            <a:r>
              <a:rPr lang="zh-CN" altLang="en-US" sz="2000" b="0" i="0" dirty="0">
                <a:effectLst/>
                <a:latin typeface="Fira Sans" panose="020B0503050000020004" pitchFamily="34" charset="0"/>
              </a:rPr>
              <a:t>如右图所示</a:t>
            </a:r>
            <a:r>
              <a:rPr lang="zh-CN" altLang="zh-CN" sz="2000" b="0" i="0" dirty="0">
                <a:effectLst/>
                <a:latin typeface="Fira Sans" panose="020B0503050000020004" pitchFamily="34" charset="0"/>
              </a:rPr>
              <a:t>栈为 </a:t>
            </a:r>
            <a:r>
              <a:rPr lang="zh-CN" altLang="zh-CN" sz="2000" dirty="0"/>
              <a:t>{14,45,81}</a:t>
            </a:r>
            <a:r>
              <a:rPr lang="zh-CN" altLang="en-US" sz="2000" dirty="0">
                <a:latin typeface="Fira Sans" panose="020B0503050000020004" pitchFamily="34" charset="0"/>
              </a:rPr>
              <a:t>。</a:t>
            </a:r>
            <a:endParaRPr lang="zh-CN" altLang="en-US" sz="2000" dirty="0"/>
          </a:p>
        </p:txBody>
      </p:sp>
      <p:pic>
        <p:nvPicPr>
          <p:cNvPr id="19" name="图片 18">
            <a:extLst>
              <a:ext uri="{FF2B5EF4-FFF2-40B4-BE49-F238E27FC236}">
                <a16:creationId xmlns:a16="http://schemas.microsoft.com/office/drawing/2014/main" id="{497C060F-FE9E-FD69-10BC-C6BF632855DF}"/>
              </a:ext>
            </a:extLst>
          </p:cNvPr>
          <p:cNvPicPr>
            <a:picLocks noChangeAspect="1"/>
          </p:cNvPicPr>
          <p:nvPr/>
        </p:nvPicPr>
        <p:blipFill>
          <a:blip r:embed="rId4"/>
          <a:stretch>
            <a:fillRect/>
          </a:stretch>
        </p:blipFill>
        <p:spPr>
          <a:xfrm>
            <a:off x="7544506" y="4361607"/>
            <a:ext cx="9525" cy="9525"/>
          </a:xfrm>
          <a:prstGeom prst="rect">
            <a:avLst/>
          </a:prstGeom>
        </p:spPr>
      </p:pic>
      <p:pic>
        <p:nvPicPr>
          <p:cNvPr id="20" name="图片 19">
            <a:extLst>
              <a:ext uri="{FF2B5EF4-FFF2-40B4-BE49-F238E27FC236}">
                <a16:creationId xmlns:a16="http://schemas.microsoft.com/office/drawing/2014/main" id="{9DBC7EA1-331E-145C-89BA-0EC491AA6877}"/>
              </a:ext>
            </a:extLst>
          </p:cNvPr>
          <p:cNvPicPr>
            <a:picLocks noChangeAspect="1"/>
          </p:cNvPicPr>
          <p:nvPr/>
        </p:nvPicPr>
        <p:blipFill>
          <a:blip r:embed="rId4"/>
          <a:stretch>
            <a:fillRect/>
          </a:stretch>
        </p:blipFill>
        <p:spPr>
          <a:xfrm>
            <a:off x="7694506" y="4511607"/>
            <a:ext cx="9525" cy="9525"/>
          </a:xfrm>
          <a:prstGeom prst="rect">
            <a:avLst/>
          </a:prstGeom>
        </p:spPr>
      </p:pic>
      <p:pic>
        <p:nvPicPr>
          <p:cNvPr id="21" name="图片 20">
            <a:extLst>
              <a:ext uri="{FF2B5EF4-FFF2-40B4-BE49-F238E27FC236}">
                <a16:creationId xmlns:a16="http://schemas.microsoft.com/office/drawing/2014/main" id="{C825E891-D041-D293-2EF5-EF6B4C22D5BA}"/>
              </a:ext>
            </a:extLst>
          </p:cNvPr>
          <p:cNvPicPr>
            <a:picLocks noChangeAspect="1"/>
          </p:cNvPicPr>
          <p:nvPr/>
        </p:nvPicPr>
        <p:blipFill>
          <a:blip r:embed="rId4"/>
          <a:stretch>
            <a:fillRect/>
          </a:stretch>
        </p:blipFill>
        <p:spPr>
          <a:xfrm>
            <a:off x="7844506" y="4661607"/>
            <a:ext cx="9525" cy="9525"/>
          </a:xfrm>
          <a:prstGeom prst="rect">
            <a:avLst/>
          </a:prstGeom>
        </p:spPr>
      </p:pic>
      <p:grpSp>
        <p:nvGrpSpPr>
          <p:cNvPr id="27" name="图形 21">
            <a:extLst>
              <a:ext uri="{FF2B5EF4-FFF2-40B4-BE49-F238E27FC236}">
                <a16:creationId xmlns:a16="http://schemas.microsoft.com/office/drawing/2014/main" id="{4CD469D3-79D8-E172-F4A6-17699868C3D2}"/>
              </a:ext>
            </a:extLst>
          </p:cNvPr>
          <p:cNvGrpSpPr/>
          <p:nvPr/>
        </p:nvGrpSpPr>
        <p:grpSpPr>
          <a:xfrm>
            <a:off x="9474914" y="3826522"/>
            <a:ext cx="1940180" cy="2386362"/>
            <a:chOff x="-721750" y="5482644"/>
            <a:chExt cx="3014358" cy="3608769"/>
          </a:xfrm>
        </p:grpSpPr>
        <p:sp>
          <p:nvSpPr>
            <p:cNvPr id="28" name="任意多边形: 形状 27">
              <a:extLst>
                <a:ext uri="{FF2B5EF4-FFF2-40B4-BE49-F238E27FC236}">
                  <a16:creationId xmlns:a16="http://schemas.microsoft.com/office/drawing/2014/main" id="{25CBE5F7-A516-288C-4EEB-04B3585690A5}"/>
                </a:ext>
              </a:extLst>
            </p:cNvPr>
            <p:cNvSpPr/>
            <p:nvPr/>
          </p:nvSpPr>
          <p:spPr>
            <a:xfrm flipV="1">
              <a:off x="791541" y="6083833"/>
              <a:ext cx="1501067" cy="3007580"/>
            </a:xfrm>
            <a:custGeom>
              <a:avLst/>
              <a:gdLst>
                <a:gd name="csX0" fmla="*/ 29 w 1501067"/>
                <a:gd name="csY0" fmla="*/ 3007677 h 3007580"/>
                <a:gd name="csX1" fmla="*/ 29 w 1501067"/>
                <a:gd name="csY1" fmla="*/ 97 h 3007580"/>
                <a:gd name="csX2" fmla="*/ 1501096 w 1501067"/>
                <a:gd name="csY2" fmla="*/ 97 h 3007580"/>
                <a:gd name="csX3" fmla="*/ 1501096 w 1501067"/>
                <a:gd name="csY3" fmla="*/ 3007677 h 3007580"/>
              </a:gdLst>
              <a:ahLst/>
              <a:cxnLst>
                <a:cxn ang="0">
                  <a:pos x="csX0" y="csY0"/>
                </a:cxn>
                <a:cxn ang="0">
                  <a:pos x="csX1" y="csY1"/>
                </a:cxn>
                <a:cxn ang="0">
                  <a:pos x="csX2" y="csY2"/>
                </a:cxn>
                <a:cxn ang="0">
                  <a:pos x="csX3" y="csY3"/>
                </a:cxn>
              </a:cxnLst>
              <a:rect l="l" t="t" r="r" b="b"/>
              <a:pathLst>
                <a:path w="1501067" h="3007580">
                  <a:moveTo>
                    <a:pt x="29" y="3007677"/>
                  </a:moveTo>
                  <a:lnTo>
                    <a:pt x="29" y="97"/>
                  </a:lnTo>
                  <a:lnTo>
                    <a:pt x="1501096" y="97"/>
                  </a:lnTo>
                  <a:lnTo>
                    <a:pt x="1501096" y="3007677"/>
                  </a:lnTo>
                </a:path>
              </a:pathLst>
            </a:custGeom>
            <a:noFill/>
            <a:ln w="31610" cap="flat">
              <a:solidFill>
                <a:srgbClr val="000000"/>
              </a:solidFill>
              <a:prstDash val="solid"/>
              <a:miter/>
            </a:ln>
          </p:spPr>
        </p:sp>
        <p:sp>
          <p:nvSpPr>
            <p:cNvPr id="29" name="任意多边形: 形状 28">
              <a:extLst>
                <a:ext uri="{FF2B5EF4-FFF2-40B4-BE49-F238E27FC236}">
                  <a16:creationId xmlns:a16="http://schemas.microsoft.com/office/drawing/2014/main" id="{142BA901-33BF-0D18-BD1A-3A580763ED02}"/>
                </a:ext>
              </a:extLst>
            </p:cNvPr>
            <p:cNvSpPr/>
            <p:nvPr/>
          </p:nvSpPr>
          <p:spPr>
            <a:xfrm flipV="1">
              <a:off x="866630" y="8414716"/>
              <a:ext cx="1350990" cy="601578"/>
            </a:xfrm>
            <a:custGeom>
              <a:avLst/>
              <a:gdLst>
                <a:gd name="csX0" fmla="*/ 29 w 1350990"/>
                <a:gd name="csY0" fmla="*/ 182 h 601578"/>
                <a:gd name="csX1" fmla="*/ 1351020 w 1350990"/>
                <a:gd name="csY1" fmla="*/ 182 h 601578"/>
                <a:gd name="csX2" fmla="*/ 1351020 w 1350990"/>
                <a:gd name="csY2" fmla="*/ 601761 h 601578"/>
                <a:gd name="csX3" fmla="*/ 29 w 1350990"/>
                <a:gd name="csY3" fmla="*/ 601761 h 601578"/>
              </a:gdLst>
              <a:ahLst/>
              <a:cxnLst>
                <a:cxn ang="0">
                  <a:pos x="csX0" y="csY0"/>
                </a:cxn>
                <a:cxn ang="0">
                  <a:pos x="csX1" y="csY1"/>
                </a:cxn>
                <a:cxn ang="0">
                  <a:pos x="csX2" y="csY2"/>
                </a:cxn>
                <a:cxn ang="0">
                  <a:pos x="csX3" y="csY3"/>
                </a:cxn>
              </a:cxnLst>
              <a:rect l="l" t="t" r="r" b="b"/>
              <a:pathLst>
                <a:path w="1350990" h="601578">
                  <a:moveTo>
                    <a:pt x="29" y="182"/>
                  </a:moveTo>
                  <a:lnTo>
                    <a:pt x="1351020" y="182"/>
                  </a:lnTo>
                  <a:lnTo>
                    <a:pt x="1351020" y="601761"/>
                  </a:lnTo>
                  <a:lnTo>
                    <a:pt x="29" y="601761"/>
                  </a:lnTo>
                  <a:close/>
                </a:path>
              </a:pathLst>
            </a:custGeom>
            <a:noFill/>
            <a:ln w="21073" cap="flat">
              <a:solidFill>
                <a:srgbClr val="000000"/>
              </a:solidFill>
              <a:prstDash val="solid"/>
              <a:miter/>
            </a:ln>
          </p:spPr>
        </p:sp>
        <p:grpSp>
          <p:nvGrpSpPr>
            <p:cNvPr id="30" name="图形 21">
              <a:extLst>
                <a:ext uri="{FF2B5EF4-FFF2-40B4-BE49-F238E27FC236}">
                  <a16:creationId xmlns:a16="http://schemas.microsoft.com/office/drawing/2014/main" id="{5964E350-4D3E-9A16-F098-82888F284E1D}"/>
                </a:ext>
              </a:extLst>
            </p:cNvPr>
            <p:cNvGrpSpPr/>
            <p:nvPr/>
          </p:nvGrpSpPr>
          <p:grpSpPr>
            <a:xfrm>
              <a:off x="1421375" y="8624496"/>
              <a:ext cx="231186" cy="181944"/>
              <a:chOff x="1421375" y="8624496"/>
              <a:chExt cx="231186" cy="181944"/>
            </a:xfrm>
            <a:solidFill>
              <a:srgbClr val="000000"/>
            </a:solidFill>
          </p:grpSpPr>
          <p:sp>
            <p:nvSpPr>
              <p:cNvPr id="31" name="任意多边形: 形状 30">
                <a:extLst>
                  <a:ext uri="{FF2B5EF4-FFF2-40B4-BE49-F238E27FC236}">
                    <a16:creationId xmlns:a16="http://schemas.microsoft.com/office/drawing/2014/main" id="{9904E4BF-43F6-9821-A5ED-161691FC419A}"/>
                  </a:ext>
                </a:extLst>
              </p:cNvPr>
              <p:cNvSpPr/>
              <p:nvPr/>
            </p:nvSpPr>
            <p:spPr>
              <a:xfrm>
                <a:off x="1421375" y="8624496"/>
                <a:ext cx="109634" cy="181944"/>
              </a:xfrm>
              <a:custGeom>
                <a:avLst/>
                <a:gdLst>
                  <a:gd name="csX0" fmla="*/ 31880 w 109634"/>
                  <a:gd name="csY0" fmla="*/ 55307 h 181944"/>
                  <a:gd name="csX1" fmla="*/ 18641 w 109634"/>
                  <a:gd name="csY1" fmla="*/ 34170 h 181944"/>
                  <a:gd name="csX2" fmla="*/ 54635 w 109634"/>
                  <a:gd name="csY2" fmla="*/ 6816 h 181944"/>
                  <a:gd name="csX3" fmla="*/ 90628 w 109634"/>
                  <a:gd name="csY3" fmla="*/ 39558 h 181944"/>
                  <a:gd name="csX4" fmla="*/ 64564 w 109634"/>
                  <a:gd name="csY4" fmla="*/ 76444 h 181944"/>
                  <a:gd name="csX5" fmla="*/ 70356 w 109634"/>
                  <a:gd name="csY5" fmla="*/ 80589 h 181944"/>
                  <a:gd name="csX6" fmla="*/ 102212 w 109634"/>
                  <a:gd name="csY6" fmla="*/ 39558 h 181944"/>
                  <a:gd name="csX7" fmla="*/ 55048 w 109634"/>
                  <a:gd name="csY7" fmla="*/ 185 h 181944"/>
                  <a:gd name="csX8" fmla="*/ 7057 w 109634"/>
                  <a:gd name="csY8" fmla="*/ 44531 h 181944"/>
                  <a:gd name="csX9" fmla="*/ 18641 w 109634"/>
                  <a:gd name="csY9" fmla="*/ 73543 h 181944"/>
                  <a:gd name="csX10" fmla="*/ 38086 w 109634"/>
                  <a:gd name="csY10" fmla="*/ 87634 h 181944"/>
                  <a:gd name="csX11" fmla="*/ 24 w 109634"/>
                  <a:gd name="csY11" fmla="*/ 136540 h 181944"/>
                  <a:gd name="csX12" fmla="*/ 54635 w 109634"/>
                  <a:gd name="csY12" fmla="*/ 182130 h 181944"/>
                  <a:gd name="csX13" fmla="*/ 109659 w 109634"/>
                  <a:gd name="csY13" fmla="*/ 131981 h 181944"/>
                  <a:gd name="csX14" fmla="*/ 96420 w 109634"/>
                  <a:gd name="csY14" fmla="*/ 99239 h 181944"/>
                  <a:gd name="csX15" fmla="*/ 70356 w 109634"/>
                  <a:gd name="csY15" fmla="*/ 80589 h 181944"/>
                  <a:gd name="csX16" fmla="*/ 43878 w 109634"/>
                  <a:gd name="csY16" fmla="*/ 91779 h 181944"/>
                  <a:gd name="csX17" fmla="*/ 76562 w 109634"/>
                  <a:gd name="csY17" fmla="*/ 112502 h 181944"/>
                  <a:gd name="csX18" fmla="*/ 96420 w 109634"/>
                  <a:gd name="csY18" fmla="*/ 141513 h 181944"/>
                  <a:gd name="csX19" fmla="*/ 55048 w 109634"/>
                  <a:gd name="csY19" fmla="*/ 174670 h 181944"/>
                  <a:gd name="csX20" fmla="*/ 13263 w 109634"/>
                  <a:gd name="csY20" fmla="*/ 136540 h 181944"/>
                  <a:gd name="csX21" fmla="*/ 43878 w 109634"/>
                  <a:gd name="csY21" fmla="*/ 91779 h 181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09634" h="181944">
                    <a:moveTo>
                      <a:pt x="31880" y="55307"/>
                    </a:moveTo>
                    <a:cubicBezTo>
                      <a:pt x="19882" y="47432"/>
                      <a:pt x="18641" y="38729"/>
                      <a:pt x="18641" y="34170"/>
                    </a:cubicBezTo>
                    <a:cubicBezTo>
                      <a:pt x="18641" y="18006"/>
                      <a:pt x="36017" y="6816"/>
                      <a:pt x="54635" y="6816"/>
                    </a:cubicBezTo>
                    <a:cubicBezTo>
                      <a:pt x="73665" y="6816"/>
                      <a:pt x="90628" y="20493"/>
                      <a:pt x="90628" y="39558"/>
                    </a:cubicBezTo>
                    <a:cubicBezTo>
                      <a:pt x="90628" y="54893"/>
                      <a:pt x="80285" y="67326"/>
                      <a:pt x="64564" y="76444"/>
                    </a:cubicBezTo>
                    <a:close/>
                    <a:moveTo>
                      <a:pt x="70356" y="80589"/>
                    </a:moveTo>
                    <a:cubicBezTo>
                      <a:pt x="89387" y="70642"/>
                      <a:pt x="102212" y="56965"/>
                      <a:pt x="102212" y="39558"/>
                    </a:cubicBezTo>
                    <a:cubicBezTo>
                      <a:pt x="102212" y="15105"/>
                      <a:pt x="79044" y="185"/>
                      <a:pt x="55048" y="185"/>
                    </a:cubicBezTo>
                    <a:cubicBezTo>
                      <a:pt x="28570" y="185"/>
                      <a:pt x="7057" y="19664"/>
                      <a:pt x="7057" y="44531"/>
                    </a:cubicBezTo>
                    <a:cubicBezTo>
                      <a:pt x="7057" y="49090"/>
                      <a:pt x="7471" y="61109"/>
                      <a:pt x="18641" y="73543"/>
                    </a:cubicBezTo>
                    <a:cubicBezTo>
                      <a:pt x="21537" y="76444"/>
                      <a:pt x="31467" y="83076"/>
                      <a:pt x="38086" y="87634"/>
                    </a:cubicBezTo>
                    <a:cubicBezTo>
                      <a:pt x="22778" y="95509"/>
                      <a:pt x="24" y="110015"/>
                      <a:pt x="24" y="136540"/>
                    </a:cubicBezTo>
                    <a:cubicBezTo>
                      <a:pt x="24" y="164308"/>
                      <a:pt x="26916" y="182130"/>
                      <a:pt x="54635" y="182130"/>
                    </a:cubicBezTo>
                    <a:cubicBezTo>
                      <a:pt x="84422" y="182130"/>
                      <a:pt x="109659" y="160164"/>
                      <a:pt x="109659" y="131981"/>
                    </a:cubicBezTo>
                    <a:cubicBezTo>
                      <a:pt x="109659" y="122449"/>
                      <a:pt x="106763" y="110429"/>
                      <a:pt x="96420" y="99239"/>
                    </a:cubicBezTo>
                    <a:cubicBezTo>
                      <a:pt x="91455" y="93851"/>
                      <a:pt x="87318" y="91365"/>
                      <a:pt x="70356" y="80589"/>
                    </a:cubicBezTo>
                    <a:close/>
                    <a:moveTo>
                      <a:pt x="43878" y="91779"/>
                    </a:moveTo>
                    <a:lnTo>
                      <a:pt x="76562" y="112502"/>
                    </a:lnTo>
                    <a:cubicBezTo>
                      <a:pt x="84008" y="117475"/>
                      <a:pt x="96420" y="125350"/>
                      <a:pt x="96420" y="141513"/>
                    </a:cubicBezTo>
                    <a:cubicBezTo>
                      <a:pt x="96420" y="160993"/>
                      <a:pt x="76562" y="174670"/>
                      <a:pt x="55048" y="174670"/>
                    </a:cubicBezTo>
                    <a:cubicBezTo>
                      <a:pt x="32294" y="174670"/>
                      <a:pt x="13263" y="158506"/>
                      <a:pt x="13263" y="136540"/>
                    </a:cubicBezTo>
                    <a:cubicBezTo>
                      <a:pt x="13263" y="121205"/>
                      <a:pt x="21537" y="104213"/>
                      <a:pt x="43878" y="91779"/>
                    </a:cubicBezTo>
                    <a:close/>
                  </a:path>
                </a:pathLst>
              </a:custGeom>
              <a:solidFill>
                <a:srgbClr val="000000"/>
              </a:solidFill>
              <a:ln w="26440" cap="flat">
                <a:noFill/>
                <a:prstDash val="solid"/>
                <a:miter/>
              </a:ln>
            </p:spPr>
          </p:sp>
          <p:sp>
            <p:nvSpPr>
              <p:cNvPr id="32" name="任意多边形: 形状 31">
                <a:extLst>
                  <a:ext uri="{FF2B5EF4-FFF2-40B4-BE49-F238E27FC236}">
                    <a16:creationId xmlns:a16="http://schemas.microsoft.com/office/drawing/2014/main" id="{085018D4-E04E-BED1-9AE8-DF5E21C0EE6E}"/>
                  </a:ext>
                </a:extLst>
              </p:cNvPr>
              <p:cNvSpPr/>
              <p:nvPr/>
            </p:nvSpPr>
            <p:spPr>
              <a:xfrm>
                <a:off x="1565681" y="8624496"/>
                <a:ext cx="86880" cy="176142"/>
              </a:xfrm>
              <a:custGeom>
                <a:avLst/>
                <a:gdLst>
                  <a:gd name="csX0" fmla="*/ 54226 w 86880"/>
                  <a:gd name="csY0" fmla="*/ 7231 h 176142"/>
                  <a:gd name="csX1" fmla="*/ 48020 w 86880"/>
                  <a:gd name="csY1" fmla="*/ 185 h 176142"/>
                  <a:gd name="csX2" fmla="*/ 29 w 86880"/>
                  <a:gd name="csY2" fmla="*/ 17177 h 176142"/>
                  <a:gd name="csX3" fmla="*/ 29 w 86880"/>
                  <a:gd name="csY3" fmla="*/ 25467 h 176142"/>
                  <a:gd name="csX4" fmla="*/ 34367 w 86880"/>
                  <a:gd name="csY4" fmla="*/ 18421 h 176142"/>
                  <a:gd name="csX5" fmla="*/ 34367 w 86880"/>
                  <a:gd name="csY5" fmla="*/ 155605 h 176142"/>
                  <a:gd name="csX6" fmla="*/ 9958 w 86880"/>
                  <a:gd name="csY6" fmla="*/ 168038 h 176142"/>
                  <a:gd name="csX7" fmla="*/ 1684 w 86880"/>
                  <a:gd name="csY7" fmla="*/ 168038 h 176142"/>
                  <a:gd name="csX8" fmla="*/ 1684 w 86880"/>
                  <a:gd name="csY8" fmla="*/ 176327 h 176142"/>
                  <a:gd name="csX9" fmla="*/ 44297 w 86880"/>
                  <a:gd name="csY9" fmla="*/ 175498 h 176142"/>
                  <a:gd name="csX10" fmla="*/ 86910 w 86880"/>
                  <a:gd name="csY10" fmla="*/ 176327 h 176142"/>
                  <a:gd name="csX11" fmla="*/ 86910 w 86880"/>
                  <a:gd name="csY11" fmla="*/ 168038 h 176142"/>
                  <a:gd name="csX12" fmla="*/ 78635 w 86880"/>
                  <a:gd name="csY12" fmla="*/ 168038 h 176142"/>
                  <a:gd name="csX13" fmla="*/ 54226 w 86880"/>
                  <a:gd name="csY13" fmla="*/ 155605 h 1761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86880" h="176142">
                    <a:moveTo>
                      <a:pt x="54226" y="7231"/>
                    </a:moveTo>
                    <a:cubicBezTo>
                      <a:pt x="54226" y="599"/>
                      <a:pt x="54226" y="185"/>
                      <a:pt x="48020" y="185"/>
                    </a:cubicBezTo>
                    <a:cubicBezTo>
                      <a:pt x="31471" y="17177"/>
                      <a:pt x="8303" y="17177"/>
                      <a:pt x="29" y="17177"/>
                    </a:cubicBezTo>
                    <a:lnTo>
                      <a:pt x="29" y="25467"/>
                    </a:lnTo>
                    <a:cubicBezTo>
                      <a:pt x="5407" y="25467"/>
                      <a:pt x="20715" y="25467"/>
                      <a:pt x="34367" y="18421"/>
                    </a:cubicBezTo>
                    <a:lnTo>
                      <a:pt x="34367" y="155605"/>
                    </a:lnTo>
                    <a:cubicBezTo>
                      <a:pt x="34367" y="165137"/>
                      <a:pt x="33540" y="168038"/>
                      <a:pt x="9958" y="168038"/>
                    </a:cubicBezTo>
                    <a:lnTo>
                      <a:pt x="1684" y="168038"/>
                    </a:lnTo>
                    <a:lnTo>
                      <a:pt x="1684" y="176327"/>
                    </a:lnTo>
                    <a:cubicBezTo>
                      <a:pt x="10786" y="175498"/>
                      <a:pt x="33540" y="175498"/>
                      <a:pt x="44297" y="175498"/>
                    </a:cubicBezTo>
                    <a:cubicBezTo>
                      <a:pt x="54639" y="175498"/>
                      <a:pt x="77808" y="175498"/>
                      <a:pt x="86910" y="176327"/>
                    </a:cubicBezTo>
                    <a:lnTo>
                      <a:pt x="86910" y="168038"/>
                    </a:lnTo>
                    <a:lnTo>
                      <a:pt x="78635" y="168038"/>
                    </a:lnTo>
                    <a:cubicBezTo>
                      <a:pt x="54639" y="168038"/>
                      <a:pt x="54226" y="165137"/>
                      <a:pt x="54226" y="155605"/>
                    </a:cubicBezTo>
                    <a:close/>
                  </a:path>
                </a:pathLst>
              </a:custGeom>
              <a:solidFill>
                <a:srgbClr val="000000"/>
              </a:solidFill>
              <a:ln w="26440" cap="flat">
                <a:noFill/>
                <a:prstDash val="solid"/>
                <a:miter/>
              </a:ln>
            </p:spPr>
          </p:sp>
        </p:grpSp>
        <p:sp>
          <p:nvSpPr>
            <p:cNvPr id="33" name="任意多边形: 形状 32">
              <a:extLst>
                <a:ext uri="{FF2B5EF4-FFF2-40B4-BE49-F238E27FC236}">
                  <a16:creationId xmlns:a16="http://schemas.microsoft.com/office/drawing/2014/main" id="{273B3C04-BC95-1781-1A6D-3FAF127559B6}"/>
                </a:ext>
              </a:extLst>
            </p:cNvPr>
            <p:cNvSpPr/>
            <p:nvPr/>
          </p:nvSpPr>
          <p:spPr>
            <a:xfrm flipV="1">
              <a:off x="866630" y="7662793"/>
              <a:ext cx="1350990" cy="601578"/>
            </a:xfrm>
            <a:custGeom>
              <a:avLst/>
              <a:gdLst>
                <a:gd name="csX0" fmla="*/ 29 w 1350990"/>
                <a:gd name="csY0" fmla="*/ 125 h 601578"/>
                <a:gd name="csX1" fmla="*/ 1351020 w 1350990"/>
                <a:gd name="csY1" fmla="*/ 125 h 601578"/>
                <a:gd name="csX2" fmla="*/ 1351020 w 1350990"/>
                <a:gd name="csY2" fmla="*/ 601704 h 601578"/>
                <a:gd name="csX3" fmla="*/ 29 w 1350990"/>
                <a:gd name="csY3" fmla="*/ 601704 h 601578"/>
              </a:gdLst>
              <a:ahLst/>
              <a:cxnLst>
                <a:cxn ang="0">
                  <a:pos x="csX0" y="csY0"/>
                </a:cxn>
                <a:cxn ang="0">
                  <a:pos x="csX1" y="csY1"/>
                </a:cxn>
                <a:cxn ang="0">
                  <a:pos x="csX2" y="csY2"/>
                </a:cxn>
                <a:cxn ang="0">
                  <a:pos x="csX3" y="csY3"/>
                </a:cxn>
              </a:cxnLst>
              <a:rect l="l" t="t" r="r" b="b"/>
              <a:pathLst>
                <a:path w="1350990" h="601578">
                  <a:moveTo>
                    <a:pt x="29" y="125"/>
                  </a:moveTo>
                  <a:lnTo>
                    <a:pt x="1351020" y="125"/>
                  </a:lnTo>
                  <a:lnTo>
                    <a:pt x="1351020" y="601704"/>
                  </a:lnTo>
                  <a:lnTo>
                    <a:pt x="29" y="601704"/>
                  </a:lnTo>
                  <a:close/>
                </a:path>
              </a:pathLst>
            </a:custGeom>
            <a:noFill/>
            <a:ln w="21073" cap="flat">
              <a:solidFill>
                <a:srgbClr val="000000"/>
              </a:solidFill>
              <a:prstDash val="solid"/>
              <a:miter/>
            </a:ln>
          </p:spPr>
        </p:sp>
        <p:grpSp>
          <p:nvGrpSpPr>
            <p:cNvPr id="34" name="图形 21">
              <a:extLst>
                <a:ext uri="{FF2B5EF4-FFF2-40B4-BE49-F238E27FC236}">
                  <a16:creationId xmlns:a16="http://schemas.microsoft.com/office/drawing/2014/main" id="{FBB86AF2-9671-FF0F-B644-1C806E9C52EF}"/>
                </a:ext>
              </a:extLst>
            </p:cNvPr>
            <p:cNvGrpSpPr/>
            <p:nvPr/>
          </p:nvGrpSpPr>
          <p:grpSpPr>
            <a:xfrm>
              <a:off x="1417651" y="7869717"/>
              <a:ext cx="242770" cy="184845"/>
              <a:chOff x="1417651" y="7869717"/>
              <a:chExt cx="242770" cy="184845"/>
            </a:xfrm>
            <a:solidFill>
              <a:srgbClr val="000000"/>
            </a:solidFill>
          </p:grpSpPr>
          <p:sp>
            <p:nvSpPr>
              <p:cNvPr id="35" name="任意多边形: 形状 34">
                <a:extLst>
                  <a:ext uri="{FF2B5EF4-FFF2-40B4-BE49-F238E27FC236}">
                    <a16:creationId xmlns:a16="http://schemas.microsoft.com/office/drawing/2014/main" id="{8BA63767-6A3C-3FB4-2E39-4CCDA443E5F2}"/>
                  </a:ext>
                </a:extLst>
              </p:cNvPr>
              <p:cNvSpPr/>
              <p:nvPr/>
            </p:nvSpPr>
            <p:spPr>
              <a:xfrm>
                <a:off x="1417651" y="7869717"/>
                <a:ext cx="116668" cy="179043"/>
              </a:xfrm>
              <a:custGeom>
                <a:avLst/>
                <a:gdLst>
                  <a:gd name="csX0" fmla="*/ 70356 w 116668"/>
                  <a:gd name="csY0" fmla="*/ 135683 h 179043"/>
                  <a:gd name="csX1" fmla="*/ 70356 w 116668"/>
                  <a:gd name="csY1" fmla="*/ 158478 h 179043"/>
                  <a:gd name="csX2" fmla="*/ 50084 w 116668"/>
                  <a:gd name="csY2" fmla="*/ 170911 h 179043"/>
                  <a:gd name="csX3" fmla="*/ 44705 w 116668"/>
                  <a:gd name="csY3" fmla="*/ 170911 h 179043"/>
                  <a:gd name="csX4" fmla="*/ 44705 w 116668"/>
                  <a:gd name="csY4" fmla="*/ 179200 h 179043"/>
                  <a:gd name="csX5" fmla="*/ 80285 w 116668"/>
                  <a:gd name="csY5" fmla="*/ 178371 h 179043"/>
                  <a:gd name="csX6" fmla="*/ 116278 w 116668"/>
                  <a:gd name="csY6" fmla="*/ 179200 h 179043"/>
                  <a:gd name="csX7" fmla="*/ 116278 w 116668"/>
                  <a:gd name="csY7" fmla="*/ 170911 h 179043"/>
                  <a:gd name="csX8" fmla="*/ 110486 w 116668"/>
                  <a:gd name="csY8" fmla="*/ 170911 h 179043"/>
                  <a:gd name="csX9" fmla="*/ 90628 w 116668"/>
                  <a:gd name="csY9" fmla="*/ 158478 h 179043"/>
                  <a:gd name="csX10" fmla="*/ 90628 w 116668"/>
                  <a:gd name="csY10" fmla="*/ 135683 h 179043"/>
                  <a:gd name="csX11" fmla="*/ 116692 w 116668"/>
                  <a:gd name="csY11" fmla="*/ 135683 h 179043"/>
                  <a:gd name="csX12" fmla="*/ 116692 w 116668"/>
                  <a:gd name="csY12" fmla="*/ 127394 h 179043"/>
                  <a:gd name="csX13" fmla="*/ 90628 w 116668"/>
                  <a:gd name="csY13" fmla="*/ 127394 h 179043"/>
                  <a:gd name="csX14" fmla="*/ 90628 w 116668"/>
                  <a:gd name="csY14" fmla="*/ 7202 h 179043"/>
                  <a:gd name="csX15" fmla="*/ 86077 w 116668"/>
                  <a:gd name="csY15" fmla="*/ 157 h 179043"/>
                  <a:gd name="csX16" fmla="*/ 81112 w 116668"/>
                  <a:gd name="csY16" fmla="*/ 3472 h 179043"/>
                  <a:gd name="csX17" fmla="*/ 24 w 116668"/>
                  <a:gd name="csY17" fmla="*/ 127394 h 179043"/>
                  <a:gd name="csX18" fmla="*/ 24 w 116668"/>
                  <a:gd name="csY18" fmla="*/ 135683 h 179043"/>
                  <a:gd name="csX19" fmla="*/ 71597 w 116668"/>
                  <a:gd name="csY19" fmla="*/ 127394 h 179043"/>
                  <a:gd name="csX20" fmla="*/ 7471 w 116668"/>
                  <a:gd name="csY20" fmla="*/ 127394 h 179043"/>
                  <a:gd name="csX21" fmla="*/ 71597 w 116668"/>
                  <a:gd name="csY21" fmla="*/ 28754 h 1790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16668" h="179043">
                    <a:moveTo>
                      <a:pt x="70356" y="135683"/>
                    </a:moveTo>
                    <a:lnTo>
                      <a:pt x="70356" y="158478"/>
                    </a:lnTo>
                    <a:cubicBezTo>
                      <a:pt x="70356" y="168010"/>
                      <a:pt x="69528" y="170911"/>
                      <a:pt x="50084" y="170911"/>
                    </a:cubicBezTo>
                    <a:lnTo>
                      <a:pt x="44705" y="170911"/>
                    </a:lnTo>
                    <a:lnTo>
                      <a:pt x="44705" y="179200"/>
                    </a:lnTo>
                    <a:cubicBezTo>
                      <a:pt x="55462" y="178371"/>
                      <a:pt x="69115" y="178371"/>
                      <a:pt x="80285" y="178371"/>
                    </a:cubicBezTo>
                    <a:cubicBezTo>
                      <a:pt x="91455" y="178371"/>
                      <a:pt x="105108" y="178371"/>
                      <a:pt x="116278" y="179200"/>
                    </a:cubicBezTo>
                    <a:lnTo>
                      <a:pt x="116278" y="170911"/>
                    </a:lnTo>
                    <a:lnTo>
                      <a:pt x="110486" y="170911"/>
                    </a:lnTo>
                    <a:cubicBezTo>
                      <a:pt x="91042" y="170911"/>
                      <a:pt x="90628" y="168010"/>
                      <a:pt x="90628" y="158478"/>
                    </a:cubicBezTo>
                    <a:lnTo>
                      <a:pt x="90628" y="135683"/>
                    </a:lnTo>
                    <a:lnTo>
                      <a:pt x="116692" y="135683"/>
                    </a:lnTo>
                    <a:lnTo>
                      <a:pt x="116692" y="127394"/>
                    </a:lnTo>
                    <a:lnTo>
                      <a:pt x="90628" y="127394"/>
                    </a:lnTo>
                    <a:lnTo>
                      <a:pt x="90628" y="7202"/>
                    </a:lnTo>
                    <a:cubicBezTo>
                      <a:pt x="90628" y="1814"/>
                      <a:pt x="90628" y="157"/>
                      <a:pt x="86077" y="157"/>
                    </a:cubicBezTo>
                    <a:cubicBezTo>
                      <a:pt x="84008" y="157"/>
                      <a:pt x="83181" y="157"/>
                      <a:pt x="81112" y="3472"/>
                    </a:cubicBezTo>
                    <a:lnTo>
                      <a:pt x="24" y="127394"/>
                    </a:lnTo>
                    <a:lnTo>
                      <a:pt x="24" y="135683"/>
                    </a:lnTo>
                    <a:close/>
                    <a:moveTo>
                      <a:pt x="71597" y="127394"/>
                    </a:moveTo>
                    <a:lnTo>
                      <a:pt x="7471" y="127394"/>
                    </a:lnTo>
                    <a:lnTo>
                      <a:pt x="71597" y="28754"/>
                    </a:lnTo>
                    <a:close/>
                  </a:path>
                </a:pathLst>
              </a:custGeom>
              <a:solidFill>
                <a:srgbClr val="000000"/>
              </a:solidFill>
              <a:ln w="26440" cap="flat">
                <a:noFill/>
                <a:prstDash val="solid"/>
                <a:miter/>
              </a:ln>
            </p:spPr>
          </p:sp>
          <p:sp>
            <p:nvSpPr>
              <p:cNvPr id="36" name="任意多边形: 形状 35">
                <a:extLst>
                  <a:ext uri="{FF2B5EF4-FFF2-40B4-BE49-F238E27FC236}">
                    <a16:creationId xmlns:a16="http://schemas.microsoft.com/office/drawing/2014/main" id="{E4BC6590-D36E-56C9-71C6-76C9EE12707B}"/>
                  </a:ext>
                </a:extLst>
              </p:cNvPr>
              <p:cNvSpPr/>
              <p:nvPr/>
            </p:nvSpPr>
            <p:spPr>
              <a:xfrm>
                <a:off x="1555338" y="7872619"/>
                <a:ext cx="105084" cy="181944"/>
              </a:xfrm>
              <a:custGeom>
                <a:avLst/>
                <a:gdLst>
                  <a:gd name="csX0" fmla="*/ 105113 w 105084"/>
                  <a:gd name="csY0" fmla="*/ 123249 h 181944"/>
                  <a:gd name="csX1" fmla="*/ 55053 w 105084"/>
                  <a:gd name="csY1" fmla="*/ 65226 h 181944"/>
                  <a:gd name="csX2" fmla="*/ 21542 w 105084"/>
                  <a:gd name="csY2" fmla="*/ 78902 h 181944"/>
                  <a:gd name="csX3" fmla="*/ 21542 w 105084"/>
                  <a:gd name="csY3" fmla="*/ 27096 h 181944"/>
                  <a:gd name="csX4" fmla="*/ 43883 w 105084"/>
                  <a:gd name="csY4" fmla="*/ 30412 h 181944"/>
                  <a:gd name="csX5" fmla="*/ 95184 w 105084"/>
                  <a:gd name="csY5" fmla="*/ 3058 h 181944"/>
                  <a:gd name="csX6" fmla="*/ 92288 w 105084"/>
                  <a:gd name="csY6" fmla="*/ 157 h 181944"/>
                  <a:gd name="csX7" fmla="*/ 90219 w 105084"/>
                  <a:gd name="csY7" fmla="*/ 985 h 181944"/>
                  <a:gd name="csX8" fmla="*/ 54226 w 105084"/>
                  <a:gd name="csY8" fmla="*/ 8860 h 181944"/>
                  <a:gd name="csX9" fmla="*/ 19060 w 105084"/>
                  <a:gd name="csY9" fmla="*/ 1400 h 181944"/>
                  <a:gd name="csX10" fmla="*/ 16164 w 105084"/>
                  <a:gd name="csY10" fmla="*/ 571 h 181944"/>
                  <a:gd name="csX11" fmla="*/ 13268 w 105084"/>
                  <a:gd name="csY11" fmla="*/ 6788 h 181944"/>
                  <a:gd name="csX12" fmla="*/ 13268 w 105084"/>
                  <a:gd name="csY12" fmla="*/ 85119 h 181944"/>
                  <a:gd name="csX13" fmla="*/ 16991 w 105084"/>
                  <a:gd name="csY13" fmla="*/ 91751 h 181944"/>
                  <a:gd name="csX14" fmla="*/ 20715 w 105084"/>
                  <a:gd name="csY14" fmla="*/ 89679 h 181944"/>
                  <a:gd name="csX15" fmla="*/ 54640 w 105084"/>
                  <a:gd name="csY15" fmla="*/ 71028 h 181944"/>
                  <a:gd name="csX16" fmla="*/ 76980 w 105084"/>
                  <a:gd name="csY16" fmla="*/ 88021 h 181944"/>
                  <a:gd name="csX17" fmla="*/ 81945 w 105084"/>
                  <a:gd name="csY17" fmla="*/ 121177 h 181944"/>
                  <a:gd name="csX18" fmla="*/ 75325 w 105084"/>
                  <a:gd name="csY18" fmla="*/ 157649 h 181944"/>
                  <a:gd name="csX19" fmla="*/ 47193 w 105084"/>
                  <a:gd name="csY19" fmla="*/ 174641 h 181944"/>
                  <a:gd name="csX20" fmla="*/ 8303 w 105084"/>
                  <a:gd name="csY20" fmla="*/ 145215 h 181944"/>
                  <a:gd name="csX21" fmla="*/ 12854 w 105084"/>
                  <a:gd name="csY21" fmla="*/ 145630 h 181944"/>
                  <a:gd name="csX22" fmla="*/ 26093 w 105084"/>
                  <a:gd name="csY22" fmla="*/ 132782 h 181944"/>
                  <a:gd name="csX23" fmla="*/ 12854 w 105084"/>
                  <a:gd name="csY23" fmla="*/ 119519 h 181944"/>
                  <a:gd name="csX24" fmla="*/ 29 w 105084"/>
                  <a:gd name="csY24" fmla="*/ 133610 h 181944"/>
                  <a:gd name="csX25" fmla="*/ 47606 w 105084"/>
                  <a:gd name="csY25" fmla="*/ 182101 h 181944"/>
                  <a:gd name="csX26" fmla="*/ 105113 w 105084"/>
                  <a:gd name="csY26" fmla="*/ 123249 h 181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105084" h="181944">
                    <a:moveTo>
                      <a:pt x="105113" y="123249"/>
                    </a:moveTo>
                    <a:cubicBezTo>
                      <a:pt x="105113" y="91751"/>
                      <a:pt x="83600" y="65226"/>
                      <a:pt x="55053" y="65226"/>
                    </a:cubicBezTo>
                    <a:cubicBezTo>
                      <a:pt x="42642" y="65226"/>
                      <a:pt x="31058" y="69370"/>
                      <a:pt x="21542" y="78902"/>
                    </a:cubicBezTo>
                    <a:lnTo>
                      <a:pt x="21542" y="27096"/>
                    </a:lnTo>
                    <a:cubicBezTo>
                      <a:pt x="26920" y="28754"/>
                      <a:pt x="35609" y="30412"/>
                      <a:pt x="43883" y="30412"/>
                    </a:cubicBezTo>
                    <a:cubicBezTo>
                      <a:pt x="76566" y="30412"/>
                      <a:pt x="95184" y="6373"/>
                      <a:pt x="95184" y="3058"/>
                    </a:cubicBezTo>
                    <a:cubicBezTo>
                      <a:pt x="95184" y="1400"/>
                      <a:pt x="94356" y="157"/>
                      <a:pt x="92288" y="157"/>
                    </a:cubicBezTo>
                    <a:cubicBezTo>
                      <a:pt x="92288" y="157"/>
                      <a:pt x="91460" y="157"/>
                      <a:pt x="90219" y="985"/>
                    </a:cubicBezTo>
                    <a:cubicBezTo>
                      <a:pt x="84841" y="3472"/>
                      <a:pt x="72016" y="8860"/>
                      <a:pt x="54226" y="8860"/>
                    </a:cubicBezTo>
                    <a:cubicBezTo>
                      <a:pt x="43883" y="8860"/>
                      <a:pt x="31471" y="6788"/>
                      <a:pt x="19060" y="1400"/>
                    </a:cubicBezTo>
                    <a:cubicBezTo>
                      <a:pt x="16991" y="571"/>
                      <a:pt x="16578" y="571"/>
                      <a:pt x="16164" y="571"/>
                    </a:cubicBezTo>
                    <a:cubicBezTo>
                      <a:pt x="13268" y="571"/>
                      <a:pt x="13268" y="2643"/>
                      <a:pt x="13268" y="6788"/>
                    </a:cubicBezTo>
                    <a:lnTo>
                      <a:pt x="13268" y="85119"/>
                    </a:lnTo>
                    <a:cubicBezTo>
                      <a:pt x="13268" y="89679"/>
                      <a:pt x="13268" y="91751"/>
                      <a:pt x="16991" y="91751"/>
                    </a:cubicBezTo>
                    <a:cubicBezTo>
                      <a:pt x="19060" y="91751"/>
                      <a:pt x="19474" y="91336"/>
                      <a:pt x="20715" y="89679"/>
                    </a:cubicBezTo>
                    <a:cubicBezTo>
                      <a:pt x="23611" y="85534"/>
                      <a:pt x="33126" y="71028"/>
                      <a:pt x="54640" y="71028"/>
                    </a:cubicBezTo>
                    <a:cubicBezTo>
                      <a:pt x="68292" y="71028"/>
                      <a:pt x="74912" y="83047"/>
                      <a:pt x="76980" y="88021"/>
                    </a:cubicBezTo>
                    <a:cubicBezTo>
                      <a:pt x="81117" y="97968"/>
                      <a:pt x="81945" y="107914"/>
                      <a:pt x="81945" y="121177"/>
                    </a:cubicBezTo>
                    <a:cubicBezTo>
                      <a:pt x="81945" y="130709"/>
                      <a:pt x="81945" y="146458"/>
                      <a:pt x="75325" y="157649"/>
                    </a:cubicBezTo>
                    <a:cubicBezTo>
                      <a:pt x="69120" y="168010"/>
                      <a:pt x="59191" y="174641"/>
                      <a:pt x="47193" y="174641"/>
                    </a:cubicBezTo>
                    <a:cubicBezTo>
                      <a:pt x="28162" y="174641"/>
                      <a:pt x="12854" y="160550"/>
                      <a:pt x="8303" y="145215"/>
                    </a:cubicBezTo>
                    <a:cubicBezTo>
                      <a:pt x="9131" y="145215"/>
                      <a:pt x="9958" y="145630"/>
                      <a:pt x="12854" y="145630"/>
                    </a:cubicBezTo>
                    <a:cubicBezTo>
                      <a:pt x="21542" y="145630"/>
                      <a:pt x="26093" y="138998"/>
                      <a:pt x="26093" y="132782"/>
                    </a:cubicBezTo>
                    <a:cubicBezTo>
                      <a:pt x="26093" y="126150"/>
                      <a:pt x="21542" y="119519"/>
                      <a:pt x="12854" y="119519"/>
                    </a:cubicBezTo>
                    <a:cubicBezTo>
                      <a:pt x="9131" y="119519"/>
                      <a:pt x="29" y="121591"/>
                      <a:pt x="29" y="133610"/>
                    </a:cubicBezTo>
                    <a:cubicBezTo>
                      <a:pt x="29" y="156405"/>
                      <a:pt x="18232" y="182101"/>
                      <a:pt x="47606" y="182101"/>
                    </a:cubicBezTo>
                    <a:cubicBezTo>
                      <a:pt x="78221" y="182101"/>
                      <a:pt x="105113" y="156820"/>
                      <a:pt x="105113" y="123249"/>
                    </a:cubicBezTo>
                    <a:close/>
                  </a:path>
                </a:pathLst>
              </a:custGeom>
              <a:solidFill>
                <a:srgbClr val="000000"/>
              </a:solidFill>
              <a:ln w="26440" cap="flat">
                <a:noFill/>
                <a:prstDash val="solid"/>
                <a:miter/>
              </a:ln>
            </p:spPr>
          </p:sp>
        </p:grpSp>
        <p:sp>
          <p:nvSpPr>
            <p:cNvPr id="37" name="任意多边形: 形状 36">
              <a:extLst>
                <a:ext uri="{FF2B5EF4-FFF2-40B4-BE49-F238E27FC236}">
                  <a16:creationId xmlns:a16="http://schemas.microsoft.com/office/drawing/2014/main" id="{7534BAFD-9082-0FF0-F31E-F76A25D46EFF}"/>
                </a:ext>
              </a:extLst>
            </p:cNvPr>
            <p:cNvSpPr/>
            <p:nvPr/>
          </p:nvSpPr>
          <p:spPr>
            <a:xfrm flipV="1">
              <a:off x="866630" y="6910977"/>
              <a:ext cx="1350990" cy="601472"/>
            </a:xfrm>
            <a:custGeom>
              <a:avLst/>
              <a:gdLst>
                <a:gd name="csX0" fmla="*/ 29 w 1350990"/>
                <a:gd name="csY0" fmla="*/ 68 h 601472"/>
                <a:gd name="csX1" fmla="*/ 1351020 w 1350990"/>
                <a:gd name="csY1" fmla="*/ 68 h 601472"/>
                <a:gd name="csX2" fmla="*/ 1351020 w 1350990"/>
                <a:gd name="csY2" fmla="*/ 601541 h 601472"/>
                <a:gd name="csX3" fmla="*/ 29 w 1350990"/>
                <a:gd name="csY3" fmla="*/ 601541 h 601472"/>
              </a:gdLst>
              <a:ahLst/>
              <a:cxnLst>
                <a:cxn ang="0">
                  <a:pos x="csX0" y="csY0"/>
                </a:cxn>
                <a:cxn ang="0">
                  <a:pos x="csX1" y="csY1"/>
                </a:cxn>
                <a:cxn ang="0">
                  <a:pos x="csX2" y="csY2"/>
                </a:cxn>
                <a:cxn ang="0">
                  <a:pos x="csX3" y="csY3"/>
                </a:cxn>
              </a:cxnLst>
              <a:rect l="l" t="t" r="r" b="b"/>
              <a:pathLst>
                <a:path w="1350990" h="601472">
                  <a:moveTo>
                    <a:pt x="29" y="68"/>
                  </a:moveTo>
                  <a:lnTo>
                    <a:pt x="1351020" y="68"/>
                  </a:lnTo>
                  <a:lnTo>
                    <a:pt x="1351020" y="601541"/>
                  </a:lnTo>
                  <a:lnTo>
                    <a:pt x="29" y="601541"/>
                  </a:lnTo>
                  <a:close/>
                </a:path>
              </a:pathLst>
            </a:custGeom>
            <a:noFill/>
            <a:ln w="21073" cap="flat">
              <a:solidFill>
                <a:srgbClr val="000000"/>
              </a:solidFill>
              <a:prstDash val="solid"/>
              <a:miter/>
            </a:ln>
          </p:spPr>
        </p:sp>
        <p:grpSp>
          <p:nvGrpSpPr>
            <p:cNvPr id="38" name="图形 21">
              <a:extLst>
                <a:ext uri="{FF2B5EF4-FFF2-40B4-BE49-F238E27FC236}">
                  <a16:creationId xmlns:a16="http://schemas.microsoft.com/office/drawing/2014/main" id="{18266E08-4D3B-8AC5-1F4B-D796CBCF4A69}"/>
                </a:ext>
              </a:extLst>
            </p:cNvPr>
            <p:cNvGrpSpPr/>
            <p:nvPr/>
          </p:nvGrpSpPr>
          <p:grpSpPr>
            <a:xfrm>
              <a:off x="1433786" y="7117814"/>
              <a:ext cx="232427" cy="179043"/>
              <a:chOff x="1433786" y="7117814"/>
              <a:chExt cx="232427" cy="179043"/>
            </a:xfrm>
            <a:solidFill>
              <a:srgbClr val="000000"/>
            </a:solidFill>
          </p:grpSpPr>
          <p:sp>
            <p:nvSpPr>
              <p:cNvPr id="39" name="任意多边形: 形状 38">
                <a:extLst>
                  <a:ext uri="{FF2B5EF4-FFF2-40B4-BE49-F238E27FC236}">
                    <a16:creationId xmlns:a16="http://schemas.microsoft.com/office/drawing/2014/main" id="{1446B7C1-5104-5E6C-4524-2B39367AB537}"/>
                  </a:ext>
                </a:extLst>
              </p:cNvPr>
              <p:cNvSpPr/>
              <p:nvPr/>
            </p:nvSpPr>
            <p:spPr>
              <a:xfrm>
                <a:off x="1433786" y="7120715"/>
                <a:ext cx="86880" cy="176142"/>
              </a:xfrm>
              <a:custGeom>
                <a:avLst/>
                <a:gdLst>
                  <a:gd name="csX0" fmla="*/ 54221 w 86880"/>
                  <a:gd name="csY0" fmla="*/ 7174 h 176142"/>
                  <a:gd name="csX1" fmla="*/ 48015 w 86880"/>
                  <a:gd name="csY1" fmla="*/ 128 h 176142"/>
                  <a:gd name="csX2" fmla="*/ 24 w 86880"/>
                  <a:gd name="csY2" fmla="*/ 17121 h 176142"/>
                  <a:gd name="csX3" fmla="*/ 24 w 86880"/>
                  <a:gd name="csY3" fmla="*/ 25410 h 176142"/>
                  <a:gd name="csX4" fmla="*/ 34362 w 86880"/>
                  <a:gd name="csY4" fmla="*/ 18364 h 176142"/>
                  <a:gd name="csX5" fmla="*/ 34362 w 86880"/>
                  <a:gd name="csY5" fmla="*/ 155548 h 176142"/>
                  <a:gd name="csX6" fmla="*/ 9953 w 86880"/>
                  <a:gd name="csY6" fmla="*/ 167982 h 176142"/>
                  <a:gd name="csX7" fmla="*/ 1679 w 86880"/>
                  <a:gd name="csY7" fmla="*/ 167982 h 176142"/>
                  <a:gd name="csX8" fmla="*/ 1679 w 86880"/>
                  <a:gd name="csY8" fmla="*/ 176271 h 176142"/>
                  <a:gd name="csX9" fmla="*/ 44292 w 86880"/>
                  <a:gd name="csY9" fmla="*/ 175442 h 176142"/>
                  <a:gd name="csX10" fmla="*/ 86905 w 86880"/>
                  <a:gd name="csY10" fmla="*/ 176271 h 176142"/>
                  <a:gd name="csX11" fmla="*/ 86905 w 86880"/>
                  <a:gd name="csY11" fmla="*/ 167982 h 176142"/>
                  <a:gd name="csX12" fmla="*/ 78630 w 86880"/>
                  <a:gd name="csY12" fmla="*/ 167982 h 176142"/>
                  <a:gd name="csX13" fmla="*/ 54221 w 86880"/>
                  <a:gd name="csY13" fmla="*/ 155548 h 1761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86880" h="176142">
                    <a:moveTo>
                      <a:pt x="54221" y="7174"/>
                    </a:moveTo>
                    <a:cubicBezTo>
                      <a:pt x="54221" y="543"/>
                      <a:pt x="54221" y="128"/>
                      <a:pt x="48015" y="128"/>
                    </a:cubicBezTo>
                    <a:cubicBezTo>
                      <a:pt x="31466" y="17121"/>
                      <a:pt x="8298" y="17121"/>
                      <a:pt x="24" y="17121"/>
                    </a:cubicBezTo>
                    <a:lnTo>
                      <a:pt x="24" y="25410"/>
                    </a:lnTo>
                    <a:cubicBezTo>
                      <a:pt x="5402" y="25410"/>
                      <a:pt x="20710" y="25410"/>
                      <a:pt x="34362" y="18364"/>
                    </a:cubicBezTo>
                    <a:lnTo>
                      <a:pt x="34362" y="155548"/>
                    </a:lnTo>
                    <a:cubicBezTo>
                      <a:pt x="34362" y="165080"/>
                      <a:pt x="33535" y="167982"/>
                      <a:pt x="9953" y="167982"/>
                    </a:cubicBezTo>
                    <a:lnTo>
                      <a:pt x="1679" y="167982"/>
                    </a:lnTo>
                    <a:lnTo>
                      <a:pt x="1679" y="176271"/>
                    </a:lnTo>
                    <a:cubicBezTo>
                      <a:pt x="10781" y="175442"/>
                      <a:pt x="33535" y="175442"/>
                      <a:pt x="44292" y="175442"/>
                    </a:cubicBezTo>
                    <a:cubicBezTo>
                      <a:pt x="54634" y="175442"/>
                      <a:pt x="77803" y="175442"/>
                      <a:pt x="86905" y="176271"/>
                    </a:cubicBezTo>
                    <a:lnTo>
                      <a:pt x="86905" y="167982"/>
                    </a:lnTo>
                    <a:lnTo>
                      <a:pt x="78630" y="167982"/>
                    </a:lnTo>
                    <a:cubicBezTo>
                      <a:pt x="54634" y="167982"/>
                      <a:pt x="54221" y="165080"/>
                      <a:pt x="54221" y="155548"/>
                    </a:cubicBezTo>
                    <a:close/>
                  </a:path>
                </a:pathLst>
              </a:custGeom>
              <a:solidFill>
                <a:srgbClr val="000000"/>
              </a:solidFill>
              <a:ln w="26440" cap="flat">
                <a:noFill/>
                <a:prstDash val="solid"/>
                <a:miter/>
              </a:ln>
            </p:spPr>
          </p:sp>
          <p:sp>
            <p:nvSpPr>
              <p:cNvPr id="40" name="任意多边形: 形状 39">
                <a:extLst>
                  <a:ext uri="{FF2B5EF4-FFF2-40B4-BE49-F238E27FC236}">
                    <a16:creationId xmlns:a16="http://schemas.microsoft.com/office/drawing/2014/main" id="{E85969D6-CE27-C0B3-AFED-19BB2467A955}"/>
                  </a:ext>
                </a:extLst>
              </p:cNvPr>
              <p:cNvSpPr/>
              <p:nvPr/>
            </p:nvSpPr>
            <p:spPr>
              <a:xfrm>
                <a:off x="1549546" y="7117814"/>
                <a:ext cx="116668" cy="179043"/>
              </a:xfrm>
              <a:custGeom>
                <a:avLst/>
                <a:gdLst>
                  <a:gd name="csX0" fmla="*/ 70361 w 116668"/>
                  <a:gd name="csY0" fmla="*/ 135655 h 179043"/>
                  <a:gd name="csX1" fmla="*/ 70361 w 116668"/>
                  <a:gd name="csY1" fmla="*/ 158449 h 179043"/>
                  <a:gd name="csX2" fmla="*/ 50089 w 116668"/>
                  <a:gd name="csY2" fmla="*/ 170883 h 179043"/>
                  <a:gd name="csX3" fmla="*/ 44710 w 116668"/>
                  <a:gd name="csY3" fmla="*/ 170883 h 179043"/>
                  <a:gd name="csX4" fmla="*/ 44710 w 116668"/>
                  <a:gd name="csY4" fmla="*/ 179172 h 179043"/>
                  <a:gd name="csX5" fmla="*/ 80290 w 116668"/>
                  <a:gd name="csY5" fmla="*/ 178343 h 179043"/>
                  <a:gd name="csX6" fmla="*/ 116283 w 116668"/>
                  <a:gd name="csY6" fmla="*/ 179172 h 179043"/>
                  <a:gd name="csX7" fmla="*/ 116283 w 116668"/>
                  <a:gd name="csY7" fmla="*/ 170883 h 179043"/>
                  <a:gd name="csX8" fmla="*/ 110491 w 116668"/>
                  <a:gd name="csY8" fmla="*/ 170883 h 179043"/>
                  <a:gd name="csX9" fmla="*/ 90633 w 116668"/>
                  <a:gd name="csY9" fmla="*/ 158449 h 179043"/>
                  <a:gd name="csX10" fmla="*/ 90633 w 116668"/>
                  <a:gd name="csY10" fmla="*/ 135655 h 179043"/>
                  <a:gd name="csX11" fmla="*/ 116697 w 116668"/>
                  <a:gd name="csY11" fmla="*/ 135655 h 179043"/>
                  <a:gd name="csX12" fmla="*/ 116697 w 116668"/>
                  <a:gd name="csY12" fmla="*/ 127366 h 179043"/>
                  <a:gd name="csX13" fmla="*/ 90633 w 116668"/>
                  <a:gd name="csY13" fmla="*/ 127366 h 179043"/>
                  <a:gd name="csX14" fmla="*/ 90633 w 116668"/>
                  <a:gd name="csY14" fmla="*/ 7174 h 179043"/>
                  <a:gd name="csX15" fmla="*/ 86082 w 116668"/>
                  <a:gd name="csY15" fmla="*/ 128 h 179043"/>
                  <a:gd name="csX16" fmla="*/ 81117 w 116668"/>
                  <a:gd name="csY16" fmla="*/ 3444 h 179043"/>
                  <a:gd name="csX17" fmla="*/ 29 w 116668"/>
                  <a:gd name="csY17" fmla="*/ 127366 h 179043"/>
                  <a:gd name="csX18" fmla="*/ 29 w 116668"/>
                  <a:gd name="csY18" fmla="*/ 135655 h 179043"/>
                  <a:gd name="csX19" fmla="*/ 71602 w 116668"/>
                  <a:gd name="csY19" fmla="*/ 127366 h 179043"/>
                  <a:gd name="csX20" fmla="*/ 7476 w 116668"/>
                  <a:gd name="csY20" fmla="*/ 127366 h 179043"/>
                  <a:gd name="csX21" fmla="*/ 71602 w 116668"/>
                  <a:gd name="csY21" fmla="*/ 28725 h 1790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16668" h="179043">
                    <a:moveTo>
                      <a:pt x="70361" y="135655"/>
                    </a:moveTo>
                    <a:lnTo>
                      <a:pt x="70361" y="158449"/>
                    </a:lnTo>
                    <a:cubicBezTo>
                      <a:pt x="70361" y="167982"/>
                      <a:pt x="69533" y="170883"/>
                      <a:pt x="50089" y="170883"/>
                    </a:cubicBezTo>
                    <a:lnTo>
                      <a:pt x="44710" y="170883"/>
                    </a:lnTo>
                    <a:lnTo>
                      <a:pt x="44710" y="179172"/>
                    </a:lnTo>
                    <a:cubicBezTo>
                      <a:pt x="55467" y="178343"/>
                      <a:pt x="69119" y="178343"/>
                      <a:pt x="80290" y="178343"/>
                    </a:cubicBezTo>
                    <a:cubicBezTo>
                      <a:pt x="91460" y="178343"/>
                      <a:pt x="105113" y="178343"/>
                      <a:pt x="116283" y="179172"/>
                    </a:cubicBezTo>
                    <a:lnTo>
                      <a:pt x="116283" y="170883"/>
                    </a:lnTo>
                    <a:lnTo>
                      <a:pt x="110491" y="170883"/>
                    </a:lnTo>
                    <a:cubicBezTo>
                      <a:pt x="91047" y="170883"/>
                      <a:pt x="90633" y="167982"/>
                      <a:pt x="90633" y="158449"/>
                    </a:cubicBezTo>
                    <a:lnTo>
                      <a:pt x="90633" y="135655"/>
                    </a:lnTo>
                    <a:lnTo>
                      <a:pt x="116697" y="135655"/>
                    </a:lnTo>
                    <a:lnTo>
                      <a:pt x="116697" y="127366"/>
                    </a:lnTo>
                    <a:lnTo>
                      <a:pt x="90633" y="127366"/>
                    </a:lnTo>
                    <a:lnTo>
                      <a:pt x="90633" y="7174"/>
                    </a:lnTo>
                    <a:cubicBezTo>
                      <a:pt x="90633" y="1786"/>
                      <a:pt x="90633" y="128"/>
                      <a:pt x="86082" y="128"/>
                    </a:cubicBezTo>
                    <a:cubicBezTo>
                      <a:pt x="84013" y="128"/>
                      <a:pt x="83186" y="128"/>
                      <a:pt x="81117" y="3444"/>
                    </a:cubicBezTo>
                    <a:lnTo>
                      <a:pt x="29" y="127366"/>
                    </a:lnTo>
                    <a:lnTo>
                      <a:pt x="29" y="135655"/>
                    </a:lnTo>
                    <a:close/>
                    <a:moveTo>
                      <a:pt x="71602" y="127366"/>
                    </a:moveTo>
                    <a:lnTo>
                      <a:pt x="7476" y="127366"/>
                    </a:lnTo>
                    <a:lnTo>
                      <a:pt x="71602" y="28725"/>
                    </a:lnTo>
                    <a:close/>
                  </a:path>
                </a:pathLst>
              </a:custGeom>
              <a:solidFill>
                <a:srgbClr val="000000"/>
              </a:solidFill>
              <a:ln w="26440" cap="flat">
                <a:noFill/>
                <a:prstDash val="solid"/>
                <a:miter/>
              </a:ln>
            </p:spPr>
          </p:sp>
        </p:grpSp>
        <p:sp>
          <p:nvSpPr>
            <p:cNvPr id="41" name="任意多边形: 形状 40">
              <a:extLst>
                <a:ext uri="{FF2B5EF4-FFF2-40B4-BE49-F238E27FC236}">
                  <a16:creationId xmlns:a16="http://schemas.microsoft.com/office/drawing/2014/main" id="{5DB33BD2-9A90-FE9B-7317-202B07B4A936}"/>
                </a:ext>
              </a:extLst>
            </p:cNvPr>
            <p:cNvSpPr/>
            <p:nvPr/>
          </p:nvSpPr>
          <p:spPr>
            <a:xfrm flipV="1">
              <a:off x="-721750" y="5482644"/>
              <a:ext cx="1350990" cy="601586"/>
            </a:xfrm>
            <a:custGeom>
              <a:avLst/>
              <a:gdLst>
                <a:gd name="csX0" fmla="*/ 29 w 1350990"/>
                <a:gd name="csY0" fmla="*/ -102 h 601586"/>
                <a:gd name="csX1" fmla="*/ 1351020 w 1350990"/>
                <a:gd name="csY1" fmla="*/ -102 h 601586"/>
                <a:gd name="csX2" fmla="*/ 1351020 w 1350990"/>
                <a:gd name="csY2" fmla="*/ 601485 h 601586"/>
                <a:gd name="csX3" fmla="*/ 29 w 1350990"/>
                <a:gd name="csY3" fmla="*/ 601485 h 601586"/>
              </a:gdLst>
              <a:ahLst/>
              <a:cxnLst>
                <a:cxn ang="0">
                  <a:pos x="csX0" y="csY0"/>
                </a:cxn>
                <a:cxn ang="0">
                  <a:pos x="csX1" y="csY1"/>
                </a:cxn>
                <a:cxn ang="0">
                  <a:pos x="csX2" y="csY2"/>
                </a:cxn>
                <a:cxn ang="0">
                  <a:pos x="csX3" y="csY3"/>
                </a:cxn>
              </a:cxnLst>
              <a:rect l="l" t="t" r="r" b="b"/>
              <a:pathLst>
                <a:path w="1350990" h="601586">
                  <a:moveTo>
                    <a:pt x="29" y="-102"/>
                  </a:moveTo>
                  <a:lnTo>
                    <a:pt x="1351020" y="-102"/>
                  </a:lnTo>
                  <a:lnTo>
                    <a:pt x="1351020" y="601485"/>
                  </a:lnTo>
                  <a:lnTo>
                    <a:pt x="29" y="601485"/>
                  </a:lnTo>
                  <a:close/>
                </a:path>
              </a:pathLst>
            </a:custGeom>
            <a:noFill/>
            <a:ln w="21073" cap="flat">
              <a:solidFill>
                <a:srgbClr val="000000"/>
              </a:solidFill>
              <a:custDash>
                <a:ds d="224162" sp="224162"/>
              </a:custDash>
              <a:miter/>
            </a:ln>
          </p:spPr>
          <p:txBody>
            <a:bodyPr/>
            <a:lstStyle/>
            <a:p>
              <a:endParaRPr lang="zh-CN" altLang="en-US" dirty="0"/>
            </a:p>
          </p:txBody>
        </p:sp>
        <p:grpSp>
          <p:nvGrpSpPr>
            <p:cNvPr id="42" name="图形 21">
              <a:extLst>
                <a:ext uri="{FF2B5EF4-FFF2-40B4-BE49-F238E27FC236}">
                  <a16:creationId xmlns:a16="http://schemas.microsoft.com/office/drawing/2014/main" id="{2D10B4E2-AC8A-203F-14B9-2A633102A7E8}"/>
                </a:ext>
              </a:extLst>
            </p:cNvPr>
            <p:cNvGrpSpPr/>
            <p:nvPr/>
          </p:nvGrpSpPr>
          <p:grpSpPr>
            <a:xfrm>
              <a:off x="-154594" y="5692494"/>
              <a:ext cx="218775" cy="176142"/>
              <a:chOff x="-154594" y="5692494"/>
              <a:chExt cx="218775" cy="176142"/>
            </a:xfrm>
            <a:solidFill>
              <a:srgbClr val="000000"/>
            </a:solidFill>
          </p:grpSpPr>
          <p:sp>
            <p:nvSpPr>
              <p:cNvPr id="43" name="任意多边形: 形状 42">
                <a:extLst>
                  <a:ext uri="{FF2B5EF4-FFF2-40B4-BE49-F238E27FC236}">
                    <a16:creationId xmlns:a16="http://schemas.microsoft.com/office/drawing/2014/main" id="{82E4088C-EA81-8272-45B5-88C0BE720168}"/>
                  </a:ext>
                </a:extLst>
              </p:cNvPr>
              <p:cNvSpPr/>
              <p:nvPr/>
            </p:nvSpPr>
            <p:spPr>
              <a:xfrm>
                <a:off x="-154594" y="5692494"/>
                <a:ext cx="86880" cy="176142"/>
              </a:xfrm>
              <a:custGeom>
                <a:avLst/>
                <a:gdLst>
                  <a:gd name="csX0" fmla="*/ 54221 w 86880"/>
                  <a:gd name="csY0" fmla="*/ 7089 h 176142"/>
                  <a:gd name="csX1" fmla="*/ 48015 w 86880"/>
                  <a:gd name="csY1" fmla="*/ 43 h 176142"/>
                  <a:gd name="csX2" fmla="*/ 24 w 86880"/>
                  <a:gd name="csY2" fmla="*/ 17036 h 176142"/>
                  <a:gd name="csX3" fmla="*/ 24 w 86880"/>
                  <a:gd name="csY3" fmla="*/ 25325 h 176142"/>
                  <a:gd name="csX4" fmla="*/ 34362 w 86880"/>
                  <a:gd name="csY4" fmla="*/ 18279 h 176142"/>
                  <a:gd name="csX5" fmla="*/ 34362 w 86880"/>
                  <a:gd name="csY5" fmla="*/ 155463 h 176142"/>
                  <a:gd name="csX6" fmla="*/ 9953 w 86880"/>
                  <a:gd name="csY6" fmla="*/ 167897 h 176142"/>
                  <a:gd name="csX7" fmla="*/ 1679 w 86880"/>
                  <a:gd name="csY7" fmla="*/ 167897 h 176142"/>
                  <a:gd name="csX8" fmla="*/ 1679 w 86880"/>
                  <a:gd name="csY8" fmla="*/ 176186 h 176142"/>
                  <a:gd name="csX9" fmla="*/ 44292 w 86880"/>
                  <a:gd name="csY9" fmla="*/ 175357 h 176142"/>
                  <a:gd name="csX10" fmla="*/ 86905 w 86880"/>
                  <a:gd name="csY10" fmla="*/ 176186 h 176142"/>
                  <a:gd name="csX11" fmla="*/ 86905 w 86880"/>
                  <a:gd name="csY11" fmla="*/ 167897 h 176142"/>
                  <a:gd name="csX12" fmla="*/ 78630 w 86880"/>
                  <a:gd name="csY12" fmla="*/ 167897 h 176142"/>
                  <a:gd name="csX13" fmla="*/ 54221 w 86880"/>
                  <a:gd name="csY13" fmla="*/ 155463 h 1761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86880" h="176142">
                    <a:moveTo>
                      <a:pt x="54221" y="7089"/>
                    </a:moveTo>
                    <a:cubicBezTo>
                      <a:pt x="54221" y="458"/>
                      <a:pt x="54221" y="43"/>
                      <a:pt x="48015" y="43"/>
                    </a:cubicBezTo>
                    <a:cubicBezTo>
                      <a:pt x="31466" y="17036"/>
                      <a:pt x="8298" y="17036"/>
                      <a:pt x="24" y="17036"/>
                    </a:cubicBezTo>
                    <a:lnTo>
                      <a:pt x="24" y="25325"/>
                    </a:lnTo>
                    <a:cubicBezTo>
                      <a:pt x="5402" y="25325"/>
                      <a:pt x="20710" y="25325"/>
                      <a:pt x="34362" y="18279"/>
                    </a:cubicBezTo>
                    <a:lnTo>
                      <a:pt x="34362" y="155463"/>
                    </a:lnTo>
                    <a:cubicBezTo>
                      <a:pt x="34362" y="164995"/>
                      <a:pt x="33535" y="167897"/>
                      <a:pt x="9953" y="167897"/>
                    </a:cubicBezTo>
                    <a:lnTo>
                      <a:pt x="1679" y="167897"/>
                    </a:lnTo>
                    <a:lnTo>
                      <a:pt x="1679" y="176186"/>
                    </a:lnTo>
                    <a:cubicBezTo>
                      <a:pt x="10781" y="175357"/>
                      <a:pt x="33535" y="175357"/>
                      <a:pt x="44292" y="175357"/>
                    </a:cubicBezTo>
                    <a:cubicBezTo>
                      <a:pt x="54634" y="175357"/>
                      <a:pt x="77803" y="175357"/>
                      <a:pt x="86905" y="176186"/>
                    </a:cubicBezTo>
                    <a:lnTo>
                      <a:pt x="86905" y="167897"/>
                    </a:lnTo>
                    <a:lnTo>
                      <a:pt x="78630" y="167897"/>
                    </a:lnTo>
                    <a:cubicBezTo>
                      <a:pt x="54634" y="167897"/>
                      <a:pt x="54221" y="164995"/>
                      <a:pt x="54221" y="155463"/>
                    </a:cubicBezTo>
                    <a:close/>
                  </a:path>
                </a:pathLst>
              </a:custGeom>
              <a:solidFill>
                <a:srgbClr val="000000"/>
              </a:solidFill>
              <a:ln w="26440" cap="flat">
                <a:noFill/>
                <a:prstDash val="solid"/>
                <a:miter/>
              </a:ln>
            </p:spPr>
          </p:sp>
          <p:sp>
            <p:nvSpPr>
              <p:cNvPr id="44" name="任意多边形: 形状 43">
                <a:extLst>
                  <a:ext uri="{FF2B5EF4-FFF2-40B4-BE49-F238E27FC236}">
                    <a16:creationId xmlns:a16="http://schemas.microsoft.com/office/drawing/2014/main" id="{0B4CA824-D3F7-D9F4-7F54-9BF4EEB5841C}"/>
                  </a:ext>
                </a:extLst>
              </p:cNvPr>
              <p:cNvSpPr/>
              <p:nvPr/>
            </p:nvSpPr>
            <p:spPr>
              <a:xfrm>
                <a:off x="-22699" y="5692494"/>
                <a:ext cx="86880" cy="176142"/>
              </a:xfrm>
              <a:custGeom>
                <a:avLst/>
                <a:gdLst>
                  <a:gd name="csX0" fmla="*/ 54226 w 86880"/>
                  <a:gd name="csY0" fmla="*/ 7089 h 176142"/>
                  <a:gd name="csX1" fmla="*/ 48020 w 86880"/>
                  <a:gd name="csY1" fmla="*/ 43 h 176142"/>
                  <a:gd name="csX2" fmla="*/ 29 w 86880"/>
                  <a:gd name="csY2" fmla="*/ 17036 h 176142"/>
                  <a:gd name="csX3" fmla="*/ 29 w 86880"/>
                  <a:gd name="csY3" fmla="*/ 25325 h 176142"/>
                  <a:gd name="csX4" fmla="*/ 34367 w 86880"/>
                  <a:gd name="csY4" fmla="*/ 18279 h 176142"/>
                  <a:gd name="csX5" fmla="*/ 34367 w 86880"/>
                  <a:gd name="csY5" fmla="*/ 155463 h 176142"/>
                  <a:gd name="csX6" fmla="*/ 9958 w 86880"/>
                  <a:gd name="csY6" fmla="*/ 167897 h 176142"/>
                  <a:gd name="csX7" fmla="*/ 1684 w 86880"/>
                  <a:gd name="csY7" fmla="*/ 167897 h 176142"/>
                  <a:gd name="csX8" fmla="*/ 1684 w 86880"/>
                  <a:gd name="csY8" fmla="*/ 176186 h 176142"/>
                  <a:gd name="csX9" fmla="*/ 44297 w 86880"/>
                  <a:gd name="csY9" fmla="*/ 175357 h 176142"/>
                  <a:gd name="csX10" fmla="*/ 86910 w 86880"/>
                  <a:gd name="csY10" fmla="*/ 176186 h 176142"/>
                  <a:gd name="csX11" fmla="*/ 86910 w 86880"/>
                  <a:gd name="csY11" fmla="*/ 167897 h 176142"/>
                  <a:gd name="csX12" fmla="*/ 78635 w 86880"/>
                  <a:gd name="csY12" fmla="*/ 167897 h 176142"/>
                  <a:gd name="csX13" fmla="*/ 54226 w 86880"/>
                  <a:gd name="csY13" fmla="*/ 155463 h 1761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86880" h="176142">
                    <a:moveTo>
                      <a:pt x="54226" y="7089"/>
                    </a:moveTo>
                    <a:cubicBezTo>
                      <a:pt x="54226" y="458"/>
                      <a:pt x="54226" y="43"/>
                      <a:pt x="48020" y="43"/>
                    </a:cubicBezTo>
                    <a:cubicBezTo>
                      <a:pt x="31471" y="17036"/>
                      <a:pt x="8303" y="17036"/>
                      <a:pt x="29" y="17036"/>
                    </a:cubicBezTo>
                    <a:lnTo>
                      <a:pt x="29" y="25325"/>
                    </a:lnTo>
                    <a:cubicBezTo>
                      <a:pt x="5407" y="25325"/>
                      <a:pt x="20715" y="25325"/>
                      <a:pt x="34367" y="18279"/>
                    </a:cubicBezTo>
                    <a:lnTo>
                      <a:pt x="34367" y="155463"/>
                    </a:lnTo>
                    <a:cubicBezTo>
                      <a:pt x="34367" y="164995"/>
                      <a:pt x="33540" y="167897"/>
                      <a:pt x="9958" y="167897"/>
                    </a:cubicBezTo>
                    <a:lnTo>
                      <a:pt x="1684" y="167897"/>
                    </a:lnTo>
                    <a:lnTo>
                      <a:pt x="1684" y="176186"/>
                    </a:lnTo>
                    <a:cubicBezTo>
                      <a:pt x="10786" y="175357"/>
                      <a:pt x="33540" y="175357"/>
                      <a:pt x="44297" y="175357"/>
                    </a:cubicBezTo>
                    <a:cubicBezTo>
                      <a:pt x="54639" y="175357"/>
                      <a:pt x="77808" y="175357"/>
                      <a:pt x="86910" y="176186"/>
                    </a:cubicBezTo>
                    <a:lnTo>
                      <a:pt x="86910" y="167897"/>
                    </a:lnTo>
                    <a:lnTo>
                      <a:pt x="78635" y="167897"/>
                    </a:lnTo>
                    <a:cubicBezTo>
                      <a:pt x="54639" y="167897"/>
                      <a:pt x="54226" y="164995"/>
                      <a:pt x="54226" y="155463"/>
                    </a:cubicBezTo>
                    <a:close/>
                  </a:path>
                </a:pathLst>
              </a:custGeom>
              <a:solidFill>
                <a:srgbClr val="000000"/>
              </a:solidFill>
              <a:ln w="26440" cap="flat">
                <a:noFill/>
                <a:prstDash val="solid"/>
                <a:miter/>
              </a:ln>
            </p:spPr>
          </p:sp>
        </p:grpSp>
        <p:sp>
          <p:nvSpPr>
            <p:cNvPr id="45" name="任意多边形: 形状 44">
              <a:extLst>
                <a:ext uri="{FF2B5EF4-FFF2-40B4-BE49-F238E27FC236}">
                  <a16:creationId xmlns:a16="http://schemas.microsoft.com/office/drawing/2014/main" id="{A0DB7723-4286-1392-4D43-2A2069D28DCC}"/>
                </a:ext>
              </a:extLst>
            </p:cNvPr>
            <p:cNvSpPr/>
            <p:nvPr/>
          </p:nvSpPr>
          <p:spPr>
            <a:xfrm flipV="1">
              <a:off x="-721750" y="6237892"/>
              <a:ext cx="1350990" cy="601560"/>
            </a:xfrm>
            <a:custGeom>
              <a:avLst/>
              <a:gdLst>
                <a:gd name="csX0" fmla="*/ 29 w 1350990"/>
                <a:gd name="csY0" fmla="*/ -158 h 601560"/>
                <a:gd name="csX1" fmla="*/ 1351020 w 1350990"/>
                <a:gd name="csY1" fmla="*/ -158 h 601560"/>
                <a:gd name="csX2" fmla="*/ 1351020 w 1350990"/>
                <a:gd name="csY2" fmla="*/ 601402 h 601560"/>
                <a:gd name="csX3" fmla="*/ 29 w 1350990"/>
                <a:gd name="csY3" fmla="*/ 601402 h 601560"/>
              </a:gdLst>
              <a:ahLst/>
              <a:cxnLst>
                <a:cxn ang="0">
                  <a:pos x="csX0" y="csY0"/>
                </a:cxn>
                <a:cxn ang="0">
                  <a:pos x="csX1" y="csY1"/>
                </a:cxn>
                <a:cxn ang="0">
                  <a:pos x="csX2" y="csY2"/>
                </a:cxn>
                <a:cxn ang="0">
                  <a:pos x="csX3" y="csY3"/>
                </a:cxn>
              </a:cxnLst>
              <a:rect l="l" t="t" r="r" b="b"/>
              <a:pathLst>
                <a:path w="1350990" h="601560">
                  <a:moveTo>
                    <a:pt x="29" y="-158"/>
                  </a:moveTo>
                  <a:lnTo>
                    <a:pt x="1351020" y="-158"/>
                  </a:lnTo>
                  <a:lnTo>
                    <a:pt x="1351020" y="601402"/>
                  </a:lnTo>
                  <a:lnTo>
                    <a:pt x="29" y="601402"/>
                  </a:lnTo>
                  <a:close/>
                </a:path>
              </a:pathLst>
            </a:custGeom>
            <a:noFill/>
            <a:ln w="21073" cap="flat">
              <a:solidFill>
                <a:srgbClr val="000000"/>
              </a:solidFill>
              <a:custDash>
                <a:ds d="224162" sp="224162"/>
              </a:custDash>
              <a:miter/>
            </a:ln>
          </p:spPr>
        </p:sp>
        <p:sp>
          <p:nvSpPr>
            <p:cNvPr id="46" name="任意多边形: 形状 45">
              <a:extLst>
                <a:ext uri="{FF2B5EF4-FFF2-40B4-BE49-F238E27FC236}">
                  <a16:creationId xmlns:a16="http://schemas.microsoft.com/office/drawing/2014/main" id="{AA293AB4-63A0-3409-240B-ED69F28F6786}"/>
                </a:ext>
              </a:extLst>
            </p:cNvPr>
            <p:cNvSpPr/>
            <p:nvPr/>
          </p:nvSpPr>
          <p:spPr>
            <a:xfrm>
              <a:off x="-101876" y="6447768"/>
              <a:ext cx="110875" cy="181944"/>
            </a:xfrm>
            <a:custGeom>
              <a:avLst/>
              <a:gdLst>
                <a:gd name="csX0" fmla="*/ 110902 w 110875"/>
                <a:gd name="csY0" fmla="*/ 91609 h 181944"/>
                <a:gd name="csX1" fmla="*/ 100560 w 110875"/>
                <a:gd name="csY1" fmla="*/ 29856 h 181944"/>
                <a:gd name="csX2" fmla="*/ 55878 w 110875"/>
                <a:gd name="csY2" fmla="*/ 15 h 181944"/>
                <a:gd name="csX3" fmla="*/ 9542 w 110875"/>
                <a:gd name="csY3" fmla="*/ 31513 h 181944"/>
                <a:gd name="csX4" fmla="*/ 26 w 110875"/>
                <a:gd name="csY4" fmla="*/ 91609 h 181944"/>
                <a:gd name="csX5" fmla="*/ 12024 w 110875"/>
                <a:gd name="csY5" fmla="*/ 155435 h 181944"/>
                <a:gd name="csX6" fmla="*/ 55465 w 110875"/>
                <a:gd name="csY6" fmla="*/ 181960 h 181944"/>
                <a:gd name="csX7" fmla="*/ 101387 w 110875"/>
                <a:gd name="csY7" fmla="*/ 151290 h 181944"/>
                <a:gd name="csX8" fmla="*/ 110902 w 110875"/>
                <a:gd name="csY8" fmla="*/ 91609 h 181944"/>
                <a:gd name="csX9" fmla="*/ 55465 w 110875"/>
                <a:gd name="csY9" fmla="*/ 176157 h 181944"/>
                <a:gd name="csX10" fmla="*/ 24849 w 110875"/>
                <a:gd name="csY10" fmla="*/ 144245 h 181944"/>
                <a:gd name="csX11" fmla="*/ 21953 w 110875"/>
                <a:gd name="csY11" fmla="*/ 88293 h 181944"/>
                <a:gd name="csX12" fmla="*/ 24022 w 110875"/>
                <a:gd name="csY12" fmla="*/ 39802 h 181944"/>
                <a:gd name="csX13" fmla="*/ 55465 w 110875"/>
                <a:gd name="csY13" fmla="*/ 5817 h 181944"/>
                <a:gd name="csX14" fmla="*/ 86493 w 110875"/>
                <a:gd name="csY14" fmla="*/ 36901 h 181944"/>
                <a:gd name="csX15" fmla="*/ 89389 w 110875"/>
                <a:gd name="csY15" fmla="*/ 88293 h 181944"/>
                <a:gd name="csX16" fmla="*/ 86493 w 110875"/>
                <a:gd name="csY16" fmla="*/ 143001 h 181944"/>
                <a:gd name="csX17" fmla="*/ 55465 w 110875"/>
                <a:gd name="csY17" fmla="*/ 176157 h 181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10875" h="181944">
                  <a:moveTo>
                    <a:pt x="110902" y="91609"/>
                  </a:moveTo>
                  <a:cubicBezTo>
                    <a:pt x="110902" y="70472"/>
                    <a:pt x="109661" y="49335"/>
                    <a:pt x="100560" y="29856"/>
                  </a:cubicBezTo>
                  <a:cubicBezTo>
                    <a:pt x="88562" y="4159"/>
                    <a:pt x="66635" y="15"/>
                    <a:pt x="55878" y="15"/>
                  </a:cubicBezTo>
                  <a:cubicBezTo>
                    <a:pt x="39743" y="15"/>
                    <a:pt x="20712" y="7061"/>
                    <a:pt x="9542" y="31513"/>
                  </a:cubicBezTo>
                  <a:cubicBezTo>
                    <a:pt x="1268" y="49749"/>
                    <a:pt x="26" y="70472"/>
                    <a:pt x="26" y="91609"/>
                  </a:cubicBezTo>
                  <a:cubicBezTo>
                    <a:pt x="26" y="111503"/>
                    <a:pt x="854" y="135126"/>
                    <a:pt x="12024" y="155435"/>
                  </a:cubicBezTo>
                  <a:cubicBezTo>
                    <a:pt x="23194" y="176572"/>
                    <a:pt x="42639" y="181960"/>
                    <a:pt x="55465" y="181960"/>
                  </a:cubicBezTo>
                  <a:cubicBezTo>
                    <a:pt x="69531" y="181960"/>
                    <a:pt x="89803" y="176572"/>
                    <a:pt x="101387" y="151290"/>
                  </a:cubicBezTo>
                  <a:cubicBezTo>
                    <a:pt x="109661" y="133054"/>
                    <a:pt x="110902" y="112332"/>
                    <a:pt x="110902" y="91609"/>
                  </a:cubicBezTo>
                  <a:close/>
                  <a:moveTo>
                    <a:pt x="55465" y="176157"/>
                  </a:moveTo>
                  <a:cubicBezTo>
                    <a:pt x="45122" y="176157"/>
                    <a:pt x="29400" y="169526"/>
                    <a:pt x="24849" y="144245"/>
                  </a:cubicBezTo>
                  <a:cubicBezTo>
                    <a:pt x="21953" y="128495"/>
                    <a:pt x="21953" y="104043"/>
                    <a:pt x="21953" y="88293"/>
                  </a:cubicBezTo>
                  <a:cubicBezTo>
                    <a:pt x="21953" y="71301"/>
                    <a:pt x="21953" y="53894"/>
                    <a:pt x="24022" y="39802"/>
                  </a:cubicBezTo>
                  <a:cubicBezTo>
                    <a:pt x="28987" y="8304"/>
                    <a:pt x="48845" y="5817"/>
                    <a:pt x="55465" y="5817"/>
                  </a:cubicBezTo>
                  <a:cubicBezTo>
                    <a:pt x="64153" y="5817"/>
                    <a:pt x="81529" y="10790"/>
                    <a:pt x="86493" y="36901"/>
                  </a:cubicBezTo>
                  <a:cubicBezTo>
                    <a:pt x="89389" y="51821"/>
                    <a:pt x="89389" y="71715"/>
                    <a:pt x="89389" y="88293"/>
                  </a:cubicBezTo>
                  <a:cubicBezTo>
                    <a:pt x="89389" y="108187"/>
                    <a:pt x="89389" y="126009"/>
                    <a:pt x="86493" y="143001"/>
                  </a:cubicBezTo>
                  <a:cubicBezTo>
                    <a:pt x="82356" y="168283"/>
                    <a:pt x="67462" y="176157"/>
                    <a:pt x="55465" y="176157"/>
                  </a:cubicBezTo>
                  <a:close/>
                </a:path>
              </a:pathLst>
            </a:custGeom>
            <a:solidFill>
              <a:srgbClr val="000000"/>
            </a:solidFill>
            <a:ln w="26440" cap="flat">
              <a:noFill/>
              <a:prstDash val="solid"/>
              <a:miter/>
            </a:ln>
          </p:spPr>
        </p:sp>
        <p:sp>
          <p:nvSpPr>
            <p:cNvPr id="47" name="任意多边形: 形状 46">
              <a:extLst>
                <a:ext uri="{FF2B5EF4-FFF2-40B4-BE49-F238E27FC236}">
                  <a16:creationId xmlns:a16="http://schemas.microsoft.com/office/drawing/2014/main" id="{95FC7A70-9A74-A74F-3362-553EE3752F17}"/>
                </a:ext>
              </a:extLst>
            </p:cNvPr>
            <p:cNvSpPr/>
            <p:nvPr/>
          </p:nvSpPr>
          <p:spPr>
            <a:xfrm flipV="1">
              <a:off x="1542125" y="6159055"/>
              <a:ext cx="26477" cy="582719"/>
            </a:xfrm>
            <a:custGeom>
              <a:avLst/>
              <a:gdLst>
                <a:gd name="csX0" fmla="*/ 29 w 26477"/>
                <a:gd name="csY0" fmla="*/ 582731 h 582719"/>
                <a:gd name="csX1" fmla="*/ 29 w 26477"/>
                <a:gd name="csY1" fmla="*/ 11 h 582719"/>
              </a:gdLst>
              <a:ahLst/>
              <a:cxnLst>
                <a:cxn ang="0">
                  <a:pos x="csX0" y="csY0"/>
                </a:cxn>
                <a:cxn ang="0">
                  <a:pos x="csX1" y="csY1"/>
                </a:cxn>
              </a:cxnLst>
              <a:rect l="l" t="t" r="r" b="b"/>
              <a:pathLst>
                <a:path w="26477" h="582719">
                  <a:moveTo>
                    <a:pt x="29" y="582731"/>
                  </a:moveTo>
                  <a:lnTo>
                    <a:pt x="29" y="11"/>
                  </a:lnTo>
                </a:path>
              </a:pathLst>
            </a:custGeom>
            <a:noFill/>
            <a:ln w="21073" cap="flat">
              <a:solidFill>
                <a:srgbClr val="000000"/>
              </a:solidFill>
              <a:prstDash val="solid"/>
              <a:miter/>
            </a:ln>
          </p:spPr>
        </p:sp>
        <p:sp>
          <p:nvSpPr>
            <p:cNvPr id="48" name="任意多边形: 形状 47">
              <a:extLst>
                <a:ext uri="{FF2B5EF4-FFF2-40B4-BE49-F238E27FC236}">
                  <a16:creationId xmlns:a16="http://schemas.microsoft.com/office/drawing/2014/main" id="{7DC1EF69-5AF4-E519-067D-C0AE4A2F820D}"/>
                </a:ext>
              </a:extLst>
            </p:cNvPr>
            <p:cNvSpPr/>
            <p:nvPr/>
          </p:nvSpPr>
          <p:spPr>
            <a:xfrm rot="5400000" flipV="1">
              <a:off x="1516320" y="6671377"/>
              <a:ext cx="51507" cy="109933"/>
            </a:xfrm>
            <a:custGeom>
              <a:avLst/>
              <a:gdLst>
                <a:gd name="csX0" fmla="*/ 30 w 51507"/>
                <a:gd name="csY0" fmla="*/ 110040 h 109933"/>
                <a:gd name="csX1" fmla="*/ 51537 w 51507"/>
                <a:gd name="csY1" fmla="*/ 55126 h 109933"/>
                <a:gd name="csX2" fmla="*/ 30 w 51507"/>
                <a:gd name="csY2" fmla="*/ 107 h 109933"/>
              </a:gdLst>
              <a:ahLst/>
              <a:cxnLst>
                <a:cxn ang="0">
                  <a:pos x="csX0" y="csY0"/>
                </a:cxn>
                <a:cxn ang="0">
                  <a:pos x="csX1" y="csY1"/>
                </a:cxn>
                <a:cxn ang="0">
                  <a:pos x="csX2" y="csY2"/>
                </a:cxn>
              </a:cxnLst>
              <a:rect l="l" t="t" r="r" b="b"/>
              <a:pathLst>
                <a:path w="51507" h="109933">
                  <a:moveTo>
                    <a:pt x="30" y="110040"/>
                  </a:moveTo>
                  <a:cubicBezTo>
                    <a:pt x="3443" y="89421"/>
                    <a:pt x="41194" y="58545"/>
                    <a:pt x="51537" y="55126"/>
                  </a:cubicBezTo>
                  <a:cubicBezTo>
                    <a:pt x="41194" y="51706"/>
                    <a:pt x="3443" y="20726"/>
                    <a:pt x="30" y="107"/>
                  </a:cubicBezTo>
                </a:path>
              </a:pathLst>
            </a:custGeom>
            <a:noFill/>
            <a:ln w="16858" cap="rnd">
              <a:solidFill>
                <a:srgbClr val="000000"/>
              </a:solidFill>
              <a:prstDash val="solid"/>
              <a:round/>
            </a:ln>
          </p:spPr>
        </p:sp>
        <p:grpSp>
          <p:nvGrpSpPr>
            <p:cNvPr id="49" name="图形 21">
              <a:extLst>
                <a:ext uri="{FF2B5EF4-FFF2-40B4-BE49-F238E27FC236}">
                  <a16:creationId xmlns:a16="http://schemas.microsoft.com/office/drawing/2014/main" id="{4E57C583-F000-7435-DBCB-6DAC9EC97F68}"/>
                </a:ext>
              </a:extLst>
            </p:cNvPr>
            <p:cNvGrpSpPr/>
            <p:nvPr/>
          </p:nvGrpSpPr>
          <p:grpSpPr>
            <a:xfrm>
              <a:off x="1648009" y="6342279"/>
              <a:ext cx="530790" cy="234994"/>
              <a:chOff x="1648009" y="6342279"/>
              <a:chExt cx="530790" cy="234994"/>
            </a:xfrm>
            <a:solidFill>
              <a:srgbClr val="000000"/>
            </a:solidFill>
          </p:grpSpPr>
          <p:sp>
            <p:nvSpPr>
              <p:cNvPr id="50" name="任意多边形: 形状 49">
                <a:extLst>
                  <a:ext uri="{FF2B5EF4-FFF2-40B4-BE49-F238E27FC236}">
                    <a16:creationId xmlns:a16="http://schemas.microsoft.com/office/drawing/2014/main" id="{0B993562-8963-596C-534B-BB18AED912C5}"/>
                  </a:ext>
                </a:extLst>
              </p:cNvPr>
              <p:cNvSpPr/>
              <p:nvPr/>
            </p:nvSpPr>
            <p:spPr>
              <a:xfrm>
                <a:off x="1648009" y="6409006"/>
                <a:ext cx="129907" cy="168267"/>
              </a:xfrm>
              <a:custGeom>
                <a:avLst/>
                <a:gdLst>
                  <a:gd name="csX0" fmla="*/ 38095 w 129907"/>
                  <a:gd name="csY0" fmla="*/ 17506 h 168267"/>
                  <a:gd name="csX1" fmla="*/ 38095 w 129907"/>
                  <a:gd name="csY1" fmla="*/ 99 h 168267"/>
                  <a:gd name="csX2" fmla="*/ 33 w 129907"/>
                  <a:gd name="csY2" fmla="*/ 3000 h 168267"/>
                  <a:gd name="csX3" fmla="*/ 33 w 129907"/>
                  <a:gd name="csY3" fmla="*/ 11289 h 168267"/>
                  <a:gd name="csX4" fmla="*/ 20718 w 129907"/>
                  <a:gd name="csY4" fmla="*/ 24552 h 168267"/>
                  <a:gd name="csX5" fmla="*/ 20718 w 129907"/>
                  <a:gd name="csY5" fmla="*/ 148059 h 168267"/>
                  <a:gd name="csX6" fmla="*/ 33 w 129907"/>
                  <a:gd name="csY6" fmla="*/ 160078 h 168267"/>
                  <a:gd name="csX7" fmla="*/ 33 w 129907"/>
                  <a:gd name="csY7" fmla="*/ 168367 h 168267"/>
                  <a:gd name="csX8" fmla="*/ 29406 w 129907"/>
                  <a:gd name="csY8" fmla="*/ 167538 h 168267"/>
                  <a:gd name="csX9" fmla="*/ 59194 w 129907"/>
                  <a:gd name="csY9" fmla="*/ 168367 h 168267"/>
                  <a:gd name="csX10" fmla="*/ 59194 w 129907"/>
                  <a:gd name="csY10" fmla="*/ 160078 h 168267"/>
                  <a:gd name="csX11" fmla="*/ 38922 w 129907"/>
                  <a:gd name="csY11" fmla="*/ 148059 h 168267"/>
                  <a:gd name="csX12" fmla="*/ 38922 w 129907"/>
                  <a:gd name="csY12" fmla="*/ 101226 h 168267"/>
                  <a:gd name="csX13" fmla="*/ 71192 w 129907"/>
                  <a:gd name="csY13" fmla="*/ 119876 h 168267"/>
                  <a:gd name="csX14" fmla="*/ 129940 w 129907"/>
                  <a:gd name="csY14" fmla="*/ 59780 h 168267"/>
                  <a:gd name="csX15" fmla="*/ 74916 w 129907"/>
                  <a:gd name="csY15" fmla="*/ 99 h 168267"/>
                  <a:gd name="csX16" fmla="*/ 38095 w 129907"/>
                  <a:gd name="csY16" fmla="*/ 17506 h 168267"/>
                  <a:gd name="csX17" fmla="*/ 38922 w 129907"/>
                  <a:gd name="csY17" fmla="*/ 86720 h 168267"/>
                  <a:gd name="csX18" fmla="*/ 38922 w 129907"/>
                  <a:gd name="csY18" fmla="*/ 27867 h 168267"/>
                  <a:gd name="csX19" fmla="*/ 72847 w 129907"/>
                  <a:gd name="csY19" fmla="*/ 6731 h 168267"/>
                  <a:gd name="csX20" fmla="*/ 108013 w 129907"/>
                  <a:gd name="csY20" fmla="*/ 59780 h 168267"/>
                  <a:gd name="csX21" fmla="*/ 70364 w 129907"/>
                  <a:gd name="csY21" fmla="*/ 114074 h 168267"/>
                  <a:gd name="csX22" fmla="*/ 42645 w 129907"/>
                  <a:gd name="csY22" fmla="*/ 97910 h 168267"/>
                  <a:gd name="csX23" fmla="*/ 38922 w 129907"/>
                  <a:gd name="csY23" fmla="*/ 86720 h 1682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29907" h="168267">
                    <a:moveTo>
                      <a:pt x="38095" y="17506"/>
                    </a:moveTo>
                    <a:lnTo>
                      <a:pt x="38095" y="99"/>
                    </a:lnTo>
                    <a:lnTo>
                      <a:pt x="33" y="3000"/>
                    </a:lnTo>
                    <a:lnTo>
                      <a:pt x="33" y="11289"/>
                    </a:lnTo>
                    <a:cubicBezTo>
                      <a:pt x="18650" y="11289"/>
                      <a:pt x="20718" y="12947"/>
                      <a:pt x="20718" y="24552"/>
                    </a:cubicBezTo>
                    <a:lnTo>
                      <a:pt x="20718" y="148059"/>
                    </a:lnTo>
                    <a:cubicBezTo>
                      <a:pt x="20718" y="160078"/>
                      <a:pt x="17822" y="160078"/>
                      <a:pt x="33" y="160078"/>
                    </a:cubicBezTo>
                    <a:lnTo>
                      <a:pt x="33" y="168367"/>
                    </a:lnTo>
                    <a:cubicBezTo>
                      <a:pt x="9134" y="167953"/>
                      <a:pt x="22787" y="167538"/>
                      <a:pt x="29406" y="167538"/>
                    </a:cubicBezTo>
                    <a:cubicBezTo>
                      <a:pt x="36854" y="167538"/>
                      <a:pt x="50093" y="167953"/>
                      <a:pt x="59194" y="168367"/>
                    </a:cubicBezTo>
                    <a:lnTo>
                      <a:pt x="59194" y="160078"/>
                    </a:lnTo>
                    <a:cubicBezTo>
                      <a:pt x="41818" y="160078"/>
                      <a:pt x="38922" y="160078"/>
                      <a:pt x="38922" y="148059"/>
                    </a:cubicBezTo>
                    <a:lnTo>
                      <a:pt x="38922" y="101226"/>
                    </a:lnTo>
                    <a:cubicBezTo>
                      <a:pt x="40163" y="105785"/>
                      <a:pt x="51334" y="119876"/>
                      <a:pt x="71192" y="119876"/>
                    </a:cubicBezTo>
                    <a:cubicBezTo>
                      <a:pt x="102634" y="119876"/>
                      <a:pt x="129940" y="93766"/>
                      <a:pt x="129940" y="59780"/>
                    </a:cubicBezTo>
                    <a:cubicBezTo>
                      <a:pt x="129940" y="26210"/>
                      <a:pt x="104703" y="99"/>
                      <a:pt x="74916" y="99"/>
                    </a:cubicBezTo>
                    <a:cubicBezTo>
                      <a:pt x="54229" y="99"/>
                      <a:pt x="43059" y="11704"/>
                      <a:pt x="38095" y="17506"/>
                    </a:cubicBezTo>
                    <a:close/>
                    <a:moveTo>
                      <a:pt x="38922" y="86720"/>
                    </a:moveTo>
                    <a:lnTo>
                      <a:pt x="38922" y="27867"/>
                    </a:lnTo>
                    <a:cubicBezTo>
                      <a:pt x="46369" y="14191"/>
                      <a:pt x="59194" y="6731"/>
                      <a:pt x="72847" y="6731"/>
                    </a:cubicBezTo>
                    <a:cubicBezTo>
                      <a:pt x="92291" y="6731"/>
                      <a:pt x="108013" y="29940"/>
                      <a:pt x="108013" y="59780"/>
                    </a:cubicBezTo>
                    <a:cubicBezTo>
                      <a:pt x="108013" y="91693"/>
                      <a:pt x="89809" y="114074"/>
                      <a:pt x="70364" y="114074"/>
                    </a:cubicBezTo>
                    <a:cubicBezTo>
                      <a:pt x="59608" y="114074"/>
                      <a:pt x="49679" y="108686"/>
                      <a:pt x="42645" y="97910"/>
                    </a:cubicBezTo>
                    <a:cubicBezTo>
                      <a:pt x="38922" y="92522"/>
                      <a:pt x="38922" y="92108"/>
                      <a:pt x="38922" y="86720"/>
                    </a:cubicBezTo>
                    <a:close/>
                  </a:path>
                </a:pathLst>
              </a:custGeom>
              <a:solidFill>
                <a:srgbClr val="000000"/>
              </a:solidFill>
              <a:ln w="26440" cap="flat">
                <a:noFill/>
                <a:prstDash val="solid"/>
                <a:miter/>
              </a:ln>
            </p:spPr>
          </p:sp>
          <p:sp>
            <p:nvSpPr>
              <p:cNvPr id="51" name="任意多边形: 形状 50">
                <a:extLst>
                  <a:ext uri="{FF2B5EF4-FFF2-40B4-BE49-F238E27FC236}">
                    <a16:creationId xmlns:a16="http://schemas.microsoft.com/office/drawing/2014/main" id="{7F5754F8-A5E7-A47F-227E-B297E7A7926F}"/>
                  </a:ext>
                </a:extLst>
              </p:cNvPr>
              <p:cNvSpPr/>
              <p:nvPr/>
            </p:nvSpPr>
            <p:spPr>
              <a:xfrm>
                <a:off x="1795397" y="6409006"/>
                <a:ext cx="132802" cy="119776"/>
              </a:xfrm>
              <a:custGeom>
                <a:avLst/>
                <a:gdLst>
                  <a:gd name="csX0" fmla="*/ 94779 w 132802"/>
                  <a:gd name="csY0" fmla="*/ 96252 h 119776"/>
                  <a:gd name="csX1" fmla="*/ 94779 w 132802"/>
                  <a:gd name="csY1" fmla="*/ 119876 h 119776"/>
                  <a:gd name="csX2" fmla="*/ 132841 w 132802"/>
                  <a:gd name="csY2" fmla="*/ 116975 h 119776"/>
                  <a:gd name="csX3" fmla="*/ 132841 w 132802"/>
                  <a:gd name="csY3" fmla="*/ 108686 h 119776"/>
                  <a:gd name="csX4" fmla="*/ 112569 w 132802"/>
                  <a:gd name="csY4" fmla="*/ 93766 h 119776"/>
                  <a:gd name="csX5" fmla="*/ 112569 w 132802"/>
                  <a:gd name="csY5" fmla="*/ 99 h 119776"/>
                  <a:gd name="csX6" fmla="*/ 73680 w 132802"/>
                  <a:gd name="csY6" fmla="*/ 3000 h 119776"/>
                  <a:gd name="csX7" fmla="*/ 73680 w 132802"/>
                  <a:gd name="csY7" fmla="*/ 11289 h 119776"/>
                  <a:gd name="csX8" fmla="*/ 94366 w 132802"/>
                  <a:gd name="csY8" fmla="*/ 26210 h 119776"/>
                  <a:gd name="csX9" fmla="*/ 94366 w 132802"/>
                  <a:gd name="csY9" fmla="*/ 73043 h 119776"/>
                  <a:gd name="csX10" fmla="*/ 62096 w 132802"/>
                  <a:gd name="csY10" fmla="*/ 114074 h 119776"/>
                  <a:gd name="csX11" fmla="*/ 38928 w 132802"/>
                  <a:gd name="csY11" fmla="*/ 87963 h 119776"/>
                  <a:gd name="csX12" fmla="*/ 38928 w 132802"/>
                  <a:gd name="csY12" fmla="*/ 99 h 119776"/>
                  <a:gd name="csX13" fmla="*/ 38 w 132802"/>
                  <a:gd name="csY13" fmla="*/ 3000 h 119776"/>
                  <a:gd name="csX14" fmla="*/ 38 w 132802"/>
                  <a:gd name="csY14" fmla="*/ 11289 h 119776"/>
                  <a:gd name="csX15" fmla="*/ 20724 w 132802"/>
                  <a:gd name="csY15" fmla="*/ 35328 h 119776"/>
                  <a:gd name="csX16" fmla="*/ 20724 w 132802"/>
                  <a:gd name="csY16" fmla="*/ 75115 h 119776"/>
                  <a:gd name="csX17" fmla="*/ 60855 w 132802"/>
                  <a:gd name="csY17" fmla="*/ 119876 h 119776"/>
                  <a:gd name="csX18" fmla="*/ 94779 w 132802"/>
                  <a:gd name="csY18" fmla="*/ 96252 h 1197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32802" h="119776">
                    <a:moveTo>
                      <a:pt x="94779" y="96252"/>
                    </a:moveTo>
                    <a:lnTo>
                      <a:pt x="94779" y="119876"/>
                    </a:lnTo>
                    <a:lnTo>
                      <a:pt x="132841" y="116975"/>
                    </a:lnTo>
                    <a:lnTo>
                      <a:pt x="132841" y="108686"/>
                    </a:lnTo>
                    <a:cubicBezTo>
                      <a:pt x="114638" y="108686"/>
                      <a:pt x="112569" y="107028"/>
                      <a:pt x="112569" y="93766"/>
                    </a:cubicBezTo>
                    <a:lnTo>
                      <a:pt x="112569" y="99"/>
                    </a:lnTo>
                    <a:lnTo>
                      <a:pt x="73680" y="3000"/>
                    </a:lnTo>
                    <a:lnTo>
                      <a:pt x="73680" y="11289"/>
                    </a:lnTo>
                    <a:cubicBezTo>
                      <a:pt x="91883" y="11289"/>
                      <a:pt x="94366" y="12947"/>
                      <a:pt x="94366" y="26210"/>
                    </a:cubicBezTo>
                    <a:lnTo>
                      <a:pt x="94366" y="73043"/>
                    </a:lnTo>
                    <a:cubicBezTo>
                      <a:pt x="94366" y="96252"/>
                      <a:pt x="81540" y="114074"/>
                      <a:pt x="62096" y="114074"/>
                    </a:cubicBezTo>
                    <a:cubicBezTo>
                      <a:pt x="40169" y="114074"/>
                      <a:pt x="38928" y="101640"/>
                      <a:pt x="38928" y="87963"/>
                    </a:cubicBezTo>
                    <a:lnTo>
                      <a:pt x="38928" y="99"/>
                    </a:lnTo>
                    <a:lnTo>
                      <a:pt x="38" y="3000"/>
                    </a:lnTo>
                    <a:lnTo>
                      <a:pt x="38" y="11289"/>
                    </a:lnTo>
                    <a:cubicBezTo>
                      <a:pt x="20724" y="11289"/>
                      <a:pt x="20724" y="12119"/>
                      <a:pt x="20724" y="35328"/>
                    </a:cubicBezTo>
                    <a:lnTo>
                      <a:pt x="20724" y="75115"/>
                    </a:lnTo>
                    <a:cubicBezTo>
                      <a:pt x="20724" y="95838"/>
                      <a:pt x="20724" y="119876"/>
                      <a:pt x="60855" y="119876"/>
                    </a:cubicBezTo>
                    <a:cubicBezTo>
                      <a:pt x="75748" y="119876"/>
                      <a:pt x="87333" y="112416"/>
                      <a:pt x="94779" y="96252"/>
                    </a:cubicBezTo>
                    <a:close/>
                  </a:path>
                </a:pathLst>
              </a:custGeom>
              <a:solidFill>
                <a:srgbClr val="000000"/>
              </a:solidFill>
              <a:ln w="26440" cap="flat">
                <a:noFill/>
                <a:prstDash val="solid"/>
                <a:miter/>
              </a:ln>
            </p:spPr>
          </p:sp>
          <p:sp>
            <p:nvSpPr>
              <p:cNvPr id="52" name="任意多边形: 形状 51">
                <a:extLst>
                  <a:ext uri="{FF2B5EF4-FFF2-40B4-BE49-F238E27FC236}">
                    <a16:creationId xmlns:a16="http://schemas.microsoft.com/office/drawing/2014/main" id="{24F1BF54-91C3-A53C-FD70-439B177D71CB}"/>
                  </a:ext>
                </a:extLst>
              </p:cNvPr>
              <p:cNvSpPr/>
              <p:nvPr/>
            </p:nvSpPr>
            <p:spPr>
              <a:xfrm>
                <a:off x="1942370" y="6407349"/>
                <a:ext cx="86466" cy="121434"/>
              </a:xfrm>
              <a:custGeom>
                <a:avLst/>
                <a:gdLst>
                  <a:gd name="csX0" fmla="*/ 46380 w 86466"/>
                  <a:gd name="csY0" fmla="*/ 67241 h 121434"/>
                  <a:gd name="csX1" fmla="*/ 73685 w 86466"/>
                  <a:gd name="csY1" fmla="*/ 91693 h 121434"/>
                  <a:gd name="csX2" fmla="*/ 43898 w 86466"/>
                  <a:gd name="csY2" fmla="*/ 115732 h 121434"/>
                  <a:gd name="csX3" fmla="*/ 7077 w 86466"/>
                  <a:gd name="csY3" fmla="*/ 78016 h 121434"/>
                  <a:gd name="csX4" fmla="*/ 3353 w 86466"/>
                  <a:gd name="csY4" fmla="*/ 73872 h 121434"/>
                  <a:gd name="csX5" fmla="*/ 44 w 86466"/>
                  <a:gd name="csY5" fmla="*/ 80089 h 121434"/>
                  <a:gd name="csX6" fmla="*/ 44 w 86466"/>
                  <a:gd name="csY6" fmla="*/ 115317 h 121434"/>
                  <a:gd name="csX7" fmla="*/ 2940 w 86466"/>
                  <a:gd name="csY7" fmla="*/ 121534 h 121434"/>
                  <a:gd name="csX8" fmla="*/ 9559 w 86466"/>
                  <a:gd name="csY8" fmla="*/ 116146 h 121434"/>
                  <a:gd name="csX9" fmla="*/ 14938 w 86466"/>
                  <a:gd name="csY9" fmla="*/ 110344 h 121434"/>
                  <a:gd name="csX10" fmla="*/ 43898 w 86466"/>
                  <a:gd name="csY10" fmla="*/ 121534 h 121434"/>
                  <a:gd name="csX11" fmla="*/ 86511 w 86466"/>
                  <a:gd name="csY11" fmla="*/ 84648 h 121434"/>
                  <a:gd name="csX12" fmla="*/ 75340 w 86466"/>
                  <a:gd name="csY12" fmla="*/ 59780 h 121434"/>
                  <a:gd name="csX13" fmla="*/ 45139 w 86466"/>
                  <a:gd name="csY13" fmla="*/ 46933 h 121434"/>
                  <a:gd name="csX14" fmla="*/ 12869 w 86466"/>
                  <a:gd name="csY14" fmla="*/ 25381 h 121434"/>
                  <a:gd name="csX15" fmla="*/ 42243 w 86466"/>
                  <a:gd name="csY15" fmla="*/ 5073 h 121434"/>
                  <a:gd name="csX16" fmla="*/ 73272 w 86466"/>
                  <a:gd name="csY16" fmla="*/ 36986 h 121434"/>
                  <a:gd name="csX17" fmla="*/ 76167 w 86466"/>
                  <a:gd name="csY17" fmla="*/ 39472 h 121434"/>
                  <a:gd name="csX18" fmla="*/ 79891 w 86466"/>
                  <a:gd name="csY18" fmla="*/ 33255 h 121434"/>
                  <a:gd name="csX19" fmla="*/ 79891 w 86466"/>
                  <a:gd name="csY19" fmla="*/ 6316 h 121434"/>
                  <a:gd name="csX20" fmla="*/ 76995 w 86466"/>
                  <a:gd name="csY20" fmla="*/ 99 h 121434"/>
                  <a:gd name="csX21" fmla="*/ 71617 w 86466"/>
                  <a:gd name="csY21" fmla="*/ 3415 h 121434"/>
                  <a:gd name="csX22" fmla="*/ 67066 w 86466"/>
                  <a:gd name="csY22" fmla="*/ 7559 h 121434"/>
                  <a:gd name="csX23" fmla="*/ 42243 w 86466"/>
                  <a:gd name="csY23" fmla="*/ 99 h 121434"/>
                  <a:gd name="csX24" fmla="*/ 44 w 86466"/>
                  <a:gd name="csY24" fmla="*/ 32841 h 121434"/>
                  <a:gd name="csX25" fmla="*/ 11214 w 86466"/>
                  <a:gd name="csY25" fmla="*/ 55222 h 121434"/>
                  <a:gd name="csX26" fmla="*/ 46380 w 86466"/>
                  <a:gd name="csY26" fmla="*/ 67241 h 1214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6466" h="121434">
                    <a:moveTo>
                      <a:pt x="46380" y="67241"/>
                    </a:moveTo>
                    <a:cubicBezTo>
                      <a:pt x="52172" y="68484"/>
                      <a:pt x="73685" y="72628"/>
                      <a:pt x="73685" y="91693"/>
                    </a:cubicBezTo>
                    <a:cubicBezTo>
                      <a:pt x="73685" y="104956"/>
                      <a:pt x="64583" y="115732"/>
                      <a:pt x="43898" y="115732"/>
                    </a:cubicBezTo>
                    <a:cubicBezTo>
                      <a:pt x="21557" y="115732"/>
                      <a:pt x="12042" y="100811"/>
                      <a:pt x="7077" y="78016"/>
                    </a:cubicBezTo>
                    <a:cubicBezTo>
                      <a:pt x="6249" y="74701"/>
                      <a:pt x="6249" y="73872"/>
                      <a:pt x="3353" y="73872"/>
                    </a:cubicBezTo>
                    <a:cubicBezTo>
                      <a:pt x="44" y="73872"/>
                      <a:pt x="44" y="75530"/>
                      <a:pt x="44" y="80089"/>
                    </a:cubicBezTo>
                    <a:lnTo>
                      <a:pt x="44" y="115317"/>
                    </a:lnTo>
                    <a:cubicBezTo>
                      <a:pt x="44" y="119876"/>
                      <a:pt x="44" y="121534"/>
                      <a:pt x="2940" y="121534"/>
                    </a:cubicBezTo>
                    <a:cubicBezTo>
                      <a:pt x="4181" y="121534"/>
                      <a:pt x="4595" y="121120"/>
                      <a:pt x="9559" y="116146"/>
                    </a:cubicBezTo>
                    <a:cubicBezTo>
                      <a:pt x="9973" y="115732"/>
                      <a:pt x="9973" y="115317"/>
                      <a:pt x="14938" y="110344"/>
                    </a:cubicBezTo>
                    <a:cubicBezTo>
                      <a:pt x="26521" y="121120"/>
                      <a:pt x="38519" y="121534"/>
                      <a:pt x="43898" y="121534"/>
                    </a:cubicBezTo>
                    <a:cubicBezTo>
                      <a:pt x="74099" y="121534"/>
                      <a:pt x="86511" y="103712"/>
                      <a:pt x="86511" y="84648"/>
                    </a:cubicBezTo>
                    <a:cubicBezTo>
                      <a:pt x="86511" y="70971"/>
                      <a:pt x="78650" y="62682"/>
                      <a:pt x="75340" y="59780"/>
                    </a:cubicBezTo>
                    <a:cubicBezTo>
                      <a:pt x="66652" y="51077"/>
                      <a:pt x="56309" y="49005"/>
                      <a:pt x="45139" y="46933"/>
                    </a:cubicBezTo>
                    <a:cubicBezTo>
                      <a:pt x="30245" y="44031"/>
                      <a:pt x="12869" y="40716"/>
                      <a:pt x="12869" y="25381"/>
                    </a:cubicBezTo>
                    <a:cubicBezTo>
                      <a:pt x="12869" y="15848"/>
                      <a:pt x="19488" y="5073"/>
                      <a:pt x="42243" y="5073"/>
                    </a:cubicBezTo>
                    <a:cubicBezTo>
                      <a:pt x="71203" y="5073"/>
                      <a:pt x="72858" y="29111"/>
                      <a:pt x="73272" y="36986"/>
                    </a:cubicBezTo>
                    <a:cubicBezTo>
                      <a:pt x="73272" y="39472"/>
                      <a:pt x="75754" y="39472"/>
                      <a:pt x="76167" y="39472"/>
                    </a:cubicBezTo>
                    <a:cubicBezTo>
                      <a:pt x="79891" y="39472"/>
                      <a:pt x="79891" y="38229"/>
                      <a:pt x="79891" y="33255"/>
                    </a:cubicBezTo>
                    <a:lnTo>
                      <a:pt x="79891" y="6316"/>
                    </a:lnTo>
                    <a:cubicBezTo>
                      <a:pt x="79891" y="2172"/>
                      <a:pt x="79891" y="99"/>
                      <a:pt x="76995" y="99"/>
                    </a:cubicBezTo>
                    <a:cubicBezTo>
                      <a:pt x="75754" y="99"/>
                      <a:pt x="74926" y="99"/>
                      <a:pt x="71617" y="3415"/>
                    </a:cubicBezTo>
                    <a:cubicBezTo>
                      <a:pt x="70789" y="4244"/>
                      <a:pt x="68307" y="6731"/>
                      <a:pt x="67066" y="7559"/>
                    </a:cubicBezTo>
                    <a:cubicBezTo>
                      <a:pt x="57137" y="99"/>
                      <a:pt x="46380" y="99"/>
                      <a:pt x="42243" y="99"/>
                    </a:cubicBezTo>
                    <a:cubicBezTo>
                      <a:pt x="9973" y="99"/>
                      <a:pt x="44" y="17921"/>
                      <a:pt x="44" y="32841"/>
                    </a:cubicBezTo>
                    <a:cubicBezTo>
                      <a:pt x="44" y="41959"/>
                      <a:pt x="4181" y="49419"/>
                      <a:pt x="11214" y="55222"/>
                    </a:cubicBezTo>
                    <a:cubicBezTo>
                      <a:pt x="19902" y="61853"/>
                      <a:pt x="27349" y="63511"/>
                      <a:pt x="46380" y="67241"/>
                    </a:cubicBezTo>
                    <a:close/>
                  </a:path>
                </a:pathLst>
              </a:custGeom>
              <a:solidFill>
                <a:srgbClr val="000000"/>
              </a:solidFill>
              <a:ln w="26440" cap="flat">
                <a:noFill/>
                <a:prstDash val="solid"/>
                <a:miter/>
              </a:ln>
            </p:spPr>
          </p:sp>
          <p:sp>
            <p:nvSpPr>
              <p:cNvPr id="53" name="任意多边形: 形状 52">
                <a:extLst>
                  <a:ext uri="{FF2B5EF4-FFF2-40B4-BE49-F238E27FC236}">
                    <a16:creationId xmlns:a16="http://schemas.microsoft.com/office/drawing/2014/main" id="{DE361525-8E93-AC49-6969-764EF073B51F}"/>
                  </a:ext>
                </a:extLst>
              </p:cNvPr>
              <p:cNvSpPr/>
              <p:nvPr/>
            </p:nvSpPr>
            <p:spPr>
              <a:xfrm>
                <a:off x="2045996" y="6342279"/>
                <a:ext cx="132802" cy="183602"/>
              </a:xfrm>
              <a:custGeom>
                <a:avLst/>
                <a:gdLst>
                  <a:gd name="csX0" fmla="*/ 20733 w 132802"/>
                  <a:gd name="csY0" fmla="*/ 163808 h 183602"/>
                  <a:gd name="csX1" fmla="*/ 48 w 132802"/>
                  <a:gd name="csY1" fmla="*/ 175413 h 183602"/>
                  <a:gd name="csX2" fmla="*/ 48 w 132802"/>
                  <a:gd name="csY2" fmla="*/ 183702 h 183602"/>
                  <a:gd name="csX3" fmla="*/ 30249 w 132802"/>
                  <a:gd name="csY3" fmla="*/ 182873 h 183602"/>
                  <a:gd name="csX4" fmla="*/ 59623 w 132802"/>
                  <a:gd name="csY4" fmla="*/ 183702 h 183602"/>
                  <a:gd name="csX5" fmla="*/ 59623 w 132802"/>
                  <a:gd name="csY5" fmla="*/ 175413 h 183602"/>
                  <a:gd name="csX6" fmla="*/ 38937 w 132802"/>
                  <a:gd name="csY6" fmla="*/ 163808 h 183602"/>
                  <a:gd name="csX7" fmla="*/ 38937 w 132802"/>
                  <a:gd name="csY7" fmla="*/ 114903 h 183602"/>
                  <a:gd name="csX8" fmla="*/ 74517 w 132802"/>
                  <a:gd name="csY8" fmla="*/ 72629 h 183602"/>
                  <a:gd name="csX9" fmla="*/ 94375 w 132802"/>
                  <a:gd name="csY9" fmla="*/ 102055 h 183602"/>
                  <a:gd name="csX10" fmla="*/ 94375 w 132802"/>
                  <a:gd name="csY10" fmla="*/ 163808 h 183602"/>
                  <a:gd name="csX11" fmla="*/ 73689 w 132802"/>
                  <a:gd name="csY11" fmla="*/ 175413 h 183602"/>
                  <a:gd name="csX12" fmla="*/ 73689 w 132802"/>
                  <a:gd name="csY12" fmla="*/ 183702 h 183602"/>
                  <a:gd name="csX13" fmla="*/ 103477 w 132802"/>
                  <a:gd name="csY13" fmla="*/ 182873 h 183602"/>
                  <a:gd name="csX14" fmla="*/ 132851 w 132802"/>
                  <a:gd name="csY14" fmla="*/ 183702 h 183602"/>
                  <a:gd name="csX15" fmla="*/ 132851 w 132802"/>
                  <a:gd name="csY15" fmla="*/ 175413 h 183602"/>
                  <a:gd name="csX16" fmla="*/ 112579 w 132802"/>
                  <a:gd name="csY16" fmla="*/ 167538 h 183602"/>
                  <a:gd name="csX17" fmla="*/ 112579 w 132802"/>
                  <a:gd name="csY17" fmla="*/ 116975 h 183602"/>
                  <a:gd name="csX18" fmla="*/ 104304 w 132802"/>
                  <a:gd name="csY18" fmla="*/ 76773 h 183602"/>
                  <a:gd name="csX19" fmla="*/ 76585 w 132802"/>
                  <a:gd name="csY19" fmla="*/ 66826 h 183602"/>
                  <a:gd name="csX20" fmla="*/ 38110 w 132802"/>
                  <a:gd name="csY20" fmla="*/ 92937 h 183602"/>
                  <a:gd name="csX21" fmla="*/ 38110 w 132802"/>
                  <a:gd name="csY21" fmla="*/ 99 h 183602"/>
                  <a:gd name="csX22" fmla="*/ 48 w 132802"/>
                  <a:gd name="csY22" fmla="*/ 3001 h 183602"/>
                  <a:gd name="csX23" fmla="*/ 48 w 132802"/>
                  <a:gd name="csY23" fmla="*/ 11290 h 183602"/>
                  <a:gd name="csX24" fmla="*/ 20733 w 132802"/>
                  <a:gd name="csY24" fmla="*/ 26210 h 1836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132802" h="183602">
                    <a:moveTo>
                      <a:pt x="20733" y="163808"/>
                    </a:moveTo>
                    <a:cubicBezTo>
                      <a:pt x="20733" y="175413"/>
                      <a:pt x="17837" y="175413"/>
                      <a:pt x="48" y="175413"/>
                    </a:cubicBezTo>
                    <a:lnTo>
                      <a:pt x="48" y="183702"/>
                    </a:lnTo>
                    <a:cubicBezTo>
                      <a:pt x="9563" y="183288"/>
                      <a:pt x="22802" y="182873"/>
                      <a:pt x="30249" y="182873"/>
                    </a:cubicBezTo>
                    <a:cubicBezTo>
                      <a:pt x="36868" y="182873"/>
                      <a:pt x="50521" y="183288"/>
                      <a:pt x="59623" y="183702"/>
                    </a:cubicBezTo>
                    <a:lnTo>
                      <a:pt x="59623" y="175413"/>
                    </a:lnTo>
                    <a:cubicBezTo>
                      <a:pt x="41833" y="175413"/>
                      <a:pt x="38937" y="175413"/>
                      <a:pt x="38937" y="163808"/>
                    </a:cubicBezTo>
                    <a:lnTo>
                      <a:pt x="38937" y="114903"/>
                    </a:lnTo>
                    <a:cubicBezTo>
                      <a:pt x="38937" y="87549"/>
                      <a:pt x="57968" y="72629"/>
                      <a:pt x="74517" y="72629"/>
                    </a:cubicBezTo>
                    <a:cubicBezTo>
                      <a:pt x="91479" y="72629"/>
                      <a:pt x="94375" y="86720"/>
                      <a:pt x="94375" y="102055"/>
                    </a:cubicBezTo>
                    <a:lnTo>
                      <a:pt x="94375" y="163808"/>
                    </a:lnTo>
                    <a:cubicBezTo>
                      <a:pt x="94375" y="175413"/>
                      <a:pt x="91479" y="175413"/>
                      <a:pt x="73689" y="175413"/>
                    </a:cubicBezTo>
                    <a:lnTo>
                      <a:pt x="73689" y="183702"/>
                    </a:lnTo>
                    <a:cubicBezTo>
                      <a:pt x="82791" y="183288"/>
                      <a:pt x="96444" y="182873"/>
                      <a:pt x="103477" y="182873"/>
                    </a:cubicBezTo>
                    <a:cubicBezTo>
                      <a:pt x="110096" y="182873"/>
                      <a:pt x="124163" y="183288"/>
                      <a:pt x="132851" y="183702"/>
                    </a:cubicBezTo>
                    <a:lnTo>
                      <a:pt x="132851" y="175413"/>
                    </a:lnTo>
                    <a:cubicBezTo>
                      <a:pt x="119198" y="175413"/>
                      <a:pt x="112579" y="175413"/>
                      <a:pt x="112579" y="167538"/>
                    </a:cubicBezTo>
                    <a:lnTo>
                      <a:pt x="112579" y="116975"/>
                    </a:lnTo>
                    <a:cubicBezTo>
                      <a:pt x="112579" y="94180"/>
                      <a:pt x="112579" y="86305"/>
                      <a:pt x="104304" y="76773"/>
                    </a:cubicBezTo>
                    <a:cubicBezTo>
                      <a:pt x="100581" y="72214"/>
                      <a:pt x="91893" y="66826"/>
                      <a:pt x="76585" y="66826"/>
                    </a:cubicBezTo>
                    <a:cubicBezTo>
                      <a:pt x="54245" y="66826"/>
                      <a:pt x="42661" y="82576"/>
                      <a:pt x="38110" y="92937"/>
                    </a:cubicBezTo>
                    <a:lnTo>
                      <a:pt x="38110" y="99"/>
                    </a:lnTo>
                    <a:lnTo>
                      <a:pt x="48" y="3001"/>
                    </a:lnTo>
                    <a:lnTo>
                      <a:pt x="48" y="11290"/>
                    </a:lnTo>
                    <a:cubicBezTo>
                      <a:pt x="18665" y="11290"/>
                      <a:pt x="20733" y="12947"/>
                      <a:pt x="20733" y="26210"/>
                    </a:cubicBezTo>
                    <a:close/>
                  </a:path>
                </a:pathLst>
              </a:custGeom>
              <a:solidFill>
                <a:srgbClr val="000000"/>
              </a:solidFill>
              <a:ln w="26440" cap="flat">
                <a:noFill/>
                <a:prstDash val="solid"/>
                <a:miter/>
              </a:ln>
            </p:spPr>
          </p:sp>
        </p:grpSp>
      </p:grpSp>
    </p:spTree>
    <p:extLst>
      <p:ext uri="{BB962C8B-B14F-4D97-AF65-F5344CB8AC3E}">
        <p14:creationId xmlns:p14="http://schemas.microsoft.com/office/powerpoint/2010/main" val="3986060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xEl>
                                              <p:pRg st="0" end="0"/>
                                            </p:txEl>
                                          </p:spTgt>
                                        </p:tgtEl>
                                        <p:attrNameLst>
                                          <p:attrName>style.visibility</p:attrName>
                                        </p:attrNameLst>
                                      </p:cBhvr>
                                      <p:to>
                                        <p:strVal val="visible"/>
                                      </p:to>
                                    </p:set>
                                    <p:animEffect transition="in" filter="fade">
                                      <p:cBhvr>
                                        <p:cTn id="22" dur="500"/>
                                        <p:tgtEl>
                                          <p:spTgt spid="1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xEl>
                                              <p:pRg st="1" end="1"/>
                                            </p:txEl>
                                          </p:spTgt>
                                        </p:tgtEl>
                                        <p:attrNameLst>
                                          <p:attrName>style.visibility</p:attrName>
                                        </p:attrNameLst>
                                      </p:cBhvr>
                                      <p:to>
                                        <p:strVal val="visible"/>
                                      </p:to>
                                    </p:set>
                                    <p:animEffect transition="in" filter="fade">
                                      <p:cBhvr>
                                        <p:cTn id="27" dur="500"/>
                                        <p:tgtEl>
                                          <p:spTgt spid="1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36C8B-98A3-9EF5-79A1-A532B345177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3B5E5CC9-EE2D-CBB7-AEA6-F5985B7D04BF}"/>
              </a:ext>
            </a:extLst>
          </p:cNvPr>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a:extLst>
              <a:ext uri="{FF2B5EF4-FFF2-40B4-BE49-F238E27FC236}">
                <a16:creationId xmlns:a16="http://schemas.microsoft.com/office/drawing/2014/main" id="{67E6BB9D-F528-DDC4-B2D6-949BDC4BC7B6}"/>
              </a:ext>
            </a:extLst>
          </p:cNvPr>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a:extLst>
              <a:ext uri="{FF2B5EF4-FFF2-40B4-BE49-F238E27FC236}">
                <a16:creationId xmlns:a16="http://schemas.microsoft.com/office/drawing/2014/main" id="{9D09A38A-CEBA-1191-B144-B5E65EC4113A}"/>
              </a:ext>
            </a:extLst>
          </p:cNvPr>
          <p:cNvPicPr/>
          <p:nvPr/>
        </p:nvPicPr>
        <p:blipFill>
          <a:blip r:embed="rId2" cstate="print"/>
          <a:stretch>
            <a:fillRect/>
          </a:stretch>
        </p:blipFill>
        <p:spPr>
          <a:xfrm>
            <a:off x="10744200" y="645116"/>
            <a:ext cx="527303" cy="600455"/>
          </a:xfrm>
          <a:prstGeom prst="rect">
            <a:avLst/>
          </a:prstGeom>
        </p:spPr>
      </p:pic>
      <p:pic>
        <p:nvPicPr>
          <p:cNvPr id="5" name="object 5">
            <a:extLst>
              <a:ext uri="{FF2B5EF4-FFF2-40B4-BE49-F238E27FC236}">
                <a16:creationId xmlns:a16="http://schemas.microsoft.com/office/drawing/2014/main" id="{D1BD3318-C44D-33EC-94A4-05FDA38F4859}"/>
              </a:ext>
            </a:extLst>
          </p:cNvPr>
          <p:cNvPicPr/>
          <p:nvPr/>
        </p:nvPicPr>
        <p:blipFill>
          <a:blip r:embed="rId3" cstate="print"/>
          <a:stretch>
            <a:fillRect/>
          </a:stretch>
        </p:blipFill>
        <p:spPr>
          <a:xfrm>
            <a:off x="775716" y="704552"/>
            <a:ext cx="777240" cy="443484"/>
          </a:xfrm>
          <a:prstGeom prst="rect">
            <a:avLst/>
          </a:prstGeom>
        </p:spPr>
      </p:pic>
      <p:sp>
        <p:nvSpPr>
          <p:cNvPr id="6" name="object 6">
            <a:extLst>
              <a:ext uri="{FF2B5EF4-FFF2-40B4-BE49-F238E27FC236}">
                <a16:creationId xmlns:a16="http://schemas.microsoft.com/office/drawing/2014/main" id="{D13B24B3-B9FB-9D3C-D501-F67075FC7D46}"/>
              </a:ext>
            </a:extLst>
          </p:cNvPr>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7" name="文本框 6">
            <a:extLst>
              <a:ext uri="{FF2B5EF4-FFF2-40B4-BE49-F238E27FC236}">
                <a16:creationId xmlns:a16="http://schemas.microsoft.com/office/drawing/2014/main" id="{90E1276F-6205-056D-4616-32B03E28BACC}"/>
              </a:ext>
            </a:extLst>
          </p:cNvPr>
          <p:cNvSpPr txBox="1"/>
          <p:nvPr/>
        </p:nvSpPr>
        <p:spPr>
          <a:xfrm>
            <a:off x="775714" y="1811989"/>
            <a:ext cx="7217480" cy="1473032"/>
          </a:xfrm>
          <a:prstGeom prst="rect">
            <a:avLst/>
          </a:prstGeom>
          <a:solidFill>
            <a:schemeClr val="accent3">
              <a:lumMod val="20000"/>
              <a:lumOff val="80000"/>
            </a:schemeClr>
          </a:solidFill>
        </p:spPr>
        <p:txBody>
          <a:bodyPr wrap="square" rtlCol="0">
            <a:spAutoFit/>
          </a:bodyPr>
          <a:lstStyle/>
          <a:p>
            <a:pPr>
              <a:lnSpc>
                <a:spcPct val="150000"/>
              </a:lnSpc>
            </a:pPr>
            <a:r>
              <a:rPr lang="zh-CN" altLang="en-US" sz="2200" b="1" dirty="0"/>
              <a:t>单调栈的</a:t>
            </a:r>
            <a:r>
              <a:rPr lang="zh-CN" altLang="zh-CN" sz="2200" b="1" dirty="0"/>
              <a:t>使用</a:t>
            </a:r>
          </a:p>
          <a:p>
            <a:pPr>
              <a:lnSpc>
                <a:spcPct val="150000"/>
              </a:lnSpc>
            </a:pPr>
            <a:r>
              <a:rPr lang="zh-CN" altLang="zh-CN" sz="2000" dirty="0"/>
              <a:t>自然就是从栈顶读出来一个元素，该元素满足单调性的某一端</a:t>
            </a:r>
            <a:r>
              <a:rPr lang="zh-CN" altLang="en-US" sz="2000" dirty="0"/>
              <a:t>。</a:t>
            </a:r>
            <a:r>
              <a:rPr lang="zh-CN" altLang="zh-CN" sz="2000" dirty="0"/>
              <a:t>例如</a:t>
            </a:r>
            <a:r>
              <a:rPr lang="zh-CN" altLang="en-US" sz="2000" dirty="0"/>
              <a:t>在</a:t>
            </a:r>
            <a:r>
              <a:rPr lang="zh-CN" altLang="zh-CN" sz="2000" dirty="0"/>
              <a:t>举例</a:t>
            </a:r>
            <a:r>
              <a:rPr lang="zh-CN" altLang="en-US" sz="2000" dirty="0"/>
              <a:t>的单调递减栈</a:t>
            </a:r>
            <a:r>
              <a:rPr lang="zh-CN" altLang="zh-CN" sz="2000" dirty="0"/>
              <a:t>中取出的即栈中的最小值</a:t>
            </a:r>
            <a:r>
              <a:rPr lang="zh-CN" altLang="en-US" sz="2000" dirty="0"/>
              <a:t>。</a:t>
            </a:r>
            <a:endParaRPr lang="zh-CN" altLang="zh-CN" sz="2000" dirty="0"/>
          </a:p>
        </p:txBody>
      </p:sp>
      <p:sp>
        <p:nvSpPr>
          <p:cNvPr id="8" name="矩形 7"/>
          <p:cNvSpPr/>
          <p:nvPr/>
        </p:nvSpPr>
        <p:spPr>
          <a:xfrm>
            <a:off x="775714" y="4553908"/>
            <a:ext cx="10495789" cy="1234505"/>
          </a:xfrm>
          <a:prstGeom prst="rect">
            <a:avLst/>
          </a:prstGeom>
          <a:solidFill>
            <a:schemeClr val="accent5">
              <a:lumMod val="20000"/>
              <a:lumOff val="80000"/>
            </a:schemeClr>
          </a:solidFill>
        </p:spPr>
        <p:txBody>
          <a:bodyPr wrap="square">
            <a:spAutoFit/>
          </a:bodyPr>
          <a:lstStyle/>
          <a:p>
            <a:pPr>
              <a:lnSpc>
                <a:spcPct val="200000"/>
              </a:lnSpc>
            </a:pPr>
            <a:r>
              <a:rPr lang="zh-CN" altLang="en-US" sz="2000" dirty="0"/>
              <a:t>故单</a:t>
            </a:r>
            <a:r>
              <a:rPr lang="zh-CN" altLang="zh-CN" sz="2000" dirty="0"/>
              <a:t>调栈</a:t>
            </a:r>
            <a:r>
              <a:rPr lang="zh-CN" altLang="en-US" sz="2000" dirty="0"/>
              <a:t>其实就</a:t>
            </a:r>
            <a:r>
              <a:rPr lang="zh-CN" altLang="zh-CN" sz="2000" dirty="0"/>
              <a:t>是</a:t>
            </a:r>
            <a:r>
              <a:rPr lang="zh-CN" altLang="en-US" sz="2000" b="0" i="0" dirty="0">
                <a:effectLst/>
                <a:ea typeface="微软雅黑" panose="020B0503020204020204" pitchFamily="34" charset="-122"/>
              </a:rPr>
              <a:t>一种</a:t>
            </a:r>
            <a:r>
              <a:rPr lang="zh-CN" altLang="en-US" sz="2000" b="1" i="0" dirty="0">
                <a:solidFill>
                  <a:schemeClr val="accent2">
                    <a:lumMod val="75000"/>
                  </a:schemeClr>
                </a:solidFill>
                <a:effectLst/>
                <a:ea typeface="微软雅黑" panose="020B0503020204020204" pitchFamily="34" charset="-122"/>
              </a:rPr>
              <a:t>特殊的栈</a:t>
            </a:r>
            <a:r>
              <a:rPr lang="en-US" altLang="zh-CN" sz="2000" b="0" i="0" dirty="0">
                <a:effectLst/>
                <a:ea typeface="微软雅黑" panose="020B0503020204020204" pitchFamily="34" charset="-122"/>
              </a:rPr>
              <a:t>, </a:t>
            </a:r>
            <a:r>
              <a:rPr lang="zh-CN" altLang="en-US" sz="2000" b="0" i="0" dirty="0">
                <a:effectLst/>
                <a:ea typeface="微软雅黑" panose="020B0503020204020204" pitchFamily="34" charset="-122"/>
              </a:rPr>
              <a:t>它要求栈中元素必须保持某种单调性。</a:t>
            </a:r>
            <a:endParaRPr lang="en-US" altLang="zh-CN" sz="2000" b="0" i="0" dirty="0">
              <a:effectLst/>
              <a:ea typeface="微软雅黑" panose="020B0503020204020204" pitchFamily="34" charset="-122"/>
            </a:endParaRPr>
          </a:p>
          <a:p>
            <a:pPr>
              <a:lnSpc>
                <a:spcPct val="200000"/>
              </a:lnSpc>
            </a:pPr>
            <a:r>
              <a:rPr lang="zh-CN" altLang="en-US" sz="2000" dirty="0">
                <a:ea typeface="微软雅黑" panose="020B0503020204020204" pitchFamily="34" charset="-122"/>
              </a:rPr>
              <a:t>那么让一个栈中的元素保持单调性有什么用处，以及能解决什么问题呢？</a:t>
            </a:r>
            <a:endParaRPr lang="en-US" altLang="zh-CN" sz="2000" dirty="0">
              <a:ea typeface="微软雅黑" panose="020B0503020204020204" pitchFamily="34" charset="-122"/>
            </a:endParaRPr>
          </a:p>
        </p:txBody>
      </p:sp>
      <p:pic>
        <p:nvPicPr>
          <p:cNvPr id="10" name="图形 9">
            <a:extLst>
              <a:ext uri="{FF2B5EF4-FFF2-40B4-BE49-F238E27FC236}">
                <a16:creationId xmlns:a16="http://schemas.microsoft.com/office/drawing/2014/main" id="{1CA68DD8-194C-ACD7-EBC5-0211EA85BE3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520106" y="1613710"/>
            <a:ext cx="1051249" cy="2088845"/>
          </a:xfrm>
          <a:prstGeom prst="rect">
            <a:avLst/>
          </a:prstGeom>
        </p:spPr>
      </p:pic>
    </p:spTree>
    <p:extLst>
      <p:ext uri="{BB962C8B-B14F-4D97-AF65-F5344CB8AC3E}">
        <p14:creationId xmlns:p14="http://schemas.microsoft.com/office/powerpoint/2010/main" val="3277676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5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fade">
                                      <p:cBhvr>
                                        <p:cTn id="2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63F816CC-BB01-3A71-52EB-917DC37581D7}"/>
              </a:ext>
            </a:extLst>
          </p:cNvPr>
          <p:cNvSpPr txBox="1"/>
          <p:nvPr/>
        </p:nvSpPr>
        <p:spPr>
          <a:xfrm>
            <a:off x="775714" y="1557685"/>
            <a:ext cx="10495787" cy="2465611"/>
          </a:xfrm>
          <a:prstGeom prst="rect">
            <a:avLst/>
          </a:prstGeom>
          <a:solidFill>
            <a:schemeClr val="accent4">
              <a:lumMod val="20000"/>
              <a:lumOff val="80000"/>
            </a:schemeClr>
          </a:solidFill>
        </p:spPr>
        <p:txBody>
          <a:bodyPr wrap="square">
            <a:spAutoFit/>
          </a:bodyPr>
          <a:lstStyle/>
          <a:p>
            <a:pPr>
              <a:lnSpc>
                <a:spcPct val="200000"/>
              </a:lnSpc>
            </a:pPr>
            <a:r>
              <a:rPr lang="zh-CN" altLang="en-US" sz="2000" b="0" i="0" dirty="0">
                <a:effectLst/>
                <a:ea typeface="微软雅黑" panose="020B0503020204020204" pitchFamily="34" charset="-122"/>
              </a:rPr>
              <a:t>它的用处为在保持栈中元素</a:t>
            </a:r>
            <a:r>
              <a:rPr lang="zh-CN" altLang="en-US" sz="2000" b="1" i="0" dirty="0">
                <a:solidFill>
                  <a:schemeClr val="accent2">
                    <a:lumMod val="75000"/>
                  </a:schemeClr>
                </a:solidFill>
                <a:effectLst/>
                <a:ea typeface="微软雅黑" panose="020B0503020204020204" pitchFamily="34" charset="-122"/>
              </a:rPr>
              <a:t>单调性</a:t>
            </a:r>
            <a:r>
              <a:rPr lang="zh-CN" altLang="en-US" sz="2000" b="0" i="0" dirty="0">
                <a:effectLst/>
                <a:ea typeface="微软雅黑" panose="020B0503020204020204" pitchFamily="34" charset="-122"/>
              </a:rPr>
              <a:t>（递增或递减）的同时，可以去帮助解决一类常见的问题，例如</a:t>
            </a:r>
            <a:r>
              <a:rPr lang="zh-CN" altLang="en-US" sz="2000" b="1" i="0" dirty="0">
                <a:effectLst/>
                <a:ea typeface="微软雅黑" panose="020B0503020204020204" pitchFamily="34" charset="-122"/>
              </a:rPr>
              <a:t>查找数组中每个元素的下一个更大或更小的元素</a:t>
            </a:r>
            <a:r>
              <a:rPr lang="zh-CN" altLang="en-US" sz="2000" b="0" i="0" dirty="0">
                <a:effectLst/>
                <a:ea typeface="微软雅黑" panose="020B0503020204020204" pitchFamily="34" charset="-122"/>
              </a:rPr>
              <a:t>。</a:t>
            </a:r>
            <a:endParaRPr lang="en-US" altLang="zh-CN" sz="2000" b="0" i="0" dirty="0">
              <a:effectLst/>
              <a:ea typeface="微软雅黑" panose="020B0503020204020204" pitchFamily="34" charset="-122"/>
            </a:endParaRPr>
          </a:p>
          <a:p>
            <a:pPr>
              <a:lnSpc>
                <a:spcPct val="200000"/>
              </a:lnSpc>
            </a:pPr>
            <a:r>
              <a:rPr lang="zh-CN" altLang="en-US" sz="2000" b="0" i="0" dirty="0">
                <a:effectLst/>
                <a:ea typeface="微软雅黑" panose="020B0503020204020204" pitchFamily="34" charset="-122"/>
              </a:rPr>
              <a:t>单调栈通过利用栈的</a:t>
            </a:r>
            <a:r>
              <a:rPr lang="zh-CN" altLang="en-US" sz="2000" b="1" i="0" dirty="0">
                <a:solidFill>
                  <a:schemeClr val="accent2">
                    <a:lumMod val="75000"/>
                  </a:schemeClr>
                </a:solidFill>
                <a:effectLst/>
                <a:ea typeface="微软雅黑" panose="020B0503020204020204" pitchFamily="34" charset="-122"/>
              </a:rPr>
              <a:t>后进先出特性</a:t>
            </a:r>
            <a:r>
              <a:rPr lang="zh-CN" altLang="en-US" sz="2000" b="0" i="0" dirty="0">
                <a:effectLst/>
                <a:ea typeface="微软雅黑" panose="020B0503020204020204" pitchFamily="34" charset="-122"/>
              </a:rPr>
              <a:t>，可以在 </a:t>
            </a:r>
            <a:r>
              <a:rPr lang="en-US" altLang="zh-CN" sz="2000" b="0" i="0" dirty="0">
                <a:effectLst/>
                <a:ea typeface="微软雅黑" panose="020B0503020204020204" pitchFamily="34" charset="-122"/>
              </a:rPr>
              <a:t>O(n) </a:t>
            </a:r>
            <a:r>
              <a:rPr lang="zh-CN" altLang="en-US" sz="2000" b="0" i="0" dirty="0">
                <a:effectLst/>
                <a:ea typeface="微软雅黑" panose="020B0503020204020204" pitchFamily="34" charset="-122"/>
              </a:rPr>
              <a:t>时间复杂度内完成许多需要嵌套循环才能解决的任务。</a:t>
            </a:r>
            <a:endParaRPr lang="zh-CN" altLang="en-US" sz="2000" dirty="0">
              <a:ea typeface="微软雅黑" panose="020B0503020204020204" pitchFamily="34" charset="-122"/>
            </a:endParaRPr>
          </a:p>
        </p:txBody>
      </p:sp>
      <p:sp>
        <p:nvSpPr>
          <p:cNvPr id="12" name="文本框 11">
            <a:extLst>
              <a:ext uri="{FF2B5EF4-FFF2-40B4-BE49-F238E27FC236}">
                <a16:creationId xmlns:a16="http://schemas.microsoft.com/office/drawing/2014/main" id="{45DC10D0-802C-79A0-2779-04F5B459765A}"/>
              </a:ext>
            </a:extLst>
          </p:cNvPr>
          <p:cNvSpPr txBox="1"/>
          <p:nvPr/>
        </p:nvSpPr>
        <p:spPr>
          <a:xfrm>
            <a:off x="775715" y="4506143"/>
            <a:ext cx="10495787" cy="1469120"/>
          </a:xfrm>
          <a:prstGeom prst="rect">
            <a:avLst/>
          </a:prstGeom>
          <a:solidFill>
            <a:schemeClr val="bg1">
              <a:lumMod val="95000"/>
            </a:schemeClr>
          </a:solidFill>
        </p:spPr>
        <p:txBody>
          <a:bodyPr wrap="square">
            <a:spAutoFit/>
          </a:bodyPr>
          <a:lstStyle/>
          <a:p>
            <a:pPr>
              <a:lnSpc>
                <a:spcPct val="150000"/>
              </a:lnSpc>
              <a:buNone/>
            </a:pPr>
            <a:r>
              <a:rPr lang="zh-CN" altLang="zh-CN" sz="2200" b="1" dirty="0">
                <a:effectLst/>
                <a:ea typeface="微软雅黑" panose="020B0503020204020204" pitchFamily="34" charset="-122"/>
              </a:rPr>
              <a:t>场景：找右边第一个比自己高的人</a:t>
            </a:r>
            <a:r>
              <a:rPr lang="zh-CN" altLang="zh-CN" sz="2200" dirty="0">
                <a:effectLst/>
                <a:ea typeface="微软雅黑" panose="020B0503020204020204" pitchFamily="34" charset="-122"/>
              </a:rPr>
              <a:t> </a:t>
            </a:r>
            <a:endParaRPr lang="en-US" altLang="zh-CN" sz="2200" dirty="0">
              <a:effectLst/>
              <a:ea typeface="微软雅黑" panose="020B0503020204020204" pitchFamily="34" charset="-122"/>
            </a:endParaRPr>
          </a:p>
          <a:p>
            <a:pPr>
              <a:lnSpc>
                <a:spcPct val="150000"/>
              </a:lnSpc>
              <a:buNone/>
            </a:pPr>
            <a:r>
              <a:rPr lang="zh-CN" altLang="zh-CN" sz="2000" dirty="0">
                <a:effectLst/>
                <a:ea typeface="微软雅黑" panose="020B0503020204020204" pitchFamily="34" charset="-122"/>
              </a:rPr>
              <a:t>假设有一排同学排队，身高分别是 </a:t>
            </a:r>
            <a:r>
              <a:rPr lang="zh-CN" altLang="zh-CN" sz="2000" dirty="0">
                <a:solidFill>
                  <a:srgbClr val="C00000"/>
                </a:solidFill>
                <a:effectLst/>
                <a:ea typeface="微软雅黑" panose="020B0503020204020204" pitchFamily="34" charset="-122"/>
              </a:rPr>
              <a:t>[3, 1, 2, 4]</a:t>
            </a:r>
            <a:r>
              <a:rPr lang="zh-CN" altLang="zh-CN" sz="2000" dirty="0">
                <a:effectLst/>
                <a:ea typeface="微软雅黑" panose="020B0503020204020204" pitchFamily="34" charset="-122"/>
              </a:rPr>
              <a:t>。 现在要求：</a:t>
            </a:r>
            <a:r>
              <a:rPr lang="zh-CN" altLang="zh-CN" sz="2000" b="1" dirty="0">
                <a:effectLst/>
                <a:ea typeface="微软雅黑" panose="020B0503020204020204" pitchFamily="34" charset="-122"/>
              </a:rPr>
              <a:t>每个人都要向右看</a:t>
            </a:r>
            <a:r>
              <a:rPr lang="en-US" altLang="zh-CN" sz="2000" b="1" dirty="0">
                <a:effectLst/>
                <a:ea typeface="微软雅黑" panose="020B0503020204020204" pitchFamily="34" charset="-122"/>
              </a:rPr>
              <a:t>, </a:t>
            </a:r>
            <a:r>
              <a:rPr lang="zh-CN" altLang="zh-CN" sz="2000" b="1" dirty="0">
                <a:effectLst/>
                <a:ea typeface="微软雅黑" panose="020B0503020204020204" pitchFamily="34" charset="-122"/>
              </a:rPr>
              <a:t>找到右边第一个比自己高的人</a:t>
            </a:r>
            <a:r>
              <a:rPr lang="zh-CN" altLang="en-US" sz="2000" b="1" dirty="0">
                <a:effectLst/>
                <a:ea typeface="微软雅黑" panose="020B0503020204020204" pitchFamily="34" charset="-122"/>
              </a:rPr>
              <a:t>并输出</a:t>
            </a:r>
            <a:r>
              <a:rPr lang="en-US" altLang="zh-CN" sz="2000" b="1" dirty="0">
                <a:effectLst/>
                <a:ea typeface="微软雅黑" panose="020B0503020204020204" pitchFamily="34" charset="-122"/>
              </a:rPr>
              <a:t>,</a:t>
            </a:r>
            <a:r>
              <a:rPr lang="zh-CN" altLang="en-US" sz="2000" b="1" dirty="0">
                <a:effectLst/>
                <a:ea typeface="微软雅黑" panose="020B0503020204020204" pitchFamily="34" charset="-122"/>
              </a:rPr>
              <a:t> 如果右侧没有更高的，那么输出</a:t>
            </a:r>
            <a:r>
              <a:rPr lang="en-US" altLang="zh-CN" sz="2000" b="1" dirty="0">
                <a:effectLst/>
                <a:ea typeface="微软雅黑" panose="020B0503020204020204" pitchFamily="34" charset="-122"/>
              </a:rPr>
              <a:t>-1</a:t>
            </a:r>
            <a:r>
              <a:rPr lang="zh-CN" altLang="en-US" sz="2000" b="1" dirty="0">
                <a:effectLst/>
                <a:ea typeface="微软雅黑" panose="020B0503020204020204" pitchFamily="34" charset="-122"/>
              </a:rPr>
              <a:t>。</a:t>
            </a:r>
            <a:endParaRPr lang="zh-CN" altLang="zh-CN" sz="2000" dirty="0">
              <a:effectLst/>
              <a:ea typeface="微软雅黑" panose="020B0503020204020204" pitchFamily="34" charset="-122"/>
            </a:endParaRPr>
          </a:p>
        </p:txBody>
      </p:sp>
    </p:spTree>
    <p:extLst>
      <p:ext uri="{BB962C8B-B14F-4D97-AF65-F5344CB8AC3E}">
        <p14:creationId xmlns:p14="http://schemas.microsoft.com/office/powerpoint/2010/main" val="3993513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animEffect transition="in" filter="fade">
                                      <p:cBhvr>
                                        <p:cTn id="15"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4A618-4FC2-C041-241F-3422AF421C3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304C733E-21B3-17DA-EB94-229B9DC845C6}"/>
              </a:ext>
            </a:extLst>
          </p:cNvPr>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a:extLst>
              <a:ext uri="{FF2B5EF4-FFF2-40B4-BE49-F238E27FC236}">
                <a16:creationId xmlns:a16="http://schemas.microsoft.com/office/drawing/2014/main" id="{EEA26AE3-E9A3-8F74-9FE9-8C03927BC249}"/>
              </a:ext>
            </a:extLst>
          </p:cNvPr>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a:extLst>
              <a:ext uri="{FF2B5EF4-FFF2-40B4-BE49-F238E27FC236}">
                <a16:creationId xmlns:a16="http://schemas.microsoft.com/office/drawing/2014/main" id="{678C3CC4-4882-B0BF-0FC5-3E331CA9A25E}"/>
              </a:ext>
            </a:extLst>
          </p:cNvPr>
          <p:cNvPicPr/>
          <p:nvPr/>
        </p:nvPicPr>
        <p:blipFill>
          <a:blip r:embed="rId2" cstate="print"/>
          <a:stretch>
            <a:fillRect/>
          </a:stretch>
        </p:blipFill>
        <p:spPr>
          <a:xfrm>
            <a:off x="10744200" y="645116"/>
            <a:ext cx="527303" cy="600455"/>
          </a:xfrm>
          <a:prstGeom prst="rect">
            <a:avLst/>
          </a:prstGeom>
        </p:spPr>
      </p:pic>
      <p:pic>
        <p:nvPicPr>
          <p:cNvPr id="5" name="object 5">
            <a:extLst>
              <a:ext uri="{FF2B5EF4-FFF2-40B4-BE49-F238E27FC236}">
                <a16:creationId xmlns:a16="http://schemas.microsoft.com/office/drawing/2014/main" id="{A3E41725-0202-9A4C-6F63-922AA3F8F400}"/>
              </a:ext>
            </a:extLst>
          </p:cNvPr>
          <p:cNvPicPr/>
          <p:nvPr/>
        </p:nvPicPr>
        <p:blipFill>
          <a:blip r:embed="rId3" cstate="print"/>
          <a:stretch>
            <a:fillRect/>
          </a:stretch>
        </p:blipFill>
        <p:spPr>
          <a:xfrm>
            <a:off x="775716" y="704552"/>
            <a:ext cx="777240" cy="443484"/>
          </a:xfrm>
          <a:prstGeom prst="rect">
            <a:avLst/>
          </a:prstGeom>
        </p:spPr>
      </p:pic>
      <p:sp>
        <p:nvSpPr>
          <p:cNvPr id="6" name="object 6">
            <a:extLst>
              <a:ext uri="{FF2B5EF4-FFF2-40B4-BE49-F238E27FC236}">
                <a16:creationId xmlns:a16="http://schemas.microsoft.com/office/drawing/2014/main" id="{3D1DB22A-7B5F-B929-1DDC-51EFE9CD0F13}"/>
              </a:ext>
            </a:extLst>
          </p:cNvPr>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36" name="文本框 35">
                <a:extLst>
                  <a:ext uri="{FF2B5EF4-FFF2-40B4-BE49-F238E27FC236}">
                    <a16:creationId xmlns:a16="http://schemas.microsoft.com/office/drawing/2014/main" id="{A48BA598-80CF-5786-A79C-9D032DF55237}"/>
                  </a:ext>
                </a:extLst>
              </p:cNvPr>
              <p:cNvSpPr txBox="1"/>
              <p:nvPr/>
            </p:nvSpPr>
            <p:spPr>
              <a:xfrm>
                <a:off x="773866" y="4081679"/>
                <a:ext cx="10495786" cy="1850058"/>
              </a:xfrm>
              <a:prstGeom prst="rect">
                <a:avLst/>
              </a:prstGeom>
              <a:solidFill>
                <a:schemeClr val="accent6">
                  <a:lumMod val="20000"/>
                  <a:lumOff val="80000"/>
                </a:schemeClr>
              </a:solidFill>
            </p:spPr>
            <p:txBody>
              <a:bodyPr wrap="square">
                <a:spAutoFit/>
              </a:bodyPr>
              <a:lstStyle/>
              <a:p>
                <a:pPr>
                  <a:lnSpc>
                    <a:spcPct val="200000"/>
                  </a:lnSpc>
                </a:pPr>
                <a:r>
                  <a:rPr lang="zh-CN" altLang="zh-CN" sz="2000" dirty="0">
                    <a:effectLst/>
                    <a:ea typeface="微软雅黑" panose="020B0503020204020204" pitchFamily="34" charset="-122"/>
                  </a:rPr>
                  <a:t>如果是暴力解法：每个人都往右边挨个看一遍</a:t>
                </a:r>
                <a:r>
                  <a:rPr lang="zh-CN" altLang="en-US" sz="2000" dirty="0">
                    <a:ea typeface="微软雅黑" panose="020B0503020204020204" pitchFamily="34" charset="-122"/>
                  </a:rPr>
                  <a:t>，检查到第一个比自己高的人就输出可行吗？</a:t>
                </a:r>
                <a:endParaRPr lang="en-US" altLang="zh-CN" sz="2000" dirty="0">
                  <a:effectLst/>
                  <a:ea typeface="微软雅黑" panose="020B0503020204020204" pitchFamily="34" charset="-122"/>
                </a:endParaRPr>
              </a:p>
              <a:p>
                <a:pPr>
                  <a:lnSpc>
                    <a:spcPct val="200000"/>
                  </a:lnSpc>
                </a:pPr>
                <a:r>
                  <a:rPr lang="zh-CN" altLang="en-US" sz="2000" dirty="0">
                    <a:effectLst/>
                    <a:ea typeface="微软雅黑" panose="020B0503020204020204" pitchFamily="34" charset="-122"/>
                  </a:rPr>
                  <a:t>那</a:t>
                </a:r>
                <a:r>
                  <a:rPr lang="zh-CN" altLang="zh-CN" sz="2000" dirty="0">
                    <a:effectLst/>
                    <a:ea typeface="微软雅黑" panose="020B0503020204020204" pitchFamily="34" charset="-122"/>
                  </a:rPr>
                  <a:t>如果有 10 万人，</a:t>
                </a:r>
                <a:r>
                  <a:rPr lang="zh-CN" altLang="en-US" sz="2000" dirty="0">
                    <a:effectLst/>
                    <a:ea typeface="微软雅黑" panose="020B0503020204020204" pitchFamily="34" charset="-122"/>
                  </a:rPr>
                  <a:t>且刚好排列顺序是</a:t>
                </a:r>
                <a:r>
                  <a:rPr lang="zh-CN" altLang="zh-CN" sz="2000" dirty="0">
                    <a:effectLst/>
                    <a:ea typeface="微软雅黑" panose="020B0503020204020204" pitchFamily="34" charset="-122"/>
                  </a:rPr>
                  <a:t>从高到矮排，</a:t>
                </a:r>
                <a:r>
                  <a:rPr lang="zh-CN" altLang="en-US" sz="2000" dirty="0">
                    <a:effectLst/>
                    <a:ea typeface="微软雅黑" panose="020B0503020204020204" pitchFamily="34" charset="-122"/>
                  </a:rPr>
                  <a:t>那么</a:t>
                </a:r>
                <a:r>
                  <a:rPr lang="zh-CN" altLang="zh-CN" sz="2000" dirty="0">
                    <a:effectLst/>
                    <a:ea typeface="微软雅黑" panose="020B0503020204020204" pitchFamily="34" charset="-122"/>
                  </a:rPr>
                  <a:t>每个人都要看到最后，时间复杂度是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𝑂</m:t>
                    </m:r>
                    <m:r>
                      <a:rPr lang="en-US" altLang="zh-CN" sz="2000" i="1" smtClean="0">
                        <a:effectLst/>
                        <a:latin typeface="Cambria Math" panose="02040503050406030204" pitchFamily="18" charset="0"/>
                        <a:ea typeface="微软雅黑" panose="020B0503020204020204" pitchFamily="34" charset="-122"/>
                      </a:rPr>
                      <m:t>(</m:t>
                    </m:r>
                    <m:sSup>
                      <m:sSupPr>
                        <m:ctrlPr>
                          <a:rPr lang="zh-CN" altLang="en-US" sz="2000" i="1">
                            <a:latin typeface="Cambria Math" panose="02040503050406030204" pitchFamily="18" charset="0"/>
                          </a:rPr>
                        </m:ctrlPr>
                      </m:sSupPr>
                      <m:e>
                        <m:r>
                          <a:rPr lang="zh-CN" altLang="en-US" sz="2000" i="1">
                            <a:latin typeface="Cambria Math" panose="02040503050406030204" pitchFamily="18" charset="0"/>
                          </a:rPr>
                          <m:t>𝑁</m:t>
                        </m:r>
                      </m:e>
                      <m:sup>
                        <m:r>
                          <a:rPr lang="zh-CN" altLang="en-US" sz="2000" i="1">
                            <a:latin typeface="Cambria Math" panose="02040503050406030204" pitchFamily="18" charset="0"/>
                          </a:rPr>
                          <m:t>2</m:t>
                        </m:r>
                      </m:sup>
                    </m:sSup>
                    <m:r>
                      <a:rPr lang="en-US" altLang="zh-CN" sz="2000" i="1" smtClean="0">
                        <a:effectLst/>
                        <a:latin typeface="Cambria Math" panose="02040503050406030204" pitchFamily="18" charset="0"/>
                        <a:ea typeface="微软雅黑" panose="020B0503020204020204" pitchFamily="34" charset="-122"/>
                      </a:rPr>
                      <m:t>)</m:t>
                    </m:r>
                  </m:oMath>
                </a14:m>
                <a:r>
                  <a:rPr lang="zh-CN" altLang="zh-CN" sz="2000" dirty="0">
                    <a:effectLst/>
                    <a:ea typeface="微软雅黑" panose="020B0503020204020204" pitchFamily="34" charset="-122"/>
                  </a:rPr>
                  <a:t> ，太慢了。</a:t>
                </a:r>
              </a:p>
            </p:txBody>
          </p:sp>
        </mc:Choice>
        <mc:Fallback xmlns="">
          <p:sp>
            <p:nvSpPr>
              <p:cNvPr id="36" name="文本框 35">
                <a:extLst>
                  <a:ext uri="{FF2B5EF4-FFF2-40B4-BE49-F238E27FC236}">
                    <a16:creationId xmlns:a16="http://schemas.microsoft.com/office/drawing/2014/main" id="{A48BA598-80CF-5786-A79C-9D032DF55237}"/>
                  </a:ext>
                </a:extLst>
              </p:cNvPr>
              <p:cNvSpPr txBox="1">
                <a:spLocks noRot="1" noChangeAspect="1" noMove="1" noResize="1" noEditPoints="1" noAdjustHandles="1" noChangeArrowheads="1" noChangeShapeType="1" noTextEdit="1"/>
              </p:cNvSpPr>
              <p:nvPr/>
            </p:nvSpPr>
            <p:spPr>
              <a:xfrm>
                <a:off x="773866" y="4081679"/>
                <a:ext cx="10495786" cy="1850058"/>
              </a:xfrm>
              <a:prstGeom prst="rect">
                <a:avLst/>
              </a:prstGeom>
              <a:blipFill>
                <a:blip r:embed="rId4"/>
                <a:stretch>
                  <a:fillRect l="-639" b="-4950"/>
                </a:stretch>
              </a:blipFill>
            </p:spPr>
            <p:txBody>
              <a:bodyPr/>
              <a:lstStyle/>
              <a:p>
                <a:r>
                  <a:rPr lang="zh-CN" altLang="en-US">
                    <a:noFill/>
                  </a:rPr>
                  <a:t> </a:t>
                </a:r>
              </a:p>
            </p:txBody>
          </p:sp>
        </mc:Fallback>
      </mc:AlternateContent>
      <p:sp>
        <p:nvSpPr>
          <p:cNvPr id="44" name="文本框 43">
            <a:extLst>
              <a:ext uri="{FF2B5EF4-FFF2-40B4-BE49-F238E27FC236}">
                <a16:creationId xmlns:a16="http://schemas.microsoft.com/office/drawing/2014/main" id="{B9667E86-8E85-0386-9651-61F0547AC46D}"/>
              </a:ext>
            </a:extLst>
          </p:cNvPr>
          <p:cNvSpPr txBox="1"/>
          <p:nvPr/>
        </p:nvSpPr>
        <p:spPr>
          <a:xfrm>
            <a:off x="773866" y="1722838"/>
            <a:ext cx="10495787" cy="1469120"/>
          </a:xfrm>
          <a:prstGeom prst="rect">
            <a:avLst/>
          </a:prstGeom>
          <a:solidFill>
            <a:schemeClr val="bg1">
              <a:lumMod val="95000"/>
            </a:schemeClr>
          </a:solidFill>
        </p:spPr>
        <p:txBody>
          <a:bodyPr wrap="square">
            <a:spAutoFit/>
          </a:bodyPr>
          <a:lstStyle/>
          <a:p>
            <a:pPr>
              <a:lnSpc>
                <a:spcPct val="150000"/>
              </a:lnSpc>
              <a:buNone/>
            </a:pPr>
            <a:r>
              <a:rPr lang="zh-CN" altLang="zh-CN" sz="2200" b="1" dirty="0">
                <a:effectLst/>
                <a:ea typeface="微软雅黑" panose="020B0503020204020204" pitchFamily="34" charset="-122"/>
              </a:rPr>
              <a:t>场景：找右边第一个比自己高的人</a:t>
            </a:r>
            <a:r>
              <a:rPr lang="zh-CN" altLang="zh-CN" sz="2200" dirty="0">
                <a:effectLst/>
                <a:ea typeface="微软雅黑" panose="020B0503020204020204" pitchFamily="34" charset="-122"/>
              </a:rPr>
              <a:t> </a:t>
            </a:r>
            <a:endParaRPr lang="en-US" altLang="zh-CN" sz="2200" dirty="0">
              <a:effectLst/>
              <a:ea typeface="微软雅黑" panose="020B0503020204020204" pitchFamily="34" charset="-122"/>
            </a:endParaRPr>
          </a:p>
          <a:p>
            <a:pPr>
              <a:lnSpc>
                <a:spcPct val="150000"/>
              </a:lnSpc>
              <a:buNone/>
            </a:pPr>
            <a:r>
              <a:rPr lang="zh-CN" altLang="zh-CN" sz="2000" dirty="0">
                <a:effectLst/>
                <a:ea typeface="微软雅黑" panose="020B0503020204020204" pitchFamily="34" charset="-122"/>
              </a:rPr>
              <a:t>假设有一排同学排队，身高分别是 </a:t>
            </a:r>
            <a:r>
              <a:rPr lang="zh-CN" altLang="zh-CN" sz="2000" dirty="0">
                <a:solidFill>
                  <a:srgbClr val="C00000"/>
                </a:solidFill>
                <a:effectLst/>
                <a:ea typeface="微软雅黑" panose="020B0503020204020204" pitchFamily="34" charset="-122"/>
              </a:rPr>
              <a:t>[3, 1, 2, 4]</a:t>
            </a:r>
            <a:r>
              <a:rPr lang="zh-CN" altLang="zh-CN" sz="2000" dirty="0">
                <a:effectLst/>
                <a:ea typeface="微软雅黑" panose="020B0503020204020204" pitchFamily="34" charset="-122"/>
              </a:rPr>
              <a:t>。 现在要求：</a:t>
            </a:r>
            <a:r>
              <a:rPr lang="zh-CN" altLang="zh-CN" sz="2000" b="1" dirty="0">
                <a:effectLst/>
                <a:ea typeface="微软雅黑" panose="020B0503020204020204" pitchFamily="34" charset="-122"/>
              </a:rPr>
              <a:t>每个人都要向右看</a:t>
            </a:r>
            <a:r>
              <a:rPr lang="en-US" altLang="zh-CN" sz="2000" b="1" dirty="0">
                <a:effectLst/>
                <a:ea typeface="微软雅黑" panose="020B0503020204020204" pitchFamily="34" charset="-122"/>
              </a:rPr>
              <a:t>, </a:t>
            </a:r>
            <a:r>
              <a:rPr lang="zh-CN" altLang="zh-CN" sz="2000" b="1" dirty="0">
                <a:effectLst/>
                <a:ea typeface="微软雅黑" panose="020B0503020204020204" pitchFamily="34" charset="-122"/>
              </a:rPr>
              <a:t>找到右边第一个比自己高的人</a:t>
            </a:r>
            <a:r>
              <a:rPr lang="zh-CN" altLang="en-US" sz="2000" b="1" dirty="0">
                <a:effectLst/>
                <a:ea typeface="微软雅黑" panose="020B0503020204020204" pitchFamily="34" charset="-122"/>
              </a:rPr>
              <a:t>并输出</a:t>
            </a:r>
            <a:r>
              <a:rPr lang="en-US" altLang="zh-CN" sz="2000" b="1" dirty="0">
                <a:effectLst/>
                <a:ea typeface="微软雅黑" panose="020B0503020204020204" pitchFamily="34" charset="-122"/>
              </a:rPr>
              <a:t>,</a:t>
            </a:r>
            <a:r>
              <a:rPr lang="zh-CN" altLang="en-US" sz="2000" b="1" dirty="0">
                <a:effectLst/>
                <a:ea typeface="微软雅黑" panose="020B0503020204020204" pitchFamily="34" charset="-122"/>
              </a:rPr>
              <a:t> 如果右侧没有更高的，那么输出</a:t>
            </a:r>
            <a:r>
              <a:rPr lang="en-US" altLang="zh-CN" sz="2000" b="1" dirty="0">
                <a:effectLst/>
                <a:ea typeface="微软雅黑" panose="020B0503020204020204" pitchFamily="34" charset="-122"/>
              </a:rPr>
              <a:t>-1</a:t>
            </a:r>
            <a:r>
              <a:rPr lang="zh-CN" altLang="en-US" sz="2000" b="1" dirty="0">
                <a:effectLst/>
                <a:ea typeface="微软雅黑" panose="020B0503020204020204" pitchFamily="34" charset="-122"/>
              </a:rPr>
              <a:t>。</a:t>
            </a:r>
            <a:endParaRPr lang="zh-CN" altLang="zh-CN" sz="2000" dirty="0">
              <a:effectLst/>
              <a:ea typeface="微软雅黑" panose="020B0503020204020204" pitchFamily="34" charset="-122"/>
            </a:endParaRPr>
          </a:p>
        </p:txBody>
      </p:sp>
    </p:spTree>
    <p:extLst>
      <p:ext uri="{BB962C8B-B14F-4D97-AF65-F5344CB8AC3E}">
        <p14:creationId xmlns:p14="http://schemas.microsoft.com/office/powerpoint/2010/main" val="4254577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xEl>
                                              <p:pRg st="1" end="1"/>
                                            </p:txEl>
                                          </p:spTgt>
                                        </p:tgtEl>
                                        <p:attrNameLst>
                                          <p:attrName>style.visibility</p:attrName>
                                        </p:attrNameLst>
                                      </p:cBhvr>
                                      <p:to>
                                        <p:strVal val="visible"/>
                                      </p:to>
                                    </p:set>
                                    <p:animEffect transition="in" filter="fade">
                                      <p:cBhvr>
                                        <p:cTn id="7" dur="500"/>
                                        <p:tgtEl>
                                          <p:spTgt spid="3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53340-78D8-5AE0-442E-92D6A70E924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CD19563-C86F-D682-FFFC-B137AAFCA9D3}"/>
              </a:ext>
            </a:extLst>
          </p:cNvPr>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a:extLst>
              <a:ext uri="{FF2B5EF4-FFF2-40B4-BE49-F238E27FC236}">
                <a16:creationId xmlns:a16="http://schemas.microsoft.com/office/drawing/2014/main" id="{F14B7DFD-A129-489A-4192-F3275E84645A}"/>
              </a:ext>
            </a:extLst>
          </p:cNvPr>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a:extLst>
              <a:ext uri="{FF2B5EF4-FFF2-40B4-BE49-F238E27FC236}">
                <a16:creationId xmlns:a16="http://schemas.microsoft.com/office/drawing/2014/main" id="{B8DE4F92-AACC-9BB1-7252-4AE75B009FC7}"/>
              </a:ext>
            </a:extLst>
          </p:cNvPr>
          <p:cNvPicPr/>
          <p:nvPr/>
        </p:nvPicPr>
        <p:blipFill>
          <a:blip r:embed="rId2" cstate="print"/>
          <a:stretch>
            <a:fillRect/>
          </a:stretch>
        </p:blipFill>
        <p:spPr>
          <a:xfrm>
            <a:off x="10744200" y="645116"/>
            <a:ext cx="527303" cy="600455"/>
          </a:xfrm>
          <a:prstGeom prst="rect">
            <a:avLst/>
          </a:prstGeom>
        </p:spPr>
      </p:pic>
      <p:pic>
        <p:nvPicPr>
          <p:cNvPr id="5" name="object 5">
            <a:extLst>
              <a:ext uri="{FF2B5EF4-FFF2-40B4-BE49-F238E27FC236}">
                <a16:creationId xmlns:a16="http://schemas.microsoft.com/office/drawing/2014/main" id="{D19D0AA3-340C-A77A-252B-5AC7BC7611A0}"/>
              </a:ext>
            </a:extLst>
          </p:cNvPr>
          <p:cNvPicPr/>
          <p:nvPr/>
        </p:nvPicPr>
        <p:blipFill>
          <a:blip r:embed="rId3" cstate="print"/>
          <a:stretch>
            <a:fillRect/>
          </a:stretch>
        </p:blipFill>
        <p:spPr>
          <a:xfrm>
            <a:off x="775716" y="704552"/>
            <a:ext cx="777240" cy="443484"/>
          </a:xfrm>
          <a:prstGeom prst="rect">
            <a:avLst/>
          </a:prstGeom>
        </p:spPr>
      </p:pic>
      <p:sp>
        <p:nvSpPr>
          <p:cNvPr id="6" name="object 6">
            <a:extLst>
              <a:ext uri="{FF2B5EF4-FFF2-40B4-BE49-F238E27FC236}">
                <a16:creationId xmlns:a16="http://schemas.microsoft.com/office/drawing/2014/main" id="{20FD0168-4B89-E1E5-DA8F-15BD81D3AD25}"/>
              </a:ext>
            </a:extLst>
          </p:cNvPr>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4DFCBBC5-FAE7-3317-D3FC-10F8A46EEE9D}"/>
              </a:ext>
            </a:extLst>
          </p:cNvPr>
          <p:cNvSpPr txBox="1"/>
          <p:nvPr/>
        </p:nvSpPr>
        <p:spPr>
          <a:xfrm>
            <a:off x="775716" y="3013364"/>
            <a:ext cx="8114892" cy="2063835"/>
          </a:xfrm>
          <a:prstGeom prst="rect">
            <a:avLst/>
          </a:prstGeom>
          <a:solidFill>
            <a:schemeClr val="accent4">
              <a:lumMod val="20000"/>
              <a:lumOff val="80000"/>
            </a:schemeClr>
          </a:solidFill>
        </p:spPr>
        <p:txBody>
          <a:bodyPr wrap="square">
            <a:spAutoFit/>
          </a:bodyPr>
          <a:lstStyle/>
          <a:p>
            <a:pPr>
              <a:lnSpc>
                <a:spcPct val="150000"/>
              </a:lnSpc>
              <a:buNone/>
            </a:pPr>
            <a:r>
              <a:rPr lang="zh-CN" altLang="en-US" sz="2200" b="1" dirty="0">
                <a:effectLst/>
                <a:latin typeface="微软雅黑" panose="020B0503020204020204" pitchFamily="34" charset="-122"/>
                <a:ea typeface="微软雅黑" panose="020B0503020204020204" pitchFamily="34" charset="-122"/>
              </a:rPr>
              <a:t>尝试通过</a:t>
            </a:r>
            <a:r>
              <a:rPr lang="zh-CN" altLang="zh-CN" sz="2200" b="1" dirty="0">
                <a:effectLst/>
                <a:latin typeface="微软雅黑" panose="020B0503020204020204" pitchFamily="34" charset="-122"/>
                <a:ea typeface="微软雅黑" panose="020B0503020204020204" pitchFamily="34" charset="-122"/>
              </a:rPr>
              <a:t>单调栈的思维：</a:t>
            </a:r>
            <a:r>
              <a:rPr lang="zh-CN" altLang="zh-CN" sz="2200" dirty="0">
                <a:effectLst/>
                <a:latin typeface="微软雅黑" panose="020B0503020204020204" pitchFamily="34" charset="-122"/>
                <a:ea typeface="微软雅黑" panose="020B0503020204020204" pitchFamily="34" charset="-122"/>
              </a:rPr>
              <a:t> 我们从左到右遍历，把人放进栈里。</a:t>
            </a:r>
            <a:r>
              <a:rPr lang="zh-CN" altLang="en-US" sz="2200" dirty="0">
                <a:effectLst/>
                <a:latin typeface="微软雅黑" panose="020B0503020204020204" pitchFamily="34" charset="-122"/>
                <a:ea typeface="微软雅黑" panose="020B0503020204020204" pitchFamily="34" charset="-122"/>
              </a:rPr>
              <a:t>在栈中</a:t>
            </a:r>
            <a:r>
              <a:rPr lang="zh-CN" altLang="en-US" sz="2200" dirty="0">
                <a:latin typeface="微软雅黑" panose="020B0503020204020204" pitchFamily="34" charset="-122"/>
                <a:ea typeface="微软雅黑" panose="020B0503020204020204" pitchFamily="34" charset="-122"/>
              </a:rPr>
              <a:t>等待之后遇到比自己高的元素。</a:t>
            </a:r>
            <a:endParaRPr lang="zh-CN" altLang="zh-CN" sz="2200" dirty="0">
              <a:effectLst/>
              <a:latin typeface="微软雅黑" panose="020B0503020204020204" pitchFamily="34" charset="-122"/>
              <a:ea typeface="微软雅黑" panose="020B0503020204020204" pitchFamily="34" charset="-122"/>
            </a:endParaRPr>
          </a:p>
          <a:p>
            <a:pPr marL="342900" indent="-342900">
              <a:lnSpc>
                <a:spcPct val="150000"/>
              </a:lnSpc>
              <a:buClr>
                <a:srgbClr val="000000"/>
              </a:buClr>
              <a:buFont typeface="微软雅黑" panose="020B0503020204020204" pitchFamily="34" charset="-122"/>
              <a:buChar char="•"/>
            </a:pPr>
            <a:r>
              <a:rPr lang="zh-CN" altLang="en-US" sz="2200" dirty="0">
                <a:latin typeface="微软雅黑" panose="020B0503020204020204" pitchFamily="34" charset="-122"/>
                <a:ea typeface="微软雅黑" panose="020B0503020204020204" pitchFamily="34" charset="-122"/>
              </a:rPr>
              <a:t>一开始栈中没有任何元素，</a:t>
            </a:r>
            <a:r>
              <a:rPr lang="zh-CN" altLang="zh-CN" sz="2200" dirty="0">
                <a:effectLst/>
                <a:latin typeface="微软雅黑" panose="020B0503020204020204" pitchFamily="34" charset="-122"/>
                <a:ea typeface="微软雅黑" panose="020B0503020204020204" pitchFamily="34" charset="-122"/>
              </a:rPr>
              <a:t>身高 </a:t>
            </a:r>
            <a:r>
              <a:rPr lang="zh-CN" altLang="zh-CN" sz="2200" dirty="0">
                <a:solidFill>
                  <a:srgbClr val="C00000"/>
                </a:solidFill>
                <a:effectLst/>
                <a:latin typeface="Consolas" panose="020B0609020204030204" pitchFamily="49" charset="0"/>
                <a:ea typeface="微软雅黑" panose="020B0503020204020204" pitchFamily="34" charset="-122"/>
              </a:rPr>
              <a:t>3</a:t>
            </a:r>
            <a:r>
              <a:rPr lang="zh-CN" altLang="zh-CN" sz="2200" dirty="0">
                <a:effectLst/>
                <a:latin typeface="微软雅黑" panose="020B0503020204020204" pitchFamily="34" charset="-122"/>
                <a:ea typeface="微软雅黑" panose="020B0503020204020204" pitchFamily="34" charset="-122"/>
              </a:rPr>
              <a:t> </a:t>
            </a:r>
            <a:r>
              <a:rPr lang="zh-CN" altLang="en-US" sz="2200" dirty="0">
                <a:effectLst/>
                <a:latin typeface="微软雅黑" panose="020B0503020204020204" pitchFamily="34" charset="-122"/>
                <a:ea typeface="微软雅黑" panose="020B0503020204020204" pitchFamily="34" charset="-122"/>
              </a:rPr>
              <a:t>可直接</a:t>
            </a:r>
            <a:r>
              <a:rPr lang="zh-CN" altLang="zh-CN" sz="2200" dirty="0">
                <a:effectLst/>
                <a:latin typeface="微软雅黑" panose="020B0503020204020204" pitchFamily="34" charset="-122"/>
                <a:ea typeface="微软雅黑" panose="020B0503020204020204" pitchFamily="34" charset="-122"/>
              </a:rPr>
              <a:t>进栈。</a:t>
            </a:r>
            <a:r>
              <a:rPr lang="zh-CN" altLang="en-US" sz="2200" dirty="0">
                <a:effectLst/>
                <a:latin typeface="微软雅黑" panose="020B0503020204020204" pitchFamily="34" charset="-122"/>
                <a:ea typeface="微软雅黑" panose="020B0503020204020204" pitchFamily="34" charset="-122"/>
              </a:rPr>
              <a:t>等待之后遇到比自己高的元素。</a:t>
            </a:r>
            <a:endParaRPr lang="zh-CN" altLang="zh-CN" sz="2200" dirty="0">
              <a:effectLst/>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619C36DB-419C-92A6-944D-42BF341C810E}"/>
              </a:ext>
            </a:extLst>
          </p:cNvPr>
          <p:cNvSpPr txBox="1"/>
          <p:nvPr/>
        </p:nvSpPr>
        <p:spPr>
          <a:xfrm>
            <a:off x="5428431" y="814684"/>
            <a:ext cx="3939905" cy="430887"/>
          </a:xfrm>
          <a:prstGeom prst="rect">
            <a:avLst/>
          </a:prstGeom>
          <a:solidFill>
            <a:schemeClr val="bg1">
              <a:lumMod val="95000"/>
            </a:schemeClr>
          </a:solidFill>
        </p:spPr>
        <p:txBody>
          <a:bodyPr wrap="square">
            <a:spAutoFit/>
          </a:bodyPr>
          <a:lstStyle/>
          <a:p>
            <a:r>
              <a:rPr lang="zh-CN" altLang="zh-CN" sz="2200" b="1" dirty="0">
                <a:effectLst/>
                <a:ea typeface="微软雅黑" panose="020B0503020204020204" pitchFamily="34" charset="-122"/>
              </a:rPr>
              <a:t>身高分别是 </a:t>
            </a:r>
            <a:r>
              <a:rPr lang="zh-CN" altLang="zh-CN" sz="2200" b="1" dirty="0">
                <a:solidFill>
                  <a:srgbClr val="C00000"/>
                </a:solidFill>
                <a:effectLst/>
                <a:ea typeface="微软雅黑" panose="020B0503020204020204" pitchFamily="34" charset="-122"/>
              </a:rPr>
              <a:t>[3, 1, 2, 4]</a:t>
            </a:r>
            <a:endParaRPr lang="zh-CN" altLang="en-US" sz="2200" b="1" dirty="0"/>
          </a:p>
        </p:txBody>
      </p:sp>
      <p:pic>
        <p:nvPicPr>
          <p:cNvPr id="16" name="图形 15" descr="svg preview">
            <a:extLst>
              <a:ext uri="{FF2B5EF4-FFF2-40B4-BE49-F238E27FC236}">
                <a16:creationId xmlns:a16="http://schemas.microsoft.com/office/drawing/2014/main" id="{27BBD9CB-CE56-2B06-C608-BB47445F674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208075" y="2108079"/>
            <a:ext cx="2381615" cy="3810584"/>
          </a:xfrm>
          <a:prstGeom prst="rect">
            <a:avLst/>
          </a:prstGeom>
        </p:spPr>
      </p:pic>
    </p:spTree>
    <p:extLst>
      <p:ext uri="{BB962C8B-B14F-4D97-AF65-F5344CB8AC3E}">
        <p14:creationId xmlns:p14="http://schemas.microsoft.com/office/powerpoint/2010/main" val="701487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F51E6-3170-76C7-31C2-98B06A86A51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AD06CCC-7A2C-3492-83DE-593E9BCA622D}"/>
              </a:ext>
            </a:extLst>
          </p:cNvPr>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a:extLst>
              <a:ext uri="{FF2B5EF4-FFF2-40B4-BE49-F238E27FC236}">
                <a16:creationId xmlns:a16="http://schemas.microsoft.com/office/drawing/2014/main" id="{9E23E993-F25A-8E10-8A7C-C7F3B14B1320}"/>
              </a:ext>
            </a:extLst>
          </p:cNvPr>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a:extLst>
              <a:ext uri="{FF2B5EF4-FFF2-40B4-BE49-F238E27FC236}">
                <a16:creationId xmlns:a16="http://schemas.microsoft.com/office/drawing/2014/main" id="{6E5B9134-D651-19EB-A1BA-5696543718D6}"/>
              </a:ext>
            </a:extLst>
          </p:cNvPr>
          <p:cNvPicPr/>
          <p:nvPr/>
        </p:nvPicPr>
        <p:blipFill>
          <a:blip r:embed="rId2" cstate="print"/>
          <a:stretch>
            <a:fillRect/>
          </a:stretch>
        </p:blipFill>
        <p:spPr>
          <a:xfrm>
            <a:off x="10744200" y="645116"/>
            <a:ext cx="527303" cy="600455"/>
          </a:xfrm>
          <a:prstGeom prst="rect">
            <a:avLst/>
          </a:prstGeom>
        </p:spPr>
      </p:pic>
      <p:pic>
        <p:nvPicPr>
          <p:cNvPr id="5" name="object 5">
            <a:extLst>
              <a:ext uri="{FF2B5EF4-FFF2-40B4-BE49-F238E27FC236}">
                <a16:creationId xmlns:a16="http://schemas.microsoft.com/office/drawing/2014/main" id="{9E245DD2-0168-1E84-C007-1516546D82C4}"/>
              </a:ext>
            </a:extLst>
          </p:cNvPr>
          <p:cNvPicPr/>
          <p:nvPr/>
        </p:nvPicPr>
        <p:blipFill>
          <a:blip r:embed="rId3" cstate="print"/>
          <a:stretch>
            <a:fillRect/>
          </a:stretch>
        </p:blipFill>
        <p:spPr>
          <a:xfrm>
            <a:off x="775716" y="704552"/>
            <a:ext cx="777240" cy="443484"/>
          </a:xfrm>
          <a:prstGeom prst="rect">
            <a:avLst/>
          </a:prstGeom>
        </p:spPr>
      </p:pic>
      <p:sp>
        <p:nvSpPr>
          <p:cNvPr id="6" name="object 6">
            <a:extLst>
              <a:ext uri="{FF2B5EF4-FFF2-40B4-BE49-F238E27FC236}">
                <a16:creationId xmlns:a16="http://schemas.microsoft.com/office/drawing/2014/main" id="{D994E8A3-CE35-9969-62B9-8E569EC712A7}"/>
              </a:ext>
            </a:extLst>
          </p:cNvPr>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3" name="文本框 12">
            <a:extLst>
              <a:ext uri="{FF2B5EF4-FFF2-40B4-BE49-F238E27FC236}">
                <a16:creationId xmlns:a16="http://schemas.microsoft.com/office/drawing/2014/main" id="{28516880-391B-92D4-0A74-59213FC11891}"/>
              </a:ext>
            </a:extLst>
          </p:cNvPr>
          <p:cNvSpPr txBox="1"/>
          <p:nvPr/>
        </p:nvSpPr>
        <p:spPr>
          <a:xfrm>
            <a:off x="5428431" y="814684"/>
            <a:ext cx="3939905" cy="430887"/>
          </a:xfrm>
          <a:prstGeom prst="rect">
            <a:avLst/>
          </a:prstGeom>
          <a:solidFill>
            <a:schemeClr val="bg1">
              <a:lumMod val="95000"/>
            </a:schemeClr>
          </a:solidFill>
        </p:spPr>
        <p:txBody>
          <a:bodyPr wrap="square">
            <a:spAutoFit/>
          </a:bodyPr>
          <a:lstStyle/>
          <a:p>
            <a:r>
              <a:rPr lang="zh-CN" altLang="zh-CN" sz="2200" b="1" dirty="0">
                <a:effectLst/>
                <a:ea typeface="微软雅黑" panose="020B0503020204020204" pitchFamily="34" charset="-122"/>
              </a:rPr>
              <a:t>身高分别是 </a:t>
            </a:r>
            <a:r>
              <a:rPr lang="zh-CN" altLang="zh-CN" sz="2200" b="1" dirty="0">
                <a:solidFill>
                  <a:srgbClr val="C00000"/>
                </a:solidFill>
                <a:effectLst/>
                <a:ea typeface="微软雅黑" panose="020B0503020204020204" pitchFamily="34" charset="-122"/>
              </a:rPr>
              <a:t>[3, 1, 2, 4]</a:t>
            </a:r>
            <a:endParaRPr lang="zh-CN" altLang="en-US" sz="2200" b="1" dirty="0"/>
          </a:p>
        </p:txBody>
      </p:sp>
      <p:pic>
        <p:nvPicPr>
          <p:cNvPr id="7" name="图形 6" descr="svg preview">
            <a:extLst>
              <a:ext uri="{FF2B5EF4-FFF2-40B4-BE49-F238E27FC236}">
                <a16:creationId xmlns:a16="http://schemas.microsoft.com/office/drawing/2014/main" id="{63158DC0-4799-C785-BF09-EA83DBAF50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18899" y="2800080"/>
            <a:ext cx="2284633" cy="3655413"/>
          </a:xfrm>
          <a:prstGeom prst="rect">
            <a:avLst/>
          </a:prstGeom>
        </p:spPr>
      </p:pic>
      <p:sp>
        <p:nvSpPr>
          <p:cNvPr id="10" name="文本框 9">
            <a:extLst>
              <a:ext uri="{FF2B5EF4-FFF2-40B4-BE49-F238E27FC236}">
                <a16:creationId xmlns:a16="http://schemas.microsoft.com/office/drawing/2014/main" id="{8D00DC6B-7BDD-C9E5-F22F-76D1C2B02CFF}"/>
              </a:ext>
            </a:extLst>
          </p:cNvPr>
          <p:cNvSpPr txBox="1"/>
          <p:nvPr/>
        </p:nvSpPr>
        <p:spPr>
          <a:xfrm>
            <a:off x="880492" y="1595958"/>
            <a:ext cx="10391011" cy="1234505"/>
          </a:xfrm>
          <a:prstGeom prst="rect">
            <a:avLst/>
          </a:prstGeom>
          <a:solidFill>
            <a:schemeClr val="accent5">
              <a:lumMod val="20000"/>
              <a:lumOff val="80000"/>
            </a:schemeClr>
          </a:solidFill>
        </p:spPr>
        <p:txBody>
          <a:bodyPr wrap="square">
            <a:spAutoFit/>
          </a:bodyPr>
          <a:lstStyle/>
          <a:p>
            <a:pPr marL="342900" indent="-342900">
              <a:lnSpc>
                <a:spcPct val="200000"/>
              </a:lnSpc>
              <a:buClr>
                <a:srgbClr val="000000"/>
              </a:buClr>
              <a:buFont typeface="微软雅黑" panose="020B0503020204020204" pitchFamily="34" charset="-122"/>
              <a:buChar char="•"/>
            </a:pPr>
            <a:r>
              <a:rPr lang="zh-CN" altLang="zh-CN" sz="2000" dirty="0">
                <a:latin typeface="微软雅黑" panose="020B0503020204020204" pitchFamily="34" charset="-122"/>
                <a:ea typeface="微软雅黑" panose="020B0503020204020204" pitchFamily="34" charset="-122"/>
              </a:rPr>
              <a:t>身高 </a:t>
            </a:r>
            <a:r>
              <a:rPr lang="zh-CN" altLang="zh-CN" sz="2000" dirty="0">
                <a:solidFill>
                  <a:srgbClr val="C00000"/>
                </a:solidFill>
                <a:latin typeface="Consolas" panose="020B0609020204030204" pitchFamily="49" charset="0"/>
                <a:ea typeface="微软雅黑" panose="020B0503020204020204" pitchFamily="34" charset="-122"/>
              </a:rPr>
              <a:t>1</a:t>
            </a:r>
            <a:r>
              <a:rPr lang="zh-CN" altLang="zh-CN" sz="2000" dirty="0">
                <a:latin typeface="微软雅黑" panose="020B0503020204020204" pitchFamily="34" charset="-122"/>
                <a:ea typeface="微软雅黑" panose="020B0503020204020204" pitchFamily="34" charset="-122"/>
              </a:rPr>
              <a:t> 来了，</a:t>
            </a:r>
            <a:r>
              <a:rPr lang="zh-CN" altLang="zh-CN" sz="2000" dirty="0">
                <a:solidFill>
                  <a:srgbClr val="C00000"/>
                </a:solidFill>
                <a:latin typeface="Consolas" panose="020B0609020204030204" pitchFamily="49" charset="0"/>
                <a:ea typeface="微软雅黑" panose="020B0503020204020204" pitchFamily="34" charset="-122"/>
              </a:rPr>
              <a:t>1</a:t>
            </a:r>
            <a:r>
              <a:rPr lang="zh-CN" altLang="zh-CN" sz="2000" dirty="0">
                <a:latin typeface="微软雅黑" panose="020B0503020204020204" pitchFamily="34" charset="-122"/>
                <a:ea typeface="微软雅黑" panose="020B0503020204020204" pitchFamily="34" charset="-122"/>
              </a:rPr>
              <a:t> 比 </a:t>
            </a:r>
            <a:r>
              <a:rPr lang="zh-CN" altLang="zh-CN" sz="2000" dirty="0">
                <a:solidFill>
                  <a:srgbClr val="C00000"/>
                </a:solidFill>
                <a:latin typeface="Consolas" panose="020B0609020204030204" pitchFamily="49" charset="0"/>
                <a:ea typeface="微软雅黑" panose="020B0503020204020204" pitchFamily="34" charset="-122"/>
              </a:rPr>
              <a:t>3</a:t>
            </a:r>
            <a:r>
              <a:rPr lang="zh-CN" altLang="zh-CN" sz="2000" dirty="0">
                <a:latin typeface="微软雅黑" panose="020B0503020204020204" pitchFamily="34" charset="-122"/>
                <a:ea typeface="微软雅黑" panose="020B0503020204020204" pitchFamily="34" charset="-122"/>
              </a:rPr>
              <a:t> 矮，</a:t>
            </a:r>
            <a:r>
              <a:rPr lang="zh-CN" altLang="en-US" sz="2000" dirty="0">
                <a:latin typeface="微软雅黑" panose="020B0503020204020204" pitchFamily="34" charset="-122"/>
                <a:ea typeface="微软雅黑" panose="020B0503020204020204" pitchFamily="34" charset="-122"/>
              </a:rPr>
              <a:t>此时底部的 </a:t>
            </a:r>
            <a:r>
              <a:rPr lang="zh-CN" altLang="zh-CN" sz="2000" dirty="0">
                <a:solidFill>
                  <a:srgbClr val="C00000"/>
                </a:solidFill>
                <a:latin typeface="Consolas" panose="020B0609020204030204" pitchFamily="49" charset="0"/>
                <a:ea typeface="微软雅黑" panose="020B0503020204020204" pitchFamily="34" charset="-122"/>
              </a:rPr>
              <a:t>3</a:t>
            </a:r>
            <a:r>
              <a:rPr lang="zh-CN" altLang="zh-CN" sz="2000" dirty="0">
                <a:latin typeface="微软雅黑" panose="020B0503020204020204" pitchFamily="34" charset="-122"/>
                <a:ea typeface="微软雅黑" panose="020B0503020204020204" pitchFamily="34" charset="-122"/>
              </a:rPr>
              <a:t> 往右看还没找到比自己高的，所以 </a:t>
            </a:r>
            <a:r>
              <a:rPr lang="zh-CN" altLang="zh-CN" sz="2000" dirty="0">
                <a:solidFill>
                  <a:srgbClr val="C00000"/>
                </a:solidFill>
                <a:latin typeface="Consolas" panose="020B0609020204030204" pitchFamily="49" charset="0"/>
                <a:ea typeface="微软雅黑" panose="020B0503020204020204" pitchFamily="34" charset="-122"/>
              </a:rPr>
              <a:t>1</a:t>
            </a:r>
            <a:r>
              <a:rPr lang="zh-CN"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可以</a:t>
            </a:r>
            <a:r>
              <a:rPr lang="zh-CN" altLang="zh-CN" sz="2000" dirty="0">
                <a:latin typeface="微软雅黑" panose="020B0503020204020204" pitchFamily="34" charset="-122"/>
                <a:ea typeface="微软雅黑" panose="020B0503020204020204" pitchFamily="34" charset="-122"/>
              </a:rPr>
              <a:t>进栈。</a:t>
            </a:r>
            <a:endParaRPr lang="en-US" altLang="zh-CN" sz="2000" dirty="0">
              <a:latin typeface="微软雅黑" panose="020B0503020204020204" pitchFamily="34" charset="-122"/>
              <a:ea typeface="微软雅黑" panose="020B0503020204020204" pitchFamily="34" charset="-122"/>
            </a:endParaRPr>
          </a:p>
          <a:p>
            <a:pPr marL="342900" indent="-342900">
              <a:lnSpc>
                <a:spcPct val="200000"/>
              </a:lnSpc>
              <a:buClr>
                <a:srgbClr val="000000"/>
              </a:buClr>
              <a:buFont typeface="微软雅黑" panose="020B0503020204020204" pitchFamily="34" charset="-122"/>
              <a:buChar char="•"/>
            </a:pPr>
            <a:r>
              <a:rPr lang="zh-CN" altLang="en-US" sz="2000" dirty="0">
                <a:latin typeface="微软雅黑" panose="020B0503020204020204" pitchFamily="34" charset="-122"/>
                <a:ea typeface="微软雅黑" panose="020B0503020204020204" pitchFamily="34" charset="-122"/>
              </a:rPr>
              <a:t>于是 </a:t>
            </a:r>
            <a:r>
              <a:rPr lang="zh-CN" altLang="zh-CN" sz="2000" dirty="0">
                <a:solidFill>
                  <a:srgbClr val="C00000"/>
                </a:solidFill>
                <a:latin typeface="Consolas" panose="020B0609020204030204" pitchFamily="49" charset="0"/>
                <a:ea typeface="微软雅黑" panose="020B0503020204020204" pitchFamily="34" charset="-122"/>
              </a:rPr>
              <a:t>1</a:t>
            </a:r>
            <a:r>
              <a:rPr lang="en-US" altLang="zh-CN" sz="2000" dirty="0">
                <a:solidFill>
                  <a:srgbClr val="C00000"/>
                </a:solidFill>
                <a:latin typeface="Consolas" panose="020B0609020204030204" pitchFamily="49" charset="0"/>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跟 </a:t>
            </a:r>
            <a:r>
              <a:rPr lang="zh-CN" altLang="zh-CN" sz="2000" dirty="0">
                <a:solidFill>
                  <a:srgbClr val="C00000"/>
                </a:solidFill>
                <a:latin typeface="Consolas" panose="020B0609020204030204" pitchFamily="49" charset="0"/>
                <a:ea typeface="微软雅黑" panose="020B0503020204020204" pitchFamily="34" charset="-122"/>
              </a:rPr>
              <a:t>3</a:t>
            </a:r>
            <a:r>
              <a:rPr lang="zh-CN"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一起在栈中等待之后遇到比自己更高的元素</a:t>
            </a:r>
            <a:r>
              <a:rPr lang="zh-CN" altLang="zh-CN" sz="2000" dirty="0">
                <a:latin typeface="微软雅黑" panose="020B0503020204020204" pitchFamily="34" charset="-122"/>
                <a:ea typeface="微软雅黑" panose="020B0503020204020204" pitchFamily="34" charset="-122"/>
              </a:rPr>
              <a:t>。</a:t>
            </a:r>
          </a:p>
        </p:txBody>
      </p:sp>
      <p:pic>
        <p:nvPicPr>
          <p:cNvPr id="12" name="图形 11" descr="svg preview">
            <a:extLst>
              <a:ext uri="{FF2B5EF4-FFF2-40B4-BE49-F238E27FC236}">
                <a16:creationId xmlns:a16="http://schemas.microsoft.com/office/drawing/2014/main" id="{114B0018-D70E-6BBD-5C0E-870C975ADDF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923575" y="2800080"/>
            <a:ext cx="2284633" cy="3655413"/>
          </a:xfrm>
          <a:prstGeom prst="rect">
            <a:avLst/>
          </a:prstGeom>
        </p:spPr>
      </p:pic>
      <p:sp>
        <p:nvSpPr>
          <p:cNvPr id="14" name="箭头: 右 13">
            <a:extLst>
              <a:ext uri="{FF2B5EF4-FFF2-40B4-BE49-F238E27FC236}">
                <a16:creationId xmlns:a16="http://schemas.microsoft.com/office/drawing/2014/main" id="{BF9DF99D-5B66-EBAE-87F3-C788112017B5}"/>
              </a:ext>
            </a:extLst>
          </p:cNvPr>
          <p:cNvSpPr/>
          <p:nvPr/>
        </p:nvSpPr>
        <p:spPr>
          <a:xfrm>
            <a:off x="5390049" y="4585129"/>
            <a:ext cx="1115656" cy="3762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00835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B7517-98F9-31B7-766B-40EF5B461090}"/>
            </a:ext>
          </a:extLst>
        </p:cNvPr>
        <p:cNvGrpSpPr/>
        <p:nvPr/>
      </p:nvGrpSpPr>
      <p:grpSpPr>
        <a:xfrm>
          <a:off x="0" y="0"/>
          <a:ext cx="0" cy="0"/>
          <a:chOff x="0" y="0"/>
          <a:chExt cx="0" cy="0"/>
        </a:xfrm>
      </p:grpSpPr>
      <p:pic>
        <p:nvPicPr>
          <p:cNvPr id="29" name="图形 28">
            <a:extLst>
              <a:ext uri="{FF2B5EF4-FFF2-40B4-BE49-F238E27FC236}">
                <a16:creationId xmlns:a16="http://schemas.microsoft.com/office/drawing/2014/main" id="{254B255A-372C-D74B-A5B6-F75615388BD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80159" y="3235595"/>
            <a:ext cx="2089001" cy="3342401"/>
          </a:xfrm>
          <a:prstGeom prst="rect">
            <a:avLst/>
          </a:prstGeom>
        </p:spPr>
      </p:pic>
      <p:pic>
        <p:nvPicPr>
          <p:cNvPr id="22" name="图形 21" descr="svg preview">
            <a:extLst>
              <a:ext uri="{FF2B5EF4-FFF2-40B4-BE49-F238E27FC236}">
                <a16:creationId xmlns:a16="http://schemas.microsoft.com/office/drawing/2014/main" id="{DEC48A39-9CC5-BF83-F606-8C8E404EBDE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73791" y="3182805"/>
            <a:ext cx="2121994" cy="3395191"/>
          </a:xfrm>
          <a:prstGeom prst="rect">
            <a:avLst/>
          </a:prstGeom>
        </p:spPr>
      </p:pic>
      <p:sp>
        <p:nvSpPr>
          <p:cNvPr id="2" name="object 2">
            <a:extLst>
              <a:ext uri="{FF2B5EF4-FFF2-40B4-BE49-F238E27FC236}">
                <a16:creationId xmlns:a16="http://schemas.microsoft.com/office/drawing/2014/main" id="{26F9095B-01D5-4F8E-32E8-CDD79FF547C0}"/>
              </a:ext>
            </a:extLst>
          </p:cNvPr>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a:extLst>
              <a:ext uri="{FF2B5EF4-FFF2-40B4-BE49-F238E27FC236}">
                <a16:creationId xmlns:a16="http://schemas.microsoft.com/office/drawing/2014/main" id="{81D4E370-A474-4E31-54B5-B96B7C9AEEE3}"/>
              </a:ext>
            </a:extLst>
          </p:cNvPr>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a:extLst>
              <a:ext uri="{FF2B5EF4-FFF2-40B4-BE49-F238E27FC236}">
                <a16:creationId xmlns:a16="http://schemas.microsoft.com/office/drawing/2014/main" id="{A6CC44CD-AAA8-C9CD-A95B-910A40940F16}"/>
              </a:ext>
            </a:extLst>
          </p:cNvPr>
          <p:cNvPicPr/>
          <p:nvPr/>
        </p:nvPicPr>
        <p:blipFill>
          <a:blip r:embed="rId7" cstate="print"/>
          <a:stretch>
            <a:fillRect/>
          </a:stretch>
        </p:blipFill>
        <p:spPr>
          <a:xfrm>
            <a:off x="10744200" y="645116"/>
            <a:ext cx="527303" cy="600455"/>
          </a:xfrm>
          <a:prstGeom prst="rect">
            <a:avLst/>
          </a:prstGeom>
        </p:spPr>
      </p:pic>
      <p:pic>
        <p:nvPicPr>
          <p:cNvPr id="5" name="object 5">
            <a:extLst>
              <a:ext uri="{FF2B5EF4-FFF2-40B4-BE49-F238E27FC236}">
                <a16:creationId xmlns:a16="http://schemas.microsoft.com/office/drawing/2014/main" id="{8DAC7DC1-92B8-2DA5-E8E9-DEAE31203FCA}"/>
              </a:ext>
            </a:extLst>
          </p:cNvPr>
          <p:cNvPicPr/>
          <p:nvPr/>
        </p:nvPicPr>
        <p:blipFill>
          <a:blip r:embed="rId8" cstate="print"/>
          <a:stretch>
            <a:fillRect/>
          </a:stretch>
        </p:blipFill>
        <p:spPr>
          <a:xfrm>
            <a:off x="775716" y="704552"/>
            <a:ext cx="777240" cy="443484"/>
          </a:xfrm>
          <a:prstGeom prst="rect">
            <a:avLst/>
          </a:prstGeom>
        </p:spPr>
      </p:pic>
      <p:sp>
        <p:nvSpPr>
          <p:cNvPr id="6" name="object 6">
            <a:extLst>
              <a:ext uri="{FF2B5EF4-FFF2-40B4-BE49-F238E27FC236}">
                <a16:creationId xmlns:a16="http://schemas.microsoft.com/office/drawing/2014/main" id="{49247A2B-D8DB-97B9-1C61-BBEBBFD340B0}"/>
              </a:ext>
            </a:extLst>
          </p:cNvPr>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3" name="文本框 12">
            <a:extLst>
              <a:ext uri="{FF2B5EF4-FFF2-40B4-BE49-F238E27FC236}">
                <a16:creationId xmlns:a16="http://schemas.microsoft.com/office/drawing/2014/main" id="{B229953E-A6EA-EC2B-CD25-77E637B633FF}"/>
              </a:ext>
            </a:extLst>
          </p:cNvPr>
          <p:cNvSpPr txBox="1"/>
          <p:nvPr/>
        </p:nvSpPr>
        <p:spPr>
          <a:xfrm>
            <a:off x="5428431" y="814684"/>
            <a:ext cx="3939905" cy="430887"/>
          </a:xfrm>
          <a:prstGeom prst="rect">
            <a:avLst/>
          </a:prstGeom>
          <a:solidFill>
            <a:schemeClr val="bg1">
              <a:lumMod val="95000"/>
            </a:schemeClr>
          </a:solidFill>
        </p:spPr>
        <p:txBody>
          <a:bodyPr wrap="square">
            <a:spAutoFit/>
          </a:bodyPr>
          <a:lstStyle/>
          <a:p>
            <a:r>
              <a:rPr lang="zh-CN" altLang="zh-CN" sz="2200" b="1" dirty="0">
                <a:effectLst/>
                <a:ea typeface="微软雅黑" panose="020B0503020204020204" pitchFamily="34" charset="-122"/>
              </a:rPr>
              <a:t>身高分别是 </a:t>
            </a:r>
            <a:r>
              <a:rPr lang="zh-CN" altLang="zh-CN" sz="2200" b="1" dirty="0">
                <a:solidFill>
                  <a:srgbClr val="C00000"/>
                </a:solidFill>
                <a:effectLst/>
                <a:ea typeface="微软雅黑" panose="020B0503020204020204" pitchFamily="34" charset="-122"/>
              </a:rPr>
              <a:t>[3, 1, 2, 4]</a:t>
            </a:r>
            <a:endParaRPr lang="zh-CN" altLang="en-US" sz="2200" b="1" dirty="0"/>
          </a:p>
        </p:txBody>
      </p:sp>
      <p:sp>
        <p:nvSpPr>
          <p:cNvPr id="20" name="文本框 19">
            <a:extLst>
              <a:ext uri="{FF2B5EF4-FFF2-40B4-BE49-F238E27FC236}">
                <a16:creationId xmlns:a16="http://schemas.microsoft.com/office/drawing/2014/main" id="{6FCFF558-41C1-FDE4-7630-E4FA30C1C513}"/>
              </a:ext>
            </a:extLst>
          </p:cNvPr>
          <p:cNvSpPr txBox="1"/>
          <p:nvPr/>
        </p:nvSpPr>
        <p:spPr>
          <a:xfrm>
            <a:off x="775716" y="1404047"/>
            <a:ext cx="10495787" cy="2350195"/>
          </a:xfrm>
          <a:prstGeom prst="rect">
            <a:avLst/>
          </a:prstGeom>
          <a:solidFill>
            <a:schemeClr val="accent2">
              <a:lumMod val="20000"/>
              <a:lumOff val="80000"/>
            </a:schemeClr>
          </a:solidFill>
        </p:spPr>
        <p:txBody>
          <a:bodyPr wrap="square">
            <a:spAutoFit/>
          </a:bodyPr>
          <a:lstStyle/>
          <a:p>
            <a:pPr>
              <a:lnSpc>
                <a:spcPct val="150000"/>
              </a:lnSpc>
              <a:buNone/>
            </a:pPr>
            <a:r>
              <a:rPr lang="zh-CN" altLang="zh-CN" sz="2000" dirty="0">
                <a:effectLst/>
                <a:ea typeface="微软雅黑" panose="020B0503020204020204" pitchFamily="34" charset="-122"/>
              </a:rPr>
              <a:t>当遍历到元素 2 时，此时栈顶元素为 1。 在单调栈模型中，栈内</a:t>
            </a:r>
            <a:r>
              <a:rPr lang="zh-CN" altLang="en-US" sz="2000" dirty="0">
                <a:effectLst/>
                <a:ea typeface="微软雅黑" panose="020B0503020204020204" pitchFamily="34" charset="-122"/>
              </a:rPr>
              <a:t>的元素</a:t>
            </a:r>
            <a:r>
              <a:rPr lang="zh-CN" altLang="zh-CN" sz="2000" dirty="0">
                <a:effectLst/>
                <a:ea typeface="微软雅黑" panose="020B0503020204020204" pitchFamily="34" charset="-122"/>
              </a:rPr>
              <a:t>始终是</a:t>
            </a:r>
            <a:r>
              <a:rPr lang="zh-CN" altLang="zh-CN" sz="2000" b="1" dirty="0">
                <a:effectLst/>
                <a:ea typeface="微软雅黑" panose="020B0503020204020204" pitchFamily="34" charset="-122"/>
              </a:rPr>
              <a:t>尚未找到右侧第一个更大值的</a:t>
            </a:r>
            <a:r>
              <a:rPr lang="zh-CN" altLang="en-US" sz="2000" b="1" dirty="0">
                <a:effectLst/>
                <a:ea typeface="微软雅黑" panose="020B0503020204020204" pitchFamily="34" charset="-122"/>
              </a:rPr>
              <a:t>等待</a:t>
            </a:r>
            <a:r>
              <a:rPr lang="zh-CN" altLang="zh-CN" sz="2000" b="1" dirty="0">
                <a:effectLst/>
                <a:ea typeface="微软雅黑" panose="020B0503020204020204" pitchFamily="34" charset="-122"/>
              </a:rPr>
              <a:t>状态</a:t>
            </a:r>
            <a:r>
              <a:rPr lang="zh-CN" altLang="zh-CN" sz="2000" dirty="0">
                <a:effectLst/>
                <a:ea typeface="微软雅黑" panose="020B0503020204020204" pitchFamily="34" charset="-122"/>
              </a:rPr>
              <a:t>。</a:t>
            </a:r>
            <a:endParaRPr lang="en-US" altLang="zh-CN" sz="2000" dirty="0">
              <a:effectLst/>
              <a:ea typeface="微软雅黑" panose="020B0503020204020204" pitchFamily="34" charset="-122"/>
            </a:endParaRPr>
          </a:p>
          <a:p>
            <a:pPr>
              <a:lnSpc>
                <a:spcPct val="150000"/>
              </a:lnSpc>
              <a:buNone/>
            </a:pPr>
            <a:r>
              <a:rPr lang="zh-CN" altLang="zh-CN" sz="2000" dirty="0">
                <a:effectLst/>
                <a:ea typeface="微软雅黑" panose="020B0503020204020204" pitchFamily="34" charset="-122"/>
              </a:rPr>
              <a:t>此时，新元素 2 的值大于栈顶元素 1，这</a:t>
            </a:r>
            <a:r>
              <a:rPr lang="zh-CN" altLang="en-US" sz="2000" dirty="0">
                <a:effectLst/>
                <a:ea typeface="微软雅黑" panose="020B0503020204020204" pitchFamily="34" charset="-122"/>
              </a:rPr>
              <a:t>时</a:t>
            </a:r>
            <a:r>
              <a:rPr lang="zh-CN" altLang="zh-CN" sz="2000" dirty="0">
                <a:effectLst/>
                <a:ea typeface="微软雅黑" panose="020B0503020204020204" pitchFamily="34" charset="-122"/>
              </a:rPr>
              <a:t>触发了栈顶元素的</a:t>
            </a:r>
            <a:r>
              <a:rPr lang="zh-CN" altLang="zh-CN" sz="2000" b="1" dirty="0">
                <a:effectLst/>
                <a:ea typeface="微软雅黑" panose="020B0503020204020204" pitchFamily="34" charset="-122"/>
              </a:rPr>
              <a:t>求解</a:t>
            </a:r>
            <a:r>
              <a:rPr lang="zh-CN" altLang="en-US" sz="2000" b="1" dirty="0">
                <a:effectLst/>
                <a:ea typeface="微软雅黑" panose="020B0503020204020204" pitchFamily="34" charset="-122"/>
              </a:rPr>
              <a:t>答案的</a:t>
            </a:r>
            <a:r>
              <a:rPr lang="zh-CN" altLang="zh-CN" sz="2000" b="1" dirty="0">
                <a:effectLst/>
                <a:ea typeface="微软雅黑" panose="020B0503020204020204" pitchFamily="34" charset="-122"/>
              </a:rPr>
              <a:t>条件</a:t>
            </a:r>
            <a:r>
              <a:rPr lang="en-US" altLang="zh-CN" sz="2000" dirty="0">
                <a:effectLst/>
                <a:ea typeface="微软雅黑" panose="020B0503020204020204" pitchFamily="34" charset="-122"/>
              </a:rPr>
              <a:t>,</a:t>
            </a:r>
            <a:r>
              <a:rPr lang="zh-CN" altLang="en-US" sz="2000" dirty="0">
                <a:effectLst/>
                <a:ea typeface="微软雅黑" panose="020B0503020204020204" pitchFamily="34" charset="-122"/>
              </a:rPr>
              <a:t> 因为</a:t>
            </a:r>
            <a:r>
              <a:rPr lang="zh-CN" altLang="zh-CN" sz="2000" dirty="0">
                <a:effectLst/>
                <a:ea typeface="微软雅黑" panose="020B0503020204020204" pitchFamily="34" charset="-122"/>
              </a:rPr>
              <a:t>元素 1 成功匹配到了它右侧第一个更大的元素（即 2）。 </a:t>
            </a:r>
            <a:endParaRPr lang="en-US" altLang="zh-CN" sz="2000" dirty="0">
              <a:effectLst/>
              <a:ea typeface="微软雅黑" panose="020B0503020204020204" pitchFamily="34" charset="-122"/>
            </a:endParaRPr>
          </a:p>
          <a:p>
            <a:pPr>
              <a:lnSpc>
                <a:spcPct val="150000"/>
              </a:lnSpc>
              <a:buNone/>
            </a:pPr>
            <a:r>
              <a:rPr lang="zh-CN" altLang="zh-CN" sz="2000" dirty="0">
                <a:effectLst/>
                <a:ea typeface="微软雅黑" panose="020B0503020204020204" pitchFamily="34" charset="-122"/>
              </a:rPr>
              <a:t>既然元素 1 的解已经明确，因此，程序会</a:t>
            </a:r>
            <a:r>
              <a:rPr lang="zh-CN" altLang="en-US" sz="2000" dirty="0">
                <a:ea typeface="微软雅黑" panose="020B0503020204020204" pitchFamily="34" charset="-122"/>
              </a:rPr>
              <a:t>记录答案</a:t>
            </a:r>
            <a:r>
              <a:rPr lang="zh-CN" altLang="zh-CN" sz="2000" dirty="0">
                <a:effectLst/>
                <a:ea typeface="微软雅黑" panose="020B0503020204020204" pitchFamily="34" charset="-122"/>
              </a:rPr>
              <a:t>，并将元素 1 弹出栈。</a:t>
            </a:r>
          </a:p>
        </p:txBody>
      </p:sp>
      <p:sp>
        <p:nvSpPr>
          <p:cNvPr id="25" name="箭头: 右 24">
            <a:extLst>
              <a:ext uri="{FF2B5EF4-FFF2-40B4-BE49-F238E27FC236}">
                <a16:creationId xmlns:a16="http://schemas.microsoft.com/office/drawing/2014/main" id="{6B3E44E9-BEDB-19EE-8E40-EEFDB20BD524}"/>
              </a:ext>
            </a:extLst>
          </p:cNvPr>
          <p:cNvSpPr/>
          <p:nvPr/>
        </p:nvSpPr>
        <p:spPr>
          <a:xfrm>
            <a:off x="5333170" y="4870604"/>
            <a:ext cx="1115656" cy="3762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5" name="表格 34">
            <a:extLst>
              <a:ext uri="{FF2B5EF4-FFF2-40B4-BE49-F238E27FC236}">
                <a16:creationId xmlns:a16="http://schemas.microsoft.com/office/drawing/2014/main" id="{4DAC80B3-25EB-B642-E03D-824483C62713}"/>
              </a:ext>
            </a:extLst>
          </p:cNvPr>
          <p:cNvGraphicFramePr>
            <a:graphicFrameLocks noGrp="1"/>
          </p:cNvGraphicFramePr>
          <p:nvPr>
            <p:extLst>
              <p:ext uri="{D42A27DB-BD31-4B8C-83A1-F6EECF244321}">
                <p14:modId xmlns:p14="http://schemas.microsoft.com/office/powerpoint/2010/main" val="4226388087"/>
              </p:ext>
            </p:extLst>
          </p:nvPr>
        </p:nvGraphicFramePr>
        <p:xfrm>
          <a:off x="775716" y="5058734"/>
          <a:ext cx="2387496" cy="560015"/>
        </p:xfrm>
        <a:graphic>
          <a:graphicData uri="http://schemas.openxmlformats.org/drawingml/2006/table">
            <a:tbl>
              <a:tblPr firstRow="1" bandRow="1">
                <a:tableStyleId>{5C22544A-7EE6-4342-B048-85BDC9FD1C3A}</a:tableStyleId>
              </a:tblPr>
              <a:tblGrid>
                <a:gridCol w="596874">
                  <a:extLst>
                    <a:ext uri="{9D8B030D-6E8A-4147-A177-3AD203B41FA5}">
                      <a16:colId xmlns:a16="http://schemas.microsoft.com/office/drawing/2014/main" val="2727420036"/>
                    </a:ext>
                  </a:extLst>
                </a:gridCol>
                <a:gridCol w="596874">
                  <a:extLst>
                    <a:ext uri="{9D8B030D-6E8A-4147-A177-3AD203B41FA5}">
                      <a16:colId xmlns:a16="http://schemas.microsoft.com/office/drawing/2014/main" val="2983879906"/>
                    </a:ext>
                  </a:extLst>
                </a:gridCol>
                <a:gridCol w="596874">
                  <a:extLst>
                    <a:ext uri="{9D8B030D-6E8A-4147-A177-3AD203B41FA5}">
                      <a16:colId xmlns:a16="http://schemas.microsoft.com/office/drawing/2014/main" val="2057816966"/>
                    </a:ext>
                  </a:extLst>
                </a:gridCol>
                <a:gridCol w="596874">
                  <a:extLst>
                    <a:ext uri="{9D8B030D-6E8A-4147-A177-3AD203B41FA5}">
                      <a16:colId xmlns:a16="http://schemas.microsoft.com/office/drawing/2014/main" val="2928773925"/>
                    </a:ext>
                  </a:extLst>
                </a:gridCol>
              </a:tblGrid>
              <a:tr h="560015">
                <a:tc>
                  <a:txBody>
                    <a:bodyPr/>
                    <a:lstStyle/>
                    <a:p>
                      <a:pPr algn="ctr"/>
                      <a:r>
                        <a:rPr lang="en-US" altLang="zh-CN" sz="2400" dirty="0">
                          <a:solidFill>
                            <a:schemeClr val="bg1"/>
                          </a:solidFill>
                        </a:rPr>
                        <a:t>-1</a:t>
                      </a:r>
                      <a:endParaRPr lang="zh-CN" altLang="en-US" sz="2400" dirty="0">
                        <a:solidFill>
                          <a:schemeClr val="bg1"/>
                        </a:solidFill>
                      </a:endParaRPr>
                    </a:p>
                  </a:txBody>
                  <a:tcPr anchor="ctr"/>
                </a:tc>
                <a:tc>
                  <a:txBody>
                    <a:bodyPr/>
                    <a:lstStyle/>
                    <a:p>
                      <a:pPr algn="ctr"/>
                      <a:r>
                        <a:rPr lang="en-US" altLang="zh-CN" sz="2400" dirty="0">
                          <a:solidFill>
                            <a:schemeClr val="bg1"/>
                          </a:solidFill>
                        </a:rPr>
                        <a:t>2</a:t>
                      </a:r>
                      <a:endParaRPr lang="zh-CN" altLang="en-US" sz="2400" dirty="0">
                        <a:solidFill>
                          <a:schemeClr val="bg1"/>
                        </a:solidFill>
                      </a:endParaRPr>
                    </a:p>
                  </a:txBody>
                  <a:tcPr anchor="ctr"/>
                </a:tc>
                <a:tc>
                  <a:txBody>
                    <a:bodyPr/>
                    <a:lstStyle/>
                    <a:p>
                      <a:pPr algn="ctr"/>
                      <a:r>
                        <a:rPr lang="en-US" altLang="zh-CN" sz="2400" dirty="0">
                          <a:solidFill>
                            <a:schemeClr val="bg1"/>
                          </a:solidFill>
                        </a:rPr>
                        <a:t>-1</a:t>
                      </a:r>
                      <a:endParaRPr lang="zh-CN" altLang="en-US" sz="2400" dirty="0">
                        <a:solidFill>
                          <a:schemeClr val="bg1"/>
                        </a:solidFill>
                      </a:endParaRPr>
                    </a:p>
                  </a:txBody>
                  <a:tcPr anchor="ctr"/>
                </a:tc>
                <a:tc>
                  <a:txBody>
                    <a:bodyPr/>
                    <a:lstStyle/>
                    <a:p>
                      <a:pPr algn="ctr"/>
                      <a:r>
                        <a:rPr lang="en-US" altLang="zh-CN" sz="2400" dirty="0">
                          <a:solidFill>
                            <a:schemeClr val="bg1"/>
                          </a:solidFill>
                        </a:rPr>
                        <a:t>-1</a:t>
                      </a:r>
                      <a:endParaRPr lang="zh-CN" altLang="en-US" sz="2400" dirty="0">
                        <a:solidFill>
                          <a:schemeClr val="bg1"/>
                        </a:solidFill>
                      </a:endParaRPr>
                    </a:p>
                  </a:txBody>
                  <a:tcPr anchor="ctr"/>
                </a:tc>
                <a:extLst>
                  <a:ext uri="{0D108BD9-81ED-4DB2-BD59-A6C34878D82A}">
                    <a16:rowId xmlns:a16="http://schemas.microsoft.com/office/drawing/2014/main" val="3687018899"/>
                  </a:ext>
                </a:extLst>
              </a:tr>
            </a:tbl>
          </a:graphicData>
        </a:graphic>
      </p:graphicFrame>
      <p:sp>
        <p:nvSpPr>
          <p:cNvPr id="37" name="文本框 36">
            <a:extLst>
              <a:ext uri="{FF2B5EF4-FFF2-40B4-BE49-F238E27FC236}">
                <a16:creationId xmlns:a16="http://schemas.microsoft.com/office/drawing/2014/main" id="{5C5D82A8-26F6-F018-BB19-72DE56938A31}"/>
              </a:ext>
            </a:extLst>
          </p:cNvPr>
          <p:cNvSpPr txBox="1"/>
          <p:nvPr/>
        </p:nvSpPr>
        <p:spPr>
          <a:xfrm>
            <a:off x="1304158" y="4420072"/>
            <a:ext cx="1241192" cy="400110"/>
          </a:xfrm>
          <a:prstGeom prst="rect">
            <a:avLst/>
          </a:prstGeom>
          <a:solidFill>
            <a:schemeClr val="accent6">
              <a:lumMod val="20000"/>
              <a:lumOff val="80000"/>
            </a:schemeClr>
          </a:solidFill>
        </p:spPr>
        <p:txBody>
          <a:bodyPr wrap="square">
            <a:spAutoFit/>
          </a:bodyPr>
          <a:lstStyle/>
          <a:p>
            <a:r>
              <a:rPr lang="zh-CN" altLang="en-US" sz="2000" dirty="0">
                <a:effectLst/>
                <a:ea typeface="微软雅黑" panose="020B0503020204020204" pitchFamily="34" charset="-122"/>
              </a:rPr>
              <a:t>答案数组</a:t>
            </a:r>
            <a:endParaRPr lang="zh-CN" altLang="en-US" dirty="0"/>
          </a:p>
        </p:txBody>
      </p:sp>
    </p:spTree>
    <p:extLst>
      <p:ext uri="{BB962C8B-B14F-4D97-AF65-F5344CB8AC3E}">
        <p14:creationId xmlns:p14="http://schemas.microsoft.com/office/powerpoint/2010/main" val="1421450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animEffect transition="in" filter="fade">
                                      <p:cBhvr>
                                        <p:cTn id="7" dur="500"/>
                                        <p:tgtEl>
                                          <p:spTgt spid="2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xEl>
                                              <p:pRg st="2" end="2"/>
                                            </p:txEl>
                                          </p:spTgt>
                                        </p:tgtEl>
                                        <p:attrNameLst>
                                          <p:attrName>style.visibility</p:attrName>
                                        </p:attrNameLst>
                                      </p:cBhvr>
                                      <p:to>
                                        <p:strVal val="visible"/>
                                      </p:to>
                                    </p:set>
                                    <p:animEffect transition="in" filter="fade">
                                      <p:cBhvr>
                                        <p:cTn id="12" dur="500"/>
                                        <p:tgtEl>
                                          <p:spTgt spid="2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1C346-AAC6-553A-C940-DEA301DD80A0}"/>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645D6C1-E4F8-67AD-A764-3354AB1C6E52}"/>
              </a:ext>
            </a:extLst>
          </p:cNvPr>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a:extLst>
              <a:ext uri="{FF2B5EF4-FFF2-40B4-BE49-F238E27FC236}">
                <a16:creationId xmlns:a16="http://schemas.microsoft.com/office/drawing/2014/main" id="{F85C85F0-1781-B63C-F120-AF67DCB52B09}"/>
              </a:ext>
            </a:extLst>
          </p:cNvPr>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a:extLst>
              <a:ext uri="{FF2B5EF4-FFF2-40B4-BE49-F238E27FC236}">
                <a16:creationId xmlns:a16="http://schemas.microsoft.com/office/drawing/2014/main" id="{570853BB-371E-36E6-2B48-7773DFAF6FD1}"/>
              </a:ext>
            </a:extLst>
          </p:cNvPr>
          <p:cNvPicPr/>
          <p:nvPr/>
        </p:nvPicPr>
        <p:blipFill>
          <a:blip r:embed="rId2" cstate="print"/>
          <a:stretch>
            <a:fillRect/>
          </a:stretch>
        </p:blipFill>
        <p:spPr>
          <a:xfrm>
            <a:off x="10744200" y="645116"/>
            <a:ext cx="527303" cy="600455"/>
          </a:xfrm>
          <a:prstGeom prst="rect">
            <a:avLst/>
          </a:prstGeom>
        </p:spPr>
      </p:pic>
      <p:pic>
        <p:nvPicPr>
          <p:cNvPr id="5" name="object 5">
            <a:extLst>
              <a:ext uri="{FF2B5EF4-FFF2-40B4-BE49-F238E27FC236}">
                <a16:creationId xmlns:a16="http://schemas.microsoft.com/office/drawing/2014/main" id="{15BF6839-3301-9C28-D44C-9A9719600853}"/>
              </a:ext>
            </a:extLst>
          </p:cNvPr>
          <p:cNvPicPr/>
          <p:nvPr/>
        </p:nvPicPr>
        <p:blipFill>
          <a:blip r:embed="rId3" cstate="print"/>
          <a:stretch>
            <a:fillRect/>
          </a:stretch>
        </p:blipFill>
        <p:spPr>
          <a:xfrm>
            <a:off x="775716" y="704552"/>
            <a:ext cx="777240" cy="443484"/>
          </a:xfrm>
          <a:prstGeom prst="rect">
            <a:avLst/>
          </a:prstGeom>
        </p:spPr>
      </p:pic>
      <p:sp>
        <p:nvSpPr>
          <p:cNvPr id="6" name="object 6">
            <a:extLst>
              <a:ext uri="{FF2B5EF4-FFF2-40B4-BE49-F238E27FC236}">
                <a16:creationId xmlns:a16="http://schemas.microsoft.com/office/drawing/2014/main" id="{882B11DB-BAA0-0CE0-ECAB-476ED0041B73}"/>
              </a:ext>
            </a:extLst>
          </p:cNvPr>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CDD12BD7-86AB-0A84-E7BB-27527E976C39}"/>
              </a:ext>
            </a:extLst>
          </p:cNvPr>
          <p:cNvSpPr txBox="1"/>
          <p:nvPr/>
        </p:nvSpPr>
        <p:spPr>
          <a:xfrm>
            <a:off x="775716" y="1685099"/>
            <a:ext cx="10495787" cy="965201"/>
          </a:xfrm>
          <a:prstGeom prst="rect">
            <a:avLst/>
          </a:prstGeom>
          <a:solidFill>
            <a:schemeClr val="accent6">
              <a:lumMod val="20000"/>
              <a:lumOff val="80000"/>
            </a:schemeClr>
          </a:solidFill>
        </p:spPr>
        <p:txBody>
          <a:bodyPr wrap="square">
            <a:spAutoFit/>
          </a:bodyPr>
          <a:lstStyle/>
          <a:p>
            <a:pPr>
              <a:lnSpc>
                <a:spcPct val="150000"/>
              </a:lnSpc>
              <a:buClr>
                <a:srgbClr val="000000"/>
              </a:buClr>
            </a:pPr>
            <a:r>
              <a:rPr lang="zh-CN" altLang="en-US" sz="2000" dirty="0">
                <a:effectLst/>
                <a:latin typeface="Consolas" panose="020B0609020204030204" pitchFamily="49" charset="0"/>
                <a:ea typeface="微软雅黑" panose="020B0503020204020204" pitchFamily="34" charset="-122"/>
              </a:rPr>
              <a:t>新元素 </a:t>
            </a:r>
            <a:r>
              <a:rPr lang="zh-CN" altLang="zh-CN" sz="2000" dirty="0">
                <a:solidFill>
                  <a:srgbClr val="C00000"/>
                </a:solidFill>
                <a:effectLst/>
                <a:latin typeface="Consolas" panose="020B0609020204030204" pitchFamily="49" charset="0"/>
                <a:ea typeface="微软雅黑" panose="020B0503020204020204" pitchFamily="34" charset="-122"/>
              </a:rPr>
              <a:t>2</a:t>
            </a:r>
            <a:r>
              <a:rPr lang="zh-CN"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会</a:t>
            </a:r>
            <a:r>
              <a:rPr lang="zh-CN" altLang="zh-CN" sz="2000" b="1" dirty="0">
                <a:solidFill>
                  <a:srgbClr val="FF0000"/>
                </a:solidFill>
                <a:effectLst/>
                <a:latin typeface="微软雅黑" panose="020B0503020204020204" pitchFamily="34" charset="-122"/>
                <a:ea typeface="微软雅黑" panose="020B0503020204020204" pitchFamily="34" charset="-122"/>
              </a:rPr>
              <a:t>继续看</a:t>
            </a:r>
            <a:r>
              <a:rPr lang="zh-CN" altLang="en-US" sz="2000" b="1" dirty="0">
                <a:solidFill>
                  <a:srgbClr val="FF0000"/>
                </a:solidFill>
                <a:latin typeface="微软雅黑" panose="020B0503020204020204" pitchFamily="34" charset="-122"/>
                <a:ea typeface="微软雅黑" panose="020B0503020204020204" pitchFamily="34" charset="-122"/>
              </a:rPr>
              <a:t>现在的新</a:t>
            </a:r>
            <a:r>
              <a:rPr lang="zh-CN" altLang="en-US" sz="2000" b="1" dirty="0">
                <a:solidFill>
                  <a:srgbClr val="FF0000"/>
                </a:solidFill>
                <a:effectLst/>
                <a:latin typeface="微软雅黑" panose="020B0503020204020204" pitchFamily="34" charset="-122"/>
                <a:ea typeface="微软雅黑" panose="020B0503020204020204" pitchFamily="34" charset="-122"/>
              </a:rPr>
              <a:t>栈顶</a:t>
            </a:r>
            <a:r>
              <a:rPr lang="zh-CN" altLang="zh-CN" sz="2000" b="1" dirty="0">
                <a:solidFill>
                  <a:srgbClr val="FF0000"/>
                </a:solidFill>
                <a:effectLst/>
                <a:latin typeface="微软雅黑" panose="020B0503020204020204" pitchFamily="34" charset="-122"/>
                <a:ea typeface="微软雅黑" panose="020B0503020204020204" pitchFamily="34" charset="-122"/>
              </a:rPr>
              <a:t> </a:t>
            </a:r>
            <a:r>
              <a:rPr lang="zh-CN" altLang="zh-CN" sz="2000" b="1" dirty="0">
                <a:solidFill>
                  <a:srgbClr val="FF0000"/>
                </a:solidFill>
                <a:effectLst/>
                <a:latin typeface="Consolas" panose="020B0609020204030204" pitchFamily="49" charset="0"/>
                <a:ea typeface="微软雅黑" panose="020B0503020204020204" pitchFamily="34" charset="-122"/>
              </a:rPr>
              <a:t>3</a:t>
            </a:r>
            <a:r>
              <a:rPr lang="zh-CN" altLang="zh-CN" sz="2000" dirty="0">
                <a:effectLst/>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新元素 </a:t>
            </a:r>
            <a:r>
              <a:rPr lang="zh-CN" altLang="zh-CN" sz="2000" dirty="0">
                <a:solidFill>
                  <a:srgbClr val="C00000"/>
                </a:solidFill>
                <a:effectLst/>
                <a:latin typeface="Consolas" panose="020B0609020204030204" pitchFamily="49" charset="0"/>
                <a:ea typeface="微软雅黑" panose="020B0503020204020204" pitchFamily="34" charset="-122"/>
              </a:rPr>
              <a:t>2</a:t>
            </a:r>
            <a:r>
              <a:rPr lang="zh-CN" altLang="zh-CN" sz="2000" dirty="0">
                <a:effectLst/>
                <a:latin typeface="微软雅黑" panose="020B0503020204020204" pitchFamily="34" charset="-122"/>
                <a:ea typeface="微软雅黑" panose="020B0503020204020204" pitchFamily="34" charset="-122"/>
              </a:rPr>
              <a:t> 比 </a:t>
            </a:r>
            <a:r>
              <a:rPr lang="zh-CN" altLang="zh-CN" sz="2000" dirty="0">
                <a:solidFill>
                  <a:srgbClr val="C00000"/>
                </a:solidFill>
                <a:effectLst/>
                <a:latin typeface="Consolas" panose="020B0609020204030204" pitchFamily="49" charset="0"/>
                <a:ea typeface="微软雅黑" panose="020B0503020204020204" pitchFamily="34" charset="-122"/>
              </a:rPr>
              <a:t>3</a:t>
            </a:r>
            <a:r>
              <a:rPr lang="zh-CN" altLang="zh-CN" sz="2000" dirty="0">
                <a:effectLst/>
                <a:latin typeface="微软雅黑" panose="020B0503020204020204" pitchFamily="34" charset="-122"/>
                <a:ea typeface="微软雅黑" panose="020B0503020204020204" pitchFamily="34" charset="-122"/>
              </a:rPr>
              <a:t> 矮，</a:t>
            </a:r>
            <a:r>
              <a:rPr lang="zh-CN" altLang="en-US" sz="2000" dirty="0">
                <a:effectLst/>
                <a:latin typeface="微软雅黑" panose="020B0503020204020204" pitchFamily="34" charset="-122"/>
                <a:ea typeface="微软雅黑" panose="020B0503020204020204" pitchFamily="34" charset="-122"/>
              </a:rPr>
              <a:t>没办法挡住 </a:t>
            </a:r>
            <a:r>
              <a:rPr lang="zh-CN" altLang="zh-CN" sz="2000" dirty="0">
                <a:solidFill>
                  <a:srgbClr val="C00000"/>
                </a:solidFill>
                <a:latin typeface="Consolas" panose="020B0609020204030204" pitchFamily="49" charset="0"/>
                <a:ea typeface="微软雅黑" panose="020B0503020204020204" pitchFamily="34" charset="-122"/>
              </a:rPr>
              <a:t>3</a:t>
            </a:r>
            <a:r>
              <a:rPr lang="zh-CN" altLang="zh-CN" sz="2000" dirty="0">
                <a:effectLst/>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于是 </a:t>
            </a:r>
            <a:r>
              <a:rPr lang="en-US" altLang="zh-CN" sz="2000" dirty="0">
                <a:solidFill>
                  <a:srgbClr val="C00000"/>
                </a:solidFill>
                <a:latin typeface="Consolas" panose="020B0609020204030204" pitchFamily="49" charset="0"/>
                <a:ea typeface="微软雅黑" panose="020B0503020204020204" pitchFamily="34" charset="-122"/>
              </a:rPr>
              <a:t>3</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继续留在栈里，</a:t>
            </a:r>
            <a:r>
              <a:rPr lang="en-US" altLang="zh-CN" sz="2000" dirty="0">
                <a:solidFill>
                  <a:srgbClr val="C00000"/>
                </a:solidFill>
                <a:latin typeface="Consolas" panose="020B0609020204030204" pitchFamily="49" charset="0"/>
                <a:ea typeface="微软雅黑" panose="020B0503020204020204" pitchFamily="34" charset="-122"/>
              </a:rPr>
              <a:t>2</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也进栈，等待下一个更高的人。而</a:t>
            </a:r>
            <a:r>
              <a:rPr lang="zh-CN" altLang="zh-CN" sz="2000" dirty="0">
                <a:effectLst/>
                <a:latin typeface="微软雅黑" panose="020B0503020204020204" pitchFamily="34" charset="-122"/>
                <a:ea typeface="微软雅黑" panose="020B0503020204020204" pitchFamily="34" charset="-122"/>
              </a:rPr>
              <a:t>此时栈里是 </a:t>
            </a:r>
            <a:r>
              <a:rPr lang="zh-CN" altLang="zh-CN" sz="2000" dirty="0">
                <a:solidFill>
                  <a:srgbClr val="C00000"/>
                </a:solidFill>
                <a:effectLst/>
                <a:latin typeface="Consolas" panose="020B0609020204030204" pitchFamily="49" charset="0"/>
                <a:ea typeface="微软雅黑" panose="020B0503020204020204" pitchFamily="34" charset="-122"/>
              </a:rPr>
              <a:t>[3, 2]</a:t>
            </a:r>
            <a:r>
              <a:rPr lang="zh-CN" altLang="zh-CN" sz="2000" dirty="0">
                <a:effectLst/>
                <a:latin typeface="微软雅黑" panose="020B0503020204020204" pitchFamily="34" charset="-122"/>
                <a:ea typeface="微软雅黑" panose="020B0503020204020204" pitchFamily="34" charset="-122"/>
              </a:rPr>
              <a:t>。</a:t>
            </a:r>
          </a:p>
        </p:txBody>
      </p:sp>
      <p:sp>
        <p:nvSpPr>
          <p:cNvPr id="13" name="文本框 12">
            <a:extLst>
              <a:ext uri="{FF2B5EF4-FFF2-40B4-BE49-F238E27FC236}">
                <a16:creationId xmlns:a16="http://schemas.microsoft.com/office/drawing/2014/main" id="{AFA648F9-DB52-90C4-B5FC-AA55278A5379}"/>
              </a:ext>
            </a:extLst>
          </p:cNvPr>
          <p:cNvSpPr txBox="1"/>
          <p:nvPr/>
        </p:nvSpPr>
        <p:spPr>
          <a:xfrm>
            <a:off x="5428431" y="814684"/>
            <a:ext cx="3939905" cy="430887"/>
          </a:xfrm>
          <a:prstGeom prst="rect">
            <a:avLst/>
          </a:prstGeom>
          <a:solidFill>
            <a:schemeClr val="bg1">
              <a:lumMod val="95000"/>
            </a:schemeClr>
          </a:solidFill>
        </p:spPr>
        <p:txBody>
          <a:bodyPr wrap="square">
            <a:spAutoFit/>
          </a:bodyPr>
          <a:lstStyle/>
          <a:p>
            <a:r>
              <a:rPr lang="zh-CN" altLang="zh-CN" sz="2200" b="1" dirty="0">
                <a:effectLst/>
                <a:ea typeface="微软雅黑" panose="020B0503020204020204" pitchFamily="34" charset="-122"/>
              </a:rPr>
              <a:t>身高分别是 </a:t>
            </a:r>
            <a:r>
              <a:rPr lang="zh-CN" altLang="zh-CN" sz="2200" b="1" dirty="0">
                <a:solidFill>
                  <a:srgbClr val="C00000"/>
                </a:solidFill>
                <a:effectLst/>
                <a:ea typeface="微软雅黑" panose="020B0503020204020204" pitchFamily="34" charset="-122"/>
              </a:rPr>
              <a:t>[3, 1, 2, 4]</a:t>
            </a:r>
            <a:endParaRPr lang="zh-CN" altLang="en-US" sz="2200" b="1" dirty="0"/>
          </a:p>
        </p:txBody>
      </p:sp>
      <p:pic>
        <p:nvPicPr>
          <p:cNvPr id="12" name="图形 11">
            <a:extLst>
              <a:ext uri="{FF2B5EF4-FFF2-40B4-BE49-F238E27FC236}">
                <a16:creationId xmlns:a16="http://schemas.microsoft.com/office/drawing/2014/main" id="{B16283C6-C507-18F0-9BCC-94C021FA295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28313" y="2983398"/>
            <a:ext cx="2098964" cy="3358342"/>
          </a:xfrm>
          <a:prstGeom prst="rect">
            <a:avLst/>
          </a:prstGeom>
        </p:spPr>
      </p:pic>
      <p:pic>
        <p:nvPicPr>
          <p:cNvPr id="15" name="图形 14">
            <a:extLst>
              <a:ext uri="{FF2B5EF4-FFF2-40B4-BE49-F238E27FC236}">
                <a16:creationId xmlns:a16="http://schemas.microsoft.com/office/drawing/2014/main" id="{954A324C-0D27-FBB4-64B6-575C35464E0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001324" y="2999339"/>
            <a:ext cx="2089001" cy="3342401"/>
          </a:xfrm>
          <a:prstGeom prst="rect">
            <a:avLst/>
          </a:prstGeom>
        </p:spPr>
      </p:pic>
      <p:sp>
        <p:nvSpPr>
          <p:cNvPr id="18" name="箭头: 右 17">
            <a:extLst>
              <a:ext uri="{FF2B5EF4-FFF2-40B4-BE49-F238E27FC236}">
                <a16:creationId xmlns:a16="http://schemas.microsoft.com/office/drawing/2014/main" id="{CB34AABB-4FFE-125D-D067-B2A9F2171131}"/>
              </a:ext>
            </a:extLst>
          </p:cNvPr>
          <p:cNvSpPr/>
          <p:nvPr/>
        </p:nvSpPr>
        <p:spPr>
          <a:xfrm>
            <a:off x="5226033" y="4634348"/>
            <a:ext cx="1115656" cy="3762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76081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1E1CC-2F54-E074-5E29-0ACB9B7BDB64}"/>
            </a:ext>
          </a:extLst>
        </p:cNvPr>
        <p:cNvGrpSpPr/>
        <p:nvPr/>
      </p:nvGrpSpPr>
      <p:grpSpPr>
        <a:xfrm>
          <a:off x="0" y="0"/>
          <a:ext cx="0" cy="0"/>
          <a:chOff x="0" y="0"/>
          <a:chExt cx="0" cy="0"/>
        </a:xfrm>
      </p:grpSpPr>
      <p:pic>
        <p:nvPicPr>
          <p:cNvPr id="34" name="图形 33">
            <a:extLst>
              <a:ext uri="{FF2B5EF4-FFF2-40B4-BE49-F238E27FC236}">
                <a16:creationId xmlns:a16="http://schemas.microsoft.com/office/drawing/2014/main" id="{9B919D13-622E-16BF-297F-BC28C541D3C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54754" y="3060841"/>
            <a:ext cx="2098964" cy="3358342"/>
          </a:xfrm>
          <a:prstGeom prst="rect">
            <a:avLst/>
          </a:prstGeom>
        </p:spPr>
      </p:pic>
      <p:sp>
        <p:nvSpPr>
          <p:cNvPr id="2" name="object 2">
            <a:extLst>
              <a:ext uri="{FF2B5EF4-FFF2-40B4-BE49-F238E27FC236}">
                <a16:creationId xmlns:a16="http://schemas.microsoft.com/office/drawing/2014/main" id="{71E0C1B0-1D92-09C7-9918-0D88A351A333}"/>
              </a:ext>
            </a:extLst>
          </p:cNvPr>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a:extLst>
              <a:ext uri="{FF2B5EF4-FFF2-40B4-BE49-F238E27FC236}">
                <a16:creationId xmlns:a16="http://schemas.microsoft.com/office/drawing/2014/main" id="{11ED306D-81DD-15E2-E6FD-780DA4E016EB}"/>
              </a:ext>
            </a:extLst>
          </p:cNvPr>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a:extLst>
              <a:ext uri="{FF2B5EF4-FFF2-40B4-BE49-F238E27FC236}">
                <a16:creationId xmlns:a16="http://schemas.microsoft.com/office/drawing/2014/main" id="{FF73C94F-A5AE-610F-8008-08EA0E0B0869}"/>
              </a:ext>
            </a:extLst>
          </p:cNvPr>
          <p:cNvPicPr/>
          <p:nvPr/>
        </p:nvPicPr>
        <p:blipFill>
          <a:blip r:embed="rId5" cstate="print"/>
          <a:stretch>
            <a:fillRect/>
          </a:stretch>
        </p:blipFill>
        <p:spPr>
          <a:xfrm>
            <a:off x="10744200" y="645116"/>
            <a:ext cx="527303" cy="600455"/>
          </a:xfrm>
          <a:prstGeom prst="rect">
            <a:avLst/>
          </a:prstGeom>
        </p:spPr>
      </p:pic>
      <p:pic>
        <p:nvPicPr>
          <p:cNvPr id="5" name="object 5">
            <a:extLst>
              <a:ext uri="{FF2B5EF4-FFF2-40B4-BE49-F238E27FC236}">
                <a16:creationId xmlns:a16="http://schemas.microsoft.com/office/drawing/2014/main" id="{61155828-0683-0DAD-3548-C5C2D989F564}"/>
              </a:ext>
            </a:extLst>
          </p:cNvPr>
          <p:cNvPicPr/>
          <p:nvPr/>
        </p:nvPicPr>
        <p:blipFill>
          <a:blip r:embed="rId6" cstate="print"/>
          <a:stretch>
            <a:fillRect/>
          </a:stretch>
        </p:blipFill>
        <p:spPr>
          <a:xfrm>
            <a:off x="775716" y="704552"/>
            <a:ext cx="777240" cy="443484"/>
          </a:xfrm>
          <a:prstGeom prst="rect">
            <a:avLst/>
          </a:prstGeom>
        </p:spPr>
      </p:pic>
      <p:sp>
        <p:nvSpPr>
          <p:cNvPr id="6" name="object 6">
            <a:extLst>
              <a:ext uri="{FF2B5EF4-FFF2-40B4-BE49-F238E27FC236}">
                <a16:creationId xmlns:a16="http://schemas.microsoft.com/office/drawing/2014/main" id="{C9A7A4AC-601C-33BC-40AB-7BF90F2EBD53}"/>
              </a:ext>
            </a:extLst>
          </p:cNvPr>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3" name="文本框 12">
            <a:extLst>
              <a:ext uri="{FF2B5EF4-FFF2-40B4-BE49-F238E27FC236}">
                <a16:creationId xmlns:a16="http://schemas.microsoft.com/office/drawing/2014/main" id="{0F195639-7721-2AE7-BD8F-7F6F680B862D}"/>
              </a:ext>
            </a:extLst>
          </p:cNvPr>
          <p:cNvSpPr txBox="1"/>
          <p:nvPr/>
        </p:nvSpPr>
        <p:spPr>
          <a:xfrm>
            <a:off x="5428431" y="814684"/>
            <a:ext cx="3939905" cy="430887"/>
          </a:xfrm>
          <a:prstGeom prst="rect">
            <a:avLst/>
          </a:prstGeom>
          <a:solidFill>
            <a:schemeClr val="bg1">
              <a:lumMod val="95000"/>
            </a:schemeClr>
          </a:solidFill>
        </p:spPr>
        <p:txBody>
          <a:bodyPr wrap="square">
            <a:spAutoFit/>
          </a:bodyPr>
          <a:lstStyle/>
          <a:p>
            <a:r>
              <a:rPr lang="zh-CN" altLang="zh-CN" sz="2200" b="1" dirty="0">
                <a:effectLst/>
                <a:ea typeface="微软雅黑" panose="020B0503020204020204" pitchFamily="34" charset="-122"/>
              </a:rPr>
              <a:t>身高分别是 </a:t>
            </a:r>
            <a:r>
              <a:rPr lang="zh-CN" altLang="zh-CN" sz="2200" b="1" dirty="0">
                <a:solidFill>
                  <a:srgbClr val="C00000"/>
                </a:solidFill>
                <a:effectLst/>
                <a:ea typeface="微软雅黑" panose="020B0503020204020204" pitchFamily="34" charset="-122"/>
              </a:rPr>
              <a:t>[3, 1, 2, 4]</a:t>
            </a:r>
            <a:endParaRPr lang="zh-CN" altLang="en-US" sz="2200" b="1" dirty="0"/>
          </a:p>
        </p:txBody>
      </p:sp>
      <p:sp>
        <p:nvSpPr>
          <p:cNvPr id="20" name="文本框 19">
            <a:extLst>
              <a:ext uri="{FF2B5EF4-FFF2-40B4-BE49-F238E27FC236}">
                <a16:creationId xmlns:a16="http://schemas.microsoft.com/office/drawing/2014/main" id="{B444169A-B27C-165C-904C-9413BAD54022}"/>
              </a:ext>
            </a:extLst>
          </p:cNvPr>
          <p:cNvSpPr txBox="1"/>
          <p:nvPr/>
        </p:nvSpPr>
        <p:spPr>
          <a:xfrm>
            <a:off x="775716" y="1551877"/>
            <a:ext cx="10691473" cy="1426865"/>
          </a:xfrm>
          <a:prstGeom prst="rect">
            <a:avLst/>
          </a:prstGeom>
          <a:solidFill>
            <a:schemeClr val="accent4">
              <a:lumMod val="20000"/>
              <a:lumOff val="80000"/>
            </a:schemeClr>
          </a:solidFill>
        </p:spPr>
        <p:txBody>
          <a:bodyPr wrap="square">
            <a:spAutoFit/>
          </a:bodyPr>
          <a:lstStyle/>
          <a:p>
            <a:pPr>
              <a:lnSpc>
                <a:spcPct val="150000"/>
              </a:lnSpc>
            </a:pPr>
            <a:r>
              <a:rPr lang="zh-CN" altLang="zh-CN" sz="2000" dirty="0">
                <a:effectLst/>
                <a:ea typeface="微软雅黑" panose="020B0503020204020204" pitchFamily="34" charset="-122"/>
              </a:rPr>
              <a:t>当遍历到元素 </a:t>
            </a:r>
            <a:r>
              <a:rPr lang="en-US" altLang="zh-CN" sz="2000" dirty="0">
                <a:effectLst/>
                <a:ea typeface="微软雅黑" panose="020B0503020204020204" pitchFamily="34" charset="-122"/>
              </a:rPr>
              <a:t>4</a:t>
            </a:r>
            <a:r>
              <a:rPr lang="zh-CN" altLang="zh-CN" sz="2000" dirty="0">
                <a:effectLst/>
                <a:ea typeface="微软雅黑" panose="020B0503020204020204" pitchFamily="34" charset="-122"/>
              </a:rPr>
              <a:t> 时，此时栈</a:t>
            </a:r>
            <a:r>
              <a:rPr lang="zh-CN" altLang="en-US" sz="2000" dirty="0">
                <a:ea typeface="微软雅黑" panose="020B0503020204020204" pitchFamily="34" charset="-122"/>
              </a:rPr>
              <a:t>中的</a:t>
            </a:r>
            <a:r>
              <a:rPr lang="zh-CN" altLang="zh-CN" sz="2000" dirty="0">
                <a:effectLst/>
                <a:ea typeface="微软雅黑" panose="020B0503020204020204" pitchFamily="34" charset="-122"/>
              </a:rPr>
              <a:t>元素</a:t>
            </a:r>
            <a:r>
              <a:rPr lang="zh-CN" altLang="en-US" sz="2000" dirty="0">
                <a:effectLst/>
                <a:ea typeface="微软雅黑" panose="020B0503020204020204" pitchFamily="34" charset="-122"/>
              </a:rPr>
              <a:t>都比 </a:t>
            </a:r>
            <a:r>
              <a:rPr lang="en-US" altLang="zh-CN" sz="2000" dirty="0">
                <a:effectLst/>
                <a:ea typeface="微软雅黑" panose="020B0503020204020204" pitchFamily="34" charset="-122"/>
              </a:rPr>
              <a:t>4 </a:t>
            </a:r>
            <a:r>
              <a:rPr lang="zh-CN" altLang="en-US" sz="2000" dirty="0">
                <a:effectLst/>
                <a:ea typeface="微软雅黑" panose="020B0503020204020204" pitchFamily="34" charset="-122"/>
              </a:rPr>
              <a:t>要更小</a:t>
            </a:r>
            <a:r>
              <a:rPr lang="zh-CN" altLang="zh-CN" sz="2000" dirty="0">
                <a:effectLst/>
                <a:ea typeface="微软雅黑" panose="020B0503020204020204" pitchFamily="34" charset="-122"/>
              </a:rPr>
              <a:t>。</a:t>
            </a:r>
            <a:endParaRPr lang="en-US" altLang="zh-CN" sz="2000" dirty="0">
              <a:effectLst/>
              <a:ea typeface="微软雅黑" panose="020B0503020204020204" pitchFamily="34" charset="-122"/>
            </a:endParaRPr>
          </a:p>
          <a:p>
            <a:pPr>
              <a:lnSpc>
                <a:spcPct val="150000"/>
              </a:lnSpc>
            </a:pPr>
            <a:r>
              <a:rPr lang="zh-CN" altLang="en-US" sz="2000" dirty="0">
                <a:ea typeface="微软雅黑" panose="020B0503020204020204" pitchFamily="34" charset="-122"/>
              </a:rPr>
              <a:t>故</a:t>
            </a:r>
            <a:r>
              <a:rPr lang="zh-CN" altLang="zh-CN" sz="2000" dirty="0">
                <a:ea typeface="微软雅黑" panose="020B0503020204020204" pitchFamily="34" charset="-122"/>
              </a:rPr>
              <a:t>同理</a:t>
            </a:r>
            <a:r>
              <a:rPr lang="en-US" altLang="zh-CN" sz="2000" dirty="0">
                <a:ea typeface="微软雅黑" panose="020B0503020204020204" pitchFamily="34" charset="-122"/>
              </a:rPr>
              <a:t> </a:t>
            </a:r>
            <a:r>
              <a:rPr lang="zh-CN" altLang="zh-CN" sz="2000" dirty="0">
                <a:solidFill>
                  <a:srgbClr val="C00000"/>
                </a:solidFill>
                <a:ea typeface="微软雅黑" panose="020B0503020204020204" pitchFamily="34" charset="-122"/>
              </a:rPr>
              <a:t>4</a:t>
            </a:r>
            <a:r>
              <a:rPr lang="zh-CN" altLang="zh-CN" sz="2000" dirty="0">
                <a:ea typeface="微软雅黑" panose="020B0503020204020204" pitchFamily="34" charset="-122"/>
              </a:rPr>
              <a:t> 比 </a:t>
            </a:r>
            <a:r>
              <a:rPr lang="zh-CN" altLang="zh-CN" sz="2000" dirty="0">
                <a:solidFill>
                  <a:srgbClr val="C00000"/>
                </a:solidFill>
                <a:ea typeface="微软雅黑" panose="020B0503020204020204" pitchFamily="34" charset="-122"/>
              </a:rPr>
              <a:t>2</a:t>
            </a:r>
            <a:r>
              <a:rPr lang="zh-CN" altLang="zh-CN" sz="2000" dirty="0">
                <a:ea typeface="微软雅黑" panose="020B0503020204020204" pitchFamily="34" charset="-122"/>
              </a:rPr>
              <a:t> 高，</a:t>
            </a:r>
            <a:r>
              <a:rPr lang="zh-CN" altLang="en-US" sz="2000" dirty="0">
                <a:ea typeface="微软雅黑" panose="020B0503020204020204" pitchFamily="34" charset="-122"/>
              </a:rPr>
              <a:t>记录答案后</a:t>
            </a:r>
            <a:r>
              <a:rPr lang="zh-CN" altLang="zh-CN" sz="2000" dirty="0">
                <a:ea typeface="微软雅黑" panose="020B0503020204020204" pitchFamily="34" charset="-122"/>
              </a:rPr>
              <a:t>把 </a:t>
            </a:r>
            <a:r>
              <a:rPr lang="zh-CN" altLang="zh-CN" sz="2000" dirty="0">
                <a:solidFill>
                  <a:srgbClr val="C00000"/>
                </a:solidFill>
                <a:ea typeface="微软雅黑" panose="020B0503020204020204" pitchFamily="34" charset="-122"/>
              </a:rPr>
              <a:t>2</a:t>
            </a:r>
            <a:r>
              <a:rPr lang="zh-CN" altLang="zh-CN" sz="2000" dirty="0">
                <a:ea typeface="微软雅黑" panose="020B0503020204020204" pitchFamily="34" charset="-122"/>
              </a:rPr>
              <a:t> </a:t>
            </a:r>
            <a:r>
              <a:rPr lang="zh-CN" altLang="en-US" sz="2000" dirty="0">
                <a:ea typeface="微软雅黑" panose="020B0503020204020204" pitchFamily="34" charset="-122"/>
              </a:rPr>
              <a:t>弹出</a:t>
            </a:r>
            <a:r>
              <a:rPr lang="zh-CN" altLang="zh-CN" sz="2000" dirty="0">
                <a:ea typeface="微软雅黑" panose="020B0503020204020204" pitchFamily="34" charset="-122"/>
              </a:rPr>
              <a:t>；</a:t>
            </a:r>
            <a:r>
              <a:rPr lang="zh-CN" altLang="zh-CN" sz="2000" dirty="0">
                <a:solidFill>
                  <a:srgbClr val="C00000"/>
                </a:solidFill>
                <a:ea typeface="微软雅黑" panose="020B0503020204020204" pitchFamily="34" charset="-122"/>
              </a:rPr>
              <a:t>4</a:t>
            </a:r>
            <a:r>
              <a:rPr lang="zh-CN" altLang="zh-CN" sz="2000" dirty="0">
                <a:ea typeface="微软雅黑" panose="020B0503020204020204" pitchFamily="34" charset="-122"/>
              </a:rPr>
              <a:t> 比 </a:t>
            </a:r>
            <a:r>
              <a:rPr lang="zh-CN" altLang="zh-CN" sz="2000" dirty="0">
                <a:solidFill>
                  <a:srgbClr val="C00000"/>
                </a:solidFill>
                <a:ea typeface="微软雅黑" panose="020B0503020204020204" pitchFamily="34" charset="-122"/>
              </a:rPr>
              <a:t>3</a:t>
            </a:r>
            <a:r>
              <a:rPr lang="zh-CN" altLang="zh-CN" sz="2000" dirty="0">
                <a:ea typeface="微软雅黑" panose="020B0503020204020204" pitchFamily="34" charset="-122"/>
              </a:rPr>
              <a:t> 高，</a:t>
            </a:r>
            <a:r>
              <a:rPr lang="zh-CN" altLang="en-US" sz="2000" dirty="0">
                <a:ea typeface="微软雅黑" panose="020B0503020204020204" pitchFamily="34" charset="-122"/>
              </a:rPr>
              <a:t>记录答案后</a:t>
            </a:r>
            <a:r>
              <a:rPr lang="zh-CN" altLang="zh-CN" sz="2000" dirty="0">
                <a:ea typeface="微软雅黑" panose="020B0503020204020204" pitchFamily="34" charset="-122"/>
              </a:rPr>
              <a:t>把 </a:t>
            </a:r>
            <a:r>
              <a:rPr lang="zh-CN" altLang="zh-CN" sz="2000" dirty="0">
                <a:solidFill>
                  <a:srgbClr val="C00000"/>
                </a:solidFill>
                <a:ea typeface="微软雅黑" panose="020B0503020204020204" pitchFamily="34" charset="-122"/>
              </a:rPr>
              <a:t>3</a:t>
            </a:r>
            <a:r>
              <a:rPr lang="en-US" altLang="zh-CN" sz="2000" dirty="0">
                <a:solidFill>
                  <a:srgbClr val="C00000"/>
                </a:solidFill>
                <a:ea typeface="微软雅黑" panose="020B0503020204020204" pitchFamily="34" charset="-122"/>
              </a:rPr>
              <a:t> </a:t>
            </a:r>
            <a:r>
              <a:rPr lang="zh-CN" altLang="en-US" sz="2000" dirty="0">
                <a:ea typeface="微软雅黑" panose="020B0503020204020204" pitchFamily="34" charset="-122"/>
              </a:rPr>
              <a:t>弹出</a:t>
            </a:r>
            <a:r>
              <a:rPr lang="zh-CN" altLang="zh-CN" sz="2000" dirty="0">
                <a:ea typeface="微软雅黑" panose="020B0503020204020204" pitchFamily="34" charset="-122"/>
              </a:rPr>
              <a:t>。</a:t>
            </a:r>
            <a:endParaRPr lang="en-US" altLang="zh-CN" sz="2000" dirty="0">
              <a:ea typeface="微软雅黑" panose="020B0503020204020204" pitchFamily="34" charset="-122"/>
            </a:endParaRPr>
          </a:p>
          <a:p>
            <a:pPr>
              <a:lnSpc>
                <a:spcPct val="150000"/>
              </a:lnSpc>
            </a:pPr>
            <a:r>
              <a:rPr lang="zh-CN" altLang="en-US" sz="2000" dirty="0">
                <a:ea typeface="微软雅黑" panose="020B0503020204020204" pitchFamily="34" charset="-122"/>
              </a:rPr>
              <a:t>而</a:t>
            </a:r>
            <a:r>
              <a:rPr lang="zh-CN" altLang="zh-CN" sz="2000" dirty="0">
                <a:ea typeface="微软雅黑" panose="020B0503020204020204" pitchFamily="34" charset="-122"/>
              </a:rPr>
              <a:t>最后</a:t>
            </a:r>
            <a:r>
              <a:rPr lang="zh-CN" altLang="en-US" sz="2000" dirty="0">
                <a:ea typeface="微软雅黑" panose="020B0503020204020204" pitchFamily="34" charset="-122"/>
              </a:rPr>
              <a:t>将</a:t>
            </a:r>
            <a:r>
              <a:rPr lang="zh-CN" altLang="zh-CN" sz="2000" dirty="0">
                <a:ea typeface="微软雅黑" panose="020B0503020204020204" pitchFamily="34" charset="-122"/>
              </a:rPr>
              <a:t> </a:t>
            </a:r>
            <a:r>
              <a:rPr lang="zh-CN" altLang="zh-CN" sz="2000" dirty="0">
                <a:solidFill>
                  <a:srgbClr val="C00000"/>
                </a:solidFill>
                <a:ea typeface="微软雅黑" panose="020B0503020204020204" pitchFamily="34" charset="-122"/>
              </a:rPr>
              <a:t>4</a:t>
            </a:r>
            <a:r>
              <a:rPr lang="zh-CN" altLang="zh-CN" sz="2000" dirty="0">
                <a:ea typeface="微软雅黑" panose="020B0503020204020204" pitchFamily="34" charset="-122"/>
              </a:rPr>
              <a:t> 进栈。</a:t>
            </a:r>
            <a:endParaRPr lang="en-US" altLang="zh-CN" sz="2000" dirty="0">
              <a:effectLst/>
              <a:ea typeface="微软雅黑" panose="020B0503020204020204" pitchFamily="34" charset="-122"/>
            </a:endParaRPr>
          </a:p>
        </p:txBody>
      </p:sp>
      <p:sp>
        <p:nvSpPr>
          <p:cNvPr id="31" name="箭头: 右 30">
            <a:extLst>
              <a:ext uri="{FF2B5EF4-FFF2-40B4-BE49-F238E27FC236}">
                <a16:creationId xmlns:a16="http://schemas.microsoft.com/office/drawing/2014/main" id="{7F770406-E350-CB69-991E-AF07B71BC712}"/>
              </a:ext>
            </a:extLst>
          </p:cNvPr>
          <p:cNvSpPr/>
          <p:nvPr/>
        </p:nvSpPr>
        <p:spPr>
          <a:xfrm>
            <a:off x="5417085" y="4740012"/>
            <a:ext cx="1115656" cy="3762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形 9">
            <a:extLst>
              <a:ext uri="{FF2B5EF4-FFF2-40B4-BE49-F238E27FC236}">
                <a16:creationId xmlns:a16="http://schemas.microsoft.com/office/drawing/2014/main" id="{33791591-BF0E-D350-D722-7CC1CB2B175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375779" y="3060841"/>
            <a:ext cx="2098964" cy="3358342"/>
          </a:xfrm>
          <a:prstGeom prst="rect">
            <a:avLst/>
          </a:prstGeom>
        </p:spPr>
      </p:pic>
      <p:graphicFrame>
        <p:nvGraphicFramePr>
          <p:cNvPr id="11" name="表格 10">
            <a:extLst>
              <a:ext uri="{FF2B5EF4-FFF2-40B4-BE49-F238E27FC236}">
                <a16:creationId xmlns:a16="http://schemas.microsoft.com/office/drawing/2014/main" id="{1A22B87B-2936-CDC2-08E4-8D9A9567561D}"/>
              </a:ext>
            </a:extLst>
          </p:cNvPr>
          <p:cNvGraphicFramePr>
            <a:graphicFrameLocks noGrp="1"/>
          </p:cNvGraphicFramePr>
          <p:nvPr>
            <p:extLst>
              <p:ext uri="{D42A27DB-BD31-4B8C-83A1-F6EECF244321}">
                <p14:modId xmlns:p14="http://schemas.microsoft.com/office/powerpoint/2010/main" val="3687406024"/>
              </p:ext>
            </p:extLst>
          </p:nvPr>
        </p:nvGraphicFramePr>
        <p:xfrm>
          <a:off x="775716" y="5058734"/>
          <a:ext cx="2387496" cy="560015"/>
        </p:xfrm>
        <a:graphic>
          <a:graphicData uri="http://schemas.openxmlformats.org/drawingml/2006/table">
            <a:tbl>
              <a:tblPr firstRow="1" bandRow="1">
                <a:tableStyleId>{5C22544A-7EE6-4342-B048-85BDC9FD1C3A}</a:tableStyleId>
              </a:tblPr>
              <a:tblGrid>
                <a:gridCol w="596874">
                  <a:extLst>
                    <a:ext uri="{9D8B030D-6E8A-4147-A177-3AD203B41FA5}">
                      <a16:colId xmlns:a16="http://schemas.microsoft.com/office/drawing/2014/main" val="2727420036"/>
                    </a:ext>
                  </a:extLst>
                </a:gridCol>
                <a:gridCol w="596874">
                  <a:extLst>
                    <a:ext uri="{9D8B030D-6E8A-4147-A177-3AD203B41FA5}">
                      <a16:colId xmlns:a16="http://schemas.microsoft.com/office/drawing/2014/main" val="2983879906"/>
                    </a:ext>
                  </a:extLst>
                </a:gridCol>
                <a:gridCol w="596874">
                  <a:extLst>
                    <a:ext uri="{9D8B030D-6E8A-4147-A177-3AD203B41FA5}">
                      <a16:colId xmlns:a16="http://schemas.microsoft.com/office/drawing/2014/main" val="2057816966"/>
                    </a:ext>
                  </a:extLst>
                </a:gridCol>
                <a:gridCol w="596874">
                  <a:extLst>
                    <a:ext uri="{9D8B030D-6E8A-4147-A177-3AD203B41FA5}">
                      <a16:colId xmlns:a16="http://schemas.microsoft.com/office/drawing/2014/main" val="2928773925"/>
                    </a:ext>
                  </a:extLst>
                </a:gridCol>
              </a:tblGrid>
              <a:tr h="560015">
                <a:tc>
                  <a:txBody>
                    <a:bodyPr/>
                    <a:lstStyle/>
                    <a:p>
                      <a:pPr algn="ctr"/>
                      <a:r>
                        <a:rPr lang="en-US" altLang="zh-CN" sz="2400" dirty="0">
                          <a:solidFill>
                            <a:schemeClr val="bg1"/>
                          </a:solidFill>
                        </a:rPr>
                        <a:t>4</a:t>
                      </a:r>
                      <a:endParaRPr lang="zh-CN" altLang="en-US" sz="2400" dirty="0">
                        <a:solidFill>
                          <a:schemeClr val="bg1"/>
                        </a:solidFill>
                      </a:endParaRPr>
                    </a:p>
                  </a:txBody>
                  <a:tcPr anchor="ctr"/>
                </a:tc>
                <a:tc>
                  <a:txBody>
                    <a:bodyPr/>
                    <a:lstStyle/>
                    <a:p>
                      <a:pPr algn="ctr"/>
                      <a:r>
                        <a:rPr lang="en-US" altLang="zh-CN" sz="2400" dirty="0">
                          <a:solidFill>
                            <a:schemeClr val="bg1"/>
                          </a:solidFill>
                        </a:rPr>
                        <a:t>2</a:t>
                      </a:r>
                      <a:endParaRPr lang="zh-CN" altLang="en-US" sz="2400" dirty="0">
                        <a:solidFill>
                          <a:schemeClr val="bg1"/>
                        </a:solidFill>
                      </a:endParaRPr>
                    </a:p>
                  </a:txBody>
                  <a:tcPr anchor="ctr"/>
                </a:tc>
                <a:tc>
                  <a:txBody>
                    <a:bodyPr/>
                    <a:lstStyle/>
                    <a:p>
                      <a:pPr algn="ctr"/>
                      <a:r>
                        <a:rPr lang="en-US" altLang="zh-CN" sz="2400" dirty="0">
                          <a:solidFill>
                            <a:schemeClr val="bg1"/>
                          </a:solidFill>
                        </a:rPr>
                        <a:t>4</a:t>
                      </a:r>
                      <a:endParaRPr lang="zh-CN" altLang="en-US" sz="2400" dirty="0">
                        <a:solidFill>
                          <a:schemeClr val="bg1"/>
                        </a:solidFill>
                      </a:endParaRPr>
                    </a:p>
                  </a:txBody>
                  <a:tcPr anchor="ctr"/>
                </a:tc>
                <a:tc>
                  <a:txBody>
                    <a:bodyPr/>
                    <a:lstStyle/>
                    <a:p>
                      <a:pPr algn="ctr"/>
                      <a:r>
                        <a:rPr lang="en-US" altLang="zh-CN" sz="2400" dirty="0">
                          <a:solidFill>
                            <a:schemeClr val="bg1"/>
                          </a:solidFill>
                        </a:rPr>
                        <a:t>-1</a:t>
                      </a:r>
                      <a:endParaRPr lang="zh-CN" altLang="en-US" sz="2400" dirty="0">
                        <a:solidFill>
                          <a:schemeClr val="bg1"/>
                        </a:solidFill>
                      </a:endParaRPr>
                    </a:p>
                  </a:txBody>
                  <a:tcPr anchor="ctr"/>
                </a:tc>
                <a:extLst>
                  <a:ext uri="{0D108BD9-81ED-4DB2-BD59-A6C34878D82A}">
                    <a16:rowId xmlns:a16="http://schemas.microsoft.com/office/drawing/2014/main" val="3687018899"/>
                  </a:ext>
                </a:extLst>
              </a:tr>
            </a:tbl>
          </a:graphicData>
        </a:graphic>
      </p:graphicFrame>
      <p:sp>
        <p:nvSpPr>
          <p:cNvPr id="12" name="文本框 11">
            <a:extLst>
              <a:ext uri="{FF2B5EF4-FFF2-40B4-BE49-F238E27FC236}">
                <a16:creationId xmlns:a16="http://schemas.microsoft.com/office/drawing/2014/main" id="{918E8840-435C-262E-B7BC-007EA9631EB1}"/>
              </a:ext>
            </a:extLst>
          </p:cNvPr>
          <p:cNvSpPr txBox="1"/>
          <p:nvPr/>
        </p:nvSpPr>
        <p:spPr>
          <a:xfrm>
            <a:off x="1304158" y="4420072"/>
            <a:ext cx="1241192" cy="400110"/>
          </a:xfrm>
          <a:prstGeom prst="rect">
            <a:avLst/>
          </a:prstGeom>
          <a:solidFill>
            <a:schemeClr val="accent6">
              <a:lumMod val="20000"/>
              <a:lumOff val="80000"/>
            </a:schemeClr>
          </a:solidFill>
        </p:spPr>
        <p:txBody>
          <a:bodyPr wrap="square">
            <a:spAutoFit/>
          </a:bodyPr>
          <a:lstStyle/>
          <a:p>
            <a:r>
              <a:rPr lang="zh-CN" altLang="en-US" sz="2000" dirty="0">
                <a:effectLst/>
                <a:ea typeface="微软雅黑" panose="020B0503020204020204" pitchFamily="34" charset="-122"/>
              </a:rPr>
              <a:t>答案数组</a:t>
            </a:r>
            <a:endParaRPr lang="zh-CN" altLang="en-US" dirty="0"/>
          </a:p>
        </p:txBody>
      </p:sp>
      <p:sp>
        <p:nvSpPr>
          <p:cNvPr id="15" name="文本框 14">
            <a:extLst>
              <a:ext uri="{FF2B5EF4-FFF2-40B4-BE49-F238E27FC236}">
                <a16:creationId xmlns:a16="http://schemas.microsoft.com/office/drawing/2014/main" id="{39A9D23C-7C1C-1189-E3F1-DAEA200C4175}"/>
              </a:ext>
            </a:extLst>
          </p:cNvPr>
          <p:cNvSpPr txBox="1"/>
          <p:nvPr/>
        </p:nvSpPr>
        <p:spPr>
          <a:xfrm>
            <a:off x="8299601" y="4762329"/>
            <a:ext cx="3250714" cy="707886"/>
          </a:xfrm>
          <a:prstGeom prst="rect">
            <a:avLst/>
          </a:prstGeom>
          <a:solidFill>
            <a:schemeClr val="accent5">
              <a:lumMod val="20000"/>
              <a:lumOff val="80000"/>
            </a:schemeClr>
          </a:solidFill>
        </p:spPr>
        <p:txBody>
          <a:bodyPr wrap="square">
            <a:spAutoFit/>
          </a:bodyPr>
          <a:lstStyle/>
          <a:p>
            <a:r>
              <a:rPr lang="zh-CN" altLang="en-US" sz="2000" dirty="0">
                <a:ea typeface="微软雅黑" panose="020B0503020204020204" pitchFamily="34" charset="-122"/>
              </a:rPr>
              <a:t>当身高循环完毕后，数组答案中即为需要求解的值</a:t>
            </a:r>
            <a:endParaRPr lang="zh-CN" altLang="en-US" dirty="0"/>
          </a:p>
        </p:txBody>
      </p:sp>
    </p:spTree>
    <p:extLst>
      <p:ext uri="{BB962C8B-B14F-4D97-AF65-F5344CB8AC3E}">
        <p14:creationId xmlns:p14="http://schemas.microsoft.com/office/powerpoint/2010/main" val="1649612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animEffect transition="in" filter="fade">
                                      <p:cBhvr>
                                        <p:cTn id="7" dur="500"/>
                                        <p:tgtEl>
                                          <p:spTgt spid="2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0">
                                            <p:txEl>
                                              <p:pRg st="2" end="2"/>
                                            </p:txEl>
                                          </p:spTgt>
                                        </p:tgtEl>
                                        <p:attrNameLst>
                                          <p:attrName>style.visibility</p:attrName>
                                        </p:attrNameLst>
                                      </p:cBhvr>
                                      <p:to>
                                        <p:strVal val="visible"/>
                                      </p:to>
                                    </p:set>
                                    <p:animEffect transition="in" filter="fade">
                                      <p:cBhvr>
                                        <p:cTn id="20" dur="500"/>
                                        <p:tgtEl>
                                          <p:spTgt spid="20">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12"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79AD0-3FB8-11AD-DED2-B63CB750E99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31352489-86C8-10C8-D0B8-7F8A9BD070E3}"/>
              </a:ext>
            </a:extLst>
          </p:cNvPr>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a:extLst>
              <a:ext uri="{FF2B5EF4-FFF2-40B4-BE49-F238E27FC236}">
                <a16:creationId xmlns:a16="http://schemas.microsoft.com/office/drawing/2014/main" id="{932CFD86-11EC-3277-D458-3FD55B38E074}"/>
              </a:ext>
            </a:extLst>
          </p:cNvPr>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a:extLst>
              <a:ext uri="{FF2B5EF4-FFF2-40B4-BE49-F238E27FC236}">
                <a16:creationId xmlns:a16="http://schemas.microsoft.com/office/drawing/2014/main" id="{41805659-C9BC-A9EB-5AAC-68EB66B9695A}"/>
              </a:ext>
            </a:extLst>
          </p:cNvPr>
          <p:cNvPicPr/>
          <p:nvPr/>
        </p:nvPicPr>
        <p:blipFill>
          <a:blip r:embed="rId2" cstate="print"/>
          <a:stretch>
            <a:fillRect/>
          </a:stretch>
        </p:blipFill>
        <p:spPr>
          <a:xfrm>
            <a:off x="10744200" y="645116"/>
            <a:ext cx="527303" cy="600455"/>
          </a:xfrm>
          <a:prstGeom prst="rect">
            <a:avLst/>
          </a:prstGeom>
        </p:spPr>
      </p:pic>
      <p:pic>
        <p:nvPicPr>
          <p:cNvPr id="5" name="object 5">
            <a:extLst>
              <a:ext uri="{FF2B5EF4-FFF2-40B4-BE49-F238E27FC236}">
                <a16:creationId xmlns:a16="http://schemas.microsoft.com/office/drawing/2014/main" id="{CD9F0FF6-5775-B224-B002-F97E39EC0E17}"/>
              </a:ext>
            </a:extLst>
          </p:cNvPr>
          <p:cNvPicPr/>
          <p:nvPr/>
        </p:nvPicPr>
        <p:blipFill>
          <a:blip r:embed="rId3" cstate="print"/>
          <a:stretch>
            <a:fillRect/>
          </a:stretch>
        </p:blipFill>
        <p:spPr>
          <a:xfrm>
            <a:off x="775716" y="704552"/>
            <a:ext cx="777240" cy="443484"/>
          </a:xfrm>
          <a:prstGeom prst="rect">
            <a:avLst/>
          </a:prstGeom>
        </p:spPr>
      </p:pic>
      <p:sp>
        <p:nvSpPr>
          <p:cNvPr id="6" name="object 6">
            <a:extLst>
              <a:ext uri="{FF2B5EF4-FFF2-40B4-BE49-F238E27FC236}">
                <a16:creationId xmlns:a16="http://schemas.microsoft.com/office/drawing/2014/main" id="{54D54827-8F3A-54E6-336A-4BDBC08BFA03}"/>
              </a:ext>
            </a:extLst>
          </p:cNvPr>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1E5E84AD-FE0A-CF1F-0BC7-E6506A21A992}"/>
              </a:ext>
            </a:extLst>
          </p:cNvPr>
          <p:cNvSpPr txBox="1"/>
          <p:nvPr/>
        </p:nvSpPr>
        <p:spPr>
          <a:xfrm>
            <a:off x="848106" y="1342904"/>
            <a:ext cx="10495787" cy="2955361"/>
          </a:xfrm>
          <a:prstGeom prst="rect">
            <a:avLst/>
          </a:prstGeom>
          <a:solidFill>
            <a:schemeClr val="accent6">
              <a:lumMod val="20000"/>
              <a:lumOff val="80000"/>
            </a:schemeClr>
          </a:solidFill>
        </p:spPr>
        <p:txBody>
          <a:bodyPr wrap="square">
            <a:spAutoFit/>
          </a:bodyPr>
          <a:lstStyle/>
          <a:p>
            <a:pPr>
              <a:lnSpc>
                <a:spcPct val="150000"/>
              </a:lnSpc>
              <a:buNone/>
            </a:pPr>
            <a:r>
              <a:rPr lang="zh-CN" altLang="zh-CN" dirty="0">
                <a:effectLst/>
                <a:ea typeface="微软雅黑" panose="020B0503020204020204" pitchFamily="34" charset="-122"/>
              </a:rPr>
              <a:t>理解了思路，</a:t>
            </a:r>
            <a:r>
              <a:rPr lang="zh-CN" altLang="en-US" dirty="0">
                <a:effectLst/>
                <a:ea typeface="微软雅黑" panose="020B0503020204020204" pitchFamily="34" charset="-122"/>
              </a:rPr>
              <a:t>让</a:t>
            </a:r>
            <a:r>
              <a:rPr lang="zh-CN" altLang="zh-CN" dirty="0">
                <a:effectLst/>
                <a:ea typeface="微软雅黑" panose="020B0503020204020204" pitchFamily="34" charset="-122"/>
              </a:rPr>
              <a:t>我们一起来看看具体在代码中，单调栈是怎么运作的。</a:t>
            </a:r>
          </a:p>
          <a:p>
            <a:pPr>
              <a:lnSpc>
                <a:spcPct val="150000"/>
              </a:lnSpc>
              <a:buNone/>
            </a:pPr>
            <a:r>
              <a:rPr lang="zh-CN" altLang="en-US" dirty="0">
                <a:effectLst/>
                <a:ea typeface="微软雅黑" panose="020B0503020204020204" pitchFamily="34" charset="-122"/>
              </a:rPr>
              <a:t>在数组中</a:t>
            </a:r>
            <a:r>
              <a:rPr lang="zh-CN" altLang="zh-CN" dirty="0">
                <a:effectLst/>
                <a:ea typeface="微软雅黑" panose="020B0503020204020204" pitchFamily="34" charset="-122"/>
              </a:rPr>
              <a:t>从左到右遍历每一个元素</a:t>
            </a:r>
            <a:r>
              <a:rPr lang="zh-CN" altLang="en-US" dirty="0">
                <a:ea typeface="微软雅黑" panose="020B0503020204020204" pitchFamily="34" charset="-122"/>
              </a:rPr>
              <a:t>，而对于每个元素需要做</a:t>
            </a:r>
            <a:r>
              <a:rPr lang="zh-CN" altLang="zh-CN" dirty="0">
                <a:effectLst/>
                <a:ea typeface="微软雅黑" panose="020B0503020204020204" pitchFamily="34" charset="-122"/>
              </a:rPr>
              <a:t>：</a:t>
            </a:r>
          </a:p>
          <a:p>
            <a:pPr marL="342900" indent="-342900">
              <a:lnSpc>
                <a:spcPct val="150000"/>
              </a:lnSpc>
              <a:buClr>
                <a:srgbClr val="000000"/>
              </a:buClr>
              <a:buFont typeface="微软雅黑" panose="020B0503020204020204" pitchFamily="34" charset="-122"/>
              <a:buAutoNum type="arabicPeriod"/>
            </a:pPr>
            <a:r>
              <a:rPr lang="zh-CN" altLang="zh-CN" b="1" dirty="0">
                <a:effectLst/>
                <a:ea typeface="微软雅黑" panose="020B0503020204020204" pitchFamily="34" charset="-122"/>
              </a:rPr>
              <a:t>比较与出栈： </a:t>
            </a:r>
            <a:r>
              <a:rPr lang="zh-CN" altLang="en-US" dirty="0">
                <a:effectLst/>
                <a:ea typeface="微软雅黑" panose="020B0503020204020204" pitchFamily="34" charset="-122"/>
              </a:rPr>
              <a:t>只要</a:t>
            </a:r>
            <a:r>
              <a:rPr lang="zh-CN" altLang="zh-CN" dirty="0">
                <a:effectLst/>
                <a:ea typeface="微软雅黑" panose="020B0503020204020204" pitchFamily="34" charset="-122"/>
              </a:rPr>
              <a:t>栈不为空，且新元素 破坏 了单调性（比如维护递减栈，新元素却比栈顶大），就把栈顶元素 </a:t>
            </a:r>
            <a:r>
              <a:rPr lang="zh-CN" altLang="zh-CN" dirty="0">
                <a:solidFill>
                  <a:srgbClr val="C00000"/>
                </a:solidFill>
                <a:effectLst/>
                <a:ea typeface="微软雅黑" panose="020B0503020204020204" pitchFamily="34" charset="-122"/>
              </a:rPr>
              <a:t>pop</a:t>
            </a:r>
            <a:r>
              <a:rPr lang="zh-CN" altLang="zh-CN" dirty="0">
                <a:effectLst/>
                <a:ea typeface="微软雅黑" panose="020B0503020204020204" pitchFamily="34" charset="-122"/>
              </a:rPr>
              <a:t> 出去。</a:t>
            </a:r>
          </a:p>
          <a:p>
            <a:pPr marL="342900" indent="-342900">
              <a:lnSpc>
                <a:spcPct val="150000"/>
              </a:lnSpc>
              <a:buClr>
                <a:srgbClr val="000000"/>
              </a:buClr>
              <a:buFont typeface="微软雅黑" panose="020B0503020204020204" pitchFamily="34" charset="-122"/>
              <a:buAutoNum type="arabicPeriod"/>
            </a:pPr>
            <a:r>
              <a:rPr lang="zh-CN" altLang="zh-CN" b="1" dirty="0">
                <a:effectLst/>
                <a:ea typeface="微软雅黑" panose="020B0503020204020204" pitchFamily="34" charset="-122"/>
              </a:rPr>
              <a:t>计算或记录： </a:t>
            </a:r>
            <a:r>
              <a:rPr lang="zh-CN" altLang="zh-CN" dirty="0">
                <a:effectLst/>
                <a:ea typeface="微软雅黑" panose="020B0503020204020204" pitchFamily="34" charset="-122"/>
              </a:rPr>
              <a:t>在出栈时，记录我们需要的答案。（比如刚才的例子，出栈的元素右边第一个比它大的就是新元素）。</a:t>
            </a:r>
          </a:p>
          <a:p>
            <a:pPr marL="342900" indent="-342900">
              <a:lnSpc>
                <a:spcPct val="150000"/>
              </a:lnSpc>
              <a:buClr>
                <a:srgbClr val="000000"/>
              </a:buClr>
              <a:buFont typeface="微软雅黑" panose="020B0503020204020204" pitchFamily="34" charset="-122"/>
              <a:buAutoNum type="arabicPeriod"/>
            </a:pPr>
            <a:r>
              <a:rPr lang="zh-CN" altLang="zh-CN" b="1" dirty="0">
                <a:effectLst/>
                <a:ea typeface="微软雅黑" panose="020B0503020204020204" pitchFamily="34" charset="-122"/>
              </a:rPr>
              <a:t>自己入栈： </a:t>
            </a:r>
            <a:r>
              <a:rPr lang="zh-CN" altLang="zh-CN" dirty="0">
                <a:effectLst/>
                <a:ea typeface="微软雅黑" panose="020B0503020204020204" pitchFamily="34" charset="-122"/>
              </a:rPr>
              <a:t>把新元素 </a:t>
            </a:r>
            <a:r>
              <a:rPr lang="zh-CN" altLang="zh-CN" dirty="0">
                <a:solidFill>
                  <a:srgbClr val="C00000"/>
                </a:solidFill>
                <a:effectLst/>
                <a:ea typeface="微软雅黑" panose="020B0503020204020204" pitchFamily="34" charset="-122"/>
              </a:rPr>
              <a:t>push</a:t>
            </a:r>
            <a:r>
              <a:rPr lang="zh-CN" altLang="zh-CN" dirty="0">
                <a:effectLst/>
                <a:ea typeface="微软雅黑" panose="020B0503020204020204" pitchFamily="34" charset="-122"/>
              </a:rPr>
              <a:t> 进栈，继续等待下一个元素的</a:t>
            </a:r>
            <a:r>
              <a:rPr lang="zh-CN" altLang="en-US" dirty="0">
                <a:effectLst/>
                <a:ea typeface="微软雅黑" panose="020B0503020204020204" pitchFamily="34" charset="-122"/>
              </a:rPr>
              <a:t>判断</a:t>
            </a:r>
            <a:r>
              <a:rPr lang="zh-CN" altLang="zh-CN" dirty="0">
                <a:effectLst/>
                <a:ea typeface="微软雅黑" panose="020B0503020204020204" pitchFamily="34" charset="-122"/>
              </a:rPr>
              <a:t>。</a:t>
            </a:r>
          </a:p>
        </p:txBody>
      </p:sp>
      <p:sp>
        <p:nvSpPr>
          <p:cNvPr id="11" name="文本框 10">
            <a:extLst>
              <a:ext uri="{FF2B5EF4-FFF2-40B4-BE49-F238E27FC236}">
                <a16:creationId xmlns:a16="http://schemas.microsoft.com/office/drawing/2014/main" id="{8353A06E-D47D-B788-B43A-DFE20DDD9A3E}"/>
              </a:ext>
            </a:extLst>
          </p:cNvPr>
          <p:cNvSpPr txBox="1"/>
          <p:nvPr/>
        </p:nvSpPr>
        <p:spPr>
          <a:xfrm>
            <a:off x="5742159" y="4332429"/>
            <a:ext cx="5601734" cy="2067233"/>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1400" dirty="0">
                <a:solidFill>
                  <a:srgbClr val="0000FF"/>
                </a:solidFill>
                <a:latin typeface="Consolas" panose="020B0609020204030204" pitchFamily="49" charset="0"/>
              </a:rPr>
              <a:t>for</a:t>
            </a:r>
            <a:r>
              <a:rPr lang="en-US" altLang="zh-CN" sz="1400" dirty="0">
                <a:solidFill>
                  <a:srgbClr val="000000"/>
                </a:solidFill>
                <a:latin typeface="Consolas" panose="020B0609020204030204" pitchFamily="49" charset="0"/>
              </a:rPr>
              <a:t> (int </a:t>
            </a:r>
            <a:r>
              <a:rPr lang="en-US" altLang="zh-CN" sz="1400" dirty="0" err="1">
                <a:solidFill>
                  <a:srgbClr val="000000"/>
                </a:solidFill>
                <a:latin typeface="Consolas" panose="020B0609020204030204" pitchFamily="49" charset="0"/>
              </a:rPr>
              <a:t>i</a:t>
            </a:r>
            <a:r>
              <a:rPr lang="en-US" altLang="zh-CN" sz="1400" dirty="0">
                <a:solidFill>
                  <a:srgbClr val="000000"/>
                </a:solidFill>
                <a:latin typeface="Consolas" panose="020B0609020204030204" pitchFamily="49" charset="0"/>
              </a:rPr>
              <a:t> = </a:t>
            </a:r>
            <a:r>
              <a:rPr lang="en-US" altLang="zh-CN" sz="1400" dirty="0">
                <a:solidFill>
                  <a:srgbClr val="098658"/>
                </a:solidFill>
                <a:latin typeface="Consolas" panose="020B0609020204030204" pitchFamily="49" charset="0"/>
              </a:rPr>
              <a:t>1</a:t>
            </a:r>
            <a:r>
              <a:rPr lang="en-US" altLang="zh-CN" sz="1400" dirty="0">
                <a:solidFill>
                  <a:srgbClr val="000000"/>
                </a:solidFill>
                <a:latin typeface="Consolas" panose="020B0609020204030204" pitchFamily="49" charset="0"/>
              </a:rPr>
              <a:t>; </a:t>
            </a:r>
            <a:r>
              <a:rPr lang="en-US" altLang="zh-CN" sz="1400" dirty="0" err="1">
                <a:solidFill>
                  <a:srgbClr val="000000"/>
                </a:solidFill>
                <a:latin typeface="Consolas" panose="020B0609020204030204" pitchFamily="49" charset="0"/>
              </a:rPr>
              <a:t>i</a:t>
            </a:r>
            <a:r>
              <a:rPr lang="en-US" altLang="zh-CN" sz="1400" dirty="0">
                <a:solidFill>
                  <a:srgbClr val="000000"/>
                </a:solidFill>
                <a:latin typeface="Consolas" panose="020B0609020204030204" pitchFamily="49" charset="0"/>
              </a:rPr>
              <a:t> &lt;= n; </a:t>
            </a:r>
            <a:r>
              <a:rPr lang="en-US" altLang="zh-CN" sz="1400" dirty="0" err="1">
                <a:solidFill>
                  <a:srgbClr val="000000"/>
                </a:solidFill>
                <a:latin typeface="Consolas" panose="020B0609020204030204" pitchFamily="49" charset="0"/>
              </a:rPr>
              <a:t>i</a:t>
            </a:r>
            <a:r>
              <a:rPr lang="en-US" altLang="zh-CN" sz="1400" dirty="0">
                <a:solidFill>
                  <a:srgbClr val="000000"/>
                </a:solidFill>
                <a:latin typeface="Consolas" panose="020B0609020204030204" pitchFamily="49" charset="0"/>
              </a:rPr>
              <a:t>++) {</a:t>
            </a:r>
          </a:p>
          <a:p>
            <a:r>
              <a:rPr lang="en-US" altLang="zh-CN" sz="1400" dirty="0">
                <a:solidFill>
                  <a:srgbClr val="000000"/>
                </a:solidFill>
                <a:latin typeface="Consolas" panose="020B0609020204030204" pitchFamily="49" charset="0"/>
              </a:rPr>
              <a:t>    </a:t>
            </a:r>
            <a:r>
              <a:rPr lang="en-US" altLang="zh-CN" sz="1400" dirty="0">
                <a:solidFill>
                  <a:srgbClr val="008000"/>
                </a:solidFill>
                <a:latin typeface="Consolas" panose="020B0609020204030204" pitchFamily="49" charset="0"/>
              </a:rPr>
              <a:t>// </a:t>
            </a:r>
            <a:r>
              <a:rPr lang="zh-CN" altLang="en-US" sz="1400" dirty="0">
                <a:solidFill>
                  <a:srgbClr val="008000"/>
                </a:solidFill>
                <a:latin typeface="Consolas" panose="020B0609020204030204" pitchFamily="49" charset="0"/>
              </a:rPr>
              <a:t>只要栈顶元素比当前元素小（破坏了单调递减），就踢掉</a:t>
            </a:r>
          </a:p>
          <a:p>
            <a:r>
              <a:rPr lang="zh-CN" altLang="en-US" sz="1400" dirty="0">
                <a:solidFill>
                  <a:srgbClr val="000000"/>
                </a:solidFill>
                <a:latin typeface="Consolas" panose="020B0609020204030204" pitchFamily="49" charset="0"/>
              </a:rPr>
              <a:t>    </a:t>
            </a:r>
            <a:r>
              <a:rPr lang="en-US" altLang="zh-CN" sz="1400" dirty="0">
                <a:solidFill>
                  <a:srgbClr val="0000FF"/>
                </a:solidFill>
                <a:latin typeface="Consolas" panose="020B0609020204030204" pitchFamily="49" charset="0"/>
              </a:rPr>
              <a:t>while</a:t>
            </a:r>
            <a:r>
              <a:rPr lang="en-US" altLang="zh-CN" sz="1400" dirty="0">
                <a:solidFill>
                  <a:srgbClr val="000000"/>
                </a:solidFill>
                <a:latin typeface="Consolas" panose="020B0609020204030204" pitchFamily="49" charset="0"/>
              </a:rPr>
              <a:t> (!</a:t>
            </a:r>
            <a:r>
              <a:rPr lang="en-US" altLang="zh-CN" sz="1400" dirty="0" err="1">
                <a:solidFill>
                  <a:srgbClr val="000000"/>
                </a:solidFill>
                <a:latin typeface="Consolas" panose="020B0609020204030204" pitchFamily="49" charset="0"/>
              </a:rPr>
              <a:t>st.empty</a:t>
            </a:r>
            <a:r>
              <a:rPr lang="en-US" altLang="zh-CN" sz="1400" dirty="0">
                <a:solidFill>
                  <a:srgbClr val="000000"/>
                </a:solidFill>
                <a:latin typeface="Consolas" panose="020B0609020204030204" pitchFamily="49" charset="0"/>
              </a:rPr>
              <a:t>() &amp;&amp; </a:t>
            </a:r>
            <a:r>
              <a:rPr lang="en-US" altLang="zh-CN" sz="1400" dirty="0" err="1">
                <a:solidFill>
                  <a:srgbClr val="000000"/>
                </a:solidFill>
                <a:latin typeface="Consolas" panose="020B0609020204030204" pitchFamily="49" charset="0"/>
              </a:rPr>
              <a:t>st.top</a:t>
            </a:r>
            <a:r>
              <a:rPr lang="en-US" altLang="zh-CN" sz="1400" dirty="0">
                <a:solidFill>
                  <a:srgbClr val="000000"/>
                </a:solidFill>
                <a:latin typeface="Consolas" panose="020B0609020204030204" pitchFamily="49" charset="0"/>
              </a:rPr>
              <a:t>() &lt; a[</a:t>
            </a:r>
            <a:r>
              <a:rPr lang="en-US" altLang="zh-CN" sz="1400" dirty="0" err="1">
                <a:solidFill>
                  <a:srgbClr val="000000"/>
                </a:solidFill>
                <a:latin typeface="Consolas" panose="020B0609020204030204" pitchFamily="49" charset="0"/>
              </a:rPr>
              <a:t>i</a:t>
            </a:r>
            <a:r>
              <a:rPr lang="en-US" altLang="zh-CN" sz="1400" dirty="0">
                <a:solidFill>
                  <a:srgbClr val="000000"/>
                </a:solidFill>
                <a:latin typeface="Consolas" panose="020B0609020204030204" pitchFamily="49" charset="0"/>
              </a:rPr>
              <a:t>]) {</a:t>
            </a:r>
          </a:p>
          <a:p>
            <a:r>
              <a:rPr lang="en-US" altLang="zh-CN" sz="1400" dirty="0">
                <a:solidFill>
                  <a:srgbClr val="000000"/>
                </a:solidFill>
                <a:latin typeface="Consolas" panose="020B0609020204030204" pitchFamily="49" charset="0"/>
              </a:rPr>
              <a:t>        </a:t>
            </a:r>
            <a:r>
              <a:rPr lang="en-US" altLang="zh-CN" sz="1400" dirty="0">
                <a:solidFill>
                  <a:srgbClr val="008000"/>
                </a:solidFill>
                <a:latin typeface="Consolas" panose="020B0609020204030204" pitchFamily="49" charset="0"/>
              </a:rPr>
              <a:t>// </a:t>
            </a:r>
            <a:r>
              <a:rPr lang="zh-CN" altLang="en-US" sz="1400" dirty="0">
                <a:solidFill>
                  <a:srgbClr val="008000"/>
                </a:solidFill>
                <a:latin typeface="Consolas" panose="020B0609020204030204" pitchFamily="49" charset="0"/>
              </a:rPr>
              <a:t>被踢掉的元素，右边第一个比它大的就是 </a:t>
            </a:r>
            <a:r>
              <a:rPr lang="en-US" altLang="zh-CN" sz="1400" dirty="0">
                <a:solidFill>
                  <a:srgbClr val="008000"/>
                </a:solidFill>
                <a:latin typeface="Consolas" panose="020B0609020204030204" pitchFamily="49" charset="0"/>
              </a:rPr>
              <a:t>a[</a:t>
            </a:r>
            <a:r>
              <a:rPr lang="en-US" altLang="zh-CN" sz="1400" dirty="0" err="1">
                <a:solidFill>
                  <a:srgbClr val="008000"/>
                </a:solidFill>
                <a:latin typeface="Consolas" panose="020B0609020204030204" pitchFamily="49" charset="0"/>
              </a:rPr>
              <a:t>i</a:t>
            </a:r>
            <a:r>
              <a:rPr lang="en-US" altLang="zh-CN" sz="1400" dirty="0">
                <a:solidFill>
                  <a:srgbClr val="008000"/>
                </a:solidFill>
                <a:latin typeface="Consolas" panose="020B0609020204030204" pitchFamily="49" charset="0"/>
              </a:rPr>
              <a:t>]</a:t>
            </a:r>
          </a:p>
          <a:p>
            <a:r>
              <a:rPr lang="en-US" altLang="zh-CN" sz="1400" dirty="0">
                <a:solidFill>
                  <a:srgbClr val="000000"/>
                </a:solidFill>
                <a:latin typeface="Consolas" panose="020B0609020204030204" pitchFamily="49" charset="0"/>
              </a:rPr>
              <a:t>        </a:t>
            </a:r>
            <a:r>
              <a:rPr lang="en-US" altLang="zh-CN" sz="1400" dirty="0" err="1">
                <a:solidFill>
                  <a:srgbClr val="000000"/>
                </a:solidFill>
                <a:latin typeface="Consolas" panose="020B0609020204030204" pitchFamily="49" charset="0"/>
              </a:rPr>
              <a:t>st.pop</a:t>
            </a:r>
            <a:r>
              <a:rPr lang="en-US" altLang="zh-CN" sz="1400" dirty="0">
                <a:solidFill>
                  <a:srgbClr val="000000"/>
                </a:solidFill>
                <a:latin typeface="Consolas" panose="020B0609020204030204" pitchFamily="49" charset="0"/>
              </a:rPr>
              <a:t>(); </a:t>
            </a:r>
          </a:p>
          <a:p>
            <a:r>
              <a:rPr lang="en-US" altLang="zh-CN" sz="1400" dirty="0">
                <a:solidFill>
                  <a:srgbClr val="000000"/>
                </a:solidFill>
                <a:latin typeface="Consolas" panose="020B0609020204030204" pitchFamily="49" charset="0"/>
              </a:rPr>
              <a:t>    }</a:t>
            </a:r>
          </a:p>
          <a:p>
            <a:r>
              <a:rPr lang="en-US" altLang="zh-CN" sz="1400" dirty="0">
                <a:solidFill>
                  <a:srgbClr val="000000"/>
                </a:solidFill>
                <a:latin typeface="Consolas" panose="020B0609020204030204" pitchFamily="49" charset="0"/>
              </a:rPr>
              <a:t>    </a:t>
            </a:r>
            <a:r>
              <a:rPr lang="en-US" altLang="zh-CN" sz="1400" dirty="0">
                <a:solidFill>
                  <a:srgbClr val="008000"/>
                </a:solidFill>
                <a:latin typeface="Consolas" panose="020B0609020204030204" pitchFamily="49" charset="0"/>
              </a:rPr>
              <a:t>// </a:t>
            </a:r>
            <a:r>
              <a:rPr lang="zh-CN" altLang="en-US" sz="1400" dirty="0">
                <a:solidFill>
                  <a:srgbClr val="008000"/>
                </a:solidFill>
                <a:latin typeface="Consolas" panose="020B0609020204030204" pitchFamily="49" charset="0"/>
              </a:rPr>
              <a:t>当前元素进栈</a:t>
            </a:r>
          </a:p>
          <a:p>
            <a:r>
              <a:rPr lang="zh-CN" altLang="en-US" sz="1400" dirty="0">
                <a:solidFill>
                  <a:srgbClr val="000000"/>
                </a:solidFill>
                <a:latin typeface="Consolas" panose="020B0609020204030204" pitchFamily="49" charset="0"/>
              </a:rPr>
              <a:t>    </a:t>
            </a:r>
            <a:r>
              <a:rPr lang="en-US" altLang="zh-CN" sz="1400" dirty="0" err="1">
                <a:solidFill>
                  <a:srgbClr val="000000"/>
                </a:solidFill>
                <a:latin typeface="Consolas" panose="020B0609020204030204" pitchFamily="49" charset="0"/>
              </a:rPr>
              <a:t>st.push</a:t>
            </a:r>
            <a:r>
              <a:rPr lang="en-US" altLang="zh-CN" sz="1400" dirty="0">
                <a:solidFill>
                  <a:srgbClr val="000000"/>
                </a:solidFill>
                <a:latin typeface="Consolas" panose="020B0609020204030204" pitchFamily="49" charset="0"/>
              </a:rPr>
              <a:t>(a[</a:t>
            </a:r>
            <a:r>
              <a:rPr lang="en-US" altLang="zh-CN" sz="1400" dirty="0" err="1">
                <a:solidFill>
                  <a:srgbClr val="000000"/>
                </a:solidFill>
                <a:latin typeface="Consolas" panose="020B0609020204030204" pitchFamily="49" charset="0"/>
              </a:rPr>
              <a:t>i</a:t>
            </a:r>
            <a:r>
              <a:rPr lang="en-US" altLang="zh-CN" sz="1400" dirty="0">
                <a:solidFill>
                  <a:srgbClr val="000000"/>
                </a:solidFill>
                <a:latin typeface="Consolas" panose="020B0609020204030204" pitchFamily="49" charset="0"/>
              </a:rPr>
              <a:t>]);</a:t>
            </a:r>
          </a:p>
          <a:p>
            <a:r>
              <a:rPr lang="en-US" altLang="zh-CN" sz="1400" dirty="0">
                <a:solidFill>
                  <a:srgbClr val="000000"/>
                </a:solidFill>
                <a:latin typeface="Consolas" panose="020B0609020204030204" pitchFamily="49" charset="0"/>
              </a:rPr>
              <a:t>}</a:t>
            </a:r>
            <a:endParaRPr lang="zh-CN" altLang="en-US" sz="1400" dirty="0">
              <a:solidFill>
                <a:srgbClr val="000000"/>
              </a:solidFill>
              <a:latin typeface="Consolas" panose="020B0609020204030204" pitchFamily="49" charset="0"/>
            </a:endParaRPr>
          </a:p>
        </p:txBody>
      </p:sp>
      <p:sp>
        <p:nvSpPr>
          <p:cNvPr id="15" name="文本框 14">
            <a:extLst>
              <a:ext uri="{FF2B5EF4-FFF2-40B4-BE49-F238E27FC236}">
                <a16:creationId xmlns:a16="http://schemas.microsoft.com/office/drawing/2014/main" id="{2601CD9F-8780-EFC2-632E-C98A27728D70}"/>
              </a:ext>
            </a:extLst>
          </p:cNvPr>
          <p:cNvSpPr txBox="1"/>
          <p:nvPr/>
        </p:nvSpPr>
        <p:spPr>
          <a:xfrm>
            <a:off x="3693004" y="5165990"/>
            <a:ext cx="1479884" cy="400110"/>
          </a:xfrm>
          <a:prstGeom prst="rect">
            <a:avLst/>
          </a:prstGeom>
          <a:solidFill>
            <a:schemeClr val="accent2">
              <a:lumMod val="20000"/>
              <a:lumOff val="80000"/>
            </a:schemeClr>
          </a:solidFill>
        </p:spPr>
        <p:txBody>
          <a:bodyPr wrap="square">
            <a:spAutoFit/>
          </a:bodyPr>
          <a:lstStyle/>
          <a:p>
            <a:r>
              <a:rPr lang="zh-CN" altLang="en-US" sz="2000" b="1" dirty="0">
                <a:effectLst/>
                <a:ea typeface="微软雅黑" panose="020B0503020204020204" pitchFamily="34" charset="-122"/>
              </a:rPr>
              <a:t>单调栈模板：</a:t>
            </a:r>
            <a:endParaRPr lang="zh-CN" altLang="en-US" sz="2000" b="1" dirty="0"/>
          </a:p>
        </p:txBody>
      </p:sp>
    </p:spTree>
    <p:extLst>
      <p:ext uri="{BB962C8B-B14F-4D97-AF65-F5344CB8AC3E}">
        <p14:creationId xmlns:p14="http://schemas.microsoft.com/office/powerpoint/2010/main" val="2045704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fade">
                                      <p:cBhvr>
                                        <p:cTn id="17" dur="500"/>
                                        <p:tgtEl>
                                          <p:spTgt spid="11">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1">
                                            <p:txEl>
                                              <p:pRg st="2" end="2"/>
                                            </p:txEl>
                                          </p:spTgt>
                                        </p:tgtEl>
                                        <p:attrNameLst>
                                          <p:attrName>style.visibility</p:attrName>
                                        </p:attrNameLst>
                                      </p:cBhvr>
                                      <p:to>
                                        <p:strVal val="visible"/>
                                      </p:to>
                                    </p:set>
                                    <p:animEffect transition="in" filter="fade">
                                      <p:cBhvr>
                                        <p:cTn id="20" dur="500"/>
                                        <p:tgtEl>
                                          <p:spTgt spid="1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Effect transition="in" filter="fade">
                                      <p:cBhvr>
                                        <p:cTn id="25" dur="500"/>
                                        <p:tgtEl>
                                          <p:spTgt spid="8">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
                                            <p:txEl>
                                              <p:pRg st="3" end="3"/>
                                            </p:txEl>
                                          </p:spTgt>
                                        </p:tgtEl>
                                        <p:attrNameLst>
                                          <p:attrName>style.visibility</p:attrName>
                                        </p:attrNameLst>
                                      </p:cBhvr>
                                      <p:to>
                                        <p:strVal val="visible"/>
                                      </p:to>
                                    </p:set>
                                    <p:animEffect transition="in" filter="fade">
                                      <p:cBhvr>
                                        <p:cTn id="30" dur="500"/>
                                        <p:tgtEl>
                                          <p:spTgt spid="11">
                                            <p:txEl>
                                              <p:pRg st="3" end="3"/>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1">
                                            <p:txEl>
                                              <p:pRg st="4" end="4"/>
                                            </p:txEl>
                                          </p:spTgt>
                                        </p:tgtEl>
                                        <p:attrNameLst>
                                          <p:attrName>style.visibility</p:attrName>
                                        </p:attrNameLst>
                                      </p:cBhvr>
                                      <p:to>
                                        <p:strVal val="visible"/>
                                      </p:to>
                                    </p:set>
                                    <p:animEffect transition="in" filter="fade">
                                      <p:cBhvr>
                                        <p:cTn id="33" dur="500"/>
                                        <p:tgtEl>
                                          <p:spTgt spid="11">
                                            <p:txEl>
                                              <p:pRg st="4" end="4"/>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1">
                                            <p:txEl>
                                              <p:pRg st="5" end="5"/>
                                            </p:txEl>
                                          </p:spTgt>
                                        </p:tgtEl>
                                        <p:attrNameLst>
                                          <p:attrName>style.visibility</p:attrName>
                                        </p:attrNameLst>
                                      </p:cBhvr>
                                      <p:to>
                                        <p:strVal val="visible"/>
                                      </p:to>
                                    </p:set>
                                    <p:animEffect transition="in" filter="fade">
                                      <p:cBhvr>
                                        <p:cTn id="36" dur="500"/>
                                        <p:tgtEl>
                                          <p:spTgt spid="11">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8">
                                            <p:txEl>
                                              <p:pRg st="4" end="4"/>
                                            </p:txEl>
                                          </p:spTgt>
                                        </p:tgtEl>
                                        <p:attrNameLst>
                                          <p:attrName>style.visibility</p:attrName>
                                        </p:attrNameLst>
                                      </p:cBhvr>
                                      <p:to>
                                        <p:strVal val="visible"/>
                                      </p:to>
                                    </p:set>
                                    <p:animEffect transition="in" filter="fade">
                                      <p:cBhvr>
                                        <p:cTn id="41" dur="500"/>
                                        <p:tgtEl>
                                          <p:spTgt spid="8">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1">
                                            <p:txEl>
                                              <p:pRg st="6" end="6"/>
                                            </p:txEl>
                                          </p:spTgt>
                                        </p:tgtEl>
                                        <p:attrNameLst>
                                          <p:attrName>style.visibility</p:attrName>
                                        </p:attrNameLst>
                                      </p:cBhvr>
                                      <p:to>
                                        <p:strVal val="visible"/>
                                      </p:to>
                                    </p:set>
                                    <p:animEffect transition="in" filter="fade">
                                      <p:cBhvr>
                                        <p:cTn id="46" dur="500"/>
                                        <p:tgtEl>
                                          <p:spTgt spid="11">
                                            <p:txEl>
                                              <p:pRg st="6" end="6"/>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11">
                                            <p:txEl>
                                              <p:pRg st="7" end="7"/>
                                            </p:txEl>
                                          </p:spTgt>
                                        </p:tgtEl>
                                        <p:attrNameLst>
                                          <p:attrName>style.visibility</p:attrName>
                                        </p:attrNameLst>
                                      </p:cBhvr>
                                      <p:to>
                                        <p:strVal val="visible"/>
                                      </p:to>
                                    </p:set>
                                    <p:animEffect transition="in" filter="fade">
                                      <p:cBhvr>
                                        <p:cTn id="49" dur="500"/>
                                        <p:tgtEl>
                                          <p:spTgt spid="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4475B-4EFC-0AD3-190F-155634BD5CE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80DD78B-C173-C80C-D839-782957BF6F08}"/>
              </a:ext>
            </a:extLst>
          </p:cNvPr>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a:extLst>
              <a:ext uri="{FF2B5EF4-FFF2-40B4-BE49-F238E27FC236}">
                <a16:creationId xmlns:a16="http://schemas.microsoft.com/office/drawing/2014/main" id="{898D4AC1-617C-1B01-14B9-9F14E461F865}"/>
              </a:ext>
            </a:extLst>
          </p:cNvPr>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a:extLst>
              <a:ext uri="{FF2B5EF4-FFF2-40B4-BE49-F238E27FC236}">
                <a16:creationId xmlns:a16="http://schemas.microsoft.com/office/drawing/2014/main" id="{81773791-5699-2AC4-EC33-05597170404A}"/>
              </a:ext>
            </a:extLst>
          </p:cNvPr>
          <p:cNvPicPr/>
          <p:nvPr/>
        </p:nvPicPr>
        <p:blipFill>
          <a:blip r:embed="rId2" cstate="print"/>
          <a:stretch>
            <a:fillRect/>
          </a:stretch>
        </p:blipFill>
        <p:spPr>
          <a:xfrm>
            <a:off x="10744200" y="645116"/>
            <a:ext cx="527303" cy="600455"/>
          </a:xfrm>
          <a:prstGeom prst="rect">
            <a:avLst/>
          </a:prstGeom>
        </p:spPr>
      </p:pic>
      <p:pic>
        <p:nvPicPr>
          <p:cNvPr id="5" name="object 5">
            <a:extLst>
              <a:ext uri="{FF2B5EF4-FFF2-40B4-BE49-F238E27FC236}">
                <a16:creationId xmlns:a16="http://schemas.microsoft.com/office/drawing/2014/main" id="{BDDE6C2D-877A-4D11-BDDF-ED125F6CF09D}"/>
              </a:ext>
            </a:extLst>
          </p:cNvPr>
          <p:cNvPicPr/>
          <p:nvPr/>
        </p:nvPicPr>
        <p:blipFill>
          <a:blip r:embed="rId3" cstate="print"/>
          <a:stretch>
            <a:fillRect/>
          </a:stretch>
        </p:blipFill>
        <p:spPr>
          <a:xfrm>
            <a:off x="775716" y="704552"/>
            <a:ext cx="777240" cy="443484"/>
          </a:xfrm>
          <a:prstGeom prst="rect">
            <a:avLst/>
          </a:prstGeom>
        </p:spPr>
      </p:pic>
      <p:sp>
        <p:nvSpPr>
          <p:cNvPr id="6" name="object 6">
            <a:extLst>
              <a:ext uri="{FF2B5EF4-FFF2-40B4-BE49-F238E27FC236}">
                <a16:creationId xmlns:a16="http://schemas.microsoft.com/office/drawing/2014/main" id="{676403E3-DD62-EFCB-6783-87F36A03AA8F}"/>
              </a:ext>
            </a:extLst>
          </p:cNvPr>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27" name="文本框 26">
            <a:extLst>
              <a:ext uri="{FF2B5EF4-FFF2-40B4-BE49-F238E27FC236}">
                <a16:creationId xmlns:a16="http://schemas.microsoft.com/office/drawing/2014/main" id="{DDB16623-2E5C-05DD-1D79-88FBB8996360}"/>
              </a:ext>
            </a:extLst>
          </p:cNvPr>
          <p:cNvSpPr txBox="1"/>
          <p:nvPr/>
        </p:nvSpPr>
        <p:spPr>
          <a:xfrm>
            <a:off x="775716" y="1685726"/>
            <a:ext cx="5104445" cy="544573"/>
          </a:xfrm>
          <a:prstGeom prst="rect">
            <a:avLst/>
          </a:prstGeom>
          <a:solidFill>
            <a:schemeClr val="accent1">
              <a:lumMod val="20000"/>
              <a:lumOff val="80000"/>
            </a:schemeClr>
          </a:solidFill>
        </p:spPr>
        <p:txBody>
          <a:bodyPr wrap="square">
            <a:spAutoFit/>
          </a:bodyPr>
          <a:lstStyle/>
          <a:p>
            <a:pPr>
              <a:lnSpc>
                <a:spcPct val="150000"/>
              </a:lnSpc>
              <a:buNone/>
            </a:pPr>
            <a:r>
              <a:rPr lang="zh-CN" altLang="zh-CN" sz="2200" b="1" dirty="0">
                <a:effectLst/>
                <a:ea typeface="微软雅黑" panose="020B0503020204020204" pitchFamily="34" charset="-122"/>
              </a:rPr>
              <a:t>总结：动态维护一个单调栈的进栈流程：</a:t>
            </a:r>
            <a:endParaRPr lang="zh-CN" altLang="zh-CN" sz="2200" dirty="0">
              <a:effectLst/>
              <a:ea typeface="微软雅黑" panose="020B0503020204020204" pitchFamily="34" charset="-122"/>
            </a:endParaRPr>
          </a:p>
        </p:txBody>
      </p:sp>
      <p:sp>
        <p:nvSpPr>
          <p:cNvPr id="8" name="文本框 7">
            <a:extLst>
              <a:ext uri="{FF2B5EF4-FFF2-40B4-BE49-F238E27FC236}">
                <a16:creationId xmlns:a16="http://schemas.microsoft.com/office/drawing/2014/main" id="{05CBBF18-181C-A7EF-0625-774214CDBF01}"/>
              </a:ext>
            </a:extLst>
          </p:cNvPr>
          <p:cNvSpPr txBox="1"/>
          <p:nvPr/>
        </p:nvSpPr>
        <p:spPr>
          <a:xfrm>
            <a:off x="775716" y="2728613"/>
            <a:ext cx="10495787" cy="3081164"/>
          </a:xfrm>
          <a:prstGeom prst="rect">
            <a:avLst/>
          </a:prstGeom>
          <a:solidFill>
            <a:schemeClr val="accent4">
              <a:lumMod val="20000"/>
              <a:lumOff val="80000"/>
            </a:schemeClr>
          </a:solidFill>
        </p:spPr>
        <p:txBody>
          <a:bodyPr wrap="square">
            <a:spAutoFit/>
          </a:bodyPr>
          <a:lstStyle/>
          <a:p>
            <a:pPr lvl="0">
              <a:lnSpc>
                <a:spcPct val="200000"/>
              </a:lnSpc>
            </a:pPr>
            <a:r>
              <a:rPr lang="zh-CN" altLang="zh-CN" sz="2000" dirty="0">
                <a:ea typeface="微软雅黑" panose="020B0503020204020204" pitchFamily="34" charset="-122"/>
              </a:rPr>
              <a:t>若当前进栈元素为 e</a:t>
            </a:r>
            <a:r>
              <a:rPr lang="en-US" altLang="zh-CN" sz="2000" dirty="0">
                <a:ea typeface="微软雅黑" panose="020B0503020204020204" pitchFamily="34" charset="-122"/>
              </a:rPr>
              <a:t> </a:t>
            </a:r>
            <a:r>
              <a:rPr lang="zh-CN" altLang="en-US" sz="2000" dirty="0">
                <a:ea typeface="微软雅黑" panose="020B0503020204020204" pitchFamily="34" charset="-122"/>
              </a:rPr>
              <a:t>：</a:t>
            </a:r>
            <a:endParaRPr lang="en-US" altLang="zh-CN" sz="2000" dirty="0">
              <a:effectLst/>
              <a:ea typeface="微软雅黑" panose="020B0503020204020204" pitchFamily="34" charset="-122"/>
            </a:endParaRPr>
          </a:p>
          <a:p>
            <a:pPr marL="342900" lvl="0" indent="-342900">
              <a:lnSpc>
                <a:spcPct val="200000"/>
              </a:lnSpc>
              <a:buFont typeface="Arial" panose="020B0604020202020204" pitchFamily="34" charset="0"/>
              <a:buChar char="•"/>
            </a:pPr>
            <a:r>
              <a:rPr lang="zh-CN" altLang="zh-CN" sz="2000" dirty="0">
                <a:effectLst/>
                <a:ea typeface="微软雅黑" panose="020B0503020204020204" pitchFamily="34" charset="-122"/>
              </a:rPr>
              <a:t>对于</a:t>
            </a:r>
            <a:r>
              <a:rPr lang="zh-CN" altLang="zh-CN" sz="2000" b="1" dirty="0">
                <a:effectLst/>
                <a:ea typeface="微软雅黑" panose="020B0503020204020204" pitchFamily="34" charset="-122"/>
              </a:rPr>
              <a:t>单调递增栈</a:t>
            </a:r>
            <a:r>
              <a:rPr lang="zh-CN" altLang="zh-CN" sz="2000" dirty="0">
                <a:effectLst/>
                <a:ea typeface="微软雅黑" panose="020B0503020204020204" pitchFamily="34" charset="-122"/>
              </a:rPr>
              <a:t>（栈内元素从底到顶递增）：从栈顶开始判断，把</a:t>
            </a:r>
            <a:r>
              <a:rPr lang="zh-CN" altLang="zh-CN" sz="2000" b="1" dirty="0">
                <a:effectLst/>
                <a:ea typeface="微软雅黑" panose="020B0503020204020204" pitchFamily="34" charset="-122"/>
              </a:rPr>
              <a:t>大于（或大于等于）</a:t>
            </a:r>
            <a:r>
              <a:rPr lang="zh-CN" altLang="zh-CN" sz="2000" dirty="0">
                <a:effectLst/>
                <a:ea typeface="微软雅黑" panose="020B0503020204020204" pitchFamily="34" charset="-122"/>
              </a:rPr>
              <a:t> e 的元素弹出栈，直到遇到一个小于 e 的元素或者栈为空为止，然后再把 e 压入栈中。</a:t>
            </a:r>
          </a:p>
          <a:p>
            <a:pPr marL="342900" lvl="0" indent="-342900">
              <a:lnSpc>
                <a:spcPct val="200000"/>
              </a:lnSpc>
              <a:buFont typeface="Arial" panose="020B0604020202020204" pitchFamily="34" charset="0"/>
              <a:buChar char="•"/>
            </a:pPr>
            <a:r>
              <a:rPr lang="zh-CN" altLang="zh-CN" sz="2000" dirty="0">
                <a:effectLst/>
                <a:ea typeface="微软雅黑" panose="020B0503020204020204" pitchFamily="34" charset="-122"/>
              </a:rPr>
              <a:t>对于</a:t>
            </a:r>
            <a:r>
              <a:rPr lang="zh-CN" altLang="zh-CN" sz="2000" b="1" dirty="0">
                <a:effectLst/>
                <a:ea typeface="微软雅黑" panose="020B0503020204020204" pitchFamily="34" charset="-122"/>
              </a:rPr>
              <a:t>单调递减栈</a:t>
            </a:r>
            <a:r>
              <a:rPr lang="zh-CN" altLang="zh-CN" sz="2000" dirty="0">
                <a:effectLst/>
                <a:ea typeface="微软雅黑" panose="020B0503020204020204" pitchFamily="34" charset="-122"/>
              </a:rPr>
              <a:t>（栈内元素从底到顶递减）：从栈顶开始判断，每次弹出的是</a:t>
            </a:r>
            <a:r>
              <a:rPr lang="zh-CN" altLang="zh-CN" sz="2000" b="1" dirty="0">
                <a:effectLst/>
                <a:ea typeface="微软雅黑" panose="020B0503020204020204" pitchFamily="34" charset="-122"/>
              </a:rPr>
              <a:t>小于（或小于等于）</a:t>
            </a:r>
            <a:r>
              <a:rPr lang="zh-CN" altLang="zh-CN" sz="2000" dirty="0">
                <a:effectLst/>
                <a:ea typeface="微软雅黑" panose="020B0503020204020204" pitchFamily="34" charset="-122"/>
              </a:rPr>
              <a:t> e 的元素，直到遇到一个大于 e 的元素或栈空，再将 e 压入栈中。</a:t>
            </a:r>
          </a:p>
        </p:txBody>
      </p:sp>
    </p:spTree>
    <p:extLst>
      <p:ext uri="{BB962C8B-B14F-4D97-AF65-F5344CB8AC3E}">
        <p14:creationId xmlns:p14="http://schemas.microsoft.com/office/powerpoint/2010/main" val="2007670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3ABC2-8971-1FE9-4695-92340A456A99}"/>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82809AA-429F-6517-BFA3-B3B0C78C2851}"/>
              </a:ext>
            </a:extLst>
          </p:cNvPr>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a:extLst>
              <a:ext uri="{FF2B5EF4-FFF2-40B4-BE49-F238E27FC236}">
                <a16:creationId xmlns:a16="http://schemas.microsoft.com/office/drawing/2014/main" id="{95F2F198-A403-04C7-4B41-FE1782B4BB0E}"/>
              </a:ext>
            </a:extLst>
          </p:cNvPr>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a:extLst>
              <a:ext uri="{FF2B5EF4-FFF2-40B4-BE49-F238E27FC236}">
                <a16:creationId xmlns:a16="http://schemas.microsoft.com/office/drawing/2014/main" id="{9DEF0399-961D-524C-8B7C-5ED27A40D9C5}"/>
              </a:ext>
            </a:extLst>
          </p:cNvPr>
          <p:cNvPicPr/>
          <p:nvPr/>
        </p:nvPicPr>
        <p:blipFill>
          <a:blip r:embed="rId3" cstate="print"/>
          <a:stretch>
            <a:fillRect/>
          </a:stretch>
        </p:blipFill>
        <p:spPr>
          <a:xfrm>
            <a:off x="10744200" y="645116"/>
            <a:ext cx="527303" cy="600455"/>
          </a:xfrm>
          <a:prstGeom prst="rect">
            <a:avLst/>
          </a:prstGeom>
        </p:spPr>
      </p:pic>
      <p:pic>
        <p:nvPicPr>
          <p:cNvPr id="5" name="object 5">
            <a:extLst>
              <a:ext uri="{FF2B5EF4-FFF2-40B4-BE49-F238E27FC236}">
                <a16:creationId xmlns:a16="http://schemas.microsoft.com/office/drawing/2014/main" id="{436938FE-45FE-FB8B-0EFB-5C3D7C33B6E9}"/>
              </a:ext>
            </a:extLst>
          </p:cNvPr>
          <p:cNvPicPr/>
          <p:nvPr/>
        </p:nvPicPr>
        <p:blipFill>
          <a:blip r:embed="rId4" cstate="print"/>
          <a:stretch>
            <a:fillRect/>
          </a:stretch>
        </p:blipFill>
        <p:spPr>
          <a:xfrm>
            <a:off x="775716" y="704552"/>
            <a:ext cx="777240" cy="443484"/>
          </a:xfrm>
          <a:prstGeom prst="rect">
            <a:avLst/>
          </a:prstGeom>
        </p:spPr>
      </p:pic>
      <p:sp>
        <p:nvSpPr>
          <p:cNvPr id="6" name="object 6">
            <a:extLst>
              <a:ext uri="{FF2B5EF4-FFF2-40B4-BE49-F238E27FC236}">
                <a16:creationId xmlns:a16="http://schemas.microsoft.com/office/drawing/2014/main" id="{5943F0D9-77A5-845D-53E8-154996FDDC52}"/>
              </a:ext>
            </a:extLst>
          </p:cNvPr>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71" name="文本框 70">
            <a:extLst>
              <a:ext uri="{FF2B5EF4-FFF2-40B4-BE49-F238E27FC236}">
                <a16:creationId xmlns:a16="http://schemas.microsoft.com/office/drawing/2014/main" id="{5B8A94D0-654E-A44F-BB57-1D633D75B174}"/>
              </a:ext>
            </a:extLst>
          </p:cNvPr>
          <p:cNvSpPr txBox="1"/>
          <p:nvPr/>
        </p:nvSpPr>
        <p:spPr>
          <a:xfrm>
            <a:off x="775716" y="2484350"/>
            <a:ext cx="10459591" cy="1889300"/>
          </a:xfrm>
          <a:prstGeom prst="rect">
            <a:avLst/>
          </a:prstGeom>
          <a:solidFill>
            <a:schemeClr val="accent6">
              <a:lumMod val="20000"/>
              <a:lumOff val="80000"/>
            </a:schemeClr>
          </a:solidFill>
        </p:spPr>
        <p:txBody>
          <a:bodyPr wrap="square">
            <a:spAutoFit/>
          </a:bodyPr>
          <a:lstStyle/>
          <a:p>
            <a:pPr marL="0" marR="0" indent="0" algn="l">
              <a:lnSpc>
                <a:spcPct val="150000"/>
              </a:lnSpc>
              <a:spcAft>
                <a:spcPts val="1200"/>
              </a:spcAft>
              <a:buNone/>
            </a:pPr>
            <a:r>
              <a:rPr lang="zh-CN" altLang="zh-CN" sz="2000" b="0" i="0" spc="-11" dirty="0">
                <a:solidFill>
                  <a:srgbClr val="24292E"/>
                </a:solidFill>
                <a:effectLst/>
                <a:latin typeface="Helvetica Neue"/>
              </a:rPr>
              <a:t>单调递增栈的</a:t>
            </a:r>
            <a:r>
              <a:rPr lang="zh-CN" altLang="en-US" sz="2000" spc="-11" dirty="0">
                <a:solidFill>
                  <a:srgbClr val="24292E"/>
                </a:solidFill>
                <a:latin typeface="Helvetica Neue"/>
              </a:rPr>
              <a:t>限制</a:t>
            </a:r>
            <a:r>
              <a:rPr lang="zh-CN" altLang="zh-CN" sz="2000" b="0" i="0" spc="-11" dirty="0">
                <a:solidFill>
                  <a:srgbClr val="24292E"/>
                </a:solidFill>
                <a:effectLst/>
                <a:latin typeface="Helvetica Neue"/>
              </a:rPr>
              <a:t>就是：越往后进来的元素，必须越大，单调递减栈反之。</a:t>
            </a:r>
            <a:br>
              <a:rPr lang="zh-CN" altLang="zh-CN" sz="2000" b="0" i="0" spc="-11" dirty="0">
                <a:solidFill>
                  <a:srgbClr val="24292E"/>
                </a:solidFill>
                <a:effectLst/>
                <a:latin typeface="Helvetica Neue"/>
              </a:rPr>
            </a:br>
            <a:r>
              <a:rPr lang="zh-CN" altLang="zh-CN" sz="2000" b="0" i="0" spc="-11" dirty="0">
                <a:solidFill>
                  <a:srgbClr val="24292E"/>
                </a:solidFill>
                <a:effectLst/>
                <a:latin typeface="Helvetica Neue"/>
              </a:rPr>
              <a:t>现在有一个新元素 </a:t>
            </a:r>
            <a:r>
              <a:rPr lang="zh-CN" altLang="zh-CN" sz="2000" b="0" i="1" spc="-11" dirty="0">
                <a:solidFill>
                  <a:srgbClr val="24292E"/>
                </a:solidFill>
                <a:effectLst/>
                <a:latin typeface="KaTeX_Math"/>
              </a:rPr>
              <a:t>e</a:t>
            </a:r>
            <a:r>
              <a:rPr lang="zh-CN" altLang="zh-CN" sz="2000" b="0" i="0" spc="-11" dirty="0">
                <a:solidFill>
                  <a:srgbClr val="24292E"/>
                </a:solidFill>
                <a:effectLst/>
                <a:latin typeface="Helvetica Neue"/>
              </a:rPr>
              <a:t>，如何判断是否要弹出元素？</a:t>
            </a:r>
            <a:br>
              <a:rPr lang="zh-CN" altLang="zh-CN" sz="2000" b="0" i="0" spc="-11" dirty="0">
                <a:solidFill>
                  <a:srgbClr val="24292E"/>
                </a:solidFill>
                <a:effectLst/>
                <a:latin typeface="Helvetica Neue"/>
              </a:rPr>
            </a:br>
            <a:r>
              <a:rPr lang="zh-CN" altLang="zh-CN" sz="2000" b="0" i="0" spc="-11" dirty="0">
                <a:solidFill>
                  <a:srgbClr val="24292E"/>
                </a:solidFill>
                <a:effectLst/>
                <a:latin typeface="Helvetica Neue"/>
              </a:rPr>
              <a:t>很简单，</a:t>
            </a:r>
            <a:r>
              <a:rPr lang="zh-CN" altLang="zh-CN" sz="2000" b="1" i="0" spc="-11" dirty="0">
                <a:solidFill>
                  <a:srgbClr val="24292E"/>
                </a:solidFill>
                <a:effectLst/>
                <a:latin typeface="Helvetica Neue"/>
              </a:rPr>
              <a:t>谁破坏了规矩，就踢谁！</a:t>
            </a:r>
            <a:r>
              <a:rPr lang="zh-CN" altLang="zh-CN" sz="2000" b="0" i="0" spc="-11" dirty="0">
                <a:solidFill>
                  <a:srgbClr val="24292E"/>
                </a:solidFill>
                <a:effectLst/>
                <a:latin typeface="Helvetica Neue"/>
              </a:rPr>
              <a:t>既然是递增栈，如果栈顶元素比新来的 </a:t>
            </a:r>
            <a:r>
              <a:rPr lang="zh-CN" altLang="zh-CN" sz="2000" b="0" i="1" spc="-11" dirty="0">
                <a:solidFill>
                  <a:srgbClr val="24292E"/>
                </a:solidFill>
                <a:effectLst/>
                <a:latin typeface="KaTeX_Math"/>
              </a:rPr>
              <a:t>e</a:t>
            </a:r>
            <a:r>
              <a:rPr lang="zh-CN" altLang="zh-CN" sz="2000" b="0" i="0" spc="-11" dirty="0">
                <a:solidFill>
                  <a:srgbClr val="24292E"/>
                </a:solidFill>
                <a:effectLst/>
                <a:latin typeface="Helvetica Neue"/>
              </a:rPr>
              <a:t> 还要</a:t>
            </a:r>
            <a:r>
              <a:rPr lang="zh-CN" altLang="zh-CN" sz="2000" b="1" i="0" spc="-11" dirty="0">
                <a:solidFill>
                  <a:srgbClr val="24292E"/>
                </a:solidFill>
                <a:effectLst/>
                <a:latin typeface="Helvetica Neue"/>
              </a:rPr>
              <a:t>大</a:t>
            </a:r>
            <a:r>
              <a:rPr lang="zh-CN" altLang="zh-CN" sz="2000" b="0" i="0" spc="-11" dirty="0">
                <a:solidFill>
                  <a:srgbClr val="24292E"/>
                </a:solidFill>
                <a:effectLst/>
                <a:latin typeface="Helvetica Neue"/>
              </a:rPr>
              <a:t>，就破坏了上面必须比下面大的规矩，所以，直接把大于 </a:t>
            </a:r>
            <a:r>
              <a:rPr lang="zh-CN" altLang="zh-CN" sz="2000" b="0" i="1" spc="-11" dirty="0">
                <a:solidFill>
                  <a:srgbClr val="24292E"/>
                </a:solidFill>
                <a:effectLst/>
                <a:latin typeface="KaTeX_Math"/>
              </a:rPr>
              <a:t>e</a:t>
            </a:r>
            <a:r>
              <a:rPr lang="zh-CN" altLang="zh-CN" sz="2000" b="0" i="0" spc="-11" dirty="0">
                <a:solidFill>
                  <a:srgbClr val="24292E"/>
                </a:solidFill>
                <a:effectLst/>
                <a:latin typeface="Helvetica Neue"/>
              </a:rPr>
              <a:t> 的栈顶元素踢掉，直到规矩重新成立为止！</a:t>
            </a:r>
          </a:p>
        </p:txBody>
      </p:sp>
      <p:sp>
        <p:nvSpPr>
          <p:cNvPr id="73" name="文本框 72">
            <a:extLst>
              <a:ext uri="{FF2B5EF4-FFF2-40B4-BE49-F238E27FC236}">
                <a16:creationId xmlns:a16="http://schemas.microsoft.com/office/drawing/2014/main" id="{D03628FF-905B-AFF3-93F9-CD6C04322BB1}"/>
              </a:ext>
            </a:extLst>
          </p:cNvPr>
          <p:cNvSpPr txBox="1"/>
          <p:nvPr/>
        </p:nvSpPr>
        <p:spPr>
          <a:xfrm>
            <a:off x="811912" y="4890406"/>
            <a:ext cx="10459591" cy="1119858"/>
          </a:xfrm>
          <a:prstGeom prst="rect">
            <a:avLst/>
          </a:prstGeom>
          <a:solidFill>
            <a:schemeClr val="accent2">
              <a:lumMod val="20000"/>
              <a:lumOff val="80000"/>
            </a:schemeClr>
          </a:solidFill>
        </p:spPr>
        <p:txBody>
          <a:bodyPr wrap="square">
            <a:spAutoFit/>
          </a:bodyPr>
          <a:lstStyle/>
          <a:p>
            <a:pPr marR="0" lvl="0" algn="l">
              <a:lnSpc>
                <a:spcPct val="150000"/>
              </a:lnSpc>
              <a:spcAft>
                <a:spcPts val="1200"/>
              </a:spcAft>
            </a:pPr>
            <a:r>
              <a:rPr lang="zh-CN" altLang="zh-CN" sz="2000" b="1" i="0" spc="-11" dirty="0">
                <a:solidFill>
                  <a:srgbClr val="24292E"/>
                </a:solidFill>
                <a:effectLst/>
                <a:latin typeface="Helvetica Neue"/>
              </a:rPr>
              <a:t>维护递增</a:t>
            </a:r>
            <a:r>
              <a:rPr lang="zh-CN" altLang="zh-CN" sz="2000" b="0" i="0" spc="-11" dirty="0">
                <a:solidFill>
                  <a:srgbClr val="24292E"/>
                </a:solidFill>
                <a:effectLst/>
                <a:latin typeface="Helvetica Neue"/>
              </a:rPr>
              <a:t> </a:t>
            </a:r>
            <a:r>
              <a:rPr lang="zh-CN" altLang="zh-CN" sz="2000" b="0" i="0" spc="-11" dirty="0">
                <a:solidFill>
                  <a:srgbClr val="24292E"/>
                </a:solidFill>
                <a:effectLst/>
                <a:latin typeface="KaTeX_Main"/>
              </a:rPr>
              <a:t>→</a:t>
            </a:r>
            <a:r>
              <a:rPr lang="zh-CN" altLang="zh-CN" sz="2000" b="0" i="0" spc="-11" dirty="0">
                <a:solidFill>
                  <a:srgbClr val="24292E"/>
                </a:solidFill>
                <a:effectLst/>
                <a:latin typeface="Helvetica Neue"/>
              </a:rPr>
              <a:t> 遇到变小的（新元素小），就踢掉大的（栈顶大）。（弹出 </a:t>
            </a:r>
            <a:r>
              <a:rPr lang="zh-CN" altLang="zh-CN" sz="2000" b="0" i="0" spc="-11" dirty="0">
                <a:solidFill>
                  <a:srgbClr val="24292E"/>
                </a:solidFill>
                <a:effectLst/>
                <a:latin typeface="KaTeX_Main"/>
              </a:rPr>
              <a:t>&gt;</a:t>
            </a:r>
            <a:r>
              <a:rPr lang="zh-CN" altLang="zh-CN" sz="2000" b="0" i="1" spc="-11" dirty="0">
                <a:solidFill>
                  <a:srgbClr val="24292E"/>
                </a:solidFill>
                <a:effectLst/>
                <a:latin typeface="KaTeX_Math"/>
              </a:rPr>
              <a:t>e</a:t>
            </a:r>
            <a:r>
              <a:rPr lang="zh-CN" altLang="zh-CN" sz="2000" b="0" i="0" spc="-11" dirty="0">
                <a:solidFill>
                  <a:srgbClr val="24292E"/>
                </a:solidFill>
                <a:effectLst/>
                <a:latin typeface="Helvetica Neue"/>
              </a:rPr>
              <a:t> 的元素）</a:t>
            </a:r>
            <a:endParaRPr lang="en-US" altLang="zh-CN" sz="2000" spc="-11" dirty="0">
              <a:solidFill>
                <a:srgbClr val="24292E"/>
              </a:solidFill>
              <a:latin typeface="Helvetica Neue"/>
            </a:endParaRPr>
          </a:p>
          <a:p>
            <a:pPr marR="0" lvl="0" algn="l">
              <a:lnSpc>
                <a:spcPct val="150000"/>
              </a:lnSpc>
              <a:spcAft>
                <a:spcPts val="1200"/>
              </a:spcAft>
            </a:pPr>
            <a:r>
              <a:rPr lang="zh-CN" altLang="zh-CN" sz="2000" b="1" i="0" spc="-11" dirty="0">
                <a:solidFill>
                  <a:srgbClr val="24292E"/>
                </a:solidFill>
                <a:effectLst/>
                <a:latin typeface="Helvetica Neue"/>
              </a:rPr>
              <a:t>维护递减</a:t>
            </a:r>
            <a:r>
              <a:rPr lang="zh-CN" altLang="zh-CN" sz="2000" b="0" i="0" spc="-11" dirty="0">
                <a:solidFill>
                  <a:srgbClr val="24292E"/>
                </a:solidFill>
                <a:effectLst/>
                <a:latin typeface="Helvetica Neue"/>
              </a:rPr>
              <a:t> </a:t>
            </a:r>
            <a:r>
              <a:rPr lang="zh-CN" altLang="zh-CN" sz="2000" b="0" i="0" spc="-11" dirty="0">
                <a:solidFill>
                  <a:srgbClr val="24292E"/>
                </a:solidFill>
                <a:effectLst/>
                <a:latin typeface="KaTeX_Main"/>
              </a:rPr>
              <a:t>→</a:t>
            </a:r>
            <a:r>
              <a:rPr lang="zh-CN" altLang="zh-CN" sz="2000" b="0" i="0" spc="-11" dirty="0">
                <a:solidFill>
                  <a:srgbClr val="24292E"/>
                </a:solidFill>
                <a:effectLst/>
                <a:latin typeface="Helvetica Neue"/>
              </a:rPr>
              <a:t> 遇到变大的（新元素大），就踢掉小的（栈顶小）。（弹出 </a:t>
            </a:r>
            <a:r>
              <a:rPr lang="zh-CN" altLang="zh-CN" sz="2000" b="0" i="0" spc="-11" dirty="0">
                <a:solidFill>
                  <a:srgbClr val="24292E"/>
                </a:solidFill>
                <a:effectLst/>
                <a:latin typeface="KaTeX_Main"/>
              </a:rPr>
              <a:t>&lt;</a:t>
            </a:r>
            <a:r>
              <a:rPr lang="zh-CN" altLang="zh-CN" sz="2000" b="0" i="1" spc="-11" dirty="0">
                <a:solidFill>
                  <a:srgbClr val="24292E"/>
                </a:solidFill>
                <a:effectLst/>
                <a:latin typeface="KaTeX_Math"/>
              </a:rPr>
              <a:t>e</a:t>
            </a:r>
            <a:r>
              <a:rPr lang="zh-CN" altLang="zh-CN" sz="2000" b="0" i="0" spc="-11" dirty="0">
                <a:solidFill>
                  <a:srgbClr val="24292E"/>
                </a:solidFill>
                <a:effectLst/>
                <a:latin typeface="Helvetica Neue"/>
              </a:rPr>
              <a:t> 的元素）</a:t>
            </a:r>
            <a:endParaRPr lang="en-US" altLang="zh-CN" sz="2000" b="0" i="0" spc="-11" dirty="0">
              <a:solidFill>
                <a:srgbClr val="24292E"/>
              </a:solidFill>
              <a:effectLst/>
              <a:latin typeface="Helvetica Neue"/>
            </a:endParaRPr>
          </a:p>
        </p:txBody>
      </p:sp>
      <p:sp>
        <p:nvSpPr>
          <p:cNvPr id="75" name="文本框 74">
            <a:extLst>
              <a:ext uri="{FF2B5EF4-FFF2-40B4-BE49-F238E27FC236}">
                <a16:creationId xmlns:a16="http://schemas.microsoft.com/office/drawing/2014/main" id="{08BD785A-90C5-8665-F56B-28DC55535198}"/>
              </a:ext>
            </a:extLst>
          </p:cNvPr>
          <p:cNvSpPr txBox="1"/>
          <p:nvPr/>
        </p:nvSpPr>
        <p:spPr>
          <a:xfrm>
            <a:off x="775716" y="1621700"/>
            <a:ext cx="6841367" cy="430887"/>
          </a:xfrm>
          <a:prstGeom prst="rect">
            <a:avLst/>
          </a:prstGeom>
          <a:solidFill>
            <a:schemeClr val="bg1">
              <a:lumMod val="95000"/>
            </a:schemeClr>
          </a:solidFill>
        </p:spPr>
        <p:txBody>
          <a:bodyPr wrap="square">
            <a:spAutoFit/>
          </a:bodyPr>
          <a:lstStyle/>
          <a:p>
            <a:r>
              <a:rPr lang="zh-CN" altLang="en-US" sz="2200" b="1" dirty="0">
                <a:solidFill>
                  <a:srgbClr val="333333"/>
                </a:solidFill>
                <a:effectLst/>
                <a:latin typeface="Open Sans" panose="020B0606030504020204" pitchFamily="34" charset="0"/>
              </a:rPr>
              <a:t>如果</a:t>
            </a:r>
            <a:r>
              <a:rPr lang="zh-CN" altLang="zh-CN" sz="2200" b="1" dirty="0">
                <a:solidFill>
                  <a:srgbClr val="333333"/>
                </a:solidFill>
                <a:effectLst/>
                <a:latin typeface="Open Sans" panose="020B0606030504020204" pitchFamily="34" charset="0"/>
              </a:rPr>
              <a:t>容易把</a:t>
            </a:r>
            <a:r>
              <a:rPr lang="en-US" altLang="zh-CN" sz="2200" b="1" dirty="0">
                <a:solidFill>
                  <a:srgbClr val="333333"/>
                </a:solidFill>
                <a:effectLst/>
                <a:latin typeface="Open Sans" panose="020B0606030504020204" pitchFamily="34" charset="0"/>
              </a:rPr>
              <a:t> </a:t>
            </a:r>
            <a:r>
              <a:rPr lang="zh-CN" altLang="zh-CN" sz="2200" b="1" dirty="0">
                <a:solidFill>
                  <a:srgbClr val="333333"/>
                </a:solidFill>
                <a:effectLst/>
                <a:latin typeface="Open Sans" panose="020B0606030504020204" pitchFamily="34" charset="0"/>
              </a:rPr>
              <a:t>大于和</a:t>
            </a:r>
            <a:r>
              <a:rPr lang="en-US" altLang="zh-CN" sz="2200" b="1" dirty="0">
                <a:solidFill>
                  <a:srgbClr val="333333"/>
                </a:solidFill>
                <a:effectLst/>
                <a:latin typeface="Open Sans" panose="020B0606030504020204" pitchFamily="34" charset="0"/>
              </a:rPr>
              <a:t> </a:t>
            </a:r>
            <a:r>
              <a:rPr lang="zh-CN" altLang="zh-CN" sz="2200" b="1" dirty="0">
                <a:solidFill>
                  <a:srgbClr val="333333"/>
                </a:solidFill>
                <a:effectLst/>
                <a:latin typeface="Open Sans" panose="020B0606030504020204" pitchFamily="34" charset="0"/>
              </a:rPr>
              <a:t>小于</a:t>
            </a:r>
            <a:r>
              <a:rPr lang="en-US" altLang="zh-CN" sz="2200" b="1" dirty="0">
                <a:solidFill>
                  <a:srgbClr val="333333"/>
                </a:solidFill>
                <a:effectLst/>
                <a:latin typeface="Open Sans" panose="020B0606030504020204" pitchFamily="34" charset="0"/>
              </a:rPr>
              <a:t> </a:t>
            </a:r>
            <a:r>
              <a:rPr lang="zh-CN" altLang="zh-CN" sz="2200" b="1" dirty="0">
                <a:solidFill>
                  <a:srgbClr val="333333"/>
                </a:solidFill>
                <a:effectLst/>
                <a:latin typeface="Open Sans" panose="020B0606030504020204" pitchFamily="34" charset="0"/>
              </a:rPr>
              <a:t>搞混</a:t>
            </a:r>
            <a:r>
              <a:rPr lang="zh-CN" altLang="en-US" sz="2200" b="1" dirty="0">
                <a:solidFill>
                  <a:srgbClr val="333333"/>
                </a:solidFill>
                <a:effectLst/>
                <a:latin typeface="Open Sans" panose="020B0606030504020204" pitchFamily="34" charset="0"/>
              </a:rPr>
              <a:t>的话，我们可以这样来想：</a:t>
            </a:r>
            <a:endParaRPr lang="zh-CN" altLang="en-US" sz="2200" b="1" dirty="0"/>
          </a:p>
        </p:txBody>
      </p:sp>
    </p:spTree>
    <p:extLst>
      <p:ext uri="{BB962C8B-B14F-4D97-AF65-F5344CB8AC3E}">
        <p14:creationId xmlns:p14="http://schemas.microsoft.com/office/powerpoint/2010/main" val="182175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3B3B8-375E-B215-9C70-8B88BC37CE7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A2B7BD4-4D91-FBFC-2922-060958299C98}"/>
              </a:ext>
            </a:extLst>
          </p:cNvPr>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a:extLst>
              <a:ext uri="{FF2B5EF4-FFF2-40B4-BE49-F238E27FC236}">
                <a16:creationId xmlns:a16="http://schemas.microsoft.com/office/drawing/2014/main" id="{640281A1-8C0C-0588-AFAA-EEADE8D23563}"/>
              </a:ext>
            </a:extLst>
          </p:cNvPr>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a:extLst>
              <a:ext uri="{FF2B5EF4-FFF2-40B4-BE49-F238E27FC236}">
                <a16:creationId xmlns:a16="http://schemas.microsoft.com/office/drawing/2014/main" id="{EF632FDC-B221-4616-5D41-342645C30EB1}"/>
              </a:ext>
            </a:extLst>
          </p:cNvPr>
          <p:cNvPicPr/>
          <p:nvPr/>
        </p:nvPicPr>
        <p:blipFill>
          <a:blip r:embed="rId3" cstate="print"/>
          <a:stretch>
            <a:fillRect/>
          </a:stretch>
        </p:blipFill>
        <p:spPr>
          <a:xfrm>
            <a:off x="10744200" y="645116"/>
            <a:ext cx="527303" cy="600455"/>
          </a:xfrm>
          <a:prstGeom prst="rect">
            <a:avLst/>
          </a:prstGeom>
        </p:spPr>
      </p:pic>
      <p:pic>
        <p:nvPicPr>
          <p:cNvPr id="5" name="object 5">
            <a:extLst>
              <a:ext uri="{FF2B5EF4-FFF2-40B4-BE49-F238E27FC236}">
                <a16:creationId xmlns:a16="http://schemas.microsoft.com/office/drawing/2014/main" id="{6F9FCC2E-1A12-7B4E-0EB9-A0DBAFADE403}"/>
              </a:ext>
            </a:extLst>
          </p:cNvPr>
          <p:cNvPicPr/>
          <p:nvPr/>
        </p:nvPicPr>
        <p:blipFill>
          <a:blip r:embed="rId4" cstate="print"/>
          <a:stretch>
            <a:fillRect/>
          </a:stretch>
        </p:blipFill>
        <p:spPr>
          <a:xfrm>
            <a:off x="775716" y="704552"/>
            <a:ext cx="777240" cy="443484"/>
          </a:xfrm>
          <a:prstGeom prst="rect">
            <a:avLst/>
          </a:prstGeom>
        </p:spPr>
      </p:pic>
      <p:sp>
        <p:nvSpPr>
          <p:cNvPr id="6" name="object 6">
            <a:extLst>
              <a:ext uri="{FF2B5EF4-FFF2-40B4-BE49-F238E27FC236}">
                <a16:creationId xmlns:a16="http://schemas.microsoft.com/office/drawing/2014/main" id="{217A59D9-756F-43C1-621B-84A31150F70F}"/>
              </a:ext>
            </a:extLst>
          </p:cNvPr>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B33986FC-3ABE-62AB-55CF-A4101449A7C9}"/>
              </a:ext>
            </a:extLst>
          </p:cNvPr>
          <p:cNvSpPr txBox="1"/>
          <p:nvPr/>
        </p:nvSpPr>
        <p:spPr>
          <a:xfrm>
            <a:off x="775715" y="1549968"/>
            <a:ext cx="10495786" cy="1708866"/>
          </a:xfrm>
          <a:prstGeom prst="rect">
            <a:avLst/>
          </a:prstGeom>
          <a:solidFill>
            <a:schemeClr val="accent5">
              <a:lumMod val="20000"/>
              <a:lumOff val="80000"/>
            </a:schemeClr>
          </a:solidFill>
        </p:spPr>
        <p:txBody>
          <a:bodyPr wrap="square">
            <a:spAutoFit/>
          </a:bodyPr>
          <a:lstStyle/>
          <a:p>
            <a:pPr>
              <a:lnSpc>
                <a:spcPct val="150000"/>
              </a:lnSpc>
              <a:buNone/>
            </a:pPr>
            <a:r>
              <a:rPr lang="zh-CN" altLang="zh-CN" dirty="0">
                <a:ea typeface="微软雅黑" panose="020B0503020204020204" pitchFamily="34" charset="-122"/>
              </a:rPr>
              <a:t>通过刚才的学习，我们已经掌握了单调栈的经典模型：在 O(N) 的时间复杂度内，快速求解序列中每个元素的</a:t>
            </a:r>
            <a:r>
              <a:rPr lang="zh-CN" altLang="zh-CN" b="1" dirty="0">
                <a:ea typeface="微软雅黑" panose="020B0503020204020204" pitchFamily="34" charset="-122"/>
              </a:rPr>
              <a:t>右侧首个更大值</a:t>
            </a:r>
            <a:r>
              <a:rPr lang="zh-CN" altLang="zh-CN" dirty="0">
                <a:ea typeface="微软雅黑" panose="020B0503020204020204" pitchFamily="34" charset="-122"/>
              </a:rPr>
              <a:t>。 </a:t>
            </a:r>
            <a:endParaRPr lang="en-US" altLang="zh-CN" dirty="0">
              <a:ea typeface="微软雅黑" panose="020B0503020204020204" pitchFamily="34" charset="-122"/>
            </a:endParaRPr>
          </a:p>
          <a:p>
            <a:pPr>
              <a:lnSpc>
                <a:spcPct val="150000"/>
              </a:lnSpc>
              <a:buNone/>
            </a:pPr>
            <a:r>
              <a:rPr lang="zh-CN" altLang="zh-CN" dirty="0">
                <a:ea typeface="微软雅黑" panose="020B0503020204020204" pitchFamily="34" charset="-122"/>
              </a:rPr>
              <a:t>但是，如果题目在此模型上进行了拓展——不仅要求我们定位这个边界，还要求计算</a:t>
            </a:r>
            <a:r>
              <a:rPr lang="zh-CN" altLang="zh-CN" b="1" dirty="0">
                <a:ea typeface="微软雅黑" panose="020B0503020204020204" pitchFamily="34" charset="-122"/>
              </a:rPr>
              <a:t>当前元素到该边界之间的区间长度</a:t>
            </a:r>
            <a:r>
              <a:rPr lang="zh-CN" altLang="zh-CN" dirty="0">
                <a:ea typeface="微软雅黑" panose="020B0503020204020204" pitchFamily="34" charset="-122"/>
              </a:rPr>
              <a:t>，并最终统计</a:t>
            </a:r>
            <a:r>
              <a:rPr lang="zh-CN" altLang="zh-CN" b="1" dirty="0">
                <a:ea typeface="微软雅黑" panose="020B0503020204020204" pitchFamily="34" charset="-122"/>
              </a:rPr>
              <a:t>整个序列的全局总和</a:t>
            </a:r>
            <a:r>
              <a:rPr lang="zh-CN" altLang="zh-CN" dirty="0">
                <a:ea typeface="微软雅黑" panose="020B0503020204020204" pitchFamily="34" charset="-122"/>
              </a:rPr>
              <a:t>，我们又该如何应对呢？</a:t>
            </a:r>
          </a:p>
        </p:txBody>
      </p:sp>
      <mc:AlternateContent xmlns:mc="http://schemas.openxmlformats.org/markup-compatibility/2006" xmlns:a14="http://schemas.microsoft.com/office/drawing/2010/main">
        <mc:Choice Requires="a14">
          <p:sp>
            <p:nvSpPr>
              <p:cNvPr id="56" name="文本框 55">
                <a:extLst>
                  <a:ext uri="{FF2B5EF4-FFF2-40B4-BE49-F238E27FC236}">
                    <a16:creationId xmlns:a16="http://schemas.microsoft.com/office/drawing/2014/main" id="{D04CA896-C230-DBE3-143B-682CAAA46E48}"/>
                  </a:ext>
                </a:extLst>
              </p:cNvPr>
              <p:cNvSpPr txBox="1"/>
              <p:nvPr/>
            </p:nvSpPr>
            <p:spPr>
              <a:xfrm>
                <a:off x="775714" y="3660766"/>
                <a:ext cx="10495787" cy="2384499"/>
              </a:xfrm>
              <a:prstGeom prst="rect">
                <a:avLst/>
              </a:prstGeom>
              <a:solidFill>
                <a:schemeClr val="bg1">
                  <a:lumMod val="95000"/>
                </a:schemeClr>
              </a:solidFill>
            </p:spPr>
            <p:txBody>
              <a:bodyPr wrap="square">
                <a:spAutoFit/>
              </a:bodyPr>
              <a:lstStyle/>
              <a:p>
                <a:pPr>
                  <a:lnSpc>
                    <a:spcPct val="150000"/>
                  </a:lnSpc>
                  <a:spcAft>
                    <a:spcPts val="1050"/>
                  </a:spcAft>
                </a:pPr>
                <a:r>
                  <a:rPr lang="zh-CN" altLang="en-US" sz="2000" b="1" dirty="0">
                    <a:ea typeface="微软雅黑" panose="020B0503020204020204" pitchFamily="34" charset="-122"/>
                  </a:rPr>
                  <a:t>例</a:t>
                </a:r>
                <a:r>
                  <a:rPr lang="en-US" altLang="zh-CN" sz="2000" b="1" dirty="0">
                    <a:ea typeface="微软雅黑" panose="020B0503020204020204" pitchFamily="34" charset="-122"/>
                  </a:rPr>
                  <a:t>1-7 </a:t>
                </a:r>
                <a:r>
                  <a:rPr lang="zh-CN" altLang="zh-CN" sz="2000" b="1" dirty="0">
                    <a:ea typeface="微软雅黑" panose="020B0503020204020204" pitchFamily="34" charset="-122"/>
                  </a:rPr>
                  <a:t>Bad Hair Day</a:t>
                </a:r>
                <a:r>
                  <a:rPr lang="en-US" altLang="zh-CN" sz="2000" b="1" dirty="0">
                    <a:ea typeface="微软雅黑" panose="020B0503020204020204" pitchFamily="34" charset="-122"/>
                  </a:rPr>
                  <a:t>(J0107)</a:t>
                </a:r>
              </a:p>
              <a:p>
                <a:pPr marL="0" marR="0" indent="0" algn="l">
                  <a:spcAft>
                    <a:spcPts val="1050"/>
                  </a:spcAft>
                  <a:buNone/>
                </a:pPr>
                <a:r>
                  <a:rPr lang="zh-CN" altLang="zh-CN" b="0" i="0" dirty="0">
                    <a:solidFill>
                      <a:srgbClr val="2C2C2C"/>
                    </a:solidFill>
                    <a:effectLst/>
                  </a:rPr>
                  <a:t>农夫约翰有 </a:t>
                </a:r>
                <a14:m>
                  <m:oMath xmlns:m="http://schemas.openxmlformats.org/officeDocument/2006/math">
                    <m:r>
                      <a:rPr lang="zh-CN" altLang="en-US" i="1">
                        <a:latin typeface="Cambria Math" panose="02040503050406030204" pitchFamily="18" charset="0"/>
                      </a:rPr>
                      <m:t>𝑁</m:t>
                    </m:r>
                  </m:oMath>
                </a14:m>
                <a:r>
                  <a:rPr lang="zh-CN" altLang="zh-CN" b="0" i="0" dirty="0">
                    <a:solidFill>
                      <a:srgbClr val="2C2C2C"/>
                    </a:solidFill>
                    <a:effectLst/>
                  </a:rPr>
                  <a:t> 头奶牛。每一头牛都站在同一排面朝右，它们被从左到右依次编号为 </a:t>
                </a:r>
                <a14:m>
                  <m:oMath xmlns:m="http://schemas.openxmlformats.org/officeDocument/2006/math">
                    <m:r>
                      <a:rPr lang="en-US" altLang="zh-CN" smtClean="0">
                        <a:latin typeface="Cambria Math" panose="02040503050406030204" pitchFamily="18" charset="0"/>
                      </a:rPr>
                      <m:t>1</m:t>
                    </m:r>
                    <m:r>
                      <a:rPr lang="en-US" altLang="zh-CN" i="0" smtClean="0">
                        <a:latin typeface="Cambria Math" panose="02040503050406030204" pitchFamily="18" charset="0"/>
                      </a:rPr>
                      <m:t>,2,⋯,</m:t>
                    </m:r>
                    <m:r>
                      <a:rPr lang="zh-CN" altLang="en-US" i="1">
                        <a:latin typeface="Cambria Math" panose="02040503050406030204" pitchFamily="18" charset="0"/>
                      </a:rPr>
                      <m:t>𝑁</m:t>
                    </m:r>
                  </m:oMath>
                </a14:m>
                <a:r>
                  <a:rPr lang="zh-CN" altLang="zh-CN" b="0" i="0" dirty="0">
                    <a:solidFill>
                      <a:srgbClr val="2C2C2C"/>
                    </a:solidFill>
                    <a:effectLst/>
                  </a:rPr>
                  <a:t>。编号为 </a:t>
                </a:r>
                <a14:m>
                  <m:oMath xmlns:m="http://schemas.openxmlformats.org/officeDocument/2006/math">
                    <m:r>
                      <a:rPr lang="zh-CN" altLang="en-US" i="1">
                        <a:latin typeface="Cambria Math" panose="02040503050406030204" pitchFamily="18" charset="0"/>
                      </a:rPr>
                      <m:t>𝑖</m:t>
                    </m:r>
                  </m:oMath>
                </a14:m>
                <a:r>
                  <a:rPr lang="zh-CN" altLang="zh-CN" b="0" i="0" dirty="0">
                    <a:solidFill>
                      <a:srgbClr val="2C2C2C"/>
                    </a:solidFill>
                    <a:effectLst/>
                  </a:rPr>
                  <a:t> 的牛身高为 </a:t>
                </a:r>
                <a14:m>
                  <m:oMath xmlns:m="http://schemas.openxmlformats.org/officeDocument/2006/math">
                    <m:sSub>
                      <m:sSubPr>
                        <m:ctrlPr>
                          <a:rPr lang="en-US" altLang="zh-CN" i="1" smtClean="0">
                            <a:latin typeface="Cambria Math" panose="02040503050406030204" pitchFamily="18" charset="0"/>
                          </a:rPr>
                        </m:ctrlPr>
                      </m:sSubPr>
                      <m:e>
                        <m:r>
                          <a:rPr lang="en-US" altLang="zh-CN" i="1" smtClean="0">
                            <a:latin typeface="Cambria Math" panose="02040503050406030204" pitchFamily="18" charset="0"/>
                          </a:rPr>
                          <m:t>h</m:t>
                        </m:r>
                      </m:e>
                      <m:sub>
                        <m:r>
                          <a:rPr lang="zh-CN" altLang="en-US" i="1">
                            <a:latin typeface="Cambria Math" panose="02040503050406030204" pitchFamily="18" charset="0"/>
                          </a:rPr>
                          <m:t>𝑖</m:t>
                        </m:r>
                      </m:sub>
                    </m:sSub>
                  </m:oMath>
                </a14:m>
                <a:r>
                  <a:rPr lang="zh-CN" altLang="zh-CN" b="0" i="0" dirty="0">
                    <a:solidFill>
                      <a:srgbClr val="2C2C2C"/>
                    </a:solidFill>
                    <a:effectLst/>
                  </a:rPr>
                  <a:t>。第 </a:t>
                </a:r>
                <a14:m>
                  <m:oMath xmlns:m="http://schemas.openxmlformats.org/officeDocument/2006/math">
                    <m:r>
                      <a:rPr lang="zh-CN" altLang="en-US" i="1">
                        <a:latin typeface="Cambria Math" panose="02040503050406030204" pitchFamily="18" charset="0"/>
                      </a:rPr>
                      <m:t>𝑁</m:t>
                    </m:r>
                  </m:oMath>
                </a14:m>
                <a:r>
                  <a:rPr lang="zh-CN" altLang="zh-CN" b="0" i="0" dirty="0">
                    <a:solidFill>
                      <a:srgbClr val="2C2C2C"/>
                    </a:solidFill>
                    <a:effectLst/>
                  </a:rPr>
                  <a:t> 头牛在最前面，而第 </a:t>
                </a:r>
                <a14:m>
                  <m:oMath xmlns:m="http://schemas.openxmlformats.org/officeDocument/2006/math">
                    <m:r>
                      <a:rPr lang="en-US" altLang="zh-CN" smtClean="0">
                        <a:latin typeface="Cambria Math" panose="02040503050406030204" pitchFamily="18" charset="0"/>
                      </a:rPr>
                      <m:t>1</m:t>
                    </m:r>
                  </m:oMath>
                </a14:m>
                <a:r>
                  <a:rPr lang="zh-CN" altLang="zh-CN" b="0" i="0" dirty="0">
                    <a:solidFill>
                      <a:srgbClr val="2C2C2C"/>
                    </a:solidFill>
                    <a:effectLst/>
                  </a:rPr>
                  <a:t> 头牛在最后面。</a:t>
                </a:r>
                <a:endParaRPr lang="en-US" altLang="zh-CN" b="0" i="0" dirty="0">
                  <a:solidFill>
                    <a:srgbClr val="2C2C2C"/>
                  </a:solidFill>
                  <a:effectLst/>
                </a:endParaRPr>
              </a:p>
              <a:p>
                <a:pPr marL="0" marR="0" indent="0" algn="l">
                  <a:spcAft>
                    <a:spcPts val="1050"/>
                  </a:spcAft>
                  <a:buNone/>
                </a:pPr>
                <a:r>
                  <a:rPr lang="zh-CN" altLang="zh-CN" b="0" i="0" dirty="0">
                    <a:solidFill>
                      <a:srgbClr val="2C2C2C"/>
                    </a:solidFill>
                    <a:effectLst/>
                  </a:rPr>
                  <a:t>对于第 </a:t>
                </a:r>
                <a14:m>
                  <m:oMath xmlns:m="http://schemas.openxmlformats.org/officeDocument/2006/math">
                    <m:r>
                      <a:rPr lang="zh-CN" altLang="en-US" i="1">
                        <a:latin typeface="Cambria Math" panose="02040503050406030204" pitchFamily="18" charset="0"/>
                      </a:rPr>
                      <m:t>𝑖</m:t>
                    </m:r>
                  </m:oMath>
                </a14:m>
                <a:r>
                  <a:rPr lang="zh-CN" altLang="zh-CN" b="0" i="0" dirty="0">
                    <a:solidFill>
                      <a:srgbClr val="2C2C2C"/>
                    </a:solidFill>
                    <a:effectLst/>
                  </a:rPr>
                  <a:t> 头牛</a:t>
                </a:r>
                <a:r>
                  <a:rPr lang="zh-CN" altLang="zh-CN" b="1" i="0" dirty="0">
                    <a:solidFill>
                      <a:srgbClr val="2C2C2C"/>
                    </a:solidFill>
                    <a:effectLst/>
                  </a:rPr>
                  <a:t>前面</a:t>
                </a:r>
                <a:r>
                  <a:rPr lang="zh-CN" altLang="zh-CN" b="0" i="0" dirty="0">
                    <a:solidFill>
                      <a:srgbClr val="2C2C2C"/>
                    </a:solidFill>
                    <a:effectLst/>
                  </a:rPr>
                  <a:t>的第 </a:t>
                </a:r>
                <a14:m>
                  <m:oMath xmlns:m="http://schemas.openxmlformats.org/officeDocument/2006/math">
                    <m:r>
                      <a:rPr lang="zh-CN" altLang="en-US" i="1">
                        <a:latin typeface="Cambria Math" panose="02040503050406030204" pitchFamily="18" charset="0"/>
                      </a:rPr>
                      <m:t>𝑗</m:t>
                    </m:r>
                  </m:oMath>
                </a14:m>
                <a:r>
                  <a:rPr lang="zh-CN" altLang="zh-CN" b="0" i="0" dirty="0">
                    <a:solidFill>
                      <a:srgbClr val="2C2C2C"/>
                    </a:solidFill>
                    <a:effectLst/>
                  </a:rPr>
                  <a:t> 头牛，如果 </a:t>
                </a:r>
                <a14:m>
                  <m:oMath xmlns:m="http://schemas.openxmlformats.org/officeDocument/2006/math">
                    <m:sSub>
                      <m:sSubPr>
                        <m:ctrlPr>
                          <a:rPr lang="en-US" altLang="zh-CN" i="1" smtClean="0">
                            <a:latin typeface="Cambria Math" panose="02040503050406030204" pitchFamily="18" charset="0"/>
                          </a:rPr>
                        </m:ctrlPr>
                      </m:sSubPr>
                      <m:e>
                        <m:r>
                          <a:rPr lang="en-US" altLang="zh-CN" i="1" smtClean="0">
                            <a:latin typeface="Cambria Math" panose="02040503050406030204" pitchFamily="18" charset="0"/>
                          </a:rPr>
                          <m:t>h</m:t>
                        </m:r>
                      </m:e>
                      <m:sub>
                        <m:r>
                          <a:rPr lang="zh-CN" altLang="en-US" i="1">
                            <a:latin typeface="Cambria Math" panose="02040503050406030204" pitchFamily="18" charset="0"/>
                          </a:rPr>
                          <m:t>𝑖</m:t>
                        </m:r>
                      </m:sub>
                    </m:sSub>
                    <m:r>
                      <a:rPr lang="en-US" altLang="zh-CN" i="0" smtClean="0">
                        <a:latin typeface="Cambria Math" panose="02040503050406030204" pitchFamily="18" charset="0"/>
                      </a:rPr>
                      <m:t>&gt;</m:t>
                    </m:r>
                    <m:sSub>
                      <m:sSubPr>
                        <m:ctrlPr>
                          <a:rPr lang="en-US" altLang="zh-CN" i="1" smtClean="0">
                            <a:latin typeface="Cambria Math" panose="02040503050406030204" pitchFamily="18" charset="0"/>
                          </a:rPr>
                        </m:ctrlPr>
                      </m:sSubPr>
                      <m:e>
                        <m:r>
                          <a:rPr lang="en-US" altLang="zh-CN" i="1" smtClean="0">
                            <a:latin typeface="Cambria Math" panose="02040503050406030204" pitchFamily="18" charset="0"/>
                          </a:rPr>
                          <m:t>h</m:t>
                        </m:r>
                      </m:e>
                      <m:sub>
                        <m:r>
                          <a:rPr lang="zh-CN" altLang="en-US" i="1">
                            <a:latin typeface="Cambria Math" panose="02040503050406030204" pitchFamily="18" charset="0"/>
                          </a:rPr>
                          <m:t>𝑖</m:t>
                        </m:r>
                        <m:r>
                          <a:rPr lang="en-US" altLang="zh-CN" i="0" smtClean="0">
                            <a:latin typeface="Cambria Math" panose="02040503050406030204" pitchFamily="18" charset="0"/>
                          </a:rPr>
                          <m:t>+1</m:t>
                        </m:r>
                      </m:sub>
                    </m:sSub>
                    <m:r>
                      <a:rPr lang="en-US" altLang="zh-CN" i="0" smtClean="0">
                        <a:latin typeface="Cambria Math" panose="02040503050406030204" pitchFamily="18" charset="0"/>
                      </a:rPr>
                      <m:t>,</m:t>
                    </m:r>
                    <m:sSub>
                      <m:sSubPr>
                        <m:ctrlPr>
                          <a:rPr lang="en-US" altLang="zh-CN" i="1" smtClean="0">
                            <a:latin typeface="Cambria Math" panose="02040503050406030204" pitchFamily="18" charset="0"/>
                          </a:rPr>
                        </m:ctrlPr>
                      </m:sSubPr>
                      <m:e>
                        <m:r>
                          <a:rPr lang="en-US" altLang="zh-CN" i="1" smtClean="0">
                            <a:latin typeface="Cambria Math" panose="02040503050406030204" pitchFamily="18" charset="0"/>
                          </a:rPr>
                          <m:t>h</m:t>
                        </m:r>
                      </m:e>
                      <m:sub>
                        <m:r>
                          <a:rPr lang="zh-CN" altLang="en-US" i="1">
                            <a:latin typeface="Cambria Math" panose="02040503050406030204" pitchFamily="18" charset="0"/>
                          </a:rPr>
                          <m:t>𝑖</m:t>
                        </m:r>
                      </m:sub>
                    </m:sSub>
                    <m:r>
                      <a:rPr lang="en-US" altLang="zh-CN" i="0" smtClean="0">
                        <a:latin typeface="Cambria Math" panose="02040503050406030204" pitchFamily="18" charset="0"/>
                      </a:rPr>
                      <m:t>&gt;</m:t>
                    </m:r>
                    <m:sSub>
                      <m:sSubPr>
                        <m:ctrlPr>
                          <a:rPr lang="en-US" altLang="zh-CN" i="1" smtClean="0">
                            <a:latin typeface="Cambria Math" panose="02040503050406030204" pitchFamily="18" charset="0"/>
                          </a:rPr>
                        </m:ctrlPr>
                      </m:sSubPr>
                      <m:e>
                        <m:r>
                          <a:rPr lang="en-US" altLang="zh-CN" i="1" smtClean="0">
                            <a:latin typeface="Cambria Math" panose="02040503050406030204" pitchFamily="18" charset="0"/>
                          </a:rPr>
                          <m:t>h</m:t>
                        </m:r>
                      </m:e>
                      <m:sub>
                        <m:r>
                          <a:rPr lang="zh-CN" altLang="en-US" i="1">
                            <a:latin typeface="Cambria Math" panose="02040503050406030204" pitchFamily="18" charset="0"/>
                          </a:rPr>
                          <m:t>𝑖</m:t>
                        </m:r>
                        <m:r>
                          <a:rPr lang="en-US" altLang="zh-CN" i="0" smtClean="0">
                            <a:latin typeface="Cambria Math" panose="02040503050406030204" pitchFamily="18" charset="0"/>
                          </a:rPr>
                          <m:t>+2</m:t>
                        </m:r>
                      </m:sub>
                    </m:sSub>
                    <m:r>
                      <a:rPr lang="en-US" altLang="zh-CN" i="0" smtClean="0">
                        <a:latin typeface="Cambria Math" panose="02040503050406030204" pitchFamily="18" charset="0"/>
                      </a:rPr>
                      <m:t>,⋯,</m:t>
                    </m:r>
                    <m:sSub>
                      <m:sSubPr>
                        <m:ctrlPr>
                          <a:rPr lang="en-US" altLang="zh-CN" i="1" smtClean="0">
                            <a:latin typeface="Cambria Math" panose="02040503050406030204" pitchFamily="18" charset="0"/>
                          </a:rPr>
                        </m:ctrlPr>
                      </m:sSubPr>
                      <m:e>
                        <m:r>
                          <a:rPr lang="en-US" altLang="zh-CN" i="1" smtClean="0">
                            <a:latin typeface="Cambria Math" panose="02040503050406030204" pitchFamily="18" charset="0"/>
                          </a:rPr>
                          <m:t>h</m:t>
                        </m:r>
                      </m:e>
                      <m:sub>
                        <m:r>
                          <a:rPr lang="zh-CN" altLang="en-US" i="1">
                            <a:latin typeface="Cambria Math" panose="02040503050406030204" pitchFamily="18" charset="0"/>
                          </a:rPr>
                          <m:t>𝑖</m:t>
                        </m:r>
                      </m:sub>
                    </m:sSub>
                    <m:r>
                      <a:rPr lang="en-US" altLang="zh-CN" i="0" smtClean="0">
                        <a:latin typeface="Cambria Math" panose="02040503050406030204" pitchFamily="18" charset="0"/>
                      </a:rPr>
                      <m:t>&gt;</m:t>
                    </m:r>
                    <m:sSub>
                      <m:sSubPr>
                        <m:ctrlPr>
                          <a:rPr lang="en-US" altLang="zh-CN" i="1" smtClean="0">
                            <a:latin typeface="Cambria Math" panose="02040503050406030204" pitchFamily="18" charset="0"/>
                          </a:rPr>
                        </m:ctrlPr>
                      </m:sSubPr>
                      <m:e>
                        <m:r>
                          <a:rPr lang="en-US" altLang="zh-CN" i="1" smtClean="0">
                            <a:latin typeface="Cambria Math" panose="02040503050406030204" pitchFamily="18" charset="0"/>
                          </a:rPr>
                          <m:t>h</m:t>
                        </m:r>
                      </m:e>
                      <m:sub>
                        <m:r>
                          <a:rPr lang="zh-CN" altLang="en-US" i="1">
                            <a:latin typeface="Cambria Math" panose="02040503050406030204" pitchFamily="18" charset="0"/>
                          </a:rPr>
                          <m:t>𝑗</m:t>
                        </m:r>
                      </m:sub>
                    </m:sSub>
                  </m:oMath>
                </a14:m>
                <a:r>
                  <a:rPr lang="zh-CN" altLang="zh-CN" b="0" i="0" dirty="0">
                    <a:solidFill>
                      <a:srgbClr val="2C2C2C"/>
                    </a:solidFill>
                    <a:effectLst/>
                  </a:rPr>
                  <a:t>，那么认为第 </a:t>
                </a:r>
                <a14:m>
                  <m:oMath xmlns:m="http://schemas.openxmlformats.org/officeDocument/2006/math">
                    <m:r>
                      <a:rPr lang="zh-CN" altLang="en-US" i="1">
                        <a:latin typeface="Cambria Math" panose="02040503050406030204" pitchFamily="18" charset="0"/>
                      </a:rPr>
                      <m:t>𝑖</m:t>
                    </m:r>
                  </m:oMath>
                </a14:m>
                <a:r>
                  <a:rPr lang="zh-CN" altLang="zh-CN" b="0" i="0" dirty="0">
                    <a:solidFill>
                      <a:srgbClr val="2C2C2C"/>
                    </a:solidFill>
                    <a:effectLst/>
                  </a:rPr>
                  <a:t> 头牛可以看到第 </a:t>
                </a:r>
                <a14:m>
                  <m:oMath xmlns:m="http://schemas.openxmlformats.org/officeDocument/2006/math">
                    <m:r>
                      <a:rPr lang="zh-CN" altLang="en-US" i="1">
                        <a:latin typeface="Cambria Math" panose="02040503050406030204" pitchFamily="18" charset="0"/>
                      </a:rPr>
                      <m:t>𝑖</m:t>
                    </m:r>
                    <m:r>
                      <a:rPr lang="en-US" altLang="zh-CN" i="0" smtClean="0">
                        <a:latin typeface="Cambria Math" panose="02040503050406030204" pitchFamily="18" charset="0"/>
                      </a:rPr>
                      <m:t>+1</m:t>
                    </m:r>
                  </m:oMath>
                </a14:m>
                <a:r>
                  <a:rPr lang="zh-CN" altLang="zh-CN" b="0" i="0" dirty="0">
                    <a:solidFill>
                      <a:srgbClr val="2C2C2C"/>
                    </a:solidFill>
                    <a:effectLst/>
                  </a:rPr>
                  <a:t> 到第 </a:t>
                </a:r>
                <a14:m>
                  <m:oMath xmlns:m="http://schemas.openxmlformats.org/officeDocument/2006/math">
                    <m:r>
                      <a:rPr lang="zh-CN" altLang="en-US" i="1">
                        <a:latin typeface="Cambria Math" panose="02040503050406030204" pitchFamily="18" charset="0"/>
                      </a:rPr>
                      <m:t>𝑗</m:t>
                    </m:r>
                  </m:oMath>
                </a14:m>
                <a:r>
                  <a:rPr lang="zh-CN" altLang="zh-CN" b="0" i="0" dirty="0">
                    <a:solidFill>
                      <a:srgbClr val="2C2C2C"/>
                    </a:solidFill>
                    <a:effectLst/>
                  </a:rPr>
                  <a:t> 头牛。</a:t>
                </a:r>
              </a:p>
              <a:p>
                <a:pPr marL="0" marR="0" indent="0" algn="l">
                  <a:spcAft>
                    <a:spcPts val="1050"/>
                  </a:spcAft>
                  <a:buNone/>
                </a:pPr>
                <a:r>
                  <a:rPr lang="zh-CN" altLang="zh-CN" b="0" i="0" dirty="0">
                    <a:solidFill>
                      <a:srgbClr val="2C2C2C"/>
                    </a:solidFill>
                    <a:effectLst/>
                  </a:rPr>
                  <a:t>定义 </a:t>
                </a:r>
                <a14:m>
                  <m:oMath xmlns:m="http://schemas.openxmlformats.org/officeDocument/2006/math">
                    <m:sSub>
                      <m:sSubPr>
                        <m:ctrlPr>
                          <a:rPr lang="zh-CN" altLang="en-US" i="1">
                            <a:latin typeface="Cambria Math" panose="02040503050406030204" pitchFamily="18" charset="0"/>
                          </a:rPr>
                        </m:ctrlPr>
                      </m:sSubPr>
                      <m:e>
                        <m:r>
                          <a:rPr lang="zh-CN" altLang="en-US" i="1">
                            <a:latin typeface="Cambria Math" panose="02040503050406030204" pitchFamily="18" charset="0"/>
                          </a:rPr>
                          <m:t>𝐶</m:t>
                        </m:r>
                      </m:e>
                      <m:sub>
                        <m:r>
                          <a:rPr lang="zh-CN" altLang="en-US" i="1">
                            <a:latin typeface="Cambria Math" panose="02040503050406030204" pitchFamily="18" charset="0"/>
                          </a:rPr>
                          <m:t>𝑖</m:t>
                        </m:r>
                      </m:sub>
                    </m:sSub>
                  </m:oMath>
                </a14:m>
                <a:r>
                  <a:rPr lang="zh-CN" altLang="zh-CN" b="0" i="0" dirty="0">
                    <a:solidFill>
                      <a:srgbClr val="2C2C2C"/>
                    </a:solidFill>
                    <a:effectLst/>
                  </a:rPr>
                  <a:t> 为第 </a:t>
                </a:r>
                <a14:m>
                  <m:oMath xmlns:m="http://schemas.openxmlformats.org/officeDocument/2006/math">
                    <m:r>
                      <a:rPr lang="zh-CN" altLang="en-US" i="1">
                        <a:latin typeface="Cambria Math" panose="02040503050406030204" pitchFamily="18" charset="0"/>
                      </a:rPr>
                      <m:t>𝑖</m:t>
                    </m:r>
                  </m:oMath>
                </a14:m>
                <a:r>
                  <a:rPr lang="zh-CN" altLang="zh-CN" b="0" i="0" dirty="0">
                    <a:solidFill>
                      <a:srgbClr val="2C2C2C"/>
                    </a:solidFill>
                    <a:effectLst/>
                  </a:rPr>
                  <a:t> 头牛所能看到的牛的数量。请帮助农夫约翰求出 </a:t>
                </a:r>
                <a14:m>
                  <m:oMath xmlns:m="http://schemas.openxmlformats.org/officeDocument/2006/math">
                    <m:sSub>
                      <m:sSubPr>
                        <m:ctrlPr>
                          <a:rPr lang="zh-CN" altLang="en-US" i="1">
                            <a:latin typeface="Cambria Math" panose="02040503050406030204" pitchFamily="18" charset="0"/>
                          </a:rPr>
                        </m:ctrlPr>
                      </m:sSubPr>
                      <m:e>
                        <m:r>
                          <a:rPr lang="zh-CN" altLang="en-US" i="1">
                            <a:latin typeface="Cambria Math" panose="02040503050406030204" pitchFamily="18" charset="0"/>
                          </a:rPr>
                          <m:t>𝐶</m:t>
                        </m:r>
                      </m:e>
                      <m:sub>
                        <m:r>
                          <a:rPr lang="en-US" altLang="zh-CN" i="0">
                            <a:latin typeface="Cambria Math" panose="02040503050406030204" pitchFamily="18" charset="0"/>
                          </a:rPr>
                          <m:t>1</m:t>
                        </m:r>
                      </m:sub>
                    </m:sSub>
                    <m:r>
                      <a:rPr lang="en-US" altLang="zh-CN" i="0">
                        <a:latin typeface="Cambria Math" panose="02040503050406030204" pitchFamily="18" charset="0"/>
                      </a:rPr>
                      <m:t>+</m:t>
                    </m:r>
                    <m:sSub>
                      <m:sSubPr>
                        <m:ctrlPr>
                          <a:rPr lang="zh-CN" altLang="en-US" i="1">
                            <a:latin typeface="Cambria Math" panose="02040503050406030204" pitchFamily="18" charset="0"/>
                          </a:rPr>
                        </m:ctrlPr>
                      </m:sSubPr>
                      <m:e>
                        <m:r>
                          <a:rPr lang="zh-CN" altLang="en-US" i="1">
                            <a:latin typeface="Cambria Math" panose="02040503050406030204" pitchFamily="18" charset="0"/>
                          </a:rPr>
                          <m:t>𝐶</m:t>
                        </m:r>
                      </m:e>
                      <m:sub>
                        <m:r>
                          <a:rPr lang="en-US" altLang="zh-CN" i="0">
                            <a:latin typeface="Cambria Math" panose="02040503050406030204" pitchFamily="18" charset="0"/>
                          </a:rPr>
                          <m:t>2</m:t>
                        </m:r>
                      </m:sub>
                    </m:sSub>
                    <m:r>
                      <a:rPr lang="en-US" altLang="zh-CN" i="0">
                        <a:latin typeface="Cambria Math" panose="02040503050406030204" pitchFamily="18" charset="0"/>
                      </a:rPr>
                      <m:t>+⋯+</m:t>
                    </m:r>
                    <m:sSub>
                      <m:sSubPr>
                        <m:ctrlPr>
                          <a:rPr lang="zh-CN" altLang="en-US" i="1">
                            <a:latin typeface="Cambria Math" panose="02040503050406030204" pitchFamily="18" charset="0"/>
                          </a:rPr>
                        </m:ctrlPr>
                      </m:sSubPr>
                      <m:e>
                        <m:r>
                          <a:rPr lang="zh-CN" altLang="en-US" i="1">
                            <a:latin typeface="Cambria Math" panose="02040503050406030204" pitchFamily="18" charset="0"/>
                          </a:rPr>
                          <m:t>𝐶</m:t>
                        </m:r>
                      </m:e>
                      <m:sub>
                        <m:r>
                          <a:rPr lang="zh-CN" altLang="en-US" i="1">
                            <a:latin typeface="Cambria Math" panose="02040503050406030204" pitchFamily="18" charset="0"/>
                          </a:rPr>
                          <m:t>𝑁</m:t>
                        </m:r>
                      </m:sub>
                    </m:sSub>
                  </m:oMath>
                </a14:m>
                <a:r>
                  <a:rPr lang="zh-CN" altLang="zh-CN" b="0" i="0" dirty="0">
                    <a:solidFill>
                      <a:srgbClr val="2C2C2C"/>
                    </a:solidFill>
                    <a:effectLst/>
                  </a:rPr>
                  <a:t>。</a:t>
                </a:r>
              </a:p>
            </p:txBody>
          </p:sp>
        </mc:Choice>
        <mc:Fallback xmlns="">
          <p:sp>
            <p:nvSpPr>
              <p:cNvPr id="56" name="文本框 55">
                <a:extLst>
                  <a:ext uri="{FF2B5EF4-FFF2-40B4-BE49-F238E27FC236}">
                    <a16:creationId xmlns:a16="http://schemas.microsoft.com/office/drawing/2014/main" id="{D04CA896-C230-DBE3-143B-682CAAA46E48}"/>
                  </a:ext>
                </a:extLst>
              </p:cNvPr>
              <p:cNvSpPr txBox="1">
                <a:spLocks noRot="1" noChangeAspect="1" noMove="1" noResize="1" noEditPoints="1" noAdjustHandles="1" noChangeArrowheads="1" noChangeShapeType="1" noTextEdit="1"/>
              </p:cNvSpPr>
              <p:nvPr/>
            </p:nvSpPr>
            <p:spPr>
              <a:xfrm>
                <a:off x="775714" y="3660766"/>
                <a:ext cx="10495787" cy="2384499"/>
              </a:xfrm>
              <a:prstGeom prst="rect">
                <a:avLst/>
              </a:prstGeom>
              <a:blipFill>
                <a:blip r:embed="rId5"/>
                <a:stretch>
                  <a:fillRect l="-581" b="-306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877611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A36B3-A1F7-02F8-4CB7-E00145B097CE}"/>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39E950AC-24BA-A305-FC9C-2B7ADAA89058}"/>
              </a:ext>
            </a:extLst>
          </p:cNvPr>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a:extLst>
              <a:ext uri="{FF2B5EF4-FFF2-40B4-BE49-F238E27FC236}">
                <a16:creationId xmlns:a16="http://schemas.microsoft.com/office/drawing/2014/main" id="{DD917458-2A96-F0F1-EB39-E4C6E176311B}"/>
              </a:ext>
            </a:extLst>
          </p:cNvPr>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a:extLst>
              <a:ext uri="{FF2B5EF4-FFF2-40B4-BE49-F238E27FC236}">
                <a16:creationId xmlns:a16="http://schemas.microsoft.com/office/drawing/2014/main" id="{BB1A03FC-D086-F3BA-DD80-09D86C7E310A}"/>
              </a:ext>
            </a:extLst>
          </p:cNvPr>
          <p:cNvPicPr/>
          <p:nvPr/>
        </p:nvPicPr>
        <p:blipFill>
          <a:blip r:embed="rId3" cstate="print"/>
          <a:stretch>
            <a:fillRect/>
          </a:stretch>
        </p:blipFill>
        <p:spPr>
          <a:xfrm>
            <a:off x="10744200" y="645116"/>
            <a:ext cx="527303" cy="600455"/>
          </a:xfrm>
          <a:prstGeom prst="rect">
            <a:avLst/>
          </a:prstGeom>
        </p:spPr>
      </p:pic>
      <p:pic>
        <p:nvPicPr>
          <p:cNvPr id="5" name="object 5">
            <a:extLst>
              <a:ext uri="{FF2B5EF4-FFF2-40B4-BE49-F238E27FC236}">
                <a16:creationId xmlns:a16="http://schemas.microsoft.com/office/drawing/2014/main" id="{9E710B7D-F98B-B468-DD4C-2D29C6077159}"/>
              </a:ext>
            </a:extLst>
          </p:cNvPr>
          <p:cNvPicPr/>
          <p:nvPr/>
        </p:nvPicPr>
        <p:blipFill>
          <a:blip r:embed="rId4" cstate="print"/>
          <a:stretch>
            <a:fillRect/>
          </a:stretch>
        </p:blipFill>
        <p:spPr>
          <a:xfrm>
            <a:off x="775716" y="704552"/>
            <a:ext cx="777240" cy="443484"/>
          </a:xfrm>
          <a:prstGeom prst="rect">
            <a:avLst/>
          </a:prstGeom>
        </p:spPr>
      </p:pic>
      <p:sp>
        <p:nvSpPr>
          <p:cNvPr id="6" name="object 6">
            <a:extLst>
              <a:ext uri="{FF2B5EF4-FFF2-40B4-BE49-F238E27FC236}">
                <a16:creationId xmlns:a16="http://schemas.microsoft.com/office/drawing/2014/main" id="{5C58A6AE-7116-BCA9-FB02-1CAEA16917E1}"/>
              </a:ext>
            </a:extLst>
          </p:cNvPr>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mc:Choice xmlns:a14="http://schemas.microsoft.com/office/drawing/2010/main" Requires="a14">
          <p:sp>
            <p:nvSpPr>
              <p:cNvPr id="39" name="文本框 38">
                <a:extLst>
                  <a:ext uri="{FF2B5EF4-FFF2-40B4-BE49-F238E27FC236}">
                    <a16:creationId xmlns:a16="http://schemas.microsoft.com/office/drawing/2014/main" id="{178918A3-C9DE-2A70-25F5-F60846F0680C}"/>
                  </a:ext>
                </a:extLst>
              </p:cNvPr>
              <p:cNvSpPr txBox="1"/>
              <p:nvPr/>
            </p:nvSpPr>
            <p:spPr>
              <a:xfrm>
                <a:off x="775716" y="1533691"/>
                <a:ext cx="10640867" cy="1026499"/>
              </a:xfrm>
              <a:prstGeom prst="rect">
                <a:avLst/>
              </a:prstGeom>
              <a:solidFill>
                <a:schemeClr val="accent6">
                  <a:lumMod val="20000"/>
                  <a:lumOff val="80000"/>
                </a:schemeClr>
              </a:solidFill>
            </p:spPr>
            <p:txBody>
              <a:bodyPr wrap="square">
                <a:spAutoFit/>
              </a:bodyPr>
              <a:lstStyle/>
              <a:p>
                <a:pPr>
                  <a:lnSpc>
                    <a:spcPct val="150000"/>
                  </a:lnSpc>
                </a:pPr>
                <a:r>
                  <a:rPr lang="zh-CN" altLang="zh-CN" sz="2000" b="1" dirty="0">
                    <a:solidFill>
                      <a:srgbClr val="2C2C2C"/>
                    </a:solidFill>
                    <a:effectLst/>
                  </a:rPr>
                  <a:t>题目要求每头牛向右看，能看到几头牛</a:t>
                </a:r>
                <a:r>
                  <a:rPr lang="zh-CN" altLang="zh-CN" sz="2000" b="0" i="0" dirty="0">
                    <a:solidFill>
                      <a:srgbClr val="2C2C2C"/>
                    </a:solidFill>
                    <a:effectLst/>
                  </a:rPr>
                  <a:t>。如果顺着题目的意思去想：当第 </a:t>
                </a:r>
                <a14:m>
                  <m:oMath xmlns:m="http://schemas.openxmlformats.org/officeDocument/2006/math">
                    <m:r>
                      <a:rPr lang="zh-CN" altLang="en-US" sz="2000" i="1">
                        <a:latin typeface="Cambria Math" panose="02040503050406030204" pitchFamily="18" charset="0"/>
                      </a:rPr>
                      <m:t>𝑖</m:t>
                    </m:r>
                  </m:oMath>
                </a14:m>
                <a:r>
                  <a:rPr lang="zh-CN" altLang="zh-CN" sz="2000" b="0" i="0" dirty="0">
                    <a:solidFill>
                      <a:srgbClr val="2C2C2C"/>
                    </a:solidFill>
                    <a:effectLst/>
                  </a:rPr>
                  <a:t> 头牛站在这里时，它必须</a:t>
                </a:r>
                <a:r>
                  <a:rPr lang="zh-CN" altLang="zh-CN" sz="2000" b="1" i="0" dirty="0">
                    <a:solidFill>
                      <a:srgbClr val="2C2C2C"/>
                    </a:solidFill>
                    <a:effectLst/>
                  </a:rPr>
                  <a:t>去遍历它右边的牛</a:t>
                </a:r>
                <a:r>
                  <a:rPr lang="zh-CN" altLang="en-US" sz="2000" b="1" i="0" dirty="0">
                    <a:solidFill>
                      <a:srgbClr val="2C2C2C"/>
                    </a:solidFill>
                    <a:effectLst/>
                  </a:rPr>
                  <a:t>进行计数</a:t>
                </a:r>
                <a:r>
                  <a:rPr lang="zh-CN" altLang="zh-CN" sz="2000" b="0" i="0" dirty="0">
                    <a:solidFill>
                      <a:srgbClr val="2C2C2C"/>
                    </a:solidFill>
                    <a:effectLst/>
                  </a:rPr>
                  <a:t>，直到被挡住</a:t>
                </a:r>
                <a:r>
                  <a:rPr lang="zh-CN" altLang="en-US" sz="2000" b="0" i="0" dirty="0">
                    <a:solidFill>
                      <a:srgbClr val="2C2C2C"/>
                    </a:solidFill>
                    <a:effectLst/>
                  </a:rPr>
                  <a:t>为止</a:t>
                </a:r>
                <a:r>
                  <a:rPr lang="zh-CN" altLang="zh-CN" sz="2000" b="0" i="0" dirty="0">
                    <a:solidFill>
                      <a:srgbClr val="2C2C2C"/>
                    </a:solidFill>
                    <a:effectLst/>
                  </a:rPr>
                  <a:t>。</a:t>
                </a:r>
                <a:r>
                  <a:rPr lang="zh-CN" altLang="en-US" sz="2000" b="0" i="0" dirty="0">
                    <a:solidFill>
                      <a:srgbClr val="2C2C2C"/>
                    </a:solidFill>
                    <a:effectLst/>
                  </a:rPr>
                  <a:t>那么</a:t>
                </a:r>
                <a:r>
                  <a:rPr lang="zh-CN" altLang="zh-CN" sz="2000" b="0" i="0" dirty="0">
                    <a:solidFill>
                      <a:srgbClr val="2C2C2C"/>
                    </a:solidFill>
                    <a:effectLst/>
                  </a:rPr>
                  <a:t>时间复杂度</a:t>
                </a:r>
                <a:r>
                  <a:rPr lang="zh-CN" altLang="en-US" sz="2000" b="0" i="0" dirty="0">
                    <a:solidFill>
                      <a:srgbClr val="2C2C2C"/>
                    </a:solidFill>
                    <a:effectLst/>
                  </a:rPr>
                  <a:t>将会是</a:t>
                </a:r>
                <a14:m>
                  <m:oMath xmlns:m="http://schemas.openxmlformats.org/officeDocument/2006/math">
                    <m:r>
                      <a:rPr lang="zh-CN" altLang="en-US" sz="2000" i="1">
                        <a:latin typeface="Cambria Math" panose="02040503050406030204" pitchFamily="18" charset="0"/>
                      </a:rPr>
                      <m:t>𝑂</m:t>
                    </m:r>
                    <m:d>
                      <m:dPr>
                        <m:ctrlPr>
                          <a:rPr lang="zh-CN" altLang="en-US" sz="2000" i="1">
                            <a:latin typeface="Cambria Math" panose="02040503050406030204" pitchFamily="18" charset="0"/>
                          </a:rPr>
                        </m:ctrlPr>
                      </m:dPr>
                      <m:e>
                        <m:sSup>
                          <m:sSupPr>
                            <m:ctrlPr>
                              <a:rPr lang="zh-CN" altLang="en-US" sz="2000" i="1">
                                <a:latin typeface="Cambria Math" panose="02040503050406030204" pitchFamily="18" charset="0"/>
                              </a:rPr>
                            </m:ctrlPr>
                          </m:sSupPr>
                          <m:e>
                            <m:r>
                              <a:rPr lang="zh-CN" altLang="en-US" sz="2000" i="1">
                                <a:latin typeface="Cambria Math" panose="02040503050406030204" pitchFamily="18" charset="0"/>
                              </a:rPr>
                              <m:t>𝑁</m:t>
                            </m:r>
                          </m:e>
                          <m:sup>
                            <m:r>
                              <a:rPr lang="en-US" altLang="zh-CN" sz="2000" i="0">
                                <a:latin typeface="Cambria Math" panose="02040503050406030204" pitchFamily="18" charset="0"/>
                              </a:rPr>
                              <m:t>2</m:t>
                            </m:r>
                          </m:sup>
                        </m:sSup>
                      </m:e>
                    </m:d>
                  </m:oMath>
                </a14:m>
                <a:r>
                  <a:rPr lang="zh-CN" altLang="zh-CN" sz="2000" b="0" i="0" dirty="0">
                    <a:solidFill>
                      <a:srgbClr val="2C2C2C"/>
                    </a:solidFill>
                    <a:effectLst/>
                  </a:rPr>
                  <a:t>。</a:t>
                </a:r>
                <a:endParaRPr lang="zh-CN" altLang="en-US" sz="2000" dirty="0"/>
              </a:p>
            </p:txBody>
          </p:sp>
        </mc:Choice>
        <mc:Fallback>
          <p:sp>
            <p:nvSpPr>
              <p:cNvPr id="39" name="文本框 38">
                <a:extLst>
                  <a:ext uri="{FF2B5EF4-FFF2-40B4-BE49-F238E27FC236}">
                    <a16:creationId xmlns:a16="http://schemas.microsoft.com/office/drawing/2014/main" id="{178918A3-C9DE-2A70-25F5-F60846F0680C}"/>
                  </a:ext>
                </a:extLst>
              </p:cNvPr>
              <p:cNvSpPr txBox="1">
                <a:spLocks noRot="1" noChangeAspect="1" noMove="1" noResize="1" noEditPoints="1" noAdjustHandles="1" noChangeArrowheads="1" noChangeShapeType="1" noTextEdit="1"/>
              </p:cNvSpPr>
              <p:nvPr/>
            </p:nvSpPr>
            <p:spPr>
              <a:xfrm>
                <a:off x="775716" y="1533691"/>
                <a:ext cx="10640867" cy="1026499"/>
              </a:xfrm>
              <a:prstGeom prst="rect">
                <a:avLst/>
              </a:prstGeom>
              <a:blipFill>
                <a:blip r:embed="rId5"/>
                <a:stretch>
                  <a:fillRect l="-573" r="-2921" b="-8333"/>
                </a:stretch>
              </a:blipFill>
            </p:spPr>
            <p:txBody>
              <a:bodyPr/>
              <a:lstStyle/>
              <a:p>
                <a:r>
                  <a:rPr lang="en-US">
                    <a:noFill/>
                  </a:rPr>
                  <a:t> </a:t>
                </a:r>
              </a:p>
            </p:txBody>
          </p:sp>
        </mc:Fallback>
      </mc:AlternateContent>
      <p:sp>
        <p:nvSpPr>
          <p:cNvPr id="41" name="文本框 40">
            <a:extLst>
              <a:ext uri="{FF2B5EF4-FFF2-40B4-BE49-F238E27FC236}">
                <a16:creationId xmlns:a16="http://schemas.microsoft.com/office/drawing/2014/main" id="{C944339E-C803-AB2E-EE27-846A0E65EA1C}"/>
              </a:ext>
            </a:extLst>
          </p:cNvPr>
          <p:cNvSpPr txBox="1"/>
          <p:nvPr/>
        </p:nvSpPr>
        <p:spPr>
          <a:xfrm>
            <a:off x="775566" y="2727861"/>
            <a:ext cx="10640867" cy="965201"/>
          </a:xfrm>
          <a:prstGeom prst="rect">
            <a:avLst/>
          </a:prstGeom>
          <a:solidFill>
            <a:schemeClr val="accent2">
              <a:lumMod val="20000"/>
              <a:lumOff val="80000"/>
            </a:schemeClr>
          </a:solidFill>
        </p:spPr>
        <p:txBody>
          <a:bodyPr wrap="square">
            <a:spAutoFit/>
          </a:bodyPr>
          <a:lstStyle/>
          <a:p>
            <a:pPr>
              <a:lnSpc>
                <a:spcPct val="150000"/>
              </a:lnSpc>
            </a:pPr>
            <a:r>
              <a:rPr lang="zh-CN" altLang="zh-CN" sz="2000" b="0" i="0" dirty="0">
                <a:solidFill>
                  <a:srgbClr val="2C2C2C"/>
                </a:solidFill>
                <a:effectLst/>
              </a:rPr>
              <a:t>既然求每头牛</a:t>
            </a:r>
            <a:r>
              <a:rPr lang="zh-CN" altLang="en-US" sz="2000" b="0" i="0" dirty="0">
                <a:solidFill>
                  <a:srgbClr val="2C2C2C"/>
                </a:solidFill>
                <a:effectLst/>
              </a:rPr>
              <a:t>向右</a:t>
            </a:r>
            <a:r>
              <a:rPr lang="zh-CN" altLang="zh-CN" sz="2000" b="0" i="0" dirty="0">
                <a:solidFill>
                  <a:srgbClr val="2C2C2C"/>
                </a:solidFill>
                <a:effectLst/>
              </a:rPr>
              <a:t>能看到几头牛</a:t>
            </a:r>
            <a:r>
              <a:rPr lang="zh-CN" altLang="en-US" sz="2000" b="0" i="0" dirty="0">
                <a:solidFill>
                  <a:srgbClr val="2C2C2C"/>
                </a:solidFill>
                <a:effectLst/>
              </a:rPr>
              <a:t>比较麻烦</a:t>
            </a:r>
            <a:r>
              <a:rPr lang="zh-CN" altLang="zh-CN" sz="2000" b="0" i="0" dirty="0">
                <a:solidFill>
                  <a:srgbClr val="2C2C2C"/>
                </a:solidFill>
                <a:effectLst/>
              </a:rPr>
              <a:t>，那</a:t>
            </a:r>
            <a:r>
              <a:rPr lang="zh-CN" altLang="en-US" sz="2000" b="0" i="0" dirty="0">
                <a:solidFill>
                  <a:srgbClr val="2C2C2C"/>
                </a:solidFill>
                <a:effectLst/>
              </a:rPr>
              <a:t>能不能</a:t>
            </a:r>
            <a:r>
              <a:rPr lang="zh-CN" altLang="zh-CN" sz="2000" b="0" i="0" dirty="0">
                <a:solidFill>
                  <a:srgbClr val="2C2C2C"/>
                </a:solidFill>
                <a:effectLst/>
              </a:rPr>
              <a:t>反过来</a:t>
            </a:r>
            <a:r>
              <a:rPr lang="zh-CN" altLang="en-US" sz="2000" b="0" i="0" dirty="0">
                <a:solidFill>
                  <a:srgbClr val="2C2C2C"/>
                </a:solidFill>
                <a:effectLst/>
              </a:rPr>
              <a:t>思考</a:t>
            </a:r>
            <a:r>
              <a:rPr lang="zh-CN" altLang="zh-CN" sz="2000" b="0" i="0" dirty="0">
                <a:solidFill>
                  <a:srgbClr val="2C2C2C"/>
                </a:solidFill>
                <a:effectLst/>
              </a:rPr>
              <a:t>：</a:t>
            </a:r>
            <a:r>
              <a:rPr lang="zh-CN" altLang="zh-CN" sz="2000" b="1" i="0" dirty="0">
                <a:solidFill>
                  <a:srgbClr val="FF0000"/>
                </a:solidFill>
                <a:effectLst/>
              </a:rPr>
              <a:t>当前这头牛，能被左边几头牛看到？</a:t>
            </a:r>
            <a:r>
              <a:rPr lang="zh-CN" altLang="en-US" sz="2000" dirty="0">
                <a:solidFill>
                  <a:srgbClr val="2C2C2C"/>
                </a:solidFill>
              </a:rPr>
              <a:t>例如考虑 </a:t>
            </a:r>
            <a:r>
              <a:rPr lang="en-US" altLang="zh-CN" sz="2000" dirty="0">
                <a:solidFill>
                  <a:srgbClr val="2C2C2C"/>
                </a:solidFill>
              </a:rPr>
              <a:t>3 </a:t>
            </a:r>
            <a:r>
              <a:rPr lang="zh-CN" altLang="en-US" sz="2000" dirty="0">
                <a:solidFill>
                  <a:srgbClr val="2C2C2C"/>
                </a:solidFill>
              </a:rPr>
              <a:t>能被左侧几头牛看到，</a:t>
            </a:r>
            <a:r>
              <a:rPr lang="en-US" altLang="zh-CN" sz="2000" dirty="0">
                <a:solidFill>
                  <a:srgbClr val="2C2C2C"/>
                </a:solidFill>
              </a:rPr>
              <a:t>2 </a:t>
            </a:r>
            <a:r>
              <a:rPr lang="zh-CN" altLang="en-US" sz="2000" dirty="0">
                <a:solidFill>
                  <a:srgbClr val="2C2C2C"/>
                </a:solidFill>
              </a:rPr>
              <a:t>能被左侧几头牛看到。</a:t>
            </a:r>
            <a:endParaRPr lang="en-US" altLang="zh-CN" sz="2000" dirty="0">
              <a:solidFill>
                <a:srgbClr val="2C2C2C"/>
              </a:solidFill>
            </a:endParaRPr>
          </a:p>
        </p:txBody>
      </p:sp>
      <p:sp>
        <p:nvSpPr>
          <p:cNvPr id="43" name="文本框 42">
            <a:extLst>
              <a:ext uri="{FF2B5EF4-FFF2-40B4-BE49-F238E27FC236}">
                <a16:creationId xmlns:a16="http://schemas.microsoft.com/office/drawing/2014/main" id="{534F5A2D-4C7C-14E9-AAA1-90ED263F9382}"/>
              </a:ext>
            </a:extLst>
          </p:cNvPr>
          <p:cNvSpPr txBox="1"/>
          <p:nvPr/>
        </p:nvSpPr>
        <p:spPr>
          <a:xfrm>
            <a:off x="5075139" y="781865"/>
            <a:ext cx="4598250" cy="430887"/>
          </a:xfrm>
          <a:prstGeom prst="rect">
            <a:avLst/>
          </a:prstGeom>
          <a:solidFill>
            <a:schemeClr val="bg1">
              <a:lumMod val="95000"/>
            </a:schemeClr>
          </a:solidFill>
        </p:spPr>
        <p:txBody>
          <a:bodyPr wrap="square">
            <a:spAutoFit/>
          </a:bodyPr>
          <a:lstStyle/>
          <a:p>
            <a:r>
              <a:rPr lang="zh-CN" altLang="en-US" sz="2200" b="1" dirty="0">
                <a:effectLst/>
                <a:ea typeface="微软雅黑" panose="020B0503020204020204" pitchFamily="34" charset="-122"/>
              </a:rPr>
              <a:t>假设</a:t>
            </a:r>
            <a:r>
              <a:rPr lang="zh-CN" altLang="zh-CN" sz="2200" b="1" dirty="0">
                <a:effectLst/>
                <a:ea typeface="微软雅黑" panose="020B0503020204020204" pitchFamily="34" charset="-122"/>
              </a:rPr>
              <a:t>身高分别是 </a:t>
            </a:r>
            <a:r>
              <a:rPr lang="zh-CN" altLang="zh-CN" sz="2200" b="1" dirty="0">
                <a:solidFill>
                  <a:srgbClr val="C00000"/>
                </a:solidFill>
                <a:effectLst/>
                <a:ea typeface="微软雅黑" panose="020B0503020204020204" pitchFamily="34" charset="-122"/>
              </a:rPr>
              <a:t>[3, 1, 2</a:t>
            </a:r>
            <a:r>
              <a:rPr lang="en-US" altLang="zh-CN" sz="2200" b="1" dirty="0">
                <a:solidFill>
                  <a:srgbClr val="C00000"/>
                </a:solidFill>
                <a:ea typeface="微软雅黑" panose="020B0503020204020204" pitchFamily="34" charset="-122"/>
              </a:rPr>
              <a:t>,</a:t>
            </a:r>
            <a:r>
              <a:rPr lang="zh-CN" altLang="en-US" sz="2200" b="1" dirty="0">
                <a:solidFill>
                  <a:srgbClr val="C00000"/>
                </a:solidFill>
                <a:ea typeface="微软雅黑" panose="020B0503020204020204" pitchFamily="34" charset="-122"/>
              </a:rPr>
              <a:t> </a:t>
            </a:r>
            <a:r>
              <a:rPr lang="en-US" altLang="zh-CN" sz="2200" b="1" dirty="0">
                <a:solidFill>
                  <a:srgbClr val="C00000"/>
                </a:solidFill>
                <a:ea typeface="微软雅黑" panose="020B0503020204020204" pitchFamily="34" charset="-122"/>
              </a:rPr>
              <a:t>5</a:t>
            </a:r>
            <a:r>
              <a:rPr lang="zh-CN" altLang="zh-CN" sz="2200" b="1" dirty="0">
                <a:solidFill>
                  <a:srgbClr val="C00000"/>
                </a:solidFill>
                <a:effectLst/>
                <a:ea typeface="微软雅黑" panose="020B0503020204020204" pitchFamily="34" charset="-122"/>
              </a:rPr>
              <a:t>, 4]</a:t>
            </a:r>
            <a:endParaRPr lang="zh-CN" altLang="en-US" sz="2200" b="1" dirty="0"/>
          </a:p>
        </p:txBody>
      </p:sp>
      <p:sp>
        <p:nvSpPr>
          <p:cNvPr id="45" name="文本框 44">
            <a:extLst>
              <a:ext uri="{FF2B5EF4-FFF2-40B4-BE49-F238E27FC236}">
                <a16:creationId xmlns:a16="http://schemas.microsoft.com/office/drawing/2014/main" id="{0AC026A6-925E-A6BA-DBBF-81B6D80007E5}"/>
              </a:ext>
            </a:extLst>
          </p:cNvPr>
          <p:cNvSpPr txBox="1"/>
          <p:nvPr/>
        </p:nvSpPr>
        <p:spPr>
          <a:xfrm>
            <a:off x="775566" y="4996144"/>
            <a:ext cx="5973463" cy="965201"/>
          </a:xfrm>
          <a:prstGeom prst="rect">
            <a:avLst/>
          </a:prstGeom>
          <a:solidFill>
            <a:schemeClr val="bg1">
              <a:lumMod val="95000"/>
            </a:schemeClr>
          </a:solidFill>
        </p:spPr>
        <p:txBody>
          <a:bodyPr wrap="square">
            <a:spAutoFit/>
          </a:bodyPr>
          <a:lstStyle/>
          <a:p>
            <a:pPr>
              <a:lnSpc>
                <a:spcPct val="150000"/>
              </a:lnSpc>
            </a:pPr>
            <a:r>
              <a:rPr lang="zh-CN" altLang="en-US" sz="2000" b="1" dirty="0">
                <a:solidFill>
                  <a:schemeClr val="accent2">
                    <a:lumMod val="75000"/>
                  </a:schemeClr>
                </a:solidFill>
              </a:rPr>
              <a:t>那么</a:t>
            </a:r>
            <a:r>
              <a:rPr lang="zh-CN" altLang="zh-CN" sz="2000" b="1" i="0" dirty="0">
                <a:solidFill>
                  <a:schemeClr val="accent2">
                    <a:lumMod val="75000"/>
                  </a:schemeClr>
                </a:solidFill>
                <a:effectLst/>
              </a:rPr>
              <a:t>一头牛能被左边的谁看到</a:t>
            </a:r>
            <a:r>
              <a:rPr lang="zh-CN" altLang="en-US" sz="2000" b="1" i="0" dirty="0">
                <a:solidFill>
                  <a:schemeClr val="accent2">
                    <a:lumMod val="75000"/>
                  </a:schemeClr>
                </a:solidFill>
                <a:effectLst/>
              </a:rPr>
              <a:t>呢</a:t>
            </a:r>
            <a:r>
              <a:rPr lang="zh-CN" altLang="zh-CN" sz="2000" b="1" i="0" dirty="0">
                <a:solidFill>
                  <a:schemeClr val="accent2">
                    <a:lumMod val="75000"/>
                  </a:schemeClr>
                </a:solidFill>
                <a:effectLst/>
              </a:rPr>
              <a:t>？</a:t>
            </a:r>
            <a:endParaRPr lang="en-US" altLang="zh-CN" sz="2000" b="1" i="0" dirty="0">
              <a:solidFill>
                <a:schemeClr val="accent2">
                  <a:lumMod val="75000"/>
                </a:schemeClr>
              </a:solidFill>
              <a:effectLst/>
            </a:endParaRPr>
          </a:p>
          <a:p>
            <a:pPr>
              <a:lnSpc>
                <a:spcPct val="150000"/>
              </a:lnSpc>
            </a:pPr>
            <a:r>
              <a:rPr lang="zh-CN" altLang="zh-CN" sz="2000" b="0" i="0" dirty="0">
                <a:solidFill>
                  <a:srgbClr val="2C2C2C"/>
                </a:solidFill>
                <a:effectLst/>
              </a:rPr>
              <a:t>必须是左边</a:t>
            </a:r>
            <a:r>
              <a:rPr lang="zh-CN" altLang="zh-CN" sz="2000" b="1" i="0" dirty="0">
                <a:solidFill>
                  <a:srgbClr val="2C2C2C"/>
                </a:solidFill>
                <a:effectLst/>
              </a:rPr>
              <a:t>比</a:t>
            </a:r>
            <a:r>
              <a:rPr lang="zh-CN" altLang="en-US" sz="2000" b="1" i="0" dirty="0">
                <a:solidFill>
                  <a:srgbClr val="2C2C2C"/>
                </a:solidFill>
                <a:effectLst/>
              </a:rPr>
              <a:t>自己要</a:t>
            </a:r>
            <a:r>
              <a:rPr lang="zh-CN" altLang="zh-CN" sz="2000" b="1" i="0" dirty="0">
                <a:solidFill>
                  <a:srgbClr val="2C2C2C"/>
                </a:solidFill>
                <a:effectLst/>
              </a:rPr>
              <a:t>高</a:t>
            </a:r>
            <a:r>
              <a:rPr lang="zh-CN" altLang="zh-CN" sz="2000" b="0" i="0" dirty="0">
                <a:solidFill>
                  <a:srgbClr val="2C2C2C"/>
                </a:solidFill>
                <a:effectLst/>
              </a:rPr>
              <a:t>，且</a:t>
            </a:r>
            <a:r>
              <a:rPr lang="zh-CN" altLang="zh-CN" sz="2000" b="1" i="0" dirty="0">
                <a:solidFill>
                  <a:srgbClr val="2C2C2C"/>
                </a:solidFill>
                <a:effectLst/>
              </a:rPr>
              <a:t>中间没有被挡住</a:t>
            </a:r>
            <a:r>
              <a:rPr lang="zh-CN" altLang="zh-CN" sz="2000" b="0" i="0" dirty="0">
                <a:solidFill>
                  <a:srgbClr val="2C2C2C"/>
                </a:solidFill>
                <a:effectLst/>
              </a:rPr>
              <a:t>的牛</a:t>
            </a:r>
            <a:r>
              <a:rPr lang="zh-CN" altLang="en-US" sz="2000" b="0" i="0" dirty="0">
                <a:solidFill>
                  <a:srgbClr val="2C2C2C"/>
                </a:solidFill>
                <a:effectLst/>
              </a:rPr>
              <a:t>。</a:t>
            </a:r>
            <a:endParaRPr lang="zh-CN" altLang="en-US" dirty="0"/>
          </a:p>
        </p:txBody>
      </p:sp>
      <p:pic>
        <p:nvPicPr>
          <p:cNvPr id="47" name="图片 46">
            <a:extLst>
              <a:ext uri="{FF2B5EF4-FFF2-40B4-BE49-F238E27FC236}">
                <a16:creationId xmlns:a16="http://schemas.microsoft.com/office/drawing/2014/main" id="{CFC554E8-828F-CB26-96F8-53DE143FB8F6}"/>
              </a:ext>
            </a:extLst>
          </p:cNvPr>
          <p:cNvPicPr>
            <a:picLocks noChangeAspect="1"/>
          </p:cNvPicPr>
          <p:nvPr/>
        </p:nvPicPr>
        <p:blipFill>
          <a:blip r:embed="rId6"/>
          <a:stretch>
            <a:fillRect/>
          </a:stretch>
        </p:blipFill>
        <p:spPr>
          <a:xfrm>
            <a:off x="7984717" y="4293966"/>
            <a:ext cx="3179344" cy="2060686"/>
          </a:xfrm>
          <a:prstGeom prst="rect">
            <a:avLst/>
          </a:prstGeom>
        </p:spPr>
      </p:pic>
      <p:sp>
        <p:nvSpPr>
          <p:cNvPr id="49" name="文本框 48">
            <a:extLst>
              <a:ext uri="{FF2B5EF4-FFF2-40B4-BE49-F238E27FC236}">
                <a16:creationId xmlns:a16="http://schemas.microsoft.com/office/drawing/2014/main" id="{EE463C80-A6F1-A412-B41F-E304AC12EA83}"/>
              </a:ext>
            </a:extLst>
          </p:cNvPr>
          <p:cNvSpPr txBox="1"/>
          <p:nvPr/>
        </p:nvSpPr>
        <p:spPr>
          <a:xfrm>
            <a:off x="1491969" y="3832301"/>
            <a:ext cx="9208059" cy="461665"/>
          </a:xfrm>
          <a:prstGeom prst="rect">
            <a:avLst/>
          </a:prstGeom>
          <a:solidFill>
            <a:schemeClr val="accent1">
              <a:lumMod val="20000"/>
              <a:lumOff val="80000"/>
            </a:schemeClr>
          </a:solidFill>
        </p:spPr>
        <p:txBody>
          <a:bodyPr wrap="square">
            <a:spAutoFit/>
          </a:bodyPr>
          <a:lstStyle/>
          <a:p>
            <a:r>
              <a:rPr lang="zh-CN" altLang="en-US" sz="2000" b="1" dirty="0"/>
              <a:t>可以，因为</a:t>
            </a:r>
            <a:r>
              <a:rPr lang="zh-CN" altLang="zh-CN" sz="2000" b="1" dirty="0"/>
              <a:t>所有牛“向右看到的总数” 等于 所有牛“被左边看到的总数”</a:t>
            </a:r>
            <a:r>
              <a:rPr lang="zh-CN" altLang="en-US" sz="2400" b="1" dirty="0">
                <a:solidFill>
                  <a:srgbClr val="2C2C2C"/>
                </a:solidFill>
              </a:rPr>
              <a:t>。</a:t>
            </a:r>
            <a:endParaRPr lang="en-US" altLang="zh-CN" sz="2400" b="1" dirty="0">
              <a:solidFill>
                <a:srgbClr val="2C2C2C"/>
              </a:solidFill>
            </a:endParaRPr>
          </a:p>
        </p:txBody>
      </p:sp>
    </p:spTree>
    <p:extLst>
      <p:ext uri="{BB962C8B-B14F-4D97-AF65-F5344CB8AC3E}">
        <p14:creationId xmlns:p14="http://schemas.microsoft.com/office/powerpoint/2010/main" val="99465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D216C-06A1-A62F-0B51-710B22B1C30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03C6B2D-9D69-59C6-801A-9A2700B46888}"/>
              </a:ext>
            </a:extLst>
          </p:cNvPr>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a:extLst>
              <a:ext uri="{FF2B5EF4-FFF2-40B4-BE49-F238E27FC236}">
                <a16:creationId xmlns:a16="http://schemas.microsoft.com/office/drawing/2014/main" id="{9269CEC9-118D-5673-236E-0DC207199777}"/>
              </a:ext>
            </a:extLst>
          </p:cNvPr>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a:extLst>
              <a:ext uri="{FF2B5EF4-FFF2-40B4-BE49-F238E27FC236}">
                <a16:creationId xmlns:a16="http://schemas.microsoft.com/office/drawing/2014/main" id="{56A55490-882A-7B60-D98D-0724604FB546}"/>
              </a:ext>
            </a:extLst>
          </p:cNvPr>
          <p:cNvPicPr/>
          <p:nvPr/>
        </p:nvPicPr>
        <p:blipFill>
          <a:blip r:embed="rId3" cstate="print"/>
          <a:stretch>
            <a:fillRect/>
          </a:stretch>
        </p:blipFill>
        <p:spPr>
          <a:xfrm>
            <a:off x="10744200" y="645116"/>
            <a:ext cx="527303" cy="600455"/>
          </a:xfrm>
          <a:prstGeom prst="rect">
            <a:avLst/>
          </a:prstGeom>
        </p:spPr>
      </p:pic>
      <p:pic>
        <p:nvPicPr>
          <p:cNvPr id="5" name="object 5">
            <a:extLst>
              <a:ext uri="{FF2B5EF4-FFF2-40B4-BE49-F238E27FC236}">
                <a16:creationId xmlns:a16="http://schemas.microsoft.com/office/drawing/2014/main" id="{7C1E8D42-2FA5-138D-6033-1EA870DE9452}"/>
              </a:ext>
            </a:extLst>
          </p:cNvPr>
          <p:cNvPicPr/>
          <p:nvPr/>
        </p:nvPicPr>
        <p:blipFill>
          <a:blip r:embed="rId4" cstate="print"/>
          <a:stretch>
            <a:fillRect/>
          </a:stretch>
        </p:blipFill>
        <p:spPr>
          <a:xfrm>
            <a:off x="775716" y="704552"/>
            <a:ext cx="777240" cy="443484"/>
          </a:xfrm>
          <a:prstGeom prst="rect">
            <a:avLst/>
          </a:prstGeom>
        </p:spPr>
      </p:pic>
      <p:sp>
        <p:nvSpPr>
          <p:cNvPr id="6" name="object 6">
            <a:extLst>
              <a:ext uri="{FF2B5EF4-FFF2-40B4-BE49-F238E27FC236}">
                <a16:creationId xmlns:a16="http://schemas.microsoft.com/office/drawing/2014/main" id="{976D54AA-599A-7C30-697B-2CF7D7B94F67}"/>
              </a:ext>
            </a:extLst>
          </p:cNvPr>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mc:Choice xmlns:a14="http://schemas.microsoft.com/office/drawing/2010/main" Requires="a14">
          <p:sp>
            <p:nvSpPr>
              <p:cNvPr id="8" name="文本框 7">
                <a:extLst>
                  <a:ext uri="{FF2B5EF4-FFF2-40B4-BE49-F238E27FC236}">
                    <a16:creationId xmlns:a16="http://schemas.microsoft.com/office/drawing/2014/main" id="{5B083F69-EA6D-8910-EB71-6870DB01DF3C}"/>
                  </a:ext>
                </a:extLst>
              </p:cNvPr>
              <p:cNvSpPr txBox="1"/>
              <p:nvPr/>
            </p:nvSpPr>
            <p:spPr>
              <a:xfrm>
                <a:off x="775714" y="1486747"/>
                <a:ext cx="10669897" cy="920573"/>
              </a:xfrm>
              <a:prstGeom prst="rect">
                <a:avLst/>
              </a:prstGeom>
              <a:solidFill>
                <a:schemeClr val="accent4">
                  <a:lumMod val="20000"/>
                  <a:lumOff val="80000"/>
                </a:schemeClr>
              </a:solidFill>
            </p:spPr>
            <p:txBody>
              <a:bodyPr wrap="square">
                <a:spAutoFit/>
              </a:bodyPr>
              <a:lstStyle/>
              <a:p>
                <a:pPr>
                  <a:lnSpc>
                    <a:spcPct val="150000"/>
                  </a:lnSpc>
                </a:pPr>
                <a:r>
                  <a:rPr lang="zh-CN" altLang="en-US" sz="2000" b="1" dirty="0">
                    <a:effectLst/>
                    <a:latin typeface="微软雅黑" panose="020B0503020204020204" pitchFamily="34" charset="-122"/>
                    <a:ea typeface="微软雅黑" panose="020B0503020204020204" pitchFamily="34" charset="-122"/>
                  </a:rPr>
                  <a:t>我们通过反向思考发现：</a:t>
                </a:r>
              </a:p>
              <a:p>
                <a:pPr indent="-285750">
                  <a:lnSpc>
                    <a:spcPct val="150000"/>
                  </a:lnSpc>
                  <a:buClr>
                    <a:srgbClr val="000000"/>
                  </a:buClr>
                  <a:buFont typeface="微软雅黑" panose="020B0503020204020204" pitchFamily="34" charset="-122"/>
                  <a:buChar char="•"/>
                </a:pPr>
                <a:r>
                  <a:rPr lang="zh-CN" altLang="en-US" dirty="0">
                    <a:effectLst/>
                    <a:latin typeface="微软雅黑" panose="020B0503020204020204" pitchFamily="34" charset="-122"/>
                    <a:ea typeface="微软雅黑" panose="020B0503020204020204" pitchFamily="34" charset="-122"/>
                  </a:rPr>
                  <a:t>第 </a:t>
                </a:r>
                <a14:m>
                  <m:oMath xmlns:m="http://schemas.openxmlformats.org/officeDocument/2006/math">
                    <m:r>
                      <m:rPr>
                        <m:sty m:val="p"/>
                      </m:rPr>
                      <a:rPr lang="en-US" altLang="zh-CN" b="0" i="0" smtClean="0">
                        <a:effectLst/>
                        <a:latin typeface="Cambria Math" panose="02040503050406030204" pitchFamily="18" charset="0"/>
                        <a:ea typeface="微软雅黑" panose="020B0503020204020204" pitchFamily="34" charset="-122"/>
                      </a:rPr>
                      <m:t>i</m:t>
                    </m:r>
                  </m:oMath>
                </a14:m>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头牛被左侧看到的牛数，实际上就是“左侧比它高的那些牛，且中间没被其他牛挡住”。</a:t>
                </a:r>
              </a:p>
            </p:txBody>
          </p:sp>
        </mc:Choice>
        <mc:Fallback>
          <p:sp>
            <p:nvSpPr>
              <p:cNvPr id="8" name="文本框 7">
                <a:extLst>
                  <a:ext uri="{FF2B5EF4-FFF2-40B4-BE49-F238E27FC236}">
                    <a16:creationId xmlns:a16="http://schemas.microsoft.com/office/drawing/2014/main" id="{5B083F69-EA6D-8910-EB71-6870DB01DF3C}"/>
                  </a:ext>
                </a:extLst>
              </p:cNvPr>
              <p:cNvSpPr txBox="1">
                <a:spLocks noRot="1" noChangeAspect="1" noMove="1" noResize="1" noEditPoints="1" noAdjustHandles="1" noChangeArrowheads="1" noChangeShapeType="1" noTextEdit="1"/>
              </p:cNvSpPr>
              <p:nvPr/>
            </p:nvSpPr>
            <p:spPr>
              <a:xfrm>
                <a:off x="775714" y="1486747"/>
                <a:ext cx="10669897" cy="920573"/>
              </a:xfrm>
              <a:prstGeom prst="rect">
                <a:avLst/>
              </a:prstGeom>
              <a:blipFill>
                <a:blip r:embed="rId5"/>
                <a:stretch>
                  <a:fillRect l="-571" b="-1192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文本框 8">
                <a:extLst>
                  <a:ext uri="{FF2B5EF4-FFF2-40B4-BE49-F238E27FC236}">
                    <a16:creationId xmlns:a16="http://schemas.microsoft.com/office/drawing/2014/main" id="{5F38349C-758C-8ABB-4CAE-626F44DA7FDB}"/>
                  </a:ext>
                </a:extLst>
              </p:cNvPr>
              <p:cNvSpPr txBox="1"/>
              <p:nvPr/>
            </p:nvSpPr>
            <p:spPr>
              <a:xfrm>
                <a:off x="775713" y="2637828"/>
                <a:ext cx="10669897" cy="2120902"/>
              </a:xfrm>
              <a:prstGeom prst="rect">
                <a:avLst/>
              </a:prstGeom>
              <a:solidFill>
                <a:srgbClr val="F9FDF1"/>
              </a:solidFill>
            </p:spPr>
            <p:txBody>
              <a:bodyPr wrap="square">
                <a:spAutoFit/>
              </a:bodyPr>
              <a:lstStyle/>
              <a:p>
                <a:pPr>
                  <a:lnSpc>
                    <a:spcPct val="150000"/>
                  </a:lnSpc>
                </a:pPr>
                <a:r>
                  <a:rPr lang="zh-CN" altLang="en-US" dirty="0">
                    <a:effectLst/>
                    <a:ea typeface="微软雅黑" panose="020B0503020204020204" pitchFamily="34" charset="-122"/>
                  </a:rPr>
                  <a:t>当我们考虑“</a:t>
                </a:r>
                <a:r>
                  <a:rPr lang="zh-CN" altLang="en-US" b="1" dirty="0">
                    <a:effectLst/>
                    <a:ea typeface="微软雅黑" panose="020B0503020204020204" pitchFamily="34" charset="-122"/>
                  </a:rPr>
                  <a:t>当前这头牛 </a:t>
                </a:r>
                <a14:m>
                  <m:oMath xmlns:m="http://schemas.openxmlformats.org/officeDocument/2006/math">
                    <m:r>
                      <a:rPr lang="en-US" altLang="zh-CN" b="1" i="1" smtClean="0">
                        <a:effectLst/>
                        <a:ea typeface="微软雅黑" panose="020B0503020204020204" pitchFamily="34" charset="-122"/>
                      </a:rPr>
                      <m:t>𝒊</m:t>
                    </m:r>
                  </m:oMath>
                </a14:m>
                <a:r>
                  <a:rPr lang="zh-CN" altLang="en-US" b="1" dirty="0">
                    <a:effectLst/>
                    <a:ea typeface="微软雅黑" panose="020B0503020204020204" pitchFamily="34" charset="-122"/>
                  </a:rPr>
                  <a:t>，能被左边的哪些牛看到</a:t>
                </a:r>
                <a:r>
                  <a:rPr lang="zh-CN" altLang="en-US" dirty="0">
                    <a:effectLst/>
                    <a:ea typeface="微软雅黑" panose="020B0503020204020204" pitchFamily="34" charset="-122"/>
                  </a:rPr>
                  <a:t>”时</a:t>
                </a:r>
                <a:r>
                  <a:rPr lang="zh-CN" altLang="en-US" dirty="0">
                    <a:ea typeface="微软雅黑" panose="020B0503020204020204" pitchFamily="34" charset="-122"/>
                  </a:rPr>
                  <a:t>就</a:t>
                </a:r>
                <a:r>
                  <a:rPr lang="zh-CN" altLang="en-US" dirty="0">
                    <a:effectLst/>
                    <a:ea typeface="微软雅黑" panose="020B0503020204020204" pitchFamily="34" charset="-122"/>
                  </a:rPr>
                  <a:t>需要在向右遍历的过程中，时刻维护一个左侧的候选集合，这个集合中存放的是</a:t>
                </a:r>
                <a:r>
                  <a:rPr lang="zh-CN" altLang="en-US" b="1" dirty="0">
                    <a:effectLst/>
                    <a:ea typeface="微软雅黑" panose="020B0503020204020204" pitchFamily="34" charset="-122"/>
                  </a:rPr>
                  <a:t>那些能够看到当前这头牛的其他所有牛</a:t>
                </a:r>
                <a:r>
                  <a:rPr lang="zh-CN" altLang="en-US" dirty="0">
                    <a:effectLst/>
                    <a:ea typeface="微软雅黑" panose="020B0503020204020204" pitchFamily="34" charset="-122"/>
                  </a:rPr>
                  <a:t>。</a:t>
                </a:r>
              </a:p>
              <a:p>
                <a:pPr>
                  <a:lnSpc>
                    <a:spcPct val="150000"/>
                  </a:lnSpc>
                </a:pPr>
                <a:r>
                  <a:rPr lang="zh-CN" altLang="en-US" dirty="0">
                    <a:ea typeface="微软雅黑" panose="020B0503020204020204" pitchFamily="34" charset="-122"/>
                  </a:rPr>
                  <a:t>那么</a:t>
                </a:r>
                <a:r>
                  <a:rPr lang="zh-CN" altLang="en-US" dirty="0">
                    <a:effectLst/>
                    <a:ea typeface="微软雅黑" panose="020B0503020204020204" pitchFamily="34" charset="-122"/>
                  </a:rPr>
                  <a:t>这个集合里的牛，必须满足两个条件：</a:t>
                </a:r>
              </a:p>
              <a:p>
                <a:pPr indent="-342900">
                  <a:lnSpc>
                    <a:spcPct val="150000"/>
                  </a:lnSpc>
                  <a:buClr>
                    <a:srgbClr val="000000"/>
                  </a:buClr>
                  <a:buFont typeface="微软雅黑" panose="020B0503020204020204" pitchFamily="34" charset="-122"/>
                  <a:buAutoNum type="arabicPeriod"/>
                </a:pPr>
                <a:r>
                  <a:rPr lang="zh-CN" altLang="en-US" b="1" dirty="0">
                    <a:effectLst/>
                    <a:ea typeface="微软雅黑" panose="020B0503020204020204" pitchFamily="34" charset="-122"/>
                  </a:rPr>
                  <a:t>身高必须大于当前牛 </a:t>
                </a:r>
                <a14:m>
                  <m:oMath xmlns:m="http://schemas.openxmlformats.org/officeDocument/2006/math">
                    <m:r>
                      <a:rPr lang="en-US" altLang="zh-CN" b="1" i="0" smtClean="0">
                        <a:effectLst/>
                        <a:ea typeface="微软雅黑" panose="020B0503020204020204" pitchFamily="34" charset="-122"/>
                      </a:rPr>
                      <m:t>𝐢</m:t>
                    </m:r>
                  </m:oMath>
                </a14:m>
                <a:r>
                  <a:rPr lang="zh-CN" altLang="en-US" b="1" dirty="0">
                    <a:effectLst/>
                    <a:ea typeface="微软雅黑" panose="020B0503020204020204" pitchFamily="34" charset="-122"/>
                  </a:rPr>
                  <a:t>；</a:t>
                </a:r>
              </a:p>
              <a:p>
                <a:pPr indent="-342900">
                  <a:lnSpc>
                    <a:spcPct val="150000"/>
                  </a:lnSpc>
                  <a:buClr>
                    <a:srgbClr val="000000"/>
                  </a:buClr>
                  <a:buFont typeface="微软雅黑" panose="020B0503020204020204" pitchFamily="34" charset="-122"/>
                  <a:buAutoNum type="arabicPeriod"/>
                </a:pPr>
                <a:r>
                  <a:rPr lang="zh-CN" altLang="en-US" b="1" dirty="0">
                    <a:effectLst/>
                    <a:ea typeface="微软雅黑" panose="020B0503020204020204" pitchFamily="34" charset="-122"/>
                  </a:rPr>
                  <a:t>它们之间不能被更高的牛隔断。</a:t>
                </a:r>
              </a:p>
            </p:txBody>
          </p:sp>
        </mc:Choice>
        <mc:Fallback>
          <p:sp>
            <p:nvSpPr>
              <p:cNvPr id="9" name="文本框 8">
                <a:extLst>
                  <a:ext uri="{FF2B5EF4-FFF2-40B4-BE49-F238E27FC236}">
                    <a16:creationId xmlns:a16="http://schemas.microsoft.com/office/drawing/2014/main" id="{5F38349C-758C-8ABB-4CAE-626F44DA7FDB}"/>
                  </a:ext>
                </a:extLst>
              </p:cNvPr>
              <p:cNvSpPr txBox="1">
                <a:spLocks noRot="1" noChangeAspect="1" noMove="1" noResize="1" noEditPoints="1" noAdjustHandles="1" noChangeArrowheads="1" noChangeShapeType="1" noTextEdit="1"/>
              </p:cNvSpPr>
              <p:nvPr/>
            </p:nvSpPr>
            <p:spPr>
              <a:xfrm>
                <a:off x="775713" y="2637828"/>
                <a:ext cx="10669897" cy="2120902"/>
              </a:xfrm>
              <a:prstGeom prst="rect">
                <a:avLst/>
              </a:prstGeom>
              <a:blipFill>
                <a:blip r:embed="rId6"/>
                <a:stretch>
                  <a:fillRect l="-457" b="-3736"/>
                </a:stretch>
              </a:blipFill>
            </p:spPr>
            <p:txBody>
              <a:bodyPr/>
              <a:lstStyle/>
              <a:p>
                <a:r>
                  <a:rPr lang="en-US">
                    <a:noFill/>
                  </a:rPr>
                  <a:t> </a:t>
                </a:r>
              </a:p>
            </p:txBody>
          </p:sp>
        </mc:Fallback>
      </mc:AlternateContent>
      <p:sp>
        <p:nvSpPr>
          <p:cNvPr id="15" name="文本框 14">
            <a:extLst>
              <a:ext uri="{FF2B5EF4-FFF2-40B4-BE49-F238E27FC236}">
                <a16:creationId xmlns:a16="http://schemas.microsoft.com/office/drawing/2014/main" id="{584A0B64-899A-6465-E5C9-0E75C09C11AF}"/>
              </a:ext>
            </a:extLst>
          </p:cNvPr>
          <p:cNvSpPr txBox="1"/>
          <p:nvPr/>
        </p:nvSpPr>
        <p:spPr>
          <a:xfrm>
            <a:off x="775714" y="4989238"/>
            <a:ext cx="10669896" cy="1293367"/>
          </a:xfrm>
          <a:prstGeom prst="rect">
            <a:avLst/>
          </a:prstGeom>
          <a:solidFill>
            <a:schemeClr val="accent6">
              <a:lumMod val="20000"/>
              <a:lumOff val="80000"/>
            </a:schemeClr>
          </a:solidFill>
        </p:spPr>
        <p:txBody>
          <a:bodyPr wrap="square">
            <a:spAutoFit/>
          </a:bodyPr>
          <a:lstStyle/>
          <a:p>
            <a:pPr>
              <a:lnSpc>
                <a:spcPct val="150000"/>
              </a:lnSpc>
            </a:pPr>
            <a:r>
              <a:rPr lang="zh-CN" altLang="en-US" dirty="0">
                <a:effectLst/>
                <a:latin typeface="微软雅黑" panose="020B0503020204020204" pitchFamily="34" charset="-122"/>
                <a:ea typeface="微软雅黑" panose="020B0503020204020204" pitchFamily="34" charset="-122"/>
              </a:rPr>
              <a:t>也就是意味着，这个集合里的牛，身高必须是</a:t>
            </a:r>
            <a:r>
              <a:rPr lang="zh-CN" altLang="en-US" b="1" dirty="0">
                <a:effectLst/>
                <a:latin typeface="微软雅黑" panose="020B0503020204020204" pitchFamily="34" charset="-122"/>
                <a:ea typeface="微软雅黑" panose="020B0503020204020204" pitchFamily="34" charset="-122"/>
              </a:rPr>
              <a:t>严格单调递减</a:t>
            </a:r>
            <a:r>
              <a:rPr lang="zh-CN" altLang="en-US" dirty="0">
                <a:effectLst/>
                <a:latin typeface="微软雅黑" panose="020B0503020204020204" pitchFamily="34" charset="-122"/>
                <a:ea typeface="微软雅黑" panose="020B0503020204020204" pitchFamily="34" charset="-122"/>
              </a:rPr>
              <a:t>的（越靠左越高，越靠右越矮）。</a:t>
            </a:r>
            <a:endParaRPr lang="en-US" altLang="zh-CN" dirty="0">
              <a:effectLst/>
              <a:latin typeface="微软雅黑" panose="020B0503020204020204" pitchFamily="34" charset="-122"/>
              <a:ea typeface="微软雅黑" panose="020B0503020204020204" pitchFamily="34" charset="-122"/>
            </a:endParaRPr>
          </a:p>
          <a:p>
            <a:pPr>
              <a:lnSpc>
                <a:spcPct val="150000"/>
              </a:lnSpc>
            </a:pPr>
            <a:r>
              <a:rPr lang="zh-CN" altLang="en-US" dirty="0">
                <a:effectLst/>
                <a:latin typeface="微软雅黑" panose="020B0503020204020204" pitchFamily="34" charset="-122"/>
                <a:ea typeface="微软雅黑" panose="020B0503020204020204" pitchFamily="34" charset="-122"/>
              </a:rPr>
              <a:t>如果左边出现了一个“左矮右高”的组合，比如 </a:t>
            </a:r>
            <a:r>
              <a:rPr lang="en-US" altLang="zh-CN" dirty="0">
                <a:solidFill>
                  <a:srgbClr val="C00000"/>
                </a:solidFill>
                <a:effectLst/>
                <a:latin typeface="Consolas" panose="020B0609020204030204" pitchFamily="49" charset="0"/>
                <a:ea typeface="微软雅黑" panose="020B0503020204020204" pitchFamily="34" charset="-122"/>
              </a:rPr>
              <a:t>[2, 4]</a:t>
            </a:r>
            <a:r>
              <a:rPr lang="zh-CN" altLang="en-US" dirty="0">
                <a:effectLst/>
                <a:latin typeface="微软雅黑" panose="020B0503020204020204" pitchFamily="34" charset="-122"/>
                <a:ea typeface="微软雅黑" panose="020B0503020204020204" pitchFamily="34" charset="-122"/>
              </a:rPr>
              <a:t>，那么左边的 </a:t>
            </a:r>
            <a:r>
              <a:rPr lang="en-US" altLang="zh-CN" dirty="0">
                <a:solidFill>
                  <a:srgbClr val="C00000"/>
                </a:solidFill>
                <a:effectLst/>
                <a:latin typeface="Consolas" panose="020B0609020204030204" pitchFamily="49" charset="0"/>
                <a:ea typeface="微软雅黑" panose="020B0503020204020204" pitchFamily="34" charset="-122"/>
              </a:rPr>
              <a:t>2</a:t>
            </a:r>
            <a:r>
              <a:rPr lang="zh-CN" altLang="en-US" dirty="0">
                <a:effectLst/>
                <a:latin typeface="微软雅黑" panose="020B0503020204020204" pitchFamily="34" charset="-122"/>
                <a:ea typeface="微软雅黑" panose="020B0503020204020204" pitchFamily="34" charset="-122"/>
              </a:rPr>
              <a:t> 就彻底失去了看到后续所有牛的机会，因为它被 </a:t>
            </a:r>
            <a:r>
              <a:rPr lang="en-US" altLang="zh-CN" dirty="0">
                <a:solidFill>
                  <a:srgbClr val="C00000"/>
                </a:solidFill>
                <a:effectLst/>
                <a:latin typeface="Consolas" panose="020B0609020204030204" pitchFamily="49" charset="0"/>
                <a:ea typeface="微软雅黑" panose="020B0503020204020204" pitchFamily="34" charset="-122"/>
              </a:rPr>
              <a:t>4</a:t>
            </a:r>
            <a:r>
              <a:rPr lang="zh-CN" altLang="en-US" dirty="0">
                <a:effectLst/>
                <a:latin typeface="微软雅黑" panose="020B0503020204020204" pitchFamily="34" charset="-122"/>
                <a:ea typeface="微软雅黑" panose="020B0503020204020204" pitchFamily="34" charset="-122"/>
              </a:rPr>
              <a:t> 给挡死了。</a:t>
            </a:r>
          </a:p>
        </p:txBody>
      </p:sp>
    </p:spTree>
    <p:extLst>
      <p:ext uri="{BB962C8B-B14F-4D97-AF65-F5344CB8AC3E}">
        <p14:creationId xmlns:p14="http://schemas.microsoft.com/office/powerpoint/2010/main" val="2996791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xEl>
                                              <p:pRg st="0" end="0"/>
                                            </p:txEl>
                                          </p:spTgt>
                                        </p:tgtEl>
                                        <p:attrNameLst>
                                          <p:attrName>style.visibility</p:attrName>
                                        </p:attrNameLst>
                                      </p:cBhvr>
                                      <p:to>
                                        <p:strVal val="visible"/>
                                      </p:to>
                                    </p:set>
                                    <p:animEffect transition="in" filter="fade">
                                      <p:cBhvr>
                                        <p:cTn id="27" dur="500"/>
                                        <p:tgtEl>
                                          <p:spTgt spid="1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xEl>
                                              <p:pRg st="1" end="1"/>
                                            </p:txEl>
                                          </p:spTgt>
                                        </p:tgtEl>
                                        <p:attrNameLst>
                                          <p:attrName>style.visibility</p:attrName>
                                        </p:attrNameLst>
                                      </p:cBhvr>
                                      <p:to>
                                        <p:strVal val="visible"/>
                                      </p:to>
                                    </p:set>
                                    <p:animEffect transition="in" filter="fade">
                                      <p:cBhvr>
                                        <p:cTn id="32"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D216C-06A1-A62F-0B51-710B22B1C30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03C6B2D-9D69-59C6-801A-9A2700B46888}"/>
              </a:ext>
            </a:extLst>
          </p:cNvPr>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a:extLst>
              <a:ext uri="{FF2B5EF4-FFF2-40B4-BE49-F238E27FC236}">
                <a16:creationId xmlns:a16="http://schemas.microsoft.com/office/drawing/2014/main" id="{9269CEC9-118D-5673-236E-0DC207199777}"/>
              </a:ext>
            </a:extLst>
          </p:cNvPr>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a:extLst>
              <a:ext uri="{FF2B5EF4-FFF2-40B4-BE49-F238E27FC236}">
                <a16:creationId xmlns:a16="http://schemas.microsoft.com/office/drawing/2014/main" id="{56A55490-882A-7B60-D98D-0724604FB546}"/>
              </a:ext>
            </a:extLst>
          </p:cNvPr>
          <p:cNvPicPr/>
          <p:nvPr/>
        </p:nvPicPr>
        <p:blipFill>
          <a:blip r:embed="rId3" cstate="print"/>
          <a:stretch>
            <a:fillRect/>
          </a:stretch>
        </p:blipFill>
        <p:spPr>
          <a:xfrm>
            <a:off x="10744200" y="645116"/>
            <a:ext cx="527303" cy="600455"/>
          </a:xfrm>
          <a:prstGeom prst="rect">
            <a:avLst/>
          </a:prstGeom>
        </p:spPr>
      </p:pic>
      <p:pic>
        <p:nvPicPr>
          <p:cNvPr id="5" name="object 5">
            <a:extLst>
              <a:ext uri="{FF2B5EF4-FFF2-40B4-BE49-F238E27FC236}">
                <a16:creationId xmlns:a16="http://schemas.microsoft.com/office/drawing/2014/main" id="{7C1E8D42-2FA5-138D-6033-1EA870DE9452}"/>
              </a:ext>
            </a:extLst>
          </p:cNvPr>
          <p:cNvPicPr/>
          <p:nvPr/>
        </p:nvPicPr>
        <p:blipFill>
          <a:blip r:embed="rId4" cstate="print"/>
          <a:stretch>
            <a:fillRect/>
          </a:stretch>
        </p:blipFill>
        <p:spPr>
          <a:xfrm>
            <a:off x="775716" y="704552"/>
            <a:ext cx="777240" cy="443484"/>
          </a:xfrm>
          <a:prstGeom prst="rect">
            <a:avLst/>
          </a:prstGeom>
        </p:spPr>
      </p:pic>
      <p:sp>
        <p:nvSpPr>
          <p:cNvPr id="6" name="object 6">
            <a:extLst>
              <a:ext uri="{FF2B5EF4-FFF2-40B4-BE49-F238E27FC236}">
                <a16:creationId xmlns:a16="http://schemas.microsoft.com/office/drawing/2014/main" id="{976D54AA-599A-7C30-697B-2CF7D7B94F67}"/>
              </a:ext>
            </a:extLst>
          </p:cNvPr>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mc:Choice xmlns:a14="http://schemas.microsoft.com/office/drawing/2010/main" Requires="a14">
          <p:sp>
            <p:nvSpPr>
              <p:cNvPr id="10" name="文本框 9">
                <a:extLst>
                  <a:ext uri="{FF2B5EF4-FFF2-40B4-BE49-F238E27FC236}">
                    <a16:creationId xmlns:a16="http://schemas.microsoft.com/office/drawing/2014/main" id="{A9A08762-F6C4-94F8-6D7D-78DCA73973C3}"/>
                  </a:ext>
                </a:extLst>
              </p:cNvPr>
              <p:cNvSpPr txBox="1"/>
              <p:nvPr/>
            </p:nvSpPr>
            <p:spPr>
              <a:xfrm>
                <a:off x="724887" y="2964968"/>
                <a:ext cx="10783287" cy="3370859"/>
              </a:xfrm>
              <a:prstGeom prst="rect">
                <a:avLst/>
              </a:prstGeom>
              <a:solidFill>
                <a:schemeClr val="accent1">
                  <a:lumMod val="20000"/>
                  <a:lumOff val="80000"/>
                </a:schemeClr>
              </a:solidFill>
            </p:spPr>
            <p:txBody>
              <a:bodyPr wrap="square">
                <a:spAutoFit/>
              </a:bodyPr>
              <a:lstStyle/>
              <a:p>
                <a:pPr>
                  <a:lnSpc>
                    <a:spcPct val="150000"/>
                  </a:lnSpc>
                </a:pPr>
                <a:r>
                  <a:rPr lang="zh-CN" altLang="en-US" dirty="0">
                    <a:ea typeface="微软雅黑" panose="020B0503020204020204" pitchFamily="34" charset="-122"/>
                  </a:rPr>
                  <a:t>那么考虑</a:t>
                </a:r>
                <a:r>
                  <a:rPr lang="zh-CN" altLang="en-US" dirty="0">
                    <a:effectLst/>
                    <a:ea typeface="微软雅黑" panose="020B0503020204020204" pitchFamily="34" charset="-122"/>
                  </a:rPr>
                  <a:t>当一头新牛 </a:t>
                </a:r>
                <a14:m>
                  <m:oMath xmlns:m="http://schemas.openxmlformats.org/officeDocument/2006/math">
                    <m:sSub>
                      <m:sSubPr>
                        <m:ctrlPr>
                          <a:rPr lang="en-US" altLang="zh-CN" i="1" smtClean="0">
                            <a:effectLst/>
                            <a:ea typeface="微软雅黑" panose="020B0503020204020204" pitchFamily="34" charset="-122"/>
                          </a:rPr>
                        </m:ctrlPr>
                      </m:sSubPr>
                      <m:e>
                        <m:r>
                          <a:rPr lang="en-US" altLang="zh-CN" i="1" smtClean="0">
                            <a:effectLst/>
                            <a:ea typeface="微软雅黑" panose="020B0503020204020204" pitchFamily="34" charset="-122"/>
                          </a:rPr>
                          <m:t>h</m:t>
                        </m:r>
                      </m:e>
                      <m:sub>
                        <m:r>
                          <a:rPr lang="en-US" altLang="zh-CN" i="1" smtClean="0">
                            <a:effectLst/>
                            <a:ea typeface="微软雅黑" panose="020B0503020204020204" pitchFamily="34" charset="-122"/>
                          </a:rPr>
                          <m:t>𝑖</m:t>
                        </m:r>
                      </m:sub>
                    </m:sSub>
                  </m:oMath>
                </a14:m>
                <a:r>
                  <a:rPr lang="en-US" altLang="zh-CN" dirty="0">
                    <a:effectLst/>
                    <a:ea typeface="微软雅黑" panose="020B0503020204020204" pitchFamily="34" charset="-122"/>
                  </a:rPr>
                  <a:t> </a:t>
                </a:r>
                <a:r>
                  <a:rPr lang="zh-CN" altLang="en-US" dirty="0">
                    <a:effectLst/>
                    <a:ea typeface="微软雅黑" panose="020B0503020204020204" pitchFamily="34" charset="-122"/>
                  </a:rPr>
                  <a:t>加入时，这个候选集合会发生什么变化？</a:t>
                </a:r>
              </a:p>
              <a:p>
                <a:pPr indent="-342900">
                  <a:lnSpc>
                    <a:spcPct val="150000"/>
                  </a:lnSpc>
                  <a:buClr>
                    <a:srgbClr val="000000"/>
                  </a:buClr>
                  <a:buFont typeface="微软雅黑" panose="020B0503020204020204" pitchFamily="34" charset="-122"/>
                  <a:buAutoNum type="arabicPeriod"/>
                </a:pPr>
                <a:r>
                  <a:rPr lang="zh-CN" altLang="en-US" b="1" dirty="0">
                    <a:solidFill>
                      <a:schemeClr val="accent2">
                        <a:lumMod val="75000"/>
                      </a:schemeClr>
                    </a:solidFill>
                    <a:effectLst/>
                    <a:ea typeface="微软雅黑" panose="020B0503020204020204" pitchFamily="34" charset="-122"/>
                  </a:rPr>
                  <a:t>淘汰：</a:t>
                </a:r>
                <a:r>
                  <a:rPr lang="zh-CN" altLang="en-US" b="1" dirty="0">
                    <a:effectLst/>
                    <a:ea typeface="微软雅黑" panose="020B0503020204020204" pitchFamily="34" charset="-122"/>
                  </a:rPr>
                  <a:t>新牛 </a:t>
                </a:r>
                <a14:m>
                  <m:oMath xmlns:m="http://schemas.openxmlformats.org/officeDocument/2006/math">
                    <m:sSub>
                      <m:sSubPr>
                        <m:ctrlPr>
                          <a:rPr lang="en-US" altLang="zh-CN" b="1" smtClean="0">
                            <a:effectLst/>
                            <a:ea typeface="微软雅黑" panose="020B0503020204020204" pitchFamily="34" charset="-122"/>
                          </a:rPr>
                        </m:ctrlPr>
                      </m:sSubPr>
                      <m:e>
                        <m:r>
                          <a:rPr lang="en-US" altLang="zh-CN" b="1" i="0" smtClean="0">
                            <a:effectLst/>
                            <a:ea typeface="微软雅黑" panose="020B0503020204020204" pitchFamily="34" charset="-122"/>
                          </a:rPr>
                          <m:t>𝐡</m:t>
                        </m:r>
                      </m:e>
                      <m:sub>
                        <m:r>
                          <a:rPr lang="en-US" altLang="zh-CN" b="1" i="0" smtClean="0">
                            <a:effectLst/>
                            <a:ea typeface="微软雅黑" panose="020B0503020204020204" pitchFamily="34" charset="-122"/>
                          </a:rPr>
                          <m:t>𝐢</m:t>
                        </m:r>
                      </m:sub>
                    </m:sSub>
                  </m:oMath>
                </a14:m>
                <a:r>
                  <a:rPr lang="en-US" altLang="zh-CN" b="1" dirty="0">
                    <a:effectLst/>
                    <a:ea typeface="微软雅黑" panose="020B0503020204020204" pitchFamily="34" charset="-122"/>
                  </a:rPr>
                  <a:t> </a:t>
                </a:r>
                <a:r>
                  <a:rPr lang="zh-CN" altLang="en-US" b="1" dirty="0">
                    <a:effectLst/>
                    <a:ea typeface="微软雅黑" panose="020B0503020204020204" pitchFamily="34" charset="-122"/>
                  </a:rPr>
                  <a:t>可能会挡住集合里一部分比它矮的牛。</a:t>
                </a:r>
              </a:p>
              <a:p>
                <a:pPr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被挡住的是哪些牛？是集合里最右边、最近的那些牛，例如加入了 </a:t>
                </a:r>
                <a:r>
                  <a:rPr lang="en-US" altLang="zh-CN" dirty="0">
                    <a:effectLst/>
                    <a:ea typeface="微软雅黑" panose="020B0503020204020204" pitchFamily="34" charset="-122"/>
                  </a:rPr>
                  <a:t>5 </a:t>
                </a:r>
                <a:r>
                  <a:rPr lang="zh-CN" altLang="en-US" dirty="0">
                    <a:effectLst/>
                    <a:ea typeface="微软雅黑" panose="020B0503020204020204" pitchFamily="34" charset="-122"/>
                  </a:rPr>
                  <a:t>后 </a:t>
                </a:r>
                <a:r>
                  <a:rPr lang="en-US" altLang="zh-CN" dirty="0">
                    <a:effectLst/>
                    <a:ea typeface="微软雅黑" panose="020B0503020204020204" pitchFamily="34" charset="-122"/>
                  </a:rPr>
                  <a:t>4</a:t>
                </a:r>
                <a:r>
                  <a:rPr lang="zh-CN" altLang="en-US" dirty="0">
                    <a:ea typeface="微软雅黑" panose="020B0503020204020204" pitchFamily="34" charset="-122"/>
                  </a:rPr>
                  <a:t> 已经被完全挡死了</a:t>
                </a:r>
                <a:r>
                  <a:rPr lang="zh-CN" altLang="en-US" dirty="0">
                    <a:effectLst/>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这意味着我们要从集合的末尾开始依次检查并剔除，直到遇到一头比 </a:t>
                </a:r>
                <a14:m>
                  <m:oMath xmlns:m="http://schemas.openxmlformats.org/officeDocument/2006/math">
                    <m:sSub>
                      <m:sSubPr>
                        <m:ctrlPr>
                          <a:rPr lang="en-US" altLang="zh-CN" smtClean="0">
                            <a:effectLst/>
                            <a:ea typeface="微软雅黑" panose="020B0503020204020204" pitchFamily="34" charset="-122"/>
                          </a:rPr>
                        </m:ctrlPr>
                      </m:sSubPr>
                      <m:e>
                        <m:r>
                          <m:rPr>
                            <m:sty m:val="p"/>
                          </m:rPr>
                          <a:rPr lang="en-US" altLang="zh-CN" b="0" i="0" smtClean="0">
                            <a:effectLst/>
                            <a:ea typeface="微软雅黑" panose="020B0503020204020204" pitchFamily="34" charset="-122"/>
                          </a:rPr>
                          <m:t>h</m:t>
                        </m:r>
                      </m:e>
                      <m:sub>
                        <m:r>
                          <m:rPr>
                            <m:sty m:val="p"/>
                          </m:rPr>
                          <a:rPr lang="en-US" altLang="zh-CN" b="0" i="0" smtClean="0">
                            <a:effectLst/>
                            <a:ea typeface="微软雅黑" panose="020B0503020204020204" pitchFamily="34" charset="-122"/>
                          </a:rPr>
                          <m:t>i</m:t>
                        </m:r>
                      </m:sub>
                    </m:sSub>
                  </m:oMath>
                </a14:m>
                <a:r>
                  <a:rPr lang="en-US" altLang="zh-CN" dirty="0">
                    <a:effectLst/>
                    <a:ea typeface="微软雅黑" panose="020B0503020204020204" pitchFamily="34" charset="-122"/>
                  </a:rPr>
                  <a:t> </a:t>
                </a:r>
                <a:r>
                  <a:rPr lang="zh-CN" altLang="en-US" dirty="0">
                    <a:effectLst/>
                    <a:ea typeface="微软雅黑" panose="020B0503020204020204" pitchFamily="34" charset="-122"/>
                  </a:rPr>
                  <a:t>高的牛为止。</a:t>
                </a:r>
                <a:endParaRPr lang="en-US" altLang="zh-CN" dirty="0">
                  <a:effectLst/>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dirty="0">
                    <a:ea typeface="微软雅黑" panose="020B0503020204020204" pitchFamily="34" charset="-122"/>
                  </a:rPr>
                  <a:t>当剔除之后，此时</a:t>
                </a:r>
                <a:r>
                  <a:rPr lang="zh-CN" altLang="en-US" b="1" dirty="0">
                    <a:ea typeface="微软雅黑" panose="020B0503020204020204" pitchFamily="34" charset="-122"/>
                  </a:rPr>
                  <a:t>栈内存留的每一头牛都能看到这头</a:t>
                </a:r>
                <a:r>
                  <a:rPr lang="zh-CN" altLang="en-US" b="1" dirty="0">
                    <a:effectLst/>
                    <a:ea typeface="微软雅黑" panose="020B0503020204020204" pitchFamily="34" charset="-122"/>
                  </a:rPr>
                  <a:t>新牛 </a:t>
                </a:r>
                <a14:m>
                  <m:oMath xmlns:m="http://schemas.openxmlformats.org/officeDocument/2006/math">
                    <m:sSub>
                      <m:sSubPr>
                        <m:ctrlPr>
                          <a:rPr lang="en-US" altLang="zh-CN" b="1" i="1" smtClean="0">
                            <a:effectLst/>
                            <a:latin typeface="Cambria Math" panose="02040503050406030204" pitchFamily="18" charset="0"/>
                            <a:ea typeface="微软雅黑" panose="020B0503020204020204" pitchFamily="34" charset="-122"/>
                          </a:rPr>
                        </m:ctrlPr>
                      </m:sSubPr>
                      <m:e>
                        <m:r>
                          <a:rPr lang="en-US" altLang="zh-CN" b="1" i="0" smtClean="0">
                            <a:effectLst/>
                            <a:latin typeface="Cambria Math" panose="02040503050406030204" pitchFamily="18" charset="0"/>
                            <a:ea typeface="微软雅黑" panose="020B0503020204020204" pitchFamily="34" charset="-122"/>
                          </a:rPr>
                          <m:t>𝐡</m:t>
                        </m:r>
                      </m:e>
                      <m:sub>
                        <m:r>
                          <a:rPr lang="en-US" altLang="zh-CN" b="1" i="0" smtClean="0">
                            <a:effectLst/>
                            <a:latin typeface="Cambria Math" panose="02040503050406030204" pitchFamily="18" charset="0"/>
                            <a:ea typeface="微软雅黑" panose="020B0503020204020204" pitchFamily="34" charset="-122"/>
                          </a:rPr>
                          <m:t>𝐢</m:t>
                        </m:r>
                      </m:sub>
                    </m:sSub>
                  </m:oMath>
                </a14:m>
                <a:r>
                  <a:rPr lang="zh-CN" altLang="en-US" dirty="0">
                    <a:effectLst/>
                    <a:ea typeface="微软雅黑" panose="020B0503020204020204" pitchFamily="34" charset="-122"/>
                  </a:rPr>
                  <a:t>，故总和需要加上栈中元素个数</a:t>
                </a:r>
                <a:r>
                  <a:rPr lang="zh-CN" altLang="en-US" dirty="0">
                    <a:ea typeface="微软雅黑" panose="020B0503020204020204" pitchFamily="34" charset="-122"/>
                  </a:rPr>
                  <a:t>。</a:t>
                </a:r>
                <a:endParaRPr lang="zh-CN" altLang="en-US" dirty="0">
                  <a:effectLst/>
                  <a:ea typeface="微软雅黑" panose="020B0503020204020204" pitchFamily="34" charset="-122"/>
                </a:endParaRPr>
              </a:p>
              <a:p>
                <a:pPr indent="-342900">
                  <a:lnSpc>
                    <a:spcPct val="150000"/>
                  </a:lnSpc>
                  <a:buClr>
                    <a:srgbClr val="000000"/>
                  </a:buClr>
                  <a:buFont typeface="微软雅黑" panose="020B0503020204020204" pitchFamily="34" charset="-122"/>
                  <a:buAutoNum type="arabicPeriod" startAt="2"/>
                </a:pPr>
                <a:r>
                  <a:rPr lang="zh-CN" altLang="en-US" b="1" dirty="0">
                    <a:solidFill>
                      <a:schemeClr val="accent6">
                        <a:lumMod val="75000"/>
                      </a:schemeClr>
                    </a:solidFill>
                    <a:effectLst/>
                    <a:ea typeface="微软雅黑" panose="020B0503020204020204" pitchFamily="34" charset="-122"/>
                  </a:rPr>
                  <a:t>加入：</a:t>
                </a:r>
                <a14:m>
                  <m:oMath xmlns:m="http://schemas.openxmlformats.org/officeDocument/2006/math">
                    <m:sSub>
                      <m:sSubPr>
                        <m:ctrlPr>
                          <a:rPr lang="en-US" altLang="zh-CN" b="1" smtClean="0">
                            <a:effectLst/>
                            <a:ea typeface="微软雅黑" panose="020B0503020204020204" pitchFamily="34" charset="-122"/>
                          </a:rPr>
                        </m:ctrlPr>
                      </m:sSubPr>
                      <m:e>
                        <m:r>
                          <a:rPr lang="en-US" altLang="zh-CN" b="1" i="0" smtClean="0">
                            <a:effectLst/>
                            <a:ea typeface="微软雅黑" panose="020B0503020204020204" pitchFamily="34" charset="-122"/>
                          </a:rPr>
                          <m:t>𝐡</m:t>
                        </m:r>
                      </m:e>
                      <m:sub>
                        <m:r>
                          <a:rPr lang="en-US" altLang="zh-CN" b="1" i="0" smtClean="0">
                            <a:effectLst/>
                            <a:ea typeface="微软雅黑" panose="020B0503020204020204" pitchFamily="34" charset="-122"/>
                          </a:rPr>
                          <m:t>𝐢</m:t>
                        </m:r>
                      </m:sub>
                    </m:sSub>
                  </m:oMath>
                </a14:m>
                <a:r>
                  <a:rPr lang="en-US" altLang="zh-CN" b="1" dirty="0">
                    <a:effectLst/>
                    <a:ea typeface="微软雅黑" panose="020B0503020204020204" pitchFamily="34" charset="-122"/>
                  </a:rPr>
                  <a:t> </a:t>
                </a:r>
                <a:r>
                  <a:rPr lang="zh-CN" altLang="en-US" b="1" dirty="0">
                    <a:effectLst/>
                    <a:ea typeface="微软雅黑" panose="020B0503020204020204" pitchFamily="34" charset="-122"/>
                  </a:rPr>
                  <a:t>自己也成为了未来右侧牛的</a:t>
                </a:r>
                <a:r>
                  <a:rPr lang="zh-CN" altLang="en-US" b="1" dirty="0">
                    <a:solidFill>
                      <a:schemeClr val="accent6">
                        <a:lumMod val="75000"/>
                      </a:schemeClr>
                    </a:solidFill>
                    <a:effectLst/>
                    <a:ea typeface="微软雅黑" panose="020B0503020204020204" pitchFamily="34" charset="-122"/>
                  </a:rPr>
                  <a:t>潜在观察者</a:t>
                </a:r>
                <a:r>
                  <a:rPr lang="zh-CN" altLang="en-US" b="1" dirty="0">
                    <a:effectLst/>
                    <a:ea typeface="微软雅黑" panose="020B0503020204020204" pitchFamily="34" charset="-122"/>
                  </a:rPr>
                  <a:t>，需要追加到集合的末尾</a:t>
                </a:r>
                <a:r>
                  <a:rPr lang="zh-CN" altLang="en-US" b="1" dirty="0">
                    <a:ea typeface="微软雅黑" panose="020B0503020204020204" pitchFamily="34" charset="-122"/>
                  </a:rPr>
                  <a:t>，</a:t>
                </a:r>
                <a:r>
                  <a:rPr lang="zh-CN" altLang="en-US" b="1" dirty="0">
                    <a:effectLst/>
                    <a:ea typeface="微软雅黑" panose="020B0503020204020204" pitchFamily="34" charset="-122"/>
                  </a:rPr>
                  <a:t>例如后续来了一个 </a:t>
                </a:r>
                <a:r>
                  <a:rPr lang="en-US" altLang="zh-CN" b="1" dirty="0">
                    <a:effectLst/>
                    <a:ea typeface="微软雅黑" panose="020B0503020204020204" pitchFamily="34" charset="-122"/>
                  </a:rPr>
                  <a:t>2</a:t>
                </a:r>
                <a:r>
                  <a:rPr lang="zh-CN" altLang="en-US" b="1" dirty="0">
                    <a:effectLst/>
                    <a:ea typeface="微软雅黑" panose="020B0503020204020204" pitchFamily="34" charset="-122"/>
                  </a:rPr>
                  <a:t>。</a:t>
                </a:r>
              </a:p>
              <a:p>
                <a:pPr>
                  <a:lnSpc>
                    <a:spcPct val="150000"/>
                  </a:lnSpc>
                </a:pPr>
                <a:r>
                  <a:rPr lang="zh-CN" altLang="en-US" dirty="0">
                    <a:effectLst/>
                    <a:ea typeface="微软雅黑" panose="020B0503020204020204" pitchFamily="34" charset="-122"/>
                  </a:rPr>
                  <a:t>这种</a:t>
                </a:r>
                <a:r>
                  <a:rPr lang="zh-CN" altLang="en-US" b="1" dirty="0">
                    <a:effectLst/>
                    <a:ea typeface="微软雅黑" panose="020B0503020204020204" pitchFamily="34" charset="-122"/>
                  </a:rPr>
                  <a:t>只在末尾</a:t>
                </a:r>
                <a:r>
                  <a:rPr lang="zh-CN" altLang="en-US" dirty="0">
                    <a:effectLst/>
                    <a:ea typeface="微软雅黑" panose="020B0503020204020204" pitchFamily="34" charset="-122"/>
                  </a:rPr>
                  <a:t>进行剔除和追加、且</a:t>
                </a:r>
                <a:r>
                  <a:rPr lang="zh-CN" altLang="en-US" b="1" dirty="0">
                    <a:effectLst/>
                    <a:ea typeface="微软雅黑" panose="020B0503020204020204" pitchFamily="34" charset="-122"/>
                  </a:rPr>
                  <a:t>后加入的元素最先被淘汰</a:t>
                </a:r>
                <a:r>
                  <a:rPr lang="zh-CN" altLang="en-US" dirty="0">
                    <a:effectLst/>
                    <a:ea typeface="微软雅黑" panose="020B0503020204020204" pitchFamily="34" charset="-122"/>
                  </a:rPr>
                  <a:t>的模式</a:t>
                </a:r>
                <a:r>
                  <a:rPr lang="zh-CN" altLang="en-US" b="1" dirty="0">
                    <a:effectLst/>
                    <a:ea typeface="微软雅黑" panose="020B0503020204020204" pitchFamily="34" charset="-122"/>
                  </a:rPr>
                  <a:t>，</a:t>
                </a:r>
                <a:r>
                  <a:rPr lang="zh-CN" altLang="en-US" b="1" dirty="0">
                    <a:ea typeface="微软雅黑" panose="020B0503020204020204" pitchFamily="34" charset="-122"/>
                  </a:rPr>
                  <a:t>即</a:t>
                </a:r>
                <a:r>
                  <a:rPr lang="zh-CN" altLang="en-US" b="1" dirty="0">
                    <a:effectLst/>
                    <a:ea typeface="微软雅黑" panose="020B0503020204020204" pitchFamily="34" charset="-122"/>
                  </a:rPr>
                  <a:t>后进先出的数据结构。</a:t>
                </a:r>
                <a:endParaRPr lang="en-US" altLang="zh-CN" b="1" dirty="0">
                  <a:ea typeface="微软雅黑" panose="020B0503020204020204" pitchFamily="34" charset="-122"/>
                </a:endParaRPr>
              </a:p>
              <a:p>
                <a:pPr>
                  <a:lnSpc>
                    <a:spcPct val="150000"/>
                  </a:lnSpc>
                </a:pPr>
                <a:r>
                  <a:rPr lang="zh-CN" altLang="en-US" dirty="0">
                    <a:effectLst/>
                    <a:ea typeface="微软雅黑" panose="020B0503020204020204" pitchFamily="34" charset="-122"/>
                  </a:rPr>
                  <a:t>而这就是栈，</a:t>
                </a:r>
                <a:r>
                  <a:rPr lang="zh-CN" altLang="en-US" dirty="0">
                    <a:ea typeface="微软雅黑" panose="020B0503020204020204" pitchFamily="34" charset="-122"/>
                  </a:rPr>
                  <a:t>并且要求</a:t>
                </a:r>
                <a:r>
                  <a:rPr lang="zh-CN" altLang="en-US" dirty="0">
                    <a:effectLst/>
                    <a:ea typeface="微软雅黑" panose="020B0503020204020204" pitchFamily="34" charset="-122"/>
                  </a:rPr>
                  <a:t>栈中的元素具有单调性，故最终决定使用</a:t>
                </a:r>
                <a:r>
                  <a:rPr lang="zh-CN" altLang="en-US" b="1" dirty="0">
                    <a:effectLst/>
                    <a:ea typeface="微软雅黑" panose="020B0503020204020204" pitchFamily="34" charset="-122"/>
                  </a:rPr>
                  <a:t>单调递减栈</a:t>
                </a:r>
                <a:r>
                  <a:rPr lang="zh-CN" altLang="en-US" dirty="0">
                    <a:effectLst/>
                    <a:ea typeface="微软雅黑" panose="020B0503020204020204" pitchFamily="34" charset="-122"/>
                  </a:rPr>
                  <a:t>来解决本问题。</a:t>
                </a:r>
              </a:p>
            </p:txBody>
          </p:sp>
        </mc:Choice>
        <mc:Fallback>
          <p:sp>
            <p:nvSpPr>
              <p:cNvPr id="10" name="文本框 9">
                <a:extLst>
                  <a:ext uri="{FF2B5EF4-FFF2-40B4-BE49-F238E27FC236}">
                    <a16:creationId xmlns:a16="http://schemas.microsoft.com/office/drawing/2014/main" id="{A9A08762-F6C4-94F8-6D7D-78DCA73973C3}"/>
                  </a:ext>
                </a:extLst>
              </p:cNvPr>
              <p:cNvSpPr txBox="1">
                <a:spLocks noRot="1" noChangeAspect="1" noMove="1" noResize="1" noEditPoints="1" noAdjustHandles="1" noChangeArrowheads="1" noChangeShapeType="1" noTextEdit="1"/>
              </p:cNvSpPr>
              <p:nvPr/>
            </p:nvSpPr>
            <p:spPr>
              <a:xfrm>
                <a:off x="724887" y="2964968"/>
                <a:ext cx="10783287" cy="3370859"/>
              </a:xfrm>
              <a:prstGeom prst="rect">
                <a:avLst/>
              </a:prstGeom>
              <a:blipFill>
                <a:blip r:embed="rId5"/>
                <a:stretch>
                  <a:fillRect l="-622" b="-180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文本框 12">
                <a:extLst>
                  <a:ext uri="{FF2B5EF4-FFF2-40B4-BE49-F238E27FC236}">
                    <a16:creationId xmlns:a16="http://schemas.microsoft.com/office/drawing/2014/main" id="{D72D906A-14B9-4C57-E879-CF59ADD0BCED}"/>
                  </a:ext>
                </a:extLst>
              </p:cNvPr>
              <p:cNvSpPr txBox="1"/>
              <p:nvPr/>
            </p:nvSpPr>
            <p:spPr>
              <a:xfrm>
                <a:off x="932065" y="1329734"/>
                <a:ext cx="10495787" cy="877869"/>
              </a:xfrm>
              <a:prstGeom prst="rect">
                <a:avLst/>
              </a:prstGeom>
              <a:solidFill>
                <a:srgbClr val="FFEFF9"/>
              </a:solidFill>
            </p:spPr>
            <p:txBody>
              <a:bodyPr wrap="square">
                <a:spAutoFit/>
              </a:bodyPr>
              <a:lstStyle/>
              <a:p>
                <a:pPr>
                  <a:lnSpc>
                    <a:spcPct val="150000"/>
                  </a:lnSpc>
                </a:pPr>
                <a:r>
                  <a:rPr lang="zh-CN" altLang="en-US" dirty="0">
                    <a:effectLst/>
                    <a:ea typeface="微软雅黑" panose="020B0503020204020204" pitchFamily="34" charset="-122"/>
                  </a:rPr>
                  <a:t>这个集合中存放的是</a:t>
                </a:r>
                <a:r>
                  <a:rPr lang="zh-CN" altLang="en-US" b="1" dirty="0">
                    <a:effectLst/>
                    <a:ea typeface="微软雅黑" panose="020B0503020204020204" pitchFamily="34" charset="-122"/>
                  </a:rPr>
                  <a:t>那些能够看到当前这头牛的其他所有牛</a:t>
                </a:r>
                <a:r>
                  <a:rPr lang="zh-CN" altLang="en-US" dirty="0">
                    <a:effectLst/>
                    <a:ea typeface="微软雅黑" panose="020B0503020204020204" pitchFamily="34" charset="-122"/>
                  </a:rPr>
                  <a:t>。其必须满足条件：</a:t>
                </a:r>
              </a:p>
              <a:p>
                <a:pPr marL="285750" indent="-285750">
                  <a:lnSpc>
                    <a:spcPct val="150000"/>
                  </a:lnSpc>
                  <a:buClr>
                    <a:srgbClr val="000000"/>
                  </a:buClr>
                  <a:buFont typeface="Arial" panose="020B0604020202020204" pitchFamily="34" charset="0"/>
                  <a:buChar char="•"/>
                </a:pPr>
                <a:r>
                  <a:rPr lang="zh-CN" altLang="en-US" b="1" dirty="0">
                    <a:effectLst/>
                    <a:ea typeface="微软雅黑" panose="020B0503020204020204" pitchFamily="34" charset="-122"/>
                  </a:rPr>
                  <a:t>身高必须大于当前牛 </a:t>
                </a:r>
                <a14:m>
                  <m:oMath xmlns:m="http://schemas.openxmlformats.org/officeDocument/2006/math">
                    <m:r>
                      <a:rPr lang="en-US" altLang="zh-CN" b="1" i="0" smtClean="0">
                        <a:effectLst/>
                        <a:latin typeface="Cambria Math" panose="02040503050406030204" pitchFamily="18" charset="0"/>
                        <a:ea typeface="微软雅黑" panose="020B0503020204020204" pitchFamily="34" charset="-122"/>
                      </a:rPr>
                      <m:t>𝐢</m:t>
                    </m:r>
                  </m:oMath>
                </a14:m>
                <a:r>
                  <a:rPr lang="zh-CN" altLang="en-US" b="1" dirty="0">
                    <a:effectLst/>
                    <a:ea typeface="微软雅黑" panose="020B0503020204020204" pitchFamily="34" charset="-122"/>
                  </a:rPr>
                  <a:t>；它们之间不能被更高的牛隔断。</a:t>
                </a:r>
              </a:p>
            </p:txBody>
          </p:sp>
        </mc:Choice>
        <mc:Fallback>
          <p:sp>
            <p:nvSpPr>
              <p:cNvPr id="13" name="文本框 12">
                <a:extLst>
                  <a:ext uri="{FF2B5EF4-FFF2-40B4-BE49-F238E27FC236}">
                    <a16:creationId xmlns:a16="http://schemas.microsoft.com/office/drawing/2014/main" id="{D72D906A-14B9-4C57-E879-CF59ADD0BCED}"/>
                  </a:ext>
                </a:extLst>
              </p:cNvPr>
              <p:cNvSpPr txBox="1">
                <a:spLocks noRot="1" noChangeAspect="1" noMove="1" noResize="1" noEditPoints="1" noAdjustHandles="1" noChangeArrowheads="1" noChangeShapeType="1" noTextEdit="1"/>
              </p:cNvSpPr>
              <p:nvPr/>
            </p:nvSpPr>
            <p:spPr>
              <a:xfrm>
                <a:off x="932065" y="1329734"/>
                <a:ext cx="10495787" cy="877869"/>
              </a:xfrm>
              <a:prstGeom prst="rect">
                <a:avLst/>
              </a:prstGeom>
              <a:blipFill>
                <a:blip r:embed="rId6"/>
                <a:stretch>
                  <a:fillRect l="-523" b="-9722"/>
                </a:stretch>
              </a:blipFill>
            </p:spPr>
            <p:txBody>
              <a:bodyPr/>
              <a:lstStyle/>
              <a:p>
                <a:r>
                  <a:rPr lang="en-US">
                    <a:noFill/>
                  </a:rPr>
                  <a:t> </a:t>
                </a:r>
              </a:p>
            </p:txBody>
          </p:sp>
        </mc:Fallback>
      </mc:AlternateContent>
      <p:graphicFrame>
        <p:nvGraphicFramePr>
          <p:cNvPr id="14" name="表格 13">
            <a:extLst>
              <a:ext uri="{FF2B5EF4-FFF2-40B4-BE49-F238E27FC236}">
                <a16:creationId xmlns:a16="http://schemas.microsoft.com/office/drawing/2014/main" id="{8588FA27-D135-D3AF-60DB-BE69AF59E2D1}"/>
              </a:ext>
            </a:extLst>
          </p:cNvPr>
          <p:cNvGraphicFramePr>
            <a:graphicFrameLocks noGrp="1"/>
          </p:cNvGraphicFramePr>
          <p:nvPr>
            <p:extLst>
              <p:ext uri="{D42A27DB-BD31-4B8C-83A1-F6EECF244321}">
                <p14:modId xmlns:p14="http://schemas.microsoft.com/office/powerpoint/2010/main" val="1348834388"/>
              </p:ext>
            </p:extLst>
          </p:nvPr>
        </p:nvGraphicFramePr>
        <p:xfrm>
          <a:off x="3987500" y="2282486"/>
          <a:ext cx="1967076" cy="624468"/>
        </p:xfrm>
        <a:graphic>
          <a:graphicData uri="http://schemas.openxmlformats.org/drawingml/2006/table">
            <a:tbl>
              <a:tblPr firstRow="1" bandRow="1">
                <a:tableStyleId>{5C22544A-7EE6-4342-B048-85BDC9FD1C3A}</a:tableStyleId>
              </a:tblPr>
              <a:tblGrid>
                <a:gridCol w="655692">
                  <a:extLst>
                    <a:ext uri="{9D8B030D-6E8A-4147-A177-3AD203B41FA5}">
                      <a16:colId xmlns:a16="http://schemas.microsoft.com/office/drawing/2014/main" val="1894262508"/>
                    </a:ext>
                  </a:extLst>
                </a:gridCol>
                <a:gridCol w="655692">
                  <a:extLst>
                    <a:ext uri="{9D8B030D-6E8A-4147-A177-3AD203B41FA5}">
                      <a16:colId xmlns:a16="http://schemas.microsoft.com/office/drawing/2014/main" val="1730506434"/>
                    </a:ext>
                  </a:extLst>
                </a:gridCol>
                <a:gridCol w="655692">
                  <a:extLst>
                    <a:ext uri="{9D8B030D-6E8A-4147-A177-3AD203B41FA5}">
                      <a16:colId xmlns:a16="http://schemas.microsoft.com/office/drawing/2014/main" val="982929365"/>
                    </a:ext>
                  </a:extLst>
                </a:gridCol>
              </a:tblGrid>
              <a:tr h="624468">
                <a:tc>
                  <a:txBody>
                    <a:bodyPr/>
                    <a:lstStyle/>
                    <a:p>
                      <a:pPr algn="ctr"/>
                      <a:r>
                        <a:rPr lang="en-US" sz="2400" dirty="0"/>
                        <a:t>8</a:t>
                      </a:r>
                    </a:p>
                  </a:txBody>
                  <a:tcPr anchor="ctr"/>
                </a:tc>
                <a:tc>
                  <a:txBody>
                    <a:bodyPr/>
                    <a:lstStyle/>
                    <a:p>
                      <a:pPr algn="ctr"/>
                      <a:r>
                        <a:rPr lang="en-US" sz="2400" dirty="0"/>
                        <a:t>6</a:t>
                      </a:r>
                    </a:p>
                  </a:txBody>
                  <a:tcPr anchor="ctr"/>
                </a:tc>
                <a:tc>
                  <a:txBody>
                    <a:bodyPr/>
                    <a:lstStyle/>
                    <a:p>
                      <a:pPr algn="ctr"/>
                      <a:r>
                        <a:rPr lang="en-US" sz="2400" dirty="0"/>
                        <a:t>4</a:t>
                      </a:r>
                    </a:p>
                  </a:txBody>
                  <a:tcPr anchor="ctr"/>
                </a:tc>
                <a:extLst>
                  <a:ext uri="{0D108BD9-81ED-4DB2-BD59-A6C34878D82A}">
                    <a16:rowId xmlns:a16="http://schemas.microsoft.com/office/drawing/2014/main" val="3344496081"/>
                  </a:ext>
                </a:extLst>
              </a:tr>
            </a:tbl>
          </a:graphicData>
        </a:graphic>
      </p:graphicFrame>
      <p:graphicFrame>
        <p:nvGraphicFramePr>
          <p:cNvPr id="16" name="表格 15">
            <a:extLst>
              <a:ext uri="{FF2B5EF4-FFF2-40B4-BE49-F238E27FC236}">
                <a16:creationId xmlns:a16="http://schemas.microsoft.com/office/drawing/2014/main" id="{ECC1171E-99B7-F292-0B32-1CCD0259B15D}"/>
              </a:ext>
            </a:extLst>
          </p:cNvPr>
          <p:cNvGraphicFramePr>
            <a:graphicFrameLocks noGrp="1"/>
          </p:cNvGraphicFramePr>
          <p:nvPr>
            <p:extLst>
              <p:ext uri="{D42A27DB-BD31-4B8C-83A1-F6EECF244321}">
                <p14:modId xmlns:p14="http://schemas.microsoft.com/office/powerpoint/2010/main" val="3073284671"/>
              </p:ext>
            </p:extLst>
          </p:nvPr>
        </p:nvGraphicFramePr>
        <p:xfrm>
          <a:off x="6303236" y="2272932"/>
          <a:ext cx="655692" cy="624468"/>
        </p:xfrm>
        <a:graphic>
          <a:graphicData uri="http://schemas.openxmlformats.org/drawingml/2006/table">
            <a:tbl>
              <a:tblPr firstRow="1" bandRow="1">
                <a:tableStyleId>{21E4AEA4-8DFA-4A89-87EB-49C32662AFE0}</a:tableStyleId>
              </a:tblPr>
              <a:tblGrid>
                <a:gridCol w="655692">
                  <a:extLst>
                    <a:ext uri="{9D8B030D-6E8A-4147-A177-3AD203B41FA5}">
                      <a16:colId xmlns:a16="http://schemas.microsoft.com/office/drawing/2014/main" val="1894262508"/>
                    </a:ext>
                  </a:extLst>
                </a:gridCol>
              </a:tblGrid>
              <a:tr h="624468">
                <a:tc>
                  <a:txBody>
                    <a:bodyPr/>
                    <a:lstStyle/>
                    <a:p>
                      <a:pPr algn="ctr"/>
                      <a:r>
                        <a:rPr lang="en-US" sz="2400" dirty="0"/>
                        <a:t>5</a:t>
                      </a:r>
                    </a:p>
                  </a:txBody>
                  <a:tcPr anchor="ctr"/>
                </a:tc>
                <a:extLst>
                  <a:ext uri="{0D108BD9-81ED-4DB2-BD59-A6C34878D82A}">
                    <a16:rowId xmlns:a16="http://schemas.microsoft.com/office/drawing/2014/main" val="3344496081"/>
                  </a:ext>
                </a:extLst>
              </a:tr>
            </a:tbl>
          </a:graphicData>
        </a:graphic>
      </p:graphicFrame>
      <p:graphicFrame>
        <p:nvGraphicFramePr>
          <p:cNvPr id="17" name="表格 16">
            <a:extLst>
              <a:ext uri="{FF2B5EF4-FFF2-40B4-BE49-F238E27FC236}">
                <a16:creationId xmlns:a16="http://schemas.microsoft.com/office/drawing/2014/main" id="{D3ADCD3E-679E-968F-BC8D-DDC6706B1509}"/>
              </a:ext>
            </a:extLst>
          </p:cNvPr>
          <p:cNvGraphicFramePr>
            <a:graphicFrameLocks noGrp="1"/>
          </p:cNvGraphicFramePr>
          <p:nvPr>
            <p:extLst>
              <p:ext uri="{D42A27DB-BD31-4B8C-83A1-F6EECF244321}">
                <p14:modId xmlns:p14="http://schemas.microsoft.com/office/powerpoint/2010/main" val="993486051"/>
              </p:ext>
            </p:extLst>
          </p:nvPr>
        </p:nvGraphicFramePr>
        <p:xfrm>
          <a:off x="7307588" y="2282486"/>
          <a:ext cx="655692" cy="624468"/>
        </p:xfrm>
        <a:graphic>
          <a:graphicData uri="http://schemas.openxmlformats.org/drawingml/2006/table">
            <a:tbl>
              <a:tblPr firstRow="1" bandRow="1">
                <a:tableStyleId>{93296810-A885-4BE3-A3E7-6D5BEEA58F35}</a:tableStyleId>
              </a:tblPr>
              <a:tblGrid>
                <a:gridCol w="655692">
                  <a:extLst>
                    <a:ext uri="{9D8B030D-6E8A-4147-A177-3AD203B41FA5}">
                      <a16:colId xmlns:a16="http://schemas.microsoft.com/office/drawing/2014/main" val="1894262508"/>
                    </a:ext>
                  </a:extLst>
                </a:gridCol>
              </a:tblGrid>
              <a:tr h="624468">
                <a:tc>
                  <a:txBody>
                    <a:bodyPr/>
                    <a:lstStyle/>
                    <a:p>
                      <a:pPr algn="ctr"/>
                      <a:r>
                        <a:rPr lang="en-US" sz="2400" dirty="0"/>
                        <a:t>2</a:t>
                      </a:r>
                    </a:p>
                  </a:txBody>
                  <a:tcPr anchor="ctr"/>
                </a:tc>
                <a:extLst>
                  <a:ext uri="{0D108BD9-81ED-4DB2-BD59-A6C34878D82A}">
                    <a16:rowId xmlns:a16="http://schemas.microsoft.com/office/drawing/2014/main" val="3344496081"/>
                  </a:ext>
                </a:extLst>
              </a:tr>
            </a:tbl>
          </a:graphicData>
        </a:graphic>
      </p:graphicFrame>
    </p:spTree>
    <p:extLst>
      <p:ext uri="{BB962C8B-B14F-4D97-AF65-F5344CB8AC3E}">
        <p14:creationId xmlns:p14="http://schemas.microsoft.com/office/powerpoint/2010/main" val="3995277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fade">
                                      <p:cBhvr>
                                        <p:cTn id="22" dur="5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fade">
                                      <p:cBhvr>
                                        <p:cTn id="27" dur="50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fade">
                                      <p:cBhvr>
                                        <p:cTn id="32" dur="500"/>
                                        <p:tgtEl>
                                          <p:spTgt spid="1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xEl>
                                              <p:pRg st="6" end="6"/>
                                            </p:txEl>
                                          </p:spTgt>
                                        </p:tgtEl>
                                        <p:attrNameLst>
                                          <p:attrName>style.visibility</p:attrName>
                                        </p:attrNameLst>
                                      </p:cBhvr>
                                      <p:to>
                                        <p:strVal val="visible"/>
                                      </p:to>
                                    </p:set>
                                    <p:animEffect transition="in" filter="fade">
                                      <p:cBhvr>
                                        <p:cTn id="37" dur="500"/>
                                        <p:tgtEl>
                                          <p:spTgt spid="10">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
                                            <p:txEl>
                                              <p:pRg st="7" end="7"/>
                                            </p:txEl>
                                          </p:spTgt>
                                        </p:tgtEl>
                                        <p:attrNameLst>
                                          <p:attrName>style.visibility</p:attrName>
                                        </p:attrNameLst>
                                      </p:cBhvr>
                                      <p:to>
                                        <p:strVal val="visible"/>
                                      </p:to>
                                    </p:set>
                                    <p:animEffect transition="in" filter="fade">
                                      <p:cBhvr>
                                        <p:cTn id="42" dur="500"/>
                                        <p:tgtEl>
                                          <p:spTgt spid="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D216C-06A1-A62F-0B51-710B22B1C30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03C6B2D-9D69-59C6-801A-9A2700B46888}"/>
              </a:ext>
            </a:extLst>
          </p:cNvPr>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a:extLst>
              <a:ext uri="{FF2B5EF4-FFF2-40B4-BE49-F238E27FC236}">
                <a16:creationId xmlns:a16="http://schemas.microsoft.com/office/drawing/2014/main" id="{9269CEC9-118D-5673-236E-0DC207199777}"/>
              </a:ext>
            </a:extLst>
          </p:cNvPr>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a:extLst>
              <a:ext uri="{FF2B5EF4-FFF2-40B4-BE49-F238E27FC236}">
                <a16:creationId xmlns:a16="http://schemas.microsoft.com/office/drawing/2014/main" id="{56A55490-882A-7B60-D98D-0724604FB546}"/>
              </a:ext>
            </a:extLst>
          </p:cNvPr>
          <p:cNvPicPr/>
          <p:nvPr/>
        </p:nvPicPr>
        <p:blipFill>
          <a:blip r:embed="rId3" cstate="print"/>
          <a:stretch>
            <a:fillRect/>
          </a:stretch>
        </p:blipFill>
        <p:spPr>
          <a:xfrm>
            <a:off x="10744200" y="645116"/>
            <a:ext cx="527303" cy="600455"/>
          </a:xfrm>
          <a:prstGeom prst="rect">
            <a:avLst/>
          </a:prstGeom>
        </p:spPr>
      </p:pic>
      <p:pic>
        <p:nvPicPr>
          <p:cNvPr id="5" name="object 5">
            <a:extLst>
              <a:ext uri="{FF2B5EF4-FFF2-40B4-BE49-F238E27FC236}">
                <a16:creationId xmlns:a16="http://schemas.microsoft.com/office/drawing/2014/main" id="{7C1E8D42-2FA5-138D-6033-1EA870DE9452}"/>
              </a:ext>
            </a:extLst>
          </p:cNvPr>
          <p:cNvPicPr/>
          <p:nvPr/>
        </p:nvPicPr>
        <p:blipFill>
          <a:blip r:embed="rId4" cstate="print"/>
          <a:stretch>
            <a:fillRect/>
          </a:stretch>
        </p:blipFill>
        <p:spPr>
          <a:xfrm>
            <a:off x="775716" y="704552"/>
            <a:ext cx="777240" cy="443484"/>
          </a:xfrm>
          <a:prstGeom prst="rect">
            <a:avLst/>
          </a:prstGeom>
        </p:spPr>
      </p:pic>
      <p:sp>
        <p:nvSpPr>
          <p:cNvPr id="6" name="object 6">
            <a:extLst>
              <a:ext uri="{FF2B5EF4-FFF2-40B4-BE49-F238E27FC236}">
                <a16:creationId xmlns:a16="http://schemas.microsoft.com/office/drawing/2014/main" id="{976D54AA-599A-7C30-697B-2CF7D7B94F67}"/>
              </a:ext>
            </a:extLst>
          </p:cNvPr>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mc:Choice xmlns:a14="http://schemas.microsoft.com/office/drawing/2010/main" Requires="a14">
          <p:sp>
            <p:nvSpPr>
              <p:cNvPr id="11" name="文本框 10">
                <a:extLst>
                  <a:ext uri="{FF2B5EF4-FFF2-40B4-BE49-F238E27FC236}">
                    <a16:creationId xmlns:a16="http://schemas.microsoft.com/office/drawing/2014/main" id="{E0523002-AB39-7B12-6EEE-5F1285C74606}"/>
                  </a:ext>
                </a:extLst>
              </p:cNvPr>
              <p:cNvSpPr txBox="1"/>
              <p:nvPr/>
            </p:nvSpPr>
            <p:spPr>
              <a:xfrm>
                <a:off x="788585" y="1853373"/>
                <a:ext cx="10500704" cy="1705403"/>
              </a:xfrm>
              <a:prstGeom prst="rect">
                <a:avLst/>
              </a:prstGeom>
              <a:solidFill>
                <a:schemeClr val="bg1">
                  <a:lumMod val="95000"/>
                </a:schemeClr>
              </a:solidFill>
            </p:spPr>
            <p:txBody>
              <a:bodyPr wrap="square">
                <a:spAutoFit/>
              </a:bodyPr>
              <a:lstStyle/>
              <a:p>
                <a:pPr>
                  <a:lnSpc>
                    <a:spcPct val="150000"/>
                  </a:lnSpc>
                </a:pPr>
                <a:r>
                  <a:rPr lang="zh-CN" altLang="en-US" dirty="0">
                    <a:effectLst/>
                    <a:latin typeface="微软雅黑" panose="020B0503020204020204" pitchFamily="34" charset="-122"/>
                    <a:ea typeface="微软雅黑" panose="020B0503020204020204" pitchFamily="34" charset="-122"/>
                  </a:rPr>
                  <a:t>当我们维护一个</a:t>
                </a:r>
                <a:r>
                  <a:rPr lang="zh-CN" altLang="en-US" b="1" dirty="0">
                    <a:effectLst/>
                    <a:latin typeface="微软雅黑" panose="020B0503020204020204" pitchFamily="34" charset="-122"/>
                    <a:ea typeface="微软雅黑" panose="020B0503020204020204" pitchFamily="34" charset="-122"/>
                  </a:rPr>
                  <a:t>单调递减栈</a:t>
                </a:r>
                <a:r>
                  <a:rPr lang="zh-CN" altLang="en-US" dirty="0">
                    <a:effectLst/>
                    <a:latin typeface="微软雅黑" panose="020B0503020204020204" pitchFamily="34" charset="-122"/>
                    <a:ea typeface="微软雅黑" panose="020B0503020204020204" pitchFamily="34" charset="-122"/>
                  </a:rPr>
                  <a:t>时，栈内存放的是“</a:t>
                </a:r>
                <a:r>
                  <a:rPr lang="zh-CN" altLang="en-US" b="1" i="0" dirty="0">
                    <a:solidFill>
                      <a:srgbClr val="333333"/>
                    </a:solidFill>
                    <a:effectLst/>
                    <a:latin typeface="Open Sans" panose="020B0606030504020204" pitchFamily="34" charset="0"/>
                  </a:rPr>
                  <a:t>当前未被遮挡的、有资格看到未来的高个子</a:t>
                </a:r>
                <a:r>
                  <a:rPr lang="zh-CN" altLang="en-US" b="1" dirty="0">
                    <a:effectLst/>
                    <a:latin typeface="微软雅黑" panose="020B0503020204020204" pitchFamily="34" charset="-122"/>
                    <a:ea typeface="微软雅黑" panose="020B0503020204020204" pitchFamily="34" charset="-122"/>
                  </a:rPr>
                  <a:t>牛</a:t>
                </a:r>
                <a:r>
                  <a:rPr lang="zh-CN" altLang="en-US" dirty="0">
                    <a:effectLst/>
                    <a:latin typeface="微软雅黑" panose="020B0503020204020204" pitchFamily="34" charset="-122"/>
                    <a:ea typeface="微软雅黑" panose="020B0503020204020204" pitchFamily="34" charset="-122"/>
                  </a:rPr>
                  <a:t>”。</a:t>
                </a:r>
                <a:endParaRPr lang="en-US" altLang="zh-CN" dirty="0">
                  <a:effectLst/>
                  <a:latin typeface="微软雅黑" panose="020B0503020204020204" pitchFamily="34" charset="-122"/>
                  <a:ea typeface="微软雅黑" panose="020B0503020204020204" pitchFamily="34" charset="-122"/>
                </a:endParaRPr>
              </a:p>
              <a:p>
                <a:pPr>
                  <a:lnSpc>
                    <a:spcPct val="150000"/>
                  </a:lnSpc>
                </a:pPr>
                <a:r>
                  <a:rPr lang="zh-CN" altLang="en-US" dirty="0">
                    <a:effectLst/>
                    <a:latin typeface="微软雅黑" panose="020B0503020204020204" pitchFamily="34" charset="-122"/>
                    <a:ea typeface="微软雅黑" panose="020B0503020204020204" pitchFamily="34" charset="-122"/>
                  </a:rPr>
                  <a:t>故当新来一头牛 </a:t>
                </a:r>
                <a14:m>
                  <m:oMath xmlns:m="http://schemas.openxmlformats.org/officeDocument/2006/math">
                    <m:sSub>
                      <m:sSubPr>
                        <m:ctrlPr>
                          <a:rPr lang="en-US" altLang="zh-CN" i="1" smtClean="0">
                            <a:effectLst/>
                            <a:latin typeface="Cambria Math" panose="02040503050406030204" pitchFamily="18" charset="0"/>
                            <a:ea typeface="微软雅黑" panose="020B0503020204020204" pitchFamily="34" charset="-122"/>
                          </a:rPr>
                        </m:ctrlPr>
                      </m:sSubPr>
                      <m:e>
                        <m:r>
                          <a:rPr lang="en-US" altLang="zh-CN" i="1" smtClean="0">
                            <a:effectLst/>
                            <a:latin typeface="Cambria Math" panose="02040503050406030204" pitchFamily="18" charset="0"/>
                            <a:ea typeface="微软雅黑" panose="020B0503020204020204" pitchFamily="34" charset="-122"/>
                          </a:rPr>
                          <m:t>h</m:t>
                        </m:r>
                      </m:e>
                      <m:sub>
                        <m:r>
                          <a:rPr lang="en-US" altLang="zh-CN" i="1" smtClean="0">
                            <a:effectLst/>
                            <a:latin typeface="Cambria Math" panose="02040503050406030204" pitchFamily="18" charset="0"/>
                            <a:ea typeface="微软雅黑" panose="020B0503020204020204" pitchFamily="34" charset="-122"/>
                          </a:rPr>
                          <m:t>𝑖</m:t>
                        </m:r>
                      </m:sub>
                    </m:sSub>
                  </m:oMath>
                </a14:m>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时，栈内所有比 </a:t>
                </a:r>
                <a14:m>
                  <m:oMath xmlns:m="http://schemas.openxmlformats.org/officeDocument/2006/math">
                    <m:sSub>
                      <m:sSubPr>
                        <m:ctrlPr>
                          <a:rPr lang="en-US" altLang="zh-CN" i="1" smtClean="0">
                            <a:effectLst/>
                            <a:latin typeface="Cambria Math" panose="02040503050406030204" pitchFamily="18" charset="0"/>
                            <a:ea typeface="微软雅黑" panose="020B0503020204020204" pitchFamily="34" charset="-122"/>
                          </a:rPr>
                        </m:ctrlPr>
                      </m:sSubPr>
                      <m:e>
                        <m:r>
                          <a:rPr lang="en-US" altLang="zh-CN" i="1" smtClean="0">
                            <a:effectLst/>
                            <a:latin typeface="Cambria Math" panose="02040503050406030204" pitchFamily="18" charset="0"/>
                            <a:ea typeface="微软雅黑" panose="020B0503020204020204" pitchFamily="34" charset="-122"/>
                          </a:rPr>
                          <m:t>h</m:t>
                        </m:r>
                      </m:e>
                      <m:sub>
                        <m:r>
                          <a:rPr lang="en-US" altLang="zh-CN" i="1" smtClean="0">
                            <a:effectLst/>
                            <a:latin typeface="Cambria Math" panose="02040503050406030204" pitchFamily="18" charset="0"/>
                            <a:ea typeface="微软雅黑" panose="020B0503020204020204" pitchFamily="34" charset="-122"/>
                          </a:rPr>
                          <m:t>𝑖</m:t>
                        </m:r>
                      </m:sub>
                    </m:sSub>
                  </m:oMath>
                </a14:m>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小的牛，必然会被 </a:t>
                </a:r>
                <a14:m>
                  <m:oMath xmlns:m="http://schemas.openxmlformats.org/officeDocument/2006/math">
                    <m:sSub>
                      <m:sSubPr>
                        <m:ctrlPr>
                          <a:rPr lang="en-US" altLang="zh-CN" i="1" smtClean="0">
                            <a:effectLst/>
                            <a:latin typeface="Cambria Math" panose="02040503050406030204" pitchFamily="18" charset="0"/>
                            <a:ea typeface="微软雅黑" panose="020B0503020204020204" pitchFamily="34" charset="-122"/>
                          </a:rPr>
                        </m:ctrlPr>
                      </m:sSubPr>
                      <m:e>
                        <m:r>
                          <a:rPr lang="en-US" altLang="zh-CN" i="1" smtClean="0">
                            <a:effectLst/>
                            <a:latin typeface="Cambria Math" panose="02040503050406030204" pitchFamily="18" charset="0"/>
                            <a:ea typeface="微软雅黑" panose="020B0503020204020204" pitchFamily="34" charset="-122"/>
                          </a:rPr>
                          <m:t>h</m:t>
                        </m:r>
                      </m:e>
                      <m:sub>
                        <m:r>
                          <a:rPr lang="en-US" altLang="zh-CN" i="1" smtClean="0">
                            <a:effectLst/>
                            <a:latin typeface="Cambria Math" panose="02040503050406030204" pitchFamily="18" charset="0"/>
                            <a:ea typeface="微软雅黑" panose="020B0503020204020204" pitchFamily="34" charset="-122"/>
                          </a:rPr>
                          <m:t>𝑖</m:t>
                        </m:r>
                      </m:sub>
                    </m:sSub>
                  </m:oMath>
                </a14:m>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挡住。</a:t>
                </a:r>
                <a:endParaRPr lang="en-US" altLang="zh-CN" dirty="0">
                  <a:effectLst/>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挡住则</a:t>
                </a:r>
                <a:r>
                  <a:rPr lang="zh-CN" altLang="en-US" dirty="0">
                    <a:effectLst/>
                    <a:latin typeface="微软雅黑" panose="020B0503020204020204" pitchFamily="34" charset="-122"/>
                    <a:ea typeface="微软雅黑" panose="020B0503020204020204" pitchFamily="34" charset="-122"/>
                  </a:rPr>
                  <a:t>意味着它们以后再也看不见右边的任何牛了，而此时，</a:t>
                </a:r>
                <a14:m>
                  <m:oMath xmlns:m="http://schemas.openxmlformats.org/officeDocument/2006/math">
                    <m:sSub>
                      <m:sSubPr>
                        <m:ctrlPr>
                          <a:rPr lang="en-US" altLang="zh-CN" i="1" smtClean="0">
                            <a:effectLst/>
                            <a:latin typeface="Cambria Math" panose="02040503050406030204" pitchFamily="18" charset="0"/>
                            <a:ea typeface="微软雅黑" panose="020B0503020204020204" pitchFamily="34" charset="-122"/>
                          </a:rPr>
                        </m:ctrlPr>
                      </m:sSubPr>
                      <m:e>
                        <m:r>
                          <a:rPr lang="en-US" altLang="zh-CN" i="1" smtClean="0">
                            <a:effectLst/>
                            <a:latin typeface="Cambria Math" panose="02040503050406030204" pitchFamily="18" charset="0"/>
                            <a:ea typeface="微软雅黑" panose="020B0503020204020204" pitchFamily="34" charset="-122"/>
                          </a:rPr>
                          <m:t>h</m:t>
                        </m:r>
                      </m:e>
                      <m:sub>
                        <m:r>
                          <a:rPr lang="en-US" altLang="zh-CN" i="1" smtClean="0">
                            <a:effectLst/>
                            <a:latin typeface="Cambria Math" panose="02040503050406030204" pitchFamily="18" charset="0"/>
                            <a:ea typeface="微软雅黑" panose="020B0503020204020204" pitchFamily="34" charset="-122"/>
                          </a:rPr>
                          <m:t>𝑖</m:t>
                        </m:r>
                      </m:sub>
                    </m:sSub>
                  </m:oMath>
                </a14:m>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正好成了它们能够看到的最后一站。</a:t>
                </a:r>
                <a:endParaRPr lang="en-US" altLang="zh-CN" dirty="0">
                  <a:effectLst/>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弹出完毕后，</a:t>
                </a:r>
                <a:r>
                  <a:rPr lang="zh-CN" altLang="en-US" b="1" dirty="0">
                    <a:ea typeface="微软雅黑" panose="020B0503020204020204" pitchFamily="34" charset="-122"/>
                  </a:rPr>
                  <a:t>栈内存留的每一头牛都能看到这头新牛 </a:t>
                </a:r>
                <a14:m>
                  <m:oMath xmlns:m="http://schemas.openxmlformats.org/officeDocument/2006/math">
                    <m:sSub>
                      <m:sSubPr>
                        <m:ctrlPr>
                          <a:rPr lang="en-US" altLang="zh-CN" b="1" i="1">
                            <a:latin typeface="Cambria Math" panose="02040503050406030204" pitchFamily="18" charset="0"/>
                            <a:ea typeface="微软雅黑" panose="020B0503020204020204" pitchFamily="34" charset="-122"/>
                          </a:rPr>
                        </m:ctrlPr>
                      </m:sSubPr>
                      <m:e>
                        <m:r>
                          <a:rPr lang="en-US" altLang="zh-CN" b="1">
                            <a:latin typeface="Cambria Math" panose="02040503050406030204" pitchFamily="18" charset="0"/>
                            <a:ea typeface="微软雅黑" panose="020B0503020204020204" pitchFamily="34" charset="-122"/>
                          </a:rPr>
                          <m:t>𝐡</m:t>
                        </m:r>
                      </m:e>
                      <m:sub>
                        <m:r>
                          <a:rPr lang="en-US" altLang="zh-CN" b="1">
                            <a:latin typeface="Cambria Math" panose="02040503050406030204" pitchFamily="18" charset="0"/>
                            <a:ea typeface="微软雅黑" panose="020B0503020204020204" pitchFamily="34" charset="-122"/>
                          </a:rPr>
                          <m:t>𝐢</m:t>
                        </m:r>
                      </m:sub>
                    </m:sSub>
                  </m:oMath>
                </a14:m>
                <a:r>
                  <a:rPr lang="zh-CN" altLang="en-US" dirty="0">
                    <a:ea typeface="微软雅黑" panose="020B0503020204020204" pitchFamily="34" charset="-122"/>
                  </a:rPr>
                  <a:t>，故答案总和需要加上栈中元素个数。</a:t>
                </a:r>
                <a:endParaRPr lang="zh-CN" altLang="en-US" dirty="0">
                  <a:effectLst/>
                  <a:latin typeface="微软雅黑" panose="020B0503020204020204" pitchFamily="34" charset="-122"/>
                  <a:ea typeface="微软雅黑" panose="020B0503020204020204" pitchFamily="34" charset="-122"/>
                </a:endParaRPr>
              </a:p>
            </p:txBody>
          </p:sp>
        </mc:Choice>
        <mc:Fallback>
          <p:sp>
            <p:nvSpPr>
              <p:cNvPr id="11" name="文本框 10">
                <a:extLst>
                  <a:ext uri="{FF2B5EF4-FFF2-40B4-BE49-F238E27FC236}">
                    <a16:creationId xmlns:a16="http://schemas.microsoft.com/office/drawing/2014/main" id="{E0523002-AB39-7B12-6EEE-5F1285C74606}"/>
                  </a:ext>
                </a:extLst>
              </p:cNvPr>
              <p:cNvSpPr txBox="1">
                <a:spLocks noRot="1" noChangeAspect="1" noMove="1" noResize="1" noEditPoints="1" noAdjustHandles="1" noChangeArrowheads="1" noChangeShapeType="1" noTextEdit="1"/>
              </p:cNvSpPr>
              <p:nvPr/>
            </p:nvSpPr>
            <p:spPr>
              <a:xfrm>
                <a:off x="788585" y="1853373"/>
                <a:ext cx="10500704" cy="1705403"/>
              </a:xfrm>
              <a:prstGeom prst="rect">
                <a:avLst/>
              </a:prstGeom>
              <a:blipFill>
                <a:blip r:embed="rId5"/>
                <a:stretch>
                  <a:fillRect l="-464" b="-4643"/>
                </a:stretch>
              </a:blipFill>
            </p:spPr>
            <p:txBody>
              <a:bodyPr/>
              <a:lstStyle/>
              <a:p>
                <a:r>
                  <a:rPr lang="en-US">
                    <a:noFill/>
                  </a:rPr>
                  <a:t> </a:t>
                </a:r>
              </a:p>
            </p:txBody>
          </p:sp>
        </mc:Fallback>
      </mc:AlternateContent>
      <p:graphicFrame>
        <p:nvGraphicFramePr>
          <p:cNvPr id="14" name="表格 13">
            <a:extLst>
              <a:ext uri="{FF2B5EF4-FFF2-40B4-BE49-F238E27FC236}">
                <a16:creationId xmlns:a16="http://schemas.microsoft.com/office/drawing/2014/main" id="{A311A47F-5AB4-0E67-5CCF-0201A6F79EC7}"/>
              </a:ext>
            </a:extLst>
          </p:cNvPr>
          <p:cNvGraphicFramePr>
            <a:graphicFrameLocks noGrp="1"/>
          </p:cNvGraphicFramePr>
          <p:nvPr>
            <p:extLst>
              <p:ext uri="{D42A27DB-BD31-4B8C-83A1-F6EECF244321}">
                <p14:modId xmlns:p14="http://schemas.microsoft.com/office/powerpoint/2010/main" val="285468638"/>
              </p:ext>
            </p:extLst>
          </p:nvPr>
        </p:nvGraphicFramePr>
        <p:xfrm>
          <a:off x="10744200" y="4521029"/>
          <a:ext cx="559062" cy="1555971"/>
        </p:xfrm>
        <a:graphic>
          <a:graphicData uri="http://schemas.openxmlformats.org/drawingml/2006/table">
            <a:tbl>
              <a:tblPr bandRow="1">
                <a:tableStyleId>{5C22544A-7EE6-4342-B048-85BDC9FD1C3A}</a:tableStyleId>
              </a:tblPr>
              <a:tblGrid>
                <a:gridCol w="559062">
                  <a:extLst>
                    <a:ext uri="{9D8B030D-6E8A-4147-A177-3AD203B41FA5}">
                      <a16:colId xmlns:a16="http://schemas.microsoft.com/office/drawing/2014/main" val="3057316440"/>
                    </a:ext>
                  </a:extLst>
                </a:gridCol>
              </a:tblGrid>
              <a:tr h="518657">
                <a:tc>
                  <a:txBody>
                    <a:bodyPr/>
                    <a:lstStyle/>
                    <a:p>
                      <a:pPr algn="ctr"/>
                      <a:endParaRPr lang="en-US" sz="2400" dirty="0">
                        <a:solidFill>
                          <a:schemeClr val="bg1"/>
                        </a:solidFill>
                      </a:endParaRPr>
                    </a:p>
                  </a:txBody>
                  <a:tcPr anchor="ctr">
                    <a:solidFill>
                      <a:srgbClr val="5B9BD5"/>
                    </a:solidFill>
                  </a:tcPr>
                </a:tc>
                <a:extLst>
                  <a:ext uri="{0D108BD9-81ED-4DB2-BD59-A6C34878D82A}">
                    <a16:rowId xmlns:a16="http://schemas.microsoft.com/office/drawing/2014/main" val="1336239262"/>
                  </a:ext>
                </a:extLst>
              </a:tr>
              <a:tr h="518657">
                <a:tc>
                  <a:txBody>
                    <a:bodyPr/>
                    <a:lstStyle/>
                    <a:p>
                      <a:pPr algn="ctr"/>
                      <a:endParaRPr lang="en-US" sz="2400" dirty="0">
                        <a:solidFill>
                          <a:schemeClr val="bg1"/>
                        </a:solidFill>
                      </a:endParaRPr>
                    </a:p>
                  </a:txBody>
                  <a:tcPr anchor="ctr">
                    <a:solidFill>
                      <a:srgbClr val="5B9BD5"/>
                    </a:solidFill>
                  </a:tcPr>
                </a:tc>
                <a:extLst>
                  <a:ext uri="{0D108BD9-81ED-4DB2-BD59-A6C34878D82A}">
                    <a16:rowId xmlns:a16="http://schemas.microsoft.com/office/drawing/2014/main" val="715170966"/>
                  </a:ext>
                </a:extLst>
              </a:tr>
              <a:tr h="518657">
                <a:tc>
                  <a:txBody>
                    <a:bodyPr/>
                    <a:lstStyle/>
                    <a:p>
                      <a:pPr algn="ctr"/>
                      <a:r>
                        <a:rPr lang="en-US" sz="2400" b="1" dirty="0">
                          <a:solidFill>
                            <a:schemeClr val="bg1"/>
                          </a:solidFill>
                        </a:rPr>
                        <a:t>3</a:t>
                      </a:r>
                    </a:p>
                  </a:txBody>
                  <a:tcPr anchor="ctr">
                    <a:solidFill>
                      <a:srgbClr val="5B9BD5"/>
                    </a:solidFill>
                  </a:tcPr>
                </a:tc>
                <a:extLst>
                  <a:ext uri="{0D108BD9-81ED-4DB2-BD59-A6C34878D82A}">
                    <a16:rowId xmlns:a16="http://schemas.microsoft.com/office/drawing/2014/main" val="1099648315"/>
                  </a:ext>
                </a:extLst>
              </a:tr>
            </a:tbl>
          </a:graphicData>
        </a:graphic>
      </p:graphicFrame>
      <p:sp>
        <p:nvSpPr>
          <p:cNvPr id="17" name="文本框 16">
            <a:extLst>
              <a:ext uri="{FF2B5EF4-FFF2-40B4-BE49-F238E27FC236}">
                <a16:creationId xmlns:a16="http://schemas.microsoft.com/office/drawing/2014/main" id="{2D06D982-D69B-A527-1EE5-1CBD7F62C0F6}"/>
              </a:ext>
            </a:extLst>
          </p:cNvPr>
          <p:cNvSpPr txBox="1"/>
          <p:nvPr/>
        </p:nvSpPr>
        <p:spPr>
          <a:xfrm>
            <a:off x="788585" y="3864003"/>
            <a:ext cx="5625264" cy="400110"/>
          </a:xfrm>
          <a:prstGeom prst="rect">
            <a:avLst/>
          </a:prstGeom>
          <a:solidFill>
            <a:schemeClr val="accent6">
              <a:lumMod val="20000"/>
              <a:lumOff val="80000"/>
            </a:schemeClr>
          </a:solidFill>
        </p:spPr>
        <p:txBody>
          <a:bodyPr wrap="square">
            <a:spAutoFit/>
          </a:bodyPr>
          <a:lstStyle/>
          <a:p>
            <a:r>
              <a:rPr lang="zh-CN" altLang="en-US" sz="2000" dirty="0">
                <a:effectLst/>
                <a:ea typeface="微软雅黑" panose="020B0503020204020204" pitchFamily="34" charset="-122"/>
              </a:rPr>
              <a:t>我们使用身高序列 </a:t>
            </a:r>
            <a:r>
              <a:rPr lang="en-US" altLang="zh-CN" sz="2000" dirty="0">
                <a:effectLst/>
                <a:ea typeface="微软雅黑" panose="020B0503020204020204" pitchFamily="34" charset="-122"/>
              </a:rPr>
              <a:t>[3, 1, 2, 5, 4] </a:t>
            </a:r>
            <a:r>
              <a:rPr lang="zh-CN" altLang="en-US" sz="2000" dirty="0">
                <a:effectLst/>
                <a:ea typeface="微软雅黑" panose="020B0503020204020204" pitchFamily="34" charset="-122"/>
              </a:rPr>
              <a:t>来推演。</a:t>
            </a:r>
          </a:p>
        </p:txBody>
      </p:sp>
      <p:sp>
        <p:nvSpPr>
          <p:cNvPr id="19" name="文本框 18">
            <a:extLst>
              <a:ext uri="{FF2B5EF4-FFF2-40B4-BE49-F238E27FC236}">
                <a16:creationId xmlns:a16="http://schemas.microsoft.com/office/drawing/2014/main" id="{0403569D-48D0-E28A-5331-0E64996F9E8D}"/>
              </a:ext>
            </a:extLst>
          </p:cNvPr>
          <p:cNvSpPr txBox="1"/>
          <p:nvPr/>
        </p:nvSpPr>
        <p:spPr>
          <a:xfrm>
            <a:off x="788585" y="4444582"/>
            <a:ext cx="9022283" cy="1708866"/>
          </a:xfrm>
          <a:prstGeom prst="rect">
            <a:avLst/>
          </a:prstGeom>
          <a:solidFill>
            <a:schemeClr val="accent4">
              <a:lumMod val="20000"/>
              <a:lumOff val="80000"/>
            </a:schemeClr>
          </a:solidFill>
        </p:spPr>
        <p:txBody>
          <a:bodyPr wrap="square">
            <a:spAutoFit/>
          </a:bodyPr>
          <a:lstStyle/>
          <a:p>
            <a:pPr>
              <a:lnSpc>
                <a:spcPct val="150000"/>
              </a:lnSpc>
            </a:pPr>
            <a:r>
              <a:rPr lang="en-US" altLang="zh-CN" b="1" dirty="0">
                <a:effectLst/>
                <a:ea typeface="微软雅黑" panose="020B0503020204020204" pitchFamily="34" charset="-122"/>
              </a:rPr>
              <a:t>1.</a:t>
            </a:r>
            <a:r>
              <a:rPr lang="zh-CN" altLang="en-US" b="1" dirty="0">
                <a:effectLst/>
                <a:ea typeface="微软雅黑" panose="020B0503020204020204" pitchFamily="34" charset="-122"/>
              </a:rPr>
              <a:t>处理第 </a:t>
            </a:r>
            <a:r>
              <a:rPr lang="en-US" altLang="zh-CN" b="1" dirty="0">
                <a:effectLst/>
                <a:ea typeface="微软雅黑" panose="020B0503020204020204" pitchFamily="34" charset="-122"/>
              </a:rPr>
              <a:t>1 </a:t>
            </a:r>
            <a:r>
              <a:rPr lang="zh-CN" altLang="en-US" b="1" dirty="0">
                <a:effectLst/>
                <a:ea typeface="微软雅黑" panose="020B0503020204020204" pitchFamily="34" charset="-122"/>
              </a:rPr>
              <a:t>头牛：身高 </a:t>
            </a:r>
            <a:r>
              <a:rPr lang="en-US" altLang="zh-CN" b="1" dirty="0">
                <a:effectLst/>
                <a:ea typeface="微软雅黑" panose="020B0503020204020204" pitchFamily="34" charset="-122"/>
              </a:rPr>
              <a:t>3:</a:t>
            </a:r>
            <a:endParaRPr lang="zh-CN" altLang="en-US" dirty="0">
              <a:effectLst/>
              <a:ea typeface="微软雅黑" panose="020B0503020204020204" pitchFamily="34" charset="-122"/>
            </a:endParaRPr>
          </a:p>
          <a:p>
            <a:pPr>
              <a:lnSpc>
                <a:spcPct val="150000"/>
              </a:lnSpc>
            </a:pPr>
            <a:r>
              <a:rPr lang="zh-CN" altLang="en-US" b="1" dirty="0">
                <a:effectLst/>
                <a:ea typeface="微软雅黑" panose="020B0503020204020204" pitchFamily="34" charset="-122"/>
              </a:rPr>
              <a:t>比较与弹出</a:t>
            </a:r>
            <a:r>
              <a:rPr lang="zh-CN" altLang="en-US" dirty="0">
                <a:effectLst/>
                <a:ea typeface="微软雅黑" panose="020B0503020204020204" pitchFamily="34" charset="-122"/>
              </a:rPr>
              <a:t>：栈为空，说明它的左侧没有任何牛。自然也就没有牛能看到它。</a:t>
            </a:r>
          </a:p>
          <a:p>
            <a:pPr>
              <a:lnSpc>
                <a:spcPct val="150000"/>
              </a:lnSpc>
            </a:pPr>
            <a:r>
              <a:rPr lang="zh-CN" altLang="en-US" b="1" dirty="0">
                <a:effectLst/>
                <a:ea typeface="微软雅黑" panose="020B0503020204020204" pitchFamily="34" charset="-122"/>
              </a:rPr>
              <a:t>统计</a:t>
            </a:r>
            <a:r>
              <a:rPr lang="zh-CN" altLang="en-US" dirty="0">
                <a:effectLst/>
                <a:ea typeface="微软雅黑" panose="020B0503020204020204" pitchFamily="34" charset="-122"/>
              </a:rPr>
              <a:t>：当前栈内元素个数为 </a:t>
            </a:r>
            <a:r>
              <a:rPr lang="en-US" altLang="zh-CN" dirty="0">
                <a:effectLst/>
                <a:ea typeface="微软雅黑" panose="020B0503020204020204" pitchFamily="34" charset="-122"/>
              </a:rPr>
              <a:t>0</a:t>
            </a:r>
            <a:r>
              <a:rPr lang="zh-CN" altLang="en-US" dirty="0">
                <a:effectLst/>
                <a:ea typeface="微软雅黑" panose="020B0503020204020204" pitchFamily="34" charset="-122"/>
              </a:rPr>
              <a:t>，</a:t>
            </a:r>
            <a:r>
              <a:rPr lang="zh-CN" altLang="en-US" b="1" dirty="0">
                <a:effectLst/>
                <a:ea typeface="微软雅黑" panose="020B0503020204020204" pitchFamily="34" charset="-122"/>
              </a:rPr>
              <a:t>答案总和 </a:t>
            </a:r>
            <a:r>
              <a:rPr lang="en-US" altLang="zh-CN" b="1" dirty="0">
                <a:effectLst/>
                <a:ea typeface="微软雅黑" panose="020B0503020204020204" pitchFamily="34" charset="-122"/>
              </a:rPr>
              <a:t>+0</a:t>
            </a:r>
            <a:r>
              <a:rPr lang="zh-CN" altLang="en-US" dirty="0">
                <a:effectLst/>
                <a:ea typeface="微软雅黑" panose="020B0503020204020204" pitchFamily="34" charset="-122"/>
              </a:rPr>
              <a:t>。</a:t>
            </a:r>
          </a:p>
          <a:p>
            <a:pPr>
              <a:lnSpc>
                <a:spcPct val="150000"/>
              </a:lnSpc>
            </a:pPr>
            <a:r>
              <a:rPr lang="zh-CN" altLang="en-US" b="1" dirty="0">
                <a:effectLst/>
                <a:ea typeface="微软雅黑" panose="020B0503020204020204" pitchFamily="34" charset="-122"/>
              </a:rPr>
              <a:t>入栈与状态</a:t>
            </a:r>
            <a:r>
              <a:rPr lang="zh-CN" altLang="en-US" dirty="0">
                <a:effectLst/>
                <a:ea typeface="微软雅黑" panose="020B0503020204020204" pitchFamily="34" charset="-122"/>
              </a:rPr>
              <a:t>：</a:t>
            </a:r>
            <a:r>
              <a:rPr lang="en-US" altLang="zh-CN" dirty="0">
                <a:solidFill>
                  <a:srgbClr val="C00000"/>
                </a:solidFill>
                <a:effectLst/>
                <a:ea typeface="微软雅黑" panose="020B0503020204020204" pitchFamily="34" charset="-122"/>
              </a:rPr>
              <a:t>3</a:t>
            </a:r>
            <a:r>
              <a:rPr lang="zh-CN" altLang="en-US" dirty="0">
                <a:effectLst/>
                <a:ea typeface="微软雅黑" panose="020B0503020204020204" pitchFamily="34" charset="-122"/>
              </a:rPr>
              <a:t> 成为新的栈顶。当前栈：</a:t>
            </a:r>
            <a:r>
              <a:rPr lang="en-US" altLang="zh-CN" dirty="0">
                <a:solidFill>
                  <a:srgbClr val="C00000"/>
                </a:solidFill>
                <a:effectLst/>
                <a:ea typeface="微软雅黑" panose="020B0503020204020204" pitchFamily="34" charset="-122"/>
              </a:rPr>
              <a:t>[3]</a:t>
            </a:r>
            <a:r>
              <a:rPr lang="zh-CN" altLang="en-US" dirty="0">
                <a:effectLst/>
                <a:ea typeface="微软雅黑" panose="020B0503020204020204" pitchFamily="34" charset="-122"/>
              </a:rPr>
              <a:t> （自底向上）。</a:t>
            </a:r>
          </a:p>
        </p:txBody>
      </p:sp>
      <p:sp>
        <p:nvSpPr>
          <p:cNvPr id="20" name="文本框 19">
            <a:extLst>
              <a:ext uri="{FF2B5EF4-FFF2-40B4-BE49-F238E27FC236}">
                <a16:creationId xmlns:a16="http://schemas.microsoft.com/office/drawing/2014/main" id="{4F93E60C-B0A7-6BBE-7490-5575AC1C08E5}"/>
              </a:ext>
            </a:extLst>
          </p:cNvPr>
          <p:cNvSpPr txBox="1"/>
          <p:nvPr/>
        </p:nvSpPr>
        <p:spPr>
          <a:xfrm>
            <a:off x="811110" y="1362335"/>
            <a:ext cx="1318957" cy="400110"/>
          </a:xfrm>
          <a:prstGeom prst="rect">
            <a:avLst/>
          </a:prstGeom>
          <a:solidFill>
            <a:schemeClr val="accent5">
              <a:lumMod val="20000"/>
              <a:lumOff val="80000"/>
            </a:schemeClr>
          </a:solidFill>
        </p:spPr>
        <p:txBody>
          <a:bodyPr wrap="square">
            <a:spAutoFit/>
          </a:bodyPr>
          <a:lstStyle/>
          <a:p>
            <a:r>
              <a:rPr lang="zh-CN" altLang="en-US" sz="2000" b="1" dirty="0">
                <a:effectLst/>
                <a:ea typeface="微软雅黑" panose="020B0503020204020204" pitchFamily="34" charset="-122"/>
              </a:rPr>
              <a:t>思路总结：</a:t>
            </a:r>
          </a:p>
        </p:txBody>
      </p:sp>
    </p:spTree>
    <p:extLst>
      <p:ext uri="{BB962C8B-B14F-4D97-AF65-F5344CB8AC3E}">
        <p14:creationId xmlns:p14="http://schemas.microsoft.com/office/powerpoint/2010/main" val="1073059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fade">
                                      <p:cBhvr>
                                        <p:cTn id="7" dur="500"/>
                                        <p:tgtEl>
                                          <p:spTgt spid="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Effect transition="in" filter="fade">
                                      <p:cBhvr>
                                        <p:cTn id="12" dur="500"/>
                                        <p:tgtEl>
                                          <p:spTgt spid="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3" end="3"/>
                                            </p:txEl>
                                          </p:spTgt>
                                        </p:tgtEl>
                                        <p:attrNameLst>
                                          <p:attrName>style.visibility</p:attrName>
                                        </p:attrNameLst>
                                      </p:cBhvr>
                                      <p:to>
                                        <p:strVal val="visible"/>
                                      </p:to>
                                    </p:set>
                                    <p:animEffect transition="in" filter="fade">
                                      <p:cBhvr>
                                        <p:cTn id="17" dur="500"/>
                                        <p:tgtEl>
                                          <p:spTgt spid="1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xEl>
                                              <p:pRg st="0" end="0"/>
                                            </p:txEl>
                                          </p:spTgt>
                                        </p:tgtEl>
                                        <p:attrNameLst>
                                          <p:attrName>style.visibility</p:attrName>
                                        </p:attrNameLst>
                                      </p:cBhvr>
                                      <p:to>
                                        <p:strVal val="visible"/>
                                      </p:to>
                                    </p:set>
                                    <p:animEffect transition="in" filter="fade">
                                      <p:cBhvr>
                                        <p:cTn id="22" dur="500"/>
                                        <p:tgtEl>
                                          <p:spTgt spid="1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
                                            <p:txEl>
                                              <p:pRg st="0" end="0"/>
                                            </p:txEl>
                                          </p:spTgt>
                                        </p:tgtEl>
                                        <p:attrNameLst>
                                          <p:attrName>style.visibility</p:attrName>
                                        </p:attrNameLst>
                                      </p:cBhvr>
                                      <p:to>
                                        <p:strVal val="visible"/>
                                      </p:to>
                                    </p:set>
                                    <p:animEffect transition="in" filter="fade">
                                      <p:cBhvr>
                                        <p:cTn id="27" dur="500"/>
                                        <p:tgtEl>
                                          <p:spTgt spid="19">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
                                            <p:txEl>
                                              <p:pRg st="1" end="1"/>
                                            </p:txEl>
                                          </p:spTgt>
                                        </p:tgtEl>
                                        <p:attrNameLst>
                                          <p:attrName>style.visibility</p:attrName>
                                        </p:attrNameLst>
                                      </p:cBhvr>
                                      <p:to>
                                        <p:strVal val="visible"/>
                                      </p:to>
                                    </p:set>
                                    <p:animEffect transition="in" filter="fade">
                                      <p:cBhvr>
                                        <p:cTn id="32" dur="500"/>
                                        <p:tgtEl>
                                          <p:spTgt spid="19">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
                                            <p:txEl>
                                              <p:pRg st="2" end="2"/>
                                            </p:txEl>
                                          </p:spTgt>
                                        </p:tgtEl>
                                        <p:attrNameLst>
                                          <p:attrName>style.visibility</p:attrName>
                                        </p:attrNameLst>
                                      </p:cBhvr>
                                      <p:to>
                                        <p:strVal val="visible"/>
                                      </p:to>
                                    </p:set>
                                    <p:animEffect transition="in" filter="fade">
                                      <p:cBhvr>
                                        <p:cTn id="37" dur="500"/>
                                        <p:tgtEl>
                                          <p:spTgt spid="19">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9">
                                            <p:txEl>
                                              <p:pRg st="3" end="3"/>
                                            </p:txEl>
                                          </p:spTgt>
                                        </p:tgtEl>
                                        <p:attrNameLst>
                                          <p:attrName>style.visibility</p:attrName>
                                        </p:attrNameLst>
                                      </p:cBhvr>
                                      <p:to>
                                        <p:strVal val="visible"/>
                                      </p:to>
                                    </p:set>
                                    <p:animEffect transition="in" filter="fade">
                                      <p:cBhvr>
                                        <p:cTn id="42" dur="500"/>
                                        <p:tgtEl>
                                          <p:spTgt spid="19">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59AFD-9A0B-502F-4403-7679909FEE6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B54B4F7-D880-630C-A0C8-9413C0213002}"/>
              </a:ext>
            </a:extLst>
          </p:cNvPr>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a:extLst>
              <a:ext uri="{FF2B5EF4-FFF2-40B4-BE49-F238E27FC236}">
                <a16:creationId xmlns:a16="http://schemas.microsoft.com/office/drawing/2014/main" id="{EE2783DC-7625-073E-183D-942EE066976E}"/>
              </a:ext>
            </a:extLst>
          </p:cNvPr>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a:extLst>
              <a:ext uri="{FF2B5EF4-FFF2-40B4-BE49-F238E27FC236}">
                <a16:creationId xmlns:a16="http://schemas.microsoft.com/office/drawing/2014/main" id="{02DBBCFD-A255-5B1A-4C4F-2898C2AA13D5}"/>
              </a:ext>
            </a:extLst>
          </p:cNvPr>
          <p:cNvPicPr/>
          <p:nvPr/>
        </p:nvPicPr>
        <p:blipFill>
          <a:blip r:embed="rId3" cstate="print"/>
          <a:stretch>
            <a:fillRect/>
          </a:stretch>
        </p:blipFill>
        <p:spPr>
          <a:xfrm>
            <a:off x="10744200" y="645116"/>
            <a:ext cx="527303" cy="600455"/>
          </a:xfrm>
          <a:prstGeom prst="rect">
            <a:avLst/>
          </a:prstGeom>
        </p:spPr>
      </p:pic>
      <p:pic>
        <p:nvPicPr>
          <p:cNvPr id="5" name="object 5">
            <a:extLst>
              <a:ext uri="{FF2B5EF4-FFF2-40B4-BE49-F238E27FC236}">
                <a16:creationId xmlns:a16="http://schemas.microsoft.com/office/drawing/2014/main" id="{A311EA5C-CF57-E4BF-B0ED-1E9B63FB476F}"/>
              </a:ext>
            </a:extLst>
          </p:cNvPr>
          <p:cNvPicPr/>
          <p:nvPr/>
        </p:nvPicPr>
        <p:blipFill>
          <a:blip r:embed="rId4" cstate="print"/>
          <a:stretch>
            <a:fillRect/>
          </a:stretch>
        </p:blipFill>
        <p:spPr>
          <a:xfrm>
            <a:off x="775716" y="704552"/>
            <a:ext cx="777240" cy="443484"/>
          </a:xfrm>
          <a:prstGeom prst="rect">
            <a:avLst/>
          </a:prstGeom>
        </p:spPr>
      </p:pic>
      <p:sp>
        <p:nvSpPr>
          <p:cNvPr id="6" name="object 6">
            <a:extLst>
              <a:ext uri="{FF2B5EF4-FFF2-40B4-BE49-F238E27FC236}">
                <a16:creationId xmlns:a16="http://schemas.microsoft.com/office/drawing/2014/main" id="{7C9456CA-D4D5-CC93-CB43-1EE1571127A7}"/>
              </a:ext>
            </a:extLst>
          </p:cNvPr>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F66C6640-A8A5-6BF3-EC6E-50D11295780E}"/>
              </a:ext>
            </a:extLst>
          </p:cNvPr>
          <p:cNvSpPr txBox="1"/>
          <p:nvPr/>
        </p:nvSpPr>
        <p:spPr>
          <a:xfrm>
            <a:off x="675269" y="1620864"/>
            <a:ext cx="10193297" cy="1755032"/>
          </a:xfrm>
          <a:prstGeom prst="rect">
            <a:avLst/>
          </a:prstGeom>
          <a:solidFill>
            <a:schemeClr val="accent1">
              <a:lumMod val="20000"/>
              <a:lumOff val="80000"/>
            </a:schemeClr>
          </a:solidFill>
        </p:spPr>
        <p:txBody>
          <a:bodyPr wrap="square">
            <a:spAutoFit/>
          </a:bodyPr>
          <a:lstStyle/>
          <a:p>
            <a:pPr>
              <a:lnSpc>
                <a:spcPct val="150000"/>
              </a:lnSpc>
            </a:pPr>
            <a:r>
              <a:rPr lang="en-US" altLang="zh-CN" sz="2000" b="1" dirty="0">
                <a:effectLst/>
                <a:ea typeface="微软雅黑" panose="020B0503020204020204" pitchFamily="34" charset="-122"/>
              </a:rPr>
              <a:t>2.</a:t>
            </a:r>
            <a:r>
              <a:rPr lang="zh-CN" altLang="en-US" sz="2000" b="1" dirty="0">
                <a:effectLst/>
                <a:ea typeface="微软雅黑" panose="020B0503020204020204" pitchFamily="34" charset="-122"/>
              </a:rPr>
              <a:t>处理第 </a:t>
            </a:r>
            <a:r>
              <a:rPr lang="en-US" altLang="zh-CN" sz="2000" b="1" dirty="0">
                <a:effectLst/>
                <a:ea typeface="微软雅黑" panose="020B0503020204020204" pitchFamily="34" charset="-122"/>
              </a:rPr>
              <a:t>2 </a:t>
            </a:r>
            <a:r>
              <a:rPr lang="zh-CN" altLang="en-US" sz="2000" b="1" dirty="0">
                <a:effectLst/>
                <a:ea typeface="微软雅黑" panose="020B0503020204020204" pitchFamily="34" charset="-122"/>
              </a:rPr>
              <a:t>头牛：身高 </a:t>
            </a:r>
            <a:r>
              <a:rPr lang="en-US" altLang="zh-CN" sz="2000" b="1" dirty="0">
                <a:effectLst/>
                <a:ea typeface="微软雅黑" panose="020B0503020204020204" pitchFamily="34" charset="-122"/>
              </a:rPr>
              <a:t>1:</a:t>
            </a:r>
            <a:endParaRPr lang="zh-CN" altLang="en-US" sz="2000" dirty="0">
              <a:effectLst/>
              <a:ea typeface="微软雅黑" panose="020B0503020204020204" pitchFamily="34" charset="-122"/>
            </a:endParaRPr>
          </a:p>
          <a:p>
            <a:pPr>
              <a:lnSpc>
                <a:spcPct val="150000"/>
              </a:lnSpc>
            </a:pPr>
            <a:r>
              <a:rPr lang="zh-CN" altLang="en-US" b="1" dirty="0">
                <a:effectLst/>
                <a:ea typeface="微软雅黑" panose="020B0503020204020204" pitchFamily="34" charset="-122"/>
              </a:rPr>
              <a:t>比较与弹出</a:t>
            </a:r>
            <a:r>
              <a:rPr lang="zh-CN" altLang="en-US" dirty="0">
                <a:effectLst/>
                <a:ea typeface="微软雅黑" panose="020B0503020204020204" pitchFamily="34" charset="-122"/>
              </a:rPr>
              <a:t>：当前栈顶为 </a:t>
            </a:r>
            <a:r>
              <a:rPr lang="en-US" altLang="zh-CN" dirty="0">
                <a:solidFill>
                  <a:srgbClr val="C00000"/>
                </a:solidFill>
                <a:effectLst/>
                <a:ea typeface="微软雅黑" panose="020B0503020204020204" pitchFamily="34" charset="-122"/>
              </a:rPr>
              <a:t>3</a:t>
            </a:r>
            <a:r>
              <a:rPr lang="zh-CN" altLang="en-US" dirty="0">
                <a:effectLst/>
                <a:ea typeface="微软雅黑" panose="020B0503020204020204" pitchFamily="34" charset="-122"/>
              </a:rPr>
              <a:t>。因为 </a:t>
            </a:r>
            <a:r>
              <a:rPr lang="en-US" altLang="zh-CN" dirty="0">
                <a:solidFill>
                  <a:srgbClr val="C00000"/>
                </a:solidFill>
                <a:effectLst/>
                <a:ea typeface="微软雅黑" panose="020B0503020204020204" pitchFamily="34" charset="-122"/>
              </a:rPr>
              <a:t>1 &lt; 3</a:t>
            </a:r>
            <a:r>
              <a:rPr lang="zh-CN" altLang="en-US" dirty="0">
                <a:effectLst/>
                <a:ea typeface="微软雅黑" panose="020B0503020204020204" pitchFamily="34" charset="-122"/>
              </a:rPr>
              <a:t>，新来的 </a:t>
            </a:r>
            <a:r>
              <a:rPr lang="en-US" altLang="zh-CN" dirty="0">
                <a:solidFill>
                  <a:srgbClr val="C00000"/>
                </a:solidFill>
                <a:effectLst/>
                <a:ea typeface="微软雅黑" panose="020B0503020204020204" pitchFamily="34" charset="-122"/>
              </a:rPr>
              <a:t>1</a:t>
            </a:r>
            <a:r>
              <a:rPr lang="zh-CN" altLang="en-US" dirty="0">
                <a:effectLst/>
                <a:ea typeface="微软雅黑" panose="020B0503020204020204" pitchFamily="34" charset="-122"/>
              </a:rPr>
              <a:t> 不会遮挡 </a:t>
            </a:r>
            <a:r>
              <a:rPr lang="en-US" altLang="zh-CN" dirty="0">
                <a:solidFill>
                  <a:srgbClr val="C00000"/>
                </a:solidFill>
                <a:effectLst/>
                <a:ea typeface="微软雅黑" panose="020B0503020204020204" pitchFamily="34" charset="-122"/>
              </a:rPr>
              <a:t>3</a:t>
            </a:r>
            <a:r>
              <a:rPr lang="zh-CN" altLang="en-US" dirty="0">
                <a:effectLst/>
                <a:ea typeface="微软雅黑" panose="020B0503020204020204" pitchFamily="34" charset="-122"/>
              </a:rPr>
              <a:t> 的视线，不需要弹出任何元素。</a:t>
            </a:r>
          </a:p>
          <a:p>
            <a:pPr>
              <a:lnSpc>
                <a:spcPct val="150000"/>
              </a:lnSpc>
            </a:pPr>
            <a:r>
              <a:rPr lang="zh-CN" altLang="en-US" b="1" dirty="0">
                <a:effectLst/>
                <a:ea typeface="微软雅黑" panose="020B0503020204020204" pitchFamily="34" charset="-122"/>
              </a:rPr>
              <a:t>统计</a:t>
            </a:r>
            <a:r>
              <a:rPr lang="zh-CN" altLang="en-US" dirty="0">
                <a:effectLst/>
                <a:ea typeface="微软雅黑" panose="020B0503020204020204" pitchFamily="34" charset="-122"/>
              </a:rPr>
              <a:t>：此时栈内存留的每一头牛（目前只有 </a:t>
            </a:r>
            <a:r>
              <a:rPr lang="en-US" altLang="zh-CN" dirty="0">
                <a:solidFill>
                  <a:srgbClr val="C00000"/>
                </a:solidFill>
                <a:effectLst/>
                <a:ea typeface="微软雅黑" panose="020B0503020204020204" pitchFamily="34" charset="-122"/>
              </a:rPr>
              <a:t>3</a:t>
            </a:r>
            <a:r>
              <a:rPr lang="zh-CN" altLang="en-US" dirty="0">
                <a:effectLst/>
                <a:ea typeface="微软雅黑" panose="020B0503020204020204" pitchFamily="34" charset="-122"/>
              </a:rPr>
              <a:t>）都能看到当前的 </a:t>
            </a:r>
            <a:r>
              <a:rPr lang="en-US" altLang="zh-CN" dirty="0">
                <a:solidFill>
                  <a:srgbClr val="C00000"/>
                </a:solidFill>
                <a:effectLst/>
                <a:ea typeface="微软雅黑" panose="020B0503020204020204" pitchFamily="34" charset="-122"/>
              </a:rPr>
              <a:t>1</a:t>
            </a:r>
            <a:r>
              <a:rPr lang="zh-CN" altLang="en-US" dirty="0">
                <a:effectLst/>
                <a:ea typeface="微软雅黑" panose="020B0503020204020204" pitchFamily="34" charset="-122"/>
              </a:rPr>
              <a:t>。栈内元素个数为 </a:t>
            </a:r>
            <a:r>
              <a:rPr lang="en-US" altLang="zh-CN" dirty="0">
                <a:effectLst/>
                <a:ea typeface="微软雅黑" panose="020B0503020204020204" pitchFamily="34" charset="-122"/>
              </a:rPr>
              <a:t>1</a:t>
            </a:r>
            <a:r>
              <a:rPr lang="zh-CN" altLang="en-US" dirty="0">
                <a:effectLst/>
                <a:ea typeface="微软雅黑" panose="020B0503020204020204" pitchFamily="34" charset="-122"/>
              </a:rPr>
              <a:t>，</a:t>
            </a:r>
            <a:r>
              <a:rPr lang="zh-CN" altLang="en-US" b="1" dirty="0">
                <a:effectLst/>
                <a:ea typeface="微软雅黑" panose="020B0503020204020204" pitchFamily="34" charset="-122"/>
              </a:rPr>
              <a:t>总和 </a:t>
            </a:r>
            <a:r>
              <a:rPr lang="en-US" altLang="zh-CN" b="1" dirty="0">
                <a:effectLst/>
                <a:ea typeface="微软雅黑" panose="020B0503020204020204" pitchFamily="34" charset="-122"/>
              </a:rPr>
              <a:t>+1</a:t>
            </a:r>
            <a:r>
              <a:rPr lang="zh-CN" altLang="en-US" dirty="0">
                <a:effectLst/>
                <a:ea typeface="微软雅黑" panose="020B0503020204020204" pitchFamily="34" charset="-122"/>
              </a:rPr>
              <a:t>。</a:t>
            </a:r>
          </a:p>
          <a:p>
            <a:pPr>
              <a:lnSpc>
                <a:spcPct val="150000"/>
              </a:lnSpc>
            </a:pPr>
            <a:r>
              <a:rPr lang="zh-CN" altLang="en-US" b="1" dirty="0">
                <a:effectLst/>
                <a:ea typeface="微软雅黑" panose="020B0503020204020204" pitchFamily="34" charset="-122"/>
              </a:rPr>
              <a:t>入栈与状态</a:t>
            </a:r>
            <a:r>
              <a:rPr lang="zh-CN" altLang="en-US" dirty="0">
                <a:effectLst/>
                <a:ea typeface="微软雅黑" panose="020B0503020204020204" pitchFamily="34" charset="-122"/>
              </a:rPr>
              <a:t>：</a:t>
            </a:r>
            <a:r>
              <a:rPr lang="en-US" altLang="zh-CN" dirty="0">
                <a:solidFill>
                  <a:srgbClr val="C00000"/>
                </a:solidFill>
                <a:effectLst/>
                <a:ea typeface="微软雅黑" panose="020B0503020204020204" pitchFamily="34" charset="-122"/>
              </a:rPr>
              <a:t>1</a:t>
            </a:r>
            <a:r>
              <a:rPr lang="zh-CN" altLang="en-US" dirty="0">
                <a:effectLst/>
                <a:ea typeface="微软雅黑" panose="020B0503020204020204" pitchFamily="34" charset="-122"/>
              </a:rPr>
              <a:t> 成为新的栈顶。当前栈：</a:t>
            </a:r>
            <a:r>
              <a:rPr lang="en-US" altLang="zh-CN" dirty="0">
                <a:solidFill>
                  <a:srgbClr val="C00000"/>
                </a:solidFill>
                <a:effectLst/>
                <a:ea typeface="微软雅黑" panose="020B0503020204020204" pitchFamily="34" charset="-122"/>
              </a:rPr>
              <a:t>[3, 1]</a:t>
            </a:r>
            <a:r>
              <a:rPr lang="zh-CN" altLang="en-US" dirty="0">
                <a:effectLst/>
                <a:ea typeface="微软雅黑" panose="020B0503020204020204" pitchFamily="34" charset="-122"/>
              </a:rPr>
              <a:t>。</a:t>
            </a:r>
          </a:p>
        </p:txBody>
      </p:sp>
      <p:sp>
        <p:nvSpPr>
          <p:cNvPr id="9" name="文本框 8">
            <a:extLst>
              <a:ext uri="{FF2B5EF4-FFF2-40B4-BE49-F238E27FC236}">
                <a16:creationId xmlns:a16="http://schemas.microsoft.com/office/drawing/2014/main" id="{4FF27840-77A5-6D34-3CF2-5D80579FE452}"/>
              </a:ext>
            </a:extLst>
          </p:cNvPr>
          <p:cNvSpPr txBox="1"/>
          <p:nvPr/>
        </p:nvSpPr>
        <p:spPr>
          <a:xfrm>
            <a:off x="4872589" y="812735"/>
            <a:ext cx="4953658" cy="400110"/>
          </a:xfrm>
          <a:prstGeom prst="rect">
            <a:avLst/>
          </a:prstGeom>
          <a:solidFill>
            <a:schemeClr val="accent6">
              <a:lumMod val="20000"/>
              <a:lumOff val="80000"/>
            </a:schemeClr>
          </a:solidFill>
        </p:spPr>
        <p:txBody>
          <a:bodyPr wrap="square">
            <a:spAutoFit/>
          </a:bodyPr>
          <a:lstStyle/>
          <a:p>
            <a:r>
              <a:rPr lang="zh-CN" altLang="en-US" sz="2000" dirty="0">
                <a:effectLst/>
                <a:ea typeface="微软雅黑" panose="020B0503020204020204" pitchFamily="34" charset="-122"/>
              </a:rPr>
              <a:t>使用身高序列 </a:t>
            </a:r>
            <a:r>
              <a:rPr lang="en-US" altLang="zh-CN" sz="2000" dirty="0">
                <a:effectLst/>
                <a:ea typeface="微软雅黑" panose="020B0503020204020204" pitchFamily="34" charset="-122"/>
              </a:rPr>
              <a:t>[3, 1, 2, 5, 4] </a:t>
            </a:r>
            <a:r>
              <a:rPr lang="zh-CN" altLang="en-US" sz="2000" dirty="0">
                <a:effectLst/>
                <a:ea typeface="微软雅黑" panose="020B0503020204020204" pitchFamily="34" charset="-122"/>
              </a:rPr>
              <a:t>来推演。</a:t>
            </a:r>
          </a:p>
        </p:txBody>
      </p:sp>
      <p:sp>
        <p:nvSpPr>
          <p:cNvPr id="11" name="文本框 10">
            <a:extLst>
              <a:ext uri="{FF2B5EF4-FFF2-40B4-BE49-F238E27FC236}">
                <a16:creationId xmlns:a16="http://schemas.microsoft.com/office/drawing/2014/main" id="{3B3606CA-6A9B-8FDB-11AF-AC3B871A53CE}"/>
              </a:ext>
            </a:extLst>
          </p:cNvPr>
          <p:cNvSpPr txBox="1"/>
          <p:nvPr/>
        </p:nvSpPr>
        <p:spPr>
          <a:xfrm>
            <a:off x="675269" y="3673022"/>
            <a:ext cx="10193297" cy="2586029"/>
          </a:xfrm>
          <a:prstGeom prst="rect">
            <a:avLst/>
          </a:prstGeom>
          <a:solidFill>
            <a:schemeClr val="accent4">
              <a:lumMod val="20000"/>
              <a:lumOff val="80000"/>
            </a:schemeClr>
          </a:solidFill>
        </p:spPr>
        <p:txBody>
          <a:bodyPr wrap="square">
            <a:spAutoFit/>
          </a:bodyPr>
          <a:lstStyle/>
          <a:p>
            <a:pPr>
              <a:lnSpc>
                <a:spcPct val="150000"/>
              </a:lnSpc>
            </a:pPr>
            <a:r>
              <a:rPr lang="en-US" altLang="zh-CN" sz="2000" b="1" dirty="0">
                <a:effectLst/>
                <a:ea typeface="微软雅黑" panose="020B0503020204020204" pitchFamily="34" charset="-122"/>
              </a:rPr>
              <a:t>3.</a:t>
            </a:r>
            <a:r>
              <a:rPr lang="zh-CN" altLang="en-US" sz="2000" b="1" dirty="0">
                <a:effectLst/>
                <a:ea typeface="微软雅黑" panose="020B0503020204020204" pitchFamily="34" charset="-122"/>
              </a:rPr>
              <a:t>处理第 </a:t>
            </a:r>
            <a:r>
              <a:rPr lang="en-US" altLang="zh-CN" sz="2000" b="1" dirty="0">
                <a:effectLst/>
                <a:ea typeface="微软雅黑" panose="020B0503020204020204" pitchFamily="34" charset="-122"/>
              </a:rPr>
              <a:t>3 </a:t>
            </a:r>
            <a:r>
              <a:rPr lang="zh-CN" altLang="en-US" sz="2000" b="1" dirty="0">
                <a:effectLst/>
                <a:ea typeface="微软雅黑" panose="020B0503020204020204" pitchFamily="34" charset="-122"/>
              </a:rPr>
              <a:t>头牛：身高 </a:t>
            </a:r>
            <a:r>
              <a:rPr lang="en-US" altLang="zh-CN" sz="2000" b="1" dirty="0">
                <a:effectLst/>
                <a:ea typeface="微软雅黑" panose="020B0503020204020204" pitchFamily="34" charset="-122"/>
              </a:rPr>
              <a:t>2:</a:t>
            </a:r>
            <a:endParaRPr lang="zh-CN" altLang="en-US" sz="2000" dirty="0">
              <a:effectLst/>
              <a:ea typeface="微软雅黑" panose="020B0503020204020204" pitchFamily="34" charset="-122"/>
            </a:endParaRPr>
          </a:p>
          <a:p>
            <a:pPr>
              <a:lnSpc>
                <a:spcPct val="150000"/>
              </a:lnSpc>
            </a:pPr>
            <a:r>
              <a:rPr lang="zh-CN" altLang="en-US" b="1" dirty="0">
                <a:effectLst/>
                <a:ea typeface="微软雅黑" panose="020B0503020204020204" pitchFamily="34" charset="-122"/>
              </a:rPr>
              <a:t>比较与弹出</a:t>
            </a:r>
            <a:r>
              <a:rPr lang="zh-CN" altLang="en-US" dirty="0">
                <a:effectLst/>
                <a:ea typeface="微软雅黑" panose="020B0503020204020204" pitchFamily="34" charset="-122"/>
              </a:rPr>
              <a:t>：当前栈顶为 </a:t>
            </a:r>
            <a:r>
              <a:rPr lang="en-US" altLang="zh-CN" dirty="0">
                <a:solidFill>
                  <a:srgbClr val="C00000"/>
                </a:solidFill>
                <a:effectLst/>
                <a:ea typeface="微软雅黑" panose="020B0503020204020204" pitchFamily="34" charset="-122"/>
              </a:rPr>
              <a:t>1</a:t>
            </a:r>
            <a:r>
              <a:rPr lang="zh-CN" altLang="en-US" dirty="0">
                <a:effectLst/>
                <a:ea typeface="微软雅黑" panose="020B0503020204020204" pitchFamily="34" charset="-122"/>
              </a:rPr>
              <a:t>。因为 </a:t>
            </a:r>
            <a:r>
              <a:rPr lang="en-US" altLang="zh-CN" dirty="0">
                <a:solidFill>
                  <a:srgbClr val="C00000"/>
                </a:solidFill>
                <a:effectLst/>
                <a:ea typeface="微软雅黑" panose="020B0503020204020204" pitchFamily="34" charset="-122"/>
              </a:rPr>
              <a:t>2 &gt; 1</a:t>
            </a:r>
            <a:r>
              <a:rPr lang="zh-CN" altLang="en-US" dirty="0">
                <a:effectLst/>
                <a:ea typeface="微软雅黑" panose="020B0503020204020204" pitchFamily="34" charset="-122"/>
              </a:rPr>
              <a:t>，新来的 </a:t>
            </a:r>
            <a:r>
              <a:rPr lang="en-US" altLang="zh-CN" dirty="0">
                <a:solidFill>
                  <a:srgbClr val="C00000"/>
                </a:solidFill>
                <a:effectLst/>
                <a:ea typeface="微软雅黑" panose="020B0503020204020204" pitchFamily="34" charset="-122"/>
              </a:rPr>
              <a:t>2</a:t>
            </a:r>
            <a:r>
              <a:rPr lang="zh-CN" altLang="en-US" dirty="0">
                <a:effectLst/>
                <a:ea typeface="微软雅黑" panose="020B0503020204020204" pitchFamily="34" charset="-122"/>
              </a:rPr>
              <a:t> 会把 </a:t>
            </a:r>
            <a:r>
              <a:rPr lang="en-US" altLang="zh-CN" dirty="0">
                <a:solidFill>
                  <a:srgbClr val="C00000"/>
                </a:solidFill>
                <a:effectLst/>
                <a:ea typeface="微软雅黑" panose="020B0503020204020204" pitchFamily="34" charset="-122"/>
              </a:rPr>
              <a:t>1</a:t>
            </a:r>
            <a:r>
              <a:rPr lang="zh-CN" altLang="en-US" dirty="0">
                <a:effectLst/>
                <a:ea typeface="微软雅黑" panose="020B0503020204020204" pitchFamily="34" charset="-122"/>
              </a:rPr>
              <a:t> 彻底挡住！</a:t>
            </a:r>
            <a:r>
              <a:rPr lang="en-US" altLang="zh-CN" dirty="0">
                <a:solidFill>
                  <a:srgbClr val="C00000"/>
                </a:solidFill>
                <a:effectLst/>
                <a:ea typeface="微软雅黑" panose="020B0503020204020204" pitchFamily="34" charset="-122"/>
              </a:rPr>
              <a:t>1</a:t>
            </a:r>
            <a:r>
              <a:rPr lang="zh-CN" altLang="en-US" dirty="0">
                <a:effectLst/>
                <a:ea typeface="微软雅黑" panose="020B0503020204020204" pitchFamily="34" charset="-122"/>
              </a:rPr>
              <a:t> 以后再也看不见后面的牛了。我们将 </a:t>
            </a:r>
            <a:r>
              <a:rPr lang="en-US" altLang="zh-CN" dirty="0">
                <a:solidFill>
                  <a:srgbClr val="C00000"/>
                </a:solidFill>
                <a:effectLst/>
                <a:ea typeface="微软雅黑" panose="020B0503020204020204" pitchFamily="34" charset="-122"/>
              </a:rPr>
              <a:t>1</a:t>
            </a:r>
            <a:r>
              <a:rPr lang="zh-CN" altLang="en-US" dirty="0">
                <a:effectLst/>
                <a:ea typeface="微软雅黑" panose="020B0503020204020204" pitchFamily="34" charset="-122"/>
              </a:rPr>
              <a:t> </a:t>
            </a:r>
            <a:r>
              <a:rPr lang="zh-CN" altLang="en-US" b="1" dirty="0">
                <a:effectLst/>
                <a:ea typeface="微软雅黑" panose="020B0503020204020204" pitchFamily="34" charset="-122"/>
              </a:rPr>
              <a:t>弹出</a:t>
            </a:r>
            <a:r>
              <a:rPr lang="zh-CN" altLang="en-US" dirty="0">
                <a:effectLst/>
                <a:ea typeface="微软雅黑" panose="020B0503020204020204" pitchFamily="34" charset="-122"/>
              </a:rPr>
              <a:t>。弹出后新栈顶为 </a:t>
            </a:r>
            <a:r>
              <a:rPr lang="en-US" altLang="zh-CN" dirty="0">
                <a:solidFill>
                  <a:srgbClr val="C00000"/>
                </a:solidFill>
                <a:effectLst/>
                <a:ea typeface="微软雅黑" panose="020B0503020204020204" pitchFamily="34" charset="-122"/>
              </a:rPr>
              <a:t>3</a:t>
            </a:r>
            <a:r>
              <a:rPr lang="zh-CN" altLang="en-US" dirty="0">
                <a:effectLst/>
                <a:ea typeface="微软雅黑" panose="020B0503020204020204" pitchFamily="34" charset="-122"/>
              </a:rPr>
              <a:t>，</a:t>
            </a:r>
            <a:r>
              <a:rPr lang="en-US" altLang="zh-CN" dirty="0">
                <a:solidFill>
                  <a:srgbClr val="C00000"/>
                </a:solidFill>
                <a:effectLst/>
                <a:ea typeface="微软雅黑" panose="020B0503020204020204" pitchFamily="34" charset="-122"/>
              </a:rPr>
              <a:t>2 &lt; 3</a:t>
            </a:r>
            <a:r>
              <a:rPr lang="zh-CN" altLang="en-US" dirty="0">
                <a:effectLst/>
                <a:ea typeface="微软雅黑" panose="020B0503020204020204" pitchFamily="34" charset="-122"/>
              </a:rPr>
              <a:t>，停止弹出。</a:t>
            </a:r>
          </a:p>
          <a:p>
            <a:pPr>
              <a:lnSpc>
                <a:spcPct val="150000"/>
              </a:lnSpc>
            </a:pPr>
            <a:r>
              <a:rPr lang="zh-CN" altLang="en-US" b="1" dirty="0">
                <a:effectLst/>
                <a:ea typeface="微软雅黑" panose="020B0503020204020204" pitchFamily="34" charset="-122"/>
              </a:rPr>
              <a:t>统计</a:t>
            </a:r>
            <a:r>
              <a:rPr lang="zh-CN" altLang="en-US" dirty="0">
                <a:effectLst/>
                <a:ea typeface="微软雅黑" panose="020B0503020204020204" pitchFamily="34" charset="-122"/>
              </a:rPr>
              <a:t>：剔除掉被挡住的牛后，</a:t>
            </a:r>
            <a:r>
              <a:rPr lang="zh-CN" altLang="zh-CN" b="0" i="0" dirty="0">
                <a:solidFill>
                  <a:srgbClr val="2C2C2C"/>
                </a:solidFill>
                <a:effectLst/>
                <a:latin typeface="-apple-system"/>
              </a:rPr>
              <a:t>栈里剩下的牛，全都是比 </a:t>
            </a:r>
            <a:r>
              <a:rPr lang="en-US" altLang="zh-CN" b="0" i="0" dirty="0">
                <a:solidFill>
                  <a:srgbClr val="2C2C2C"/>
                </a:solidFill>
                <a:effectLst/>
                <a:latin typeface="-apple-system"/>
              </a:rPr>
              <a:t>2</a:t>
            </a:r>
            <a:r>
              <a:rPr lang="zh-CN" altLang="zh-CN" b="0" i="0" dirty="0">
                <a:solidFill>
                  <a:srgbClr val="2C2C2C"/>
                </a:solidFill>
                <a:effectLst/>
                <a:latin typeface="-apple-system"/>
              </a:rPr>
              <a:t> 高的牛。</a:t>
            </a:r>
            <a:r>
              <a:rPr lang="zh-CN" altLang="en-US" b="0" i="0" dirty="0">
                <a:solidFill>
                  <a:srgbClr val="2C2C2C"/>
                </a:solidFill>
                <a:effectLst/>
                <a:latin typeface="-apple-system"/>
              </a:rPr>
              <a:t>那么</a:t>
            </a:r>
            <a:r>
              <a:rPr lang="zh-CN" altLang="en-US" dirty="0">
                <a:effectLst/>
                <a:ea typeface="微软雅黑" panose="020B0503020204020204" pitchFamily="34" charset="-122"/>
              </a:rPr>
              <a:t>栈内存留的牛（此时只剩 </a:t>
            </a:r>
            <a:r>
              <a:rPr lang="en-US" altLang="zh-CN" dirty="0">
                <a:solidFill>
                  <a:srgbClr val="C00000"/>
                </a:solidFill>
                <a:effectLst/>
                <a:ea typeface="微软雅黑" panose="020B0503020204020204" pitchFamily="34" charset="-122"/>
              </a:rPr>
              <a:t>3</a:t>
            </a:r>
            <a:r>
              <a:rPr lang="zh-CN" altLang="en-US" dirty="0">
                <a:effectLst/>
                <a:ea typeface="微软雅黑" panose="020B0503020204020204" pitchFamily="34" charset="-122"/>
              </a:rPr>
              <a:t>）能看到当前的 </a:t>
            </a:r>
            <a:r>
              <a:rPr lang="en-US" altLang="zh-CN" dirty="0">
                <a:solidFill>
                  <a:srgbClr val="C00000"/>
                </a:solidFill>
                <a:effectLst/>
                <a:ea typeface="微软雅黑" panose="020B0503020204020204" pitchFamily="34" charset="-122"/>
              </a:rPr>
              <a:t>2</a:t>
            </a:r>
            <a:r>
              <a:rPr lang="zh-CN" altLang="en-US" dirty="0">
                <a:effectLst/>
                <a:ea typeface="微软雅黑" panose="020B0503020204020204" pitchFamily="34" charset="-122"/>
              </a:rPr>
              <a:t>。栈内元素个数为 </a:t>
            </a:r>
            <a:r>
              <a:rPr lang="en-US" altLang="zh-CN" dirty="0">
                <a:effectLst/>
                <a:ea typeface="微软雅黑" panose="020B0503020204020204" pitchFamily="34" charset="-122"/>
              </a:rPr>
              <a:t>1</a:t>
            </a:r>
            <a:r>
              <a:rPr lang="zh-CN" altLang="en-US" dirty="0">
                <a:effectLst/>
                <a:ea typeface="微软雅黑" panose="020B0503020204020204" pitchFamily="34" charset="-122"/>
              </a:rPr>
              <a:t>，</a:t>
            </a:r>
            <a:r>
              <a:rPr lang="zh-CN" altLang="en-US" b="1" dirty="0">
                <a:effectLst/>
                <a:ea typeface="微软雅黑" panose="020B0503020204020204" pitchFamily="34" charset="-122"/>
              </a:rPr>
              <a:t>答案总和 </a:t>
            </a:r>
            <a:r>
              <a:rPr lang="en-US" altLang="zh-CN" b="1" dirty="0">
                <a:effectLst/>
                <a:ea typeface="微软雅黑" panose="020B0503020204020204" pitchFamily="34" charset="-122"/>
              </a:rPr>
              <a:t>+1</a:t>
            </a:r>
            <a:r>
              <a:rPr lang="zh-CN" altLang="en-US" dirty="0">
                <a:effectLst/>
                <a:ea typeface="微软雅黑" panose="020B0503020204020204" pitchFamily="34" charset="-122"/>
              </a:rPr>
              <a:t>。</a:t>
            </a:r>
            <a:endParaRPr lang="en-US" altLang="zh-CN" dirty="0">
              <a:effectLst/>
              <a:ea typeface="微软雅黑" panose="020B0503020204020204" pitchFamily="34" charset="-122"/>
            </a:endParaRPr>
          </a:p>
          <a:p>
            <a:pPr>
              <a:lnSpc>
                <a:spcPct val="150000"/>
              </a:lnSpc>
            </a:pPr>
            <a:r>
              <a:rPr lang="zh-CN" altLang="en-US" b="1" dirty="0">
                <a:effectLst/>
                <a:ea typeface="微软雅黑" panose="020B0503020204020204" pitchFamily="34" charset="-122"/>
              </a:rPr>
              <a:t>入栈与状态</a:t>
            </a:r>
            <a:r>
              <a:rPr lang="zh-CN" altLang="en-US" dirty="0">
                <a:effectLst/>
                <a:ea typeface="微软雅黑" panose="020B0503020204020204" pitchFamily="34" charset="-122"/>
              </a:rPr>
              <a:t>：</a:t>
            </a:r>
            <a:r>
              <a:rPr lang="en-US" altLang="zh-CN" dirty="0">
                <a:solidFill>
                  <a:srgbClr val="C00000"/>
                </a:solidFill>
                <a:effectLst/>
                <a:ea typeface="微软雅黑" panose="020B0503020204020204" pitchFamily="34" charset="-122"/>
              </a:rPr>
              <a:t>2</a:t>
            </a:r>
            <a:r>
              <a:rPr lang="zh-CN" altLang="en-US" dirty="0">
                <a:effectLst/>
                <a:ea typeface="微软雅黑" panose="020B0503020204020204" pitchFamily="34" charset="-122"/>
              </a:rPr>
              <a:t> 成为新的栈顶。当前栈：</a:t>
            </a:r>
            <a:r>
              <a:rPr lang="en-US" altLang="zh-CN" dirty="0">
                <a:solidFill>
                  <a:srgbClr val="C00000"/>
                </a:solidFill>
                <a:effectLst/>
                <a:ea typeface="微软雅黑" panose="020B0503020204020204" pitchFamily="34" charset="-122"/>
              </a:rPr>
              <a:t>[2, 3]</a:t>
            </a:r>
            <a:r>
              <a:rPr lang="zh-CN" altLang="en-US" dirty="0">
                <a:effectLst/>
                <a:ea typeface="微软雅黑" panose="020B0503020204020204" pitchFamily="34" charset="-122"/>
              </a:rPr>
              <a:t>。</a:t>
            </a:r>
          </a:p>
        </p:txBody>
      </p:sp>
      <p:graphicFrame>
        <p:nvGraphicFramePr>
          <p:cNvPr id="12" name="表格 11">
            <a:extLst>
              <a:ext uri="{FF2B5EF4-FFF2-40B4-BE49-F238E27FC236}">
                <a16:creationId xmlns:a16="http://schemas.microsoft.com/office/drawing/2014/main" id="{F27793F5-7A8D-D02B-5A8A-140EB55D1E0C}"/>
              </a:ext>
            </a:extLst>
          </p:cNvPr>
          <p:cNvGraphicFramePr>
            <a:graphicFrameLocks noGrp="1"/>
          </p:cNvGraphicFramePr>
          <p:nvPr>
            <p:extLst>
              <p:ext uri="{D42A27DB-BD31-4B8C-83A1-F6EECF244321}">
                <p14:modId xmlns:p14="http://schemas.microsoft.com/office/powerpoint/2010/main" val="854839614"/>
              </p:ext>
            </p:extLst>
          </p:nvPr>
        </p:nvGraphicFramePr>
        <p:xfrm>
          <a:off x="11055229" y="1732895"/>
          <a:ext cx="559062" cy="1555971"/>
        </p:xfrm>
        <a:graphic>
          <a:graphicData uri="http://schemas.openxmlformats.org/drawingml/2006/table">
            <a:tbl>
              <a:tblPr bandRow="1">
                <a:tableStyleId>{5C22544A-7EE6-4342-B048-85BDC9FD1C3A}</a:tableStyleId>
              </a:tblPr>
              <a:tblGrid>
                <a:gridCol w="559062">
                  <a:extLst>
                    <a:ext uri="{9D8B030D-6E8A-4147-A177-3AD203B41FA5}">
                      <a16:colId xmlns:a16="http://schemas.microsoft.com/office/drawing/2014/main" val="3057316440"/>
                    </a:ext>
                  </a:extLst>
                </a:gridCol>
              </a:tblGrid>
              <a:tr h="518657">
                <a:tc>
                  <a:txBody>
                    <a:bodyPr/>
                    <a:lstStyle/>
                    <a:p>
                      <a:pPr algn="ctr"/>
                      <a:endParaRPr lang="en-US" sz="2400" dirty="0">
                        <a:solidFill>
                          <a:schemeClr val="bg1"/>
                        </a:solidFill>
                      </a:endParaRPr>
                    </a:p>
                  </a:txBody>
                  <a:tcPr anchor="ctr">
                    <a:solidFill>
                      <a:srgbClr val="5B9BD5"/>
                    </a:solidFill>
                  </a:tcPr>
                </a:tc>
                <a:extLst>
                  <a:ext uri="{0D108BD9-81ED-4DB2-BD59-A6C34878D82A}">
                    <a16:rowId xmlns:a16="http://schemas.microsoft.com/office/drawing/2014/main" val="1336239262"/>
                  </a:ext>
                </a:extLst>
              </a:tr>
              <a:tr h="518657">
                <a:tc>
                  <a:txBody>
                    <a:bodyPr/>
                    <a:lstStyle/>
                    <a:p>
                      <a:pPr algn="ctr"/>
                      <a:r>
                        <a:rPr lang="en-US" sz="2400" b="1" dirty="0">
                          <a:solidFill>
                            <a:schemeClr val="bg1"/>
                          </a:solidFill>
                        </a:rPr>
                        <a:t>1</a:t>
                      </a:r>
                    </a:p>
                  </a:txBody>
                  <a:tcPr anchor="ctr">
                    <a:solidFill>
                      <a:srgbClr val="5B9BD5"/>
                    </a:solidFill>
                  </a:tcPr>
                </a:tc>
                <a:extLst>
                  <a:ext uri="{0D108BD9-81ED-4DB2-BD59-A6C34878D82A}">
                    <a16:rowId xmlns:a16="http://schemas.microsoft.com/office/drawing/2014/main" val="715170966"/>
                  </a:ext>
                </a:extLst>
              </a:tr>
              <a:tr h="518657">
                <a:tc>
                  <a:txBody>
                    <a:bodyPr/>
                    <a:lstStyle/>
                    <a:p>
                      <a:pPr algn="ctr"/>
                      <a:r>
                        <a:rPr lang="en-US" sz="2400" b="0" dirty="0">
                          <a:solidFill>
                            <a:schemeClr val="bg1"/>
                          </a:solidFill>
                        </a:rPr>
                        <a:t>3</a:t>
                      </a:r>
                    </a:p>
                  </a:txBody>
                  <a:tcPr anchor="ctr">
                    <a:solidFill>
                      <a:srgbClr val="5B9BD5"/>
                    </a:solidFill>
                  </a:tcPr>
                </a:tc>
                <a:extLst>
                  <a:ext uri="{0D108BD9-81ED-4DB2-BD59-A6C34878D82A}">
                    <a16:rowId xmlns:a16="http://schemas.microsoft.com/office/drawing/2014/main" val="1099648315"/>
                  </a:ext>
                </a:extLst>
              </a:tr>
            </a:tbl>
          </a:graphicData>
        </a:graphic>
      </p:graphicFrame>
      <p:graphicFrame>
        <p:nvGraphicFramePr>
          <p:cNvPr id="13" name="表格 12">
            <a:extLst>
              <a:ext uri="{FF2B5EF4-FFF2-40B4-BE49-F238E27FC236}">
                <a16:creationId xmlns:a16="http://schemas.microsoft.com/office/drawing/2014/main" id="{79749759-2214-1B55-D3E9-533BB41714BB}"/>
              </a:ext>
            </a:extLst>
          </p:cNvPr>
          <p:cNvGraphicFramePr>
            <a:graphicFrameLocks noGrp="1"/>
          </p:cNvGraphicFramePr>
          <p:nvPr>
            <p:extLst>
              <p:ext uri="{D42A27DB-BD31-4B8C-83A1-F6EECF244321}">
                <p14:modId xmlns:p14="http://schemas.microsoft.com/office/powerpoint/2010/main" val="1756308357"/>
              </p:ext>
            </p:extLst>
          </p:nvPr>
        </p:nvGraphicFramePr>
        <p:xfrm>
          <a:off x="11055229" y="4486361"/>
          <a:ext cx="559062" cy="1555971"/>
        </p:xfrm>
        <a:graphic>
          <a:graphicData uri="http://schemas.openxmlformats.org/drawingml/2006/table">
            <a:tbl>
              <a:tblPr firstRow="1" bandRow="1">
                <a:tableStyleId>{00A15C55-8517-42AA-B614-E9B94910E393}</a:tableStyleId>
              </a:tblPr>
              <a:tblGrid>
                <a:gridCol w="559062">
                  <a:extLst>
                    <a:ext uri="{9D8B030D-6E8A-4147-A177-3AD203B41FA5}">
                      <a16:colId xmlns:a16="http://schemas.microsoft.com/office/drawing/2014/main" val="3057316440"/>
                    </a:ext>
                  </a:extLst>
                </a:gridCol>
              </a:tblGrid>
              <a:tr h="518657">
                <a:tc>
                  <a:txBody>
                    <a:bodyPr/>
                    <a:lstStyle/>
                    <a:p>
                      <a:pPr algn="ctr"/>
                      <a:endParaRPr lang="en-US" sz="2400" dirty="0">
                        <a:solidFill>
                          <a:schemeClr val="bg1"/>
                        </a:solidFill>
                      </a:endParaRPr>
                    </a:p>
                  </a:txBody>
                  <a:tcPr anchor="ctr">
                    <a:solidFill>
                      <a:schemeClr val="accent4">
                        <a:lumMod val="75000"/>
                      </a:schemeClr>
                    </a:solidFill>
                  </a:tcPr>
                </a:tc>
                <a:extLst>
                  <a:ext uri="{0D108BD9-81ED-4DB2-BD59-A6C34878D82A}">
                    <a16:rowId xmlns:a16="http://schemas.microsoft.com/office/drawing/2014/main" val="1336239262"/>
                  </a:ext>
                </a:extLst>
              </a:tr>
              <a:tr h="518657">
                <a:tc>
                  <a:txBody>
                    <a:bodyPr/>
                    <a:lstStyle/>
                    <a:p>
                      <a:pPr algn="ctr"/>
                      <a:r>
                        <a:rPr lang="en-US" sz="2400" dirty="0">
                          <a:solidFill>
                            <a:schemeClr val="bg1"/>
                          </a:solidFill>
                        </a:rPr>
                        <a:t>2</a:t>
                      </a:r>
                    </a:p>
                  </a:txBody>
                  <a:tcPr anchor="ctr">
                    <a:solidFill>
                      <a:schemeClr val="accent4">
                        <a:lumMod val="75000"/>
                      </a:schemeClr>
                    </a:solidFill>
                  </a:tcPr>
                </a:tc>
                <a:extLst>
                  <a:ext uri="{0D108BD9-81ED-4DB2-BD59-A6C34878D82A}">
                    <a16:rowId xmlns:a16="http://schemas.microsoft.com/office/drawing/2014/main" val="715170966"/>
                  </a:ext>
                </a:extLst>
              </a:tr>
              <a:tr h="518657">
                <a:tc>
                  <a:txBody>
                    <a:bodyPr/>
                    <a:lstStyle/>
                    <a:p>
                      <a:pPr algn="ctr"/>
                      <a:r>
                        <a:rPr lang="en-US" sz="2400" b="0" dirty="0">
                          <a:solidFill>
                            <a:schemeClr val="bg1"/>
                          </a:solidFill>
                        </a:rPr>
                        <a:t>3</a:t>
                      </a:r>
                    </a:p>
                  </a:txBody>
                  <a:tcPr anchor="ctr">
                    <a:solidFill>
                      <a:schemeClr val="accent4">
                        <a:lumMod val="75000"/>
                      </a:schemeClr>
                    </a:solidFill>
                  </a:tcPr>
                </a:tc>
                <a:extLst>
                  <a:ext uri="{0D108BD9-81ED-4DB2-BD59-A6C34878D82A}">
                    <a16:rowId xmlns:a16="http://schemas.microsoft.com/office/drawing/2014/main" val="1099648315"/>
                  </a:ext>
                </a:extLst>
              </a:tr>
            </a:tbl>
          </a:graphicData>
        </a:graphic>
      </p:graphicFrame>
    </p:spTree>
    <p:extLst>
      <p:ext uri="{BB962C8B-B14F-4D97-AF65-F5344CB8AC3E}">
        <p14:creationId xmlns:p14="http://schemas.microsoft.com/office/powerpoint/2010/main" val="546412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5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xEl>
                                              <p:pRg st="1" end="1"/>
                                            </p:txEl>
                                          </p:spTgt>
                                        </p:tgtEl>
                                        <p:attrNameLst>
                                          <p:attrName>style.visibility</p:attrName>
                                        </p:attrNameLst>
                                      </p:cBhvr>
                                      <p:to>
                                        <p:strVal val="visible"/>
                                      </p:to>
                                    </p:set>
                                    <p:animEffect transition="in" filter="fade">
                                      <p:cBhvr>
                                        <p:cTn id="32" dur="500"/>
                                        <p:tgtEl>
                                          <p:spTgt spid="1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xEl>
                                              <p:pRg st="2" end="2"/>
                                            </p:txEl>
                                          </p:spTgt>
                                        </p:tgtEl>
                                        <p:attrNameLst>
                                          <p:attrName>style.visibility</p:attrName>
                                        </p:attrNameLst>
                                      </p:cBhvr>
                                      <p:to>
                                        <p:strVal val="visible"/>
                                      </p:to>
                                    </p:set>
                                    <p:animEffect transition="in" filter="fade">
                                      <p:cBhvr>
                                        <p:cTn id="37" dur="500"/>
                                        <p:tgtEl>
                                          <p:spTgt spid="1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
                                            <p:txEl>
                                              <p:pRg st="3" end="3"/>
                                            </p:txEl>
                                          </p:spTgt>
                                        </p:tgtEl>
                                        <p:attrNameLst>
                                          <p:attrName>style.visibility</p:attrName>
                                        </p:attrNameLst>
                                      </p:cBhvr>
                                      <p:to>
                                        <p:strVal val="visible"/>
                                      </p:to>
                                    </p:set>
                                    <p:animEffect transition="in" filter="fade">
                                      <p:cBhvr>
                                        <p:cTn id="42" dur="500"/>
                                        <p:tgtEl>
                                          <p:spTgt spid="11">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59AFD-9A0B-502F-4403-7679909FEE6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B54B4F7-D880-630C-A0C8-9413C0213002}"/>
              </a:ext>
            </a:extLst>
          </p:cNvPr>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a:extLst>
              <a:ext uri="{FF2B5EF4-FFF2-40B4-BE49-F238E27FC236}">
                <a16:creationId xmlns:a16="http://schemas.microsoft.com/office/drawing/2014/main" id="{EE2783DC-7625-073E-183D-942EE066976E}"/>
              </a:ext>
            </a:extLst>
          </p:cNvPr>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a:extLst>
              <a:ext uri="{FF2B5EF4-FFF2-40B4-BE49-F238E27FC236}">
                <a16:creationId xmlns:a16="http://schemas.microsoft.com/office/drawing/2014/main" id="{02DBBCFD-A255-5B1A-4C4F-2898C2AA13D5}"/>
              </a:ext>
            </a:extLst>
          </p:cNvPr>
          <p:cNvPicPr/>
          <p:nvPr/>
        </p:nvPicPr>
        <p:blipFill>
          <a:blip r:embed="rId3" cstate="print"/>
          <a:stretch>
            <a:fillRect/>
          </a:stretch>
        </p:blipFill>
        <p:spPr>
          <a:xfrm>
            <a:off x="10744200" y="645116"/>
            <a:ext cx="527303" cy="600455"/>
          </a:xfrm>
          <a:prstGeom prst="rect">
            <a:avLst/>
          </a:prstGeom>
        </p:spPr>
      </p:pic>
      <p:pic>
        <p:nvPicPr>
          <p:cNvPr id="5" name="object 5">
            <a:extLst>
              <a:ext uri="{FF2B5EF4-FFF2-40B4-BE49-F238E27FC236}">
                <a16:creationId xmlns:a16="http://schemas.microsoft.com/office/drawing/2014/main" id="{A311EA5C-CF57-E4BF-B0ED-1E9B63FB476F}"/>
              </a:ext>
            </a:extLst>
          </p:cNvPr>
          <p:cNvPicPr/>
          <p:nvPr/>
        </p:nvPicPr>
        <p:blipFill>
          <a:blip r:embed="rId4" cstate="print"/>
          <a:stretch>
            <a:fillRect/>
          </a:stretch>
        </p:blipFill>
        <p:spPr>
          <a:xfrm>
            <a:off x="775716" y="704552"/>
            <a:ext cx="777240" cy="443484"/>
          </a:xfrm>
          <a:prstGeom prst="rect">
            <a:avLst/>
          </a:prstGeom>
        </p:spPr>
      </p:pic>
      <p:sp>
        <p:nvSpPr>
          <p:cNvPr id="6" name="object 6">
            <a:extLst>
              <a:ext uri="{FF2B5EF4-FFF2-40B4-BE49-F238E27FC236}">
                <a16:creationId xmlns:a16="http://schemas.microsoft.com/office/drawing/2014/main" id="{7C9456CA-D4D5-CC93-CB43-1EE1571127A7}"/>
              </a:ext>
            </a:extLst>
          </p:cNvPr>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F66C6640-A8A5-6BF3-EC6E-50D11295780E}"/>
              </a:ext>
            </a:extLst>
          </p:cNvPr>
          <p:cNvSpPr txBox="1"/>
          <p:nvPr/>
        </p:nvSpPr>
        <p:spPr>
          <a:xfrm>
            <a:off x="675269" y="1450303"/>
            <a:ext cx="10193297" cy="2170531"/>
          </a:xfrm>
          <a:prstGeom prst="rect">
            <a:avLst/>
          </a:prstGeom>
          <a:solidFill>
            <a:schemeClr val="accent2">
              <a:lumMod val="20000"/>
              <a:lumOff val="80000"/>
            </a:schemeClr>
          </a:solidFill>
        </p:spPr>
        <p:txBody>
          <a:bodyPr wrap="square">
            <a:spAutoFit/>
          </a:bodyPr>
          <a:lstStyle/>
          <a:p>
            <a:pPr>
              <a:lnSpc>
                <a:spcPct val="150000"/>
              </a:lnSpc>
            </a:pPr>
            <a:r>
              <a:rPr lang="en-US" altLang="zh-CN" sz="2000" b="1" dirty="0">
                <a:ea typeface="微软雅黑" panose="020B0503020204020204" pitchFamily="34" charset="-122"/>
              </a:rPr>
              <a:t>4.</a:t>
            </a:r>
            <a:r>
              <a:rPr lang="zh-CN" altLang="en-US" sz="2000" b="1" dirty="0">
                <a:ea typeface="微软雅黑" panose="020B0503020204020204" pitchFamily="34" charset="-122"/>
              </a:rPr>
              <a:t>处理第 </a:t>
            </a:r>
            <a:r>
              <a:rPr lang="en-US" altLang="zh-CN" sz="2000" b="1" dirty="0">
                <a:ea typeface="微软雅黑" panose="020B0503020204020204" pitchFamily="34" charset="-122"/>
              </a:rPr>
              <a:t>4 </a:t>
            </a:r>
            <a:r>
              <a:rPr lang="zh-CN" altLang="en-US" sz="2000" b="1" dirty="0">
                <a:ea typeface="微软雅黑" panose="020B0503020204020204" pitchFamily="34" charset="-122"/>
              </a:rPr>
              <a:t>头牛：身高 </a:t>
            </a:r>
            <a:r>
              <a:rPr lang="en-US" altLang="zh-CN" sz="2000" b="1" dirty="0">
                <a:ea typeface="微软雅黑" panose="020B0503020204020204" pitchFamily="34" charset="-122"/>
              </a:rPr>
              <a:t>5:</a:t>
            </a:r>
            <a:endParaRPr lang="zh-CN" altLang="en-US" sz="2000" dirty="0">
              <a:ea typeface="微软雅黑" panose="020B0503020204020204" pitchFamily="34" charset="-122"/>
            </a:endParaRPr>
          </a:p>
          <a:p>
            <a:pPr>
              <a:lnSpc>
                <a:spcPct val="150000"/>
              </a:lnSpc>
            </a:pPr>
            <a:r>
              <a:rPr lang="zh-CN" altLang="en-US" b="1" dirty="0">
                <a:ea typeface="微软雅黑" panose="020B0503020204020204" pitchFamily="34" charset="-122"/>
              </a:rPr>
              <a:t>比较与弹出</a:t>
            </a:r>
            <a:r>
              <a:rPr lang="zh-CN" altLang="en-US" dirty="0">
                <a:ea typeface="微软雅黑" panose="020B0503020204020204" pitchFamily="34" charset="-122"/>
              </a:rPr>
              <a:t>：当前栈：</a:t>
            </a:r>
            <a:r>
              <a:rPr lang="en-US" altLang="zh-CN" dirty="0">
                <a:solidFill>
                  <a:srgbClr val="C00000"/>
                </a:solidFill>
                <a:ea typeface="微软雅黑" panose="020B0503020204020204" pitchFamily="34" charset="-122"/>
              </a:rPr>
              <a:t>[2, 3]</a:t>
            </a:r>
            <a:r>
              <a:rPr lang="zh-CN" altLang="en-US" dirty="0">
                <a:ea typeface="微软雅黑" panose="020B0503020204020204" pitchFamily="34" charset="-122"/>
              </a:rPr>
              <a:t>。栈顶为 </a:t>
            </a:r>
            <a:r>
              <a:rPr lang="en-US" altLang="zh-CN" dirty="0">
                <a:solidFill>
                  <a:srgbClr val="C00000"/>
                </a:solidFill>
                <a:ea typeface="微软雅黑" panose="020B0503020204020204" pitchFamily="34" charset="-122"/>
              </a:rPr>
              <a:t>2</a:t>
            </a:r>
            <a:r>
              <a:rPr lang="zh-CN" altLang="en-US" dirty="0">
                <a:ea typeface="微软雅黑" panose="020B0503020204020204" pitchFamily="34" charset="-122"/>
              </a:rPr>
              <a:t>，</a:t>
            </a:r>
            <a:r>
              <a:rPr lang="en-US" altLang="zh-CN" dirty="0">
                <a:solidFill>
                  <a:srgbClr val="C00000"/>
                </a:solidFill>
                <a:ea typeface="微软雅黑" panose="020B0503020204020204" pitchFamily="34" charset="-122"/>
              </a:rPr>
              <a:t>5 &gt; 2</a:t>
            </a:r>
            <a:r>
              <a:rPr lang="zh-CN" altLang="en-US" dirty="0">
                <a:ea typeface="微软雅黑" panose="020B0503020204020204" pitchFamily="34" charset="-122"/>
              </a:rPr>
              <a:t>，弹出 </a:t>
            </a:r>
            <a:r>
              <a:rPr lang="en-US" altLang="zh-CN" dirty="0">
                <a:solidFill>
                  <a:srgbClr val="C00000"/>
                </a:solidFill>
                <a:ea typeface="微软雅黑" panose="020B0503020204020204" pitchFamily="34" charset="-122"/>
              </a:rPr>
              <a:t>2</a:t>
            </a:r>
            <a:r>
              <a:rPr lang="zh-CN" altLang="en-US" dirty="0">
                <a:ea typeface="微软雅黑" panose="020B0503020204020204" pitchFamily="34" charset="-122"/>
              </a:rPr>
              <a:t>；</a:t>
            </a:r>
            <a:endParaRPr lang="en-US" altLang="zh-CN" dirty="0">
              <a:ea typeface="微软雅黑" panose="020B0503020204020204" pitchFamily="34" charset="-122"/>
            </a:endParaRPr>
          </a:p>
          <a:p>
            <a:pPr>
              <a:lnSpc>
                <a:spcPct val="150000"/>
              </a:lnSpc>
            </a:pPr>
            <a:r>
              <a:rPr lang="zh-CN" altLang="en-US" dirty="0">
                <a:ea typeface="微软雅黑" panose="020B0503020204020204" pitchFamily="34" charset="-122"/>
              </a:rPr>
              <a:t>新栈顶为 </a:t>
            </a:r>
            <a:r>
              <a:rPr lang="en-US" altLang="zh-CN" dirty="0">
                <a:solidFill>
                  <a:srgbClr val="C00000"/>
                </a:solidFill>
                <a:ea typeface="微软雅黑" panose="020B0503020204020204" pitchFamily="34" charset="-122"/>
              </a:rPr>
              <a:t>3</a:t>
            </a:r>
            <a:r>
              <a:rPr lang="zh-CN" altLang="en-US" dirty="0">
                <a:ea typeface="微软雅黑" panose="020B0503020204020204" pitchFamily="34" charset="-122"/>
              </a:rPr>
              <a:t>，</a:t>
            </a:r>
            <a:r>
              <a:rPr lang="en-US" altLang="zh-CN" dirty="0">
                <a:solidFill>
                  <a:srgbClr val="C00000"/>
                </a:solidFill>
                <a:ea typeface="微软雅黑" panose="020B0503020204020204" pitchFamily="34" charset="-122"/>
              </a:rPr>
              <a:t>5 &gt; 3</a:t>
            </a:r>
            <a:r>
              <a:rPr lang="zh-CN" altLang="en-US" dirty="0">
                <a:ea typeface="微软雅黑" panose="020B0503020204020204" pitchFamily="34" charset="-122"/>
              </a:rPr>
              <a:t>，弹出 </a:t>
            </a:r>
            <a:r>
              <a:rPr lang="en-US" altLang="zh-CN" dirty="0">
                <a:solidFill>
                  <a:srgbClr val="C00000"/>
                </a:solidFill>
                <a:ea typeface="微软雅黑" panose="020B0503020204020204" pitchFamily="34" charset="-122"/>
              </a:rPr>
              <a:t>3</a:t>
            </a:r>
            <a:r>
              <a:rPr lang="zh-CN" altLang="en-US" dirty="0">
                <a:ea typeface="微软雅黑" panose="020B0503020204020204" pitchFamily="34" charset="-122"/>
              </a:rPr>
              <a:t>。栈空了，代表着之前栈里的牛全被 </a:t>
            </a:r>
            <a:r>
              <a:rPr lang="en-US" altLang="zh-CN" dirty="0">
                <a:solidFill>
                  <a:srgbClr val="C00000"/>
                </a:solidFill>
                <a:ea typeface="微软雅黑" panose="020B0503020204020204" pitchFamily="34" charset="-122"/>
              </a:rPr>
              <a:t>5</a:t>
            </a:r>
            <a:r>
              <a:rPr lang="zh-CN" altLang="en-US" dirty="0">
                <a:ea typeface="微软雅黑" panose="020B0503020204020204" pitchFamily="34" charset="-122"/>
              </a:rPr>
              <a:t> 挡住了。</a:t>
            </a:r>
          </a:p>
          <a:p>
            <a:pPr>
              <a:lnSpc>
                <a:spcPct val="150000"/>
              </a:lnSpc>
            </a:pPr>
            <a:r>
              <a:rPr lang="zh-CN" altLang="en-US" b="1" dirty="0">
                <a:ea typeface="微软雅黑" panose="020B0503020204020204" pitchFamily="34" charset="-122"/>
              </a:rPr>
              <a:t>统计</a:t>
            </a:r>
            <a:r>
              <a:rPr lang="zh-CN" altLang="en-US" dirty="0">
                <a:ea typeface="微软雅黑" panose="020B0503020204020204" pitchFamily="34" charset="-122"/>
              </a:rPr>
              <a:t>：栈被清空，说明左侧没有任何一头牛能越过 </a:t>
            </a:r>
            <a:r>
              <a:rPr lang="en-US" altLang="zh-CN" dirty="0">
                <a:solidFill>
                  <a:srgbClr val="C00000"/>
                </a:solidFill>
                <a:ea typeface="微软雅黑" panose="020B0503020204020204" pitchFamily="34" charset="-122"/>
              </a:rPr>
              <a:t>5</a:t>
            </a:r>
            <a:r>
              <a:rPr lang="zh-CN" altLang="en-US" dirty="0">
                <a:ea typeface="微软雅黑" panose="020B0503020204020204" pitchFamily="34" charset="-122"/>
              </a:rPr>
              <a:t> 看到右边。栈内个数为 </a:t>
            </a:r>
            <a:r>
              <a:rPr lang="en-US" altLang="zh-CN" dirty="0">
                <a:ea typeface="微软雅黑" panose="020B0503020204020204" pitchFamily="34" charset="-122"/>
              </a:rPr>
              <a:t>0</a:t>
            </a:r>
            <a:r>
              <a:rPr lang="zh-CN" altLang="en-US" dirty="0">
                <a:ea typeface="微软雅黑" panose="020B0503020204020204" pitchFamily="34" charset="-122"/>
              </a:rPr>
              <a:t>，</a:t>
            </a:r>
            <a:r>
              <a:rPr lang="zh-CN" altLang="en-US" b="1" dirty="0">
                <a:ea typeface="微软雅黑" panose="020B0503020204020204" pitchFamily="34" charset="-122"/>
              </a:rPr>
              <a:t>总和 </a:t>
            </a:r>
            <a:r>
              <a:rPr lang="en-US" altLang="zh-CN" b="1" dirty="0">
                <a:ea typeface="微软雅黑" panose="020B0503020204020204" pitchFamily="34" charset="-122"/>
              </a:rPr>
              <a:t>+0</a:t>
            </a:r>
            <a:r>
              <a:rPr lang="zh-CN" altLang="en-US" dirty="0">
                <a:ea typeface="微软雅黑" panose="020B0503020204020204" pitchFamily="34" charset="-122"/>
              </a:rPr>
              <a:t>。</a:t>
            </a:r>
          </a:p>
          <a:p>
            <a:pPr>
              <a:lnSpc>
                <a:spcPct val="150000"/>
              </a:lnSpc>
            </a:pPr>
            <a:r>
              <a:rPr lang="zh-CN" altLang="en-US" b="1" dirty="0">
                <a:ea typeface="微软雅黑" panose="020B0503020204020204" pitchFamily="34" charset="-122"/>
              </a:rPr>
              <a:t>入栈与状态</a:t>
            </a:r>
            <a:r>
              <a:rPr lang="zh-CN" altLang="en-US" dirty="0">
                <a:ea typeface="微软雅黑" panose="020B0503020204020204" pitchFamily="34" charset="-122"/>
              </a:rPr>
              <a:t>：</a:t>
            </a:r>
            <a:r>
              <a:rPr lang="en-US" altLang="zh-CN" dirty="0">
                <a:solidFill>
                  <a:srgbClr val="C00000"/>
                </a:solidFill>
                <a:ea typeface="微软雅黑" panose="020B0503020204020204" pitchFamily="34" charset="-122"/>
              </a:rPr>
              <a:t>5</a:t>
            </a:r>
            <a:r>
              <a:rPr lang="zh-CN" altLang="en-US" dirty="0">
                <a:ea typeface="微软雅黑" panose="020B0503020204020204" pitchFamily="34" charset="-122"/>
              </a:rPr>
              <a:t> 成为新的栈顶。当前栈：</a:t>
            </a:r>
            <a:r>
              <a:rPr lang="en-US" altLang="zh-CN" dirty="0">
                <a:solidFill>
                  <a:srgbClr val="C00000"/>
                </a:solidFill>
                <a:ea typeface="微软雅黑" panose="020B0503020204020204" pitchFamily="34" charset="-122"/>
              </a:rPr>
              <a:t>[5]</a:t>
            </a:r>
            <a:r>
              <a:rPr lang="zh-CN" altLang="en-US" dirty="0">
                <a:ea typeface="微软雅黑" panose="020B0503020204020204" pitchFamily="34" charset="-122"/>
              </a:rPr>
              <a:t>。</a:t>
            </a:r>
          </a:p>
        </p:txBody>
      </p:sp>
      <p:sp>
        <p:nvSpPr>
          <p:cNvPr id="9" name="文本框 8">
            <a:extLst>
              <a:ext uri="{FF2B5EF4-FFF2-40B4-BE49-F238E27FC236}">
                <a16:creationId xmlns:a16="http://schemas.microsoft.com/office/drawing/2014/main" id="{4FF27840-77A5-6D34-3CF2-5D80579FE452}"/>
              </a:ext>
            </a:extLst>
          </p:cNvPr>
          <p:cNvSpPr txBox="1"/>
          <p:nvPr/>
        </p:nvSpPr>
        <p:spPr>
          <a:xfrm>
            <a:off x="4872589" y="812735"/>
            <a:ext cx="4953658" cy="400110"/>
          </a:xfrm>
          <a:prstGeom prst="rect">
            <a:avLst/>
          </a:prstGeom>
          <a:solidFill>
            <a:schemeClr val="accent6">
              <a:lumMod val="20000"/>
              <a:lumOff val="80000"/>
            </a:schemeClr>
          </a:solidFill>
        </p:spPr>
        <p:txBody>
          <a:bodyPr wrap="square">
            <a:spAutoFit/>
          </a:bodyPr>
          <a:lstStyle/>
          <a:p>
            <a:r>
              <a:rPr lang="zh-CN" altLang="en-US" sz="2000" dirty="0">
                <a:effectLst/>
                <a:ea typeface="微软雅黑" panose="020B0503020204020204" pitchFamily="34" charset="-122"/>
              </a:rPr>
              <a:t>使用身高序列 </a:t>
            </a:r>
            <a:r>
              <a:rPr lang="en-US" altLang="zh-CN" sz="2000" dirty="0">
                <a:effectLst/>
                <a:ea typeface="微软雅黑" panose="020B0503020204020204" pitchFamily="34" charset="-122"/>
              </a:rPr>
              <a:t>[3, 1, 2, 5, 4] </a:t>
            </a:r>
            <a:r>
              <a:rPr lang="zh-CN" altLang="en-US" sz="2000" dirty="0">
                <a:effectLst/>
                <a:ea typeface="微软雅黑" panose="020B0503020204020204" pitchFamily="34" charset="-122"/>
              </a:rPr>
              <a:t>来推演。</a:t>
            </a:r>
          </a:p>
        </p:txBody>
      </p:sp>
      <p:sp>
        <p:nvSpPr>
          <p:cNvPr id="11" name="文本框 10">
            <a:extLst>
              <a:ext uri="{FF2B5EF4-FFF2-40B4-BE49-F238E27FC236}">
                <a16:creationId xmlns:a16="http://schemas.microsoft.com/office/drawing/2014/main" id="{3B3606CA-6A9B-8FDB-11AF-AC3B871A53CE}"/>
              </a:ext>
            </a:extLst>
          </p:cNvPr>
          <p:cNvSpPr txBox="1"/>
          <p:nvPr/>
        </p:nvSpPr>
        <p:spPr>
          <a:xfrm>
            <a:off x="675268" y="3776868"/>
            <a:ext cx="10193297" cy="1755032"/>
          </a:xfrm>
          <a:prstGeom prst="rect">
            <a:avLst/>
          </a:prstGeom>
          <a:solidFill>
            <a:schemeClr val="accent4">
              <a:lumMod val="20000"/>
              <a:lumOff val="80000"/>
            </a:schemeClr>
          </a:solidFill>
        </p:spPr>
        <p:txBody>
          <a:bodyPr wrap="square">
            <a:spAutoFit/>
          </a:bodyPr>
          <a:lstStyle/>
          <a:p>
            <a:pPr>
              <a:lnSpc>
                <a:spcPct val="150000"/>
              </a:lnSpc>
            </a:pPr>
            <a:r>
              <a:rPr lang="en-US" altLang="zh-CN" sz="2000" b="1" dirty="0">
                <a:ea typeface="微软雅黑" panose="020B0503020204020204" pitchFamily="34" charset="-122"/>
              </a:rPr>
              <a:t>5.</a:t>
            </a:r>
            <a:r>
              <a:rPr lang="zh-CN" altLang="en-US" sz="2000" b="1" dirty="0">
                <a:ea typeface="微软雅黑" panose="020B0503020204020204" pitchFamily="34" charset="-122"/>
              </a:rPr>
              <a:t>处理第 </a:t>
            </a:r>
            <a:r>
              <a:rPr lang="en-US" altLang="zh-CN" sz="2000" b="1" dirty="0">
                <a:ea typeface="微软雅黑" panose="020B0503020204020204" pitchFamily="34" charset="-122"/>
              </a:rPr>
              <a:t>5 </a:t>
            </a:r>
            <a:r>
              <a:rPr lang="zh-CN" altLang="en-US" sz="2000" b="1" dirty="0">
                <a:ea typeface="微软雅黑" panose="020B0503020204020204" pitchFamily="34" charset="-122"/>
              </a:rPr>
              <a:t>头牛：身高 </a:t>
            </a:r>
            <a:r>
              <a:rPr lang="en-US" altLang="zh-CN" sz="2000" b="1" dirty="0">
                <a:ea typeface="微软雅黑" panose="020B0503020204020204" pitchFamily="34" charset="-122"/>
              </a:rPr>
              <a:t>4:</a:t>
            </a:r>
            <a:endParaRPr lang="zh-CN" altLang="en-US" sz="2000" dirty="0">
              <a:ea typeface="微软雅黑" panose="020B0503020204020204" pitchFamily="34" charset="-122"/>
            </a:endParaRPr>
          </a:p>
          <a:p>
            <a:pPr>
              <a:lnSpc>
                <a:spcPct val="150000"/>
              </a:lnSpc>
            </a:pPr>
            <a:r>
              <a:rPr lang="zh-CN" altLang="en-US" b="1" dirty="0">
                <a:ea typeface="微软雅黑" panose="020B0503020204020204" pitchFamily="34" charset="-122"/>
              </a:rPr>
              <a:t>比较与弹出</a:t>
            </a:r>
            <a:r>
              <a:rPr lang="zh-CN" altLang="en-US" dirty="0">
                <a:ea typeface="微软雅黑" panose="020B0503020204020204" pitchFamily="34" charset="-122"/>
              </a:rPr>
              <a:t>：当前栈顶为 </a:t>
            </a:r>
            <a:r>
              <a:rPr lang="en-US" altLang="zh-CN" dirty="0">
                <a:solidFill>
                  <a:srgbClr val="C00000"/>
                </a:solidFill>
                <a:ea typeface="微软雅黑" panose="020B0503020204020204" pitchFamily="34" charset="-122"/>
              </a:rPr>
              <a:t>5</a:t>
            </a:r>
            <a:r>
              <a:rPr lang="zh-CN" altLang="en-US" dirty="0">
                <a:ea typeface="微软雅黑" panose="020B0503020204020204" pitchFamily="34" charset="-122"/>
              </a:rPr>
              <a:t>。因为 </a:t>
            </a:r>
            <a:r>
              <a:rPr lang="en-US" altLang="zh-CN" dirty="0">
                <a:solidFill>
                  <a:srgbClr val="C00000"/>
                </a:solidFill>
                <a:ea typeface="微软雅黑" panose="020B0503020204020204" pitchFamily="34" charset="-122"/>
              </a:rPr>
              <a:t>4 &lt; 5</a:t>
            </a:r>
            <a:r>
              <a:rPr lang="zh-CN" altLang="en-US" dirty="0">
                <a:ea typeface="微软雅黑" panose="020B0503020204020204" pitchFamily="34" charset="-122"/>
              </a:rPr>
              <a:t>，无需弹出。</a:t>
            </a:r>
          </a:p>
          <a:p>
            <a:pPr>
              <a:lnSpc>
                <a:spcPct val="150000"/>
              </a:lnSpc>
            </a:pPr>
            <a:r>
              <a:rPr lang="zh-CN" altLang="en-US" b="1" dirty="0">
                <a:ea typeface="微软雅黑" panose="020B0503020204020204" pitchFamily="34" charset="-122"/>
              </a:rPr>
              <a:t>统计</a:t>
            </a:r>
            <a:r>
              <a:rPr lang="zh-CN" altLang="en-US" dirty="0">
                <a:ea typeface="微软雅黑" panose="020B0503020204020204" pitchFamily="34" charset="-122"/>
              </a:rPr>
              <a:t>：栈内元素（只有 </a:t>
            </a:r>
            <a:r>
              <a:rPr lang="en-US" altLang="zh-CN" dirty="0">
                <a:solidFill>
                  <a:srgbClr val="C00000"/>
                </a:solidFill>
                <a:ea typeface="微软雅黑" panose="020B0503020204020204" pitchFamily="34" charset="-122"/>
              </a:rPr>
              <a:t>5</a:t>
            </a:r>
            <a:r>
              <a:rPr lang="zh-CN" altLang="en-US" dirty="0">
                <a:ea typeface="微软雅黑" panose="020B0503020204020204" pitchFamily="34" charset="-122"/>
              </a:rPr>
              <a:t>）能看到当前的 </a:t>
            </a:r>
            <a:r>
              <a:rPr lang="en-US" altLang="zh-CN" dirty="0">
                <a:solidFill>
                  <a:srgbClr val="C00000"/>
                </a:solidFill>
                <a:ea typeface="微软雅黑" panose="020B0503020204020204" pitchFamily="34" charset="-122"/>
              </a:rPr>
              <a:t>4</a:t>
            </a:r>
            <a:r>
              <a:rPr lang="zh-CN" altLang="en-US" dirty="0">
                <a:ea typeface="微软雅黑" panose="020B0503020204020204" pitchFamily="34" charset="-122"/>
              </a:rPr>
              <a:t>。栈内个数为 </a:t>
            </a:r>
            <a:r>
              <a:rPr lang="en-US" altLang="zh-CN" dirty="0">
                <a:ea typeface="微软雅黑" panose="020B0503020204020204" pitchFamily="34" charset="-122"/>
              </a:rPr>
              <a:t>1</a:t>
            </a:r>
            <a:r>
              <a:rPr lang="zh-CN" altLang="en-US" dirty="0">
                <a:ea typeface="微软雅黑" panose="020B0503020204020204" pitchFamily="34" charset="-122"/>
              </a:rPr>
              <a:t>，</a:t>
            </a:r>
            <a:r>
              <a:rPr lang="zh-CN" altLang="en-US" b="1" dirty="0">
                <a:ea typeface="微软雅黑" panose="020B0503020204020204" pitchFamily="34" charset="-122"/>
              </a:rPr>
              <a:t>总和 </a:t>
            </a:r>
            <a:r>
              <a:rPr lang="en-US" altLang="zh-CN" b="1" dirty="0">
                <a:ea typeface="微软雅黑" panose="020B0503020204020204" pitchFamily="34" charset="-122"/>
              </a:rPr>
              <a:t>+1</a:t>
            </a:r>
            <a:r>
              <a:rPr lang="zh-CN" altLang="en-US" dirty="0">
                <a:ea typeface="微软雅黑" panose="020B0503020204020204" pitchFamily="34" charset="-122"/>
              </a:rPr>
              <a:t>。</a:t>
            </a:r>
          </a:p>
          <a:p>
            <a:pPr>
              <a:lnSpc>
                <a:spcPct val="150000"/>
              </a:lnSpc>
            </a:pPr>
            <a:r>
              <a:rPr lang="zh-CN" altLang="en-US" b="1" dirty="0">
                <a:ea typeface="微软雅黑" panose="020B0503020204020204" pitchFamily="34" charset="-122"/>
              </a:rPr>
              <a:t>入栈与状态</a:t>
            </a:r>
            <a:r>
              <a:rPr lang="zh-CN" altLang="en-US" dirty="0">
                <a:ea typeface="微软雅黑" panose="020B0503020204020204" pitchFamily="34" charset="-122"/>
              </a:rPr>
              <a:t>：</a:t>
            </a:r>
            <a:r>
              <a:rPr lang="en-US" altLang="zh-CN" dirty="0">
                <a:solidFill>
                  <a:srgbClr val="C00000"/>
                </a:solidFill>
                <a:ea typeface="微软雅黑" panose="020B0503020204020204" pitchFamily="34" charset="-122"/>
              </a:rPr>
              <a:t>4</a:t>
            </a:r>
            <a:r>
              <a:rPr lang="zh-CN" altLang="en-US" dirty="0">
                <a:ea typeface="微软雅黑" panose="020B0503020204020204" pitchFamily="34" charset="-122"/>
              </a:rPr>
              <a:t> 成为新的栈顶。当前栈：</a:t>
            </a:r>
            <a:r>
              <a:rPr lang="en-US" altLang="zh-CN" dirty="0">
                <a:solidFill>
                  <a:srgbClr val="C00000"/>
                </a:solidFill>
                <a:ea typeface="微软雅黑" panose="020B0503020204020204" pitchFamily="34" charset="-122"/>
              </a:rPr>
              <a:t>[5, 4]</a:t>
            </a:r>
            <a:r>
              <a:rPr lang="zh-CN" altLang="en-US" dirty="0">
                <a:ea typeface="微软雅黑" panose="020B0503020204020204" pitchFamily="34" charset="-122"/>
              </a:rPr>
              <a:t>。</a:t>
            </a:r>
          </a:p>
        </p:txBody>
      </p:sp>
      <p:graphicFrame>
        <p:nvGraphicFramePr>
          <p:cNvPr id="12" name="表格 11">
            <a:extLst>
              <a:ext uri="{FF2B5EF4-FFF2-40B4-BE49-F238E27FC236}">
                <a16:creationId xmlns:a16="http://schemas.microsoft.com/office/drawing/2014/main" id="{F27793F5-7A8D-D02B-5A8A-140EB55D1E0C}"/>
              </a:ext>
            </a:extLst>
          </p:cNvPr>
          <p:cNvGraphicFramePr>
            <a:graphicFrameLocks noGrp="1"/>
          </p:cNvGraphicFramePr>
          <p:nvPr>
            <p:extLst>
              <p:ext uri="{D42A27DB-BD31-4B8C-83A1-F6EECF244321}">
                <p14:modId xmlns:p14="http://schemas.microsoft.com/office/powerpoint/2010/main" val="3633157833"/>
              </p:ext>
            </p:extLst>
          </p:nvPr>
        </p:nvGraphicFramePr>
        <p:xfrm>
          <a:off x="11055229" y="1562334"/>
          <a:ext cx="559062" cy="1555971"/>
        </p:xfrm>
        <a:graphic>
          <a:graphicData uri="http://schemas.openxmlformats.org/drawingml/2006/table">
            <a:tbl>
              <a:tblPr bandRow="1">
                <a:tableStyleId>{5C22544A-7EE6-4342-B048-85BDC9FD1C3A}</a:tableStyleId>
              </a:tblPr>
              <a:tblGrid>
                <a:gridCol w="559062">
                  <a:extLst>
                    <a:ext uri="{9D8B030D-6E8A-4147-A177-3AD203B41FA5}">
                      <a16:colId xmlns:a16="http://schemas.microsoft.com/office/drawing/2014/main" val="3057316440"/>
                    </a:ext>
                  </a:extLst>
                </a:gridCol>
              </a:tblGrid>
              <a:tr h="518657">
                <a:tc>
                  <a:txBody>
                    <a:bodyPr/>
                    <a:lstStyle/>
                    <a:p>
                      <a:pPr algn="ctr"/>
                      <a:endParaRPr lang="en-US" sz="2400" dirty="0">
                        <a:solidFill>
                          <a:schemeClr val="bg1"/>
                        </a:solidFill>
                      </a:endParaRPr>
                    </a:p>
                  </a:txBody>
                  <a:tcPr anchor="ctr">
                    <a:solidFill>
                      <a:srgbClr val="5B9BD5"/>
                    </a:solidFill>
                  </a:tcPr>
                </a:tc>
                <a:extLst>
                  <a:ext uri="{0D108BD9-81ED-4DB2-BD59-A6C34878D82A}">
                    <a16:rowId xmlns:a16="http://schemas.microsoft.com/office/drawing/2014/main" val="1336239262"/>
                  </a:ext>
                </a:extLst>
              </a:tr>
              <a:tr h="518657">
                <a:tc>
                  <a:txBody>
                    <a:bodyPr/>
                    <a:lstStyle/>
                    <a:p>
                      <a:pPr algn="ctr"/>
                      <a:endParaRPr lang="en-US" sz="2400" b="1" dirty="0">
                        <a:solidFill>
                          <a:schemeClr val="bg1"/>
                        </a:solidFill>
                      </a:endParaRPr>
                    </a:p>
                  </a:txBody>
                  <a:tcPr anchor="ctr">
                    <a:solidFill>
                      <a:srgbClr val="5B9BD5"/>
                    </a:solidFill>
                  </a:tcPr>
                </a:tc>
                <a:extLst>
                  <a:ext uri="{0D108BD9-81ED-4DB2-BD59-A6C34878D82A}">
                    <a16:rowId xmlns:a16="http://schemas.microsoft.com/office/drawing/2014/main" val="715170966"/>
                  </a:ext>
                </a:extLst>
              </a:tr>
              <a:tr h="518657">
                <a:tc>
                  <a:txBody>
                    <a:bodyPr/>
                    <a:lstStyle/>
                    <a:p>
                      <a:pPr algn="ctr"/>
                      <a:r>
                        <a:rPr lang="en-US" sz="2400" b="0" dirty="0">
                          <a:solidFill>
                            <a:schemeClr val="bg1"/>
                          </a:solidFill>
                        </a:rPr>
                        <a:t>5</a:t>
                      </a:r>
                    </a:p>
                  </a:txBody>
                  <a:tcPr anchor="ctr">
                    <a:solidFill>
                      <a:srgbClr val="5B9BD5"/>
                    </a:solidFill>
                  </a:tcPr>
                </a:tc>
                <a:extLst>
                  <a:ext uri="{0D108BD9-81ED-4DB2-BD59-A6C34878D82A}">
                    <a16:rowId xmlns:a16="http://schemas.microsoft.com/office/drawing/2014/main" val="1099648315"/>
                  </a:ext>
                </a:extLst>
              </a:tr>
            </a:tbl>
          </a:graphicData>
        </a:graphic>
      </p:graphicFrame>
      <p:graphicFrame>
        <p:nvGraphicFramePr>
          <p:cNvPr id="13" name="表格 12">
            <a:extLst>
              <a:ext uri="{FF2B5EF4-FFF2-40B4-BE49-F238E27FC236}">
                <a16:creationId xmlns:a16="http://schemas.microsoft.com/office/drawing/2014/main" id="{79749759-2214-1B55-D3E9-533BB41714BB}"/>
              </a:ext>
            </a:extLst>
          </p:cNvPr>
          <p:cNvGraphicFramePr>
            <a:graphicFrameLocks noGrp="1"/>
          </p:cNvGraphicFramePr>
          <p:nvPr>
            <p:extLst>
              <p:ext uri="{D42A27DB-BD31-4B8C-83A1-F6EECF244321}">
                <p14:modId xmlns:p14="http://schemas.microsoft.com/office/powerpoint/2010/main" val="2678308859"/>
              </p:ext>
            </p:extLst>
          </p:nvPr>
        </p:nvGraphicFramePr>
        <p:xfrm>
          <a:off x="11055229" y="4135762"/>
          <a:ext cx="559062" cy="1555971"/>
        </p:xfrm>
        <a:graphic>
          <a:graphicData uri="http://schemas.openxmlformats.org/drawingml/2006/table">
            <a:tbl>
              <a:tblPr firstRow="1" bandRow="1">
                <a:tableStyleId>{00A15C55-8517-42AA-B614-E9B94910E393}</a:tableStyleId>
              </a:tblPr>
              <a:tblGrid>
                <a:gridCol w="559062">
                  <a:extLst>
                    <a:ext uri="{9D8B030D-6E8A-4147-A177-3AD203B41FA5}">
                      <a16:colId xmlns:a16="http://schemas.microsoft.com/office/drawing/2014/main" val="3057316440"/>
                    </a:ext>
                  </a:extLst>
                </a:gridCol>
              </a:tblGrid>
              <a:tr h="518657">
                <a:tc>
                  <a:txBody>
                    <a:bodyPr/>
                    <a:lstStyle/>
                    <a:p>
                      <a:pPr algn="ctr"/>
                      <a:endParaRPr lang="en-US" sz="2400" dirty="0">
                        <a:solidFill>
                          <a:schemeClr val="bg1"/>
                        </a:solidFill>
                      </a:endParaRPr>
                    </a:p>
                  </a:txBody>
                  <a:tcPr anchor="ctr">
                    <a:solidFill>
                      <a:schemeClr val="accent4">
                        <a:lumMod val="75000"/>
                      </a:schemeClr>
                    </a:solidFill>
                  </a:tcPr>
                </a:tc>
                <a:extLst>
                  <a:ext uri="{0D108BD9-81ED-4DB2-BD59-A6C34878D82A}">
                    <a16:rowId xmlns:a16="http://schemas.microsoft.com/office/drawing/2014/main" val="1336239262"/>
                  </a:ext>
                </a:extLst>
              </a:tr>
              <a:tr h="518657">
                <a:tc>
                  <a:txBody>
                    <a:bodyPr/>
                    <a:lstStyle/>
                    <a:p>
                      <a:pPr algn="ctr"/>
                      <a:r>
                        <a:rPr lang="en-US" sz="2400" dirty="0">
                          <a:solidFill>
                            <a:schemeClr val="bg1"/>
                          </a:solidFill>
                        </a:rPr>
                        <a:t>4</a:t>
                      </a:r>
                    </a:p>
                  </a:txBody>
                  <a:tcPr anchor="ctr">
                    <a:solidFill>
                      <a:schemeClr val="accent4">
                        <a:lumMod val="75000"/>
                      </a:schemeClr>
                    </a:solidFill>
                  </a:tcPr>
                </a:tc>
                <a:extLst>
                  <a:ext uri="{0D108BD9-81ED-4DB2-BD59-A6C34878D82A}">
                    <a16:rowId xmlns:a16="http://schemas.microsoft.com/office/drawing/2014/main" val="715170966"/>
                  </a:ext>
                </a:extLst>
              </a:tr>
              <a:tr h="518657">
                <a:tc>
                  <a:txBody>
                    <a:bodyPr/>
                    <a:lstStyle/>
                    <a:p>
                      <a:pPr algn="ctr"/>
                      <a:r>
                        <a:rPr lang="en-US" sz="2400" b="0" dirty="0">
                          <a:solidFill>
                            <a:schemeClr val="bg1"/>
                          </a:solidFill>
                        </a:rPr>
                        <a:t>5</a:t>
                      </a:r>
                    </a:p>
                  </a:txBody>
                  <a:tcPr anchor="ctr">
                    <a:solidFill>
                      <a:schemeClr val="accent4">
                        <a:lumMod val="75000"/>
                      </a:schemeClr>
                    </a:solidFill>
                  </a:tcPr>
                </a:tc>
                <a:extLst>
                  <a:ext uri="{0D108BD9-81ED-4DB2-BD59-A6C34878D82A}">
                    <a16:rowId xmlns:a16="http://schemas.microsoft.com/office/drawing/2014/main" val="1099648315"/>
                  </a:ext>
                </a:extLst>
              </a:tr>
            </a:tbl>
          </a:graphicData>
        </a:graphic>
      </p:graphicFrame>
      <p:sp>
        <p:nvSpPr>
          <p:cNvPr id="17" name="文本框 16">
            <a:extLst>
              <a:ext uri="{FF2B5EF4-FFF2-40B4-BE49-F238E27FC236}">
                <a16:creationId xmlns:a16="http://schemas.microsoft.com/office/drawing/2014/main" id="{CCDF2BFE-E27A-6A78-FD94-5F6DF6D5E98F}"/>
              </a:ext>
            </a:extLst>
          </p:cNvPr>
          <p:cNvSpPr txBox="1"/>
          <p:nvPr/>
        </p:nvSpPr>
        <p:spPr>
          <a:xfrm>
            <a:off x="2470575" y="5829996"/>
            <a:ext cx="6602682" cy="400110"/>
          </a:xfrm>
          <a:prstGeom prst="rect">
            <a:avLst/>
          </a:prstGeom>
          <a:solidFill>
            <a:schemeClr val="bg1">
              <a:lumMod val="95000"/>
            </a:schemeClr>
          </a:solidFill>
        </p:spPr>
        <p:txBody>
          <a:bodyPr wrap="square">
            <a:spAutoFit/>
          </a:bodyPr>
          <a:lstStyle/>
          <a:p>
            <a:r>
              <a:rPr lang="en-US" sz="2000" b="1" dirty="0" err="1"/>
              <a:t>最终</a:t>
            </a:r>
            <a:r>
              <a:rPr lang="zh-CN" altLang="en-US" sz="2000" b="1" dirty="0"/>
              <a:t>的答案即为累加</a:t>
            </a:r>
            <a:r>
              <a:rPr lang="en-US" sz="2000" b="1" dirty="0"/>
              <a:t>总和：0 + 1 + 1 + 0 + 1 = 3。</a:t>
            </a:r>
          </a:p>
        </p:txBody>
      </p:sp>
    </p:spTree>
    <p:extLst>
      <p:ext uri="{BB962C8B-B14F-4D97-AF65-F5344CB8AC3E}">
        <p14:creationId xmlns:p14="http://schemas.microsoft.com/office/powerpoint/2010/main" val="1042560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fade">
                                      <p:cBhvr>
                                        <p:cTn id="22" dur="500"/>
                                        <p:tgtEl>
                                          <p:spTgt spid="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xEl>
                                              <p:pRg st="0" end="0"/>
                                            </p:txEl>
                                          </p:spTgt>
                                        </p:tgtEl>
                                        <p:attrNameLst>
                                          <p:attrName>style.visibility</p:attrName>
                                        </p:attrNameLst>
                                      </p:cBhvr>
                                      <p:to>
                                        <p:strVal val="visible"/>
                                      </p:to>
                                    </p:set>
                                    <p:animEffect transition="in" filter="fade">
                                      <p:cBhvr>
                                        <p:cTn id="32" dur="500"/>
                                        <p:tgtEl>
                                          <p:spTgt spid="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xEl>
                                              <p:pRg st="1" end="1"/>
                                            </p:txEl>
                                          </p:spTgt>
                                        </p:tgtEl>
                                        <p:attrNameLst>
                                          <p:attrName>style.visibility</p:attrName>
                                        </p:attrNameLst>
                                      </p:cBhvr>
                                      <p:to>
                                        <p:strVal val="visible"/>
                                      </p:to>
                                    </p:set>
                                    <p:animEffect transition="in" filter="fade">
                                      <p:cBhvr>
                                        <p:cTn id="37" dur="500"/>
                                        <p:tgtEl>
                                          <p:spTgt spid="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
                                            <p:txEl>
                                              <p:pRg st="2" end="2"/>
                                            </p:txEl>
                                          </p:spTgt>
                                        </p:tgtEl>
                                        <p:attrNameLst>
                                          <p:attrName>style.visibility</p:attrName>
                                        </p:attrNameLst>
                                      </p:cBhvr>
                                      <p:to>
                                        <p:strVal val="visible"/>
                                      </p:to>
                                    </p:set>
                                    <p:animEffect transition="in" filter="fade">
                                      <p:cBhvr>
                                        <p:cTn id="42" dur="500"/>
                                        <p:tgtEl>
                                          <p:spTgt spid="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
                                            <p:txEl>
                                              <p:pRg st="3" end="3"/>
                                            </p:txEl>
                                          </p:spTgt>
                                        </p:tgtEl>
                                        <p:attrNameLst>
                                          <p:attrName>style.visibility</p:attrName>
                                        </p:attrNameLst>
                                      </p:cBhvr>
                                      <p:to>
                                        <p:strVal val="visible"/>
                                      </p:to>
                                    </p:set>
                                    <p:animEffect transition="in" filter="fade">
                                      <p:cBhvr>
                                        <p:cTn id="47" dur="500"/>
                                        <p:tgtEl>
                                          <p:spTgt spid="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9006C-7E72-63A9-7982-74E4B5A9017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D8C6D77-0B9B-B159-7A7B-00ACB3B38747}"/>
              </a:ext>
            </a:extLst>
          </p:cNvPr>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a:extLst>
              <a:ext uri="{FF2B5EF4-FFF2-40B4-BE49-F238E27FC236}">
                <a16:creationId xmlns:a16="http://schemas.microsoft.com/office/drawing/2014/main" id="{0B1FC999-8740-6A0F-94AD-CC0D56D8E5BA}"/>
              </a:ext>
            </a:extLst>
          </p:cNvPr>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a:extLst>
              <a:ext uri="{FF2B5EF4-FFF2-40B4-BE49-F238E27FC236}">
                <a16:creationId xmlns:a16="http://schemas.microsoft.com/office/drawing/2014/main" id="{1A432878-26FD-95B7-4A3A-5927BADC992D}"/>
              </a:ext>
            </a:extLst>
          </p:cNvPr>
          <p:cNvPicPr/>
          <p:nvPr/>
        </p:nvPicPr>
        <p:blipFill>
          <a:blip r:embed="rId3" cstate="print"/>
          <a:stretch>
            <a:fillRect/>
          </a:stretch>
        </p:blipFill>
        <p:spPr>
          <a:xfrm>
            <a:off x="10744200" y="645116"/>
            <a:ext cx="527303" cy="600455"/>
          </a:xfrm>
          <a:prstGeom prst="rect">
            <a:avLst/>
          </a:prstGeom>
        </p:spPr>
      </p:pic>
      <p:pic>
        <p:nvPicPr>
          <p:cNvPr id="5" name="object 5">
            <a:extLst>
              <a:ext uri="{FF2B5EF4-FFF2-40B4-BE49-F238E27FC236}">
                <a16:creationId xmlns:a16="http://schemas.microsoft.com/office/drawing/2014/main" id="{7D51AA0F-B19F-8D70-7E69-2887C8A1649D}"/>
              </a:ext>
            </a:extLst>
          </p:cNvPr>
          <p:cNvPicPr/>
          <p:nvPr/>
        </p:nvPicPr>
        <p:blipFill>
          <a:blip r:embed="rId4" cstate="print"/>
          <a:stretch>
            <a:fillRect/>
          </a:stretch>
        </p:blipFill>
        <p:spPr>
          <a:xfrm>
            <a:off x="775716" y="704552"/>
            <a:ext cx="777240" cy="443484"/>
          </a:xfrm>
          <a:prstGeom prst="rect">
            <a:avLst/>
          </a:prstGeom>
        </p:spPr>
      </p:pic>
      <p:sp>
        <p:nvSpPr>
          <p:cNvPr id="6" name="object 6">
            <a:extLst>
              <a:ext uri="{FF2B5EF4-FFF2-40B4-BE49-F238E27FC236}">
                <a16:creationId xmlns:a16="http://schemas.microsoft.com/office/drawing/2014/main" id="{4906EEE8-10D5-D777-B625-84591987BD42}"/>
              </a:ext>
            </a:extLst>
          </p:cNvPr>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mc:Choice xmlns:a14="http://schemas.microsoft.com/office/drawing/2010/main" Requires="a14">
          <p:sp>
            <p:nvSpPr>
              <p:cNvPr id="17" name="文本框 16">
                <a:extLst>
                  <a:ext uri="{FF2B5EF4-FFF2-40B4-BE49-F238E27FC236}">
                    <a16:creationId xmlns:a16="http://schemas.microsoft.com/office/drawing/2014/main" id="{24ED1E60-E783-E90B-B5FB-32A8A287B6FE}"/>
                  </a:ext>
                </a:extLst>
              </p:cNvPr>
              <p:cNvSpPr txBox="1"/>
              <p:nvPr/>
            </p:nvSpPr>
            <p:spPr>
              <a:xfrm>
                <a:off x="775716" y="1919873"/>
                <a:ext cx="10495787" cy="3372077"/>
              </a:xfrm>
              <a:prstGeom prst="rect">
                <a:avLst/>
              </a:prstGeom>
              <a:solidFill>
                <a:schemeClr val="accent4">
                  <a:lumMod val="20000"/>
                  <a:lumOff val="80000"/>
                </a:schemeClr>
              </a:solidFill>
            </p:spPr>
            <p:txBody>
              <a:bodyPr wrap="square">
                <a:spAutoFit/>
              </a:bodyPr>
              <a:lstStyle/>
              <a:p>
                <a:pPr marL="342900" marR="0" lvl="0" indent="-342900" algn="l">
                  <a:lnSpc>
                    <a:spcPct val="150000"/>
                  </a:lnSpc>
                  <a:buFont typeface="+mj-lt"/>
                  <a:buAutoNum type="arabicPeriod"/>
                </a:pPr>
                <a:r>
                  <a:rPr lang="zh-CN" altLang="en-US" b="1" i="0" dirty="0">
                    <a:solidFill>
                      <a:srgbClr val="2C2C2C"/>
                    </a:solidFill>
                    <a:effectLst/>
                    <a:latin typeface="-apple-system"/>
                  </a:rPr>
                  <a:t>需要</a:t>
                </a:r>
                <a:r>
                  <a:rPr lang="zh-CN" altLang="zh-CN" b="0" i="0" dirty="0">
                    <a:solidFill>
                      <a:srgbClr val="2C2C2C"/>
                    </a:solidFill>
                    <a:effectLst/>
                    <a:latin typeface="-apple-system"/>
                  </a:rPr>
                  <a:t>维护一个身高</a:t>
                </a:r>
                <a:r>
                  <a:rPr lang="zh-CN" altLang="zh-CN" b="1" i="0" dirty="0">
                    <a:solidFill>
                      <a:srgbClr val="2C2C2C"/>
                    </a:solidFill>
                    <a:effectLst/>
                    <a:latin typeface="-apple-system"/>
                  </a:rPr>
                  <a:t>单调递减</a:t>
                </a:r>
                <a:r>
                  <a:rPr lang="zh-CN" altLang="zh-CN" b="0" i="0" dirty="0">
                    <a:solidFill>
                      <a:srgbClr val="2C2C2C"/>
                    </a:solidFill>
                    <a:effectLst/>
                    <a:latin typeface="-apple-system"/>
                  </a:rPr>
                  <a:t>的栈（因为高个子才能看到后面）。</a:t>
                </a:r>
              </a:p>
              <a:p>
                <a:pPr marL="342900" lvl="0" indent="-342900">
                  <a:lnSpc>
                    <a:spcPct val="150000"/>
                  </a:lnSpc>
                  <a:buFont typeface="+mj-lt"/>
                  <a:buAutoNum type="arabicPeriod"/>
                </a:pPr>
                <a:r>
                  <a:rPr lang="zh-CN" altLang="en-US" b="1" dirty="0">
                    <a:solidFill>
                      <a:srgbClr val="2C2C2C"/>
                    </a:solidFill>
                    <a:latin typeface="-apple-system"/>
                  </a:rPr>
                  <a:t>维护单调递减栈的单调性：</a:t>
                </a:r>
                <a:endParaRPr lang="en-US" altLang="zh-CN" b="1" i="0" dirty="0">
                  <a:solidFill>
                    <a:srgbClr val="2C2C2C"/>
                  </a:solidFill>
                  <a:effectLst/>
                  <a:latin typeface="-apple-system"/>
                </a:endParaRPr>
              </a:p>
              <a:p>
                <a:pPr marL="800100" lvl="1" indent="-342900">
                  <a:lnSpc>
                    <a:spcPct val="150000"/>
                  </a:lnSpc>
                  <a:buFont typeface="Arial" panose="020B0604020202020204" pitchFamily="34" charset="0"/>
                  <a:buChar char="•"/>
                </a:pPr>
                <a:r>
                  <a:rPr lang="zh-CN" altLang="zh-CN" b="0" i="0" dirty="0">
                    <a:solidFill>
                      <a:srgbClr val="2C2C2C"/>
                    </a:solidFill>
                    <a:effectLst/>
                    <a:latin typeface="-apple-system"/>
                  </a:rPr>
                  <a:t> 新来一头身高为 </a:t>
                </a:r>
                <a14:m>
                  <m:oMath xmlns:m="http://schemas.openxmlformats.org/officeDocument/2006/math">
                    <m:r>
                      <a:rPr lang="en-US" altLang="zh-CN" i="1">
                        <a:latin typeface="Cambria Math" panose="02040503050406030204" pitchFamily="18" charset="0"/>
                      </a:rPr>
                      <m:t>h</m:t>
                    </m:r>
                  </m:oMath>
                </a14:m>
                <a:r>
                  <a:rPr lang="zh-CN" altLang="zh-CN" b="0" i="0" dirty="0">
                    <a:solidFill>
                      <a:srgbClr val="2C2C2C"/>
                    </a:solidFill>
                    <a:effectLst/>
                    <a:latin typeface="-apple-system"/>
                  </a:rPr>
                  <a:t> 的牛，只要</a:t>
                </a:r>
                <a:r>
                  <a:rPr lang="zh-CN" altLang="zh-CN" dirty="0">
                    <a:solidFill>
                      <a:srgbClr val="2C2C2C"/>
                    </a:solidFill>
                    <a:latin typeface="-apple-system"/>
                  </a:rPr>
                  <a:t>栈顶</a:t>
                </a:r>
                <a:r>
                  <a:rPr lang="zh-CN" altLang="zh-CN" b="0" i="0" dirty="0">
                    <a:solidFill>
                      <a:srgbClr val="2C2C2C"/>
                    </a:solidFill>
                    <a:effectLst/>
                    <a:latin typeface="-apple-system"/>
                  </a:rPr>
                  <a:t>小于或等于我，</a:t>
                </a:r>
                <a:r>
                  <a:rPr lang="zh-CN" altLang="en-US" b="0" i="0" dirty="0">
                    <a:solidFill>
                      <a:srgbClr val="2C2C2C"/>
                    </a:solidFill>
                    <a:effectLst/>
                    <a:latin typeface="-apple-system"/>
                  </a:rPr>
                  <a:t>它</a:t>
                </a:r>
                <a:r>
                  <a:rPr lang="zh-CN" altLang="zh-CN" b="0" i="0" dirty="0">
                    <a:solidFill>
                      <a:srgbClr val="2C2C2C"/>
                    </a:solidFill>
                    <a:effectLst/>
                    <a:latin typeface="-apple-system"/>
                  </a:rPr>
                  <a:t>的视线就被我彻底挡死了！所以，</a:t>
                </a:r>
                <a:r>
                  <a:rPr lang="zh-CN" altLang="en-US" b="0" i="0" dirty="0">
                    <a:solidFill>
                      <a:srgbClr val="2C2C2C"/>
                    </a:solidFill>
                    <a:effectLst/>
                    <a:latin typeface="-apple-system"/>
                  </a:rPr>
                  <a:t>需要</a:t>
                </a:r>
                <a:r>
                  <a:rPr lang="zh-CN" altLang="zh-CN" b="0" i="0" dirty="0">
                    <a:solidFill>
                      <a:srgbClr val="2C2C2C"/>
                    </a:solidFill>
                    <a:effectLst/>
                    <a:latin typeface="-apple-system"/>
                  </a:rPr>
                  <a:t>把栈顶 </a:t>
                </a:r>
                <a14:m>
                  <m:oMath xmlns:m="http://schemas.openxmlformats.org/officeDocument/2006/math">
                    <m:r>
                      <a:rPr lang="zh-CN" altLang="en-US">
                        <a:latin typeface="Cambria Math" panose="02040503050406030204" pitchFamily="18" charset="0"/>
                      </a:rPr>
                      <m:t>≤</m:t>
                    </m:r>
                    <m:r>
                      <a:rPr lang="en-US" altLang="zh-CN" i="1">
                        <a:latin typeface="Cambria Math" panose="02040503050406030204" pitchFamily="18" charset="0"/>
                      </a:rPr>
                      <m:t>h</m:t>
                    </m:r>
                  </m:oMath>
                </a14:m>
                <a:r>
                  <a:rPr lang="zh-CN" altLang="zh-CN" b="0" i="0" dirty="0">
                    <a:solidFill>
                      <a:srgbClr val="2C2C2C"/>
                    </a:solidFill>
                    <a:effectLst/>
                    <a:latin typeface="-apple-system"/>
                  </a:rPr>
                  <a:t> 的牛全部弹出。</a:t>
                </a:r>
              </a:p>
              <a:p>
                <a:pPr marL="342900" marR="0" lvl="0" indent="-342900" algn="l">
                  <a:lnSpc>
                    <a:spcPct val="150000"/>
                  </a:lnSpc>
                  <a:buFont typeface="+mj-lt"/>
                  <a:buAutoNum type="arabicPeriod"/>
                </a:pPr>
                <a:r>
                  <a:rPr lang="zh-CN" altLang="en-US" b="1" dirty="0">
                    <a:solidFill>
                      <a:srgbClr val="2C2C2C"/>
                    </a:solidFill>
                    <a:latin typeface="-apple-system"/>
                  </a:rPr>
                  <a:t>进行</a:t>
                </a:r>
                <a:r>
                  <a:rPr lang="zh-CN" altLang="zh-CN" b="1" i="0" dirty="0">
                    <a:solidFill>
                      <a:srgbClr val="2C2C2C"/>
                    </a:solidFill>
                    <a:effectLst/>
                    <a:latin typeface="-apple-system"/>
                  </a:rPr>
                  <a:t>计算</a:t>
                </a:r>
                <a:r>
                  <a:rPr lang="zh-CN" altLang="en-US" b="1" i="0" dirty="0">
                    <a:solidFill>
                      <a:srgbClr val="2C2C2C"/>
                    </a:solidFill>
                    <a:effectLst/>
                    <a:latin typeface="-apple-system"/>
                  </a:rPr>
                  <a:t>：</a:t>
                </a:r>
                <a:r>
                  <a:rPr lang="zh-CN" altLang="zh-CN" b="0" i="0" dirty="0">
                    <a:solidFill>
                      <a:srgbClr val="2C2C2C"/>
                    </a:solidFill>
                    <a:effectLst/>
                    <a:latin typeface="-apple-system"/>
                  </a:rPr>
                  <a:t> </a:t>
                </a:r>
                <a:endParaRPr lang="en-US" altLang="zh-CN" b="0" i="0" dirty="0">
                  <a:solidFill>
                    <a:srgbClr val="2C2C2C"/>
                  </a:solidFill>
                  <a:effectLst/>
                  <a:latin typeface="-apple-system"/>
                </a:endParaRPr>
              </a:p>
              <a:p>
                <a:pPr marL="800100" lvl="1" indent="-342900">
                  <a:lnSpc>
                    <a:spcPct val="150000"/>
                  </a:lnSpc>
                  <a:buFont typeface="Arial" panose="020B0604020202020204" pitchFamily="34" charset="0"/>
                  <a:buChar char="•"/>
                </a:pPr>
                <a:r>
                  <a:rPr lang="zh-CN" altLang="en-US" dirty="0">
                    <a:solidFill>
                      <a:srgbClr val="2C2C2C"/>
                    </a:solidFill>
                    <a:latin typeface="-apple-system"/>
                  </a:rPr>
                  <a:t>弹出元素</a:t>
                </a:r>
                <a:r>
                  <a:rPr lang="zh-CN" altLang="zh-CN" b="0" i="0" dirty="0">
                    <a:solidFill>
                      <a:srgbClr val="2C2C2C"/>
                    </a:solidFill>
                    <a:effectLst/>
                    <a:latin typeface="-apple-system"/>
                  </a:rPr>
                  <a:t>后，栈里剩下的牛，全都是比 </a:t>
                </a:r>
                <a14:m>
                  <m:oMath xmlns:m="http://schemas.openxmlformats.org/officeDocument/2006/math">
                    <m:r>
                      <a:rPr lang="en-US" altLang="zh-CN" i="1">
                        <a:latin typeface="Cambria Math" panose="02040503050406030204" pitchFamily="18" charset="0"/>
                      </a:rPr>
                      <m:t>h</m:t>
                    </m:r>
                  </m:oMath>
                </a14:m>
                <a:r>
                  <a:rPr lang="zh-CN" altLang="zh-CN" b="0" i="0" dirty="0">
                    <a:solidFill>
                      <a:srgbClr val="2C2C2C"/>
                    </a:solidFill>
                    <a:effectLst/>
                    <a:latin typeface="-apple-system"/>
                  </a:rPr>
                  <a:t> 高的牛。</a:t>
                </a:r>
                <a:r>
                  <a:rPr lang="zh-CN" altLang="zh-CN" b="1" i="0" dirty="0">
                    <a:solidFill>
                      <a:srgbClr val="2C2C2C"/>
                    </a:solidFill>
                    <a:effectLst/>
                    <a:latin typeface="-apple-system"/>
                  </a:rPr>
                  <a:t>此时栈里有几头牛，就说明左边有几头牛能看到 </a:t>
                </a:r>
                <a14:m>
                  <m:oMath xmlns:m="http://schemas.openxmlformats.org/officeDocument/2006/math">
                    <m:r>
                      <a:rPr lang="en-US" altLang="zh-CN" i="1">
                        <a:latin typeface="Cambria Math" panose="02040503050406030204" pitchFamily="18" charset="0"/>
                      </a:rPr>
                      <m:t>h</m:t>
                    </m:r>
                  </m:oMath>
                </a14:m>
                <a:r>
                  <a:rPr lang="zh-CN" altLang="zh-CN" b="1" i="0" dirty="0">
                    <a:solidFill>
                      <a:srgbClr val="2C2C2C"/>
                    </a:solidFill>
                    <a:effectLst/>
                    <a:latin typeface="-apple-system"/>
                  </a:rPr>
                  <a:t>！</a:t>
                </a:r>
                <a:r>
                  <a:rPr lang="zh-CN" altLang="zh-CN" b="0" i="0" dirty="0">
                    <a:solidFill>
                      <a:srgbClr val="2C2C2C"/>
                    </a:solidFill>
                    <a:effectLst/>
                    <a:latin typeface="-apple-system"/>
                  </a:rPr>
                  <a:t> 答案直接加上栈内元素的个数（</a:t>
                </a:r>
                <a:r>
                  <a:rPr lang="zh-CN" altLang="zh-CN" b="1" i="0" dirty="0">
                    <a:solidFill>
                      <a:srgbClr val="C00000"/>
                    </a:solidFill>
                    <a:effectLst/>
                    <a:latin typeface="SF Mono"/>
                  </a:rPr>
                  <a:t>ans += 栈的长度</a:t>
                </a:r>
                <a:r>
                  <a:rPr lang="zh-CN" altLang="zh-CN" b="0" i="0" dirty="0">
                    <a:solidFill>
                      <a:srgbClr val="2C2C2C"/>
                    </a:solidFill>
                    <a:effectLst/>
                    <a:latin typeface="-apple-system"/>
                  </a:rPr>
                  <a:t>）。</a:t>
                </a:r>
              </a:p>
              <a:p>
                <a:pPr marL="342900" marR="0" lvl="0" indent="-342900" algn="l">
                  <a:lnSpc>
                    <a:spcPct val="150000"/>
                  </a:lnSpc>
                  <a:buFont typeface="+mj-lt"/>
                  <a:buAutoNum type="arabicPeriod"/>
                </a:pPr>
                <a:r>
                  <a:rPr lang="zh-CN" altLang="zh-CN" b="1" i="0" dirty="0">
                    <a:solidFill>
                      <a:srgbClr val="2C2C2C"/>
                    </a:solidFill>
                    <a:effectLst/>
                    <a:latin typeface="-apple-system"/>
                  </a:rPr>
                  <a:t>最后入栈：</a:t>
                </a:r>
                <a:r>
                  <a:rPr lang="zh-CN" altLang="zh-CN" b="0" i="0" dirty="0">
                    <a:solidFill>
                      <a:srgbClr val="2C2C2C"/>
                    </a:solidFill>
                    <a:effectLst/>
                    <a:latin typeface="-apple-system"/>
                  </a:rPr>
                  <a:t> </a:t>
                </a:r>
                <a14:m>
                  <m:oMath xmlns:m="http://schemas.openxmlformats.org/officeDocument/2006/math">
                    <m:r>
                      <a:rPr lang="en-US" altLang="zh-CN" i="1">
                        <a:latin typeface="Cambria Math" panose="02040503050406030204" pitchFamily="18" charset="0"/>
                      </a:rPr>
                      <m:t>h</m:t>
                    </m:r>
                  </m:oMath>
                </a14:m>
                <a:r>
                  <a:rPr lang="zh-CN" altLang="zh-CN" b="0" i="0" dirty="0">
                    <a:solidFill>
                      <a:srgbClr val="2C2C2C"/>
                    </a:solidFill>
                    <a:effectLst/>
                    <a:latin typeface="-apple-system"/>
                  </a:rPr>
                  <a:t> 自己进栈，等待下一头牛。</a:t>
                </a:r>
              </a:p>
            </p:txBody>
          </p:sp>
        </mc:Choice>
        <mc:Fallback>
          <p:sp>
            <p:nvSpPr>
              <p:cNvPr id="17" name="文本框 16">
                <a:extLst>
                  <a:ext uri="{FF2B5EF4-FFF2-40B4-BE49-F238E27FC236}">
                    <a16:creationId xmlns:a16="http://schemas.microsoft.com/office/drawing/2014/main" id="{24ED1E60-E783-E90B-B5FB-32A8A287B6FE}"/>
                  </a:ext>
                </a:extLst>
              </p:cNvPr>
              <p:cNvSpPr txBox="1">
                <a:spLocks noRot="1" noChangeAspect="1" noMove="1" noResize="1" noEditPoints="1" noAdjustHandles="1" noChangeArrowheads="1" noChangeShapeType="1" noTextEdit="1"/>
              </p:cNvSpPr>
              <p:nvPr/>
            </p:nvSpPr>
            <p:spPr>
              <a:xfrm>
                <a:off x="775716" y="1919873"/>
                <a:ext cx="10495787" cy="3372077"/>
              </a:xfrm>
              <a:prstGeom prst="rect">
                <a:avLst/>
              </a:prstGeom>
              <a:blipFill>
                <a:blip r:embed="rId5"/>
                <a:stretch>
                  <a:fillRect l="-465" b="-1989"/>
                </a:stretch>
              </a:blipFill>
            </p:spPr>
            <p:txBody>
              <a:bodyPr/>
              <a:lstStyle/>
              <a:p>
                <a:r>
                  <a:rPr lang="en-US">
                    <a:noFill/>
                  </a:rPr>
                  <a:t> </a:t>
                </a:r>
              </a:p>
            </p:txBody>
          </p:sp>
        </mc:Fallback>
      </mc:AlternateContent>
      <p:sp>
        <p:nvSpPr>
          <p:cNvPr id="8" name="文本框 7">
            <a:extLst>
              <a:ext uri="{FF2B5EF4-FFF2-40B4-BE49-F238E27FC236}">
                <a16:creationId xmlns:a16="http://schemas.microsoft.com/office/drawing/2014/main" id="{B27D3C2A-1DBE-364C-A9DF-5729CACDE54C}"/>
              </a:ext>
            </a:extLst>
          </p:cNvPr>
          <p:cNvSpPr txBox="1"/>
          <p:nvPr/>
        </p:nvSpPr>
        <p:spPr>
          <a:xfrm>
            <a:off x="775716" y="1448868"/>
            <a:ext cx="1252073" cy="400110"/>
          </a:xfrm>
          <a:prstGeom prst="rect">
            <a:avLst/>
          </a:prstGeom>
          <a:solidFill>
            <a:schemeClr val="bg1">
              <a:lumMod val="95000"/>
            </a:schemeClr>
          </a:solidFill>
        </p:spPr>
        <p:txBody>
          <a:bodyPr wrap="square">
            <a:spAutoFit/>
          </a:bodyPr>
          <a:lstStyle/>
          <a:p>
            <a:r>
              <a:rPr lang="zh-CN" altLang="en-US" sz="2000" b="1" i="0" dirty="0">
                <a:solidFill>
                  <a:srgbClr val="2C2C2C"/>
                </a:solidFill>
                <a:effectLst/>
                <a:latin typeface="-apple-system"/>
              </a:rPr>
              <a:t>算法思路</a:t>
            </a:r>
            <a:endParaRPr lang="en-US" sz="2000" b="1" dirty="0"/>
          </a:p>
        </p:txBody>
      </p:sp>
      <p:sp>
        <p:nvSpPr>
          <p:cNvPr id="10" name="文本框 9">
            <a:extLst>
              <a:ext uri="{FF2B5EF4-FFF2-40B4-BE49-F238E27FC236}">
                <a16:creationId xmlns:a16="http://schemas.microsoft.com/office/drawing/2014/main" id="{D1997547-BF09-FBCF-64E1-2AECF25B3319}"/>
              </a:ext>
            </a:extLst>
          </p:cNvPr>
          <p:cNvSpPr txBox="1"/>
          <p:nvPr/>
        </p:nvSpPr>
        <p:spPr>
          <a:xfrm>
            <a:off x="775716" y="5457322"/>
            <a:ext cx="10495787" cy="874407"/>
          </a:xfrm>
          <a:prstGeom prst="rect">
            <a:avLst/>
          </a:prstGeom>
          <a:solidFill>
            <a:schemeClr val="accent6">
              <a:lumMod val="20000"/>
              <a:lumOff val="80000"/>
            </a:schemeClr>
          </a:solidFill>
        </p:spPr>
        <p:txBody>
          <a:bodyPr wrap="square">
            <a:spAutoFit/>
          </a:bodyPr>
          <a:lstStyle/>
          <a:p>
            <a:pPr>
              <a:lnSpc>
                <a:spcPct val="150000"/>
              </a:lnSpc>
            </a:pPr>
            <a:r>
              <a:rPr lang="zh-CN" altLang="en-US" dirty="0">
                <a:effectLst/>
                <a:latin typeface="微软雅黑" panose="020B0503020204020204" pitchFamily="34" charset="-122"/>
                <a:ea typeface="微软雅黑" panose="020B0503020204020204" pitchFamily="34" charset="-122"/>
              </a:rPr>
              <a:t>核心逻辑：</a:t>
            </a:r>
            <a:r>
              <a:rPr lang="zh-CN" altLang="en-US" b="1" dirty="0">
                <a:effectLst/>
                <a:latin typeface="微软雅黑" panose="020B0503020204020204" pitchFamily="34" charset="-122"/>
                <a:ea typeface="微软雅黑" panose="020B0503020204020204" pitchFamily="34" charset="-122"/>
              </a:rPr>
              <a:t>每一次剔除掉比新元素矮的牛之后，此时栈内剩余的元素数量，恰好就是左侧能看到当前这头牛的数量。</a:t>
            </a:r>
            <a:endParaRPr lang="zh-CN" altLang="en-US"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443786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9006C-7E72-63A9-7982-74E4B5A9017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D8C6D77-0B9B-B159-7A7B-00ACB3B38747}"/>
              </a:ext>
            </a:extLst>
          </p:cNvPr>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a:extLst>
              <a:ext uri="{FF2B5EF4-FFF2-40B4-BE49-F238E27FC236}">
                <a16:creationId xmlns:a16="http://schemas.microsoft.com/office/drawing/2014/main" id="{0B1FC999-8740-6A0F-94AD-CC0D56D8E5BA}"/>
              </a:ext>
            </a:extLst>
          </p:cNvPr>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a:extLst>
              <a:ext uri="{FF2B5EF4-FFF2-40B4-BE49-F238E27FC236}">
                <a16:creationId xmlns:a16="http://schemas.microsoft.com/office/drawing/2014/main" id="{1A432878-26FD-95B7-4A3A-5927BADC992D}"/>
              </a:ext>
            </a:extLst>
          </p:cNvPr>
          <p:cNvPicPr/>
          <p:nvPr/>
        </p:nvPicPr>
        <p:blipFill>
          <a:blip r:embed="rId3" cstate="print"/>
          <a:stretch>
            <a:fillRect/>
          </a:stretch>
        </p:blipFill>
        <p:spPr>
          <a:xfrm>
            <a:off x="10744200" y="645116"/>
            <a:ext cx="527303" cy="600455"/>
          </a:xfrm>
          <a:prstGeom prst="rect">
            <a:avLst/>
          </a:prstGeom>
        </p:spPr>
      </p:pic>
      <p:pic>
        <p:nvPicPr>
          <p:cNvPr id="5" name="object 5">
            <a:extLst>
              <a:ext uri="{FF2B5EF4-FFF2-40B4-BE49-F238E27FC236}">
                <a16:creationId xmlns:a16="http://schemas.microsoft.com/office/drawing/2014/main" id="{7D51AA0F-B19F-8D70-7E69-2887C8A1649D}"/>
              </a:ext>
            </a:extLst>
          </p:cNvPr>
          <p:cNvPicPr/>
          <p:nvPr/>
        </p:nvPicPr>
        <p:blipFill>
          <a:blip r:embed="rId4" cstate="print"/>
          <a:stretch>
            <a:fillRect/>
          </a:stretch>
        </p:blipFill>
        <p:spPr>
          <a:xfrm>
            <a:off x="775716" y="704552"/>
            <a:ext cx="777240" cy="443484"/>
          </a:xfrm>
          <a:prstGeom prst="rect">
            <a:avLst/>
          </a:prstGeom>
        </p:spPr>
      </p:pic>
      <p:sp>
        <p:nvSpPr>
          <p:cNvPr id="6" name="object 6">
            <a:extLst>
              <a:ext uri="{FF2B5EF4-FFF2-40B4-BE49-F238E27FC236}">
                <a16:creationId xmlns:a16="http://schemas.microsoft.com/office/drawing/2014/main" id="{4906EEE8-10D5-D777-B625-84591987BD42}"/>
              </a:ext>
            </a:extLst>
          </p:cNvPr>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1AC9E3F4-33C6-68D1-1A83-93F4E7703AC4}"/>
              </a:ext>
            </a:extLst>
          </p:cNvPr>
          <p:cNvSpPr txBox="1"/>
          <p:nvPr/>
        </p:nvSpPr>
        <p:spPr>
          <a:xfrm>
            <a:off x="2498622" y="1404047"/>
            <a:ext cx="9001865" cy="4837222"/>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dirty="0">
                <a:solidFill>
                  <a:srgbClr val="000000"/>
                </a:solidFill>
                <a:latin typeface="Consolas" panose="020B0609020204030204" pitchFamily="49" charset="0"/>
              </a:rPr>
              <a:t>stack&lt;long long&gt; </a:t>
            </a:r>
            <a:r>
              <a:rPr lang="en-US" dirty="0" err="1">
                <a:solidFill>
                  <a:srgbClr val="000000"/>
                </a:solidFill>
                <a:latin typeface="Consolas" panose="020B0609020204030204" pitchFamily="49" charset="0"/>
              </a:rPr>
              <a:t>st</a:t>
            </a:r>
            <a:r>
              <a:rPr lang="en-US" dirty="0">
                <a:solidFill>
                  <a:srgbClr val="000000"/>
                </a:solidFill>
                <a:latin typeface="Consolas" panose="020B0609020204030204" pitchFamily="49" charset="0"/>
              </a:rPr>
              <a:t>;   long long </a:t>
            </a:r>
            <a:r>
              <a:rPr lang="en-US" dirty="0" err="1">
                <a:solidFill>
                  <a:srgbClr val="000000"/>
                </a:solidFill>
                <a:latin typeface="Consolas" panose="020B0609020204030204" pitchFamily="49" charset="0"/>
              </a:rPr>
              <a:t>total_visibility</a:t>
            </a:r>
            <a:r>
              <a:rPr lang="en-US" dirty="0">
                <a:solidFill>
                  <a:srgbClr val="000000"/>
                </a:solidFill>
                <a:latin typeface="Consolas" panose="020B0609020204030204" pitchFamily="49" charset="0"/>
              </a:rPr>
              <a:t> = </a:t>
            </a:r>
            <a:r>
              <a:rPr lang="en-US" dirty="0">
                <a:solidFill>
                  <a:srgbClr val="098658"/>
                </a:solidFill>
                <a:latin typeface="Consolas" panose="020B0609020204030204" pitchFamily="49" charset="0"/>
              </a:rPr>
              <a:t>0</a:t>
            </a:r>
            <a:r>
              <a:rPr lang="en-US" dirty="0">
                <a:solidFill>
                  <a:srgbClr val="000000"/>
                </a:solidFill>
                <a:latin typeface="Consolas" panose="020B0609020204030204" pitchFamily="49" charset="0"/>
              </a:rPr>
              <a:t>; </a:t>
            </a:r>
          </a:p>
          <a:p>
            <a:r>
              <a:rPr lang="en-US" dirty="0">
                <a:solidFill>
                  <a:srgbClr val="0000FF"/>
                </a:solidFill>
                <a:latin typeface="Consolas" panose="020B0609020204030204" pitchFamily="49" charset="0"/>
              </a:rPr>
              <a:t>for</a:t>
            </a:r>
            <a:r>
              <a:rPr lang="en-US" dirty="0">
                <a:solidFill>
                  <a:srgbClr val="000000"/>
                </a:solidFill>
                <a:latin typeface="Consolas" panose="020B0609020204030204" pitchFamily="49" charset="0"/>
              </a:rPr>
              <a:t> (int </a:t>
            </a:r>
            <a:r>
              <a:rPr lang="en-US" dirty="0" err="1">
                <a:solidFill>
                  <a:srgbClr val="000000"/>
                </a:solidFill>
                <a:latin typeface="Consolas" panose="020B0609020204030204" pitchFamily="49" charset="0"/>
              </a:rPr>
              <a:t>i</a:t>
            </a:r>
            <a:r>
              <a:rPr lang="en-US" dirty="0">
                <a:solidFill>
                  <a:srgbClr val="000000"/>
                </a:solidFill>
                <a:latin typeface="Consolas" panose="020B0609020204030204" pitchFamily="49" charset="0"/>
              </a:rPr>
              <a:t> = </a:t>
            </a:r>
            <a:r>
              <a:rPr lang="en-US" dirty="0">
                <a:solidFill>
                  <a:srgbClr val="098658"/>
                </a:solidFill>
                <a:latin typeface="Consolas" panose="020B0609020204030204" pitchFamily="49" charset="0"/>
              </a:rPr>
              <a:t>0</a:t>
            </a:r>
            <a:r>
              <a:rPr lang="en-US" dirty="0">
                <a:solidFill>
                  <a:srgbClr val="000000"/>
                </a:solidFill>
                <a:latin typeface="Consolas" panose="020B0609020204030204" pitchFamily="49" charset="0"/>
              </a:rPr>
              <a:t>; </a:t>
            </a:r>
            <a:r>
              <a:rPr lang="en-US" dirty="0" err="1">
                <a:solidFill>
                  <a:srgbClr val="000000"/>
                </a:solidFill>
                <a:latin typeface="Consolas" panose="020B0609020204030204" pitchFamily="49" charset="0"/>
              </a:rPr>
              <a:t>i</a:t>
            </a:r>
            <a:r>
              <a:rPr lang="en-US" dirty="0">
                <a:solidFill>
                  <a:srgbClr val="000000"/>
                </a:solidFill>
                <a:latin typeface="Consolas" panose="020B0609020204030204" pitchFamily="49" charset="0"/>
              </a:rPr>
              <a:t> &lt; n; ++</a:t>
            </a:r>
            <a:r>
              <a:rPr lang="en-US" dirty="0" err="1">
                <a:solidFill>
                  <a:srgbClr val="000000"/>
                </a:solidFill>
                <a:latin typeface="Consolas" panose="020B0609020204030204" pitchFamily="49" charset="0"/>
              </a:rPr>
              <a:t>i</a:t>
            </a:r>
            <a:r>
              <a:rPr lang="en-US" dirty="0">
                <a:solidFill>
                  <a:srgbClr val="000000"/>
                </a:solidFill>
                <a:latin typeface="Consolas" panose="020B0609020204030204" pitchFamily="49" charset="0"/>
              </a:rPr>
              <a:t>) {</a:t>
            </a:r>
          </a:p>
          <a:p>
            <a:r>
              <a:rPr lang="en-US" dirty="0">
                <a:solidFill>
                  <a:srgbClr val="000000"/>
                </a:solidFill>
                <a:latin typeface="Consolas" panose="020B0609020204030204" pitchFamily="49" charset="0"/>
              </a:rPr>
              <a:t>    long </a:t>
            </a:r>
            <a:r>
              <a:rPr lang="en-US" dirty="0" err="1">
                <a:solidFill>
                  <a:srgbClr val="000000"/>
                </a:solidFill>
                <a:latin typeface="Consolas" panose="020B0609020204030204" pitchFamily="49" charset="0"/>
              </a:rPr>
              <a:t>long</a:t>
            </a:r>
            <a:r>
              <a:rPr lang="en-US" dirty="0">
                <a:solidFill>
                  <a:srgbClr val="000000"/>
                </a:solidFill>
                <a:latin typeface="Consolas" panose="020B0609020204030204" pitchFamily="49" charset="0"/>
              </a:rPr>
              <a:t> h;  </a:t>
            </a:r>
            <a:r>
              <a:rPr lang="en-US" dirty="0" err="1">
                <a:solidFill>
                  <a:srgbClr val="000000"/>
                </a:solidFill>
                <a:latin typeface="Consolas" panose="020B0609020204030204" pitchFamily="49" charset="0"/>
              </a:rPr>
              <a:t>cin</a:t>
            </a:r>
            <a:r>
              <a:rPr lang="en-US" dirty="0">
                <a:solidFill>
                  <a:srgbClr val="000000"/>
                </a:solidFill>
                <a:latin typeface="Consolas" panose="020B0609020204030204" pitchFamily="49" charset="0"/>
              </a:rPr>
              <a:t> &gt;&gt; h;</a:t>
            </a:r>
          </a:p>
          <a:p>
            <a:endParaRPr lang="en-US" dirty="0">
              <a:solidFill>
                <a:srgbClr val="000000"/>
              </a:solidFill>
              <a:latin typeface="Consolas" panose="020B0609020204030204" pitchFamily="49" charset="0"/>
            </a:endParaRPr>
          </a:p>
          <a:p>
            <a:r>
              <a:rPr lang="en-US" dirty="0">
                <a:solidFill>
                  <a:srgbClr val="000000"/>
                </a:solidFill>
                <a:latin typeface="Consolas" panose="020B0609020204030204" pitchFamily="49" charset="0"/>
              </a:rPr>
              <a:t>    </a:t>
            </a:r>
            <a:r>
              <a:rPr lang="en-US" dirty="0">
                <a:solidFill>
                  <a:srgbClr val="008000"/>
                </a:solidFill>
                <a:latin typeface="Consolas" panose="020B0609020204030204" pitchFamily="49" charset="0"/>
              </a:rPr>
              <a:t>// </a:t>
            </a:r>
            <a:r>
              <a:rPr lang="ja-JP" altLang="en-US" dirty="0">
                <a:solidFill>
                  <a:srgbClr val="008000"/>
                </a:solidFill>
                <a:latin typeface="Consolas" panose="020B0609020204030204" pitchFamily="49" charset="0"/>
              </a:rPr>
              <a:t>维护单调递减栈：如果栈顶的牛身高 小于等于 当前的牛，它就被</a:t>
            </a:r>
            <a:r>
              <a:rPr lang="zh-CN" altLang="en-US" dirty="0">
                <a:solidFill>
                  <a:srgbClr val="008000"/>
                </a:solidFill>
                <a:latin typeface="Consolas" panose="020B0609020204030204" pitchFamily="49" charset="0"/>
              </a:rPr>
              <a:t>完全</a:t>
            </a:r>
            <a:r>
              <a:rPr lang="ja-JP" altLang="en-US" dirty="0">
                <a:solidFill>
                  <a:srgbClr val="008000"/>
                </a:solidFill>
                <a:latin typeface="Consolas" panose="020B0609020204030204" pitchFamily="49" charset="0"/>
              </a:rPr>
              <a:t>挡住了</a:t>
            </a:r>
          </a:p>
          <a:p>
            <a:r>
              <a:rPr lang="ja-JP" altLang="en-US" dirty="0">
                <a:solidFill>
                  <a:srgbClr val="000000"/>
                </a:solidFill>
                <a:latin typeface="Consolas" panose="020B0609020204030204" pitchFamily="49" charset="0"/>
              </a:rPr>
              <a:t>    </a:t>
            </a:r>
            <a:r>
              <a:rPr lang="en-US" altLang="ja-JP" dirty="0">
                <a:solidFill>
                  <a:srgbClr val="008000"/>
                </a:solidFill>
                <a:latin typeface="Consolas" panose="020B0609020204030204" pitchFamily="49" charset="0"/>
              </a:rPr>
              <a:t>// </a:t>
            </a:r>
            <a:r>
              <a:rPr lang="ja-JP" altLang="en-US" dirty="0">
                <a:solidFill>
                  <a:srgbClr val="008000"/>
                </a:solidFill>
                <a:latin typeface="Consolas" panose="020B0609020204030204" pitchFamily="49" charset="0"/>
              </a:rPr>
              <a:t>将它弹出，因为它再也看不到后面的牛了</a:t>
            </a:r>
          </a:p>
          <a:p>
            <a:r>
              <a:rPr lang="ja-JP" altLang="en-US" dirty="0">
                <a:solidFill>
                  <a:srgbClr val="000000"/>
                </a:solidFill>
                <a:latin typeface="Consolas" panose="020B0609020204030204" pitchFamily="49" charset="0"/>
              </a:rPr>
              <a:t>    </a:t>
            </a:r>
            <a:r>
              <a:rPr lang="en-US" dirty="0">
                <a:solidFill>
                  <a:srgbClr val="0000FF"/>
                </a:solidFill>
                <a:latin typeface="Consolas" panose="020B0609020204030204" pitchFamily="49" charset="0"/>
              </a:rPr>
              <a:t>while</a:t>
            </a:r>
            <a:r>
              <a:rPr lang="en-US" dirty="0">
                <a:solidFill>
                  <a:srgbClr val="000000"/>
                </a:solidFill>
                <a:latin typeface="Consolas" panose="020B0609020204030204" pitchFamily="49" charset="0"/>
              </a:rPr>
              <a:t> (!</a:t>
            </a:r>
            <a:r>
              <a:rPr lang="en-US" dirty="0" err="1">
                <a:solidFill>
                  <a:srgbClr val="000000"/>
                </a:solidFill>
                <a:latin typeface="Consolas" panose="020B0609020204030204" pitchFamily="49" charset="0"/>
              </a:rPr>
              <a:t>st.empty</a:t>
            </a:r>
            <a:r>
              <a:rPr lang="en-US" dirty="0">
                <a:solidFill>
                  <a:srgbClr val="000000"/>
                </a:solidFill>
                <a:latin typeface="Consolas" panose="020B0609020204030204" pitchFamily="49" charset="0"/>
              </a:rPr>
              <a:t>() &amp;&amp; </a:t>
            </a:r>
            <a:r>
              <a:rPr lang="en-US" dirty="0" err="1">
                <a:solidFill>
                  <a:srgbClr val="000000"/>
                </a:solidFill>
                <a:latin typeface="Consolas" panose="020B0609020204030204" pitchFamily="49" charset="0"/>
              </a:rPr>
              <a:t>st.top</a:t>
            </a:r>
            <a:r>
              <a:rPr lang="en-US" dirty="0">
                <a:solidFill>
                  <a:srgbClr val="000000"/>
                </a:solidFill>
                <a:latin typeface="Consolas" panose="020B0609020204030204" pitchFamily="49" charset="0"/>
              </a:rPr>
              <a:t>() &lt;= h) {</a:t>
            </a:r>
          </a:p>
          <a:p>
            <a:r>
              <a:rPr lang="en-US" dirty="0">
                <a:solidFill>
                  <a:srgbClr val="000000"/>
                </a:solidFill>
                <a:latin typeface="Consolas" panose="020B0609020204030204" pitchFamily="49" charset="0"/>
              </a:rPr>
              <a:t>        </a:t>
            </a:r>
            <a:r>
              <a:rPr lang="en-US" dirty="0" err="1">
                <a:solidFill>
                  <a:srgbClr val="000000"/>
                </a:solidFill>
                <a:latin typeface="Consolas" panose="020B0609020204030204" pitchFamily="49" charset="0"/>
              </a:rPr>
              <a:t>st.pop</a:t>
            </a:r>
            <a:r>
              <a:rPr lang="en-US" dirty="0">
                <a:solidFill>
                  <a:srgbClr val="000000"/>
                </a:solidFill>
                <a:latin typeface="Consolas" panose="020B0609020204030204" pitchFamily="49" charset="0"/>
              </a:rPr>
              <a:t>();</a:t>
            </a:r>
          </a:p>
          <a:p>
            <a:r>
              <a:rPr lang="en-US" dirty="0">
                <a:solidFill>
                  <a:srgbClr val="000000"/>
                </a:solidFill>
                <a:latin typeface="Consolas" panose="020B0609020204030204" pitchFamily="49" charset="0"/>
              </a:rPr>
              <a:t>    }</a:t>
            </a:r>
          </a:p>
          <a:p>
            <a:endParaRPr lang="en-US" dirty="0">
              <a:solidFill>
                <a:srgbClr val="000000"/>
              </a:solidFill>
              <a:latin typeface="Consolas" panose="020B0609020204030204" pitchFamily="49" charset="0"/>
            </a:endParaRPr>
          </a:p>
          <a:p>
            <a:r>
              <a:rPr lang="en-US" dirty="0">
                <a:solidFill>
                  <a:srgbClr val="000000"/>
                </a:solidFill>
                <a:latin typeface="Consolas" panose="020B0609020204030204" pitchFamily="49" charset="0"/>
              </a:rPr>
              <a:t>    </a:t>
            </a:r>
            <a:r>
              <a:rPr lang="en-US" dirty="0">
                <a:solidFill>
                  <a:srgbClr val="008000"/>
                </a:solidFill>
                <a:latin typeface="Consolas" panose="020B0609020204030204" pitchFamily="49" charset="0"/>
              </a:rPr>
              <a:t>// </a:t>
            </a:r>
            <a:r>
              <a:rPr lang="ja-JP" altLang="en-US" dirty="0">
                <a:solidFill>
                  <a:srgbClr val="008000"/>
                </a:solidFill>
                <a:latin typeface="Consolas" panose="020B0609020204030204" pitchFamily="49" charset="0"/>
              </a:rPr>
              <a:t>剔除掉被挡住的牛之后，栈内剩下的牛都是比当前牛高的</a:t>
            </a:r>
          </a:p>
          <a:p>
            <a:r>
              <a:rPr lang="ja-JP" altLang="en-US" dirty="0">
                <a:solidFill>
                  <a:srgbClr val="000000"/>
                </a:solidFill>
                <a:latin typeface="Consolas" panose="020B0609020204030204" pitchFamily="49" charset="0"/>
              </a:rPr>
              <a:t>    </a:t>
            </a:r>
            <a:r>
              <a:rPr lang="en-US" altLang="ja-JP" dirty="0">
                <a:solidFill>
                  <a:srgbClr val="008000"/>
                </a:solidFill>
                <a:latin typeface="Consolas" panose="020B0609020204030204" pitchFamily="49" charset="0"/>
              </a:rPr>
              <a:t>// </a:t>
            </a:r>
            <a:r>
              <a:rPr lang="ja-JP" altLang="en-US" dirty="0">
                <a:solidFill>
                  <a:srgbClr val="008000"/>
                </a:solidFill>
                <a:latin typeface="Consolas" panose="020B0609020204030204" pitchFamily="49" charset="0"/>
              </a:rPr>
              <a:t>它们全都能看到当前这头牛。我们将数量累加到总和中</a:t>
            </a:r>
          </a:p>
          <a:p>
            <a:r>
              <a:rPr lang="ja-JP" altLang="en-US" dirty="0">
                <a:solidFill>
                  <a:srgbClr val="000000"/>
                </a:solidFill>
                <a:latin typeface="Consolas" panose="020B0609020204030204" pitchFamily="49" charset="0"/>
              </a:rPr>
              <a:t>    </a:t>
            </a:r>
            <a:r>
              <a:rPr lang="en-US" dirty="0" err="1">
                <a:solidFill>
                  <a:srgbClr val="000000"/>
                </a:solidFill>
                <a:latin typeface="Consolas" panose="020B0609020204030204" pitchFamily="49" charset="0"/>
              </a:rPr>
              <a:t>total_visibility</a:t>
            </a:r>
            <a:r>
              <a:rPr lang="en-US" dirty="0">
                <a:solidFill>
                  <a:srgbClr val="000000"/>
                </a:solidFill>
                <a:latin typeface="Consolas" panose="020B0609020204030204" pitchFamily="49" charset="0"/>
              </a:rPr>
              <a:t> += </a:t>
            </a:r>
            <a:r>
              <a:rPr lang="en-US" dirty="0" err="1">
                <a:solidFill>
                  <a:srgbClr val="000000"/>
                </a:solidFill>
                <a:latin typeface="Consolas" panose="020B0609020204030204" pitchFamily="49" charset="0"/>
              </a:rPr>
              <a:t>st.size</a:t>
            </a:r>
            <a:r>
              <a:rPr lang="en-US" dirty="0">
                <a:solidFill>
                  <a:srgbClr val="000000"/>
                </a:solidFill>
                <a:latin typeface="Consolas" panose="020B0609020204030204" pitchFamily="49" charset="0"/>
              </a:rPr>
              <a:t>();</a:t>
            </a:r>
          </a:p>
          <a:p>
            <a:endParaRPr lang="en-US" dirty="0">
              <a:solidFill>
                <a:srgbClr val="000000"/>
              </a:solidFill>
              <a:latin typeface="Consolas" panose="020B0609020204030204" pitchFamily="49" charset="0"/>
            </a:endParaRPr>
          </a:p>
          <a:p>
            <a:r>
              <a:rPr lang="en-US" dirty="0">
                <a:solidFill>
                  <a:srgbClr val="000000"/>
                </a:solidFill>
                <a:latin typeface="Consolas" panose="020B0609020204030204" pitchFamily="49" charset="0"/>
              </a:rPr>
              <a:t>    </a:t>
            </a:r>
            <a:r>
              <a:rPr lang="en-US" dirty="0">
                <a:solidFill>
                  <a:srgbClr val="008000"/>
                </a:solidFill>
                <a:latin typeface="Consolas" panose="020B0609020204030204" pitchFamily="49" charset="0"/>
              </a:rPr>
              <a:t>// </a:t>
            </a:r>
            <a:r>
              <a:rPr lang="ja-JP" altLang="en-US" dirty="0">
                <a:solidFill>
                  <a:srgbClr val="008000"/>
                </a:solidFill>
                <a:latin typeface="Consolas" panose="020B0609020204030204" pitchFamily="49" charset="0"/>
              </a:rPr>
              <a:t>当前的牛入栈，成为未来牛的潜在观察者</a:t>
            </a:r>
          </a:p>
          <a:p>
            <a:r>
              <a:rPr lang="ja-JP" altLang="en-US" dirty="0">
                <a:solidFill>
                  <a:srgbClr val="000000"/>
                </a:solidFill>
                <a:latin typeface="Consolas" panose="020B0609020204030204" pitchFamily="49" charset="0"/>
              </a:rPr>
              <a:t>    </a:t>
            </a:r>
            <a:r>
              <a:rPr lang="en-US" dirty="0" err="1">
                <a:solidFill>
                  <a:srgbClr val="000000"/>
                </a:solidFill>
                <a:latin typeface="Consolas" panose="020B0609020204030204" pitchFamily="49" charset="0"/>
              </a:rPr>
              <a:t>st.push</a:t>
            </a:r>
            <a:r>
              <a:rPr lang="en-US" dirty="0">
                <a:solidFill>
                  <a:srgbClr val="000000"/>
                </a:solidFill>
                <a:latin typeface="Consolas" panose="020B0609020204030204" pitchFamily="49" charset="0"/>
              </a:rPr>
              <a:t>(h);</a:t>
            </a:r>
          </a:p>
          <a:p>
            <a:r>
              <a:rPr lang="en-US" dirty="0">
                <a:solidFill>
                  <a:srgbClr val="000000"/>
                </a:solidFill>
                <a:latin typeface="Consolas" panose="020B0609020204030204" pitchFamily="49" charset="0"/>
              </a:rPr>
              <a:t>}</a:t>
            </a:r>
          </a:p>
        </p:txBody>
      </p:sp>
      <p:sp>
        <p:nvSpPr>
          <p:cNvPr id="10" name="文本框 9">
            <a:extLst>
              <a:ext uri="{FF2B5EF4-FFF2-40B4-BE49-F238E27FC236}">
                <a16:creationId xmlns:a16="http://schemas.microsoft.com/office/drawing/2014/main" id="{21799A6E-299C-2547-1F99-4C7E57D80BB9}"/>
              </a:ext>
            </a:extLst>
          </p:cNvPr>
          <p:cNvSpPr txBox="1"/>
          <p:nvPr/>
        </p:nvSpPr>
        <p:spPr>
          <a:xfrm>
            <a:off x="691513" y="3429000"/>
            <a:ext cx="1407343" cy="461665"/>
          </a:xfrm>
          <a:prstGeom prst="rect">
            <a:avLst/>
          </a:prstGeom>
          <a:solidFill>
            <a:schemeClr val="bg1">
              <a:lumMod val="95000"/>
            </a:schemeClr>
          </a:solidFill>
        </p:spPr>
        <p:txBody>
          <a:bodyPr wrap="square">
            <a:spAutoFit/>
          </a:bodyPr>
          <a:lstStyle/>
          <a:p>
            <a:r>
              <a:rPr lang="zh-CN" altLang="en-US" sz="2400" b="1" i="0" dirty="0">
                <a:solidFill>
                  <a:srgbClr val="2C2C2C"/>
                </a:solidFill>
                <a:effectLst/>
                <a:latin typeface="-apple-system"/>
              </a:rPr>
              <a:t>代码实现</a:t>
            </a:r>
            <a:endParaRPr lang="en-US" sz="2400" b="1" dirty="0"/>
          </a:p>
        </p:txBody>
      </p:sp>
    </p:spTree>
    <p:extLst>
      <p:ext uri="{BB962C8B-B14F-4D97-AF65-F5344CB8AC3E}">
        <p14:creationId xmlns:p14="http://schemas.microsoft.com/office/powerpoint/2010/main" val="13645648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9006C-7E72-63A9-7982-74E4B5A9017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D8C6D77-0B9B-B159-7A7B-00ACB3B38747}"/>
              </a:ext>
            </a:extLst>
          </p:cNvPr>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a:extLst>
              <a:ext uri="{FF2B5EF4-FFF2-40B4-BE49-F238E27FC236}">
                <a16:creationId xmlns:a16="http://schemas.microsoft.com/office/drawing/2014/main" id="{0B1FC999-8740-6A0F-94AD-CC0D56D8E5BA}"/>
              </a:ext>
            </a:extLst>
          </p:cNvPr>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单调栈</a:t>
            </a:r>
          </a:p>
        </p:txBody>
      </p:sp>
      <p:pic>
        <p:nvPicPr>
          <p:cNvPr id="4" name="object 4">
            <a:extLst>
              <a:ext uri="{FF2B5EF4-FFF2-40B4-BE49-F238E27FC236}">
                <a16:creationId xmlns:a16="http://schemas.microsoft.com/office/drawing/2014/main" id="{1A432878-26FD-95B7-4A3A-5927BADC992D}"/>
              </a:ext>
            </a:extLst>
          </p:cNvPr>
          <p:cNvPicPr/>
          <p:nvPr/>
        </p:nvPicPr>
        <p:blipFill>
          <a:blip r:embed="rId3" cstate="print"/>
          <a:stretch>
            <a:fillRect/>
          </a:stretch>
        </p:blipFill>
        <p:spPr>
          <a:xfrm>
            <a:off x="10744200" y="645116"/>
            <a:ext cx="527303" cy="600455"/>
          </a:xfrm>
          <a:prstGeom prst="rect">
            <a:avLst/>
          </a:prstGeom>
        </p:spPr>
      </p:pic>
      <p:pic>
        <p:nvPicPr>
          <p:cNvPr id="5" name="object 5">
            <a:extLst>
              <a:ext uri="{FF2B5EF4-FFF2-40B4-BE49-F238E27FC236}">
                <a16:creationId xmlns:a16="http://schemas.microsoft.com/office/drawing/2014/main" id="{7D51AA0F-B19F-8D70-7E69-2887C8A1649D}"/>
              </a:ext>
            </a:extLst>
          </p:cNvPr>
          <p:cNvPicPr/>
          <p:nvPr/>
        </p:nvPicPr>
        <p:blipFill>
          <a:blip r:embed="rId4" cstate="print"/>
          <a:stretch>
            <a:fillRect/>
          </a:stretch>
        </p:blipFill>
        <p:spPr>
          <a:xfrm>
            <a:off x="775716" y="704552"/>
            <a:ext cx="777240" cy="443484"/>
          </a:xfrm>
          <a:prstGeom prst="rect">
            <a:avLst/>
          </a:prstGeom>
        </p:spPr>
      </p:pic>
      <p:sp>
        <p:nvSpPr>
          <p:cNvPr id="6" name="object 6">
            <a:extLst>
              <a:ext uri="{FF2B5EF4-FFF2-40B4-BE49-F238E27FC236}">
                <a16:creationId xmlns:a16="http://schemas.microsoft.com/office/drawing/2014/main" id="{4906EEE8-10D5-D777-B625-84591987BD42}"/>
              </a:ext>
            </a:extLst>
          </p:cNvPr>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mc:Choice xmlns:a14="http://schemas.microsoft.com/office/drawing/2010/main" Requires="a14">
          <p:sp>
            <p:nvSpPr>
              <p:cNvPr id="9" name="文本框 8">
                <a:extLst>
                  <a:ext uri="{FF2B5EF4-FFF2-40B4-BE49-F238E27FC236}">
                    <a16:creationId xmlns:a16="http://schemas.microsoft.com/office/drawing/2014/main" id="{0C2ECD4D-E3AA-D55C-E3A2-7A4EAD68C74B}"/>
                  </a:ext>
                </a:extLst>
              </p:cNvPr>
              <p:cNvSpPr txBox="1"/>
              <p:nvPr/>
            </p:nvSpPr>
            <p:spPr>
              <a:xfrm>
                <a:off x="690436" y="1817430"/>
                <a:ext cx="8012947" cy="3832524"/>
              </a:xfrm>
              <a:prstGeom prst="rect">
                <a:avLst/>
              </a:prstGeom>
              <a:solidFill>
                <a:schemeClr val="accent5">
                  <a:lumMod val="20000"/>
                  <a:lumOff val="80000"/>
                </a:schemeClr>
              </a:solidFill>
            </p:spPr>
            <p:txBody>
              <a:bodyPr wrap="square">
                <a:spAutoFit/>
              </a:bodyPr>
              <a:lstStyle/>
              <a:p>
                <a:pPr>
                  <a:lnSpc>
                    <a:spcPct val="150000"/>
                  </a:lnSpc>
                </a:pPr>
                <a:r>
                  <a:rPr lang="zh-CN" altLang="en-US" sz="2000" b="1" dirty="0">
                    <a:ea typeface="微软雅黑" panose="020B0503020204020204" pitchFamily="34" charset="-122"/>
                  </a:rPr>
                  <a:t>例</a:t>
                </a:r>
                <a:r>
                  <a:rPr lang="en-US" altLang="zh-CN" sz="2000" b="1" dirty="0">
                    <a:ea typeface="微软雅黑" panose="020B0503020204020204" pitchFamily="34" charset="-122"/>
                  </a:rPr>
                  <a:t>1-8 </a:t>
                </a:r>
                <a:r>
                  <a:rPr lang="zh-CN" altLang="en-US" sz="2000" b="1" dirty="0">
                    <a:effectLst/>
                    <a:ea typeface="微软雅黑" panose="020B0503020204020204" pitchFamily="34" charset="-122"/>
                  </a:rPr>
                  <a:t>长方形</a:t>
                </a:r>
              </a:p>
              <a:p>
                <a:pPr>
                  <a:lnSpc>
                    <a:spcPct val="150000"/>
                  </a:lnSpc>
                </a:pPr>
                <a:r>
                  <a:rPr lang="zh-CN" altLang="en-US" dirty="0">
                    <a:effectLst/>
                    <a:ea typeface="微软雅黑" panose="020B0503020204020204" pitchFamily="34" charset="-122"/>
                  </a:rPr>
                  <a:t>小明今天突发奇想，想从一张用过的纸中剪出一个长方形。</a:t>
                </a:r>
              </a:p>
              <a:p>
                <a:pPr>
                  <a:lnSpc>
                    <a:spcPct val="150000"/>
                  </a:lnSpc>
                </a:pPr>
                <a:r>
                  <a:rPr lang="zh-CN" altLang="en-US" dirty="0">
                    <a:effectLst/>
                    <a:ea typeface="微软雅黑" panose="020B0503020204020204" pitchFamily="34" charset="-122"/>
                  </a:rPr>
                  <a:t>为了简化问题，小明做出如下规定：</a:t>
                </a:r>
              </a:p>
              <a:p>
                <a:pPr>
                  <a:lnSpc>
                    <a:spcPct val="150000"/>
                  </a:lnSpc>
                </a:pPr>
                <a:r>
                  <a:rPr lang="zh-CN" altLang="en-US" dirty="0">
                    <a:effectLst/>
                    <a:ea typeface="微软雅黑" panose="020B0503020204020204" pitchFamily="34" charset="-122"/>
                  </a:rPr>
                  <a:t>（</a:t>
                </a:r>
                <a:r>
                  <a:rPr lang="en-US" altLang="zh-CN" dirty="0">
                    <a:effectLst/>
                    <a:ea typeface="微软雅黑" panose="020B0503020204020204" pitchFamily="34" charset="-122"/>
                  </a:rPr>
                  <a:t>1</a:t>
                </a:r>
                <a:r>
                  <a:rPr lang="zh-CN" altLang="en-US" dirty="0">
                    <a:effectLst/>
                    <a:ea typeface="微软雅黑" panose="020B0503020204020204" pitchFamily="34" charset="-122"/>
                  </a:rPr>
                  <a:t>）这张纸的长宽分别为 </a:t>
                </a:r>
                <a14:m>
                  <m:oMath xmlns:m="http://schemas.openxmlformats.org/officeDocument/2006/math">
                    <m:r>
                      <a:rPr lang="en-US" altLang="zh-CN" i="1" smtClean="0">
                        <a:effectLst/>
                        <a:ea typeface="微软雅黑" panose="020B0503020204020204" pitchFamily="34" charset="-122"/>
                      </a:rPr>
                      <m:t>𝑛</m:t>
                    </m:r>
                    <m:r>
                      <a:rPr lang="en-US" altLang="zh-CN" i="1" smtClean="0">
                        <a:effectLst/>
                        <a:ea typeface="微软雅黑" panose="020B0503020204020204" pitchFamily="34" charset="-122"/>
                      </a:rPr>
                      <m:t>,</m:t>
                    </m:r>
                    <m:r>
                      <a:rPr lang="en-US" altLang="zh-CN" i="1" smtClean="0">
                        <a:effectLst/>
                        <a:ea typeface="微软雅黑" panose="020B0503020204020204" pitchFamily="34" charset="-122"/>
                      </a:rPr>
                      <m:t>𝑚</m:t>
                    </m:r>
                  </m:oMath>
                </a14:m>
                <a:r>
                  <a:rPr lang="zh-CN" altLang="en-US" dirty="0">
                    <a:effectLst/>
                    <a:ea typeface="微软雅黑" panose="020B0503020204020204" pitchFamily="34" charset="-122"/>
                  </a:rPr>
                  <a:t>。小明将这张纸看成是由 </a:t>
                </a:r>
                <a14:m>
                  <m:oMath xmlns:m="http://schemas.openxmlformats.org/officeDocument/2006/math">
                    <m:r>
                      <a:rPr lang="en-US" altLang="zh-CN" i="1" smtClean="0">
                        <a:effectLst/>
                        <a:ea typeface="微软雅黑" panose="020B0503020204020204" pitchFamily="34" charset="-122"/>
                      </a:rPr>
                      <m:t>𝑛</m:t>
                    </m:r>
                    <m:r>
                      <a:rPr lang="en-US" altLang="zh-CN" i="1" smtClean="0">
                        <a:effectLst/>
                        <a:ea typeface="微软雅黑" panose="020B0503020204020204" pitchFamily="34" charset="-122"/>
                      </a:rPr>
                      <m:t>×</m:t>
                    </m:r>
                    <m:r>
                      <a:rPr lang="en-US" altLang="zh-CN" i="1" smtClean="0">
                        <a:effectLst/>
                        <a:ea typeface="微软雅黑" panose="020B0503020204020204" pitchFamily="34" charset="-122"/>
                      </a:rPr>
                      <m:t>𝑚</m:t>
                    </m:r>
                  </m:oMath>
                </a14:m>
                <a:r>
                  <a:rPr lang="en-US" altLang="zh-CN" dirty="0">
                    <a:effectLst/>
                    <a:ea typeface="微软雅黑" panose="020B0503020204020204" pitchFamily="34" charset="-122"/>
                  </a:rPr>
                  <a:t> </a:t>
                </a:r>
                <a:r>
                  <a:rPr lang="zh-CN" altLang="en-US" dirty="0">
                    <a:effectLst/>
                    <a:ea typeface="微软雅黑" panose="020B0503020204020204" pitchFamily="34" charset="-122"/>
                  </a:rPr>
                  <a:t>个格子组成，在剪的时候，只能沿着格子的边缘剪。</a:t>
                </a:r>
              </a:p>
              <a:p>
                <a:pPr>
                  <a:lnSpc>
                    <a:spcPct val="150000"/>
                  </a:lnSpc>
                </a:pPr>
                <a:r>
                  <a:rPr lang="zh-CN" altLang="en-US" dirty="0">
                    <a:effectLst/>
                    <a:ea typeface="微软雅黑" panose="020B0503020204020204" pitchFamily="34" charset="-122"/>
                  </a:rPr>
                  <a:t>（</a:t>
                </a:r>
                <a:r>
                  <a:rPr lang="en-US" altLang="zh-CN" dirty="0">
                    <a:effectLst/>
                    <a:ea typeface="微软雅黑" panose="020B0503020204020204" pitchFamily="34" charset="-122"/>
                  </a:rPr>
                  <a:t>2</a:t>
                </a:r>
                <a:r>
                  <a:rPr lang="zh-CN" altLang="en-US" dirty="0">
                    <a:effectLst/>
                    <a:ea typeface="微软雅黑" panose="020B0503020204020204" pitchFamily="34" charset="-122"/>
                  </a:rPr>
                  <a:t>）</a:t>
                </a:r>
                <a:r>
                  <a:rPr lang="zh-CN" altLang="en-US" dirty="0"/>
                  <a:t>这张纸有些地方小明以前曾画过标记</a:t>
                </a:r>
                <a:r>
                  <a:rPr lang="en-US" altLang="zh-CN" dirty="0"/>
                  <a:t>(</a:t>
                </a:r>
                <a:r>
                  <a:rPr lang="zh-CN" altLang="en-US" dirty="0"/>
                  <a:t>用“*”表示</a:t>
                </a:r>
                <a:r>
                  <a:rPr lang="en-US" altLang="zh-CN" dirty="0"/>
                  <a:t>)</a:t>
                </a:r>
                <a:r>
                  <a:rPr lang="zh-CN" altLang="en-US" dirty="0">
                    <a:effectLst/>
                    <a:ea typeface="微软雅黑" panose="020B0503020204020204" pitchFamily="34" charset="-122"/>
                  </a:rPr>
                  <a:t>，要求</a:t>
                </a:r>
                <a:r>
                  <a:rPr lang="zh-CN" altLang="en-US" dirty="0"/>
                  <a:t>剪出来的长方形不能含有有标记的地方</a:t>
                </a:r>
                <a:r>
                  <a:rPr lang="en-US" altLang="zh-CN" dirty="0"/>
                  <a:t>(</a:t>
                </a:r>
                <a:r>
                  <a:rPr lang="zh-CN" altLang="en-US" dirty="0"/>
                  <a:t>没有标记的地方用“</a:t>
                </a:r>
                <a:r>
                  <a:rPr lang="en-US" altLang="zh-CN" dirty="0"/>
                  <a:t>.</a:t>
                </a:r>
                <a:r>
                  <a:rPr lang="zh-CN" altLang="en-US" dirty="0"/>
                  <a:t>”表示</a:t>
                </a:r>
                <a:r>
                  <a:rPr lang="en-US" altLang="zh-CN" dirty="0"/>
                  <a:t>)</a:t>
                </a:r>
                <a:r>
                  <a:rPr lang="zh-CN" altLang="en-US" dirty="0"/>
                  <a:t>。</a:t>
                </a:r>
                <a:endParaRPr lang="en-US" altLang="zh-CN" dirty="0"/>
              </a:p>
              <a:p>
                <a:pPr>
                  <a:lnSpc>
                    <a:spcPct val="150000"/>
                  </a:lnSpc>
                </a:pPr>
                <a:r>
                  <a:rPr lang="zh-CN" altLang="en-US" dirty="0">
                    <a:effectLst/>
                    <a:ea typeface="微软雅黑" panose="020B0503020204020204" pitchFamily="34" charset="-122"/>
                  </a:rPr>
                  <a:t>（</a:t>
                </a:r>
                <a:r>
                  <a:rPr lang="en-US" altLang="zh-CN" dirty="0">
                    <a:ea typeface="微软雅黑" panose="020B0503020204020204" pitchFamily="34" charset="-122"/>
                  </a:rPr>
                  <a:t>3</a:t>
                </a:r>
                <a:r>
                  <a:rPr lang="zh-CN" altLang="en-US" dirty="0">
                    <a:effectLst/>
                    <a:ea typeface="微软雅黑" panose="020B0503020204020204" pitchFamily="34" charset="-122"/>
                  </a:rPr>
                  <a:t>）</a:t>
                </a:r>
                <a:r>
                  <a:rPr lang="zh-CN" altLang="en-US" dirty="0"/>
                  <a:t>剪出来的长方形的大小没有限制。</a:t>
                </a:r>
                <a:endParaRPr lang="en-US" altLang="zh-CN" dirty="0"/>
              </a:p>
              <a:p>
                <a:pPr>
                  <a:lnSpc>
                    <a:spcPct val="150000"/>
                  </a:lnSpc>
                </a:pPr>
                <a:r>
                  <a:rPr lang="zh-CN" altLang="en-US" dirty="0"/>
                  <a:t>请问有多少种剪裁方法</a:t>
                </a:r>
                <a:r>
                  <a:rPr lang="en-US" altLang="zh-CN" dirty="0"/>
                  <a:t>?</a:t>
                </a:r>
                <a:endParaRPr lang="zh-CN" altLang="en-US" dirty="0">
                  <a:effectLst/>
                  <a:ea typeface="微软雅黑" panose="020B0503020204020204" pitchFamily="34" charset="-122"/>
                </a:endParaRPr>
              </a:p>
            </p:txBody>
          </p:sp>
        </mc:Choice>
        <mc:Fallback>
          <p:sp>
            <p:nvSpPr>
              <p:cNvPr id="9" name="文本框 8">
                <a:extLst>
                  <a:ext uri="{FF2B5EF4-FFF2-40B4-BE49-F238E27FC236}">
                    <a16:creationId xmlns:a16="http://schemas.microsoft.com/office/drawing/2014/main" id="{0C2ECD4D-E3AA-D55C-E3A2-7A4EAD68C74B}"/>
                  </a:ext>
                </a:extLst>
              </p:cNvPr>
              <p:cNvSpPr txBox="1">
                <a:spLocks noRot="1" noChangeAspect="1" noMove="1" noResize="1" noEditPoints="1" noAdjustHandles="1" noChangeArrowheads="1" noChangeShapeType="1" noTextEdit="1"/>
              </p:cNvSpPr>
              <p:nvPr/>
            </p:nvSpPr>
            <p:spPr>
              <a:xfrm>
                <a:off x="690436" y="1817430"/>
                <a:ext cx="8012947" cy="3832524"/>
              </a:xfrm>
              <a:prstGeom prst="rect">
                <a:avLst/>
              </a:prstGeom>
              <a:blipFill>
                <a:blip r:embed="rId5"/>
                <a:stretch>
                  <a:fillRect l="-760" r="-3422" b="-1590"/>
                </a:stretch>
              </a:blipFill>
            </p:spPr>
            <p:txBody>
              <a:bodyPr/>
              <a:lstStyle/>
              <a:p>
                <a:r>
                  <a:rPr lang="en-US">
                    <a:noFill/>
                  </a:rPr>
                  <a:t> </a:t>
                </a:r>
              </a:p>
            </p:txBody>
          </p:sp>
        </mc:Fallback>
      </mc:AlternateContent>
      <p:pic>
        <p:nvPicPr>
          <p:cNvPr id="13" name="图片 12">
            <a:extLst>
              <a:ext uri="{FF2B5EF4-FFF2-40B4-BE49-F238E27FC236}">
                <a16:creationId xmlns:a16="http://schemas.microsoft.com/office/drawing/2014/main" id="{E26EC63A-DB7C-4D3F-312B-E163D8CCE185}"/>
              </a:ext>
            </a:extLst>
          </p:cNvPr>
          <p:cNvPicPr>
            <a:picLocks noChangeAspect="1"/>
          </p:cNvPicPr>
          <p:nvPr/>
        </p:nvPicPr>
        <p:blipFill>
          <a:blip r:embed="rId6"/>
          <a:stretch>
            <a:fillRect/>
          </a:stretch>
        </p:blipFill>
        <p:spPr>
          <a:xfrm>
            <a:off x="8845315" y="3199553"/>
            <a:ext cx="2717841" cy="1599864"/>
          </a:xfrm>
          <a:prstGeom prst="rect">
            <a:avLst/>
          </a:prstGeom>
        </p:spPr>
      </p:pic>
    </p:spTree>
    <p:extLst>
      <p:ext uri="{BB962C8B-B14F-4D97-AF65-F5344CB8AC3E}">
        <p14:creationId xmlns:p14="http://schemas.microsoft.com/office/powerpoint/2010/main" val="4518895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233" y="2"/>
            <a:ext cx="12192000" cy="6857998"/>
          </a:xfrm>
          <a:prstGeom prst="rect">
            <a:avLst/>
          </a:prstGeom>
        </p:spPr>
      </p:pic>
      <p:grpSp>
        <p:nvGrpSpPr>
          <p:cNvPr id="3" name="object 3"/>
          <p:cNvGrpSpPr/>
          <p:nvPr/>
        </p:nvGrpSpPr>
        <p:grpSpPr>
          <a:xfrm>
            <a:off x="3201923" y="2124072"/>
            <a:ext cx="5788660" cy="2734945"/>
            <a:chOff x="3201923" y="2124072"/>
            <a:chExt cx="5788660" cy="2734945"/>
          </a:xfrm>
        </p:grpSpPr>
        <p:sp>
          <p:nvSpPr>
            <p:cNvPr id="4" name="object 4"/>
            <p:cNvSpPr/>
            <p:nvPr/>
          </p:nvSpPr>
          <p:spPr>
            <a:xfrm>
              <a:off x="3201924" y="2124074"/>
              <a:ext cx="5788660" cy="2734945"/>
            </a:xfrm>
            <a:custGeom>
              <a:avLst/>
              <a:gdLst/>
              <a:ahLst/>
              <a:cxnLst/>
              <a:rect l="l" t="t" r="r" b="b"/>
              <a:pathLst>
                <a:path w="5788659" h="2734945">
                  <a:moveTo>
                    <a:pt x="5788152" y="487680"/>
                  </a:moveTo>
                  <a:lnTo>
                    <a:pt x="5783605" y="442595"/>
                  </a:lnTo>
                  <a:lnTo>
                    <a:pt x="5770575" y="400608"/>
                  </a:lnTo>
                  <a:lnTo>
                    <a:pt x="5749963" y="362623"/>
                  </a:lnTo>
                  <a:lnTo>
                    <a:pt x="5722658" y="329526"/>
                  </a:lnTo>
                  <a:lnTo>
                    <a:pt x="5689562" y="302221"/>
                  </a:lnTo>
                  <a:lnTo>
                    <a:pt x="5651576" y="281609"/>
                  </a:lnTo>
                  <a:lnTo>
                    <a:pt x="5609590" y="268579"/>
                  </a:lnTo>
                  <a:lnTo>
                    <a:pt x="5564505" y="264033"/>
                  </a:lnTo>
                  <a:lnTo>
                    <a:pt x="1257414" y="264033"/>
                  </a:lnTo>
                  <a:lnTo>
                    <a:pt x="1257414" y="261035"/>
                  </a:lnTo>
                  <a:lnTo>
                    <a:pt x="863561" y="0"/>
                  </a:lnTo>
                  <a:lnTo>
                    <a:pt x="223875" y="0"/>
                  </a:lnTo>
                  <a:lnTo>
                    <a:pt x="173736" y="5575"/>
                  </a:lnTo>
                  <a:lnTo>
                    <a:pt x="127596" y="21501"/>
                  </a:lnTo>
                  <a:lnTo>
                    <a:pt x="86791" y="46545"/>
                  </a:lnTo>
                  <a:lnTo>
                    <a:pt x="52705" y="79502"/>
                  </a:lnTo>
                  <a:lnTo>
                    <a:pt x="26670" y="119138"/>
                  </a:lnTo>
                  <a:lnTo>
                    <a:pt x="10058" y="164261"/>
                  </a:lnTo>
                  <a:lnTo>
                    <a:pt x="4216" y="213639"/>
                  </a:lnTo>
                  <a:lnTo>
                    <a:pt x="4216" y="445757"/>
                  </a:lnTo>
                  <a:lnTo>
                    <a:pt x="0" y="487680"/>
                  </a:lnTo>
                  <a:lnTo>
                    <a:pt x="0" y="2510790"/>
                  </a:lnTo>
                  <a:lnTo>
                    <a:pt x="4533" y="2555887"/>
                  </a:lnTo>
                  <a:lnTo>
                    <a:pt x="17564" y="2597874"/>
                  </a:lnTo>
                  <a:lnTo>
                    <a:pt x="38176" y="2635859"/>
                  </a:lnTo>
                  <a:lnTo>
                    <a:pt x="65481" y="2668955"/>
                  </a:lnTo>
                  <a:lnTo>
                    <a:pt x="98577" y="2696260"/>
                  </a:lnTo>
                  <a:lnTo>
                    <a:pt x="136563" y="2716873"/>
                  </a:lnTo>
                  <a:lnTo>
                    <a:pt x="178549" y="2729903"/>
                  </a:lnTo>
                  <a:lnTo>
                    <a:pt x="223647" y="2734437"/>
                  </a:lnTo>
                  <a:lnTo>
                    <a:pt x="5564505" y="2734437"/>
                  </a:lnTo>
                  <a:lnTo>
                    <a:pt x="5609590" y="2729903"/>
                  </a:lnTo>
                  <a:lnTo>
                    <a:pt x="5651576" y="2716873"/>
                  </a:lnTo>
                  <a:lnTo>
                    <a:pt x="5689562" y="2696260"/>
                  </a:lnTo>
                  <a:lnTo>
                    <a:pt x="5722658" y="2668955"/>
                  </a:lnTo>
                  <a:lnTo>
                    <a:pt x="5749963" y="2635859"/>
                  </a:lnTo>
                  <a:lnTo>
                    <a:pt x="5770575" y="2597874"/>
                  </a:lnTo>
                  <a:lnTo>
                    <a:pt x="5783605" y="2555887"/>
                  </a:lnTo>
                  <a:lnTo>
                    <a:pt x="5788152" y="2510790"/>
                  </a:lnTo>
                  <a:lnTo>
                    <a:pt x="5788152" y="487680"/>
                  </a:lnTo>
                  <a:close/>
                </a:path>
              </a:pathLst>
            </a:custGeom>
            <a:solidFill>
              <a:srgbClr val="FFFFFF"/>
            </a:solidFill>
          </p:spPr>
          <p:txBody>
            <a:bodyPr wrap="square" lIns="0" tIns="0" rIns="0" bIns="0" rtlCol="0"/>
            <a:lstStyle/>
            <a:p>
              <a:endParaRPr/>
            </a:p>
          </p:txBody>
        </p:sp>
        <p:sp>
          <p:nvSpPr>
            <p:cNvPr id="5" name="object 5"/>
            <p:cNvSpPr/>
            <p:nvPr/>
          </p:nvSpPr>
          <p:spPr>
            <a:xfrm>
              <a:off x="3500627" y="2453640"/>
              <a:ext cx="0" cy="814705"/>
            </a:xfrm>
            <a:custGeom>
              <a:avLst/>
              <a:gdLst/>
              <a:ahLst/>
              <a:cxnLst/>
              <a:rect l="l" t="t" r="r" b="b"/>
              <a:pathLst>
                <a:path h="814704">
                  <a:moveTo>
                    <a:pt x="0" y="0"/>
                  </a:moveTo>
                  <a:lnTo>
                    <a:pt x="0" y="814705"/>
                  </a:lnTo>
                </a:path>
              </a:pathLst>
            </a:custGeom>
            <a:ln w="15875">
              <a:solidFill>
                <a:srgbClr val="BCD6ED"/>
              </a:solidFill>
            </a:ln>
          </p:spPr>
          <p:txBody>
            <a:bodyPr wrap="square" lIns="0" tIns="0" rIns="0" bIns="0" rtlCol="0"/>
            <a:lstStyle/>
            <a:p>
              <a:endParaRPr/>
            </a:p>
          </p:txBody>
        </p:sp>
        <p:pic>
          <p:nvPicPr>
            <p:cNvPr id="6" name="object 6"/>
            <p:cNvPicPr/>
            <p:nvPr/>
          </p:nvPicPr>
          <p:blipFill>
            <a:blip r:embed="rId3" cstate="print"/>
            <a:stretch>
              <a:fillRect/>
            </a:stretch>
          </p:blipFill>
          <p:spPr>
            <a:xfrm>
              <a:off x="3456114" y="2374074"/>
              <a:ext cx="87502" cy="87502"/>
            </a:xfrm>
            <a:prstGeom prst="rect">
              <a:avLst/>
            </a:prstGeom>
          </p:spPr>
        </p:pic>
        <p:pic>
          <p:nvPicPr>
            <p:cNvPr id="7" name="object 7"/>
            <p:cNvPicPr/>
            <p:nvPr/>
          </p:nvPicPr>
          <p:blipFill>
            <a:blip r:embed="rId3" cstate="print"/>
            <a:stretch>
              <a:fillRect/>
            </a:stretch>
          </p:blipFill>
          <p:spPr>
            <a:xfrm>
              <a:off x="3456114" y="3259518"/>
              <a:ext cx="87502" cy="87502"/>
            </a:xfrm>
            <a:prstGeom prst="rect">
              <a:avLst/>
            </a:prstGeom>
          </p:spPr>
        </p:pic>
        <p:sp>
          <p:nvSpPr>
            <p:cNvPr id="8" name="object 8"/>
            <p:cNvSpPr/>
            <p:nvPr/>
          </p:nvSpPr>
          <p:spPr>
            <a:xfrm>
              <a:off x="3323843" y="4146804"/>
              <a:ext cx="2098675" cy="589915"/>
            </a:xfrm>
            <a:custGeom>
              <a:avLst/>
              <a:gdLst/>
              <a:ahLst/>
              <a:cxnLst/>
              <a:rect l="l" t="t" r="r" b="b"/>
              <a:pathLst>
                <a:path w="2098675" h="589914">
                  <a:moveTo>
                    <a:pt x="2098548" y="589788"/>
                  </a:moveTo>
                  <a:lnTo>
                    <a:pt x="152273" y="589788"/>
                  </a:lnTo>
                  <a:lnTo>
                    <a:pt x="104939" y="582138"/>
                  </a:lnTo>
                  <a:lnTo>
                    <a:pt x="63805" y="560840"/>
                  </a:lnTo>
                  <a:lnTo>
                    <a:pt x="31352" y="528367"/>
                  </a:lnTo>
                  <a:lnTo>
                    <a:pt x="10061" y="487196"/>
                  </a:lnTo>
                  <a:lnTo>
                    <a:pt x="2412" y="439801"/>
                  </a:lnTo>
                  <a:lnTo>
                    <a:pt x="2154" y="390910"/>
                  </a:lnTo>
                  <a:lnTo>
                    <a:pt x="1888" y="342028"/>
                  </a:lnTo>
                  <a:lnTo>
                    <a:pt x="1618" y="293153"/>
                  </a:lnTo>
                  <a:lnTo>
                    <a:pt x="1344" y="244285"/>
                  </a:lnTo>
                  <a:lnTo>
                    <a:pt x="1068" y="195421"/>
                  </a:lnTo>
                  <a:lnTo>
                    <a:pt x="794" y="146562"/>
                  </a:lnTo>
                  <a:lnTo>
                    <a:pt x="524" y="97706"/>
                  </a:lnTo>
                  <a:lnTo>
                    <a:pt x="258" y="48852"/>
                  </a:lnTo>
                  <a:lnTo>
                    <a:pt x="0" y="0"/>
                  </a:lnTo>
                </a:path>
              </a:pathLst>
            </a:custGeom>
            <a:ln w="15875">
              <a:solidFill>
                <a:srgbClr val="BCD6ED"/>
              </a:solidFill>
            </a:ln>
          </p:spPr>
          <p:txBody>
            <a:bodyPr wrap="square" lIns="0" tIns="0" rIns="0" bIns="0" rtlCol="0"/>
            <a:lstStyle/>
            <a:p>
              <a:endParaRPr/>
            </a:p>
          </p:txBody>
        </p:sp>
        <p:sp>
          <p:nvSpPr>
            <p:cNvPr id="9" name="object 9"/>
            <p:cNvSpPr/>
            <p:nvPr/>
          </p:nvSpPr>
          <p:spPr>
            <a:xfrm>
              <a:off x="8769095" y="2721863"/>
              <a:ext cx="0" cy="611505"/>
            </a:xfrm>
            <a:custGeom>
              <a:avLst/>
              <a:gdLst/>
              <a:ahLst/>
              <a:cxnLst/>
              <a:rect l="l" t="t" r="r" b="b"/>
              <a:pathLst>
                <a:path h="611504">
                  <a:moveTo>
                    <a:pt x="0" y="0"/>
                  </a:moveTo>
                  <a:lnTo>
                    <a:pt x="0" y="610997"/>
                  </a:lnTo>
                </a:path>
              </a:pathLst>
            </a:custGeom>
            <a:ln w="15875">
              <a:solidFill>
                <a:srgbClr val="BCD6ED"/>
              </a:solidFill>
            </a:ln>
          </p:spPr>
          <p:txBody>
            <a:bodyPr wrap="square" lIns="0" tIns="0" rIns="0" bIns="0" rtlCol="0"/>
            <a:lstStyle/>
            <a:p>
              <a:endParaRPr/>
            </a:p>
          </p:txBody>
        </p:sp>
        <p:pic>
          <p:nvPicPr>
            <p:cNvPr id="10" name="object 10"/>
            <p:cNvPicPr/>
            <p:nvPr/>
          </p:nvPicPr>
          <p:blipFill>
            <a:blip r:embed="rId4" cstate="print"/>
            <a:stretch>
              <a:fillRect/>
            </a:stretch>
          </p:blipFill>
          <p:spPr>
            <a:xfrm>
              <a:off x="8726106" y="2640774"/>
              <a:ext cx="87502" cy="89026"/>
            </a:xfrm>
            <a:prstGeom prst="rect">
              <a:avLst/>
            </a:prstGeom>
          </p:spPr>
        </p:pic>
        <p:pic>
          <p:nvPicPr>
            <p:cNvPr id="11" name="object 11"/>
            <p:cNvPicPr/>
            <p:nvPr/>
          </p:nvPicPr>
          <p:blipFill>
            <a:blip r:embed="rId5" cstate="print"/>
            <a:stretch>
              <a:fillRect/>
            </a:stretch>
          </p:blipFill>
          <p:spPr>
            <a:xfrm>
              <a:off x="8688323" y="3599688"/>
              <a:ext cx="100583" cy="100583"/>
            </a:xfrm>
            <a:prstGeom prst="rect">
              <a:avLst/>
            </a:prstGeom>
          </p:spPr>
        </p:pic>
        <p:pic>
          <p:nvPicPr>
            <p:cNvPr id="12" name="object 12"/>
            <p:cNvPicPr/>
            <p:nvPr/>
          </p:nvPicPr>
          <p:blipFill>
            <a:blip r:embed="rId5" cstate="print"/>
            <a:stretch>
              <a:fillRect/>
            </a:stretch>
          </p:blipFill>
          <p:spPr>
            <a:xfrm>
              <a:off x="8688323" y="3415283"/>
              <a:ext cx="100583" cy="100584"/>
            </a:xfrm>
            <a:prstGeom prst="rect">
              <a:avLst/>
            </a:prstGeom>
          </p:spPr>
        </p:pic>
        <p:pic>
          <p:nvPicPr>
            <p:cNvPr id="13" name="object 13"/>
            <p:cNvPicPr/>
            <p:nvPr/>
          </p:nvPicPr>
          <p:blipFill>
            <a:blip r:embed="rId5" cstate="print"/>
            <a:stretch>
              <a:fillRect/>
            </a:stretch>
          </p:blipFill>
          <p:spPr>
            <a:xfrm>
              <a:off x="8688323" y="3784092"/>
              <a:ext cx="100583" cy="100583"/>
            </a:xfrm>
            <a:prstGeom prst="rect">
              <a:avLst/>
            </a:prstGeom>
          </p:spPr>
        </p:pic>
      </p:grpSp>
      <p:sp>
        <p:nvSpPr>
          <p:cNvPr id="14" name="object 14"/>
          <p:cNvSpPr txBox="1"/>
          <p:nvPr/>
        </p:nvSpPr>
        <p:spPr>
          <a:xfrm>
            <a:off x="3490775" y="2983473"/>
            <a:ext cx="5203984" cy="908839"/>
          </a:xfrm>
          <a:prstGeom prst="rect">
            <a:avLst/>
          </a:prstGeom>
        </p:spPr>
        <p:txBody>
          <a:bodyPr vert="horz" wrap="square" lIns="0" tIns="12700" rIns="0" bIns="0" rtlCol="0">
            <a:spAutoFit/>
          </a:bodyPr>
          <a:lstStyle/>
          <a:p>
            <a:pPr marL="12700" marR="5080" algn="ctr">
              <a:lnSpc>
                <a:spcPct val="150000"/>
              </a:lnSpc>
              <a:spcBef>
                <a:spcPts val="1005"/>
              </a:spcBef>
            </a:pPr>
            <a:r>
              <a:rPr lang="zh-CN" altLang="en-US" sz="4400" b="1" dirty="0">
                <a:solidFill>
                  <a:srgbClr val="2D4A87"/>
                </a:solidFill>
                <a:latin typeface="微软雅黑"/>
                <a:cs typeface="微软雅黑"/>
              </a:rPr>
              <a:t>单调队列</a:t>
            </a:r>
            <a:endParaRPr lang="en-US" altLang="zh-CN" sz="4400" b="1" dirty="0">
              <a:solidFill>
                <a:srgbClr val="2D4A87"/>
              </a:solidFill>
              <a:latin typeface="微软雅黑"/>
              <a:cs typeface="微软雅黑"/>
            </a:endParaRPr>
          </a:p>
        </p:txBody>
      </p:sp>
      <p:grpSp>
        <p:nvGrpSpPr>
          <p:cNvPr id="15" name="object 15"/>
          <p:cNvGrpSpPr/>
          <p:nvPr/>
        </p:nvGrpSpPr>
        <p:grpSpPr>
          <a:xfrm>
            <a:off x="4288588" y="2039443"/>
            <a:ext cx="3735704" cy="260985"/>
            <a:chOff x="4288588" y="2039443"/>
            <a:chExt cx="3735704" cy="260985"/>
          </a:xfrm>
        </p:grpSpPr>
        <p:pic>
          <p:nvPicPr>
            <p:cNvPr id="16" name="object 16"/>
            <p:cNvPicPr/>
            <p:nvPr/>
          </p:nvPicPr>
          <p:blipFill>
            <a:blip r:embed="rId6" cstate="print"/>
            <a:stretch>
              <a:fillRect/>
            </a:stretch>
          </p:blipFill>
          <p:spPr>
            <a:xfrm>
              <a:off x="7271406" y="2132244"/>
              <a:ext cx="161865" cy="167703"/>
            </a:xfrm>
            <a:prstGeom prst="rect">
              <a:avLst/>
            </a:prstGeom>
          </p:spPr>
        </p:pic>
        <p:pic>
          <p:nvPicPr>
            <p:cNvPr id="17" name="object 17"/>
            <p:cNvPicPr/>
            <p:nvPr/>
          </p:nvPicPr>
          <p:blipFill>
            <a:blip r:embed="rId7" cstate="print"/>
            <a:stretch>
              <a:fillRect/>
            </a:stretch>
          </p:blipFill>
          <p:spPr>
            <a:xfrm>
              <a:off x="7567042" y="2132244"/>
              <a:ext cx="161705" cy="167703"/>
            </a:xfrm>
            <a:prstGeom prst="rect">
              <a:avLst/>
            </a:prstGeom>
          </p:spPr>
        </p:pic>
        <p:pic>
          <p:nvPicPr>
            <p:cNvPr id="18" name="object 18"/>
            <p:cNvPicPr/>
            <p:nvPr/>
          </p:nvPicPr>
          <p:blipFill>
            <a:blip r:embed="rId8" cstate="print"/>
            <a:stretch>
              <a:fillRect/>
            </a:stretch>
          </p:blipFill>
          <p:spPr>
            <a:xfrm>
              <a:off x="7864434" y="2132244"/>
              <a:ext cx="159311" cy="167703"/>
            </a:xfrm>
            <a:prstGeom prst="rect">
              <a:avLst/>
            </a:prstGeom>
          </p:spPr>
        </p:pic>
        <p:sp>
          <p:nvSpPr>
            <p:cNvPr id="19" name="object 19"/>
            <p:cNvSpPr/>
            <p:nvPr/>
          </p:nvSpPr>
          <p:spPr>
            <a:xfrm>
              <a:off x="4288588" y="2039443"/>
              <a:ext cx="2827020" cy="207010"/>
            </a:xfrm>
            <a:custGeom>
              <a:avLst/>
              <a:gdLst/>
              <a:ahLst/>
              <a:cxnLst/>
              <a:rect l="l" t="t" r="r" b="b"/>
              <a:pathLst>
                <a:path w="2827020" h="207010">
                  <a:moveTo>
                    <a:pt x="14047" y="0"/>
                  </a:moveTo>
                  <a:lnTo>
                    <a:pt x="7921" y="2153"/>
                  </a:lnTo>
                  <a:lnTo>
                    <a:pt x="2833" y="6621"/>
                  </a:lnTo>
                  <a:lnTo>
                    <a:pt x="114" y="12269"/>
                  </a:lnTo>
                  <a:lnTo>
                    <a:pt x="0" y="18219"/>
                  </a:lnTo>
                  <a:lnTo>
                    <a:pt x="2339" y="23784"/>
                  </a:lnTo>
                  <a:lnTo>
                    <a:pt x="6983" y="28279"/>
                  </a:lnTo>
                  <a:lnTo>
                    <a:pt x="277717" y="205641"/>
                  </a:lnTo>
                  <a:lnTo>
                    <a:pt x="281229" y="206666"/>
                  </a:lnTo>
                  <a:lnTo>
                    <a:pt x="2819356" y="206666"/>
                  </a:lnTo>
                  <a:lnTo>
                    <a:pt x="2827019" y="199641"/>
                  </a:lnTo>
                  <a:lnTo>
                    <a:pt x="2827019" y="182227"/>
                  </a:lnTo>
                  <a:lnTo>
                    <a:pt x="2819356" y="175057"/>
                  </a:lnTo>
                  <a:lnTo>
                    <a:pt x="290328" y="175057"/>
                  </a:lnTo>
                  <a:lnTo>
                    <a:pt x="26937" y="2670"/>
                  </a:lnTo>
                  <a:lnTo>
                    <a:pt x="26778" y="2670"/>
                  </a:lnTo>
                  <a:lnTo>
                    <a:pt x="26778" y="2524"/>
                  </a:lnTo>
                  <a:lnTo>
                    <a:pt x="20592" y="96"/>
                  </a:lnTo>
                  <a:lnTo>
                    <a:pt x="14047"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23388468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双端队列</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矩形 9"/>
          <p:cNvSpPr/>
          <p:nvPr/>
        </p:nvSpPr>
        <p:spPr>
          <a:xfrm>
            <a:off x="905631" y="4353696"/>
            <a:ext cx="5087715" cy="1426865"/>
          </a:xfrm>
          <a:prstGeom prst="rect">
            <a:avLst/>
          </a:prstGeom>
          <a:solidFill>
            <a:schemeClr val="accent2">
              <a:lumMod val="20000"/>
              <a:lumOff val="80000"/>
            </a:schemeClr>
          </a:solidFill>
        </p:spPr>
        <p:txBody>
          <a:bodyPr wrap="square">
            <a:spAutoFit/>
          </a:bodyPr>
          <a:lstStyle/>
          <a:p>
            <a:pPr lvl="0" eaLnBrk="0" fontAlgn="base" hangingPunct="0">
              <a:lnSpc>
                <a:spcPct val="150000"/>
              </a:lnSpc>
              <a:spcBef>
                <a:spcPct val="0"/>
              </a:spcBef>
              <a:spcAft>
                <a:spcPct val="0"/>
              </a:spcAft>
              <a:buFontTx/>
              <a:buChar char="•"/>
            </a:pPr>
            <a:r>
              <a:rPr lang="zh-CN" altLang="zh-CN" sz="2000" dirty="0">
                <a:ea typeface="source-code-pro"/>
              </a:rPr>
              <a:t>push_back(value)</a:t>
            </a:r>
            <a:r>
              <a:rPr lang="zh-CN" altLang="zh-CN" sz="2000" dirty="0"/>
              <a:t>：在队尾插入元素。</a:t>
            </a:r>
          </a:p>
          <a:p>
            <a:pPr lvl="0" eaLnBrk="0" fontAlgn="base" hangingPunct="0">
              <a:lnSpc>
                <a:spcPct val="150000"/>
              </a:lnSpc>
              <a:spcBef>
                <a:spcPct val="0"/>
              </a:spcBef>
              <a:spcAft>
                <a:spcPct val="0"/>
              </a:spcAft>
              <a:buFontTx/>
              <a:buChar char="•"/>
            </a:pPr>
            <a:r>
              <a:rPr lang="zh-CN" altLang="zh-CN" sz="2000" dirty="0">
                <a:ea typeface="source-code-pro"/>
              </a:rPr>
              <a:t>pop_back()</a:t>
            </a:r>
            <a:r>
              <a:rPr lang="zh-CN" altLang="zh-CN" sz="2000" dirty="0"/>
              <a:t>：移除队尾元素。</a:t>
            </a:r>
          </a:p>
          <a:p>
            <a:pPr lvl="0" eaLnBrk="0" fontAlgn="base" hangingPunct="0">
              <a:lnSpc>
                <a:spcPct val="150000"/>
              </a:lnSpc>
              <a:spcBef>
                <a:spcPct val="0"/>
              </a:spcBef>
              <a:spcAft>
                <a:spcPct val="0"/>
              </a:spcAft>
              <a:buFontTx/>
              <a:buChar char="•"/>
            </a:pPr>
            <a:r>
              <a:rPr lang="zh-CN" altLang="zh-CN" sz="2000" dirty="0">
                <a:ea typeface="source-code-pro"/>
              </a:rPr>
              <a:t>pop_front()</a:t>
            </a:r>
            <a:r>
              <a:rPr lang="zh-CN" altLang="zh-CN" sz="2000" dirty="0"/>
              <a:t>：移除队头元素。</a:t>
            </a:r>
          </a:p>
        </p:txBody>
      </p:sp>
      <p:sp>
        <p:nvSpPr>
          <p:cNvPr id="12" name="矩形 11"/>
          <p:cNvSpPr/>
          <p:nvPr/>
        </p:nvSpPr>
        <p:spPr>
          <a:xfrm>
            <a:off x="6304722" y="4353696"/>
            <a:ext cx="4769678" cy="1938992"/>
          </a:xfrm>
          <a:prstGeom prst="rect">
            <a:avLst/>
          </a:prstGeom>
          <a:solidFill>
            <a:schemeClr val="accent2">
              <a:lumMod val="20000"/>
              <a:lumOff val="80000"/>
            </a:schemeClr>
          </a:solidFill>
        </p:spPr>
        <p:txBody>
          <a:bodyPr wrap="square">
            <a:spAutoFit/>
          </a:bodyPr>
          <a:lstStyle/>
          <a:p>
            <a:pPr lvl="0" eaLnBrk="0" fontAlgn="base" hangingPunct="0">
              <a:lnSpc>
                <a:spcPct val="150000"/>
              </a:lnSpc>
              <a:spcBef>
                <a:spcPct val="0"/>
              </a:spcBef>
              <a:spcAft>
                <a:spcPct val="0"/>
              </a:spcAft>
              <a:buFontTx/>
              <a:buChar char="•"/>
            </a:pPr>
            <a:r>
              <a:rPr lang="zh-CN" altLang="zh-CN" sz="2000" dirty="0">
                <a:ea typeface="source-code-pro"/>
              </a:rPr>
              <a:t>front()</a:t>
            </a:r>
            <a:r>
              <a:rPr lang="zh-CN" altLang="zh-CN" sz="2000" dirty="0"/>
              <a:t>：访问队头元素。</a:t>
            </a:r>
          </a:p>
          <a:p>
            <a:pPr lvl="0" eaLnBrk="0" fontAlgn="base" hangingPunct="0">
              <a:lnSpc>
                <a:spcPct val="150000"/>
              </a:lnSpc>
              <a:spcBef>
                <a:spcPct val="0"/>
              </a:spcBef>
              <a:spcAft>
                <a:spcPct val="0"/>
              </a:spcAft>
              <a:buFontTx/>
              <a:buChar char="•"/>
            </a:pPr>
            <a:r>
              <a:rPr lang="zh-CN" altLang="zh-CN" sz="2000" dirty="0">
                <a:ea typeface="source-code-pro"/>
              </a:rPr>
              <a:t>back()</a:t>
            </a:r>
            <a:r>
              <a:rPr lang="zh-CN" altLang="zh-CN" sz="2000" dirty="0"/>
              <a:t>：访问队尾元素。</a:t>
            </a:r>
          </a:p>
          <a:p>
            <a:pPr lvl="0" eaLnBrk="0" fontAlgn="base" hangingPunct="0">
              <a:lnSpc>
                <a:spcPct val="150000"/>
              </a:lnSpc>
              <a:spcBef>
                <a:spcPct val="0"/>
              </a:spcBef>
              <a:spcAft>
                <a:spcPct val="0"/>
              </a:spcAft>
              <a:buFontTx/>
              <a:buChar char="•"/>
            </a:pPr>
            <a:r>
              <a:rPr lang="zh-CN" altLang="zh-CN" sz="2000" dirty="0">
                <a:ea typeface="source-code-pro"/>
              </a:rPr>
              <a:t>empty()</a:t>
            </a:r>
            <a:r>
              <a:rPr lang="zh-CN" altLang="zh-CN" sz="2000" dirty="0"/>
              <a:t>：检查双端队列是否为空。</a:t>
            </a:r>
          </a:p>
          <a:p>
            <a:pPr lvl="0" eaLnBrk="0" fontAlgn="base" hangingPunct="0">
              <a:lnSpc>
                <a:spcPct val="150000"/>
              </a:lnSpc>
              <a:spcBef>
                <a:spcPct val="0"/>
              </a:spcBef>
              <a:spcAft>
                <a:spcPct val="0"/>
              </a:spcAft>
              <a:buFontTx/>
              <a:buChar char="•"/>
            </a:pPr>
            <a:r>
              <a:rPr lang="zh-CN" altLang="zh-CN" sz="2000" dirty="0">
                <a:ea typeface="source-code-pro"/>
              </a:rPr>
              <a:t>size()</a:t>
            </a:r>
            <a:r>
              <a:rPr lang="zh-CN" altLang="zh-CN" sz="2000" dirty="0"/>
              <a:t>：获取双端队列中的元素个数。</a:t>
            </a:r>
          </a:p>
        </p:txBody>
      </p:sp>
      <p:sp>
        <p:nvSpPr>
          <p:cNvPr id="9" name="文本框 8">
            <a:extLst>
              <a:ext uri="{FF2B5EF4-FFF2-40B4-BE49-F238E27FC236}">
                <a16:creationId xmlns:a16="http://schemas.microsoft.com/office/drawing/2014/main" id="{AAABC333-BD6A-0C6A-F528-7B92B2A1C20A}"/>
              </a:ext>
            </a:extLst>
          </p:cNvPr>
          <p:cNvSpPr txBox="1"/>
          <p:nvPr/>
        </p:nvSpPr>
        <p:spPr>
          <a:xfrm>
            <a:off x="905631" y="1404047"/>
            <a:ext cx="10365872" cy="2124364"/>
          </a:xfrm>
          <a:prstGeom prst="rect">
            <a:avLst/>
          </a:prstGeom>
          <a:solidFill>
            <a:schemeClr val="accent3">
              <a:lumMod val="20000"/>
              <a:lumOff val="80000"/>
            </a:schemeClr>
          </a:solid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zh-CN" altLang="zh-CN" b="0" i="0" u="none" strike="noStrike" cap="none" normalizeH="0" baseline="0" dirty="0">
                <a:ln>
                  <a:noFill/>
                </a:ln>
                <a:solidFill>
                  <a:schemeClr val="tx1"/>
                </a:solidFill>
                <a:effectLst/>
              </a:rPr>
              <a:t>双端队列（deque，全称为 double-ended queue）是一种允许在两端进行插入和删除操作的数据结构。双端队列不仅支持在队头进行删除和在队尾进行插入，还支持在队头插入和在队尾删除。</a:t>
            </a:r>
            <a:endParaRPr kumimoji="0" lang="zh-CN" altLang="zh-CN" b="1" i="0" u="none" strike="noStrike" cap="none" normalizeH="0" baseline="0" dirty="0">
              <a:ln>
                <a:noFill/>
              </a:ln>
              <a:solidFill>
                <a:schemeClr val="tx1"/>
              </a:solidFill>
              <a:effectLs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zh-CN" altLang="zh-CN" b="1" i="0" u="none" strike="noStrike" cap="none" normalizeH="0" baseline="0" dirty="0">
                <a:ln>
                  <a:noFill/>
                </a:ln>
                <a:solidFill>
                  <a:schemeClr val="tx1"/>
                </a:solidFill>
                <a:effectLst/>
              </a:rPr>
              <a:t>双端操作</a:t>
            </a:r>
            <a:r>
              <a:rPr kumimoji="0" lang="zh-CN" altLang="zh-CN" b="0" i="0" u="none" strike="noStrike" cap="none" normalizeH="0" baseline="0" dirty="0">
                <a:ln>
                  <a:noFill/>
                </a:ln>
                <a:solidFill>
                  <a:schemeClr val="tx1"/>
                </a:solidFill>
                <a:effectLst/>
              </a:rPr>
              <a:t>：可以在队头和队尾进行插入和删除操作。</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zh-CN" altLang="zh-CN" b="1" i="0" u="none" strike="noStrike" cap="none" normalizeH="0" baseline="0" dirty="0">
                <a:ln>
                  <a:noFill/>
                </a:ln>
                <a:solidFill>
                  <a:schemeClr val="tx1"/>
                </a:solidFill>
                <a:effectLst/>
              </a:rPr>
              <a:t>灵活性</a:t>
            </a:r>
            <a:r>
              <a:rPr kumimoji="0" lang="zh-CN" altLang="zh-CN" b="0" i="0" u="none" strike="noStrike" cap="none" normalizeH="0" baseline="0" dirty="0">
                <a:ln>
                  <a:noFill/>
                </a:ln>
                <a:solidFill>
                  <a:schemeClr val="tx1"/>
                </a:solidFill>
                <a:effectLst/>
              </a:rPr>
              <a:t>：同时具备栈和队列的功能，可以高效地支持两种操作。</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zh-CN" altLang="zh-CN" b="1" i="0" u="none" strike="noStrike" cap="none" normalizeH="0" baseline="0" dirty="0">
                <a:ln>
                  <a:noFill/>
                </a:ln>
                <a:solidFill>
                  <a:schemeClr val="tx1"/>
                </a:solidFill>
                <a:effectLst/>
              </a:rPr>
              <a:t>随机访问</a:t>
            </a:r>
            <a:r>
              <a:rPr kumimoji="0" lang="zh-CN" altLang="zh-CN" b="0" i="0" u="none" strike="noStrike" cap="none" normalizeH="0" baseline="0" dirty="0">
                <a:ln>
                  <a:noFill/>
                </a:ln>
                <a:solidFill>
                  <a:schemeClr val="tx1"/>
                </a:solidFill>
                <a:effectLst/>
              </a:rPr>
              <a:t>：可以通过索引访问任意元素，类似于</a:t>
            </a:r>
            <a:r>
              <a:rPr lang="zh-CN" altLang="en-US" dirty="0"/>
              <a:t>数组</a:t>
            </a:r>
            <a:r>
              <a:rPr kumimoji="0" lang="zh-CN" altLang="zh-CN" b="0" i="0" u="none" strike="noStrike" cap="none" normalizeH="0" baseline="0" dirty="0">
                <a:ln>
                  <a:noFill/>
                </a:ln>
                <a:solidFill>
                  <a:schemeClr val="tx1"/>
                </a:solidFill>
                <a:effectLst/>
              </a:rPr>
              <a:t>。</a:t>
            </a:r>
            <a:endParaRPr kumimoji="0" lang="zh-CN" altLang="zh-CN" b="1" i="0" u="none" strike="noStrike" cap="none" normalizeH="0" baseline="0" dirty="0">
              <a:ln>
                <a:noFill/>
              </a:ln>
              <a:solidFill>
                <a:schemeClr val="tx1"/>
              </a:solidFill>
              <a:effectLst/>
            </a:endParaRPr>
          </a:p>
        </p:txBody>
      </p:sp>
      <p:sp>
        <p:nvSpPr>
          <p:cNvPr id="13" name="文本框 12">
            <a:extLst>
              <a:ext uri="{FF2B5EF4-FFF2-40B4-BE49-F238E27FC236}">
                <a16:creationId xmlns:a16="http://schemas.microsoft.com/office/drawing/2014/main" id="{B1164FE2-63AE-2056-2E88-1A5C4C8F6254}"/>
              </a:ext>
            </a:extLst>
          </p:cNvPr>
          <p:cNvSpPr txBox="1"/>
          <p:nvPr/>
        </p:nvSpPr>
        <p:spPr>
          <a:xfrm>
            <a:off x="2842295" y="3726784"/>
            <a:ext cx="6924854" cy="400110"/>
          </a:xfrm>
          <a:prstGeom prst="rect">
            <a:avLst/>
          </a:prstGeom>
          <a:solidFill>
            <a:schemeClr val="accent6">
              <a:lumMod val="20000"/>
              <a:lumOff val="80000"/>
            </a:schemeClr>
          </a:solidFill>
        </p:spPr>
        <p:txBody>
          <a:bodyPr wrap="square">
            <a:spAutoFit/>
          </a:bodyPr>
          <a:lstStyle/>
          <a:p>
            <a:r>
              <a:rPr kumimoji="0" lang="zh-CN" altLang="en-US" sz="2000" b="0" i="0" u="none" strike="noStrike" cap="none" normalizeH="0" baseline="0" dirty="0">
                <a:ln>
                  <a:noFill/>
                </a:ln>
                <a:solidFill>
                  <a:schemeClr val="tx1"/>
                </a:solidFill>
                <a:effectLst/>
              </a:rPr>
              <a:t>双端队列的定义</a:t>
            </a:r>
            <a:r>
              <a:rPr kumimoji="0" lang="en-US" altLang="zh-CN" sz="2000" b="0" i="0" u="none" strike="noStrike" cap="none" normalizeH="0" baseline="0" dirty="0">
                <a:ln>
                  <a:noFill/>
                </a:ln>
                <a:solidFill>
                  <a:schemeClr val="tx1"/>
                </a:solidFill>
                <a:effectLst/>
              </a:rPr>
              <a:t>: deque&lt;T&gt; </a:t>
            </a:r>
            <a:r>
              <a:rPr kumimoji="0" lang="en-US" altLang="zh-CN" sz="2000" b="0" i="0" u="none" strike="noStrike" cap="none" normalizeH="0" baseline="0" dirty="0" err="1">
                <a:ln>
                  <a:noFill/>
                </a:ln>
                <a:solidFill>
                  <a:schemeClr val="tx1"/>
                </a:solidFill>
                <a:effectLst/>
              </a:rPr>
              <a:t>dq</a:t>
            </a:r>
            <a:r>
              <a:rPr kumimoji="0" lang="en-US" altLang="zh-CN" sz="2000" b="0" i="0" u="none" strike="noStrike" cap="none" normalizeH="0" baseline="0" dirty="0">
                <a:ln>
                  <a:noFill/>
                </a:ln>
                <a:solidFill>
                  <a:schemeClr val="tx1"/>
                </a:solidFill>
                <a:effectLst/>
              </a:rPr>
              <a:t>; // T </a:t>
            </a:r>
            <a:r>
              <a:rPr kumimoji="0" lang="zh-CN" altLang="en-US" sz="2000" b="0" i="0" u="none" strike="noStrike" cap="none" normalizeH="0" baseline="0" dirty="0">
                <a:ln>
                  <a:noFill/>
                </a:ln>
                <a:solidFill>
                  <a:schemeClr val="tx1"/>
                </a:solidFill>
                <a:effectLst/>
              </a:rPr>
              <a:t>为元素的数据类型</a:t>
            </a:r>
            <a:endParaRPr lang="en-US" sz="2000" dirty="0"/>
          </a:p>
        </p:txBody>
      </p:sp>
    </p:spTree>
    <p:extLst>
      <p:ext uri="{BB962C8B-B14F-4D97-AF65-F5344CB8AC3E}">
        <p14:creationId xmlns:p14="http://schemas.microsoft.com/office/powerpoint/2010/main" val="22556801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单调队列</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2" name="文本框 11">
            <a:extLst>
              <a:ext uri="{FF2B5EF4-FFF2-40B4-BE49-F238E27FC236}">
                <a16:creationId xmlns:a16="http://schemas.microsoft.com/office/drawing/2014/main" id="{34BE5827-F24B-350F-CC51-DCF70243CC19}"/>
              </a:ext>
            </a:extLst>
          </p:cNvPr>
          <p:cNvSpPr txBox="1"/>
          <p:nvPr/>
        </p:nvSpPr>
        <p:spPr>
          <a:xfrm>
            <a:off x="714241" y="3939252"/>
            <a:ext cx="10557259" cy="1884618"/>
          </a:xfrm>
          <a:prstGeom prst="rect">
            <a:avLst/>
          </a:prstGeom>
          <a:solidFill>
            <a:schemeClr val="accent1">
              <a:lumMod val="20000"/>
              <a:lumOff val="80000"/>
            </a:schemeClr>
          </a:solid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有的，</a:t>
            </a:r>
            <a:r>
              <a:rPr lang="zh-CN" altLang="en-US" sz="2000" b="0" i="0" dirty="0">
                <a:effectLst/>
                <a:latin typeface="微软雅黑" panose="020B0503020204020204" pitchFamily="34" charset="-122"/>
                <a:ea typeface="微软雅黑" panose="020B0503020204020204" pitchFamily="34" charset="-122"/>
              </a:rPr>
              <a:t>单调队列也是一种特殊的队列结构，且</a:t>
            </a:r>
            <a:r>
              <a:rPr lang="zh-CN" altLang="en-US" sz="2000" b="1" dirty="0">
                <a:solidFill>
                  <a:srgbClr val="333333"/>
                </a:solidFill>
              </a:rPr>
              <a:t>单调队列与</a:t>
            </a:r>
            <a:r>
              <a:rPr lang="zh-CN" altLang="zh-CN" sz="2000" b="1" i="0" dirty="0">
                <a:solidFill>
                  <a:srgbClr val="333333"/>
                </a:solidFill>
                <a:effectLst/>
              </a:rPr>
              <a:t>单调栈</a:t>
            </a:r>
            <a:r>
              <a:rPr lang="zh-CN" altLang="en-US" sz="2000" b="1" i="0" dirty="0">
                <a:solidFill>
                  <a:srgbClr val="333333"/>
                </a:solidFill>
                <a:effectLst/>
              </a:rPr>
              <a:t>类似</a:t>
            </a:r>
            <a:r>
              <a:rPr lang="zh-CN" altLang="zh-CN" sz="2000" b="1" i="0" dirty="0">
                <a:solidFill>
                  <a:srgbClr val="333333"/>
                </a:solidFill>
                <a:effectLst/>
              </a:rPr>
              <a:t>，就是一个里面存放的元素必须保持严格递增或递减的</a:t>
            </a:r>
            <a:r>
              <a:rPr lang="zh-CN" altLang="en-US" sz="2000" b="1" i="0" dirty="0">
                <a:solidFill>
                  <a:srgbClr val="333333"/>
                </a:solidFill>
                <a:effectLst/>
              </a:rPr>
              <a:t>队列</a:t>
            </a:r>
            <a:r>
              <a:rPr lang="zh-CN" altLang="zh-CN" sz="2000" b="1" i="0" dirty="0">
                <a:solidFill>
                  <a:srgbClr val="333333"/>
                </a:solidFill>
                <a:effectLst/>
              </a:rPr>
              <a:t>。</a:t>
            </a:r>
            <a:endParaRPr lang="en-US" sz="2000" dirty="0"/>
          </a:p>
          <a:p>
            <a:pPr>
              <a:lnSpc>
                <a:spcPct val="150000"/>
              </a:lnSpc>
            </a:pPr>
            <a:r>
              <a:rPr lang="zh-CN" altLang="en-US" sz="2000" dirty="0">
                <a:latin typeface="微软雅黑" panose="020B0503020204020204" pitchFamily="34" charset="-122"/>
                <a:ea typeface="微软雅黑" panose="020B0503020204020204" pitchFamily="34" charset="-122"/>
              </a:rPr>
              <a:t>而</a:t>
            </a:r>
            <a:r>
              <a:rPr lang="zh-CN" altLang="en-US" sz="2000" b="0" i="0" dirty="0">
                <a:effectLst/>
                <a:latin typeface="微软雅黑" panose="020B0503020204020204" pitchFamily="34" charset="-122"/>
                <a:ea typeface="微软雅黑" panose="020B0503020204020204" pitchFamily="34" charset="-122"/>
              </a:rPr>
              <a:t>通过在队列中保持元素的单调性，能够高效地解决一些</a:t>
            </a:r>
            <a:r>
              <a:rPr lang="zh-CN" altLang="en-US" sz="2000" b="1" i="0" dirty="0">
                <a:effectLst/>
                <a:latin typeface="微软雅黑" panose="020B0503020204020204" pitchFamily="34" charset="-122"/>
                <a:ea typeface="微软雅黑" panose="020B0503020204020204" pitchFamily="34" charset="-122"/>
              </a:rPr>
              <a:t>涉及区间最值的问题</a:t>
            </a:r>
            <a:r>
              <a:rPr lang="zh-CN" altLang="en-US" sz="2000" b="0" i="0" dirty="0">
                <a:effectLst/>
                <a:latin typeface="微软雅黑" panose="020B0503020204020204" pitchFamily="34" charset="-122"/>
                <a:ea typeface="微软雅黑" panose="020B0503020204020204" pitchFamily="34" charset="-122"/>
              </a:rPr>
              <a:t>，比如滑动窗口最大值或最小值问题。</a:t>
            </a:r>
            <a:endParaRPr lang="zh-CN" altLang="en-US"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A7623C8C-A783-1104-E86E-106541BC8FC3}"/>
              </a:ext>
            </a:extLst>
          </p:cNvPr>
          <p:cNvSpPr txBox="1"/>
          <p:nvPr/>
        </p:nvSpPr>
        <p:spPr>
          <a:xfrm>
            <a:off x="714241" y="1694956"/>
            <a:ext cx="10557260" cy="1422954"/>
          </a:xfrm>
          <a:prstGeom prst="rect">
            <a:avLst/>
          </a:prstGeom>
          <a:solidFill>
            <a:schemeClr val="accent4">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在前面的学习中利用</a:t>
            </a:r>
            <a:r>
              <a:rPr lang="zh-CN" altLang="en-US" sz="2000" b="1" dirty="0">
                <a:effectLst/>
                <a:latin typeface="微软雅黑" panose="020B0503020204020204" pitchFamily="34" charset="-122"/>
                <a:ea typeface="微软雅黑" panose="020B0503020204020204" pitchFamily="34" charset="-122"/>
              </a:rPr>
              <a:t>单调栈</a:t>
            </a:r>
            <a:r>
              <a:rPr lang="zh-CN" altLang="en-US" sz="2000" dirty="0">
                <a:effectLst/>
                <a:latin typeface="微软雅黑" panose="020B0503020204020204" pitchFamily="34" charset="-122"/>
                <a:ea typeface="微软雅黑" panose="020B0503020204020204" pitchFamily="34" charset="-122"/>
              </a:rPr>
              <a:t>解决了“寻找最近的更大</a:t>
            </a:r>
            <a:r>
              <a:rPr lang="en-US" altLang="zh-CN" sz="2000" dirty="0">
                <a:effectLst/>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更小元素”的问题。而在之前学习基础数据结构的时候，我们是把“栈”和“队列”放在一起学习的。</a:t>
            </a:r>
            <a:endParaRPr lang="en-US" altLang="zh-CN" sz="2000" dirty="0">
              <a:effectLst/>
              <a:latin typeface="微软雅黑" panose="020B0503020204020204" pitchFamily="34" charset="-122"/>
              <a:ea typeface="微软雅黑" panose="020B0503020204020204" pitchFamily="34" charset="-122"/>
            </a:endParaRPr>
          </a:p>
          <a:p>
            <a:pPr>
              <a:lnSpc>
                <a:spcPct val="150000"/>
              </a:lnSpc>
            </a:pPr>
            <a:r>
              <a:rPr lang="zh-CN" altLang="en-US" sz="2000" dirty="0">
                <a:effectLst/>
                <a:latin typeface="微软雅黑" panose="020B0503020204020204" pitchFamily="34" charset="-122"/>
                <a:ea typeface="微软雅黑" panose="020B0503020204020204" pitchFamily="34" charset="-122"/>
              </a:rPr>
              <a:t>既然有单调栈，那是否有单调队列呢？</a:t>
            </a:r>
          </a:p>
        </p:txBody>
      </p:sp>
    </p:spTree>
    <p:extLst>
      <p:ext uri="{BB962C8B-B14F-4D97-AF65-F5344CB8AC3E}">
        <p14:creationId xmlns:p14="http://schemas.microsoft.com/office/powerpoint/2010/main" val="10125975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单调队列</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mc:Choice xmlns:a14="http://schemas.microsoft.com/office/drawing/2010/main" Requires="a14">
          <p:sp>
            <p:nvSpPr>
              <p:cNvPr id="8" name="文本框 7">
                <a:extLst>
                  <a:ext uri="{FF2B5EF4-FFF2-40B4-BE49-F238E27FC236}">
                    <a16:creationId xmlns:a16="http://schemas.microsoft.com/office/drawing/2014/main" id="{1809B6E5-64C6-B0CA-9D86-E6754323F7D9}"/>
                  </a:ext>
                </a:extLst>
              </p:cNvPr>
              <p:cNvSpPr txBox="1"/>
              <p:nvPr/>
            </p:nvSpPr>
            <p:spPr>
              <a:xfrm>
                <a:off x="775716" y="1566654"/>
                <a:ext cx="10495787" cy="1755032"/>
              </a:xfrm>
              <a:prstGeom prst="rect">
                <a:avLst/>
              </a:prstGeom>
              <a:solidFill>
                <a:schemeClr val="bg1">
                  <a:lumMod val="95000"/>
                </a:schemeClr>
              </a:solidFill>
            </p:spPr>
            <p:txBody>
              <a:bodyPr wrap="square">
                <a:spAutoFit/>
              </a:bodyPr>
              <a:lstStyle/>
              <a:p>
                <a:pPr>
                  <a:lnSpc>
                    <a:spcPct val="150000"/>
                  </a:lnSpc>
                </a:pPr>
                <a:r>
                  <a:rPr lang="zh-CN" altLang="en-US" sz="2000" b="1" dirty="0">
                    <a:effectLst/>
                    <a:ea typeface="微软雅黑" panose="020B0503020204020204" pitchFamily="34" charset="-122"/>
                  </a:rPr>
                  <a:t>例</a:t>
                </a:r>
                <a:r>
                  <a:rPr lang="en-US" altLang="zh-CN" sz="2000" b="1" dirty="0">
                    <a:effectLst/>
                    <a:ea typeface="微软雅黑" panose="020B0503020204020204" pitchFamily="34" charset="-122"/>
                  </a:rPr>
                  <a:t>1-9 </a:t>
                </a:r>
                <a:r>
                  <a:rPr lang="zh-CN" altLang="en-US" sz="2000" b="1" dirty="0">
                    <a:effectLst/>
                    <a:ea typeface="微软雅黑" panose="020B0503020204020204" pitchFamily="34" charset="-122"/>
                  </a:rPr>
                  <a:t>扫描</a:t>
                </a:r>
                <a:r>
                  <a:rPr lang="en-US" altLang="zh-CN" sz="2000" b="1" dirty="0">
                    <a:effectLst/>
                    <a:ea typeface="微软雅黑" panose="020B0503020204020204" pitchFamily="34" charset="-122"/>
                  </a:rPr>
                  <a:t>(J0109)</a:t>
                </a:r>
              </a:p>
              <a:p>
                <a:pPr>
                  <a:lnSpc>
                    <a:spcPct val="150000"/>
                  </a:lnSpc>
                </a:pPr>
                <a:r>
                  <a:rPr lang="zh-CN" altLang="en-US" dirty="0">
                    <a:effectLst/>
                    <a:ea typeface="微软雅黑" panose="020B0503020204020204" pitchFamily="34" charset="-122"/>
                  </a:rPr>
                  <a:t>有一个 </a:t>
                </a:r>
                <a14:m>
                  <m:oMath xmlns:m="http://schemas.openxmlformats.org/officeDocument/2006/math">
                    <m:r>
                      <a:rPr lang="en-US" altLang="zh-CN" i="1" smtClean="0">
                        <a:effectLst/>
                        <a:ea typeface="微软雅黑" panose="020B0503020204020204" pitchFamily="34" charset="-122"/>
                      </a:rPr>
                      <m:t>1 ×</m:t>
                    </m:r>
                    <m:r>
                      <a:rPr lang="en-US" altLang="zh-CN" i="1" smtClean="0">
                        <a:effectLst/>
                        <a:ea typeface="微软雅黑" panose="020B0503020204020204" pitchFamily="34" charset="-122"/>
                      </a:rPr>
                      <m:t>𝑛</m:t>
                    </m:r>
                  </m:oMath>
                </a14:m>
                <a:r>
                  <a:rPr lang="en-US" altLang="zh-CN" dirty="0">
                    <a:effectLst/>
                    <a:ea typeface="微软雅黑" panose="020B0503020204020204" pitchFamily="34" charset="-122"/>
                  </a:rPr>
                  <a:t> </a:t>
                </a:r>
                <a:r>
                  <a:rPr lang="zh-CN" altLang="en-US" dirty="0">
                    <a:effectLst/>
                    <a:ea typeface="微软雅黑" panose="020B0503020204020204" pitchFamily="34" charset="-122"/>
                  </a:rPr>
                  <a:t>的矩阵，有 </a:t>
                </a:r>
                <a14:m>
                  <m:oMath xmlns:m="http://schemas.openxmlformats.org/officeDocument/2006/math">
                    <m:r>
                      <a:rPr lang="en-US" altLang="zh-CN" i="1" smtClean="0">
                        <a:effectLst/>
                        <a:ea typeface="微软雅黑" panose="020B0503020204020204" pitchFamily="34" charset="-122"/>
                      </a:rPr>
                      <m:t>𝑛</m:t>
                    </m:r>
                  </m:oMath>
                </a14:m>
                <a:r>
                  <a:rPr lang="en-US" altLang="zh-CN" dirty="0">
                    <a:effectLst/>
                    <a:ea typeface="微软雅黑" panose="020B0503020204020204" pitchFamily="34" charset="-122"/>
                  </a:rPr>
                  <a:t> </a:t>
                </a:r>
                <a:r>
                  <a:rPr lang="zh-CN" altLang="en-US" dirty="0">
                    <a:effectLst/>
                    <a:ea typeface="微软雅黑" panose="020B0503020204020204" pitchFamily="34" charset="-122"/>
                  </a:rPr>
                  <a:t>个整数。现在给你一个可以盖住连续 </a:t>
                </a:r>
                <a14:m>
                  <m:oMath xmlns:m="http://schemas.openxmlformats.org/officeDocument/2006/math">
                    <m:r>
                      <a:rPr lang="en-US" altLang="zh-CN" i="1" smtClean="0">
                        <a:effectLst/>
                        <a:ea typeface="微软雅黑" panose="020B0503020204020204" pitchFamily="34" charset="-122"/>
                      </a:rPr>
                      <m:t>𝑘</m:t>
                    </m:r>
                  </m:oMath>
                </a14:m>
                <a:r>
                  <a:rPr lang="en-US" altLang="zh-CN" dirty="0">
                    <a:effectLst/>
                    <a:ea typeface="微软雅黑" panose="020B0503020204020204" pitchFamily="34" charset="-122"/>
                  </a:rPr>
                  <a:t> </a:t>
                </a:r>
                <a:r>
                  <a:rPr lang="zh-CN" altLang="en-US" dirty="0">
                    <a:effectLst/>
                    <a:ea typeface="微软雅黑" panose="020B0503020204020204" pitchFamily="34" charset="-122"/>
                  </a:rPr>
                  <a:t>个数的木板。</a:t>
                </a:r>
              </a:p>
              <a:p>
                <a:pPr>
                  <a:lnSpc>
                    <a:spcPct val="150000"/>
                  </a:lnSpc>
                </a:pPr>
                <a:r>
                  <a:rPr lang="zh-CN" altLang="en-US" dirty="0">
                    <a:effectLst/>
                    <a:ea typeface="微软雅黑" panose="020B0503020204020204" pitchFamily="34" charset="-122"/>
                  </a:rPr>
                  <a:t>一开始木板盖住了矩阵的第 </a:t>
                </a:r>
                <a14:m>
                  <m:oMath xmlns:m="http://schemas.openxmlformats.org/officeDocument/2006/math">
                    <m:r>
                      <a:rPr lang="en-US" altLang="zh-CN" i="1" smtClean="0">
                        <a:effectLst/>
                        <a:ea typeface="微软雅黑" panose="020B0503020204020204" pitchFamily="34" charset="-122"/>
                      </a:rPr>
                      <m:t>1 ∼</m:t>
                    </m:r>
                    <m:r>
                      <a:rPr lang="en-US" altLang="zh-CN" i="1" smtClean="0">
                        <a:effectLst/>
                        <a:ea typeface="微软雅黑" panose="020B0503020204020204" pitchFamily="34" charset="-122"/>
                      </a:rPr>
                      <m:t>𝑘</m:t>
                    </m:r>
                  </m:oMath>
                </a14:m>
                <a:r>
                  <a:rPr lang="en-US" altLang="zh-CN" dirty="0">
                    <a:effectLst/>
                    <a:ea typeface="微软雅黑" panose="020B0503020204020204" pitchFamily="34" charset="-122"/>
                  </a:rPr>
                  <a:t> </a:t>
                </a:r>
                <a:r>
                  <a:rPr lang="zh-CN" altLang="en-US" dirty="0">
                    <a:effectLst/>
                    <a:ea typeface="微软雅黑" panose="020B0503020204020204" pitchFamily="34" charset="-122"/>
                  </a:rPr>
                  <a:t>个数，每次将木板向右移动一个单位，直到右端与第 </a:t>
                </a:r>
                <a14:m>
                  <m:oMath xmlns:m="http://schemas.openxmlformats.org/officeDocument/2006/math">
                    <m:r>
                      <a:rPr lang="en-US" altLang="zh-CN" i="1" smtClean="0">
                        <a:effectLst/>
                        <a:ea typeface="微软雅黑" panose="020B0503020204020204" pitchFamily="34" charset="-122"/>
                      </a:rPr>
                      <m:t>𝑛</m:t>
                    </m:r>
                  </m:oMath>
                </a14:m>
                <a:r>
                  <a:rPr lang="en-US" altLang="zh-CN" dirty="0">
                    <a:effectLst/>
                    <a:ea typeface="微软雅黑" panose="020B0503020204020204" pitchFamily="34" charset="-122"/>
                  </a:rPr>
                  <a:t> </a:t>
                </a:r>
                <a:r>
                  <a:rPr lang="zh-CN" altLang="en-US" dirty="0">
                    <a:effectLst/>
                    <a:ea typeface="微软雅黑" panose="020B0503020204020204" pitchFamily="34" charset="-122"/>
                  </a:rPr>
                  <a:t>个数重合。</a:t>
                </a:r>
              </a:p>
              <a:p>
                <a:pPr>
                  <a:lnSpc>
                    <a:spcPct val="150000"/>
                  </a:lnSpc>
                </a:pPr>
                <a:r>
                  <a:rPr lang="zh-CN" altLang="en-US" dirty="0">
                    <a:effectLst/>
                    <a:ea typeface="微软雅黑" panose="020B0503020204020204" pitchFamily="34" charset="-122"/>
                  </a:rPr>
                  <a:t>每次移动前输出被覆盖住的数字中最大的数是多少。</a:t>
                </a:r>
              </a:p>
            </p:txBody>
          </p:sp>
        </mc:Choice>
        <mc:Fallback>
          <p:sp>
            <p:nvSpPr>
              <p:cNvPr id="8" name="文本框 7">
                <a:extLst>
                  <a:ext uri="{FF2B5EF4-FFF2-40B4-BE49-F238E27FC236}">
                    <a16:creationId xmlns:a16="http://schemas.microsoft.com/office/drawing/2014/main" id="{1809B6E5-64C6-B0CA-9D86-E6754323F7D9}"/>
                  </a:ext>
                </a:extLst>
              </p:cNvPr>
              <p:cNvSpPr txBox="1">
                <a:spLocks noRot="1" noChangeAspect="1" noMove="1" noResize="1" noEditPoints="1" noAdjustHandles="1" noChangeArrowheads="1" noChangeShapeType="1" noTextEdit="1"/>
              </p:cNvSpPr>
              <p:nvPr/>
            </p:nvSpPr>
            <p:spPr>
              <a:xfrm>
                <a:off x="775716" y="1566654"/>
                <a:ext cx="10495787" cy="1755032"/>
              </a:xfrm>
              <a:prstGeom prst="rect">
                <a:avLst/>
              </a:prstGeom>
              <a:blipFill>
                <a:blip r:embed="rId4"/>
                <a:stretch>
                  <a:fillRect l="-581" r="-2671" b="-4514"/>
                </a:stretch>
              </a:blipFill>
            </p:spPr>
            <p:txBody>
              <a:bodyPr/>
              <a:lstStyle/>
              <a:p>
                <a:r>
                  <a:rPr lang="en-US">
                    <a:noFill/>
                  </a:rPr>
                  <a:t> </a:t>
                </a:r>
              </a:p>
            </p:txBody>
          </p:sp>
        </mc:Fallback>
      </mc:AlternateContent>
      <p:sp>
        <p:nvSpPr>
          <p:cNvPr id="11" name="文本框 10">
            <a:extLst>
              <a:ext uri="{FF2B5EF4-FFF2-40B4-BE49-F238E27FC236}">
                <a16:creationId xmlns:a16="http://schemas.microsoft.com/office/drawing/2014/main" id="{80C8EB08-23BE-5352-DB58-94896EC272AF}"/>
              </a:ext>
            </a:extLst>
          </p:cNvPr>
          <p:cNvSpPr txBox="1"/>
          <p:nvPr/>
        </p:nvSpPr>
        <p:spPr>
          <a:xfrm>
            <a:off x="775716" y="3526813"/>
            <a:ext cx="1792185" cy="1427891"/>
          </a:xfrm>
          <a:prstGeom prst="rect">
            <a:avLst/>
          </a:prstGeom>
          <a:solidFill>
            <a:schemeClr val="accent6">
              <a:lumMod val="20000"/>
              <a:lumOff val="80000"/>
            </a:schemeClr>
          </a:solidFill>
        </p:spPr>
        <p:txBody>
          <a:bodyPr wrap="square">
            <a:spAutoFit/>
          </a:bodyPr>
          <a:lstStyle/>
          <a:p>
            <a:pPr>
              <a:lnSpc>
                <a:spcPct val="150000"/>
              </a:lnSpc>
            </a:pPr>
            <a:r>
              <a:rPr lang="ja-JP" altLang="en-US" sz="2000" b="1" dirty="0">
                <a:effectLst/>
                <a:latin typeface="微软雅黑" panose="020B0503020204020204" pitchFamily="34" charset="-122"/>
                <a:ea typeface="微软雅黑" panose="020B0503020204020204" pitchFamily="34" charset="-122"/>
              </a:rPr>
              <a:t>输入</a:t>
            </a:r>
            <a:endParaRPr lang="en-US" altLang="ja-JP" sz="2000" b="1" dirty="0">
              <a:effectLst/>
              <a:latin typeface="微软雅黑" panose="020B0503020204020204" pitchFamily="34" charset="-122"/>
              <a:ea typeface="微软雅黑" panose="020B0503020204020204" pitchFamily="34" charset="-122"/>
            </a:endParaRPr>
          </a:p>
          <a:p>
            <a:pPr>
              <a:lnSpc>
                <a:spcPct val="150000"/>
              </a:lnSpc>
            </a:pPr>
            <a:r>
              <a:rPr lang="en-US" sz="2000" dirty="0">
                <a:solidFill>
                  <a:srgbClr val="000000"/>
                </a:solidFill>
                <a:latin typeface="Consolas" panose="020B0609020204030204" pitchFamily="49" charset="0"/>
              </a:rPr>
              <a:t>5 3
1 5 3 4 2</a:t>
            </a:r>
          </a:p>
        </p:txBody>
      </p:sp>
      <p:sp>
        <p:nvSpPr>
          <p:cNvPr id="17" name="文本框 16">
            <a:extLst>
              <a:ext uri="{FF2B5EF4-FFF2-40B4-BE49-F238E27FC236}">
                <a16:creationId xmlns:a16="http://schemas.microsoft.com/office/drawing/2014/main" id="{BB4C44D3-4512-0B88-487E-2223CC6C81B5}"/>
              </a:ext>
            </a:extLst>
          </p:cNvPr>
          <p:cNvSpPr txBox="1"/>
          <p:nvPr/>
        </p:nvSpPr>
        <p:spPr>
          <a:xfrm>
            <a:off x="2719061" y="3536315"/>
            <a:ext cx="1792185" cy="966227"/>
          </a:xfrm>
          <a:prstGeom prst="rect">
            <a:avLst/>
          </a:prstGeom>
          <a:solidFill>
            <a:schemeClr val="accent5">
              <a:lumMod val="20000"/>
              <a:lumOff val="80000"/>
            </a:schemeClr>
          </a:solidFill>
        </p:spPr>
        <p:txBody>
          <a:bodyPr wrap="square">
            <a:spAutoFit/>
          </a:bodyPr>
          <a:lstStyle/>
          <a:p>
            <a:pPr>
              <a:lnSpc>
                <a:spcPct val="150000"/>
              </a:lnSpc>
            </a:pPr>
            <a:r>
              <a:rPr lang="ja-JP" altLang="en-US" sz="2000" b="1" dirty="0">
                <a:effectLst/>
                <a:latin typeface="微软雅黑" panose="020B0503020204020204" pitchFamily="34" charset="-122"/>
                <a:ea typeface="微软雅黑" panose="020B0503020204020204" pitchFamily="34" charset="-122"/>
              </a:rPr>
              <a:t>输出</a:t>
            </a:r>
            <a:endParaRPr lang="en-US" altLang="ja-JP" sz="2000" b="1" dirty="0">
              <a:effectLst/>
              <a:latin typeface="微软雅黑" panose="020B0503020204020204" pitchFamily="34" charset="-122"/>
              <a:ea typeface="微软雅黑" panose="020B0503020204020204" pitchFamily="34" charset="-122"/>
            </a:endParaRPr>
          </a:p>
          <a:p>
            <a:pPr>
              <a:lnSpc>
                <a:spcPct val="150000"/>
              </a:lnSpc>
            </a:pPr>
            <a:r>
              <a:rPr lang="en-US" sz="2000" dirty="0">
                <a:solidFill>
                  <a:srgbClr val="000000"/>
                </a:solidFill>
                <a:latin typeface="Consolas" panose="020B0609020204030204" pitchFamily="49" charset="0"/>
              </a:rPr>
              <a:t>5 5 4</a:t>
            </a:r>
          </a:p>
        </p:txBody>
      </p:sp>
      <mc:AlternateContent xmlns:mc="http://schemas.openxmlformats.org/markup-compatibility/2006">
        <mc:Choice xmlns:a14="http://schemas.microsoft.com/office/drawing/2010/main" Requires="a14">
          <p:sp>
            <p:nvSpPr>
              <p:cNvPr id="20" name="文本框 19">
                <a:extLst>
                  <a:ext uri="{FF2B5EF4-FFF2-40B4-BE49-F238E27FC236}">
                    <a16:creationId xmlns:a16="http://schemas.microsoft.com/office/drawing/2014/main" id="{57AA9A78-3FF1-FC37-E7C6-80DAF1CA1468}"/>
                  </a:ext>
                </a:extLst>
              </p:cNvPr>
              <p:cNvSpPr txBox="1"/>
              <p:nvPr/>
            </p:nvSpPr>
            <p:spPr>
              <a:xfrm>
                <a:off x="714244" y="5373539"/>
                <a:ext cx="10557259" cy="874535"/>
              </a:xfrm>
              <a:prstGeom prst="rect">
                <a:avLst/>
              </a:prstGeom>
              <a:solidFill>
                <a:schemeClr val="accent4">
                  <a:lumMod val="20000"/>
                  <a:lumOff val="80000"/>
                </a:schemeClr>
              </a:solidFill>
            </p:spPr>
            <p:txBody>
              <a:bodyPr wrap="square">
                <a:spAutoFit/>
              </a:bodyPr>
              <a:lstStyle/>
              <a:p>
                <a:pPr>
                  <a:lnSpc>
                    <a:spcPct val="150000"/>
                  </a:lnSpc>
                </a:pPr>
                <a:r>
                  <a:rPr lang="zh-CN" altLang="en-US" dirty="0">
                    <a:effectLst/>
                    <a:latin typeface="微软雅黑" panose="020B0503020204020204" pitchFamily="34" charset="-122"/>
                    <a:ea typeface="微软雅黑" panose="020B0503020204020204" pitchFamily="34" charset="-122"/>
                  </a:rPr>
                  <a:t>这</a:t>
                </a:r>
                <a:r>
                  <a:rPr lang="zh-CN" altLang="en-US" dirty="0">
                    <a:latin typeface="微软雅黑" panose="020B0503020204020204" pitchFamily="34" charset="-122"/>
                    <a:ea typeface="微软雅黑" panose="020B0503020204020204" pitchFamily="34" charset="-122"/>
                  </a:rPr>
                  <a:t>一道</a:t>
                </a:r>
                <a:r>
                  <a:rPr lang="zh-CN" altLang="en-US" dirty="0">
                    <a:effectLst/>
                    <a:latin typeface="微软雅黑" panose="020B0503020204020204" pitchFamily="34" charset="-122"/>
                    <a:ea typeface="微软雅黑" panose="020B0503020204020204" pitchFamily="34" charset="-122"/>
                  </a:rPr>
                  <a:t>“滑动窗口求最值”问题。如果在 </a:t>
                </a:r>
                <a14:m>
                  <m:oMath xmlns:m="http://schemas.openxmlformats.org/officeDocument/2006/math">
                    <m:r>
                      <a:rPr lang="en-US" altLang="zh-CN" b="0" i="1" smtClean="0">
                        <a:effectLst/>
                        <a:latin typeface="Cambria Math" panose="02040503050406030204" pitchFamily="18" charset="0"/>
                        <a:ea typeface="微软雅黑" panose="020B0503020204020204" pitchFamily="34" charset="-122"/>
                      </a:rPr>
                      <m:t>1</m:t>
                    </m:r>
                    <m:sSup>
                      <m:sSupPr>
                        <m:ctrlPr>
                          <a:rPr lang="en-US" altLang="zh-CN" i="1" smtClean="0">
                            <a:effectLst/>
                            <a:latin typeface="Cambria Math" panose="02040503050406030204" pitchFamily="18" charset="0"/>
                            <a:ea typeface="微软雅黑" panose="020B0503020204020204" pitchFamily="34" charset="-122"/>
                          </a:rPr>
                        </m:ctrlPr>
                      </m:sSupPr>
                      <m:e>
                        <m:r>
                          <a:rPr lang="en-US" altLang="zh-CN" b="0" i="1" smtClean="0">
                            <a:effectLst/>
                            <a:latin typeface="Cambria Math" panose="02040503050406030204" pitchFamily="18" charset="0"/>
                            <a:ea typeface="微软雅黑" panose="020B0503020204020204" pitchFamily="34" charset="-122"/>
                          </a:rPr>
                          <m:t>0</m:t>
                        </m:r>
                      </m:e>
                      <m:sup>
                        <m:r>
                          <a:rPr lang="en-US" altLang="zh-CN" b="0" i="1" smtClean="0">
                            <a:effectLst/>
                            <a:latin typeface="Cambria Math" panose="02040503050406030204" pitchFamily="18" charset="0"/>
                            <a:ea typeface="微软雅黑" panose="020B0503020204020204" pitchFamily="34" charset="-122"/>
                          </a:rPr>
                          <m:t>6</m:t>
                        </m:r>
                      </m:sup>
                    </m:sSup>
                  </m:oMath>
                </a14:m>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的数据规模下，每次移动都去遍历 </a:t>
                </a:r>
                <a14:m>
                  <m:oMath xmlns:m="http://schemas.openxmlformats.org/officeDocument/2006/math">
                    <m:r>
                      <a:rPr lang="en-US" altLang="zh-CN" b="0" i="1" smtClean="0">
                        <a:effectLst/>
                        <a:latin typeface="Cambria Math" panose="02040503050406030204" pitchFamily="18" charset="0"/>
                        <a:ea typeface="微软雅黑" panose="020B0503020204020204" pitchFamily="34" charset="-122"/>
                      </a:rPr>
                      <m:t>𝐾</m:t>
                    </m:r>
                  </m:oMath>
                </a14:m>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个元素找最大值，时间复杂度将高达 </a:t>
                </a:r>
                <a14:m>
                  <m:oMath xmlns:m="http://schemas.openxmlformats.org/officeDocument/2006/math">
                    <m:r>
                      <a:rPr lang="en-US" altLang="zh-CN" b="0" i="1" smtClean="0">
                        <a:effectLst/>
                        <a:latin typeface="Cambria Math" panose="02040503050406030204" pitchFamily="18" charset="0"/>
                        <a:ea typeface="微软雅黑" panose="020B0503020204020204" pitchFamily="34" charset="-122"/>
                      </a:rPr>
                      <m:t>𝑂</m:t>
                    </m:r>
                    <m:d>
                      <m:dPr>
                        <m:ctrlPr>
                          <a:rPr lang="en-US" altLang="zh-CN" i="1" smtClean="0">
                            <a:effectLst/>
                            <a:latin typeface="Cambria Math" panose="02040503050406030204" pitchFamily="18" charset="0"/>
                            <a:ea typeface="微软雅黑" panose="020B0503020204020204" pitchFamily="34" charset="-122"/>
                          </a:rPr>
                        </m:ctrlPr>
                      </m:dPr>
                      <m:e>
                        <m:r>
                          <a:rPr lang="en-US" altLang="zh-CN" b="0" i="1" smtClean="0">
                            <a:effectLst/>
                            <a:latin typeface="Cambria Math" panose="02040503050406030204" pitchFamily="18" charset="0"/>
                            <a:ea typeface="微软雅黑" panose="020B0503020204020204" pitchFamily="34" charset="-122"/>
                          </a:rPr>
                          <m:t>𝑁</m:t>
                        </m:r>
                        <m:r>
                          <a:rPr lang="en-US" altLang="zh-CN" b="0" i="1" smtClean="0">
                            <a:effectLst/>
                            <a:latin typeface="Cambria Math" panose="02040503050406030204" pitchFamily="18" charset="0"/>
                            <a:ea typeface="微软雅黑" panose="020B0503020204020204" pitchFamily="34" charset="-122"/>
                          </a:rPr>
                          <m:t>×</m:t>
                        </m:r>
                        <m:r>
                          <a:rPr lang="en-US" altLang="zh-CN" b="0" i="1" smtClean="0">
                            <a:effectLst/>
                            <a:latin typeface="Cambria Math" panose="02040503050406030204" pitchFamily="18" charset="0"/>
                            <a:ea typeface="微软雅黑" panose="020B0503020204020204" pitchFamily="34" charset="-122"/>
                          </a:rPr>
                          <m:t>𝐾</m:t>
                        </m:r>
                      </m:e>
                    </m:d>
                  </m:oMath>
                </a14:m>
                <a:r>
                  <a:rPr lang="zh-CN" altLang="en-US" dirty="0">
                    <a:effectLst/>
                    <a:latin typeface="微软雅黑" panose="020B0503020204020204" pitchFamily="34" charset="-122"/>
                    <a:ea typeface="微软雅黑" panose="020B0503020204020204" pitchFamily="34" charset="-122"/>
                  </a:rPr>
                  <a:t>，必然超时。而单调队列能将复杂度</a:t>
                </a:r>
                <a:r>
                  <a:rPr lang="zh-CN" altLang="en-US" dirty="0">
                    <a:latin typeface="微软雅黑" panose="020B0503020204020204" pitchFamily="34" charset="-122"/>
                    <a:ea typeface="微软雅黑" panose="020B0503020204020204" pitchFamily="34" charset="-122"/>
                  </a:rPr>
                  <a:t>优化</a:t>
                </a:r>
                <a14:m>
                  <m:oMath xmlns:m="http://schemas.openxmlformats.org/officeDocument/2006/math">
                    <m:r>
                      <a:rPr lang="zh-CN" altLang="en-US" b="0" i="1" dirty="0" smtClean="0">
                        <a:effectLst/>
                        <a:latin typeface="Cambria Math" panose="02040503050406030204" pitchFamily="18" charset="0"/>
                        <a:ea typeface="微软雅黑" panose="020B0503020204020204" pitchFamily="34" charset="-122"/>
                      </a:rPr>
                      <m:t>为</m:t>
                    </m:r>
                    <m:r>
                      <a:rPr lang="en-US" altLang="zh-CN" b="0" i="1" smtClean="0">
                        <a:effectLst/>
                        <a:latin typeface="Cambria Math" panose="02040503050406030204" pitchFamily="18" charset="0"/>
                        <a:ea typeface="微软雅黑" panose="020B0503020204020204" pitchFamily="34" charset="-122"/>
                      </a:rPr>
                      <m:t>𝑂</m:t>
                    </m:r>
                    <m:d>
                      <m:dPr>
                        <m:ctrlPr>
                          <a:rPr lang="en-US" altLang="zh-CN" i="1" smtClean="0">
                            <a:effectLst/>
                            <a:latin typeface="Cambria Math" panose="02040503050406030204" pitchFamily="18" charset="0"/>
                            <a:ea typeface="微软雅黑" panose="020B0503020204020204" pitchFamily="34" charset="-122"/>
                          </a:rPr>
                        </m:ctrlPr>
                      </m:dPr>
                      <m:e>
                        <m:r>
                          <a:rPr lang="en-US" altLang="zh-CN" b="0" i="1" smtClean="0">
                            <a:effectLst/>
                            <a:latin typeface="Cambria Math" panose="02040503050406030204" pitchFamily="18" charset="0"/>
                            <a:ea typeface="微软雅黑" panose="020B0503020204020204" pitchFamily="34" charset="-122"/>
                          </a:rPr>
                          <m:t>𝑁</m:t>
                        </m:r>
                      </m:e>
                    </m:d>
                  </m:oMath>
                </a14:m>
                <a:r>
                  <a:rPr lang="zh-CN" altLang="en-US" dirty="0">
                    <a:effectLst/>
                    <a:latin typeface="微软雅黑" panose="020B0503020204020204" pitchFamily="34" charset="-122"/>
                    <a:ea typeface="微软雅黑" panose="020B0503020204020204" pitchFamily="34" charset="-122"/>
                  </a:rPr>
                  <a:t>。</a:t>
                </a:r>
              </a:p>
            </p:txBody>
          </p:sp>
        </mc:Choice>
        <mc:Fallback>
          <p:sp>
            <p:nvSpPr>
              <p:cNvPr id="20" name="文本框 19">
                <a:extLst>
                  <a:ext uri="{FF2B5EF4-FFF2-40B4-BE49-F238E27FC236}">
                    <a16:creationId xmlns:a16="http://schemas.microsoft.com/office/drawing/2014/main" id="{57AA9A78-3FF1-FC37-E7C6-80DAF1CA1468}"/>
                  </a:ext>
                </a:extLst>
              </p:cNvPr>
              <p:cNvSpPr txBox="1">
                <a:spLocks noRot="1" noChangeAspect="1" noMove="1" noResize="1" noEditPoints="1" noAdjustHandles="1" noChangeArrowheads="1" noChangeShapeType="1" noTextEdit="1"/>
              </p:cNvSpPr>
              <p:nvPr/>
            </p:nvSpPr>
            <p:spPr>
              <a:xfrm>
                <a:off x="714244" y="5373539"/>
                <a:ext cx="10557259" cy="874535"/>
              </a:xfrm>
              <a:prstGeom prst="rect">
                <a:avLst/>
              </a:prstGeom>
              <a:blipFill>
                <a:blip r:embed="rId5"/>
                <a:stretch>
                  <a:fillRect l="-462" b="-9722"/>
                </a:stretch>
              </a:blipFill>
            </p:spPr>
            <p:txBody>
              <a:bodyPr/>
              <a:lstStyle/>
              <a:p>
                <a:r>
                  <a:rPr lang="en-US">
                    <a:noFill/>
                  </a:rPr>
                  <a:t> </a:t>
                </a:r>
              </a:p>
            </p:txBody>
          </p:sp>
        </mc:Fallback>
      </mc:AlternateContent>
      <p:graphicFrame>
        <p:nvGraphicFramePr>
          <p:cNvPr id="21" name="表格 20">
            <a:extLst>
              <a:ext uri="{FF2B5EF4-FFF2-40B4-BE49-F238E27FC236}">
                <a16:creationId xmlns:a16="http://schemas.microsoft.com/office/drawing/2014/main" id="{8E16B53A-1B5F-2799-BAD9-13F7E24DAAEC}"/>
              </a:ext>
            </a:extLst>
          </p:cNvPr>
          <p:cNvGraphicFramePr>
            <a:graphicFrameLocks noGrp="1"/>
          </p:cNvGraphicFramePr>
          <p:nvPr>
            <p:extLst>
              <p:ext uri="{D42A27DB-BD31-4B8C-83A1-F6EECF244321}">
                <p14:modId xmlns:p14="http://schemas.microsoft.com/office/powerpoint/2010/main" val="2552772211"/>
              </p:ext>
            </p:extLst>
          </p:nvPr>
        </p:nvGraphicFramePr>
        <p:xfrm>
          <a:off x="8343732" y="3528711"/>
          <a:ext cx="2099600" cy="396240"/>
        </p:xfrm>
        <a:graphic>
          <a:graphicData uri="http://schemas.openxmlformats.org/drawingml/2006/table">
            <a:tbl>
              <a:tblPr firstRow="1" bandRow="1">
                <a:tableStyleId>{5C22544A-7EE6-4342-B048-85BDC9FD1C3A}</a:tableStyleId>
              </a:tblPr>
              <a:tblGrid>
                <a:gridCol w="419920">
                  <a:extLst>
                    <a:ext uri="{9D8B030D-6E8A-4147-A177-3AD203B41FA5}">
                      <a16:colId xmlns:a16="http://schemas.microsoft.com/office/drawing/2014/main" val="2342849425"/>
                    </a:ext>
                  </a:extLst>
                </a:gridCol>
                <a:gridCol w="419920">
                  <a:extLst>
                    <a:ext uri="{9D8B030D-6E8A-4147-A177-3AD203B41FA5}">
                      <a16:colId xmlns:a16="http://schemas.microsoft.com/office/drawing/2014/main" val="893309872"/>
                    </a:ext>
                  </a:extLst>
                </a:gridCol>
                <a:gridCol w="419920">
                  <a:extLst>
                    <a:ext uri="{9D8B030D-6E8A-4147-A177-3AD203B41FA5}">
                      <a16:colId xmlns:a16="http://schemas.microsoft.com/office/drawing/2014/main" val="4057514585"/>
                    </a:ext>
                  </a:extLst>
                </a:gridCol>
                <a:gridCol w="419920">
                  <a:extLst>
                    <a:ext uri="{9D8B030D-6E8A-4147-A177-3AD203B41FA5}">
                      <a16:colId xmlns:a16="http://schemas.microsoft.com/office/drawing/2014/main" val="3281961026"/>
                    </a:ext>
                  </a:extLst>
                </a:gridCol>
                <a:gridCol w="419920">
                  <a:extLst>
                    <a:ext uri="{9D8B030D-6E8A-4147-A177-3AD203B41FA5}">
                      <a16:colId xmlns:a16="http://schemas.microsoft.com/office/drawing/2014/main" val="210587268"/>
                    </a:ext>
                  </a:extLst>
                </a:gridCol>
              </a:tblGrid>
              <a:tr h="370840">
                <a:tc>
                  <a:txBody>
                    <a:bodyPr/>
                    <a:lstStyle/>
                    <a:p>
                      <a:pPr algn="ctr"/>
                      <a:r>
                        <a:rPr lang="en-US" altLang="zh-CN" sz="2000" dirty="0"/>
                        <a:t>1</a:t>
                      </a:r>
                      <a:endParaRPr lang="zh-CN" altLang="en-US" sz="2000" dirty="0"/>
                    </a:p>
                  </a:txBody>
                  <a:tcPr>
                    <a:solidFill>
                      <a:schemeClr val="accent4"/>
                    </a:solidFill>
                  </a:tcPr>
                </a:tc>
                <a:tc>
                  <a:txBody>
                    <a:bodyPr/>
                    <a:lstStyle/>
                    <a:p>
                      <a:pPr algn="ctr"/>
                      <a:r>
                        <a:rPr lang="en-US" altLang="zh-CN" sz="2000" dirty="0"/>
                        <a:t>5</a:t>
                      </a:r>
                      <a:endParaRPr lang="zh-CN" altLang="en-US" sz="2000" dirty="0"/>
                    </a:p>
                  </a:txBody>
                  <a:tcPr>
                    <a:solidFill>
                      <a:schemeClr val="accent4"/>
                    </a:solidFill>
                  </a:tcPr>
                </a:tc>
                <a:tc>
                  <a:txBody>
                    <a:bodyPr/>
                    <a:lstStyle/>
                    <a:p>
                      <a:pPr algn="ctr"/>
                      <a:r>
                        <a:rPr lang="en-US" altLang="zh-CN" sz="2000" dirty="0"/>
                        <a:t>3</a:t>
                      </a:r>
                      <a:endParaRPr lang="zh-CN" altLang="en-US" sz="2000" dirty="0"/>
                    </a:p>
                  </a:txBody>
                  <a:tcPr>
                    <a:solidFill>
                      <a:schemeClr val="accent4"/>
                    </a:solidFill>
                  </a:tcPr>
                </a:tc>
                <a:tc>
                  <a:txBody>
                    <a:bodyPr/>
                    <a:lstStyle/>
                    <a:p>
                      <a:pPr algn="ctr"/>
                      <a:r>
                        <a:rPr lang="en-US" altLang="zh-CN" sz="2000" dirty="0"/>
                        <a:t>4</a:t>
                      </a:r>
                      <a:endParaRPr lang="zh-CN" altLang="en-US" sz="2000" dirty="0"/>
                    </a:p>
                  </a:txBody>
                  <a:tcPr/>
                </a:tc>
                <a:tc>
                  <a:txBody>
                    <a:bodyPr/>
                    <a:lstStyle/>
                    <a:p>
                      <a:pPr algn="ctr"/>
                      <a:r>
                        <a:rPr lang="en-US" altLang="zh-CN" sz="2000" dirty="0"/>
                        <a:t>2</a:t>
                      </a:r>
                      <a:endParaRPr lang="zh-CN" altLang="en-US" sz="2000" dirty="0"/>
                    </a:p>
                  </a:txBody>
                  <a:tcPr/>
                </a:tc>
                <a:extLst>
                  <a:ext uri="{0D108BD9-81ED-4DB2-BD59-A6C34878D82A}">
                    <a16:rowId xmlns:a16="http://schemas.microsoft.com/office/drawing/2014/main" val="925165110"/>
                  </a:ext>
                </a:extLst>
              </a:tr>
            </a:tbl>
          </a:graphicData>
        </a:graphic>
      </p:graphicFrame>
      <p:graphicFrame>
        <p:nvGraphicFramePr>
          <p:cNvPr id="22" name="表格 21">
            <a:extLst>
              <a:ext uri="{FF2B5EF4-FFF2-40B4-BE49-F238E27FC236}">
                <a16:creationId xmlns:a16="http://schemas.microsoft.com/office/drawing/2014/main" id="{28048325-8479-EBC2-84E1-50B9279DD216}"/>
              </a:ext>
            </a:extLst>
          </p:cNvPr>
          <p:cNvGraphicFramePr>
            <a:graphicFrameLocks noGrp="1"/>
          </p:cNvGraphicFramePr>
          <p:nvPr>
            <p:extLst>
              <p:ext uri="{D42A27DB-BD31-4B8C-83A1-F6EECF244321}">
                <p14:modId xmlns:p14="http://schemas.microsoft.com/office/powerpoint/2010/main" val="3767115077"/>
              </p:ext>
            </p:extLst>
          </p:nvPr>
        </p:nvGraphicFramePr>
        <p:xfrm>
          <a:off x="8343732" y="4127267"/>
          <a:ext cx="2099600" cy="396240"/>
        </p:xfrm>
        <a:graphic>
          <a:graphicData uri="http://schemas.openxmlformats.org/drawingml/2006/table">
            <a:tbl>
              <a:tblPr firstRow="1" bandRow="1">
                <a:tableStyleId>{5C22544A-7EE6-4342-B048-85BDC9FD1C3A}</a:tableStyleId>
              </a:tblPr>
              <a:tblGrid>
                <a:gridCol w="419920">
                  <a:extLst>
                    <a:ext uri="{9D8B030D-6E8A-4147-A177-3AD203B41FA5}">
                      <a16:colId xmlns:a16="http://schemas.microsoft.com/office/drawing/2014/main" val="2342849425"/>
                    </a:ext>
                  </a:extLst>
                </a:gridCol>
                <a:gridCol w="419920">
                  <a:extLst>
                    <a:ext uri="{9D8B030D-6E8A-4147-A177-3AD203B41FA5}">
                      <a16:colId xmlns:a16="http://schemas.microsoft.com/office/drawing/2014/main" val="893309872"/>
                    </a:ext>
                  </a:extLst>
                </a:gridCol>
                <a:gridCol w="419920">
                  <a:extLst>
                    <a:ext uri="{9D8B030D-6E8A-4147-A177-3AD203B41FA5}">
                      <a16:colId xmlns:a16="http://schemas.microsoft.com/office/drawing/2014/main" val="4057514585"/>
                    </a:ext>
                  </a:extLst>
                </a:gridCol>
                <a:gridCol w="419920">
                  <a:extLst>
                    <a:ext uri="{9D8B030D-6E8A-4147-A177-3AD203B41FA5}">
                      <a16:colId xmlns:a16="http://schemas.microsoft.com/office/drawing/2014/main" val="3281961026"/>
                    </a:ext>
                  </a:extLst>
                </a:gridCol>
                <a:gridCol w="419920">
                  <a:extLst>
                    <a:ext uri="{9D8B030D-6E8A-4147-A177-3AD203B41FA5}">
                      <a16:colId xmlns:a16="http://schemas.microsoft.com/office/drawing/2014/main" val="210587268"/>
                    </a:ext>
                  </a:extLst>
                </a:gridCol>
              </a:tblGrid>
              <a:tr h="370840">
                <a:tc>
                  <a:txBody>
                    <a:bodyPr/>
                    <a:lstStyle/>
                    <a:p>
                      <a:pPr marL="0" algn="ctr" defTabSz="914400" rtl="0" eaLnBrk="1" latinLnBrk="0" hangingPunct="1"/>
                      <a:r>
                        <a:rPr lang="en-US" altLang="zh-CN" sz="2000" b="1" kern="1200" dirty="0">
                          <a:solidFill>
                            <a:schemeClr val="lt1"/>
                          </a:solidFill>
                          <a:latin typeface="+mn-lt"/>
                          <a:ea typeface="+mn-ea"/>
                          <a:cs typeface="+mn-cs"/>
                        </a:rPr>
                        <a:t>1</a:t>
                      </a:r>
                      <a:endParaRPr lang="zh-CN" altLang="en-US" sz="2000" b="1" kern="1200" dirty="0">
                        <a:solidFill>
                          <a:schemeClr val="lt1"/>
                        </a:solidFill>
                        <a:latin typeface="+mn-lt"/>
                        <a:ea typeface="+mn-ea"/>
                        <a:cs typeface="+mn-cs"/>
                      </a:endParaRPr>
                    </a:p>
                  </a:txBody>
                  <a:tcPr>
                    <a:solidFill>
                      <a:srgbClr val="5B9BD5"/>
                    </a:solidFill>
                  </a:tcPr>
                </a:tc>
                <a:tc>
                  <a:txBody>
                    <a:bodyPr/>
                    <a:lstStyle/>
                    <a:p>
                      <a:pPr marL="0" algn="ctr" defTabSz="914400" rtl="0" eaLnBrk="1" latinLnBrk="0" hangingPunct="1"/>
                      <a:r>
                        <a:rPr lang="en-US" altLang="zh-CN" sz="2000" b="1" kern="1200" dirty="0">
                          <a:solidFill>
                            <a:schemeClr val="lt1"/>
                          </a:solidFill>
                          <a:latin typeface="+mn-lt"/>
                          <a:ea typeface="+mn-ea"/>
                          <a:cs typeface="+mn-cs"/>
                        </a:rPr>
                        <a:t>5</a:t>
                      </a:r>
                      <a:endParaRPr lang="zh-CN" altLang="en-US" sz="2000" b="1" kern="1200" dirty="0">
                        <a:solidFill>
                          <a:schemeClr val="lt1"/>
                        </a:solidFill>
                        <a:latin typeface="+mn-lt"/>
                        <a:ea typeface="+mn-ea"/>
                        <a:cs typeface="+mn-cs"/>
                      </a:endParaRPr>
                    </a:p>
                  </a:txBody>
                  <a:tcPr>
                    <a:solidFill>
                      <a:srgbClr val="FFC000"/>
                    </a:solidFill>
                  </a:tcPr>
                </a:tc>
                <a:tc>
                  <a:txBody>
                    <a:bodyPr/>
                    <a:lstStyle/>
                    <a:p>
                      <a:pPr algn="ctr"/>
                      <a:r>
                        <a:rPr lang="en-US" altLang="zh-CN" sz="2000" dirty="0"/>
                        <a:t>3</a:t>
                      </a:r>
                      <a:endParaRPr lang="zh-CN" altLang="en-US" sz="2000" dirty="0"/>
                    </a:p>
                  </a:txBody>
                  <a:tcPr>
                    <a:solidFill>
                      <a:srgbClr val="FFC000"/>
                    </a:solidFill>
                  </a:tcPr>
                </a:tc>
                <a:tc>
                  <a:txBody>
                    <a:bodyPr/>
                    <a:lstStyle/>
                    <a:p>
                      <a:pPr algn="ctr"/>
                      <a:r>
                        <a:rPr lang="en-US" altLang="zh-CN" sz="2000" dirty="0"/>
                        <a:t>4</a:t>
                      </a:r>
                      <a:endParaRPr lang="zh-CN" altLang="en-US" sz="2000" dirty="0"/>
                    </a:p>
                  </a:txBody>
                  <a:tcPr>
                    <a:solidFill>
                      <a:srgbClr val="FFC000"/>
                    </a:solidFill>
                  </a:tcPr>
                </a:tc>
                <a:tc>
                  <a:txBody>
                    <a:bodyPr/>
                    <a:lstStyle/>
                    <a:p>
                      <a:pPr marL="0" algn="ctr" defTabSz="914400" rtl="0" eaLnBrk="1" latinLnBrk="0" hangingPunct="1"/>
                      <a:r>
                        <a:rPr lang="en-US" altLang="zh-CN" sz="2000" b="1" kern="1200" dirty="0">
                          <a:solidFill>
                            <a:schemeClr val="lt1"/>
                          </a:solidFill>
                          <a:latin typeface="+mn-lt"/>
                          <a:ea typeface="+mn-ea"/>
                          <a:cs typeface="+mn-cs"/>
                        </a:rPr>
                        <a:t>2</a:t>
                      </a:r>
                      <a:endParaRPr lang="zh-CN" altLang="en-US" sz="2000" b="1" kern="1200" dirty="0">
                        <a:solidFill>
                          <a:schemeClr val="lt1"/>
                        </a:solidFill>
                        <a:latin typeface="+mn-lt"/>
                        <a:ea typeface="+mn-ea"/>
                        <a:cs typeface="+mn-cs"/>
                      </a:endParaRPr>
                    </a:p>
                  </a:txBody>
                  <a:tcPr/>
                </a:tc>
                <a:extLst>
                  <a:ext uri="{0D108BD9-81ED-4DB2-BD59-A6C34878D82A}">
                    <a16:rowId xmlns:a16="http://schemas.microsoft.com/office/drawing/2014/main" val="925165110"/>
                  </a:ext>
                </a:extLst>
              </a:tr>
            </a:tbl>
          </a:graphicData>
        </a:graphic>
      </p:graphicFrame>
      <p:graphicFrame>
        <p:nvGraphicFramePr>
          <p:cNvPr id="23" name="表格 22">
            <a:extLst>
              <a:ext uri="{FF2B5EF4-FFF2-40B4-BE49-F238E27FC236}">
                <a16:creationId xmlns:a16="http://schemas.microsoft.com/office/drawing/2014/main" id="{9E05513E-44A6-6AE1-AEB1-6E84D4E92163}"/>
              </a:ext>
            </a:extLst>
          </p:cNvPr>
          <p:cNvGraphicFramePr>
            <a:graphicFrameLocks noGrp="1"/>
          </p:cNvGraphicFramePr>
          <p:nvPr>
            <p:extLst>
              <p:ext uri="{D42A27DB-BD31-4B8C-83A1-F6EECF244321}">
                <p14:modId xmlns:p14="http://schemas.microsoft.com/office/powerpoint/2010/main" val="2484207360"/>
              </p:ext>
            </p:extLst>
          </p:nvPr>
        </p:nvGraphicFramePr>
        <p:xfrm>
          <a:off x="8343732" y="4725823"/>
          <a:ext cx="2099600" cy="396240"/>
        </p:xfrm>
        <a:graphic>
          <a:graphicData uri="http://schemas.openxmlformats.org/drawingml/2006/table">
            <a:tbl>
              <a:tblPr firstRow="1" bandRow="1">
                <a:tableStyleId>{5C22544A-7EE6-4342-B048-85BDC9FD1C3A}</a:tableStyleId>
              </a:tblPr>
              <a:tblGrid>
                <a:gridCol w="419920">
                  <a:extLst>
                    <a:ext uri="{9D8B030D-6E8A-4147-A177-3AD203B41FA5}">
                      <a16:colId xmlns:a16="http://schemas.microsoft.com/office/drawing/2014/main" val="2342849425"/>
                    </a:ext>
                  </a:extLst>
                </a:gridCol>
                <a:gridCol w="419920">
                  <a:extLst>
                    <a:ext uri="{9D8B030D-6E8A-4147-A177-3AD203B41FA5}">
                      <a16:colId xmlns:a16="http://schemas.microsoft.com/office/drawing/2014/main" val="893309872"/>
                    </a:ext>
                  </a:extLst>
                </a:gridCol>
                <a:gridCol w="419920">
                  <a:extLst>
                    <a:ext uri="{9D8B030D-6E8A-4147-A177-3AD203B41FA5}">
                      <a16:colId xmlns:a16="http://schemas.microsoft.com/office/drawing/2014/main" val="4057514585"/>
                    </a:ext>
                  </a:extLst>
                </a:gridCol>
                <a:gridCol w="419920">
                  <a:extLst>
                    <a:ext uri="{9D8B030D-6E8A-4147-A177-3AD203B41FA5}">
                      <a16:colId xmlns:a16="http://schemas.microsoft.com/office/drawing/2014/main" val="3281961026"/>
                    </a:ext>
                  </a:extLst>
                </a:gridCol>
                <a:gridCol w="419920">
                  <a:extLst>
                    <a:ext uri="{9D8B030D-6E8A-4147-A177-3AD203B41FA5}">
                      <a16:colId xmlns:a16="http://schemas.microsoft.com/office/drawing/2014/main" val="210587268"/>
                    </a:ext>
                  </a:extLst>
                </a:gridCol>
              </a:tblGrid>
              <a:tr h="370840">
                <a:tc>
                  <a:txBody>
                    <a:bodyPr/>
                    <a:lstStyle/>
                    <a:p>
                      <a:pPr marL="0" algn="ctr" defTabSz="914400" rtl="0" eaLnBrk="1" latinLnBrk="0" hangingPunct="1"/>
                      <a:r>
                        <a:rPr lang="en-US" altLang="zh-CN" sz="2000" b="1" kern="1200" dirty="0">
                          <a:solidFill>
                            <a:schemeClr val="lt1"/>
                          </a:solidFill>
                          <a:latin typeface="+mn-lt"/>
                          <a:ea typeface="+mn-ea"/>
                          <a:cs typeface="+mn-cs"/>
                        </a:rPr>
                        <a:t>1</a:t>
                      </a:r>
                      <a:endParaRPr lang="zh-CN" altLang="en-US" sz="2000" b="1" kern="1200" dirty="0">
                        <a:solidFill>
                          <a:schemeClr val="lt1"/>
                        </a:solidFill>
                        <a:latin typeface="+mn-lt"/>
                        <a:ea typeface="+mn-ea"/>
                        <a:cs typeface="+mn-cs"/>
                      </a:endParaRPr>
                    </a:p>
                  </a:txBody>
                  <a:tcPr>
                    <a:solidFill>
                      <a:srgbClr val="5B9BD5"/>
                    </a:solidFill>
                  </a:tcPr>
                </a:tc>
                <a:tc>
                  <a:txBody>
                    <a:bodyPr/>
                    <a:lstStyle/>
                    <a:p>
                      <a:pPr marL="0" algn="ctr" defTabSz="914400" rtl="0" eaLnBrk="1" latinLnBrk="0" hangingPunct="1"/>
                      <a:r>
                        <a:rPr lang="en-US" altLang="zh-CN" sz="2000" b="1" kern="1200" dirty="0">
                          <a:solidFill>
                            <a:schemeClr val="lt1"/>
                          </a:solidFill>
                          <a:latin typeface="+mn-lt"/>
                          <a:ea typeface="+mn-ea"/>
                          <a:cs typeface="+mn-cs"/>
                        </a:rPr>
                        <a:t>5</a:t>
                      </a:r>
                      <a:endParaRPr lang="zh-CN" altLang="en-US" sz="2000" b="1" kern="1200" dirty="0">
                        <a:solidFill>
                          <a:schemeClr val="lt1"/>
                        </a:solidFill>
                        <a:latin typeface="+mn-lt"/>
                        <a:ea typeface="+mn-ea"/>
                        <a:cs typeface="+mn-cs"/>
                      </a:endParaRPr>
                    </a:p>
                  </a:txBody>
                  <a:tcPr>
                    <a:solidFill>
                      <a:srgbClr val="5B9BD5"/>
                    </a:solidFill>
                  </a:tcPr>
                </a:tc>
                <a:tc>
                  <a:txBody>
                    <a:bodyPr/>
                    <a:lstStyle/>
                    <a:p>
                      <a:pPr algn="ctr"/>
                      <a:r>
                        <a:rPr lang="en-US" altLang="zh-CN" sz="2000" dirty="0"/>
                        <a:t>3</a:t>
                      </a:r>
                      <a:endParaRPr lang="zh-CN" altLang="en-US" sz="2000" dirty="0"/>
                    </a:p>
                  </a:txBody>
                  <a:tcPr>
                    <a:solidFill>
                      <a:srgbClr val="FFC000"/>
                    </a:solidFill>
                  </a:tcPr>
                </a:tc>
                <a:tc>
                  <a:txBody>
                    <a:bodyPr/>
                    <a:lstStyle/>
                    <a:p>
                      <a:pPr algn="ctr"/>
                      <a:r>
                        <a:rPr lang="en-US" altLang="zh-CN" sz="2000" dirty="0"/>
                        <a:t>4</a:t>
                      </a:r>
                      <a:endParaRPr lang="zh-CN" altLang="en-US" sz="2000" dirty="0"/>
                    </a:p>
                  </a:txBody>
                  <a:tcPr>
                    <a:solidFill>
                      <a:srgbClr val="FFC000"/>
                    </a:solidFill>
                  </a:tcPr>
                </a:tc>
                <a:tc>
                  <a:txBody>
                    <a:bodyPr/>
                    <a:lstStyle/>
                    <a:p>
                      <a:pPr marL="0" algn="ctr" defTabSz="914400" rtl="0" eaLnBrk="1" latinLnBrk="0" hangingPunct="1"/>
                      <a:r>
                        <a:rPr lang="en-US" altLang="zh-CN" sz="2000" b="1" kern="1200" dirty="0">
                          <a:solidFill>
                            <a:schemeClr val="lt1"/>
                          </a:solidFill>
                          <a:latin typeface="+mn-lt"/>
                          <a:ea typeface="+mn-ea"/>
                          <a:cs typeface="+mn-cs"/>
                        </a:rPr>
                        <a:t>2</a:t>
                      </a:r>
                      <a:endParaRPr lang="zh-CN" altLang="en-US" sz="2000" b="1" kern="1200" dirty="0">
                        <a:solidFill>
                          <a:schemeClr val="lt1"/>
                        </a:solidFill>
                        <a:latin typeface="+mn-lt"/>
                        <a:ea typeface="+mn-ea"/>
                        <a:cs typeface="+mn-cs"/>
                      </a:endParaRPr>
                    </a:p>
                  </a:txBody>
                  <a:tcPr>
                    <a:solidFill>
                      <a:srgbClr val="FFC000"/>
                    </a:solidFill>
                  </a:tcPr>
                </a:tc>
                <a:extLst>
                  <a:ext uri="{0D108BD9-81ED-4DB2-BD59-A6C34878D82A}">
                    <a16:rowId xmlns:a16="http://schemas.microsoft.com/office/drawing/2014/main" val="925165110"/>
                  </a:ext>
                </a:extLst>
              </a:tr>
            </a:tbl>
          </a:graphicData>
        </a:graphic>
      </p:graphicFrame>
      <p:sp>
        <p:nvSpPr>
          <p:cNvPr id="24" name="矩形 23">
            <a:extLst>
              <a:ext uri="{FF2B5EF4-FFF2-40B4-BE49-F238E27FC236}">
                <a16:creationId xmlns:a16="http://schemas.microsoft.com/office/drawing/2014/main" id="{3C41C97A-D607-3264-531C-EEB81B87AFA2}"/>
              </a:ext>
            </a:extLst>
          </p:cNvPr>
          <p:cNvSpPr/>
          <p:nvPr/>
        </p:nvSpPr>
        <p:spPr>
          <a:xfrm>
            <a:off x="10540936" y="3554634"/>
            <a:ext cx="311304" cy="369332"/>
          </a:xfrm>
          <a:prstGeom prst="rect">
            <a:avLst/>
          </a:prstGeom>
        </p:spPr>
        <p:txBody>
          <a:bodyPr wrap="none">
            <a:spAutoFit/>
          </a:bodyPr>
          <a:lstStyle/>
          <a:p>
            <a:r>
              <a:rPr lang="zh-CN" altLang="zh-CN" b="1" dirty="0">
                <a:solidFill>
                  <a:schemeClr val="accent2">
                    <a:lumMod val="75000"/>
                  </a:schemeClr>
                </a:solidFill>
                <a:ea typeface="微软雅黑" panose="020B0503020204020204" pitchFamily="34" charset="-122"/>
              </a:rPr>
              <a:t>5</a:t>
            </a:r>
            <a:endParaRPr lang="zh-CN" altLang="en-US" dirty="0"/>
          </a:p>
        </p:txBody>
      </p:sp>
      <p:sp>
        <p:nvSpPr>
          <p:cNvPr id="25" name="矩形 24">
            <a:extLst>
              <a:ext uri="{FF2B5EF4-FFF2-40B4-BE49-F238E27FC236}">
                <a16:creationId xmlns:a16="http://schemas.microsoft.com/office/drawing/2014/main" id="{3D78FFC3-D4B5-C423-664C-A90425A161E3}"/>
              </a:ext>
            </a:extLst>
          </p:cNvPr>
          <p:cNvSpPr/>
          <p:nvPr/>
        </p:nvSpPr>
        <p:spPr>
          <a:xfrm>
            <a:off x="10540936" y="4139874"/>
            <a:ext cx="311304" cy="369332"/>
          </a:xfrm>
          <a:prstGeom prst="rect">
            <a:avLst/>
          </a:prstGeom>
        </p:spPr>
        <p:txBody>
          <a:bodyPr wrap="none">
            <a:spAutoFit/>
          </a:bodyPr>
          <a:lstStyle/>
          <a:p>
            <a:r>
              <a:rPr lang="en-US" altLang="zh-CN" b="1" dirty="0">
                <a:solidFill>
                  <a:schemeClr val="accent2">
                    <a:lumMod val="75000"/>
                  </a:schemeClr>
                </a:solidFill>
                <a:ea typeface="微软雅黑" panose="020B0503020204020204" pitchFamily="34" charset="-122"/>
              </a:rPr>
              <a:t>7</a:t>
            </a:r>
            <a:endParaRPr lang="zh-CN" altLang="en-US" dirty="0"/>
          </a:p>
        </p:txBody>
      </p:sp>
      <p:sp>
        <p:nvSpPr>
          <p:cNvPr id="26" name="矩形 25">
            <a:extLst>
              <a:ext uri="{FF2B5EF4-FFF2-40B4-BE49-F238E27FC236}">
                <a16:creationId xmlns:a16="http://schemas.microsoft.com/office/drawing/2014/main" id="{645A0ED1-EA8D-4E0B-7236-2FDCE596CC42}"/>
              </a:ext>
            </a:extLst>
          </p:cNvPr>
          <p:cNvSpPr/>
          <p:nvPr/>
        </p:nvSpPr>
        <p:spPr>
          <a:xfrm>
            <a:off x="10540936" y="4752731"/>
            <a:ext cx="311304" cy="369332"/>
          </a:xfrm>
          <a:prstGeom prst="rect">
            <a:avLst/>
          </a:prstGeom>
        </p:spPr>
        <p:txBody>
          <a:bodyPr wrap="none">
            <a:spAutoFit/>
          </a:bodyPr>
          <a:lstStyle/>
          <a:p>
            <a:r>
              <a:rPr lang="en-US" altLang="zh-CN" b="1" dirty="0">
                <a:solidFill>
                  <a:schemeClr val="accent2">
                    <a:lumMod val="75000"/>
                  </a:schemeClr>
                </a:solidFill>
                <a:ea typeface="微软雅黑" panose="020B0503020204020204" pitchFamily="34" charset="-122"/>
              </a:rPr>
              <a:t>4</a:t>
            </a:r>
            <a:endParaRPr lang="zh-CN" altLang="en-US" dirty="0"/>
          </a:p>
        </p:txBody>
      </p:sp>
    </p:spTree>
    <p:extLst>
      <p:ext uri="{BB962C8B-B14F-4D97-AF65-F5344CB8AC3E}">
        <p14:creationId xmlns:p14="http://schemas.microsoft.com/office/powerpoint/2010/main" val="29292631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单调队列</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mc:Choice xmlns:a14="http://schemas.microsoft.com/office/drawing/2010/main" Requires="a14">
          <p:sp>
            <p:nvSpPr>
              <p:cNvPr id="9" name="文本框 8">
                <a:extLst>
                  <a:ext uri="{FF2B5EF4-FFF2-40B4-BE49-F238E27FC236}">
                    <a16:creationId xmlns:a16="http://schemas.microsoft.com/office/drawing/2014/main" id="{FECFC615-E78F-B81C-95A7-EF836AEE0BED}"/>
                  </a:ext>
                </a:extLst>
              </p:cNvPr>
              <p:cNvSpPr txBox="1"/>
              <p:nvPr/>
            </p:nvSpPr>
            <p:spPr>
              <a:xfrm>
                <a:off x="848104" y="1516140"/>
                <a:ext cx="10495787" cy="920573"/>
              </a:xfrm>
              <a:prstGeom prst="rect">
                <a:avLst/>
              </a:prstGeom>
              <a:solidFill>
                <a:schemeClr val="accent6">
                  <a:lumMod val="20000"/>
                  <a:lumOff val="80000"/>
                </a:schemeClr>
              </a:solidFill>
            </p:spPr>
            <p:txBody>
              <a:bodyPr wrap="square">
                <a:spAutoFit/>
              </a:bodyPr>
              <a:lstStyle/>
              <a:p>
                <a:pPr>
                  <a:lnSpc>
                    <a:spcPct val="150000"/>
                  </a:lnSpc>
                </a:pPr>
                <a:r>
                  <a:rPr lang="zh-CN" altLang="en-US" sz="2000" b="1" dirty="0">
                    <a:effectLst/>
                    <a:ea typeface="微软雅黑" panose="020B0503020204020204" pitchFamily="34" charset="-122"/>
                  </a:rPr>
                  <a:t>如果顺着题意直接写代码，最直观的方法是通过两层循环：</a:t>
                </a:r>
              </a:p>
              <a:p>
                <a:pPr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外层循环遍历木板滑动的起点，内层循环</a:t>
                </a:r>
                <a:r>
                  <a:rPr lang="zh-CN" altLang="en-US" dirty="0">
                    <a:effectLst/>
                    <a:latin typeface="微软雅黑" panose="020B0503020204020204" pitchFamily="34" charset="-122"/>
                    <a:ea typeface="微软雅黑" panose="020B0503020204020204" pitchFamily="34" charset="-122"/>
                  </a:rPr>
                  <a:t>把窗口里的 </a:t>
                </a:r>
                <a14:m>
                  <m:oMath xmlns:m="http://schemas.openxmlformats.org/officeDocument/2006/math">
                    <m:r>
                      <a:rPr lang="en-US" altLang="zh-CN" i="1" smtClean="0">
                        <a:effectLst/>
                        <a:latin typeface="Cambria Math" panose="02040503050406030204" pitchFamily="18" charset="0"/>
                        <a:ea typeface="微软雅黑" panose="020B0503020204020204" pitchFamily="34" charset="-122"/>
                      </a:rPr>
                      <m:t>𝐾</m:t>
                    </m:r>
                  </m:oMath>
                </a14:m>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个数字看一遍，找最大值即可。</a:t>
                </a:r>
              </a:p>
            </p:txBody>
          </p:sp>
        </mc:Choice>
        <mc:Fallback>
          <p:sp>
            <p:nvSpPr>
              <p:cNvPr id="9" name="文本框 8">
                <a:extLst>
                  <a:ext uri="{FF2B5EF4-FFF2-40B4-BE49-F238E27FC236}">
                    <a16:creationId xmlns:a16="http://schemas.microsoft.com/office/drawing/2014/main" id="{FECFC615-E78F-B81C-95A7-EF836AEE0BED}"/>
                  </a:ext>
                </a:extLst>
              </p:cNvPr>
              <p:cNvSpPr txBox="1">
                <a:spLocks noRot="1" noChangeAspect="1" noMove="1" noResize="1" noEditPoints="1" noAdjustHandles="1" noChangeArrowheads="1" noChangeShapeType="1" noTextEdit="1"/>
              </p:cNvSpPr>
              <p:nvPr/>
            </p:nvSpPr>
            <p:spPr>
              <a:xfrm>
                <a:off x="848104" y="1516140"/>
                <a:ext cx="10495787" cy="920573"/>
              </a:xfrm>
              <a:prstGeom prst="rect">
                <a:avLst/>
              </a:prstGeom>
              <a:blipFill>
                <a:blip r:embed="rId4"/>
                <a:stretch>
                  <a:fillRect l="-581" b="-11921"/>
                </a:stretch>
              </a:blipFill>
            </p:spPr>
            <p:txBody>
              <a:bodyPr/>
              <a:lstStyle/>
              <a:p>
                <a:r>
                  <a:rPr lang="en-US">
                    <a:noFill/>
                  </a:rPr>
                  <a:t> </a:t>
                </a:r>
              </a:p>
            </p:txBody>
          </p:sp>
        </mc:Fallback>
      </mc:AlternateContent>
      <p:sp>
        <p:nvSpPr>
          <p:cNvPr id="16" name="文本框 15">
            <a:extLst>
              <a:ext uri="{FF2B5EF4-FFF2-40B4-BE49-F238E27FC236}">
                <a16:creationId xmlns:a16="http://schemas.microsoft.com/office/drawing/2014/main" id="{2C015398-9FE6-BA02-4386-273F219D351C}"/>
              </a:ext>
            </a:extLst>
          </p:cNvPr>
          <p:cNvSpPr txBox="1"/>
          <p:nvPr/>
        </p:nvSpPr>
        <p:spPr>
          <a:xfrm>
            <a:off x="848104" y="2696614"/>
            <a:ext cx="10495787" cy="1755032"/>
          </a:xfrm>
          <a:prstGeom prst="rect">
            <a:avLst/>
          </a:prstGeom>
          <a:solidFill>
            <a:schemeClr val="accent4">
              <a:lumMod val="20000"/>
              <a:lumOff val="80000"/>
            </a:schemeClr>
          </a:solidFill>
        </p:spPr>
        <p:txBody>
          <a:bodyPr wrap="square">
            <a:spAutoFit/>
          </a:bodyPr>
          <a:lstStyle/>
          <a:p>
            <a:pPr>
              <a:lnSpc>
                <a:spcPct val="150000"/>
              </a:lnSpc>
            </a:pPr>
            <a:r>
              <a:rPr lang="zh-CN" altLang="en-US" sz="2000" b="1" dirty="0">
                <a:effectLst/>
                <a:latin typeface="微软雅黑" panose="020B0503020204020204" pitchFamily="34" charset="-122"/>
                <a:ea typeface="微软雅黑" panose="020B0503020204020204" pitchFamily="34" charset="-122"/>
              </a:rPr>
              <a:t>为什么暴力算法的复杂度会非常高呢？</a:t>
            </a:r>
            <a:endParaRPr lang="en-US" altLang="zh-CN" sz="2000" b="1" dirty="0">
              <a:effectLst/>
              <a:latin typeface="微软雅黑" panose="020B0503020204020204" pitchFamily="34" charset="-122"/>
              <a:ea typeface="微软雅黑" panose="020B0503020204020204" pitchFamily="34" charset="-122"/>
            </a:endParaRPr>
          </a:p>
          <a:p>
            <a:pPr>
              <a:lnSpc>
                <a:spcPct val="150000"/>
              </a:lnSpc>
            </a:pPr>
            <a:r>
              <a:rPr lang="zh-CN" altLang="en-US" dirty="0">
                <a:effectLst/>
                <a:latin typeface="微软雅黑" panose="020B0503020204020204" pitchFamily="34" charset="-122"/>
                <a:ea typeface="微软雅黑" panose="020B0503020204020204" pitchFamily="34" charset="-122"/>
              </a:rPr>
              <a:t>仔细观察滑动过程：假设窗口从 </a:t>
            </a:r>
            <a:r>
              <a:rPr lang="en-US" altLang="zh-CN" dirty="0">
                <a:solidFill>
                  <a:srgbClr val="C00000"/>
                </a:solidFill>
                <a:effectLst/>
                <a:latin typeface="Consolas" panose="020B0609020204030204" pitchFamily="49" charset="0"/>
                <a:ea typeface="微软雅黑" panose="020B0503020204020204" pitchFamily="34" charset="-122"/>
              </a:rPr>
              <a:t>[A, B, C]</a:t>
            </a:r>
            <a:r>
              <a:rPr lang="zh-CN" altLang="en-US" dirty="0">
                <a:effectLst/>
                <a:latin typeface="微软雅黑" panose="020B0503020204020204" pitchFamily="34" charset="-122"/>
                <a:ea typeface="微软雅黑" panose="020B0503020204020204" pitchFamily="34" charset="-122"/>
              </a:rPr>
              <a:t> 滑动到了 </a:t>
            </a:r>
            <a:r>
              <a:rPr lang="en-US" altLang="zh-CN" dirty="0">
                <a:solidFill>
                  <a:srgbClr val="C00000"/>
                </a:solidFill>
                <a:effectLst/>
                <a:latin typeface="Consolas" panose="020B0609020204030204" pitchFamily="49" charset="0"/>
                <a:ea typeface="微软雅黑" panose="020B0503020204020204" pitchFamily="34" charset="-122"/>
              </a:rPr>
              <a:t>[B, C, D]</a:t>
            </a:r>
            <a:r>
              <a:rPr lang="zh-CN" altLang="en-US" dirty="0">
                <a:effectLst/>
                <a:latin typeface="微软雅黑" panose="020B0503020204020204" pitchFamily="34" charset="-122"/>
                <a:ea typeface="微软雅黑" panose="020B0503020204020204" pitchFamily="34" charset="-122"/>
              </a:rPr>
              <a:t>。 我们发现，</a:t>
            </a:r>
            <a:r>
              <a:rPr lang="en-US" altLang="zh-CN" dirty="0">
                <a:solidFill>
                  <a:srgbClr val="C00000"/>
                </a:solidFill>
                <a:effectLst/>
                <a:latin typeface="Consolas" panose="020B0609020204030204" pitchFamily="49" charset="0"/>
                <a:ea typeface="微软雅黑" panose="020B0503020204020204" pitchFamily="34" charset="-122"/>
              </a:rPr>
              <a:t>B</a:t>
            </a:r>
            <a:r>
              <a:rPr lang="zh-CN" altLang="en-US" dirty="0">
                <a:effectLst/>
                <a:latin typeface="微软雅黑" panose="020B0503020204020204" pitchFamily="34" charset="-122"/>
                <a:ea typeface="微软雅黑" panose="020B0503020204020204" pitchFamily="34" charset="-122"/>
              </a:rPr>
              <a:t> 和 </a:t>
            </a:r>
            <a:r>
              <a:rPr lang="en-US" altLang="zh-CN" dirty="0">
                <a:solidFill>
                  <a:srgbClr val="C00000"/>
                </a:solidFill>
                <a:effectLst/>
                <a:latin typeface="Consolas" panose="020B0609020204030204" pitchFamily="49" charset="0"/>
                <a:ea typeface="微软雅黑" panose="020B0503020204020204" pitchFamily="34" charset="-122"/>
              </a:rPr>
              <a:t>C</a:t>
            </a:r>
            <a:r>
              <a:rPr lang="zh-CN" altLang="en-US" dirty="0">
                <a:effectLst/>
                <a:latin typeface="微软雅黑" panose="020B0503020204020204" pitchFamily="34" charset="-122"/>
                <a:ea typeface="微软雅黑" panose="020B0503020204020204" pitchFamily="34" charset="-122"/>
              </a:rPr>
              <a:t> 既存在于上一个窗口，也存在于这一个窗口。</a:t>
            </a:r>
            <a:endParaRPr lang="en-US" altLang="zh-CN" dirty="0">
              <a:effectLst/>
              <a:latin typeface="微软雅黑" panose="020B0503020204020204" pitchFamily="34" charset="-122"/>
              <a:ea typeface="微软雅黑" panose="020B0503020204020204" pitchFamily="34" charset="-122"/>
            </a:endParaRPr>
          </a:p>
          <a:p>
            <a:pPr>
              <a:lnSpc>
                <a:spcPct val="150000"/>
              </a:lnSpc>
            </a:pPr>
            <a:r>
              <a:rPr lang="zh-CN" altLang="en-US" dirty="0">
                <a:effectLst/>
                <a:latin typeface="微软雅黑" panose="020B0503020204020204" pitchFamily="34" charset="-122"/>
                <a:ea typeface="微软雅黑" panose="020B0503020204020204" pitchFamily="34" charset="-122"/>
              </a:rPr>
              <a:t>暴力法会把 </a:t>
            </a:r>
            <a:r>
              <a:rPr lang="en-US" altLang="zh-CN" dirty="0">
                <a:solidFill>
                  <a:srgbClr val="C00000"/>
                </a:solidFill>
                <a:effectLst/>
                <a:latin typeface="Consolas" panose="020B0609020204030204" pitchFamily="49" charset="0"/>
                <a:ea typeface="微软雅黑" panose="020B0503020204020204" pitchFamily="34" charset="-122"/>
              </a:rPr>
              <a:t>B</a:t>
            </a:r>
            <a:r>
              <a:rPr lang="zh-CN" altLang="en-US" dirty="0">
                <a:effectLst/>
                <a:latin typeface="微软雅黑" panose="020B0503020204020204" pitchFamily="34" charset="-122"/>
                <a:ea typeface="微软雅黑" panose="020B0503020204020204" pitchFamily="34" charset="-122"/>
              </a:rPr>
              <a:t> 和 </a:t>
            </a:r>
            <a:r>
              <a:rPr lang="en-US" altLang="zh-CN" dirty="0">
                <a:solidFill>
                  <a:srgbClr val="C00000"/>
                </a:solidFill>
                <a:effectLst/>
                <a:latin typeface="Consolas" panose="020B0609020204030204" pitchFamily="49" charset="0"/>
                <a:ea typeface="微软雅黑" panose="020B0503020204020204" pitchFamily="34" charset="-122"/>
              </a:rPr>
              <a:t>C</a:t>
            </a:r>
            <a:r>
              <a:rPr lang="zh-CN" altLang="en-US" dirty="0">
                <a:effectLst/>
                <a:latin typeface="微软雅黑" panose="020B0503020204020204" pitchFamily="34" charset="-122"/>
                <a:ea typeface="微软雅黑" panose="020B0503020204020204" pitchFamily="34" charset="-122"/>
              </a:rPr>
              <a:t> 反复比较无数次。</a:t>
            </a:r>
            <a:r>
              <a:rPr lang="zh-CN" altLang="en-US" b="1" dirty="0">
                <a:effectLst/>
                <a:latin typeface="微软雅黑" panose="020B0503020204020204" pitchFamily="34" charset="-122"/>
                <a:ea typeface="微软雅黑" panose="020B0503020204020204" pitchFamily="34" charset="-122"/>
              </a:rPr>
              <a:t>这种大量的重复比较，就是算法低效的原因。</a:t>
            </a:r>
            <a:endParaRPr lang="en-US" altLang="zh-CN" b="1" dirty="0">
              <a:effectLst/>
              <a:latin typeface="微软雅黑" panose="020B0503020204020204" pitchFamily="34" charset="-122"/>
              <a:ea typeface="微软雅黑" panose="020B0503020204020204" pitchFamily="34" charset="-122"/>
            </a:endParaRPr>
          </a:p>
        </p:txBody>
      </p:sp>
      <p:sp>
        <p:nvSpPr>
          <p:cNvPr id="25" name="文本框 24">
            <a:extLst>
              <a:ext uri="{FF2B5EF4-FFF2-40B4-BE49-F238E27FC236}">
                <a16:creationId xmlns:a16="http://schemas.microsoft.com/office/drawing/2014/main" id="{49F24A5F-4B3B-E0EF-C6BA-6EC7C10286B7}"/>
              </a:ext>
            </a:extLst>
          </p:cNvPr>
          <p:cNvSpPr txBox="1"/>
          <p:nvPr/>
        </p:nvSpPr>
        <p:spPr>
          <a:xfrm>
            <a:off x="848103" y="4849131"/>
            <a:ext cx="10495787" cy="1289905"/>
          </a:xfrm>
          <a:prstGeom prst="rect">
            <a:avLst/>
          </a:prstGeom>
          <a:solidFill>
            <a:schemeClr val="bg1">
              <a:lumMod val="95000"/>
            </a:schemeClr>
          </a:solidFill>
        </p:spPr>
        <p:txBody>
          <a:bodyPr wrap="square">
            <a:spAutoFit/>
          </a:bodyPr>
          <a:lstStyle/>
          <a:p>
            <a:pPr>
              <a:lnSpc>
                <a:spcPct val="150000"/>
              </a:lnSpc>
            </a:pPr>
            <a:r>
              <a:rPr lang="zh-CN" altLang="en-US" dirty="0">
                <a:effectLst/>
                <a:latin typeface="微软雅黑" panose="020B0503020204020204" pitchFamily="34" charset="-122"/>
                <a:ea typeface="微软雅黑" panose="020B0503020204020204" pitchFamily="34" charset="-122"/>
              </a:rPr>
              <a:t>我们需要构建一个</a:t>
            </a:r>
            <a:r>
              <a:rPr lang="zh-CN" altLang="en-US" b="1" dirty="0">
                <a:effectLst/>
                <a:latin typeface="微软雅黑" panose="020B0503020204020204" pitchFamily="34" charset="-122"/>
                <a:ea typeface="微软雅黑" panose="020B0503020204020204" pitchFamily="34" charset="-122"/>
              </a:rPr>
              <a:t>动态的候选队列</a:t>
            </a:r>
            <a:r>
              <a:rPr lang="zh-CN" altLang="en-US" dirty="0">
                <a:effectLst/>
                <a:latin typeface="微软雅黑" panose="020B0503020204020204" pitchFamily="34" charset="-122"/>
                <a:ea typeface="微软雅黑" panose="020B0503020204020204" pitchFamily="34" charset="-122"/>
              </a:rPr>
              <a:t>。这个队列能够随着窗口的滑动，实时记录当前区间内</a:t>
            </a:r>
            <a:r>
              <a:rPr lang="zh-CN" altLang="en-US" b="1" dirty="0">
                <a:effectLst/>
                <a:latin typeface="微软雅黑" panose="020B0503020204020204" pitchFamily="34" charset="-122"/>
                <a:ea typeface="微软雅黑" panose="020B0503020204020204" pitchFamily="34" charset="-122"/>
              </a:rPr>
              <a:t>有希望成为最值的候选解</a:t>
            </a:r>
            <a:r>
              <a:rPr lang="zh-CN" altLang="en-US" dirty="0">
                <a:effectLst/>
                <a:latin typeface="微软雅黑" panose="020B0503020204020204" pitchFamily="34" charset="-122"/>
                <a:ea typeface="微软雅黑" panose="020B0503020204020204" pitchFamily="34" charset="-122"/>
              </a:rPr>
              <a:t>；并且利用元素的单调性，</a:t>
            </a:r>
            <a:r>
              <a:rPr lang="zh-CN" altLang="en-US" b="1" dirty="0">
                <a:effectLst/>
                <a:latin typeface="微软雅黑" panose="020B0503020204020204" pitchFamily="34" charset="-122"/>
                <a:ea typeface="微软雅黑" panose="020B0503020204020204" pitchFamily="34" charset="-122"/>
              </a:rPr>
              <a:t>主动过滤掉那些数值更小且生命周期更短的冗余数据</a:t>
            </a:r>
            <a:r>
              <a:rPr lang="zh-CN" altLang="en-US" dirty="0">
                <a:effectLst/>
                <a:latin typeface="微软雅黑" panose="020B0503020204020204" pitchFamily="34" charset="-122"/>
                <a:ea typeface="微软雅黑" panose="020B0503020204020204" pitchFamily="34" charset="-122"/>
              </a:rPr>
              <a:t>。</a:t>
            </a:r>
          </a:p>
          <a:p>
            <a:pPr>
              <a:lnSpc>
                <a:spcPct val="150000"/>
              </a:lnSpc>
            </a:pPr>
            <a:r>
              <a:rPr lang="zh-CN" altLang="en-US" dirty="0">
                <a:effectLst/>
                <a:latin typeface="微软雅黑" panose="020B0503020204020204" pitchFamily="34" charset="-122"/>
                <a:ea typeface="微软雅黑" panose="020B0503020204020204" pitchFamily="34" charset="-122"/>
              </a:rPr>
              <a:t>故这时就轮到单调队列登场了。</a:t>
            </a:r>
          </a:p>
        </p:txBody>
      </p:sp>
    </p:spTree>
    <p:extLst>
      <p:ext uri="{BB962C8B-B14F-4D97-AF65-F5344CB8AC3E}">
        <p14:creationId xmlns:p14="http://schemas.microsoft.com/office/powerpoint/2010/main" val="37195809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单调队列</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1BB6ED47-D0A0-C1E7-2534-2D49BA3CEFC0}"/>
              </a:ext>
            </a:extLst>
          </p:cNvPr>
          <p:cNvSpPr txBox="1"/>
          <p:nvPr/>
        </p:nvSpPr>
        <p:spPr>
          <a:xfrm>
            <a:off x="848107" y="1536669"/>
            <a:ext cx="10495786" cy="1708866"/>
          </a:xfrm>
          <a:prstGeom prst="rect">
            <a:avLst/>
          </a:prstGeom>
          <a:solidFill>
            <a:schemeClr val="accent1">
              <a:lumMod val="20000"/>
              <a:lumOff val="80000"/>
            </a:schemeClr>
          </a:solidFill>
        </p:spPr>
        <p:txBody>
          <a:bodyPr wrap="square">
            <a:spAutoFit/>
          </a:bodyPr>
          <a:lstStyle/>
          <a:p>
            <a:pPr>
              <a:lnSpc>
                <a:spcPct val="150000"/>
              </a:lnSpc>
            </a:pPr>
            <a:r>
              <a:rPr lang="zh-CN" altLang="en-US" dirty="0">
                <a:effectLst/>
                <a:ea typeface="微软雅黑" panose="020B0503020204020204" pitchFamily="34" charset="-122"/>
              </a:rPr>
              <a:t>那如何</a:t>
            </a:r>
            <a:r>
              <a:rPr lang="zh-CN" altLang="en-US" b="1" dirty="0">
                <a:effectLst/>
                <a:ea typeface="微软雅黑" panose="020B0503020204020204" pitchFamily="34" charset="-122"/>
              </a:rPr>
              <a:t>判定一个元素是否有价值</a:t>
            </a:r>
            <a:r>
              <a:rPr lang="en-US" altLang="zh-CN" b="1" dirty="0">
                <a:effectLst/>
                <a:ea typeface="微软雅黑" panose="020B0503020204020204" pitchFamily="34" charset="-122"/>
              </a:rPr>
              <a:t>?</a:t>
            </a:r>
            <a:endParaRPr lang="zh-CN" altLang="en-US" dirty="0">
              <a:effectLst/>
              <a:ea typeface="微软雅黑" panose="020B0503020204020204" pitchFamily="34" charset="-122"/>
            </a:endParaRPr>
          </a:p>
          <a:p>
            <a:pPr>
              <a:lnSpc>
                <a:spcPct val="150000"/>
              </a:lnSpc>
            </a:pPr>
            <a:r>
              <a:rPr lang="zh-CN" altLang="en-US" dirty="0">
                <a:effectLst/>
                <a:ea typeface="微软雅黑" panose="020B0503020204020204" pitchFamily="34" charset="-122"/>
              </a:rPr>
              <a:t>在滑动窗口中，一个元素想要成为最大值，需要具备两个条件：</a:t>
            </a: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数值大小：值越大越好。</a:t>
            </a:r>
          </a:p>
          <a:p>
            <a:pPr indent="-342900">
              <a:lnSpc>
                <a:spcPct val="150000"/>
              </a:lnSpc>
              <a:buClr>
                <a:srgbClr val="000000"/>
              </a:buClr>
              <a:buFont typeface="微软雅黑" panose="020B0503020204020204" pitchFamily="34" charset="-122"/>
              <a:buAutoNum type="arabicPeriod"/>
            </a:pPr>
            <a:r>
              <a:rPr lang="zh-CN" altLang="en-US" dirty="0">
                <a:ea typeface="微软雅黑" panose="020B0503020204020204" pitchFamily="34" charset="-122"/>
              </a:rPr>
              <a:t>存在</a:t>
            </a:r>
            <a:r>
              <a:rPr lang="zh-CN" altLang="en-US" dirty="0">
                <a:effectLst/>
                <a:ea typeface="微软雅黑" panose="020B0503020204020204" pitchFamily="34" charset="-122"/>
              </a:rPr>
              <a:t>时间（下标位置）：位置越靠右越好，因为它脱离窗口（过期）的时间更晚。</a:t>
            </a:r>
          </a:p>
        </p:txBody>
      </p:sp>
      <p:sp>
        <p:nvSpPr>
          <p:cNvPr id="11" name="文本框 10">
            <a:extLst>
              <a:ext uri="{FF2B5EF4-FFF2-40B4-BE49-F238E27FC236}">
                <a16:creationId xmlns:a16="http://schemas.microsoft.com/office/drawing/2014/main" id="{ED715899-5BB9-2390-7299-A427F8B0E5C9}"/>
              </a:ext>
            </a:extLst>
          </p:cNvPr>
          <p:cNvSpPr txBox="1"/>
          <p:nvPr/>
        </p:nvSpPr>
        <p:spPr>
          <a:xfrm>
            <a:off x="642176" y="3547301"/>
            <a:ext cx="10907648" cy="2539862"/>
          </a:xfrm>
          <a:prstGeom prst="rect">
            <a:avLst/>
          </a:prstGeom>
          <a:solidFill>
            <a:schemeClr val="accent4">
              <a:lumMod val="20000"/>
              <a:lumOff val="80000"/>
            </a:schemeClr>
          </a:solidFill>
        </p:spPr>
        <p:txBody>
          <a:bodyPr wrap="square">
            <a:spAutoFit/>
          </a:bodyPr>
          <a:lstStyle/>
          <a:p>
            <a:pPr>
              <a:lnSpc>
                <a:spcPct val="150000"/>
              </a:lnSpc>
            </a:pPr>
            <a:r>
              <a:rPr lang="zh-CN" altLang="en-US" dirty="0">
                <a:effectLst/>
                <a:ea typeface="微软雅黑" panose="020B0503020204020204" pitchFamily="34" charset="-122"/>
              </a:rPr>
              <a:t>基于这两点，</a:t>
            </a:r>
            <a:r>
              <a:rPr lang="zh-CN" altLang="en-US" dirty="0">
                <a:ea typeface="微软雅黑" panose="020B0503020204020204" pitchFamily="34" charset="-122"/>
              </a:rPr>
              <a:t>可以</a:t>
            </a:r>
            <a:r>
              <a:rPr lang="zh-CN" altLang="en-US" dirty="0">
                <a:effectLst/>
                <a:ea typeface="微软雅黑" panose="020B0503020204020204" pitchFamily="34" charset="-122"/>
              </a:rPr>
              <a:t>推导出： 假设窗口中有一个旧元素 </a:t>
            </a:r>
            <a:r>
              <a:rPr lang="en-US" altLang="zh-CN" dirty="0">
                <a:solidFill>
                  <a:srgbClr val="C00000"/>
                </a:solidFill>
                <a:effectLst/>
                <a:ea typeface="微软雅黑" panose="020B0503020204020204" pitchFamily="34" charset="-122"/>
              </a:rPr>
              <a:t>X</a:t>
            </a:r>
            <a:r>
              <a:rPr lang="zh-CN" altLang="en-US" dirty="0">
                <a:effectLst/>
                <a:ea typeface="微软雅黑" panose="020B0503020204020204" pitchFamily="34" charset="-122"/>
              </a:rPr>
              <a:t>，这时新来了一个元素 </a:t>
            </a:r>
            <a:r>
              <a:rPr lang="en-US" altLang="zh-CN" dirty="0">
                <a:solidFill>
                  <a:srgbClr val="C00000"/>
                </a:solidFill>
                <a:effectLst/>
                <a:ea typeface="微软雅黑" panose="020B0503020204020204" pitchFamily="34" charset="-122"/>
              </a:rPr>
              <a:t>Y</a:t>
            </a:r>
            <a:r>
              <a:rPr lang="zh-CN" altLang="en-US" dirty="0">
                <a:effectLst/>
                <a:ea typeface="微软雅黑" panose="020B0503020204020204" pitchFamily="34" charset="-122"/>
              </a:rPr>
              <a:t>（显然 </a:t>
            </a:r>
            <a:r>
              <a:rPr lang="en-US" altLang="zh-CN" dirty="0">
                <a:solidFill>
                  <a:srgbClr val="C00000"/>
                </a:solidFill>
                <a:effectLst/>
                <a:ea typeface="微软雅黑" panose="020B0503020204020204" pitchFamily="34" charset="-122"/>
              </a:rPr>
              <a:t>Y</a:t>
            </a:r>
            <a:r>
              <a:rPr lang="zh-CN" altLang="en-US" dirty="0">
                <a:effectLst/>
                <a:ea typeface="微软雅黑" panose="020B0503020204020204" pitchFamily="34" charset="-122"/>
              </a:rPr>
              <a:t> 在 </a:t>
            </a:r>
            <a:r>
              <a:rPr lang="en-US" altLang="zh-CN" dirty="0">
                <a:solidFill>
                  <a:srgbClr val="C00000"/>
                </a:solidFill>
                <a:effectLst/>
                <a:ea typeface="微软雅黑" panose="020B0503020204020204" pitchFamily="34" charset="-122"/>
              </a:rPr>
              <a:t>X</a:t>
            </a:r>
            <a:r>
              <a:rPr lang="zh-CN" altLang="en-US" dirty="0">
                <a:effectLst/>
                <a:ea typeface="微软雅黑" panose="020B0503020204020204" pitchFamily="34" charset="-122"/>
              </a:rPr>
              <a:t> 的右边，</a:t>
            </a:r>
            <a:r>
              <a:rPr lang="en-US" altLang="zh-CN" dirty="0">
                <a:solidFill>
                  <a:srgbClr val="C00000"/>
                </a:solidFill>
                <a:effectLst/>
                <a:ea typeface="微软雅黑" panose="020B0503020204020204" pitchFamily="34" charset="-122"/>
              </a:rPr>
              <a:t>Y</a:t>
            </a:r>
            <a:r>
              <a:rPr lang="zh-CN" altLang="en-US" dirty="0">
                <a:effectLst/>
                <a:ea typeface="微软雅黑" panose="020B0503020204020204" pitchFamily="34" charset="-122"/>
              </a:rPr>
              <a:t> 的生存时间比 </a:t>
            </a:r>
            <a:r>
              <a:rPr lang="en-US" altLang="zh-CN" dirty="0">
                <a:solidFill>
                  <a:srgbClr val="C00000"/>
                </a:solidFill>
                <a:effectLst/>
                <a:ea typeface="微软雅黑" panose="020B0503020204020204" pitchFamily="34" charset="-122"/>
              </a:rPr>
              <a:t>X</a:t>
            </a:r>
            <a:r>
              <a:rPr lang="zh-CN" altLang="en-US" dirty="0">
                <a:effectLst/>
                <a:ea typeface="微软雅黑" panose="020B0503020204020204" pitchFamily="34" charset="-122"/>
              </a:rPr>
              <a:t> 长）。</a:t>
            </a:r>
          </a:p>
          <a:p>
            <a:pPr indent="-285750">
              <a:lnSpc>
                <a:spcPct val="150000"/>
              </a:lnSpc>
              <a:buClr>
                <a:srgbClr val="000000"/>
              </a:buClr>
              <a:buFont typeface="微软雅黑" panose="020B0503020204020204" pitchFamily="34" charset="-122"/>
              <a:buChar char="•"/>
            </a:pPr>
            <a:r>
              <a:rPr lang="zh-CN" altLang="en-US" b="1" dirty="0">
                <a:effectLst/>
                <a:ea typeface="微软雅黑" panose="020B0503020204020204" pitchFamily="34" charset="-122"/>
              </a:rPr>
              <a:t>情况 </a:t>
            </a:r>
            <a:r>
              <a:rPr lang="en-US" altLang="zh-CN" b="1" dirty="0">
                <a:effectLst/>
                <a:ea typeface="微软雅黑" panose="020B0503020204020204" pitchFamily="34" charset="-122"/>
              </a:rPr>
              <a:t>A</a:t>
            </a:r>
            <a:r>
              <a:rPr lang="zh-CN" altLang="en-US" b="1" dirty="0">
                <a:effectLst/>
                <a:ea typeface="微软雅黑" panose="020B0503020204020204" pitchFamily="34" charset="-122"/>
              </a:rPr>
              <a:t>：如果 </a:t>
            </a:r>
            <a:r>
              <a:rPr lang="en-US" altLang="zh-CN" b="1" dirty="0">
                <a:solidFill>
                  <a:srgbClr val="C00000"/>
                </a:solidFill>
                <a:effectLst/>
                <a:ea typeface="微软雅黑" panose="020B0503020204020204" pitchFamily="34" charset="-122"/>
              </a:rPr>
              <a:t>Y &gt;= X</a:t>
            </a:r>
            <a:r>
              <a:rPr lang="zh-CN" altLang="en-US" b="1" dirty="0">
                <a:effectLst/>
                <a:ea typeface="微软雅黑" panose="020B0503020204020204" pitchFamily="34" charset="-122"/>
              </a:rPr>
              <a:t>。 </a:t>
            </a:r>
            <a:r>
              <a:rPr lang="zh-CN" altLang="en-US" dirty="0">
                <a:effectLst/>
                <a:ea typeface="微软雅黑" panose="020B0503020204020204" pitchFamily="34" charset="-122"/>
              </a:rPr>
              <a:t>这说明 </a:t>
            </a:r>
            <a:r>
              <a:rPr lang="en-US" altLang="zh-CN" dirty="0">
                <a:solidFill>
                  <a:srgbClr val="C00000"/>
                </a:solidFill>
                <a:effectLst/>
                <a:ea typeface="微软雅黑" panose="020B0503020204020204" pitchFamily="34" charset="-122"/>
              </a:rPr>
              <a:t>Y</a:t>
            </a:r>
            <a:r>
              <a:rPr lang="zh-CN" altLang="en-US" dirty="0">
                <a:effectLst/>
                <a:ea typeface="微软雅黑" panose="020B0503020204020204" pitchFamily="34" charset="-122"/>
              </a:rPr>
              <a:t> 不仅比 </a:t>
            </a:r>
            <a:r>
              <a:rPr lang="en-US" altLang="zh-CN" dirty="0">
                <a:solidFill>
                  <a:srgbClr val="C00000"/>
                </a:solidFill>
                <a:effectLst/>
                <a:ea typeface="微软雅黑" panose="020B0503020204020204" pitchFamily="34" charset="-122"/>
              </a:rPr>
              <a:t>X</a:t>
            </a:r>
            <a:r>
              <a:rPr lang="zh-CN" altLang="en-US" dirty="0">
                <a:effectLst/>
                <a:ea typeface="微软雅黑" panose="020B0503020204020204" pitchFamily="34" charset="-122"/>
              </a:rPr>
              <a:t> 强，活得还比 </a:t>
            </a:r>
            <a:r>
              <a:rPr lang="en-US" altLang="zh-CN" dirty="0">
                <a:solidFill>
                  <a:srgbClr val="C00000"/>
                </a:solidFill>
                <a:effectLst/>
                <a:ea typeface="微软雅黑" panose="020B0503020204020204" pitchFamily="34" charset="-122"/>
              </a:rPr>
              <a:t>X</a:t>
            </a:r>
            <a:r>
              <a:rPr lang="zh-CN" altLang="en-US" dirty="0">
                <a:effectLst/>
                <a:ea typeface="微软雅黑" panose="020B0503020204020204" pitchFamily="34" charset="-122"/>
              </a:rPr>
              <a:t> 久。那么在未来的任何时刻，只要 </a:t>
            </a:r>
            <a:r>
              <a:rPr lang="en-US" altLang="zh-CN" dirty="0">
                <a:solidFill>
                  <a:srgbClr val="C00000"/>
                </a:solidFill>
                <a:effectLst/>
                <a:ea typeface="微软雅黑" panose="020B0503020204020204" pitchFamily="34" charset="-122"/>
              </a:rPr>
              <a:t>X</a:t>
            </a:r>
            <a:r>
              <a:rPr lang="zh-CN" altLang="en-US" dirty="0">
                <a:effectLst/>
                <a:ea typeface="微软雅黑" panose="020B0503020204020204" pitchFamily="34" charset="-122"/>
              </a:rPr>
              <a:t> 还在窗口里，</a:t>
            </a:r>
            <a:r>
              <a:rPr lang="en-US" altLang="zh-CN" dirty="0">
                <a:solidFill>
                  <a:srgbClr val="C00000"/>
                </a:solidFill>
                <a:effectLst/>
                <a:ea typeface="微软雅黑" panose="020B0503020204020204" pitchFamily="34" charset="-122"/>
              </a:rPr>
              <a:t>Y</a:t>
            </a:r>
            <a:r>
              <a:rPr lang="zh-CN" altLang="en-US" dirty="0">
                <a:effectLst/>
                <a:ea typeface="微软雅黑" panose="020B0503020204020204" pitchFamily="34" charset="-122"/>
              </a:rPr>
              <a:t> 就一定也在窗口里，且 </a:t>
            </a:r>
            <a:r>
              <a:rPr lang="en-US" altLang="zh-CN" dirty="0">
                <a:solidFill>
                  <a:srgbClr val="C00000"/>
                </a:solidFill>
                <a:effectLst/>
                <a:ea typeface="微软雅黑" panose="020B0503020204020204" pitchFamily="34" charset="-122"/>
              </a:rPr>
              <a:t>Y</a:t>
            </a:r>
            <a:r>
              <a:rPr lang="zh-CN" altLang="en-US" dirty="0">
                <a:effectLst/>
                <a:ea typeface="微软雅黑" panose="020B0503020204020204" pitchFamily="34" charset="-122"/>
              </a:rPr>
              <a:t> 会一直压制 </a:t>
            </a:r>
            <a:r>
              <a:rPr lang="en-US" altLang="zh-CN" dirty="0">
                <a:solidFill>
                  <a:srgbClr val="C00000"/>
                </a:solidFill>
                <a:effectLst/>
                <a:ea typeface="微软雅黑" panose="020B0503020204020204" pitchFamily="34" charset="-122"/>
              </a:rPr>
              <a:t>X</a:t>
            </a:r>
            <a:r>
              <a:rPr lang="zh-CN" altLang="en-US" dirty="0">
                <a:effectLst/>
                <a:ea typeface="微软雅黑" panose="020B0503020204020204" pitchFamily="34" charset="-122"/>
              </a:rPr>
              <a:t>。因此 </a:t>
            </a:r>
            <a:r>
              <a:rPr lang="en-US" altLang="zh-CN" dirty="0">
                <a:solidFill>
                  <a:srgbClr val="C00000"/>
                </a:solidFill>
                <a:effectLst/>
                <a:ea typeface="微软雅黑" panose="020B0503020204020204" pitchFamily="34" charset="-122"/>
              </a:rPr>
              <a:t>X</a:t>
            </a:r>
            <a:r>
              <a:rPr lang="zh-CN" altLang="en-US" dirty="0">
                <a:effectLst/>
                <a:ea typeface="微软雅黑" panose="020B0503020204020204" pitchFamily="34" charset="-122"/>
              </a:rPr>
              <a:t> 变得毫无价值，可以立刻被永远删除！</a:t>
            </a:r>
          </a:p>
          <a:p>
            <a:pPr indent="-285750">
              <a:lnSpc>
                <a:spcPct val="150000"/>
              </a:lnSpc>
              <a:buClr>
                <a:srgbClr val="000000"/>
              </a:buClr>
              <a:buFont typeface="微软雅黑" panose="020B0503020204020204" pitchFamily="34" charset="-122"/>
              <a:buChar char="•"/>
            </a:pPr>
            <a:r>
              <a:rPr lang="zh-CN" altLang="en-US" b="1" dirty="0">
                <a:effectLst/>
                <a:ea typeface="微软雅黑" panose="020B0503020204020204" pitchFamily="34" charset="-122"/>
              </a:rPr>
              <a:t>情况 </a:t>
            </a:r>
            <a:r>
              <a:rPr lang="en-US" altLang="zh-CN" b="1" dirty="0">
                <a:effectLst/>
                <a:ea typeface="微软雅黑" panose="020B0503020204020204" pitchFamily="34" charset="-122"/>
              </a:rPr>
              <a:t>B</a:t>
            </a:r>
            <a:r>
              <a:rPr lang="zh-CN" altLang="en-US" b="1" dirty="0">
                <a:effectLst/>
                <a:ea typeface="微软雅黑" panose="020B0503020204020204" pitchFamily="34" charset="-122"/>
              </a:rPr>
              <a:t>：如果 </a:t>
            </a:r>
            <a:r>
              <a:rPr lang="en-US" altLang="zh-CN" b="1" dirty="0">
                <a:solidFill>
                  <a:srgbClr val="C00000"/>
                </a:solidFill>
                <a:effectLst/>
                <a:ea typeface="微软雅黑" panose="020B0503020204020204" pitchFamily="34" charset="-122"/>
              </a:rPr>
              <a:t>Y &lt; X</a:t>
            </a:r>
            <a:r>
              <a:rPr lang="zh-CN" altLang="en-US" b="1" dirty="0">
                <a:effectLst/>
                <a:ea typeface="微软雅黑" panose="020B0503020204020204" pitchFamily="34" charset="-122"/>
              </a:rPr>
              <a:t>。 </a:t>
            </a:r>
            <a:r>
              <a:rPr lang="zh-CN" altLang="en-US" dirty="0">
                <a:effectLst/>
                <a:ea typeface="微软雅黑" panose="020B0503020204020204" pitchFamily="34" charset="-122"/>
              </a:rPr>
              <a:t>虽然 </a:t>
            </a:r>
            <a:r>
              <a:rPr lang="en-US" altLang="zh-CN" dirty="0">
                <a:solidFill>
                  <a:srgbClr val="C00000"/>
                </a:solidFill>
                <a:effectLst/>
                <a:ea typeface="微软雅黑" panose="020B0503020204020204" pitchFamily="34" charset="-122"/>
              </a:rPr>
              <a:t>Y</a:t>
            </a:r>
            <a:r>
              <a:rPr lang="zh-CN" altLang="en-US" dirty="0">
                <a:effectLst/>
                <a:ea typeface="微软雅黑" panose="020B0503020204020204" pitchFamily="34" charset="-122"/>
              </a:rPr>
              <a:t> 打不过 </a:t>
            </a:r>
            <a:r>
              <a:rPr lang="en-US" altLang="zh-CN" dirty="0">
                <a:solidFill>
                  <a:srgbClr val="C00000"/>
                </a:solidFill>
                <a:effectLst/>
                <a:ea typeface="微软雅黑" panose="020B0503020204020204" pitchFamily="34" charset="-122"/>
              </a:rPr>
              <a:t>X</a:t>
            </a:r>
            <a:r>
              <a:rPr lang="zh-CN" altLang="en-US" dirty="0">
                <a:effectLst/>
                <a:ea typeface="微软雅黑" panose="020B0503020204020204" pitchFamily="34" charset="-122"/>
              </a:rPr>
              <a:t>，但 </a:t>
            </a:r>
            <a:r>
              <a:rPr lang="en-US" altLang="zh-CN" dirty="0">
                <a:solidFill>
                  <a:srgbClr val="C00000"/>
                </a:solidFill>
                <a:effectLst/>
                <a:ea typeface="微软雅黑" panose="020B0503020204020204" pitchFamily="34" charset="-122"/>
              </a:rPr>
              <a:t>Y</a:t>
            </a:r>
            <a:r>
              <a:rPr lang="zh-CN" altLang="en-US" dirty="0">
                <a:effectLst/>
                <a:ea typeface="微软雅黑" panose="020B0503020204020204" pitchFamily="34" charset="-122"/>
              </a:rPr>
              <a:t> 年轻啊！等 </a:t>
            </a:r>
            <a:r>
              <a:rPr lang="en-US" altLang="zh-CN" dirty="0">
                <a:solidFill>
                  <a:srgbClr val="C00000"/>
                </a:solidFill>
                <a:effectLst/>
                <a:ea typeface="微软雅黑" panose="020B0503020204020204" pitchFamily="34" charset="-122"/>
              </a:rPr>
              <a:t>X</a:t>
            </a:r>
            <a:r>
              <a:rPr lang="zh-CN" altLang="en-US" dirty="0">
                <a:effectLst/>
                <a:ea typeface="微软雅黑" panose="020B0503020204020204" pitchFamily="34" charset="-122"/>
              </a:rPr>
              <a:t> 老了被移出窗口后，</a:t>
            </a:r>
            <a:r>
              <a:rPr lang="en-US" altLang="zh-CN" dirty="0">
                <a:solidFill>
                  <a:srgbClr val="C00000"/>
                </a:solidFill>
                <a:effectLst/>
                <a:ea typeface="微软雅黑" panose="020B0503020204020204" pitchFamily="34" charset="-122"/>
              </a:rPr>
              <a:t>Y</a:t>
            </a:r>
            <a:r>
              <a:rPr lang="zh-CN" altLang="en-US" dirty="0">
                <a:effectLst/>
                <a:ea typeface="微软雅黑" panose="020B0503020204020204" pitchFamily="34" charset="-122"/>
              </a:rPr>
              <a:t> 有可能在这段老大被移走的时间里成为最大值。因此，</a:t>
            </a:r>
            <a:r>
              <a:rPr lang="en-US" altLang="zh-CN" dirty="0">
                <a:solidFill>
                  <a:srgbClr val="C00000"/>
                </a:solidFill>
                <a:effectLst/>
                <a:ea typeface="微软雅黑" panose="020B0503020204020204" pitchFamily="34" charset="-122"/>
              </a:rPr>
              <a:t>Y</a:t>
            </a:r>
            <a:r>
              <a:rPr lang="zh-CN" altLang="en-US" dirty="0">
                <a:effectLst/>
                <a:ea typeface="微软雅黑" panose="020B0503020204020204" pitchFamily="34" charset="-122"/>
              </a:rPr>
              <a:t> 必须被保留，作为 </a:t>
            </a:r>
            <a:r>
              <a:rPr lang="en-US" altLang="zh-CN" dirty="0">
                <a:solidFill>
                  <a:srgbClr val="C00000"/>
                </a:solidFill>
                <a:effectLst/>
                <a:ea typeface="微软雅黑" panose="020B0503020204020204" pitchFamily="34" charset="-122"/>
              </a:rPr>
              <a:t>X</a:t>
            </a:r>
            <a:r>
              <a:rPr lang="zh-CN" altLang="en-US" dirty="0">
                <a:effectLst/>
                <a:ea typeface="微软雅黑" panose="020B0503020204020204" pitchFamily="34" charset="-122"/>
              </a:rPr>
              <a:t> 的备胎。</a:t>
            </a:r>
          </a:p>
        </p:txBody>
      </p:sp>
    </p:spTree>
    <p:extLst>
      <p:ext uri="{BB962C8B-B14F-4D97-AF65-F5344CB8AC3E}">
        <p14:creationId xmlns:p14="http://schemas.microsoft.com/office/powerpoint/2010/main" val="6787840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单调队列</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221B480A-56B3-9829-8611-1C8E8B76E952}"/>
              </a:ext>
            </a:extLst>
          </p:cNvPr>
          <p:cNvSpPr txBox="1"/>
          <p:nvPr/>
        </p:nvSpPr>
        <p:spPr>
          <a:xfrm>
            <a:off x="775716" y="1534042"/>
            <a:ext cx="10495787" cy="1289905"/>
          </a:xfrm>
          <a:prstGeom prst="rect">
            <a:avLst/>
          </a:prstGeom>
          <a:solidFill>
            <a:schemeClr val="accent6">
              <a:lumMod val="20000"/>
              <a:lumOff val="80000"/>
            </a:schemeClr>
          </a:solidFill>
        </p:spPr>
        <p:txBody>
          <a:bodyPr wrap="square">
            <a:spAutoFit/>
          </a:bodyPr>
          <a:lstStyle/>
          <a:p>
            <a:pPr>
              <a:lnSpc>
                <a:spcPct val="150000"/>
              </a:lnSpc>
            </a:pPr>
            <a:r>
              <a:rPr lang="zh-CN" altLang="en-US" dirty="0">
                <a:effectLst/>
                <a:latin typeface="微软雅黑" panose="020B0503020204020204" pitchFamily="34" charset="-122"/>
                <a:ea typeface="微软雅黑" panose="020B0503020204020204" pitchFamily="34" charset="-122"/>
              </a:rPr>
              <a:t>按照这个规则，我们的队列里只会剩下一种形态的数据：</a:t>
            </a:r>
            <a:r>
              <a:rPr lang="zh-CN" altLang="en-US" b="1" dirty="0">
                <a:effectLst/>
                <a:latin typeface="微软雅黑" panose="020B0503020204020204" pitchFamily="34" charset="-122"/>
                <a:ea typeface="微软雅黑" panose="020B0503020204020204" pitchFamily="34" charset="-122"/>
              </a:rPr>
              <a:t>值严格递减（从大到小排列）的序列</a:t>
            </a:r>
            <a:r>
              <a:rPr lang="zh-CN" altLang="en-US" dirty="0">
                <a:effectLst/>
                <a:latin typeface="微软雅黑" panose="020B0503020204020204" pitchFamily="34" charset="-122"/>
                <a:ea typeface="微软雅黑" panose="020B0503020204020204" pitchFamily="34" charset="-122"/>
              </a:rPr>
              <a:t>。</a:t>
            </a:r>
            <a:endParaRPr lang="en-US" altLang="zh-CN" dirty="0">
              <a:effectLst/>
              <a:latin typeface="微软雅黑" panose="020B0503020204020204" pitchFamily="34" charset="-122"/>
              <a:ea typeface="微软雅黑" panose="020B0503020204020204" pitchFamily="34" charset="-122"/>
            </a:endParaRPr>
          </a:p>
          <a:p>
            <a:pPr>
              <a:lnSpc>
                <a:spcPct val="150000"/>
              </a:lnSpc>
            </a:pPr>
            <a:r>
              <a:rPr lang="zh-CN" altLang="en-US" dirty="0">
                <a:effectLst/>
                <a:latin typeface="微软雅黑" panose="020B0503020204020204" pitchFamily="34" charset="-122"/>
                <a:ea typeface="微软雅黑" panose="020B0503020204020204" pitchFamily="34" charset="-122"/>
              </a:rPr>
              <a:t>最强者永远在最前面，后面跟着一排越来越弱、但也越来越年轻的备胎。 </a:t>
            </a:r>
            <a:endParaRPr lang="en-US" altLang="zh-CN" dirty="0">
              <a:effectLst/>
              <a:latin typeface="微软雅黑" panose="020B0503020204020204" pitchFamily="34" charset="-122"/>
              <a:ea typeface="微软雅黑" panose="020B0503020204020204" pitchFamily="34" charset="-122"/>
            </a:endParaRPr>
          </a:p>
          <a:p>
            <a:pPr>
              <a:lnSpc>
                <a:spcPct val="150000"/>
              </a:lnSpc>
            </a:pPr>
            <a:r>
              <a:rPr lang="zh-CN" altLang="en-US" dirty="0">
                <a:effectLst/>
                <a:latin typeface="微软雅黑" panose="020B0503020204020204" pitchFamily="34" charset="-122"/>
                <a:ea typeface="微软雅黑" panose="020B0503020204020204" pitchFamily="34" charset="-122"/>
              </a:rPr>
              <a:t>这其实也就是单调性的由来！</a:t>
            </a:r>
          </a:p>
        </p:txBody>
      </p:sp>
      <p:sp>
        <p:nvSpPr>
          <p:cNvPr id="12" name="文本框 11">
            <a:extLst>
              <a:ext uri="{FF2B5EF4-FFF2-40B4-BE49-F238E27FC236}">
                <a16:creationId xmlns:a16="http://schemas.microsoft.com/office/drawing/2014/main" id="{C16A55EB-BEB8-A440-6900-86471B62A119}"/>
              </a:ext>
            </a:extLst>
          </p:cNvPr>
          <p:cNvSpPr txBox="1"/>
          <p:nvPr/>
        </p:nvSpPr>
        <p:spPr>
          <a:xfrm>
            <a:off x="775716" y="3040926"/>
            <a:ext cx="10681292" cy="1755032"/>
          </a:xfrm>
          <a:prstGeom prst="rect">
            <a:avLst/>
          </a:prstGeom>
          <a:solidFill>
            <a:schemeClr val="accent4">
              <a:lumMod val="20000"/>
              <a:lumOff val="80000"/>
            </a:schemeClr>
          </a:solidFill>
        </p:spPr>
        <p:txBody>
          <a:bodyPr wrap="square">
            <a:spAutoFit/>
          </a:bodyPr>
          <a:lstStyle/>
          <a:p>
            <a:pPr>
              <a:lnSpc>
                <a:spcPct val="150000"/>
              </a:lnSpc>
            </a:pPr>
            <a:r>
              <a:rPr lang="zh-CN" altLang="en-US" sz="2000" dirty="0">
                <a:effectLst/>
                <a:ea typeface="微软雅黑" panose="020B0503020204020204" pitchFamily="34" charset="-122"/>
              </a:rPr>
              <a:t>既然需要维持“单调递减”的特性，它就需要具备以下三种动作：</a:t>
            </a: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新元素来临时，要把前面比它小的元素统统干掉（从尾部删除）。</a:t>
            </a: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新元素加入队伍（从尾部插入）。</a:t>
            </a: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随着窗口滑动，最前面的最强者如果超出了窗口范围，必须让从头部删除。</a:t>
            </a:r>
          </a:p>
        </p:txBody>
      </p:sp>
      <p:sp>
        <p:nvSpPr>
          <p:cNvPr id="14" name="文本框 13">
            <a:extLst>
              <a:ext uri="{FF2B5EF4-FFF2-40B4-BE49-F238E27FC236}">
                <a16:creationId xmlns:a16="http://schemas.microsoft.com/office/drawing/2014/main" id="{B59DBF26-7D95-26F9-7012-591A658D4908}"/>
              </a:ext>
            </a:extLst>
          </p:cNvPr>
          <p:cNvSpPr txBox="1"/>
          <p:nvPr/>
        </p:nvSpPr>
        <p:spPr>
          <a:xfrm>
            <a:off x="775716" y="5167396"/>
            <a:ext cx="10681292" cy="877869"/>
          </a:xfrm>
          <a:prstGeom prst="rect">
            <a:avLst/>
          </a:prstGeom>
          <a:solidFill>
            <a:schemeClr val="accent5">
              <a:lumMod val="20000"/>
              <a:lumOff val="80000"/>
            </a:schemeClr>
          </a:solidFill>
        </p:spPr>
        <p:txBody>
          <a:bodyPr wrap="square">
            <a:spAutoFit/>
          </a:bodyPr>
          <a:lstStyle/>
          <a:p>
            <a:pPr>
              <a:lnSpc>
                <a:spcPct val="150000"/>
              </a:lnSpc>
            </a:pPr>
            <a:r>
              <a:rPr lang="zh-CN" altLang="en-US" dirty="0">
                <a:effectLst/>
                <a:ea typeface="微软雅黑" panose="020B0503020204020204" pitchFamily="34" charset="-122"/>
              </a:rPr>
              <a:t>只有一种数据结构能同时满足“尾部进出”和“头部出”</a:t>
            </a:r>
            <a:r>
              <a:rPr lang="en-US" altLang="zh-CN" dirty="0">
                <a:effectLst/>
                <a:ea typeface="微软雅黑" panose="020B0503020204020204" pitchFamily="34" charset="-122"/>
              </a:rPr>
              <a:t>——</a:t>
            </a:r>
            <a:r>
              <a:rPr lang="zh-CN" altLang="en-US" b="1" dirty="0">
                <a:effectLst/>
                <a:ea typeface="微软雅黑" panose="020B0503020204020204" pitchFamily="34" charset="-122"/>
              </a:rPr>
              <a:t>双端队列</a:t>
            </a:r>
            <a:r>
              <a:rPr lang="zh-CN" altLang="en-US" dirty="0">
                <a:effectLst/>
                <a:ea typeface="微软雅黑" panose="020B0503020204020204" pitchFamily="34" charset="-122"/>
              </a:rPr>
              <a:t>。</a:t>
            </a:r>
            <a:endParaRPr lang="en-US" altLang="zh-CN" dirty="0">
              <a:effectLst/>
              <a:ea typeface="微软雅黑" panose="020B0503020204020204" pitchFamily="34" charset="-122"/>
            </a:endParaRPr>
          </a:p>
          <a:p>
            <a:pPr>
              <a:lnSpc>
                <a:spcPct val="150000"/>
              </a:lnSpc>
            </a:pPr>
            <a:r>
              <a:rPr lang="zh-CN" altLang="en-US" dirty="0">
                <a:ea typeface="微软雅黑" panose="020B0503020204020204" pitchFamily="34" charset="-122"/>
              </a:rPr>
              <a:t>且结合数据的</a:t>
            </a:r>
            <a:r>
              <a:rPr lang="zh-CN" altLang="en-US" dirty="0">
                <a:effectLst/>
                <a:ea typeface="微软雅黑" panose="020B0503020204020204" pitchFamily="34" charset="-122"/>
              </a:rPr>
              <a:t>单调性，故最终决定使用</a:t>
            </a:r>
            <a:r>
              <a:rPr lang="zh-CN" altLang="en-US" b="1" dirty="0">
                <a:effectLst/>
                <a:ea typeface="微软雅黑" panose="020B0503020204020204" pitchFamily="34" charset="-122"/>
              </a:rPr>
              <a:t>单调递减队列</a:t>
            </a:r>
            <a:r>
              <a:rPr lang="zh-CN" altLang="en-US" dirty="0">
                <a:effectLst/>
                <a:ea typeface="微软雅黑" panose="020B0503020204020204" pitchFamily="34" charset="-122"/>
              </a:rPr>
              <a:t>来解决本问题。</a:t>
            </a:r>
          </a:p>
        </p:txBody>
      </p:sp>
    </p:spTree>
    <p:extLst>
      <p:ext uri="{BB962C8B-B14F-4D97-AF65-F5344CB8AC3E}">
        <p14:creationId xmlns:p14="http://schemas.microsoft.com/office/powerpoint/2010/main" val="24655588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单调队列</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7D3F8DF0-BF33-D8A1-37DC-47424D366582}"/>
              </a:ext>
            </a:extLst>
          </p:cNvPr>
          <p:cNvSpPr txBox="1"/>
          <p:nvPr/>
        </p:nvSpPr>
        <p:spPr>
          <a:xfrm>
            <a:off x="672552" y="3130517"/>
            <a:ext cx="10846896" cy="2951898"/>
          </a:xfrm>
          <a:prstGeom prst="rect">
            <a:avLst/>
          </a:prstGeom>
          <a:solidFill>
            <a:schemeClr val="accent2">
              <a:lumMod val="20000"/>
              <a:lumOff val="80000"/>
            </a:schemeClr>
          </a:solidFill>
        </p:spPr>
        <p:txBody>
          <a:bodyPr wrap="square">
            <a:spAutoFit/>
          </a:bodyPr>
          <a:lstStyle/>
          <a:p>
            <a:pPr>
              <a:lnSpc>
                <a:spcPct val="150000"/>
              </a:lnSpc>
            </a:pPr>
            <a:r>
              <a:rPr lang="zh-CN" altLang="en-US" dirty="0">
                <a:effectLst/>
                <a:ea typeface="微软雅黑" panose="020B0503020204020204" pitchFamily="34" charset="-122"/>
              </a:rPr>
              <a:t>当木板向右滑动，新来了一个数字时，我们要执行两个操作：</a:t>
            </a:r>
          </a:p>
          <a:p>
            <a:pPr indent="-342900">
              <a:lnSpc>
                <a:spcPct val="150000"/>
              </a:lnSpc>
              <a:buClr>
                <a:srgbClr val="000000"/>
              </a:buClr>
              <a:buFont typeface="微软雅黑" panose="020B0503020204020204" pitchFamily="34" charset="-122"/>
              <a:buAutoNum type="arabicPeriod"/>
            </a:pPr>
            <a:r>
              <a:rPr lang="zh-CN" altLang="en-US" b="1" dirty="0">
                <a:effectLst/>
                <a:ea typeface="微软雅黑" panose="020B0503020204020204" pitchFamily="34" charset="-122"/>
              </a:rPr>
              <a:t>清理队尾： </a:t>
            </a:r>
            <a:r>
              <a:rPr lang="zh-CN" altLang="en-US" dirty="0">
                <a:effectLst/>
                <a:ea typeface="微软雅黑" panose="020B0503020204020204" pitchFamily="34" charset="-122"/>
              </a:rPr>
              <a:t>如果新来的数字比队尾的数字大，例如 </a:t>
            </a:r>
            <a:r>
              <a:rPr lang="en-US" altLang="zh-CN" dirty="0">
                <a:effectLst/>
                <a:ea typeface="微软雅黑" panose="020B0503020204020204" pitchFamily="34" charset="-122"/>
              </a:rPr>
              <a:t>5</a:t>
            </a:r>
            <a:r>
              <a:rPr lang="zh-CN" altLang="en-US" dirty="0">
                <a:ea typeface="微软雅黑" panose="020B0503020204020204" pitchFamily="34" charset="-122"/>
              </a:rPr>
              <a:t>，</a:t>
            </a:r>
            <a:r>
              <a:rPr lang="zh-CN" altLang="en-US" dirty="0">
                <a:effectLst/>
                <a:ea typeface="微软雅黑" panose="020B0503020204020204" pitchFamily="34" charset="-122"/>
              </a:rPr>
              <a:t>说明队尾的数字既没新数字大，</a:t>
            </a:r>
            <a:r>
              <a:rPr lang="zh-CN" altLang="en-US" dirty="0">
                <a:ea typeface="微软雅黑" panose="020B0503020204020204" pitchFamily="34" charset="-122"/>
              </a:rPr>
              <a:t>并且</a:t>
            </a:r>
            <a:r>
              <a:rPr lang="zh-CN" altLang="en-US" dirty="0">
                <a:effectLst/>
                <a:ea typeface="微软雅黑" panose="020B0503020204020204" pitchFamily="34" charset="-122"/>
              </a:rPr>
              <a:t>在窗口里的存留时间还没新数字长。故所以这个队尾数字在这个窗口内永远不可能成为最大值了，可以直接踢掉！直到队尾比新数字大为止。</a:t>
            </a:r>
          </a:p>
          <a:p>
            <a:pPr indent="-342900">
              <a:lnSpc>
                <a:spcPct val="150000"/>
              </a:lnSpc>
              <a:buClr>
                <a:srgbClr val="000000"/>
              </a:buClr>
              <a:buFont typeface="微软雅黑" panose="020B0503020204020204" pitchFamily="34" charset="-122"/>
              <a:buAutoNum type="arabicPeriod"/>
            </a:pPr>
            <a:r>
              <a:rPr lang="zh-CN" altLang="en-US" b="1" dirty="0">
                <a:effectLst/>
                <a:ea typeface="微软雅黑" panose="020B0503020204020204" pitchFamily="34" charset="-122"/>
              </a:rPr>
              <a:t>清理队首： </a:t>
            </a:r>
            <a:r>
              <a:rPr lang="zh-CN" altLang="en-US" dirty="0">
                <a:effectLst/>
                <a:ea typeface="微软雅黑" panose="020B0503020204020204" pitchFamily="34" charset="-122"/>
              </a:rPr>
              <a:t>随着木板向右滑动，最左边的数字会脱离木板的覆盖范围。如果此时队首的最大值刚好是那个脱离范围的数字，说明他过期了，必须从队首踢掉，让后面的数字顶上。</a:t>
            </a:r>
            <a:endParaRPr lang="en-US" altLang="zh-CN" dirty="0">
              <a:effectLst/>
              <a:ea typeface="微软雅黑" panose="020B0503020204020204" pitchFamily="34" charset="-122"/>
            </a:endParaRPr>
          </a:p>
          <a:p>
            <a:pPr indent="-342900">
              <a:lnSpc>
                <a:spcPct val="150000"/>
              </a:lnSpc>
              <a:buClr>
                <a:srgbClr val="000000"/>
              </a:buClr>
              <a:buFont typeface="微软雅黑" panose="020B0503020204020204" pitchFamily="34" charset="-122"/>
              <a:buAutoNum type="arabicPeriod"/>
            </a:pPr>
            <a:r>
              <a:rPr lang="zh-CN" altLang="en-US" b="1" dirty="0">
                <a:effectLst/>
                <a:ea typeface="微软雅黑" panose="020B0503020204020204" pitchFamily="34" charset="-122"/>
              </a:rPr>
              <a:t>最后输出队首</a:t>
            </a:r>
            <a:r>
              <a:rPr lang="zh-CN" altLang="en-US" dirty="0">
                <a:effectLst/>
                <a:ea typeface="微软雅黑" panose="020B0503020204020204" pitchFamily="34" charset="-122"/>
              </a:rPr>
              <a:t>即可，因为队首永远保持着当前窗口的最大值。</a:t>
            </a:r>
          </a:p>
        </p:txBody>
      </p:sp>
      <p:graphicFrame>
        <p:nvGraphicFramePr>
          <p:cNvPr id="11" name="表格 10">
            <a:extLst>
              <a:ext uri="{FF2B5EF4-FFF2-40B4-BE49-F238E27FC236}">
                <a16:creationId xmlns:a16="http://schemas.microsoft.com/office/drawing/2014/main" id="{D10181DB-79F1-C9C9-ACE2-405B5FD507D9}"/>
              </a:ext>
            </a:extLst>
          </p:cNvPr>
          <p:cNvGraphicFramePr>
            <a:graphicFrameLocks noGrp="1"/>
          </p:cNvGraphicFramePr>
          <p:nvPr>
            <p:extLst>
              <p:ext uri="{D42A27DB-BD31-4B8C-83A1-F6EECF244321}">
                <p14:modId xmlns:p14="http://schemas.microsoft.com/office/powerpoint/2010/main" val="3114563436"/>
              </p:ext>
            </p:extLst>
          </p:nvPr>
        </p:nvGraphicFramePr>
        <p:xfrm>
          <a:off x="3174115" y="1659461"/>
          <a:ext cx="655692" cy="624468"/>
        </p:xfrm>
        <a:graphic>
          <a:graphicData uri="http://schemas.openxmlformats.org/drawingml/2006/table">
            <a:tbl>
              <a:tblPr firstRow="1" bandRow="1">
                <a:tableStyleId>{21E4AEA4-8DFA-4A89-87EB-49C32662AFE0}</a:tableStyleId>
              </a:tblPr>
              <a:tblGrid>
                <a:gridCol w="655692">
                  <a:extLst>
                    <a:ext uri="{9D8B030D-6E8A-4147-A177-3AD203B41FA5}">
                      <a16:colId xmlns:a16="http://schemas.microsoft.com/office/drawing/2014/main" val="1894262508"/>
                    </a:ext>
                  </a:extLst>
                </a:gridCol>
              </a:tblGrid>
              <a:tr h="624468">
                <a:tc>
                  <a:txBody>
                    <a:bodyPr/>
                    <a:lstStyle/>
                    <a:p>
                      <a:pPr algn="ctr"/>
                      <a:r>
                        <a:rPr lang="en-US" sz="2400" dirty="0"/>
                        <a:t>5</a:t>
                      </a:r>
                    </a:p>
                  </a:txBody>
                  <a:tcPr anchor="ctr"/>
                </a:tc>
                <a:extLst>
                  <a:ext uri="{0D108BD9-81ED-4DB2-BD59-A6C34878D82A}">
                    <a16:rowId xmlns:a16="http://schemas.microsoft.com/office/drawing/2014/main" val="3344496081"/>
                  </a:ext>
                </a:extLst>
              </a:tr>
            </a:tbl>
          </a:graphicData>
        </a:graphic>
      </p:graphicFrame>
      <p:graphicFrame>
        <p:nvGraphicFramePr>
          <p:cNvPr id="12" name="表格 11">
            <a:extLst>
              <a:ext uri="{FF2B5EF4-FFF2-40B4-BE49-F238E27FC236}">
                <a16:creationId xmlns:a16="http://schemas.microsoft.com/office/drawing/2014/main" id="{D627334B-51B9-5744-8703-74E6BCC32CAB}"/>
              </a:ext>
            </a:extLst>
          </p:cNvPr>
          <p:cNvGraphicFramePr>
            <a:graphicFrameLocks noGrp="1"/>
          </p:cNvGraphicFramePr>
          <p:nvPr>
            <p:extLst>
              <p:ext uri="{D42A27DB-BD31-4B8C-83A1-F6EECF244321}">
                <p14:modId xmlns:p14="http://schemas.microsoft.com/office/powerpoint/2010/main" val="3218460122"/>
              </p:ext>
            </p:extLst>
          </p:nvPr>
        </p:nvGraphicFramePr>
        <p:xfrm>
          <a:off x="1759254" y="2283929"/>
          <a:ext cx="1311384" cy="457200"/>
        </p:xfrm>
        <a:graphic>
          <a:graphicData uri="http://schemas.openxmlformats.org/drawingml/2006/table">
            <a:tbl>
              <a:tblPr firstRow="1" bandRow="1">
                <a:tableStyleId>{93296810-A885-4BE3-A3E7-6D5BEEA58F35}</a:tableStyleId>
              </a:tblPr>
              <a:tblGrid>
                <a:gridCol w="655692">
                  <a:extLst>
                    <a:ext uri="{9D8B030D-6E8A-4147-A177-3AD203B41FA5}">
                      <a16:colId xmlns:a16="http://schemas.microsoft.com/office/drawing/2014/main" val="246966639"/>
                    </a:ext>
                  </a:extLst>
                </a:gridCol>
                <a:gridCol w="655692">
                  <a:extLst>
                    <a:ext uri="{9D8B030D-6E8A-4147-A177-3AD203B41FA5}">
                      <a16:colId xmlns:a16="http://schemas.microsoft.com/office/drawing/2014/main" val="1750838337"/>
                    </a:ext>
                  </a:extLst>
                </a:gridCol>
              </a:tblGrid>
              <a:tr h="321049">
                <a:tc>
                  <a:txBody>
                    <a:bodyPr/>
                    <a:lstStyle/>
                    <a:p>
                      <a:pPr algn="ctr"/>
                      <a:r>
                        <a:rPr lang="zh-CN" altLang="en-US" sz="2400" dirty="0"/>
                        <a:t>↑</a:t>
                      </a:r>
                      <a:endParaRPr lang="en-US" sz="24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dirty="0"/>
                        <a:t>↑</a:t>
                      </a:r>
                      <a:endParaRPr lang="en-US" sz="2400" dirty="0"/>
                    </a:p>
                  </a:txBody>
                  <a:tcPr anchor="ctr"/>
                </a:tc>
                <a:extLst>
                  <a:ext uri="{0D108BD9-81ED-4DB2-BD59-A6C34878D82A}">
                    <a16:rowId xmlns:a16="http://schemas.microsoft.com/office/drawing/2014/main" val="1697688135"/>
                  </a:ext>
                </a:extLst>
              </a:tr>
            </a:tbl>
          </a:graphicData>
        </a:graphic>
      </p:graphicFrame>
      <p:graphicFrame>
        <p:nvGraphicFramePr>
          <p:cNvPr id="15" name="表格 14">
            <a:extLst>
              <a:ext uri="{FF2B5EF4-FFF2-40B4-BE49-F238E27FC236}">
                <a16:creationId xmlns:a16="http://schemas.microsoft.com/office/drawing/2014/main" id="{B0B79600-009B-E1E8-6D62-492BE9325087}"/>
              </a:ext>
            </a:extLst>
          </p:cNvPr>
          <p:cNvGraphicFramePr>
            <a:graphicFrameLocks noGrp="1"/>
          </p:cNvGraphicFramePr>
          <p:nvPr>
            <p:extLst>
              <p:ext uri="{D42A27DB-BD31-4B8C-83A1-F6EECF244321}">
                <p14:modId xmlns:p14="http://schemas.microsoft.com/office/powerpoint/2010/main" val="4201153199"/>
              </p:ext>
            </p:extLst>
          </p:nvPr>
        </p:nvGraphicFramePr>
        <p:xfrm>
          <a:off x="1103562" y="1659461"/>
          <a:ext cx="1967076" cy="624468"/>
        </p:xfrm>
        <a:graphic>
          <a:graphicData uri="http://schemas.openxmlformats.org/drawingml/2006/table">
            <a:tbl>
              <a:tblPr firstRow="1" bandRow="1">
                <a:tableStyleId>{5C22544A-7EE6-4342-B048-85BDC9FD1C3A}</a:tableStyleId>
              </a:tblPr>
              <a:tblGrid>
                <a:gridCol w="655692">
                  <a:extLst>
                    <a:ext uri="{9D8B030D-6E8A-4147-A177-3AD203B41FA5}">
                      <a16:colId xmlns:a16="http://schemas.microsoft.com/office/drawing/2014/main" val="1894262508"/>
                    </a:ext>
                  </a:extLst>
                </a:gridCol>
                <a:gridCol w="655692">
                  <a:extLst>
                    <a:ext uri="{9D8B030D-6E8A-4147-A177-3AD203B41FA5}">
                      <a16:colId xmlns:a16="http://schemas.microsoft.com/office/drawing/2014/main" val="1730506434"/>
                    </a:ext>
                  </a:extLst>
                </a:gridCol>
                <a:gridCol w="655692">
                  <a:extLst>
                    <a:ext uri="{9D8B030D-6E8A-4147-A177-3AD203B41FA5}">
                      <a16:colId xmlns:a16="http://schemas.microsoft.com/office/drawing/2014/main" val="982929365"/>
                    </a:ext>
                  </a:extLst>
                </a:gridCol>
              </a:tblGrid>
              <a:tr h="624468">
                <a:tc>
                  <a:txBody>
                    <a:bodyPr/>
                    <a:lstStyle/>
                    <a:p>
                      <a:pPr algn="ctr"/>
                      <a:r>
                        <a:rPr lang="en-US" sz="2400" dirty="0"/>
                        <a:t>8</a:t>
                      </a:r>
                    </a:p>
                  </a:txBody>
                  <a:tcPr anchor="ctr"/>
                </a:tc>
                <a:tc>
                  <a:txBody>
                    <a:bodyPr/>
                    <a:lstStyle/>
                    <a:p>
                      <a:pPr algn="ctr"/>
                      <a:r>
                        <a:rPr lang="en-US" sz="2400" dirty="0"/>
                        <a:t>6</a:t>
                      </a:r>
                    </a:p>
                  </a:txBody>
                  <a:tcPr anchor="ctr"/>
                </a:tc>
                <a:tc>
                  <a:txBody>
                    <a:bodyPr/>
                    <a:lstStyle/>
                    <a:p>
                      <a:pPr algn="ctr"/>
                      <a:r>
                        <a:rPr lang="en-US" sz="2400" dirty="0"/>
                        <a:t>4</a:t>
                      </a:r>
                    </a:p>
                  </a:txBody>
                  <a:tcPr anchor="ctr"/>
                </a:tc>
                <a:extLst>
                  <a:ext uri="{0D108BD9-81ED-4DB2-BD59-A6C34878D82A}">
                    <a16:rowId xmlns:a16="http://schemas.microsoft.com/office/drawing/2014/main" val="3344496081"/>
                  </a:ext>
                </a:extLst>
              </a:tr>
            </a:tbl>
          </a:graphicData>
        </a:graphic>
      </p:graphicFrame>
      <p:sp>
        <p:nvSpPr>
          <p:cNvPr id="17" name="文本框 16">
            <a:extLst>
              <a:ext uri="{FF2B5EF4-FFF2-40B4-BE49-F238E27FC236}">
                <a16:creationId xmlns:a16="http://schemas.microsoft.com/office/drawing/2014/main" id="{B510CF2E-22D7-6D97-90BE-5D6D889A311F}"/>
              </a:ext>
            </a:extLst>
          </p:cNvPr>
          <p:cNvSpPr txBox="1"/>
          <p:nvPr/>
        </p:nvSpPr>
        <p:spPr>
          <a:xfrm>
            <a:off x="4382022" y="1730499"/>
            <a:ext cx="7126152" cy="961289"/>
          </a:xfrm>
          <a:prstGeom prst="rect">
            <a:avLst/>
          </a:prstGeom>
          <a:solidFill>
            <a:schemeClr val="accent5">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我们在这个滑动的</a:t>
            </a:r>
            <a:r>
              <a:rPr lang="zh-CN" altLang="en-US" sz="2000" b="1" dirty="0">
                <a:effectLst/>
                <a:latin typeface="微软雅黑" panose="020B0503020204020204" pitchFamily="34" charset="-122"/>
                <a:ea typeface="微软雅黑" panose="020B0503020204020204" pitchFamily="34" charset="-122"/>
              </a:rPr>
              <a:t>木板</a:t>
            </a:r>
            <a:r>
              <a:rPr lang="en-US" altLang="zh-CN" sz="2000" b="1" dirty="0">
                <a:effectLst/>
                <a:latin typeface="微软雅黑" panose="020B0503020204020204" pitchFamily="34" charset="-122"/>
                <a:ea typeface="微软雅黑" panose="020B0503020204020204" pitchFamily="34" charset="-122"/>
              </a:rPr>
              <a:t>(</a:t>
            </a:r>
            <a:r>
              <a:rPr lang="zh-CN" altLang="en-US" sz="2000" b="1" dirty="0">
                <a:effectLst/>
                <a:latin typeface="微软雅黑" panose="020B0503020204020204" pitchFamily="34" charset="-122"/>
                <a:ea typeface="微软雅黑" panose="020B0503020204020204" pitchFamily="34" charset="-122"/>
              </a:rPr>
              <a:t>窗口</a:t>
            </a:r>
            <a:r>
              <a:rPr lang="en-US" altLang="zh-CN" sz="2000" b="1" dirty="0">
                <a:effectLst/>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里维护一个</a:t>
            </a:r>
            <a:r>
              <a:rPr lang="zh-CN" altLang="en-US" sz="2000" b="1" dirty="0">
                <a:effectLst/>
                <a:latin typeface="微软雅黑" panose="020B0503020204020204" pitchFamily="34" charset="-122"/>
                <a:ea typeface="微软雅黑" panose="020B0503020204020204" pitchFamily="34" charset="-122"/>
              </a:rPr>
              <a:t>单调递减</a:t>
            </a:r>
            <a:r>
              <a:rPr lang="zh-CN" altLang="en-US" sz="2000" dirty="0">
                <a:effectLst/>
                <a:latin typeface="微软雅黑" panose="020B0503020204020204" pitchFamily="34" charset="-122"/>
                <a:ea typeface="微软雅黑" panose="020B0503020204020204" pitchFamily="34" charset="-122"/>
              </a:rPr>
              <a:t>的队列：</a:t>
            </a:r>
          </a:p>
          <a:p>
            <a:pPr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既然是单调递减，那么队首永远是当前窗口里的最大值。</a:t>
            </a:r>
          </a:p>
        </p:txBody>
      </p:sp>
    </p:spTree>
    <p:extLst>
      <p:ext uri="{BB962C8B-B14F-4D97-AF65-F5344CB8AC3E}">
        <p14:creationId xmlns:p14="http://schemas.microsoft.com/office/powerpoint/2010/main" val="20104439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单调队列</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DC96CE0E-9F47-2B23-7200-52E269C907A9}"/>
              </a:ext>
            </a:extLst>
          </p:cNvPr>
          <p:cNvSpPr txBox="1"/>
          <p:nvPr/>
        </p:nvSpPr>
        <p:spPr>
          <a:xfrm>
            <a:off x="775715" y="1688652"/>
            <a:ext cx="6762163" cy="400110"/>
          </a:xfrm>
          <a:prstGeom prst="rect">
            <a:avLst/>
          </a:prstGeom>
          <a:solidFill>
            <a:schemeClr val="accent5">
              <a:lumMod val="20000"/>
              <a:lumOff val="80000"/>
            </a:schemeClr>
          </a:solidFill>
        </p:spPr>
        <p:txBody>
          <a:bodyPr wrap="square">
            <a:spAutoFit/>
          </a:bodyPr>
          <a:lstStyle/>
          <a:p>
            <a:r>
              <a:rPr lang="zh-CN" altLang="en-US" sz="2000" b="1" dirty="0">
                <a:effectLst/>
                <a:latin typeface="微软雅黑" panose="020B0503020204020204" pitchFamily="34" charset="-122"/>
                <a:ea typeface="微软雅黑" panose="020B0503020204020204" pitchFamily="34" charset="-122"/>
              </a:rPr>
              <a:t>例</a:t>
            </a:r>
            <a:r>
              <a:rPr lang="ja-JP" altLang="en-US" sz="2000" b="1" dirty="0">
                <a:effectLst/>
                <a:latin typeface="微软雅黑" panose="020B0503020204020204" pitchFamily="34" charset="-122"/>
                <a:ea typeface="微软雅黑" panose="020B0503020204020204" pitchFamily="34" charset="-122"/>
              </a:rPr>
              <a:t>：</a:t>
            </a:r>
            <a:r>
              <a:rPr lang="zh-CN" altLang="en-US" sz="2000" b="1" dirty="0">
                <a:effectLst/>
                <a:latin typeface="微软雅黑" panose="020B0503020204020204" pitchFamily="34" charset="-122"/>
                <a:ea typeface="微软雅黑" panose="020B0503020204020204" pitchFamily="34" charset="-122"/>
              </a:rPr>
              <a:t>设</a:t>
            </a:r>
            <a:r>
              <a:rPr lang="ja-JP" altLang="en-US" sz="2000" b="1" dirty="0">
                <a:effectLst/>
                <a:latin typeface="微软雅黑" panose="020B0503020204020204" pitchFamily="34" charset="-122"/>
                <a:ea typeface="微软雅黑" panose="020B0503020204020204" pitchFamily="34" charset="-122"/>
              </a:rPr>
              <a:t>数组 </a:t>
            </a:r>
            <a:r>
              <a:rPr lang="en-US" sz="2000" b="1" dirty="0">
                <a:solidFill>
                  <a:srgbClr val="C00000"/>
                </a:solidFill>
                <a:effectLst/>
                <a:latin typeface="Consolas" panose="020B0609020204030204" pitchFamily="49" charset="0"/>
                <a:ea typeface="微软雅黑" panose="020B0503020204020204" pitchFamily="34" charset="-122"/>
              </a:rPr>
              <a:t>A = [1, 5, 3, 4, 2]</a:t>
            </a:r>
            <a:r>
              <a:rPr lang="en-US" sz="2000" b="1" dirty="0">
                <a:effectLst/>
                <a:latin typeface="微软雅黑" panose="020B0503020204020204" pitchFamily="34" charset="-122"/>
                <a:ea typeface="微软雅黑" panose="020B0503020204020204" pitchFamily="34" charset="-122"/>
              </a:rPr>
              <a:t>，</a:t>
            </a:r>
            <a:r>
              <a:rPr lang="ja-JP" altLang="en-US" sz="2000" b="1" dirty="0">
                <a:effectLst/>
                <a:latin typeface="微软雅黑" panose="020B0503020204020204" pitchFamily="34" charset="-122"/>
                <a:ea typeface="微软雅黑" panose="020B0503020204020204" pitchFamily="34" charset="-122"/>
              </a:rPr>
              <a:t>窗口大小 </a:t>
            </a:r>
            <a:r>
              <a:rPr lang="en-US" sz="2000" b="1" dirty="0">
                <a:solidFill>
                  <a:srgbClr val="C00000"/>
                </a:solidFill>
                <a:effectLst/>
                <a:latin typeface="Consolas" panose="020B0609020204030204" pitchFamily="49" charset="0"/>
                <a:ea typeface="微软雅黑" panose="020B0503020204020204" pitchFamily="34" charset="-122"/>
              </a:rPr>
              <a:t>k = 3</a:t>
            </a:r>
            <a:r>
              <a:rPr lang="en-US" sz="2000" b="1" dirty="0">
                <a:effectLst/>
                <a:latin typeface="微软雅黑" panose="020B0503020204020204" pitchFamily="34" charset="-122"/>
                <a:ea typeface="微软雅黑" panose="020B0503020204020204" pitchFamily="34" charset="-122"/>
              </a:rPr>
              <a:t>。</a:t>
            </a:r>
          </a:p>
        </p:txBody>
      </p:sp>
      <p:sp>
        <p:nvSpPr>
          <p:cNvPr id="16" name="文本框 15">
            <a:extLst>
              <a:ext uri="{FF2B5EF4-FFF2-40B4-BE49-F238E27FC236}">
                <a16:creationId xmlns:a16="http://schemas.microsoft.com/office/drawing/2014/main" id="{74DB60C3-A776-BB7A-F473-BBEA9E7BD266}"/>
              </a:ext>
            </a:extLst>
          </p:cNvPr>
          <p:cNvSpPr txBox="1"/>
          <p:nvPr/>
        </p:nvSpPr>
        <p:spPr>
          <a:xfrm>
            <a:off x="775715" y="2813082"/>
            <a:ext cx="10495786" cy="2350195"/>
          </a:xfrm>
          <a:prstGeom prst="rect">
            <a:avLst/>
          </a:prstGeom>
          <a:solidFill>
            <a:schemeClr val="accent4">
              <a:lumMod val="20000"/>
              <a:lumOff val="80000"/>
            </a:schemeClr>
          </a:solidFill>
        </p:spPr>
        <p:txBody>
          <a:bodyPr wrap="square">
            <a:spAutoFit/>
          </a:bodyPr>
          <a:lstStyle/>
          <a:p>
            <a:pPr>
              <a:lnSpc>
                <a:spcPct val="150000"/>
              </a:lnSpc>
            </a:pPr>
            <a:r>
              <a:rPr lang="zh-CN" altLang="en-US" sz="2000" b="1" dirty="0">
                <a:effectLst/>
                <a:ea typeface="微软雅黑" panose="020B0503020204020204" pitchFamily="34" charset="-122"/>
              </a:rPr>
              <a:t>第一步：当 </a:t>
            </a:r>
            <a:r>
              <a:rPr lang="en-US" altLang="zh-CN" sz="2000" b="1" dirty="0" err="1">
                <a:solidFill>
                  <a:srgbClr val="C00000"/>
                </a:solidFill>
                <a:effectLst/>
                <a:ea typeface="微软雅黑" panose="020B0503020204020204" pitchFamily="34" charset="-122"/>
              </a:rPr>
              <a:t>i</a:t>
            </a:r>
            <a:r>
              <a:rPr lang="en-US" altLang="zh-CN" sz="2000" b="1" dirty="0">
                <a:solidFill>
                  <a:srgbClr val="C00000"/>
                </a:solidFill>
                <a:effectLst/>
                <a:ea typeface="微软雅黑" panose="020B0503020204020204" pitchFamily="34" charset="-122"/>
              </a:rPr>
              <a:t> = 0</a:t>
            </a:r>
            <a:r>
              <a:rPr lang="zh-CN" altLang="en-US" sz="2000" b="1" dirty="0">
                <a:effectLst/>
                <a:ea typeface="微软雅黑" panose="020B0503020204020204" pitchFamily="34" charset="-122"/>
              </a:rPr>
              <a:t> 时，数字是 </a:t>
            </a:r>
            <a:r>
              <a:rPr lang="en-US" altLang="zh-CN" sz="2000" b="1" dirty="0">
                <a:solidFill>
                  <a:srgbClr val="C00000"/>
                </a:solidFill>
                <a:effectLst/>
                <a:ea typeface="微软雅黑" panose="020B0503020204020204" pitchFamily="34" charset="-122"/>
              </a:rPr>
              <a:t>A[0] = 1</a:t>
            </a:r>
            <a:endParaRPr lang="zh-CN" altLang="en-US" sz="2000" b="1" dirty="0">
              <a:effectLst/>
              <a:ea typeface="微软雅黑" panose="020B0503020204020204" pitchFamily="34" charset="-122"/>
            </a:endParaRPr>
          </a:p>
          <a:p>
            <a:pPr indent="-342900">
              <a:lnSpc>
                <a:spcPct val="150000"/>
              </a:lnSpc>
              <a:buClr>
                <a:srgbClr val="000000"/>
              </a:buClr>
              <a:buFont typeface="微软雅黑" panose="020B0503020204020204" pitchFamily="34" charset="-122"/>
              <a:buAutoNum type="arabicPeriod"/>
            </a:pPr>
            <a:r>
              <a:rPr lang="zh-CN" altLang="en-US" sz="2000" dirty="0">
                <a:effectLst/>
                <a:ea typeface="微软雅黑" panose="020B0503020204020204" pitchFamily="34" charset="-122"/>
              </a:rPr>
              <a:t>去尾：队列 </a:t>
            </a:r>
            <a:r>
              <a:rPr lang="en-US" altLang="zh-CN" sz="2000" dirty="0">
                <a:solidFill>
                  <a:srgbClr val="C00000"/>
                </a:solidFill>
                <a:effectLst/>
                <a:ea typeface="微软雅黑" panose="020B0503020204020204" pitchFamily="34" charset="-122"/>
              </a:rPr>
              <a:t>q</a:t>
            </a:r>
            <a:r>
              <a:rPr lang="zh-CN" altLang="en-US" sz="2000" dirty="0">
                <a:effectLst/>
                <a:ea typeface="微软雅黑" panose="020B0503020204020204" pitchFamily="34" charset="-122"/>
              </a:rPr>
              <a:t> 为空，无操作。</a:t>
            </a:r>
          </a:p>
          <a:p>
            <a:pPr indent="-342900">
              <a:lnSpc>
                <a:spcPct val="150000"/>
              </a:lnSpc>
              <a:buClr>
                <a:srgbClr val="000000"/>
              </a:buClr>
              <a:buFont typeface="微软雅黑" panose="020B0503020204020204" pitchFamily="34" charset="-122"/>
              <a:buAutoNum type="arabicPeriod"/>
            </a:pPr>
            <a:r>
              <a:rPr lang="zh-CN" altLang="en-US" sz="2000" dirty="0">
                <a:effectLst/>
                <a:ea typeface="微软雅黑" panose="020B0503020204020204" pitchFamily="34" charset="-122"/>
              </a:rPr>
              <a:t>入队：下标 </a:t>
            </a:r>
            <a:r>
              <a:rPr lang="en-US" altLang="zh-CN" sz="2000" dirty="0">
                <a:solidFill>
                  <a:srgbClr val="C00000"/>
                </a:solidFill>
                <a:effectLst/>
                <a:ea typeface="微软雅黑" panose="020B0503020204020204" pitchFamily="34" charset="-122"/>
              </a:rPr>
              <a:t>0</a:t>
            </a:r>
            <a:r>
              <a:rPr lang="zh-CN" altLang="en-US" sz="2000" dirty="0">
                <a:effectLst/>
                <a:ea typeface="微软雅黑" panose="020B0503020204020204" pitchFamily="34" charset="-122"/>
              </a:rPr>
              <a:t> 的元素入队。 </a:t>
            </a:r>
            <a:r>
              <a:rPr lang="zh-CN" altLang="en-US" sz="2000" b="1" dirty="0">
                <a:effectLst/>
                <a:ea typeface="微软雅黑" panose="020B0503020204020204" pitchFamily="34" charset="-122"/>
              </a:rPr>
              <a:t>当前队列状态</a:t>
            </a:r>
            <a:r>
              <a:rPr lang="en-US" altLang="zh-CN" sz="2000" b="1" dirty="0">
                <a:effectLst/>
                <a:ea typeface="微软雅黑" panose="020B0503020204020204" pitchFamily="34" charset="-122"/>
              </a:rPr>
              <a:t>(</a:t>
            </a:r>
            <a:r>
              <a:rPr lang="zh-CN" altLang="en-US" sz="2000" b="1" dirty="0">
                <a:effectLst/>
                <a:ea typeface="微软雅黑" panose="020B0503020204020204" pitchFamily="34" charset="-122"/>
              </a:rPr>
              <a:t>储存元素下标</a:t>
            </a:r>
            <a:r>
              <a:rPr lang="en-US" altLang="zh-CN" sz="2000" b="1" dirty="0">
                <a:effectLst/>
                <a:ea typeface="微软雅黑" panose="020B0503020204020204" pitchFamily="34" charset="-122"/>
              </a:rPr>
              <a:t>)</a:t>
            </a:r>
            <a:r>
              <a:rPr lang="zh-CN" altLang="en-US" sz="2000" b="1" dirty="0">
                <a:effectLst/>
                <a:ea typeface="微软雅黑" panose="020B0503020204020204" pitchFamily="34" charset="-122"/>
              </a:rPr>
              <a:t>：</a:t>
            </a:r>
            <a:r>
              <a:rPr lang="en-US" altLang="zh-CN" sz="2000" b="1" dirty="0">
                <a:solidFill>
                  <a:srgbClr val="C00000"/>
                </a:solidFill>
                <a:effectLst/>
                <a:ea typeface="微软雅黑" panose="020B0503020204020204" pitchFamily="34" charset="-122"/>
              </a:rPr>
              <a:t>q = {0</a:t>
            </a:r>
            <a:r>
              <a:rPr lang="en-US" altLang="zh-CN" sz="2000" b="1" dirty="0">
                <a:solidFill>
                  <a:srgbClr val="C00000"/>
                </a:solidFill>
                <a:ea typeface="微软雅黑" panose="020B0503020204020204" pitchFamily="34" charset="-122"/>
              </a:rPr>
              <a:t>}</a:t>
            </a:r>
            <a:r>
              <a:rPr lang="zh-CN" altLang="en-US" sz="2000" dirty="0">
                <a:effectLst/>
                <a:ea typeface="微软雅黑" panose="020B0503020204020204" pitchFamily="34" charset="-122"/>
              </a:rPr>
              <a:t> 。</a:t>
            </a:r>
            <a:endParaRPr lang="zh-CN" altLang="en-US" sz="2000" b="1" dirty="0">
              <a:effectLst/>
              <a:ea typeface="微软雅黑" panose="020B0503020204020204" pitchFamily="34" charset="-122"/>
            </a:endParaRPr>
          </a:p>
          <a:p>
            <a:pPr indent="-342900">
              <a:lnSpc>
                <a:spcPct val="150000"/>
              </a:lnSpc>
              <a:buClr>
                <a:srgbClr val="000000"/>
              </a:buClr>
              <a:buFont typeface="微软雅黑" panose="020B0503020204020204" pitchFamily="34" charset="-122"/>
              <a:buAutoNum type="arabicPeriod"/>
            </a:pPr>
            <a:r>
              <a:rPr lang="zh-CN" altLang="en-US" sz="2000" dirty="0">
                <a:effectLst/>
                <a:ea typeface="微软雅黑" panose="020B0503020204020204" pitchFamily="34" charset="-122"/>
              </a:rPr>
              <a:t>去头：</a:t>
            </a:r>
            <a:r>
              <a:rPr lang="zh-CN" altLang="en-US" sz="2000" dirty="0">
                <a:ea typeface="微软雅黑" panose="020B0503020204020204" pitchFamily="34" charset="-122"/>
              </a:rPr>
              <a:t>窗口未满</a:t>
            </a:r>
            <a:r>
              <a:rPr lang="en-US" altLang="zh-CN" sz="2000" dirty="0">
                <a:ea typeface="微软雅黑" panose="020B0503020204020204" pitchFamily="34" charset="-122"/>
              </a:rPr>
              <a:t>(</a:t>
            </a:r>
            <a:r>
              <a:rPr lang="en-US" altLang="zh-CN" sz="2000" dirty="0" err="1">
                <a:ea typeface="微软雅黑" panose="020B0503020204020204" pitchFamily="34" charset="-122"/>
              </a:rPr>
              <a:t>i</a:t>
            </a:r>
            <a:r>
              <a:rPr lang="en-US" altLang="zh-CN" sz="2000" dirty="0">
                <a:ea typeface="微软雅黑" panose="020B0503020204020204" pitchFamily="34" charset="-122"/>
              </a:rPr>
              <a:t> &lt; 2)</a:t>
            </a:r>
            <a:r>
              <a:rPr lang="zh-CN" altLang="en-US" sz="2000" dirty="0">
                <a:ea typeface="微软雅黑" panose="020B0503020204020204" pitchFamily="34" charset="-122"/>
              </a:rPr>
              <a:t>，</a:t>
            </a:r>
            <a:r>
              <a:rPr lang="zh-CN" altLang="en-US" sz="2000" dirty="0">
                <a:effectLst/>
                <a:ea typeface="微软雅黑" panose="020B0503020204020204" pitchFamily="34" charset="-122"/>
              </a:rPr>
              <a:t>无需清理。</a:t>
            </a:r>
          </a:p>
          <a:p>
            <a:pPr indent="-342900">
              <a:lnSpc>
                <a:spcPct val="150000"/>
              </a:lnSpc>
              <a:buClr>
                <a:srgbClr val="000000"/>
              </a:buClr>
              <a:buFont typeface="微软雅黑" panose="020B0503020204020204" pitchFamily="34" charset="-122"/>
              <a:buAutoNum type="arabicPeriod"/>
            </a:pPr>
            <a:r>
              <a:rPr lang="zh-CN" altLang="en-US" sz="2000" dirty="0">
                <a:effectLst/>
                <a:ea typeface="微软雅黑" panose="020B0503020204020204" pitchFamily="34" charset="-122"/>
              </a:rPr>
              <a:t>记录：</a:t>
            </a:r>
            <a:r>
              <a:rPr kumimoji="0" lang="zh-CN" altLang="zh-CN" sz="2000" i="0" u="none" strike="noStrike" cap="none" normalizeH="0" baseline="0" dirty="0">
                <a:ln>
                  <a:noFill/>
                </a:ln>
                <a:solidFill>
                  <a:schemeClr val="tx1"/>
                </a:solidFill>
                <a:effectLst/>
                <a:ea typeface="微软雅黑" panose="020B0503020204020204" pitchFamily="34" charset="-122"/>
              </a:rPr>
              <a:t>当窗口长度达到 k 时</a:t>
            </a:r>
            <a:r>
              <a:rPr lang="zh-CN" altLang="en-US" sz="2000" dirty="0">
                <a:ea typeface="微软雅黑" panose="020B0503020204020204" pitchFamily="34" charset="-122"/>
              </a:rPr>
              <a:t>，</a:t>
            </a:r>
            <a:r>
              <a:rPr kumimoji="0" lang="zh-CN" altLang="zh-CN" sz="2000" i="0" u="none" strike="noStrike" cap="none" normalizeH="0" baseline="0" dirty="0">
                <a:ln>
                  <a:noFill/>
                </a:ln>
                <a:solidFill>
                  <a:schemeClr val="tx1"/>
                </a:solidFill>
                <a:effectLst/>
                <a:ea typeface="微软雅黑" panose="020B0503020204020204" pitchFamily="34" charset="-122"/>
              </a:rPr>
              <a:t>即 i &gt;= k </a:t>
            </a:r>
            <a:r>
              <a:rPr kumimoji="0" lang="en-US" altLang="zh-CN" sz="2000" i="0" u="none" strike="noStrike" cap="none" normalizeH="0" baseline="0" dirty="0">
                <a:ln>
                  <a:noFill/>
                </a:ln>
                <a:solidFill>
                  <a:schemeClr val="tx1"/>
                </a:solidFill>
                <a:effectLst/>
                <a:ea typeface="微软雅黑" panose="020B0503020204020204" pitchFamily="34" charset="-122"/>
              </a:rPr>
              <a:t>–</a:t>
            </a:r>
            <a:r>
              <a:rPr kumimoji="0" lang="zh-CN" altLang="zh-CN" sz="2000" i="0" u="none" strike="noStrike" cap="none" normalizeH="0" baseline="0" dirty="0">
                <a:ln>
                  <a:noFill/>
                </a:ln>
                <a:solidFill>
                  <a:schemeClr val="tx1"/>
                </a:solidFill>
                <a:effectLst/>
                <a:ea typeface="微软雅黑" panose="020B0503020204020204" pitchFamily="34" charset="-122"/>
              </a:rPr>
              <a:t> 1</a:t>
            </a:r>
            <a:r>
              <a:rPr kumimoji="0" lang="zh-CN" altLang="en-US" sz="2000" i="0" u="none" strike="noStrike" cap="none" normalizeH="0" baseline="0" dirty="0">
                <a:ln>
                  <a:noFill/>
                </a:ln>
                <a:solidFill>
                  <a:schemeClr val="tx1"/>
                </a:solidFill>
                <a:effectLst/>
                <a:ea typeface="微软雅黑" panose="020B0503020204020204" pitchFamily="34" charset="-122"/>
              </a:rPr>
              <a:t>时</a:t>
            </a:r>
            <a:r>
              <a:rPr lang="zh-CN" altLang="en-US" sz="2000" dirty="0">
                <a:ea typeface="微软雅黑" panose="020B0503020204020204" pitchFamily="34" charset="-122"/>
              </a:rPr>
              <a:t>才需输出</a:t>
            </a:r>
            <a:r>
              <a:rPr lang="zh-CN" altLang="en-US" sz="2000" dirty="0">
                <a:effectLst/>
                <a:ea typeface="微软雅黑" panose="020B0503020204020204" pitchFamily="34" charset="-122"/>
              </a:rPr>
              <a:t>，窗口未满，不输出。</a:t>
            </a:r>
          </a:p>
        </p:txBody>
      </p:sp>
      <p:sp>
        <p:nvSpPr>
          <p:cNvPr id="19" name="文本框 18">
            <a:extLst>
              <a:ext uri="{FF2B5EF4-FFF2-40B4-BE49-F238E27FC236}">
                <a16:creationId xmlns:a16="http://schemas.microsoft.com/office/drawing/2014/main" id="{A50AA60D-160F-77DE-BA45-AA76C4C98526}"/>
              </a:ext>
            </a:extLst>
          </p:cNvPr>
          <p:cNvSpPr txBox="1"/>
          <p:nvPr/>
        </p:nvSpPr>
        <p:spPr>
          <a:xfrm>
            <a:off x="4228327" y="5687542"/>
            <a:ext cx="3590561" cy="400110"/>
          </a:xfrm>
          <a:prstGeom prst="rect">
            <a:avLst/>
          </a:prstGeom>
          <a:solidFill>
            <a:schemeClr val="accent6">
              <a:lumMod val="20000"/>
              <a:lumOff val="80000"/>
            </a:schemeClr>
          </a:solidFill>
        </p:spPr>
        <p:txBody>
          <a:bodyPr wrap="square">
            <a:spAutoFit/>
          </a:bodyPr>
          <a:lstStyle/>
          <a:p>
            <a:r>
              <a:rPr lang="zh-CN" altLang="en-US" sz="2000" b="1" dirty="0">
                <a:effectLst/>
                <a:ea typeface="微软雅黑" panose="020B0503020204020204" pitchFamily="34" charset="-122"/>
              </a:rPr>
              <a:t>窗口</a:t>
            </a:r>
            <a:r>
              <a:rPr lang="zh-CN" altLang="en-US" sz="2000" b="1" dirty="0">
                <a:ea typeface="微软雅黑" panose="020B0503020204020204" pitchFamily="34" charset="-122"/>
              </a:rPr>
              <a:t>中的元素值</a:t>
            </a:r>
            <a:r>
              <a:rPr lang="zh-CN" altLang="en-US" sz="2000" b="1" dirty="0">
                <a:effectLst/>
                <a:ea typeface="微软雅黑" panose="020B0503020204020204" pitchFamily="34" charset="-122"/>
              </a:rPr>
              <a:t>：</a:t>
            </a:r>
            <a:r>
              <a:rPr lang="en-US" altLang="zh-CN" sz="2000" b="1" dirty="0">
                <a:solidFill>
                  <a:srgbClr val="C00000"/>
                </a:solidFill>
                <a:effectLst/>
                <a:ea typeface="微软雅黑" panose="020B0503020204020204" pitchFamily="34" charset="-122"/>
              </a:rPr>
              <a:t>[1, ?, ?]</a:t>
            </a:r>
            <a:endParaRPr lang="zh-CN" altLang="en-US" sz="2000" b="1" dirty="0">
              <a:effectLst/>
              <a:ea typeface="微软雅黑" panose="020B0503020204020204" pitchFamily="34" charset="-122"/>
            </a:endParaRPr>
          </a:p>
        </p:txBody>
      </p:sp>
    </p:spTree>
    <p:extLst>
      <p:ext uri="{BB962C8B-B14F-4D97-AF65-F5344CB8AC3E}">
        <p14:creationId xmlns:p14="http://schemas.microsoft.com/office/powerpoint/2010/main" val="24318593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单调队列</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DC96CE0E-9F47-2B23-7200-52E269C907A9}"/>
              </a:ext>
            </a:extLst>
          </p:cNvPr>
          <p:cNvSpPr txBox="1"/>
          <p:nvPr/>
        </p:nvSpPr>
        <p:spPr>
          <a:xfrm>
            <a:off x="775715" y="1688652"/>
            <a:ext cx="6762163" cy="400110"/>
          </a:xfrm>
          <a:prstGeom prst="rect">
            <a:avLst/>
          </a:prstGeom>
          <a:solidFill>
            <a:schemeClr val="accent5">
              <a:lumMod val="20000"/>
              <a:lumOff val="80000"/>
            </a:schemeClr>
          </a:solidFill>
        </p:spPr>
        <p:txBody>
          <a:bodyPr wrap="square">
            <a:spAutoFit/>
          </a:bodyPr>
          <a:lstStyle/>
          <a:p>
            <a:r>
              <a:rPr lang="zh-CN" altLang="en-US" sz="2000" b="1" dirty="0">
                <a:effectLst/>
                <a:latin typeface="微软雅黑" panose="020B0503020204020204" pitchFamily="34" charset="-122"/>
                <a:ea typeface="微软雅黑" panose="020B0503020204020204" pitchFamily="34" charset="-122"/>
              </a:rPr>
              <a:t>例</a:t>
            </a:r>
            <a:r>
              <a:rPr lang="ja-JP" altLang="en-US" sz="2000" b="1" dirty="0">
                <a:effectLst/>
                <a:latin typeface="微软雅黑" panose="020B0503020204020204" pitchFamily="34" charset="-122"/>
                <a:ea typeface="微软雅黑" panose="020B0503020204020204" pitchFamily="34" charset="-122"/>
              </a:rPr>
              <a:t>：</a:t>
            </a:r>
            <a:r>
              <a:rPr lang="zh-CN" altLang="en-US" sz="2000" b="1" dirty="0">
                <a:effectLst/>
                <a:latin typeface="微软雅黑" panose="020B0503020204020204" pitchFamily="34" charset="-122"/>
                <a:ea typeface="微软雅黑" panose="020B0503020204020204" pitchFamily="34" charset="-122"/>
              </a:rPr>
              <a:t>设</a:t>
            </a:r>
            <a:r>
              <a:rPr lang="ja-JP" altLang="en-US" sz="2000" b="1" dirty="0">
                <a:effectLst/>
                <a:latin typeface="微软雅黑" panose="020B0503020204020204" pitchFamily="34" charset="-122"/>
                <a:ea typeface="微软雅黑" panose="020B0503020204020204" pitchFamily="34" charset="-122"/>
              </a:rPr>
              <a:t>数组 </a:t>
            </a:r>
            <a:r>
              <a:rPr lang="en-US" sz="2000" b="1" dirty="0">
                <a:solidFill>
                  <a:srgbClr val="C00000"/>
                </a:solidFill>
                <a:effectLst/>
                <a:latin typeface="Consolas" panose="020B0609020204030204" pitchFamily="49" charset="0"/>
                <a:ea typeface="微软雅黑" panose="020B0503020204020204" pitchFamily="34" charset="-122"/>
              </a:rPr>
              <a:t>A = [1, 5, 3, 4, 2]</a:t>
            </a:r>
            <a:r>
              <a:rPr lang="en-US" sz="2000" b="1" dirty="0">
                <a:effectLst/>
                <a:latin typeface="微软雅黑" panose="020B0503020204020204" pitchFamily="34" charset="-122"/>
                <a:ea typeface="微软雅黑" panose="020B0503020204020204" pitchFamily="34" charset="-122"/>
              </a:rPr>
              <a:t>，</a:t>
            </a:r>
            <a:r>
              <a:rPr lang="ja-JP" altLang="en-US" sz="2000" b="1" dirty="0">
                <a:effectLst/>
                <a:latin typeface="微软雅黑" panose="020B0503020204020204" pitchFamily="34" charset="-122"/>
                <a:ea typeface="微软雅黑" panose="020B0503020204020204" pitchFamily="34" charset="-122"/>
              </a:rPr>
              <a:t>窗口大小 </a:t>
            </a:r>
            <a:r>
              <a:rPr lang="en-US" sz="2000" b="1" dirty="0">
                <a:solidFill>
                  <a:srgbClr val="C00000"/>
                </a:solidFill>
                <a:effectLst/>
                <a:latin typeface="Consolas" panose="020B0609020204030204" pitchFamily="49" charset="0"/>
                <a:ea typeface="微软雅黑" panose="020B0503020204020204" pitchFamily="34" charset="-122"/>
              </a:rPr>
              <a:t>k = 3</a:t>
            </a:r>
            <a:r>
              <a:rPr lang="en-US" sz="2000" b="1" dirty="0">
                <a:effectLst/>
                <a:latin typeface="微软雅黑" panose="020B0503020204020204" pitchFamily="34" charset="-122"/>
                <a:ea typeface="微软雅黑" panose="020B0503020204020204" pitchFamily="34" charset="-122"/>
              </a:rPr>
              <a:t>。</a:t>
            </a:r>
          </a:p>
        </p:txBody>
      </p:sp>
      <p:sp>
        <p:nvSpPr>
          <p:cNvPr id="8" name="文本框 7">
            <a:extLst>
              <a:ext uri="{FF2B5EF4-FFF2-40B4-BE49-F238E27FC236}">
                <a16:creationId xmlns:a16="http://schemas.microsoft.com/office/drawing/2014/main" id="{3FD15E33-36E6-CE59-E3B3-588EB60AB377}"/>
              </a:ext>
            </a:extLst>
          </p:cNvPr>
          <p:cNvSpPr txBox="1"/>
          <p:nvPr/>
        </p:nvSpPr>
        <p:spPr>
          <a:xfrm>
            <a:off x="775715" y="2464321"/>
            <a:ext cx="10495788" cy="3273525"/>
          </a:xfrm>
          <a:prstGeom prst="rect">
            <a:avLst/>
          </a:prstGeom>
          <a:solidFill>
            <a:schemeClr val="accent6">
              <a:lumMod val="20000"/>
              <a:lumOff val="80000"/>
            </a:schemeClr>
          </a:solidFill>
        </p:spPr>
        <p:txBody>
          <a:bodyPr wrap="square">
            <a:spAutoFit/>
          </a:bodyPr>
          <a:lstStyle/>
          <a:p>
            <a:pPr>
              <a:lnSpc>
                <a:spcPct val="150000"/>
              </a:lnSpc>
            </a:pPr>
            <a:r>
              <a:rPr lang="zh-CN" altLang="en-US" sz="2000" b="1" dirty="0">
                <a:effectLst/>
                <a:ea typeface="微软雅黑" panose="020B0503020204020204" pitchFamily="34" charset="-122"/>
              </a:rPr>
              <a:t>第二步：当 </a:t>
            </a:r>
            <a:r>
              <a:rPr lang="en-US" altLang="zh-CN" sz="2000" b="1" dirty="0" err="1">
                <a:solidFill>
                  <a:srgbClr val="C00000"/>
                </a:solidFill>
                <a:effectLst/>
                <a:ea typeface="微软雅黑" panose="020B0503020204020204" pitchFamily="34" charset="-122"/>
              </a:rPr>
              <a:t>i</a:t>
            </a:r>
            <a:r>
              <a:rPr lang="en-US" altLang="zh-CN" sz="2000" b="1" dirty="0">
                <a:solidFill>
                  <a:srgbClr val="C00000"/>
                </a:solidFill>
                <a:effectLst/>
                <a:ea typeface="微软雅黑" panose="020B0503020204020204" pitchFamily="34" charset="-122"/>
              </a:rPr>
              <a:t> = 1</a:t>
            </a:r>
            <a:r>
              <a:rPr lang="zh-CN" altLang="en-US" sz="2000" b="1" dirty="0">
                <a:effectLst/>
                <a:ea typeface="微软雅黑" panose="020B0503020204020204" pitchFamily="34" charset="-122"/>
              </a:rPr>
              <a:t> 时，数字是 </a:t>
            </a:r>
            <a:r>
              <a:rPr lang="en-US" altLang="zh-CN" sz="2000" b="1" dirty="0">
                <a:solidFill>
                  <a:srgbClr val="C00000"/>
                </a:solidFill>
                <a:effectLst/>
                <a:ea typeface="微软雅黑" panose="020B0503020204020204" pitchFamily="34" charset="-122"/>
              </a:rPr>
              <a:t>A[1] = 5</a:t>
            </a:r>
            <a:endParaRPr lang="zh-CN" altLang="en-US" sz="2000" b="1" dirty="0">
              <a:effectLst/>
              <a:ea typeface="微软雅黑" panose="020B0503020204020204" pitchFamily="34" charset="-122"/>
            </a:endParaRPr>
          </a:p>
          <a:p>
            <a:pPr indent="-342900">
              <a:lnSpc>
                <a:spcPct val="150000"/>
              </a:lnSpc>
              <a:buClr>
                <a:srgbClr val="000000"/>
              </a:buClr>
              <a:buFont typeface="微软雅黑" panose="020B0503020204020204" pitchFamily="34" charset="-122"/>
              <a:buAutoNum type="arabicPeriod"/>
            </a:pPr>
            <a:r>
              <a:rPr lang="zh-CN" altLang="en-US" sz="2000" dirty="0">
                <a:effectLst/>
                <a:ea typeface="微软雅黑" panose="020B0503020204020204" pitchFamily="34" charset="-122"/>
              </a:rPr>
              <a:t>去尾：新值 </a:t>
            </a:r>
            <a:r>
              <a:rPr lang="en-US" altLang="zh-CN" sz="2000" dirty="0">
                <a:solidFill>
                  <a:srgbClr val="C00000"/>
                </a:solidFill>
                <a:effectLst/>
                <a:ea typeface="微软雅黑" panose="020B0503020204020204" pitchFamily="34" charset="-122"/>
              </a:rPr>
              <a:t>5 &gt; A[</a:t>
            </a:r>
            <a:r>
              <a:rPr lang="en-US" altLang="zh-CN" sz="2000" dirty="0" err="1">
                <a:solidFill>
                  <a:srgbClr val="C00000"/>
                </a:solidFill>
                <a:effectLst/>
                <a:ea typeface="微软雅黑" panose="020B0503020204020204" pitchFamily="34" charset="-122"/>
              </a:rPr>
              <a:t>q.back</a:t>
            </a:r>
            <a:r>
              <a:rPr lang="en-US" altLang="zh-CN" sz="2000" dirty="0">
                <a:solidFill>
                  <a:srgbClr val="C00000"/>
                </a:solidFill>
                <a:effectLst/>
                <a:ea typeface="微软雅黑" panose="020B0503020204020204" pitchFamily="34" charset="-122"/>
              </a:rPr>
              <a:t>()]</a:t>
            </a:r>
            <a:r>
              <a:rPr lang="zh-CN" altLang="en-US" sz="2000" dirty="0">
                <a:effectLst/>
                <a:ea typeface="微软雅黑" panose="020B0503020204020204" pitchFamily="34" charset="-122"/>
              </a:rPr>
              <a:t> </a:t>
            </a:r>
            <a:r>
              <a:rPr lang="en-US" altLang="zh-CN" sz="2000" dirty="0">
                <a:effectLst/>
                <a:ea typeface="微软雅黑" panose="020B0503020204020204" pitchFamily="34" charset="-122"/>
              </a:rPr>
              <a:t>(</a:t>
            </a:r>
            <a:r>
              <a:rPr lang="zh-CN" altLang="en-US" sz="2000" dirty="0">
                <a:effectLst/>
                <a:ea typeface="微软雅黑" panose="020B0503020204020204" pitchFamily="34" charset="-122"/>
              </a:rPr>
              <a:t>即 </a:t>
            </a:r>
            <a:r>
              <a:rPr lang="en-US" altLang="zh-CN" sz="2000" dirty="0">
                <a:solidFill>
                  <a:srgbClr val="C00000"/>
                </a:solidFill>
                <a:effectLst/>
                <a:ea typeface="微软雅黑" panose="020B0503020204020204" pitchFamily="34" charset="-122"/>
              </a:rPr>
              <a:t>5 &gt; A[0]=1</a:t>
            </a:r>
            <a:r>
              <a:rPr lang="en-US" altLang="zh-CN" sz="2000" dirty="0">
                <a:effectLst/>
                <a:ea typeface="微软雅黑" panose="020B0503020204020204" pitchFamily="34" charset="-122"/>
              </a:rPr>
              <a:t>)</a:t>
            </a:r>
            <a:r>
              <a:rPr lang="zh-CN" altLang="en-US" sz="2000" dirty="0">
                <a:effectLst/>
                <a:ea typeface="微软雅黑" panose="020B0503020204020204" pitchFamily="34" charset="-122"/>
              </a:rPr>
              <a:t>，踢掉队尾下标 </a:t>
            </a:r>
            <a:r>
              <a:rPr lang="en-US" altLang="zh-CN" sz="2000" dirty="0">
                <a:solidFill>
                  <a:srgbClr val="C00000"/>
                </a:solidFill>
                <a:effectLst/>
                <a:ea typeface="微软雅黑" panose="020B0503020204020204" pitchFamily="34" charset="-122"/>
              </a:rPr>
              <a:t>0</a:t>
            </a:r>
            <a:r>
              <a:rPr lang="zh-CN" altLang="en-US" sz="2000" dirty="0">
                <a:effectLst/>
                <a:ea typeface="微软雅黑" panose="020B0503020204020204" pitchFamily="34" charset="-122"/>
              </a:rPr>
              <a:t>。</a:t>
            </a:r>
            <a:endParaRPr lang="en-US" altLang="zh-CN" sz="2000" dirty="0">
              <a:effectLst/>
              <a:ea typeface="微软雅黑" panose="020B0503020204020204" pitchFamily="34" charset="-122"/>
            </a:endParaRPr>
          </a:p>
          <a:p>
            <a:pPr lvl="1" indent="-342900">
              <a:lnSpc>
                <a:spcPct val="150000"/>
              </a:lnSpc>
              <a:buClr>
                <a:srgbClr val="000000"/>
              </a:buClr>
              <a:buFont typeface="Arial" panose="020B0604020202020204" pitchFamily="34" charset="0"/>
              <a:buChar char="•"/>
            </a:pPr>
            <a:r>
              <a:rPr lang="zh-CN" altLang="en-US" sz="2000" dirty="0">
                <a:effectLst/>
                <a:ea typeface="微软雅黑" panose="020B0503020204020204" pitchFamily="34" charset="-122"/>
              </a:rPr>
              <a:t>因为新值 </a:t>
            </a:r>
            <a:r>
              <a:rPr lang="en-US" altLang="zh-CN" sz="2000" dirty="0">
                <a:effectLst/>
                <a:ea typeface="微软雅黑" panose="020B0503020204020204" pitchFamily="34" charset="-122"/>
              </a:rPr>
              <a:t>5 </a:t>
            </a:r>
            <a:r>
              <a:rPr lang="zh-CN" altLang="en-US" sz="2000" dirty="0">
                <a:effectLst/>
                <a:ea typeface="微软雅黑" panose="020B0503020204020204" pitchFamily="34" charset="-122"/>
              </a:rPr>
              <a:t>比 </a:t>
            </a:r>
            <a:r>
              <a:rPr lang="en-US" altLang="zh-CN" sz="2000" dirty="0">
                <a:ea typeface="微软雅黑" panose="020B0503020204020204" pitchFamily="34" charset="-122"/>
              </a:rPr>
              <a:t>A[0] </a:t>
            </a:r>
            <a:r>
              <a:rPr lang="zh-CN" altLang="en-US" sz="2000" dirty="0">
                <a:ea typeface="微软雅黑" panose="020B0503020204020204" pitchFamily="34" charset="-122"/>
              </a:rPr>
              <a:t>大，并且存在的时间也比 </a:t>
            </a:r>
            <a:r>
              <a:rPr lang="en-US" altLang="zh-CN" sz="2000" dirty="0">
                <a:ea typeface="微软雅黑" panose="020B0503020204020204" pitchFamily="34" charset="-122"/>
              </a:rPr>
              <a:t>A[0] </a:t>
            </a:r>
            <a:r>
              <a:rPr lang="zh-CN" altLang="en-US" sz="2000" dirty="0">
                <a:ea typeface="微软雅黑" panose="020B0503020204020204" pitchFamily="34" charset="-122"/>
              </a:rPr>
              <a:t>长，故</a:t>
            </a:r>
            <a:r>
              <a:rPr lang="zh-CN" altLang="en-US" sz="2000" dirty="0">
                <a:effectLst/>
                <a:ea typeface="微软雅黑" panose="020B0503020204020204" pitchFamily="34" charset="-122"/>
              </a:rPr>
              <a:t>导致 </a:t>
            </a:r>
            <a:r>
              <a:rPr lang="en-US" altLang="zh-CN" sz="2000" dirty="0">
                <a:ea typeface="微软雅黑" panose="020B0503020204020204" pitchFamily="34" charset="-122"/>
              </a:rPr>
              <a:t>A[0] </a:t>
            </a:r>
            <a:r>
              <a:rPr lang="zh-CN" altLang="en-US" sz="2000" dirty="0">
                <a:ea typeface="微软雅黑" panose="020B0503020204020204" pitchFamily="34" charset="-122"/>
              </a:rPr>
              <a:t>元素</a:t>
            </a:r>
            <a:r>
              <a:rPr lang="zh-CN" altLang="en-US" sz="2000" dirty="0">
                <a:effectLst/>
                <a:ea typeface="微软雅黑" panose="020B0503020204020204" pitchFamily="34" charset="-122"/>
              </a:rPr>
              <a:t>在窗口内永远不可能成为最大值了。</a:t>
            </a:r>
          </a:p>
          <a:p>
            <a:pPr indent="-342900">
              <a:lnSpc>
                <a:spcPct val="150000"/>
              </a:lnSpc>
              <a:buClr>
                <a:srgbClr val="000000"/>
              </a:buClr>
              <a:buFont typeface="微软雅黑" panose="020B0503020204020204" pitchFamily="34" charset="-122"/>
              <a:buAutoNum type="arabicPeriod"/>
            </a:pPr>
            <a:r>
              <a:rPr lang="zh-CN" altLang="en-US" sz="2000" dirty="0">
                <a:effectLst/>
                <a:ea typeface="微软雅黑" panose="020B0503020204020204" pitchFamily="34" charset="-122"/>
              </a:rPr>
              <a:t>入队：下标 </a:t>
            </a:r>
            <a:r>
              <a:rPr lang="en-US" altLang="zh-CN" sz="2000" dirty="0">
                <a:solidFill>
                  <a:srgbClr val="C00000"/>
                </a:solidFill>
                <a:effectLst/>
                <a:ea typeface="微软雅黑" panose="020B0503020204020204" pitchFamily="34" charset="-122"/>
              </a:rPr>
              <a:t>1</a:t>
            </a:r>
            <a:r>
              <a:rPr lang="zh-CN" altLang="en-US" sz="2000" dirty="0">
                <a:effectLst/>
                <a:ea typeface="微软雅黑" panose="020B0503020204020204" pitchFamily="34" charset="-122"/>
              </a:rPr>
              <a:t> 入队。</a:t>
            </a:r>
            <a:r>
              <a:rPr lang="zh-CN" altLang="en-US" sz="2000" b="1" dirty="0">
                <a:effectLst/>
                <a:ea typeface="微软雅黑" panose="020B0503020204020204" pitchFamily="34" charset="-122"/>
              </a:rPr>
              <a:t>当前队列状态</a:t>
            </a:r>
            <a:r>
              <a:rPr lang="en-US" altLang="zh-CN" sz="2000" b="1" dirty="0">
                <a:effectLst/>
                <a:ea typeface="微软雅黑" panose="020B0503020204020204" pitchFamily="34" charset="-122"/>
              </a:rPr>
              <a:t>(</a:t>
            </a:r>
            <a:r>
              <a:rPr lang="zh-CN" altLang="en-US" sz="2000" b="1" dirty="0">
                <a:effectLst/>
                <a:ea typeface="微软雅黑" panose="020B0503020204020204" pitchFamily="34" charset="-122"/>
              </a:rPr>
              <a:t>储存元素下标</a:t>
            </a:r>
            <a:r>
              <a:rPr lang="en-US" altLang="zh-CN" sz="2000" b="1" dirty="0">
                <a:effectLst/>
                <a:ea typeface="微软雅黑" panose="020B0503020204020204" pitchFamily="34" charset="-122"/>
              </a:rPr>
              <a:t>) </a:t>
            </a:r>
            <a:r>
              <a:rPr lang="zh-CN" altLang="en-US" sz="2000" b="1" dirty="0">
                <a:effectLst/>
                <a:ea typeface="微软雅黑" panose="020B0503020204020204" pitchFamily="34" charset="-122"/>
              </a:rPr>
              <a:t>：</a:t>
            </a:r>
            <a:r>
              <a:rPr lang="en-US" altLang="zh-CN" sz="2000" b="1" dirty="0">
                <a:solidFill>
                  <a:srgbClr val="C00000"/>
                </a:solidFill>
                <a:effectLst/>
                <a:ea typeface="微软雅黑" panose="020B0503020204020204" pitchFamily="34" charset="-122"/>
              </a:rPr>
              <a:t>q = </a:t>
            </a:r>
            <a:r>
              <a:rPr lang="en-US" altLang="zh-CN" sz="2000" b="1" dirty="0">
                <a:solidFill>
                  <a:srgbClr val="C00000"/>
                </a:solidFill>
                <a:ea typeface="微软雅黑" panose="020B0503020204020204" pitchFamily="34" charset="-122"/>
              </a:rPr>
              <a:t>{</a:t>
            </a:r>
            <a:r>
              <a:rPr lang="en-US" altLang="zh-CN" sz="2000" b="1" dirty="0">
                <a:solidFill>
                  <a:srgbClr val="C00000"/>
                </a:solidFill>
                <a:effectLst/>
                <a:ea typeface="微软雅黑" panose="020B0503020204020204" pitchFamily="34" charset="-122"/>
              </a:rPr>
              <a:t>1</a:t>
            </a:r>
            <a:r>
              <a:rPr lang="en-US" altLang="zh-CN" sz="2000" b="1" dirty="0">
                <a:solidFill>
                  <a:srgbClr val="C00000"/>
                </a:solidFill>
                <a:ea typeface="微软雅黑" panose="020B0503020204020204" pitchFamily="34" charset="-122"/>
              </a:rPr>
              <a:t>}</a:t>
            </a:r>
            <a:r>
              <a:rPr lang="zh-CN" altLang="en-US" sz="2000" dirty="0">
                <a:effectLst/>
                <a:ea typeface="微软雅黑" panose="020B0503020204020204" pitchFamily="34" charset="-122"/>
              </a:rPr>
              <a:t> 。</a:t>
            </a:r>
            <a:endParaRPr lang="zh-CN" altLang="en-US" sz="2000" b="1" dirty="0">
              <a:effectLst/>
              <a:ea typeface="微软雅黑" panose="020B0503020204020204" pitchFamily="34" charset="-122"/>
            </a:endParaRPr>
          </a:p>
          <a:p>
            <a:pPr indent="-342900">
              <a:lnSpc>
                <a:spcPct val="150000"/>
              </a:lnSpc>
              <a:buClr>
                <a:srgbClr val="000000"/>
              </a:buClr>
              <a:buFont typeface="微软雅黑" panose="020B0503020204020204" pitchFamily="34" charset="-122"/>
              <a:buAutoNum type="arabicPeriod"/>
            </a:pPr>
            <a:r>
              <a:rPr lang="zh-CN" altLang="en-US" sz="2000" dirty="0">
                <a:effectLst/>
                <a:ea typeface="微软雅黑" panose="020B0503020204020204" pitchFamily="34" charset="-122"/>
              </a:rPr>
              <a:t>去头：</a:t>
            </a:r>
            <a:r>
              <a:rPr lang="zh-CN" altLang="en-US" sz="2000" dirty="0">
                <a:ea typeface="微软雅黑" panose="020B0503020204020204" pitchFamily="34" charset="-122"/>
              </a:rPr>
              <a:t>窗口未满</a:t>
            </a:r>
            <a:r>
              <a:rPr lang="en-US" altLang="zh-CN" sz="2000" dirty="0">
                <a:ea typeface="微软雅黑" panose="020B0503020204020204" pitchFamily="34" charset="-122"/>
              </a:rPr>
              <a:t>(</a:t>
            </a:r>
            <a:r>
              <a:rPr lang="en-US" altLang="zh-CN" sz="2000" dirty="0" err="1">
                <a:ea typeface="微软雅黑" panose="020B0503020204020204" pitchFamily="34" charset="-122"/>
              </a:rPr>
              <a:t>i</a:t>
            </a:r>
            <a:r>
              <a:rPr lang="en-US" altLang="zh-CN" sz="2000" dirty="0">
                <a:ea typeface="微软雅黑" panose="020B0503020204020204" pitchFamily="34" charset="-122"/>
              </a:rPr>
              <a:t> &lt; 2) </a:t>
            </a:r>
            <a:r>
              <a:rPr lang="zh-CN" altLang="en-US" sz="2000" dirty="0">
                <a:ea typeface="微软雅黑" panose="020B0503020204020204" pitchFamily="34" charset="-122"/>
              </a:rPr>
              <a:t>，</a:t>
            </a:r>
            <a:r>
              <a:rPr lang="zh-CN" altLang="en-US" sz="2000" dirty="0">
                <a:effectLst/>
                <a:ea typeface="微软雅黑" panose="020B0503020204020204" pitchFamily="34" charset="-122"/>
              </a:rPr>
              <a:t>无需清理。</a:t>
            </a:r>
          </a:p>
          <a:p>
            <a:pPr indent="-342900">
              <a:lnSpc>
                <a:spcPct val="150000"/>
              </a:lnSpc>
              <a:buClr>
                <a:srgbClr val="000000"/>
              </a:buClr>
              <a:buFont typeface="微软雅黑" panose="020B0503020204020204" pitchFamily="34" charset="-122"/>
              <a:buAutoNum type="arabicPeriod"/>
            </a:pPr>
            <a:r>
              <a:rPr lang="zh-CN" altLang="en-US" sz="2000" dirty="0">
                <a:effectLst/>
                <a:ea typeface="微软雅黑" panose="020B0503020204020204" pitchFamily="34" charset="-122"/>
              </a:rPr>
              <a:t>记录：</a:t>
            </a:r>
            <a:r>
              <a:rPr kumimoji="0" lang="zh-CN" altLang="zh-CN" sz="2000" i="0" u="none" strike="noStrike" cap="none" normalizeH="0" baseline="0" dirty="0">
                <a:ln>
                  <a:noFill/>
                </a:ln>
                <a:solidFill>
                  <a:schemeClr val="tx1"/>
                </a:solidFill>
                <a:effectLst/>
                <a:ea typeface="微软雅黑" panose="020B0503020204020204" pitchFamily="34" charset="-122"/>
              </a:rPr>
              <a:t>当窗口长度达到 k 时</a:t>
            </a:r>
            <a:r>
              <a:rPr lang="zh-CN" altLang="en-US" sz="2000" dirty="0">
                <a:ea typeface="微软雅黑" panose="020B0503020204020204" pitchFamily="34" charset="-122"/>
              </a:rPr>
              <a:t>，</a:t>
            </a:r>
            <a:r>
              <a:rPr kumimoji="0" lang="zh-CN" altLang="zh-CN" sz="2000" i="0" u="none" strike="noStrike" cap="none" normalizeH="0" baseline="0" dirty="0">
                <a:ln>
                  <a:noFill/>
                </a:ln>
                <a:solidFill>
                  <a:schemeClr val="tx1"/>
                </a:solidFill>
                <a:effectLst/>
                <a:ea typeface="微软雅黑" panose="020B0503020204020204" pitchFamily="34" charset="-122"/>
              </a:rPr>
              <a:t>即 i &gt;= k </a:t>
            </a:r>
            <a:r>
              <a:rPr kumimoji="0" lang="en-US" altLang="zh-CN" sz="2000" i="0" u="none" strike="noStrike" cap="none" normalizeH="0" baseline="0" dirty="0">
                <a:ln>
                  <a:noFill/>
                </a:ln>
                <a:solidFill>
                  <a:schemeClr val="tx1"/>
                </a:solidFill>
                <a:effectLst/>
                <a:ea typeface="微软雅黑" panose="020B0503020204020204" pitchFamily="34" charset="-122"/>
              </a:rPr>
              <a:t>–</a:t>
            </a:r>
            <a:r>
              <a:rPr kumimoji="0" lang="zh-CN" altLang="zh-CN" sz="2000" i="0" u="none" strike="noStrike" cap="none" normalizeH="0" baseline="0" dirty="0">
                <a:ln>
                  <a:noFill/>
                </a:ln>
                <a:solidFill>
                  <a:schemeClr val="tx1"/>
                </a:solidFill>
                <a:effectLst/>
                <a:ea typeface="微软雅黑" panose="020B0503020204020204" pitchFamily="34" charset="-122"/>
              </a:rPr>
              <a:t> 1</a:t>
            </a:r>
            <a:r>
              <a:rPr kumimoji="0" lang="zh-CN" altLang="en-US" sz="2000" i="0" u="none" strike="noStrike" cap="none" normalizeH="0" baseline="0" dirty="0">
                <a:ln>
                  <a:noFill/>
                </a:ln>
                <a:solidFill>
                  <a:schemeClr val="tx1"/>
                </a:solidFill>
                <a:effectLst/>
                <a:ea typeface="微软雅黑" panose="020B0503020204020204" pitchFamily="34" charset="-122"/>
              </a:rPr>
              <a:t>时</a:t>
            </a:r>
            <a:r>
              <a:rPr lang="zh-CN" altLang="en-US" sz="2000" dirty="0">
                <a:ea typeface="微软雅黑" panose="020B0503020204020204" pitchFamily="34" charset="-122"/>
              </a:rPr>
              <a:t>才需输出</a:t>
            </a:r>
            <a:r>
              <a:rPr lang="zh-CN" altLang="en-US" sz="2000" dirty="0">
                <a:effectLst/>
                <a:ea typeface="微软雅黑" panose="020B0503020204020204" pitchFamily="34" charset="-122"/>
              </a:rPr>
              <a:t>，窗口未满，不输出。</a:t>
            </a:r>
          </a:p>
        </p:txBody>
      </p:sp>
      <p:sp>
        <p:nvSpPr>
          <p:cNvPr id="11" name="文本框 10">
            <a:extLst>
              <a:ext uri="{FF2B5EF4-FFF2-40B4-BE49-F238E27FC236}">
                <a16:creationId xmlns:a16="http://schemas.microsoft.com/office/drawing/2014/main" id="{8C2E2890-C5AA-7428-8A5C-4F7204881384}"/>
              </a:ext>
            </a:extLst>
          </p:cNvPr>
          <p:cNvSpPr txBox="1"/>
          <p:nvPr/>
        </p:nvSpPr>
        <p:spPr>
          <a:xfrm>
            <a:off x="5618466" y="788048"/>
            <a:ext cx="4482573" cy="707886"/>
          </a:xfrm>
          <a:prstGeom prst="rect">
            <a:avLst/>
          </a:prstGeom>
          <a:solidFill>
            <a:schemeClr val="accent4">
              <a:lumMod val="20000"/>
              <a:lumOff val="80000"/>
            </a:schemeClr>
          </a:solidFill>
        </p:spPr>
        <p:txBody>
          <a:bodyPr wrap="square">
            <a:spAutoFit/>
          </a:bodyPr>
          <a:lstStyle/>
          <a:p>
            <a:r>
              <a:rPr lang="zh-CN" altLang="en-US" sz="2000" b="1" dirty="0">
                <a:effectLst/>
                <a:latin typeface="微软雅黑" panose="020B0503020204020204" pitchFamily="34" charset="-122"/>
                <a:ea typeface="微软雅黑" panose="020B0503020204020204" pitchFamily="34" charset="-122"/>
              </a:rPr>
              <a:t>上一步</a:t>
            </a:r>
            <a:r>
              <a:rPr lang="zh-CN" altLang="en-US" sz="2000" b="1" dirty="0">
                <a:latin typeface="微软雅黑" panose="020B0503020204020204" pitchFamily="34" charset="-122"/>
                <a:ea typeface="微软雅黑" panose="020B0503020204020204" pitchFamily="34" charset="-122"/>
              </a:rPr>
              <a:t>的队列状态</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下标</a:t>
            </a:r>
            <a:r>
              <a:rPr lang="en-US" altLang="zh-CN" sz="2000" b="1" dirty="0">
                <a:latin typeface="微软雅黑" panose="020B0503020204020204" pitchFamily="34" charset="-122"/>
                <a:ea typeface="微软雅黑" panose="020B0503020204020204" pitchFamily="34" charset="-122"/>
              </a:rPr>
              <a:t>)</a:t>
            </a:r>
            <a:r>
              <a:rPr lang="zh-CN" altLang="en-US" sz="2000" b="1" dirty="0">
                <a:effectLst/>
                <a:latin typeface="微软雅黑" panose="020B0503020204020204" pitchFamily="34" charset="-122"/>
                <a:ea typeface="微软雅黑" panose="020B0503020204020204" pitchFamily="34" charset="-122"/>
              </a:rPr>
              <a:t>：</a:t>
            </a:r>
            <a:r>
              <a:rPr lang="en-US" altLang="zh-CN" sz="2000" b="1" dirty="0">
                <a:solidFill>
                  <a:srgbClr val="C00000"/>
                </a:solidFill>
                <a:latin typeface="Consolas" panose="020B0609020204030204" pitchFamily="49" charset="0"/>
                <a:ea typeface="微软雅黑" panose="020B0503020204020204" pitchFamily="34" charset="-122"/>
              </a:rPr>
              <a:t>{0</a:t>
            </a:r>
            <a:r>
              <a:rPr lang="en-US" altLang="zh-CN" sz="2000" b="1" dirty="0">
                <a:solidFill>
                  <a:srgbClr val="C00000"/>
                </a:solidFill>
                <a:effectLst/>
                <a:latin typeface="Consolas" panose="020B0609020204030204" pitchFamily="49" charset="0"/>
                <a:ea typeface="微软雅黑" panose="020B0503020204020204" pitchFamily="34" charset="-122"/>
              </a:rPr>
              <a:t>}</a:t>
            </a:r>
          </a:p>
          <a:p>
            <a:r>
              <a:rPr lang="zh-CN" altLang="en-US" sz="2000" b="1" dirty="0">
                <a:effectLst/>
                <a:latin typeface="微软雅黑" panose="020B0503020204020204" pitchFamily="34" charset="-122"/>
                <a:ea typeface="微软雅黑" panose="020B0503020204020204" pitchFamily="34" charset="-122"/>
              </a:rPr>
              <a:t>对应</a:t>
            </a:r>
            <a:r>
              <a:rPr lang="zh-CN" altLang="en-US" sz="2000" b="1" dirty="0">
                <a:latin typeface="微软雅黑" panose="020B0503020204020204" pitchFamily="34" charset="-122"/>
                <a:ea typeface="微软雅黑" panose="020B0503020204020204" pitchFamily="34" charset="-122"/>
              </a:rPr>
              <a:t>值为</a:t>
            </a:r>
            <a:r>
              <a:rPr lang="zh-CN" altLang="en-US" sz="2000" b="1" dirty="0">
                <a:effectLst/>
                <a:latin typeface="微软雅黑" panose="020B0503020204020204" pitchFamily="34" charset="-122"/>
                <a:ea typeface="微软雅黑" panose="020B0503020204020204" pitchFamily="34" charset="-122"/>
              </a:rPr>
              <a:t>：</a:t>
            </a:r>
            <a:r>
              <a:rPr lang="en-US" altLang="zh-CN" sz="2000" b="1" dirty="0">
                <a:solidFill>
                  <a:srgbClr val="C00000"/>
                </a:solidFill>
                <a:latin typeface="Consolas" panose="020B0609020204030204" pitchFamily="49" charset="0"/>
                <a:ea typeface="微软雅黑" panose="020B0503020204020204" pitchFamily="34" charset="-122"/>
              </a:rPr>
              <a:t>{1</a:t>
            </a:r>
            <a:r>
              <a:rPr lang="en-US" altLang="zh-CN" sz="2000" b="1" dirty="0">
                <a:solidFill>
                  <a:srgbClr val="C00000"/>
                </a:solidFill>
                <a:effectLst/>
                <a:latin typeface="Consolas" panose="020B0609020204030204" pitchFamily="49" charset="0"/>
                <a:ea typeface="微软雅黑" panose="020B0503020204020204" pitchFamily="34" charset="-122"/>
              </a:rPr>
              <a:t>}</a:t>
            </a:r>
          </a:p>
        </p:txBody>
      </p:sp>
      <p:sp>
        <p:nvSpPr>
          <p:cNvPr id="12" name="文本框 11">
            <a:extLst>
              <a:ext uri="{FF2B5EF4-FFF2-40B4-BE49-F238E27FC236}">
                <a16:creationId xmlns:a16="http://schemas.microsoft.com/office/drawing/2014/main" id="{438948DA-F81F-9E84-E10E-4B5C5623E3DE}"/>
              </a:ext>
            </a:extLst>
          </p:cNvPr>
          <p:cNvSpPr txBox="1"/>
          <p:nvPr/>
        </p:nvSpPr>
        <p:spPr>
          <a:xfrm>
            <a:off x="4156796" y="5913350"/>
            <a:ext cx="3590561" cy="400110"/>
          </a:xfrm>
          <a:prstGeom prst="rect">
            <a:avLst/>
          </a:prstGeom>
          <a:solidFill>
            <a:schemeClr val="accent2">
              <a:lumMod val="20000"/>
              <a:lumOff val="80000"/>
            </a:schemeClr>
          </a:solidFill>
        </p:spPr>
        <p:txBody>
          <a:bodyPr wrap="square">
            <a:spAutoFit/>
          </a:bodyPr>
          <a:lstStyle/>
          <a:p>
            <a:r>
              <a:rPr lang="zh-CN" altLang="en-US" sz="2000" b="1" dirty="0">
                <a:effectLst/>
                <a:ea typeface="微软雅黑" panose="020B0503020204020204" pitchFamily="34" charset="-122"/>
              </a:rPr>
              <a:t>窗口</a:t>
            </a:r>
            <a:r>
              <a:rPr lang="zh-CN" altLang="en-US" sz="2000" b="1" dirty="0">
                <a:ea typeface="微软雅黑" panose="020B0503020204020204" pitchFamily="34" charset="-122"/>
              </a:rPr>
              <a:t>中的元素值</a:t>
            </a:r>
            <a:r>
              <a:rPr lang="zh-CN" altLang="en-US" sz="2000" b="1" dirty="0">
                <a:effectLst/>
                <a:ea typeface="微软雅黑" panose="020B0503020204020204" pitchFamily="34" charset="-122"/>
              </a:rPr>
              <a:t>：</a:t>
            </a:r>
            <a:r>
              <a:rPr lang="en-US" altLang="zh-CN" sz="2000" b="1" dirty="0">
                <a:solidFill>
                  <a:srgbClr val="C00000"/>
                </a:solidFill>
                <a:effectLst/>
                <a:ea typeface="微软雅黑" panose="020B0503020204020204" pitchFamily="34" charset="-122"/>
              </a:rPr>
              <a:t>[</a:t>
            </a:r>
            <a:r>
              <a:rPr lang="en-US" altLang="zh-CN" sz="2000" b="1" dirty="0">
                <a:solidFill>
                  <a:srgbClr val="C00000"/>
                </a:solidFill>
                <a:ea typeface="微软雅黑" panose="020B0503020204020204" pitchFamily="34" charset="-122"/>
              </a:rPr>
              <a:t>1</a:t>
            </a:r>
            <a:r>
              <a:rPr lang="en-US" altLang="zh-CN" sz="2000" b="1" dirty="0">
                <a:solidFill>
                  <a:srgbClr val="C00000"/>
                </a:solidFill>
                <a:effectLst/>
                <a:ea typeface="微软雅黑" panose="020B0503020204020204" pitchFamily="34" charset="-122"/>
              </a:rPr>
              <a:t>, </a:t>
            </a:r>
            <a:r>
              <a:rPr lang="en-US" altLang="zh-CN" sz="2000" b="1" dirty="0">
                <a:solidFill>
                  <a:srgbClr val="C00000"/>
                </a:solidFill>
                <a:ea typeface="微软雅黑" panose="020B0503020204020204" pitchFamily="34" charset="-122"/>
              </a:rPr>
              <a:t>5</a:t>
            </a:r>
            <a:r>
              <a:rPr lang="en-US" altLang="zh-CN" sz="2000" b="1" dirty="0">
                <a:solidFill>
                  <a:srgbClr val="C00000"/>
                </a:solidFill>
                <a:effectLst/>
                <a:ea typeface="微软雅黑" panose="020B0503020204020204" pitchFamily="34" charset="-122"/>
              </a:rPr>
              <a:t>, ?]</a:t>
            </a:r>
            <a:endParaRPr lang="zh-CN" altLang="en-US" sz="2000" b="1" dirty="0">
              <a:effectLst/>
              <a:ea typeface="微软雅黑" panose="020B0503020204020204" pitchFamily="34" charset="-122"/>
            </a:endParaRPr>
          </a:p>
        </p:txBody>
      </p:sp>
    </p:spTree>
    <p:extLst>
      <p:ext uri="{BB962C8B-B14F-4D97-AF65-F5344CB8AC3E}">
        <p14:creationId xmlns:p14="http://schemas.microsoft.com/office/powerpoint/2010/main" val="25521762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单调队列</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DC96CE0E-9F47-2B23-7200-52E269C907A9}"/>
              </a:ext>
            </a:extLst>
          </p:cNvPr>
          <p:cNvSpPr txBox="1"/>
          <p:nvPr/>
        </p:nvSpPr>
        <p:spPr>
          <a:xfrm>
            <a:off x="775715" y="1688652"/>
            <a:ext cx="6762163" cy="400110"/>
          </a:xfrm>
          <a:prstGeom prst="rect">
            <a:avLst/>
          </a:prstGeom>
          <a:solidFill>
            <a:schemeClr val="accent5">
              <a:lumMod val="20000"/>
              <a:lumOff val="80000"/>
            </a:schemeClr>
          </a:solidFill>
        </p:spPr>
        <p:txBody>
          <a:bodyPr wrap="square">
            <a:spAutoFit/>
          </a:bodyPr>
          <a:lstStyle/>
          <a:p>
            <a:r>
              <a:rPr lang="zh-CN" altLang="en-US" sz="2000" b="1" dirty="0">
                <a:effectLst/>
                <a:latin typeface="微软雅黑" panose="020B0503020204020204" pitchFamily="34" charset="-122"/>
                <a:ea typeface="微软雅黑" panose="020B0503020204020204" pitchFamily="34" charset="-122"/>
              </a:rPr>
              <a:t>例</a:t>
            </a:r>
            <a:r>
              <a:rPr lang="ja-JP" altLang="en-US" sz="2000" b="1" dirty="0">
                <a:effectLst/>
                <a:latin typeface="微软雅黑" panose="020B0503020204020204" pitchFamily="34" charset="-122"/>
                <a:ea typeface="微软雅黑" panose="020B0503020204020204" pitchFamily="34" charset="-122"/>
              </a:rPr>
              <a:t>：</a:t>
            </a:r>
            <a:r>
              <a:rPr lang="zh-CN" altLang="en-US" sz="2000" b="1" dirty="0">
                <a:effectLst/>
                <a:latin typeface="微软雅黑" panose="020B0503020204020204" pitchFamily="34" charset="-122"/>
                <a:ea typeface="微软雅黑" panose="020B0503020204020204" pitchFamily="34" charset="-122"/>
              </a:rPr>
              <a:t>设</a:t>
            </a:r>
            <a:r>
              <a:rPr lang="ja-JP" altLang="en-US" sz="2000" b="1" dirty="0">
                <a:effectLst/>
                <a:latin typeface="微软雅黑" panose="020B0503020204020204" pitchFamily="34" charset="-122"/>
                <a:ea typeface="微软雅黑" panose="020B0503020204020204" pitchFamily="34" charset="-122"/>
              </a:rPr>
              <a:t>数组 </a:t>
            </a:r>
            <a:r>
              <a:rPr lang="en-US" sz="2000" b="1" dirty="0">
                <a:solidFill>
                  <a:srgbClr val="C00000"/>
                </a:solidFill>
                <a:effectLst/>
                <a:latin typeface="Consolas" panose="020B0609020204030204" pitchFamily="49" charset="0"/>
                <a:ea typeface="微软雅黑" panose="020B0503020204020204" pitchFamily="34" charset="-122"/>
              </a:rPr>
              <a:t>A = [1, 5, 3, 4, 2]</a:t>
            </a:r>
            <a:r>
              <a:rPr lang="en-US" sz="2000" b="1" dirty="0">
                <a:effectLst/>
                <a:latin typeface="微软雅黑" panose="020B0503020204020204" pitchFamily="34" charset="-122"/>
                <a:ea typeface="微软雅黑" panose="020B0503020204020204" pitchFamily="34" charset="-122"/>
              </a:rPr>
              <a:t>，</a:t>
            </a:r>
            <a:r>
              <a:rPr lang="ja-JP" altLang="en-US" sz="2000" b="1" dirty="0">
                <a:effectLst/>
                <a:latin typeface="微软雅黑" panose="020B0503020204020204" pitchFamily="34" charset="-122"/>
                <a:ea typeface="微软雅黑" panose="020B0503020204020204" pitchFamily="34" charset="-122"/>
              </a:rPr>
              <a:t>窗口大小 </a:t>
            </a:r>
            <a:r>
              <a:rPr lang="en-US" sz="2000" b="1" dirty="0">
                <a:solidFill>
                  <a:srgbClr val="C00000"/>
                </a:solidFill>
                <a:effectLst/>
                <a:latin typeface="Consolas" panose="020B0609020204030204" pitchFamily="49" charset="0"/>
                <a:ea typeface="微软雅黑" panose="020B0503020204020204" pitchFamily="34" charset="-122"/>
              </a:rPr>
              <a:t>k = 3</a:t>
            </a:r>
            <a:r>
              <a:rPr lang="en-US" sz="2000" b="1" dirty="0">
                <a:effectLst/>
                <a:latin typeface="微软雅黑" panose="020B0503020204020204" pitchFamily="34" charset="-122"/>
                <a:ea typeface="微软雅黑" panose="020B0503020204020204" pitchFamily="34" charset="-122"/>
              </a:rPr>
              <a:t>。</a:t>
            </a:r>
          </a:p>
        </p:txBody>
      </p:sp>
      <p:sp>
        <p:nvSpPr>
          <p:cNvPr id="12" name="文本框 11">
            <a:extLst>
              <a:ext uri="{FF2B5EF4-FFF2-40B4-BE49-F238E27FC236}">
                <a16:creationId xmlns:a16="http://schemas.microsoft.com/office/drawing/2014/main" id="{438948DA-F81F-9E84-E10E-4B5C5623E3DE}"/>
              </a:ext>
            </a:extLst>
          </p:cNvPr>
          <p:cNvSpPr txBox="1"/>
          <p:nvPr/>
        </p:nvSpPr>
        <p:spPr>
          <a:xfrm>
            <a:off x="4014660" y="5695507"/>
            <a:ext cx="3590561" cy="400110"/>
          </a:xfrm>
          <a:prstGeom prst="rect">
            <a:avLst/>
          </a:prstGeom>
          <a:solidFill>
            <a:schemeClr val="accent2">
              <a:lumMod val="20000"/>
              <a:lumOff val="80000"/>
            </a:schemeClr>
          </a:solidFill>
        </p:spPr>
        <p:txBody>
          <a:bodyPr wrap="square">
            <a:spAutoFit/>
          </a:bodyPr>
          <a:lstStyle/>
          <a:p>
            <a:r>
              <a:rPr lang="zh-CN" altLang="en-US" sz="2000" b="1" dirty="0">
                <a:effectLst/>
                <a:ea typeface="微软雅黑" panose="020B0503020204020204" pitchFamily="34" charset="-122"/>
              </a:rPr>
              <a:t>窗口</a:t>
            </a:r>
            <a:r>
              <a:rPr lang="zh-CN" altLang="en-US" sz="2000" b="1" dirty="0">
                <a:ea typeface="微软雅黑" panose="020B0503020204020204" pitchFamily="34" charset="-122"/>
              </a:rPr>
              <a:t>中的元素值</a:t>
            </a:r>
            <a:r>
              <a:rPr lang="zh-CN" altLang="en-US" sz="2000" b="1" dirty="0">
                <a:effectLst/>
                <a:ea typeface="微软雅黑" panose="020B0503020204020204" pitchFamily="34" charset="-122"/>
              </a:rPr>
              <a:t>：</a:t>
            </a:r>
            <a:r>
              <a:rPr lang="en-US" altLang="zh-CN" sz="2000" b="1" dirty="0">
                <a:solidFill>
                  <a:srgbClr val="C00000"/>
                </a:solidFill>
                <a:effectLst/>
                <a:ea typeface="微软雅黑" panose="020B0503020204020204" pitchFamily="34" charset="-122"/>
              </a:rPr>
              <a:t>[</a:t>
            </a:r>
            <a:r>
              <a:rPr lang="en-US" altLang="zh-CN" sz="2000" b="1" dirty="0">
                <a:solidFill>
                  <a:srgbClr val="C00000"/>
                </a:solidFill>
                <a:ea typeface="微软雅黑" panose="020B0503020204020204" pitchFamily="34" charset="-122"/>
              </a:rPr>
              <a:t>1</a:t>
            </a:r>
            <a:r>
              <a:rPr lang="en-US" altLang="zh-CN" sz="2000" b="1" dirty="0">
                <a:solidFill>
                  <a:srgbClr val="C00000"/>
                </a:solidFill>
                <a:effectLst/>
                <a:ea typeface="微软雅黑" panose="020B0503020204020204" pitchFamily="34" charset="-122"/>
              </a:rPr>
              <a:t>, </a:t>
            </a:r>
            <a:r>
              <a:rPr lang="en-US" altLang="zh-CN" sz="2000" b="1" dirty="0">
                <a:solidFill>
                  <a:srgbClr val="C00000"/>
                </a:solidFill>
                <a:ea typeface="微软雅黑" panose="020B0503020204020204" pitchFamily="34" charset="-122"/>
              </a:rPr>
              <a:t>5</a:t>
            </a:r>
            <a:r>
              <a:rPr lang="en-US" altLang="zh-CN" sz="2000" b="1" dirty="0">
                <a:solidFill>
                  <a:srgbClr val="C00000"/>
                </a:solidFill>
                <a:effectLst/>
                <a:ea typeface="微软雅黑" panose="020B0503020204020204" pitchFamily="34" charset="-122"/>
              </a:rPr>
              <a:t>, </a:t>
            </a:r>
            <a:r>
              <a:rPr lang="en-US" altLang="zh-CN" sz="2000" b="1" dirty="0">
                <a:solidFill>
                  <a:srgbClr val="C00000"/>
                </a:solidFill>
                <a:ea typeface="微软雅黑" panose="020B0503020204020204" pitchFamily="34" charset="-122"/>
              </a:rPr>
              <a:t>3</a:t>
            </a:r>
            <a:r>
              <a:rPr lang="en-US" altLang="zh-CN" sz="2000" b="1" dirty="0">
                <a:solidFill>
                  <a:srgbClr val="C00000"/>
                </a:solidFill>
                <a:effectLst/>
                <a:ea typeface="微软雅黑" panose="020B0503020204020204" pitchFamily="34" charset="-122"/>
              </a:rPr>
              <a:t>]</a:t>
            </a:r>
            <a:endParaRPr lang="zh-CN" altLang="en-US" sz="2000" b="1" dirty="0">
              <a:effectLst/>
              <a:ea typeface="微软雅黑" panose="020B0503020204020204" pitchFamily="34" charset="-122"/>
            </a:endParaRPr>
          </a:p>
        </p:txBody>
      </p:sp>
      <p:sp>
        <p:nvSpPr>
          <p:cNvPr id="7" name="文本框 6">
            <a:extLst>
              <a:ext uri="{FF2B5EF4-FFF2-40B4-BE49-F238E27FC236}">
                <a16:creationId xmlns:a16="http://schemas.microsoft.com/office/drawing/2014/main" id="{095D2240-2587-204B-0904-60242BD94536}"/>
              </a:ext>
            </a:extLst>
          </p:cNvPr>
          <p:cNvSpPr txBox="1"/>
          <p:nvPr/>
        </p:nvSpPr>
        <p:spPr>
          <a:xfrm>
            <a:off x="5618466" y="788048"/>
            <a:ext cx="4482573" cy="707886"/>
          </a:xfrm>
          <a:prstGeom prst="rect">
            <a:avLst/>
          </a:prstGeom>
          <a:solidFill>
            <a:schemeClr val="accent4">
              <a:lumMod val="20000"/>
              <a:lumOff val="80000"/>
            </a:schemeClr>
          </a:solidFill>
        </p:spPr>
        <p:txBody>
          <a:bodyPr wrap="square">
            <a:spAutoFit/>
          </a:bodyPr>
          <a:lstStyle/>
          <a:p>
            <a:r>
              <a:rPr lang="zh-CN" altLang="en-US" sz="2000" b="1" dirty="0">
                <a:effectLst/>
                <a:latin typeface="微软雅黑" panose="020B0503020204020204" pitchFamily="34" charset="-122"/>
                <a:ea typeface="微软雅黑" panose="020B0503020204020204" pitchFamily="34" charset="-122"/>
              </a:rPr>
              <a:t>上一步</a:t>
            </a:r>
            <a:r>
              <a:rPr lang="zh-CN" altLang="en-US" sz="2000" b="1" dirty="0">
                <a:latin typeface="微软雅黑" panose="020B0503020204020204" pitchFamily="34" charset="-122"/>
                <a:ea typeface="微软雅黑" panose="020B0503020204020204" pitchFamily="34" charset="-122"/>
              </a:rPr>
              <a:t>的队列状态</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下标</a:t>
            </a:r>
            <a:r>
              <a:rPr lang="en-US" altLang="zh-CN" sz="2000" b="1" dirty="0">
                <a:latin typeface="微软雅黑" panose="020B0503020204020204" pitchFamily="34" charset="-122"/>
                <a:ea typeface="微软雅黑" panose="020B0503020204020204" pitchFamily="34" charset="-122"/>
              </a:rPr>
              <a:t>) </a:t>
            </a:r>
            <a:r>
              <a:rPr lang="zh-CN" altLang="en-US" sz="2000" b="1" dirty="0">
                <a:effectLst/>
                <a:latin typeface="微软雅黑" panose="020B0503020204020204" pitchFamily="34" charset="-122"/>
                <a:ea typeface="微软雅黑" panose="020B0503020204020204" pitchFamily="34" charset="-122"/>
              </a:rPr>
              <a:t>：</a:t>
            </a:r>
            <a:r>
              <a:rPr lang="en-US" altLang="zh-CN" sz="2000" b="1" dirty="0">
                <a:solidFill>
                  <a:srgbClr val="C00000"/>
                </a:solidFill>
                <a:latin typeface="Consolas" panose="020B0609020204030204" pitchFamily="49" charset="0"/>
                <a:ea typeface="微软雅黑" panose="020B0503020204020204" pitchFamily="34" charset="-122"/>
              </a:rPr>
              <a:t>{1</a:t>
            </a:r>
            <a:r>
              <a:rPr lang="en-US" altLang="zh-CN" sz="2000" b="1" dirty="0">
                <a:solidFill>
                  <a:srgbClr val="C00000"/>
                </a:solidFill>
                <a:effectLst/>
                <a:latin typeface="Consolas" panose="020B0609020204030204" pitchFamily="49" charset="0"/>
                <a:ea typeface="微软雅黑" panose="020B0503020204020204" pitchFamily="34" charset="-122"/>
              </a:rPr>
              <a:t>}</a:t>
            </a:r>
          </a:p>
          <a:p>
            <a:r>
              <a:rPr lang="zh-CN" altLang="en-US" sz="2000" b="1" dirty="0">
                <a:effectLst/>
                <a:latin typeface="微软雅黑" panose="020B0503020204020204" pitchFamily="34" charset="-122"/>
                <a:ea typeface="微软雅黑" panose="020B0503020204020204" pitchFamily="34" charset="-122"/>
              </a:rPr>
              <a:t>对应</a:t>
            </a:r>
            <a:r>
              <a:rPr lang="zh-CN" altLang="en-US" sz="2000" b="1" dirty="0">
                <a:latin typeface="微软雅黑" panose="020B0503020204020204" pitchFamily="34" charset="-122"/>
                <a:ea typeface="微软雅黑" panose="020B0503020204020204" pitchFamily="34" charset="-122"/>
              </a:rPr>
              <a:t>值为</a:t>
            </a:r>
            <a:r>
              <a:rPr lang="zh-CN" altLang="en-US" sz="2000" b="1" dirty="0">
                <a:effectLst/>
                <a:latin typeface="微软雅黑" panose="020B0503020204020204" pitchFamily="34" charset="-122"/>
                <a:ea typeface="微软雅黑" panose="020B0503020204020204" pitchFamily="34" charset="-122"/>
              </a:rPr>
              <a:t>：</a:t>
            </a:r>
            <a:r>
              <a:rPr lang="en-US" altLang="zh-CN" sz="2000" b="1" dirty="0">
                <a:solidFill>
                  <a:srgbClr val="C00000"/>
                </a:solidFill>
                <a:latin typeface="Consolas" panose="020B0609020204030204" pitchFamily="49" charset="0"/>
                <a:ea typeface="微软雅黑" panose="020B0503020204020204" pitchFamily="34" charset="-122"/>
              </a:rPr>
              <a:t>{5</a:t>
            </a:r>
            <a:r>
              <a:rPr lang="en-US" altLang="zh-CN" sz="2000" b="1" dirty="0">
                <a:solidFill>
                  <a:srgbClr val="C00000"/>
                </a:solidFill>
                <a:effectLst/>
                <a:latin typeface="Consolas" panose="020B0609020204030204" pitchFamily="49" charset="0"/>
                <a:ea typeface="微软雅黑" panose="020B0503020204020204" pitchFamily="34" charset="-122"/>
              </a:rPr>
              <a:t>}</a:t>
            </a:r>
          </a:p>
        </p:txBody>
      </p:sp>
      <p:sp>
        <p:nvSpPr>
          <p:cNvPr id="13" name="文本框 12">
            <a:extLst>
              <a:ext uri="{FF2B5EF4-FFF2-40B4-BE49-F238E27FC236}">
                <a16:creationId xmlns:a16="http://schemas.microsoft.com/office/drawing/2014/main" id="{A7AF8D7A-55E8-0550-E9C1-829A06D1BDCA}"/>
              </a:ext>
            </a:extLst>
          </p:cNvPr>
          <p:cNvSpPr txBox="1"/>
          <p:nvPr/>
        </p:nvSpPr>
        <p:spPr>
          <a:xfrm>
            <a:off x="775715" y="2434072"/>
            <a:ext cx="10495788" cy="3001527"/>
          </a:xfrm>
          <a:prstGeom prst="rect">
            <a:avLst/>
          </a:prstGeom>
          <a:solidFill>
            <a:schemeClr val="bg1">
              <a:lumMod val="95000"/>
            </a:schemeClr>
          </a:solidFill>
        </p:spPr>
        <p:txBody>
          <a:bodyPr wrap="square">
            <a:spAutoFit/>
          </a:bodyPr>
          <a:lstStyle/>
          <a:p>
            <a:pPr>
              <a:lnSpc>
                <a:spcPct val="150000"/>
              </a:lnSpc>
            </a:pPr>
            <a:r>
              <a:rPr lang="zh-CN" altLang="en-US" sz="2000" b="1" dirty="0">
                <a:effectLst/>
                <a:ea typeface="微软雅黑" panose="020B0503020204020204" pitchFamily="34" charset="-122"/>
              </a:rPr>
              <a:t>第三步：当 </a:t>
            </a:r>
            <a:r>
              <a:rPr lang="en-US" altLang="zh-CN" sz="2000" b="1" dirty="0" err="1">
                <a:solidFill>
                  <a:srgbClr val="C00000"/>
                </a:solidFill>
                <a:effectLst/>
                <a:ea typeface="微软雅黑" panose="020B0503020204020204" pitchFamily="34" charset="-122"/>
              </a:rPr>
              <a:t>i</a:t>
            </a:r>
            <a:r>
              <a:rPr lang="en-US" altLang="zh-CN" sz="2000" b="1" dirty="0">
                <a:solidFill>
                  <a:srgbClr val="C00000"/>
                </a:solidFill>
                <a:effectLst/>
                <a:ea typeface="微软雅黑" panose="020B0503020204020204" pitchFamily="34" charset="-122"/>
              </a:rPr>
              <a:t> = 2</a:t>
            </a:r>
            <a:r>
              <a:rPr lang="zh-CN" altLang="en-US" sz="2000" b="1" dirty="0">
                <a:effectLst/>
                <a:ea typeface="微软雅黑" panose="020B0503020204020204" pitchFamily="34" charset="-122"/>
              </a:rPr>
              <a:t> 时，数字是 </a:t>
            </a:r>
            <a:r>
              <a:rPr lang="en-US" altLang="zh-CN" sz="2000" b="1" dirty="0">
                <a:solidFill>
                  <a:srgbClr val="C00000"/>
                </a:solidFill>
                <a:effectLst/>
                <a:ea typeface="微软雅黑" panose="020B0503020204020204" pitchFamily="34" charset="-122"/>
              </a:rPr>
              <a:t>A[2] = 3</a:t>
            </a:r>
            <a:endParaRPr lang="zh-CN" altLang="en-US" sz="2000" b="1" dirty="0">
              <a:effectLst/>
              <a:ea typeface="微软雅黑" panose="020B0503020204020204" pitchFamily="34" charset="-122"/>
            </a:endParaRP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去尾：新值 </a:t>
            </a:r>
            <a:r>
              <a:rPr lang="en-US" altLang="zh-CN" dirty="0">
                <a:solidFill>
                  <a:srgbClr val="C00000"/>
                </a:solidFill>
                <a:effectLst/>
                <a:ea typeface="微软雅黑" panose="020B0503020204020204" pitchFamily="34" charset="-122"/>
              </a:rPr>
              <a:t>3 &lt; A[</a:t>
            </a:r>
            <a:r>
              <a:rPr lang="en-US" altLang="zh-CN" dirty="0" err="1">
                <a:solidFill>
                  <a:srgbClr val="C00000"/>
                </a:solidFill>
                <a:effectLst/>
                <a:ea typeface="微软雅黑" panose="020B0503020204020204" pitchFamily="34" charset="-122"/>
              </a:rPr>
              <a:t>q.back</a:t>
            </a:r>
            <a:r>
              <a:rPr lang="en-US" altLang="zh-CN" dirty="0">
                <a:solidFill>
                  <a:srgbClr val="C00000"/>
                </a:solidFill>
                <a:effectLst/>
                <a:ea typeface="微软雅黑" panose="020B0503020204020204" pitchFamily="34" charset="-122"/>
              </a:rPr>
              <a:t>()]</a:t>
            </a:r>
            <a:r>
              <a:rPr lang="zh-CN" altLang="en-US" dirty="0">
                <a:effectLst/>
                <a:ea typeface="微软雅黑" panose="020B0503020204020204" pitchFamily="34" charset="-122"/>
              </a:rPr>
              <a:t> </a:t>
            </a:r>
            <a:r>
              <a:rPr lang="en-US" altLang="zh-CN" dirty="0">
                <a:effectLst/>
                <a:ea typeface="微软雅黑" panose="020B0503020204020204" pitchFamily="34" charset="-122"/>
              </a:rPr>
              <a:t>(</a:t>
            </a:r>
            <a:r>
              <a:rPr lang="zh-CN" altLang="en-US" dirty="0">
                <a:effectLst/>
                <a:ea typeface="微软雅黑" panose="020B0503020204020204" pitchFamily="34" charset="-122"/>
              </a:rPr>
              <a:t>即 </a:t>
            </a:r>
            <a:r>
              <a:rPr lang="en-US" altLang="zh-CN" dirty="0">
                <a:solidFill>
                  <a:srgbClr val="C00000"/>
                </a:solidFill>
                <a:effectLst/>
                <a:ea typeface="微软雅黑" panose="020B0503020204020204" pitchFamily="34" charset="-122"/>
              </a:rPr>
              <a:t>3 &lt; A[1]=5</a:t>
            </a:r>
            <a:r>
              <a:rPr lang="en-US" altLang="zh-CN" dirty="0">
                <a:effectLst/>
                <a:ea typeface="微软雅黑" panose="020B0503020204020204" pitchFamily="34" charset="-122"/>
              </a:rPr>
              <a:t>)</a:t>
            </a:r>
            <a:r>
              <a:rPr lang="zh-CN" altLang="en-US" dirty="0">
                <a:effectLst/>
                <a:ea typeface="微软雅黑" panose="020B0503020204020204" pitchFamily="34" charset="-122"/>
              </a:rPr>
              <a:t>，打不过，不踢人。</a:t>
            </a: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入队：下标 </a:t>
            </a:r>
            <a:r>
              <a:rPr lang="en-US" altLang="zh-CN" dirty="0">
                <a:solidFill>
                  <a:srgbClr val="C00000"/>
                </a:solidFill>
                <a:effectLst/>
                <a:ea typeface="微软雅黑" panose="020B0503020204020204" pitchFamily="34" charset="-122"/>
              </a:rPr>
              <a:t>2</a:t>
            </a:r>
            <a:r>
              <a:rPr lang="zh-CN" altLang="en-US" dirty="0">
                <a:effectLst/>
                <a:ea typeface="微软雅黑" panose="020B0503020204020204" pitchFamily="34" charset="-122"/>
              </a:rPr>
              <a:t> 入队。</a:t>
            </a:r>
            <a:r>
              <a:rPr lang="zh-CN" altLang="en-US" b="1" dirty="0">
                <a:effectLst/>
                <a:ea typeface="微软雅黑" panose="020B0503020204020204" pitchFamily="34" charset="-122"/>
              </a:rPr>
              <a:t>当前队列状态</a:t>
            </a:r>
            <a:r>
              <a:rPr lang="en-US" altLang="zh-CN" b="1" dirty="0">
                <a:effectLst/>
                <a:ea typeface="微软雅黑" panose="020B0503020204020204" pitchFamily="34" charset="-122"/>
              </a:rPr>
              <a:t>(</a:t>
            </a:r>
            <a:r>
              <a:rPr lang="zh-CN" altLang="en-US" b="1" dirty="0">
                <a:effectLst/>
                <a:ea typeface="微软雅黑" panose="020B0503020204020204" pitchFamily="34" charset="-122"/>
              </a:rPr>
              <a:t>储存元素下标</a:t>
            </a:r>
            <a:r>
              <a:rPr lang="en-US" altLang="zh-CN" b="1" dirty="0">
                <a:effectLst/>
                <a:ea typeface="微软雅黑" panose="020B0503020204020204" pitchFamily="34" charset="-122"/>
              </a:rPr>
              <a:t>)</a:t>
            </a:r>
            <a:r>
              <a:rPr lang="zh-CN" altLang="en-US" b="1" dirty="0">
                <a:effectLst/>
                <a:ea typeface="微软雅黑" panose="020B0503020204020204" pitchFamily="34" charset="-122"/>
              </a:rPr>
              <a:t>：</a:t>
            </a:r>
            <a:r>
              <a:rPr lang="en-US" altLang="zh-CN" b="1" dirty="0">
                <a:solidFill>
                  <a:srgbClr val="C00000"/>
                </a:solidFill>
                <a:effectLst/>
                <a:ea typeface="微软雅黑" panose="020B0503020204020204" pitchFamily="34" charset="-122"/>
              </a:rPr>
              <a:t>q = {1, 2}</a:t>
            </a:r>
            <a:r>
              <a:rPr lang="zh-CN" altLang="en-US" b="1" dirty="0">
                <a:effectLst/>
                <a:ea typeface="微软雅黑" panose="020B0503020204020204" pitchFamily="34" charset="-122"/>
              </a:rPr>
              <a:t> </a:t>
            </a:r>
            <a:r>
              <a:rPr lang="zh-CN" altLang="en-US" b="1" dirty="0">
                <a:ea typeface="微软雅黑" panose="020B0503020204020204" pitchFamily="34" charset="-122"/>
              </a:rPr>
              <a:t>对应值</a:t>
            </a:r>
            <a:r>
              <a:rPr lang="en-US" altLang="zh-CN" b="1" dirty="0">
                <a:effectLst/>
                <a:ea typeface="微软雅黑" panose="020B0503020204020204" pitchFamily="34" charset="-122"/>
              </a:rPr>
              <a:t>–&gt; </a:t>
            </a:r>
            <a:r>
              <a:rPr lang="en-US" altLang="zh-CN" b="1" dirty="0">
                <a:solidFill>
                  <a:srgbClr val="C00000"/>
                </a:solidFill>
                <a:effectLst/>
                <a:ea typeface="微软雅黑" panose="020B0503020204020204" pitchFamily="34" charset="-122"/>
              </a:rPr>
              <a:t>(5, 3)</a:t>
            </a:r>
            <a:endParaRPr lang="zh-CN" altLang="en-US" b="1" dirty="0">
              <a:effectLst/>
              <a:ea typeface="微软雅黑" panose="020B0503020204020204" pitchFamily="34" charset="-122"/>
            </a:endParaRP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去头：检查队首下标 </a:t>
            </a:r>
            <a:r>
              <a:rPr lang="en-US" altLang="zh-CN" dirty="0">
                <a:solidFill>
                  <a:srgbClr val="C00000"/>
                </a:solidFill>
                <a:effectLst/>
                <a:ea typeface="微软雅黑" panose="020B0503020204020204" pitchFamily="34" charset="-122"/>
              </a:rPr>
              <a:t>1</a:t>
            </a:r>
            <a:r>
              <a:rPr lang="zh-CN" altLang="en-US" dirty="0">
                <a:effectLst/>
                <a:ea typeface="微软雅黑" panose="020B0503020204020204" pitchFamily="34" charset="-122"/>
              </a:rPr>
              <a:t> 是否过期</a:t>
            </a:r>
            <a:r>
              <a:rPr lang="en-US" altLang="zh-CN" dirty="0">
                <a:effectLst/>
                <a:ea typeface="微软雅黑" panose="020B0503020204020204" pitchFamily="34" charset="-122"/>
              </a:rPr>
              <a:t>(</a:t>
            </a:r>
            <a:r>
              <a:rPr lang="zh-CN" altLang="en-US" dirty="0">
                <a:effectLst/>
                <a:ea typeface="微软雅黑" panose="020B0503020204020204" pitchFamily="34" charset="-122"/>
              </a:rPr>
              <a:t>即最左边的数字是否已脱离木板的</a:t>
            </a:r>
            <a:r>
              <a:rPr lang="zh-CN" altLang="en-US" dirty="0">
                <a:ea typeface="微软雅黑" panose="020B0503020204020204" pitchFamily="34" charset="-122"/>
              </a:rPr>
              <a:t>左边界</a:t>
            </a:r>
            <a:r>
              <a:rPr lang="zh-CN" altLang="en-US" dirty="0">
                <a:effectLst/>
                <a:ea typeface="微软雅黑" panose="020B0503020204020204" pitchFamily="34" charset="-122"/>
              </a:rPr>
              <a:t>覆盖范围</a:t>
            </a:r>
            <a:r>
              <a:rPr lang="en-US" altLang="zh-CN" dirty="0">
                <a:effectLst/>
                <a:ea typeface="微软雅黑" panose="020B0503020204020204" pitchFamily="34" charset="-122"/>
              </a:rPr>
              <a:t>)</a:t>
            </a:r>
            <a:r>
              <a:rPr lang="zh-CN" altLang="en-US" dirty="0">
                <a:effectLst/>
                <a:ea typeface="微软雅黑" panose="020B0503020204020204" pitchFamily="34" charset="-122"/>
              </a:rPr>
              <a:t>。</a:t>
            </a:r>
            <a:endParaRPr lang="en-US" altLang="zh-CN" dirty="0">
              <a:effectLst/>
              <a:ea typeface="微软雅黑" panose="020B0503020204020204" pitchFamily="34" charset="-122"/>
            </a:endParaRPr>
          </a:p>
          <a:p>
            <a:pPr lvl="2" indent="-342900">
              <a:lnSpc>
                <a:spcPct val="150000"/>
              </a:lnSpc>
              <a:buClr>
                <a:srgbClr val="000000"/>
              </a:buClr>
              <a:buFont typeface="Arial" panose="020B0604020202020204" pitchFamily="34" charset="0"/>
              <a:buChar char="•"/>
            </a:pPr>
            <a:r>
              <a:rPr lang="zh-CN" altLang="en-US" dirty="0">
                <a:effectLst/>
                <a:ea typeface="微软雅黑" panose="020B0503020204020204" pitchFamily="34" charset="-122"/>
              </a:rPr>
              <a:t>过期条件为 </a:t>
            </a:r>
            <a:r>
              <a:rPr lang="en-US" altLang="zh-CN" dirty="0" err="1">
                <a:solidFill>
                  <a:srgbClr val="C00000"/>
                </a:solidFill>
                <a:effectLst/>
                <a:ea typeface="微软雅黑" panose="020B0503020204020204" pitchFamily="34" charset="-122"/>
              </a:rPr>
              <a:t>q.front</a:t>
            </a:r>
            <a:r>
              <a:rPr lang="en-US" altLang="zh-CN" dirty="0">
                <a:solidFill>
                  <a:srgbClr val="C00000"/>
                </a:solidFill>
                <a:effectLst/>
                <a:ea typeface="微软雅黑" panose="020B0503020204020204" pitchFamily="34" charset="-122"/>
              </a:rPr>
              <a:t>() &lt; </a:t>
            </a:r>
            <a:r>
              <a:rPr lang="en-US" altLang="zh-CN" dirty="0" err="1">
                <a:solidFill>
                  <a:srgbClr val="C00000"/>
                </a:solidFill>
                <a:effectLst/>
                <a:ea typeface="微软雅黑" panose="020B0503020204020204" pitchFamily="34" charset="-122"/>
              </a:rPr>
              <a:t>i</a:t>
            </a:r>
            <a:r>
              <a:rPr lang="en-US" altLang="zh-CN" dirty="0">
                <a:solidFill>
                  <a:srgbClr val="C00000"/>
                </a:solidFill>
                <a:effectLst/>
                <a:ea typeface="微软雅黑" panose="020B0503020204020204" pitchFamily="34" charset="-122"/>
              </a:rPr>
              <a:t> – </a:t>
            </a:r>
            <a:r>
              <a:rPr lang="en-US" altLang="zh-CN" dirty="0">
                <a:solidFill>
                  <a:srgbClr val="C00000"/>
                </a:solidFill>
                <a:ea typeface="微软雅黑" panose="020B0503020204020204" pitchFamily="34" charset="-122"/>
              </a:rPr>
              <a:t>(</a:t>
            </a:r>
            <a:r>
              <a:rPr lang="en-US" altLang="zh-CN" dirty="0">
                <a:solidFill>
                  <a:srgbClr val="C00000"/>
                </a:solidFill>
                <a:effectLst/>
                <a:ea typeface="微软雅黑" panose="020B0503020204020204" pitchFamily="34" charset="-122"/>
              </a:rPr>
              <a:t>k – 1)</a:t>
            </a:r>
            <a:r>
              <a:rPr lang="zh-CN" altLang="en-US" dirty="0">
                <a:effectLst/>
                <a:ea typeface="微软雅黑" panose="020B0503020204020204" pitchFamily="34" charset="-122"/>
              </a:rPr>
              <a:t>，即 </a:t>
            </a:r>
            <a:r>
              <a:rPr lang="en-US" altLang="zh-CN" dirty="0">
                <a:solidFill>
                  <a:srgbClr val="C00000"/>
                </a:solidFill>
                <a:effectLst/>
                <a:ea typeface="微软雅黑" panose="020B0503020204020204" pitchFamily="34" charset="-122"/>
              </a:rPr>
              <a:t>1 &lt; 2 - 3 + 1 = 0</a:t>
            </a:r>
            <a:r>
              <a:rPr lang="zh-CN" altLang="en-US" dirty="0">
                <a:effectLst/>
                <a:ea typeface="微软雅黑" panose="020B0503020204020204" pitchFamily="34" charset="-122"/>
              </a:rPr>
              <a:t>，故不成立，没有过期。</a:t>
            </a: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记录：</a:t>
            </a:r>
            <a:r>
              <a:rPr lang="en-US" altLang="zh-CN" dirty="0" err="1">
                <a:solidFill>
                  <a:srgbClr val="C00000"/>
                </a:solidFill>
                <a:effectLst/>
                <a:ea typeface="微软雅黑" panose="020B0503020204020204" pitchFamily="34" charset="-122"/>
              </a:rPr>
              <a:t>i</a:t>
            </a:r>
            <a:r>
              <a:rPr lang="en-US" altLang="zh-CN" dirty="0">
                <a:solidFill>
                  <a:srgbClr val="C00000"/>
                </a:solidFill>
                <a:effectLst/>
                <a:ea typeface="微软雅黑" panose="020B0503020204020204" pitchFamily="34" charset="-122"/>
              </a:rPr>
              <a:t>=2</a:t>
            </a:r>
            <a:r>
              <a:rPr lang="zh-CN" altLang="en-US" dirty="0">
                <a:effectLst/>
                <a:ea typeface="微软雅黑" panose="020B0503020204020204" pitchFamily="34" charset="-122"/>
              </a:rPr>
              <a:t> </a:t>
            </a:r>
            <a:r>
              <a:rPr lang="zh-CN" altLang="en-US" dirty="0">
                <a:ea typeface="微软雅黑" panose="020B0503020204020204" pitchFamily="34" charset="-122"/>
              </a:rPr>
              <a:t>已经</a:t>
            </a:r>
            <a:r>
              <a:rPr lang="zh-CN" altLang="en-US" dirty="0">
                <a:effectLst/>
                <a:ea typeface="微软雅黑" panose="020B0503020204020204" pitchFamily="34" charset="-122"/>
              </a:rPr>
              <a:t>等于 </a:t>
            </a:r>
            <a:r>
              <a:rPr lang="en-US" altLang="zh-CN" dirty="0">
                <a:solidFill>
                  <a:srgbClr val="C00000"/>
                </a:solidFill>
                <a:effectLst/>
                <a:ea typeface="微软雅黑" panose="020B0503020204020204" pitchFamily="34" charset="-122"/>
              </a:rPr>
              <a:t>k-1=2</a:t>
            </a:r>
            <a:r>
              <a:rPr lang="zh-CN" altLang="en-US" dirty="0">
                <a:effectLst/>
                <a:ea typeface="微软雅黑" panose="020B0503020204020204" pitchFamily="34" charset="-122"/>
              </a:rPr>
              <a:t>，窗口已满</a:t>
            </a:r>
            <a:r>
              <a:rPr lang="en-US" altLang="zh-CN" dirty="0">
                <a:effectLst/>
                <a:ea typeface="微软雅黑" panose="020B0503020204020204" pitchFamily="34" charset="-122"/>
              </a:rPr>
              <a:t>3</a:t>
            </a:r>
            <a:r>
              <a:rPr lang="zh-CN" altLang="en-US" dirty="0">
                <a:effectLst/>
                <a:ea typeface="微软雅黑" panose="020B0503020204020204" pitchFamily="34" charset="-122"/>
              </a:rPr>
              <a:t>个元素，需要输出队首</a:t>
            </a:r>
            <a:r>
              <a:rPr lang="en-US" altLang="zh-CN" dirty="0">
                <a:effectLst/>
                <a:ea typeface="微软雅黑" panose="020B0503020204020204" pitchFamily="34" charset="-122"/>
              </a:rPr>
              <a:t>(</a:t>
            </a:r>
            <a:r>
              <a:rPr lang="zh-CN" altLang="en-US" dirty="0">
                <a:ea typeface="微软雅黑" panose="020B0503020204020204" pitchFamily="34" charset="-122"/>
              </a:rPr>
              <a:t>队首即为这个窗口的</a:t>
            </a:r>
            <a:r>
              <a:rPr lang="zh-CN" altLang="en-US" dirty="0">
                <a:effectLst/>
                <a:ea typeface="微软雅黑" panose="020B0503020204020204" pitchFamily="34" charset="-122"/>
              </a:rPr>
              <a:t>最大值</a:t>
            </a:r>
            <a:r>
              <a:rPr lang="en-US" altLang="zh-CN" dirty="0">
                <a:effectLst/>
                <a:ea typeface="微软雅黑" panose="020B0503020204020204" pitchFamily="34" charset="-122"/>
              </a:rPr>
              <a:t>)</a:t>
            </a:r>
            <a:r>
              <a:rPr lang="zh-CN" altLang="en-US" dirty="0">
                <a:effectLst/>
                <a:ea typeface="微软雅黑" panose="020B0503020204020204" pitchFamily="34" charset="-122"/>
              </a:rPr>
              <a:t>。 </a:t>
            </a:r>
          </a:p>
          <a:p>
            <a:pPr marL="800100" lvl="1" indent="-342900">
              <a:lnSpc>
                <a:spcPct val="150000"/>
              </a:lnSpc>
              <a:buClr>
                <a:srgbClr val="000000"/>
              </a:buClr>
              <a:buFont typeface="Arial" panose="020B0604020202020204" pitchFamily="34" charset="0"/>
              <a:buChar char="•"/>
            </a:pPr>
            <a:r>
              <a:rPr lang="zh-CN" altLang="en-US" dirty="0">
                <a:effectLst/>
                <a:ea typeface="微软雅黑" panose="020B0503020204020204" pitchFamily="34" charset="-122"/>
              </a:rPr>
              <a:t>输出：</a:t>
            </a:r>
            <a:r>
              <a:rPr lang="en-US" altLang="zh-CN" dirty="0">
                <a:solidFill>
                  <a:srgbClr val="C00000"/>
                </a:solidFill>
                <a:effectLst/>
                <a:ea typeface="微软雅黑" panose="020B0503020204020204" pitchFamily="34" charset="-122"/>
              </a:rPr>
              <a:t>A[</a:t>
            </a:r>
            <a:r>
              <a:rPr lang="en-US" altLang="zh-CN" dirty="0" err="1">
                <a:solidFill>
                  <a:srgbClr val="C00000"/>
                </a:solidFill>
                <a:effectLst/>
                <a:ea typeface="微软雅黑" panose="020B0503020204020204" pitchFamily="34" charset="-122"/>
              </a:rPr>
              <a:t>q.front</a:t>
            </a:r>
            <a:r>
              <a:rPr lang="en-US" altLang="zh-CN" dirty="0">
                <a:solidFill>
                  <a:srgbClr val="C00000"/>
                </a:solidFill>
                <a:effectLst/>
                <a:ea typeface="微软雅黑" panose="020B0503020204020204" pitchFamily="34" charset="-122"/>
              </a:rPr>
              <a:t>()]</a:t>
            </a:r>
            <a:r>
              <a:rPr lang="zh-CN" altLang="en-US" dirty="0">
                <a:effectLst/>
                <a:ea typeface="微软雅黑" panose="020B0503020204020204" pitchFamily="34" charset="-122"/>
              </a:rPr>
              <a:t> </a:t>
            </a:r>
            <a:r>
              <a:rPr lang="en-US" altLang="zh-CN" dirty="0">
                <a:effectLst/>
                <a:ea typeface="微软雅黑" panose="020B0503020204020204" pitchFamily="34" charset="-122"/>
              </a:rPr>
              <a:t>= </a:t>
            </a:r>
            <a:r>
              <a:rPr lang="en-US" altLang="zh-CN" dirty="0">
                <a:solidFill>
                  <a:srgbClr val="C00000"/>
                </a:solidFill>
                <a:effectLst/>
                <a:ea typeface="微软雅黑" panose="020B0503020204020204" pitchFamily="34" charset="-122"/>
              </a:rPr>
              <a:t>A[1]</a:t>
            </a:r>
            <a:r>
              <a:rPr lang="zh-CN" altLang="en-US" dirty="0">
                <a:effectLst/>
                <a:ea typeface="微软雅黑" panose="020B0503020204020204" pitchFamily="34" charset="-122"/>
              </a:rPr>
              <a:t> </a:t>
            </a:r>
            <a:r>
              <a:rPr lang="en-US" altLang="zh-CN" dirty="0">
                <a:effectLst/>
                <a:ea typeface="微软雅黑" panose="020B0503020204020204" pitchFamily="34" charset="-122"/>
              </a:rPr>
              <a:t>= </a:t>
            </a:r>
            <a:r>
              <a:rPr lang="en-US" altLang="zh-CN" dirty="0">
                <a:solidFill>
                  <a:srgbClr val="C00000"/>
                </a:solidFill>
                <a:effectLst/>
                <a:ea typeface="微软雅黑" panose="020B0503020204020204" pitchFamily="34" charset="-122"/>
              </a:rPr>
              <a:t>5</a:t>
            </a:r>
            <a:endParaRPr lang="zh-CN" altLang="en-US" dirty="0">
              <a:effectLst/>
              <a:ea typeface="微软雅黑" panose="020B0503020204020204" pitchFamily="34" charset="-122"/>
            </a:endParaRPr>
          </a:p>
        </p:txBody>
      </p:sp>
    </p:spTree>
    <p:extLst>
      <p:ext uri="{BB962C8B-B14F-4D97-AF65-F5344CB8AC3E}">
        <p14:creationId xmlns:p14="http://schemas.microsoft.com/office/powerpoint/2010/main" val="10521031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单调队列</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DC96CE0E-9F47-2B23-7200-52E269C907A9}"/>
              </a:ext>
            </a:extLst>
          </p:cNvPr>
          <p:cNvSpPr txBox="1"/>
          <p:nvPr/>
        </p:nvSpPr>
        <p:spPr>
          <a:xfrm>
            <a:off x="775715" y="1688652"/>
            <a:ext cx="6762163" cy="400110"/>
          </a:xfrm>
          <a:prstGeom prst="rect">
            <a:avLst/>
          </a:prstGeom>
          <a:solidFill>
            <a:schemeClr val="accent5">
              <a:lumMod val="20000"/>
              <a:lumOff val="80000"/>
            </a:schemeClr>
          </a:solidFill>
        </p:spPr>
        <p:txBody>
          <a:bodyPr wrap="square">
            <a:spAutoFit/>
          </a:bodyPr>
          <a:lstStyle/>
          <a:p>
            <a:r>
              <a:rPr lang="zh-CN" altLang="en-US" sz="2000" b="1" dirty="0">
                <a:effectLst/>
                <a:latin typeface="微软雅黑" panose="020B0503020204020204" pitchFamily="34" charset="-122"/>
                <a:ea typeface="微软雅黑" panose="020B0503020204020204" pitchFamily="34" charset="-122"/>
              </a:rPr>
              <a:t>例</a:t>
            </a:r>
            <a:r>
              <a:rPr lang="ja-JP" altLang="en-US" sz="2000" b="1" dirty="0">
                <a:effectLst/>
                <a:latin typeface="微软雅黑" panose="020B0503020204020204" pitchFamily="34" charset="-122"/>
                <a:ea typeface="微软雅黑" panose="020B0503020204020204" pitchFamily="34" charset="-122"/>
              </a:rPr>
              <a:t>：</a:t>
            </a:r>
            <a:r>
              <a:rPr lang="zh-CN" altLang="en-US" sz="2000" b="1" dirty="0">
                <a:effectLst/>
                <a:latin typeface="微软雅黑" panose="020B0503020204020204" pitchFamily="34" charset="-122"/>
                <a:ea typeface="微软雅黑" panose="020B0503020204020204" pitchFamily="34" charset="-122"/>
              </a:rPr>
              <a:t>设</a:t>
            </a:r>
            <a:r>
              <a:rPr lang="ja-JP" altLang="en-US" sz="2000" b="1" dirty="0">
                <a:effectLst/>
                <a:latin typeface="微软雅黑" panose="020B0503020204020204" pitchFamily="34" charset="-122"/>
                <a:ea typeface="微软雅黑" panose="020B0503020204020204" pitchFamily="34" charset="-122"/>
              </a:rPr>
              <a:t>数组 </a:t>
            </a:r>
            <a:r>
              <a:rPr lang="en-US" sz="2000" b="1" dirty="0">
                <a:solidFill>
                  <a:srgbClr val="C00000"/>
                </a:solidFill>
                <a:effectLst/>
                <a:latin typeface="Consolas" panose="020B0609020204030204" pitchFamily="49" charset="0"/>
                <a:ea typeface="微软雅黑" panose="020B0503020204020204" pitchFamily="34" charset="-122"/>
              </a:rPr>
              <a:t>A = [1, 5, 3, 4, 2]</a:t>
            </a:r>
            <a:r>
              <a:rPr lang="en-US" sz="2000" b="1" dirty="0">
                <a:effectLst/>
                <a:latin typeface="微软雅黑" panose="020B0503020204020204" pitchFamily="34" charset="-122"/>
                <a:ea typeface="微软雅黑" panose="020B0503020204020204" pitchFamily="34" charset="-122"/>
              </a:rPr>
              <a:t>，</a:t>
            </a:r>
            <a:r>
              <a:rPr lang="ja-JP" altLang="en-US" sz="2000" b="1" dirty="0">
                <a:effectLst/>
                <a:latin typeface="微软雅黑" panose="020B0503020204020204" pitchFamily="34" charset="-122"/>
                <a:ea typeface="微软雅黑" panose="020B0503020204020204" pitchFamily="34" charset="-122"/>
              </a:rPr>
              <a:t>窗口大小 </a:t>
            </a:r>
            <a:r>
              <a:rPr lang="en-US" sz="2000" b="1" dirty="0">
                <a:solidFill>
                  <a:srgbClr val="C00000"/>
                </a:solidFill>
                <a:effectLst/>
                <a:latin typeface="Consolas" panose="020B0609020204030204" pitchFamily="49" charset="0"/>
                <a:ea typeface="微软雅黑" panose="020B0503020204020204" pitchFamily="34" charset="-122"/>
              </a:rPr>
              <a:t>k = 3</a:t>
            </a:r>
            <a:r>
              <a:rPr lang="en-US" sz="2000" b="1" dirty="0">
                <a:effectLst/>
                <a:latin typeface="微软雅黑" panose="020B0503020204020204" pitchFamily="34" charset="-122"/>
                <a:ea typeface="微软雅黑" panose="020B0503020204020204" pitchFamily="34" charset="-122"/>
              </a:rPr>
              <a:t>。</a:t>
            </a:r>
          </a:p>
        </p:txBody>
      </p:sp>
      <p:sp>
        <p:nvSpPr>
          <p:cNvPr id="12" name="文本框 11">
            <a:extLst>
              <a:ext uri="{FF2B5EF4-FFF2-40B4-BE49-F238E27FC236}">
                <a16:creationId xmlns:a16="http://schemas.microsoft.com/office/drawing/2014/main" id="{438948DA-F81F-9E84-E10E-4B5C5623E3DE}"/>
              </a:ext>
            </a:extLst>
          </p:cNvPr>
          <p:cNvSpPr txBox="1"/>
          <p:nvPr/>
        </p:nvSpPr>
        <p:spPr>
          <a:xfrm>
            <a:off x="4014660" y="5695507"/>
            <a:ext cx="3590561" cy="400110"/>
          </a:xfrm>
          <a:prstGeom prst="rect">
            <a:avLst/>
          </a:prstGeom>
          <a:solidFill>
            <a:schemeClr val="accent2">
              <a:lumMod val="20000"/>
              <a:lumOff val="80000"/>
            </a:schemeClr>
          </a:solidFill>
        </p:spPr>
        <p:txBody>
          <a:bodyPr wrap="square">
            <a:spAutoFit/>
          </a:bodyPr>
          <a:lstStyle/>
          <a:p>
            <a:r>
              <a:rPr lang="zh-CN" altLang="en-US" sz="2000" b="1" dirty="0">
                <a:effectLst/>
                <a:ea typeface="微软雅黑" panose="020B0503020204020204" pitchFamily="34" charset="-122"/>
              </a:rPr>
              <a:t>窗口</a:t>
            </a:r>
            <a:r>
              <a:rPr lang="zh-CN" altLang="en-US" sz="2000" b="1" dirty="0">
                <a:ea typeface="微软雅黑" panose="020B0503020204020204" pitchFamily="34" charset="-122"/>
              </a:rPr>
              <a:t>中的元素值</a:t>
            </a:r>
            <a:r>
              <a:rPr lang="zh-CN" altLang="en-US" sz="2000" b="1" dirty="0">
                <a:effectLst/>
                <a:ea typeface="微软雅黑" panose="020B0503020204020204" pitchFamily="34" charset="-122"/>
              </a:rPr>
              <a:t>：</a:t>
            </a:r>
            <a:r>
              <a:rPr lang="en-US" altLang="zh-CN" sz="2000" b="1" dirty="0">
                <a:solidFill>
                  <a:srgbClr val="C00000"/>
                </a:solidFill>
                <a:effectLst/>
                <a:ea typeface="微软雅黑" panose="020B0503020204020204" pitchFamily="34" charset="-122"/>
              </a:rPr>
              <a:t>[5, 3, 4]</a:t>
            </a:r>
            <a:endParaRPr lang="zh-CN" altLang="en-US" sz="2000" b="1" dirty="0">
              <a:effectLst/>
              <a:ea typeface="微软雅黑" panose="020B0503020204020204" pitchFamily="34" charset="-122"/>
            </a:endParaRPr>
          </a:p>
        </p:txBody>
      </p:sp>
      <p:sp>
        <p:nvSpPr>
          <p:cNvPr id="7" name="文本框 6">
            <a:extLst>
              <a:ext uri="{FF2B5EF4-FFF2-40B4-BE49-F238E27FC236}">
                <a16:creationId xmlns:a16="http://schemas.microsoft.com/office/drawing/2014/main" id="{095D2240-2587-204B-0904-60242BD94536}"/>
              </a:ext>
            </a:extLst>
          </p:cNvPr>
          <p:cNvSpPr txBox="1"/>
          <p:nvPr/>
        </p:nvSpPr>
        <p:spPr>
          <a:xfrm>
            <a:off x="5618466" y="788048"/>
            <a:ext cx="4482573" cy="707886"/>
          </a:xfrm>
          <a:prstGeom prst="rect">
            <a:avLst/>
          </a:prstGeom>
          <a:solidFill>
            <a:schemeClr val="accent4">
              <a:lumMod val="20000"/>
              <a:lumOff val="80000"/>
            </a:schemeClr>
          </a:solidFill>
        </p:spPr>
        <p:txBody>
          <a:bodyPr wrap="square">
            <a:spAutoFit/>
          </a:bodyPr>
          <a:lstStyle/>
          <a:p>
            <a:r>
              <a:rPr lang="zh-CN" altLang="en-US" sz="2000" b="1" dirty="0">
                <a:effectLst/>
                <a:latin typeface="微软雅黑" panose="020B0503020204020204" pitchFamily="34" charset="-122"/>
                <a:ea typeface="微软雅黑" panose="020B0503020204020204" pitchFamily="34" charset="-122"/>
              </a:rPr>
              <a:t>上一步</a:t>
            </a:r>
            <a:r>
              <a:rPr lang="zh-CN" altLang="en-US" sz="2000" b="1" dirty="0">
                <a:latin typeface="微软雅黑" panose="020B0503020204020204" pitchFamily="34" charset="-122"/>
                <a:ea typeface="微软雅黑" panose="020B0503020204020204" pitchFamily="34" charset="-122"/>
              </a:rPr>
              <a:t>的队列状态</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下标</a:t>
            </a:r>
            <a:r>
              <a:rPr lang="en-US" altLang="zh-CN" sz="2000" b="1" dirty="0">
                <a:latin typeface="微软雅黑" panose="020B0503020204020204" pitchFamily="34" charset="-122"/>
                <a:ea typeface="微软雅黑" panose="020B0503020204020204" pitchFamily="34" charset="-122"/>
              </a:rPr>
              <a:t>) </a:t>
            </a:r>
            <a:r>
              <a:rPr lang="zh-CN" altLang="en-US" sz="2000" b="1" dirty="0">
                <a:effectLst/>
                <a:latin typeface="微软雅黑" panose="020B0503020204020204" pitchFamily="34" charset="-122"/>
                <a:ea typeface="微软雅黑" panose="020B0503020204020204" pitchFamily="34" charset="-122"/>
              </a:rPr>
              <a:t>：</a:t>
            </a:r>
            <a:r>
              <a:rPr lang="en-US" altLang="zh-CN" sz="2000" b="1" dirty="0">
                <a:solidFill>
                  <a:srgbClr val="C00000"/>
                </a:solidFill>
                <a:latin typeface="Consolas" panose="020B0609020204030204" pitchFamily="49" charset="0"/>
                <a:ea typeface="微软雅黑" panose="020B0503020204020204" pitchFamily="34" charset="-122"/>
              </a:rPr>
              <a:t>{1, 2</a:t>
            </a:r>
            <a:r>
              <a:rPr lang="en-US" altLang="zh-CN" sz="2000" b="1" dirty="0">
                <a:solidFill>
                  <a:srgbClr val="C00000"/>
                </a:solidFill>
                <a:effectLst/>
                <a:latin typeface="Consolas" panose="020B0609020204030204" pitchFamily="49" charset="0"/>
                <a:ea typeface="微软雅黑" panose="020B0503020204020204" pitchFamily="34" charset="-122"/>
              </a:rPr>
              <a:t>}</a:t>
            </a:r>
          </a:p>
          <a:p>
            <a:r>
              <a:rPr lang="zh-CN" altLang="en-US" sz="2000" b="1" dirty="0">
                <a:effectLst/>
                <a:latin typeface="微软雅黑" panose="020B0503020204020204" pitchFamily="34" charset="-122"/>
                <a:ea typeface="微软雅黑" panose="020B0503020204020204" pitchFamily="34" charset="-122"/>
              </a:rPr>
              <a:t>对应</a:t>
            </a:r>
            <a:r>
              <a:rPr lang="zh-CN" altLang="en-US" sz="2000" b="1" dirty="0">
                <a:latin typeface="微软雅黑" panose="020B0503020204020204" pitchFamily="34" charset="-122"/>
                <a:ea typeface="微软雅黑" panose="020B0503020204020204" pitchFamily="34" charset="-122"/>
              </a:rPr>
              <a:t>值为</a:t>
            </a:r>
            <a:r>
              <a:rPr lang="zh-CN" altLang="en-US" sz="2000" b="1" dirty="0">
                <a:effectLst/>
                <a:latin typeface="微软雅黑" panose="020B0503020204020204" pitchFamily="34" charset="-122"/>
                <a:ea typeface="微软雅黑" panose="020B0503020204020204" pitchFamily="34" charset="-122"/>
              </a:rPr>
              <a:t>：</a:t>
            </a:r>
            <a:r>
              <a:rPr lang="en-US" altLang="zh-CN" sz="2000" b="1" dirty="0">
                <a:solidFill>
                  <a:srgbClr val="C00000"/>
                </a:solidFill>
                <a:latin typeface="Consolas" panose="020B0609020204030204" pitchFamily="49" charset="0"/>
                <a:ea typeface="微软雅黑" panose="020B0503020204020204" pitchFamily="34" charset="-122"/>
              </a:rPr>
              <a:t>{5,</a:t>
            </a:r>
            <a:r>
              <a:rPr lang="zh-CN" altLang="en-US" sz="2000" b="1" dirty="0">
                <a:solidFill>
                  <a:srgbClr val="C00000"/>
                </a:solidFill>
                <a:latin typeface="Consolas" panose="020B0609020204030204" pitchFamily="49" charset="0"/>
                <a:ea typeface="微软雅黑" panose="020B0503020204020204" pitchFamily="34" charset="-122"/>
              </a:rPr>
              <a:t> </a:t>
            </a:r>
            <a:r>
              <a:rPr lang="en-US" altLang="zh-CN" sz="2000" b="1" dirty="0">
                <a:solidFill>
                  <a:srgbClr val="C00000"/>
                </a:solidFill>
                <a:latin typeface="Consolas" panose="020B0609020204030204" pitchFamily="49" charset="0"/>
                <a:ea typeface="微软雅黑" panose="020B0503020204020204" pitchFamily="34" charset="-122"/>
              </a:rPr>
              <a:t>3</a:t>
            </a:r>
            <a:r>
              <a:rPr lang="en-US" altLang="zh-CN" sz="2000" b="1" dirty="0">
                <a:solidFill>
                  <a:srgbClr val="C00000"/>
                </a:solidFill>
                <a:effectLst/>
                <a:latin typeface="Consolas" panose="020B0609020204030204" pitchFamily="49" charset="0"/>
                <a:ea typeface="微软雅黑" panose="020B0503020204020204" pitchFamily="34" charset="-122"/>
              </a:rPr>
              <a:t>}</a:t>
            </a:r>
          </a:p>
        </p:txBody>
      </p:sp>
      <p:sp>
        <p:nvSpPr>
          <p:cNvPr id="13" name="文本框 12">
            <a:extLst>
              <a:ext uri="{FF2B5EF4-FFF2-40B4-BE49-F238E27FC236}">
                <a16:creationId xmlns:a16="http://schemas.microsoft.com/office/drawing/2014/main" id="{A7AF8D7A-55E8-0550-E9C1-829A06D1BDCA}"/>
              </a:ext>
            </a:extLst>
          </p:cNvPr>
          <p:cNvSpPr txBox="1"/>
          <p:nvPr/>
        </p:nvSpPr>
        <p:spPr>
          <a:xfrm>
            <a:off x="775715" y="2361518"/>
            <a:ext cx="10495788" cy="3001527"/>
          </a:xfrm>
          <a:prstGeom prst="rect">
            <a:avLst/>
          </a:prstGeom>
          <a:solidFill>
            <a:srgbClr val="F5FFE7"/>
          </a:solidFill>
        </p:spPr>
        <p:txBody>
          <a:bodyPr wrap="square">
            <a:spAutoFit/>
          </a:bodyPr>
          <a:lstStyle/>
          <a:p>
            <a:pPr>
              <a:lnSpc>
                <a:spcPct val="150000"/>
              </a:lnSpc>
            </a:pPr>
            <a:r>
              <a:rPr lang="zh-CN" altLang="en-US" sz="2000" b="1" dirty="0">
                <a:effectLst/>
                <a:ea typeface="微软雅黑" panose="020B0503020204020204" pitchFamily="34" charset="-122"/>
              </a:rPr>
              <a:t>第四步：当 </a:t>
            </a:r>
            <a:r>
              <a:rPr lang="en-US" altLang="zh-CN" sz="2000" b="1" dirty="0" err="1">
                <a:solidFill>
                  <a:srgbClr val="C00000"/>
                </a:solidFill>
                <a:effectLst/>
                <a:ea typeface="微软雅黑" panose="020B0503020204020204" pitchFamily="34" charset="-122"/>
              </a:rPr>
              <a:t>i</a:t>
            </a:r>
            <a:r>
              <a:rPr lang="en-US" altLang="zh-CN" sz="2000" b="1" dirty="0">
                <a:solidFill>
                  <a:srgbClr val="C00000"/>
                </a:solidFill>
                <a:effectLst/>
                <a:ea typeface="微软雅黑" panose="020B0503020204020204" pitchFamily="34" charset="-122"/>
              </a:rPr>
              <a:t> = 3</a:t>
            </a:r>
            <a:r>
              <a:rPr lang="zh-CN" altLang="en-US" sz="2000" b="1" dirty="0">
                <a:effectLst/>
                <a:ea typeface="微软雅黑" panose="020B0503020204020204" pitchFamily="34" charset="-122"/>
              </a:rPr>
              <a:t> 时，数字是 </a:t>
            </a:r>
            <a:r>
              <a:rPr lang="en-US" altLang="zh-CN" sz="2000" b="1" dirty="0">
                <a:solidFill>
                  <a:srgbClr val="C00000"/>
                </a:solidFill>
                <a:effectLst/>
                <a:ea typeface="微软雅黑" panose="020B0503020204020204" pitchFamily="34" charset="-122"/>
              </a:rPr>
              <a:t>A[3] = 4</a:t>
            </a:r>
            <a:endParaRPr lang="zh-CN" altLang="en-US" sz="2000" b="1" dirty="0">
              <a:effectLst/>
              <a:ea typeface="微软雅黑" panose="020B0503020204020204" pitchFamily="34" charset="-122"/>
            </a:endParaRP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去尾：新值 </a:t>
            </a:r>
            <a:r>
              <a:rPr lang="en-US" altLang="zh-CN" dirty="0">
                <a:solidFill>
                  <a:srgbClr val="C00000"/>
                </a:solidFill>
                <a:effectLst/>
                <a:ea typeface="微软雅黑" panose="020B0503020204020204" pitchFamily="34" charset="-122"/>
              </a:rPr>
              <a:t>4 &gt; A[</a:t>
            </a:r>
            <a:r>
              <a:rPr lang="en-US" altLang="zh-CN" dirty="0" err="1">
                <a:solidFill>
                  <a:srgbClr val="C00000"/>
                </a:solidFill>
                <a:effectLst/>
                <a:ea typeface="微软雅黑" panose="020B0503020204020204" pitchFamily="34" charset="-122"/>
              </a:rPr>
              <a:t>q.back</a:t>
            </a:r>
            <a:r>
              <a:rPr lang="en-US" altLang="zh-CN" dirty="0">
                <a:solidFill>
                  <a:srgbClr val="C00000"/>
                </a:solidFill>
                <a:effectLst/>
                <a:ea typeface="微软雅黑" panose="020B0503020204020204" pitchFamily="34" charset="-122"/>
              </a:rPr>
              <a:t>()]</a:t>
            </a:r>
            <a:r>
              <a:rPr lang="zh-CN" altLang="en-US" dirty="0">
                <a:effectLst/>
                <a:ea typeface="微软雅黑" panose="020B0503020204020204" pitchFamily="34" charset="-122"/>
              </a:rPr>
              <a:t> </a:t>
            </a:r>
            <a:r>
              <a:rPr lang="en-US" altLang="zh-CN" dirty="0">
                <a:effectLst/>
                <a:ea typeface="微软雅黑" panose="020B0503020204020204" pitchFamily="34" charset="-122"/>
              </a:rPr>
              <a:t>(</a:t>
            </a:r>
            <a:r>
              <a:rPr lang="zh-CN" altLang="en-US" dirty="0">
                <a:effectLst/>
                <a:ea typeface="微软雅黑" panose="020B0503020204020204" pitchFamily="34" charset="-122"/>
              </a:rPr>
              <a:t>即 </a:t>
            </a:r>
            <a:r>
              <a:rPr lang="en-US" altLang="zh-CN" dirty="0">
                <a:solidFill>
                  <a:srgbClr val="C00000"/>
                </a:solidFill>
                <a:effectLst/>
                <a:ea typeface="微软雅黑" panose="020B0503020204020204" pitchFamily="34" charset="-122"/>
              </a:rPr>
              <a:t>4 &gt; A[2]=3</a:t>
            </a:r>
            <a:r>
              <a:rPr lang="en-US" altLang="zh-CN" dirty="0">
                <a:effectLst/>
                <a:ea typeface="微软雅黑" panose="020B0503020204020204" pitchFamily="34" charset="-122"/>
              </a:rPr>
              <a:t>)</a:t>
            </a:r>
            <a:r>
              <a:rPr lang="zh-CN" altLang="en-US" dirty="0">
                <a:effectLst/>
                <a:ea typeface="微软雅黑" panose="020B0503020204020204" pitchFamily="34" charset="-122"/>
              </a:rPr>
              <a:t>，踢掉队尾下标 </a:t>
            </a:r>
            <a:r>
              <a:rPr lang="en-US" altLang="zh-CN" dirty="0">
                <a:solidFill>
                  <a:srgbClr val="C00000"/>
                </a:solidFill>
                <a:effectLst/>
                <a:ea typeface="微软雅黑" panose="020B0503020204020204" pitchFamily="34" charset="-122"/>
              </a:rPr>
              <a:t>2</a:t>
            </a:r>
            <a:r>
              <a:rPr lang="zh-CN" altLang="en-US" dirty="0">
                <a:effectLst/>
                <a:ea typeface="微软雅黑" panose="020B0503020204020204" pitchFamily="34" charset="-122"/>
              </a:rPr>
              <a:t>。此时队尾变为 </a:t>
            </a:r>
            <a:r>
              <a:rPr lang="en-US" altLang="zh-CN" dirty="0">
                <a:solidFill>
                  <a:srgbClr val="C00000"/>
                </a:solidFill>
                <a:effectLst/>
                <a:ea typeface="微软雅黑" panose="020B0503020204020204" pitchFamily="34" charset="-122"/>
              </a:rPr>
              <a:t>1</a:t>
            </a:r>
            <a:r>
              <a:rPr lang="zh-CN" altLang="en-US" dirty="0">
                <a:effectLst/>
                <a:ea typeface="微软雅黑" panose="020B0503020204020204" pitchFamily="34" charset="-122"/>
              </a:rPr>
              <a:t>。再比较，新值 </a:t>
            </a:r>
            <a:r>
              <a:rPr lang="en-US" altLang="zh-CN" dirty="0">
                <a:solidFill>
                  <a:srgbClr val="C00000"/>
                </a:solidFill>
                <a:effectLst/>
                <a:ea typeface="微软雅黑" panose="020B0503020204020204" pitchFamily="34" charset="-122"/>
              </a:rPr>
              <a:t>4 &lt; A[1]=5</a:t>
            </a:r>
            <a:r>
              <a:rPr lang="zh-CN" altLang="en-US" dirty="0">
                <a:effectLst/>
                <a:ea typeface="微软雅黑" panose="020B0503020204020204" pitchFamily="34" charset="-122"/>
              </a:rPr>
              <a:t>，打不过，停止。</a:t>
            </a: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入队：下标 </a:t>
            </a:r>
            <a:r>
              <a:rPr lang="en-US" altLang="zh-CN" dirty="0">
                <a:solidFill>
                  <a:srgbClr val="C00000"/>
                </a:solidFill>
                <a:effectLst/>
                <a:ea typeface="微软雅黑" panose="020B0503020204020204" pitchFamily="34" charset="-122"/>
              </a:rPr>
              <a:t>3</a:t>
            </a:r>
            <a:r>
              <a:rPr lang="zh-CN" altLang="en-US" dirty="0">
                <a:effectLst/>
                <a:ea typeface="微软雅黑" panose="020B0503020204020204" pitchFamily="34" charset="-122"/>
              </a:rPr>
              <a:t> 入队。 </a:t>
            </a:r>
            <a:r>
              <a:rPr lang="zh-CN" altLang="en-US" b="1" dirty="0">
                <a:effectLst/>
                <a:ea typeface="微软雅黑" panose="020B0503020204020204" pitchFamily="34" charset="-122"/>
              </a:rPr>
              <a:t>当前队列状态：</a:t>
            </a:r>
            <a:r>
              <a:rPr lang="en-US" altLang="zh-CN" b="1" dirty="0">
                <a:solidFill>
                  <a:srgbClr val="C00000"/>
                </a:solidFill>
                <a:effectLst/>
                <a:ea typeface="微软雅黑" panose="020B0503020204020204" pitchFamily="34" charset="-122"/>
              </a:rPr>
              <a:t>q = {1, 3} </a:t>
            </a:r>
            <a:r>
              <a:rPr lang="zh-CN" altLang="en-US" b="1" dirty="0">
                <a:ea typeface="微软雅黑" panose="020B0503020204020204" pitchFamily="34" charset="-122"/>
              </a:rPr>
              <a:t>对应值</a:t>
            </a:r>
            <a:r>
              <a:rPr lang="en-US" altLang="zh-CN" b="1" dirty="0">
                <a:effectLst/>
                <a:ea typeface="微软雅黑" panose="020B0503020204020204" pitchFamily="34" charset="-122"/>
              </a:rPr>
              <a:t>–&gt; </a:t>
            </a:r>
            <a:r>
              <a:rPr lang="en-US" altLang="zh-CN" b="1" dirty="0">
                <a:solidFill>
                  <a:srgbClr val="C00000"/>
                </a:solidFill>
                <a:effectLst/>
                <a:ea typeface="微软雅黑" panose="020B0503020204020204" pitchFamily="34" charset="-122"/>
              </a:rPr>
              <a:t>(5, 4)</a:t>
            </a:r>
            <a:endParaRPr lang="zh-CN" altLang="en-US" b="1" dirty="0">
              <a:effectLst/>
              <a:ea typeface="微软雅黑" panose="020B0503020204020204" pitchFamily="34" charset="-122"/>
            </a:endParaRP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去头：检查队首下标 </a:t>
            </a:r>
            <a:r>
              <a:rPr lang="en-US" altLang="zh-CN" dirty="0">
                <a:solidFill>
                  <a:srgbClr val="C00000"/>
                </a:solidFill>
                <a:effectLst/>
                <a:ea typeface="微软雅黑" panose="020B0503020204020204" pitchFamily="34" charset="-122"/>
              </a:rPr>
              <a:t>1</a:t>
            </a:r>
            <a:r>
              <a:rPr lang="zh-CN" altLang="en-US" dirty="0">
                <a:effectLst/>
                <a:ea typeface="微软雅黑" panose="020B0503020204020204" pitchFamily="34" charset="-122"/>
              </a:rPr>
              <a:t> 是否过期。</a:t>
            </a:r>
            <a:r>
              <a:rPr lang="en-US" altLang="zh-CN" dirty="0" err="1">
                <a:solidFill>
                  <a:srgbClr val="C00000"/>
                </a:solidFill>
                <a:effectLst/>
                <a:ea typeface="微软雅黑" panose="020B0503020204020204" pitchFamily="34" charset="-122"/>
              </a:rPr>
              <a:t>q.front</a:t>
            </a:r>
            <a:r>
              <a:rPr lang="en-US" altLang="zh-CN" dirty="0">
                <a:solidFill>
                  <a:srgbClr val="C00000"/>
                </a:solidFill>
                <a:effectLst/>
                <a:ea typeface="微软雅黑" panose="020B0503020204020204" pitchFamily="34" charset="-122"/>
              </a:rPr>
              <a:t>() &lt; </a:t>
            </a:r>
            <a:r>
              <a:rPr lang="en-US" altLang="zh-CN" dirty="0" err="1">
                <a:solidFill>
                  <a:srgbClr val="C00000"/>
                </a:solidFill>
                <a:effectLst/>
                <a:ea typeface="微软雅黑" panose="020B0503020204020204" pitchFamily="34" charset="-122"/>
              </a:rPr>
              <a:t>i</a:t>
            </a:r>
            <a:r>
              <a:rPr lang="en-US" altLang="zh-CN" dirty="0">
                <a:solidFill>
                  <a:srgbClr val="C00000"/>
                </a:solidFill>
                <a:effectLst/>
                <a:ea typeface="微软雅黑" panose="020B0503020204020204" pitchFamily="34" charset="-122"/>
              </a:rPr>
              <a:t> - k + 1</a:t>
            </a:r>
            <a:r>
              <a:rPr lang="zh-CN" altLang="en-US" dirty="0">
                <a:effectLst/>
                <a:ea typeface="微软雅黑" panose="020B0503020204020204" pitchFamily="34" charset="-122"/>
              </a:rPr>
              <a:t>，即 </a:t>
            </a:r>
            <a:r>
              <a:rPr lang="en-US" altLang="zh-CN" dirty="0">
                <a:solidFill>
                  <a:srgbClr val="C00000"/>
                </a:solidFill>
                <a:effectLst/>
                <a:ea typeface="微软雅黑" panose="020B0503020204020204" pitchFamily="34" charset="-122"/>
              </a:rPr>
              <a:t>1 &lt; 3 - 3 + 1 = 1</a:t>
            </a:r>
            <a:r>
              <a:rPr lang="zh-CN" altLang="en-US" dirty="0">
                <a:effectLst/>
                <a:ea typeface="微软雅黑" panose="020B0503020204020204" pitchFamily="34" charset="-122"/>
              </a:rPr>
              <a:t>，不成立。</a:t>
            </a: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记录：</a:t>
            </a:r>
            <a:r>
              <a:rPr lang="en-US" altLang="zh-CN" dirty="0" err="1">
                <a:solidFill>
                  <a:srgbClr val="C00000"/>
                </a:solidFill>
                <a:effectLst/>
                <a:ea typeface="微软雅黑" panose="020B0503020204020204" pitchFamily="34" charset="-122"/>
              </a:rPr>
              <a:t>i</a:t>
            </a:r>
            <a:r>
              <a:rPr lang="en-US" altLang="zh-CN" dirty="0">
                <a:solidFill>
                  <a:srgbClr val="C00000"/>
                </a:solidFill>
                <a:effectLst/>
                <a:ea typeface="微软雅黑" panose="020B0503020204020204" pitchFamily="34" charset="-122"/>
              </a:rPr>
              <a:t>=3</a:t>
            </a:r>
            <a:r>
              <a:rPr lang="zh-CN" altLang="en-US" dirty="0">
                <a:effectLst/>
                <a:ea typeface="微软雅黑" panose="020B0503020204020204" pitchFamily="34" charset="-122"/>
              </a:rPr>
              <a:t> 大于 </a:t>
            </a:r>
            <a:r>
              <a:rPr lang="en-US" altLang="zh-CN" dirty="0">
                <a:solidFill>
                  <a:srgbClr val="C00000"/>
                </a:solidFill>
                <a:effectLst/>
                <a:ea typeface="微软雅黑" panose="020B0503020204020204" pitchFamily="34" charset="-122"/>
              </a:rPr>
              <a:t>k-1</a:t>
            </a:r>
            <a:r>
              <a:rPr lang="zh-CN" altLang="en-US" dirty="0">
                <a:effectLst/>
                <a:ea typeface="微软雅黑" panose="020B0503020204020204" pitchFamily="34" charset="-122"/>
              </a:rPr>
              <a:t>，输出队首最大值。 </a:t>
            </a:r>
          </a:p>
          <a:p>
            <a:pPr marL="800100" lvl="1" indent="-342900">
              <a:lnSpc>
                <a:spcPct val="150000"/>
              </a:lnSpc>
              <a:buClr>
                <a:srgbClr val="000000"/>
              </a:buClr>
              <a:buFont typeface="Arial" panose="020B0604020202020204" pitchFamily="34" charset="0"/>
              <a:buChar char="•"/>
            </a:pPr>
            <a:r>
              <a:rPr lang="zh-CN" altLang="en-US" dirty="0">
                <a:effectLst/>
                <a:ea typeface="微软雅黑" panose="020B0503020204020204" pitchFamily="34" charset="-122"/>
              </a:rPr>
              <a:t>输出：</a:t>
            </a:r>
            <a:r>
              <a:rPr lang="en-US" altLang="zh-CN" dirty="0">
                <a:solidFill>
                  <a:srgbClr val="C00000"/>
                </a:solidFill>
                <a:effectLst/>
                <a:ea typeface="微软雅黑" panose="020B0503020204020204" pitchFamily="34" charset="-122"/>
              </a:rPr>
              <a:t>A[</a:t>
            </a:r>
            <a:r>
              <a:rPr lang="en-US" altLang="zh-CN" dirty="0" err="1">
                <a:solidFill>
                  <a:srgbClr val="C00000"/>
                </a:solidFill>
                <a:effectLst/>
                <a:ea typeface="微软雅黑" panose="020B0503020204020204" pitchFamily="34" charset="-122"/>
              </a:rPr>
              <a:t>q.front</a:t>
            </a:r>
            <a:r>
              <a:rPr lang="en-US" altLang="zh-CN" dirty="0">
                <a:solidFill>
                  <a:srgbClr val="C00000"/>
                </a:solidFill>
                <a:effectLst/>
                <a:ea typeface="微软雅黑" panose="020B0503020204020204" pitchFamily="34" charset="-122"/>
              </a:rPr>
              <a:t>()]</a:t>
            </a:r>
            <a:r>
              <a:rPr lang="zh-CN" altLang="en-US" dirty="0">
                <a:effectLst/>
                <a:ea typeface="微软雅黑" panose="020B0503020204020204" pitchFamily="34" charset="-122"/>
              </a:rPr>
              <a:t> </a:t>
            </a:r>
            <a:r>
              <a:rPr lang="en-US" altLang="zh-CN" dirty="0">
                <a:effectLst/>
                <a:ea typeface="微软雅黑" panose="020B0503020204020204" pitchFamily="34" charset="-122"/>
              </a:rPr>
              <a:t>= </a:t>
            </a:r>
            <a:r>
              <a:rPr lang="en-US" altLang="zh-CN" dirty="0">
                <a:solidFill>
                  <a:srgbClr val="C00000"/>
                </a:solidFill>
                <a:effectLst/>
                <a:ea typeface="微软雅黑" panose="020B0503020204020204" pitchFamily="34" charset="-122"/>
              </a:rPr>
              <a:t>A[1]</a:t>
            </a:r>
            <a:r>
              <a:rPr lang="zh-CN" altLang="en-US" dirty="0">
                <a:effectLst/>
                <a:ea typeface="微软雅黑" panose="020B0503020204020204" pitchFamily="34" charset="-122"/>
              </a:rPr>
              <a:t> </a:t>
            </a:r>
            <a:r>
              <a:rPr lang="en-US" altLang="zh-CN" dirty="0">
                <a:effectLst/>
                <a:ea typeface="微软雅黑" panose="020B0503020204020204" pitchFamily="34" charset="-122"/>
              </a:rPr>
              <a:t>= </a:t>
            </a:r>
            <a:r>
              <a:rPr lang="en-US" altLang="zh-CN" dirty="0">
                <a:solidFill>
                  <a:srgbClr val="C00000"/>
                </a:solidFill>
                <a:effectLst/>
                <a:ea typeface="微软雅黑" panose="020B0503020204020204" pitchFamily="34" charset="-122"/>
              </a:rPr>
              <a:t>5</a:t>
            </a:r>
            <a:endParaRPr lang="zh-CN" altLang="en-US" dirty="0">
              <a:effectLst/>
              <a:ea typeface="微软雅黑" panose="020B0503020204020204" pitchFamily="34" charset="-122"/>
            </a:endParaRPr>
          </a:p>
        </p:txBody>
      </p:sp>
    </p:spTree>
    <p:extLst>
      <p:ext uri="{BB962C8B-B14F-4D97-AF65-F5344CB8AC3E}">
        <p14:creationId xmlns:p14="http://schemas.microsoft.com/office/powerpoint/2010/main" val="60894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单调队列</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DC96CE0E-9F47-2B23-7200-52E269C907A9}"/>
              </a:ext>
            </a:extLst>
          </p:cNvPr>
          <p:cNvSpPr txBox="1"/>
          <p:nvPr/>
        </p:nvSpPr>
        <p:spPr>
          <a:xfrm>
            <a:off x="775715" y="1688652"/>
            <a:ext cx="6762163" cy="400110"/>
          </a:xfrm>
          <a:prstGeom prst="rect">
            <a:avLst/>
          </a:prstGeom>
          <a:solidFill>
            <a:schemeClr val="accent5">
              <a:lumMod val="20000"/>
              <a:lumOff val="80000"/>
            </a:schemeClr>
          </a:solidFill>
        </p:spPr>
        <p:txBody>
          <a:bodyPr wrap="square">
            <a:spAutoFit/>
          </a:bodyPr>
          <a:lstStyle/>
          <a:p>
            <a:r>
              <a:rPr lang="zh-CN" altLang="en-US" sz="2000" b="1" dirty="0">
                <a:effectLst/>
                <a:latin typeface="微软雅黑" panose="020B0503020204020204" pitchFamily="34" charset="-122"/>
                <a:ea typeface="微软雅黑" panose="020B0503020204020204" pitchFamily="34" charset="-122"/>
              </a:rPr>
              <a:t>例</a:t>
            </a:r>
            <a:r>
              <a:rPr lang="ja-JP" altLang="en-US" sz="2000" b="1" dirty="0">
                <a:effectLst/>
                <a:latin typeface="微软雅黑" panose="020B0503020204020204" pitchFamily="34" charset="-122"/>
                <a:ea typeface="微软雅黑" panose="020B0503020204020204" pitchFamily="34" charset="-122"/>
              </a:rPr>
              <a:t>：</a:t>
            </a:r>
            <a:r>
              <a:rPr lang="zh-CN" altLang="en-US" sz="2000" b="1" dirty="0">
                <a:effectLst/>
                <a:latin typeface="微软雅黑" panose="020B0503020204020204" pitchFamily="34" charset="-122"/>
                <a:ea typeface="微软雅黑" panose="020B0503020204020204" pitchFamily="34" charset="-122"/>
              </a:rPr>
              <a:t>设</a:t>
            </a:r>
            <a:r>
              <a:rPr lang="ja-JP" altLang="en-US" sz="2000" b="1" dirty="0">
                <a:effectLst/>
                <a:latin typeface="微软雅黑" panose="020B0503020204020204" pitchFamily="34" charset="-122"/>
                <a:ea typeface="微软雅黑" panose="020B0503020204020204" pitchFamily="34" charset="-122"/>
              </a:rPr>
              <a:t>数组 </a:t>
            </a:r>
            <a:r>
              <a:rPr lang="en-US" sz="2000" b="1" dirty="0">
                <a:solidFill>
                  <a:srgbClr val="C00000"/>
                </a:solidFill>
                <a:effectLst/>
                <a:latin typeface="Consolas" panose="020B0609020204030204" pitchFamily="49" charset="0"/>
                <a:ea typeface="微软雅黑" panose="020B0503020204020204" pitchFamily="34" charset="-122"/>
              </a:rPr>
              <a:t>A = [1, 5, 3, 4, 2]</a:t>
            </a:r>
            <a:r>
              <a:rPr lang="en-US" sz="2000" b="1" dirty="0">
                <a:effectLst/>
                <a:latin typeface="微软雅黑" panose="020B0503020204020204" pitchFamily="34" charset="-122"/>
                <a:ea typeface="微软雅黑" panose="020B0503020204020204" pitchFamily="34" charset="-122"/>
              </a:rPr>
              <a:t>，</a:t>
            </a:r>
            <a:r>
              <a:rPr lang="ja-JP" altLang="en-US" sz="2000" b="1" dirty="0">
                <a:effectLst/>
                <a:latin typeface="微软雅黑" panose="020B0503020204020204" pitchFamily="34" charset="-122"/>
                <a:ea typeface="微软雅黑" panose="020B0503020204020204" pitchFamily="34" charset="-122"/>
              </a:rPr>
              <a:t>窗口大小 </a:t>
            </a:r>
            <a:r>
              <a:rPr lang="en-US" sz="2000" b="1" dirty="0">
                <a:solidFill>
                  <a:srgbClr val="C00000"/>
                </a:solidFill>
                <a:effectLst/>
                <a:latin typeface="Consolas" panose="020B0609020204030204" pitchFamily="49" charset="0"/>
                <a:ea typeface="微软雅黑" panose="020B0503020204020204" pitchFamily="34" charset="-122"/>
              </a:rPr>
              <a:t>k = 3</a:t>
            </a:r>
            <a:r>
              <a:rPr lang="en-US" sz="2000" b="1" dirty="0">
                <a:effectLst/>
                <a:latin typeface="微软雅黑" panose="020B0503020204020204" pitchFamily="34" charset="-122"/>
                <a:ea typeface="微软雅黑" panose="020B0503020204020204" pitchFamily="34" charset="-122"/>
              </a:rPr>
              <a:t>。</a:t>
            </a:r>
          </a:p>
        </p:txBody>
      </p:sp>
      <p:sp>
        <p:nvSpPr>
          <p:cNvPr id="12" name="文本框 11">
            <a:extLst>
              <a:ext uri="{FF2B5EF4-FFF2-40B4-BE49-F238E27FC236}">
                <a16:creationId xmlns:a16="http://schemas.microsoft.com/office/drawing/2014/main" id="{438948DA-F81F-9E84-E10E-4B5C5623E3DE}"/>
              </a:ext>
            </a:extLst>
          </p:cNvPr>
          <p:cNvSpPr txBox="1"/>
          <p:nvPr/>
        </p:nvSpPr>
        <p:spPr>
          <a:xfrm>
            <a:off x="775715" y="5803631"/>
            <a:ext cx="3590561" cy="400110"/>
          </a:xfrm>
          <a:prstGeom prst="rect">
            <a:avLst/>
          </a:prstGeom>
          <a:solidFill>
            <a:schemeClr val="accent2">
              <a:lumMod val="20000"/>
              <a:lumOff val="80000"/>
            </a:schemeClr>
          </a:solidFill>
        </p:spPr>
        <p:txBody>
          <a:bodyPr wrap="square">
            <a:spAutoFit/>
          </a:bodyPr>
          <a:lstStyle/>
          <a:p>
            <a:r>
              <a:rPr lang="zh-CN" altLang="en-US" sz="2000" b="1" dirty="0">
                <a:effectLst/>
                <a:ea typeface="微软雅黑" panose="020B0503020204020204" pitchFamily="34" charset="-122"/>
              </a:rPr>
              <a:t>窗口</a:t>
            </a:r>
            <a:r>
              <a:rPr lang="zh-CN" altLang="en-US" sz="2000" b="1" dirty="0">
                <a:ea typeface="微软雅黑" panose="020B0503020204020204" pitchFamily="34" charset="-122"/>
              </a:rPr>
              <a:t>中的元素值</a:t>
            </a:r>
            <a:r>
              <a:rPr lang="zh-CN" altLang="en-US" sz="2000" b="1" dirty="0">
                <a:effectLst/>
                <a:ea typeface="微软雅黑" panose="020B0503020204020204" pitchFamily="34" charset="-122"/>
              </a:rPr>
              <a:t>：</a:t>
            </a:r>
            <a:r>
              <a:rPr lang="en-US" altLang="zh-CN" sz="2000" b="1" dirty="0">
                <a:solidFill>
                  <a:srgbClr val="C00000"/>
                </a:solidFill>
                <a:effectLst/>
                <a:ea typeface="微软雅黑" panose="020B0503020204020204" pitchFamily="34" charset="-122"/>
              </a:rPr>
              <a:t>[</a:t>
            </a:r>
            <a:r>
              <a:rPr lang="en-US" altLang="zh-CN" sz="2000" b="1" dirty="0">
                <a:solidFill>
                  <a:srgbClr val="C00000"/>
                </a:solidFill>
                <a:ea typeface="微软雅黑" panose="020B0503020204020204" pitchFamily="34" charset="-122"/>
              </a:rPr>
              <a:t>3</a:t>
            </a:r>
            <a:r>
              <a:rPr lang="en-US" altLang="zh-CN" sz="2000" b="1" dirty="0">
                <a:solidFill>
                  <a:srgbClr val="C00000"/>
                </a:solidFill>
                <a:effectLst/>
                <a:ea typeface="微软雅黑" panose="020B0503020204020204" pitchFamily="34" charset="-122"/>
              </a:rPr>
              <a:t>, </a:t>
            </a:r>
            <a:r>
              <a:rPr lang="en-US" altLang="zh-CN" sz="2000" b="1" dirty="0">
                <a:solidFill>
                  <a:srgbClr val="C00000"/>
                </a:solidFill>
                <a:ea typeface="微软雅黑" panose="020B0503020204020204" pitchFamily="34" charset="-122"/>
              </a:rPr>
              <a:t>4</a:t>
            </a:r>
            <a:r>
              <a:rPr lang="en-US" altLang="zh-CN" sz="2000" b="1" dirty="0">
                <a:solidFill>
                  <a:srgbClr val="C00000"/>
                </a:solidFill>
                <a:effectLst/>
                <a:ea typeface="微软雅黑" panose="020B0503020204020204" pitchFamily="34" charset="-122"/>
              </a:rPr>
              <a:t>, </a:t>
            </a:r>
            <a:r>
              <a:rPr lang="en-US" altLang="zh-CN" sz="2000" b="1" dirty="0">
                <a:solidFill>
                  <a:srgbClr val="C00000"/>
                </a:solidFill>
                <a:ea typeface="微软雅黑" panose="020B0503020204020204" pitchFamily="34" charset="-122"/>
              </a:rPr>
              <a:t>2</a:t>
            </a:r>
            <a:r>
              <a:rPr lang="en-US" altLang="zh-CN" sz="2000" b="1" dirty="0">
                <a:solidFill>
                  <a:srgbClr val="C00000"/>
                </a:solidFill>
                <a:effectLst/>
                <a:ea typeface="微软雅黑" panose="020B0503020204020204" pitchFamily="34" charset="-122"/>
              </a:rPr>
              <a:t>]</a:t>
            </a:r>
            <a:endParaRPr lang="zh-CN" altLang="en-US" sz="2000" b="1" dirty="0">
              <a:effectLst/>
              <a:ea typeface="微软雅黑" panose="020B0503020204020204" pitchFamily="34" charset="-122"/>
            </a:endParaRPr>
          </a:p>
        </p:txBody>
      </p:sp>
      <p:sp>
        <p:nvSpPr>
          <p:cNvPr id="7" name="文本框 6">
            <a:extLst>
              <a:ext uri="{FF2B5EF4-FFF2-40B4-BE49-F238E27FC236}">
                <a16:creationId xmlns:a16="http://schemas.microsoft.com/office/drawing/2014/main" id="{095D2240-2587-204B-0904-60242BD94536}"/>
              </a:ext>
            </a:extLst>
          </p:cNvPr>
          <p:cNvSpPr txBox="1"/>
          <p:nvPr/>
        </p:nvSpPr>
        <p:spPr>
          <a:xfrm>
            <a:off x="5618466" y="788048"/>
            <a:ext cx="4482573" cy="707886"/>
          </a:xfrm>
          <a:prstGeom prst="rect">
            <a:avLst/>
          </a:prstGeom>
          <a:solidFill>
            <a:schemeClr val="accent4">
              <a:lumMod val="20000"/>
              <a:lumOff val="80000"/>
            </a:schemeClr>
          </a:solidFill>
        </p:spPr>
        <p:txBody>
          <a:bodyPr wrap="square">
            <a:spAutoFit/>
          </a:bodyPr>
          <a:lstStyle/>
          <a:p>
            <a:r>
              <a:rPr lang="zh-CN" altLang="en-US" sz="2000" b="1" dirty="0">
                <a:effectLst/>
                <a:latin typeface="微软雅黑" panose="020B0503020204020204" pitchFamily="34" charset="-122"/>
                <a:ea typeface="微软雅黑" panose="020B0503020204020204" pitchFamily="34" charset="-122"/>
              </a:rPr>
              <a:t>上一步</a:t>
            </a:r>
            <a:r>
              <a:rPr lang="zh-CN" altLang="en-US" sz="2000" b="1" dirty="0">
                <a:latin typeface="微软雅黑" panose="020B0503020204020204" pitchFamily="34" charset="-122"/>
                <a:ea typeface="微软雅黑" panose="020B0503020204020204" pitchFamily="34" charset="-122"/>
              </a:rPr>
              <a:t>的队列状态</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下标</a:t>
            </a:r>
            <a:r>
              <a:rPr lang="en-US" altLang="zh-CN" sz="2000" b="1" dirty="0">
                <a:latin typeface="微软雅黑" panose="020B0503020204020204" pitchFamily="34" charset="-122"/>
                <a:ea typeface="微软雅黑" panose="020B0503020204020204" pitchFamily="34" charset="-122"/>
              </a:rPr>
              <a:t>) </a:t>
            </a:r>
            <a:r>
              <a:rPr lang="zh-CN" altLang="en-US" sz="2000" b="1" dirty="0">
                <a:effectLst/>
                <a:latin typeface="微软雅黑" panose="020B0503020204020204" pitchFamily="34" charset="-122"/>
                <a:ea typeface="微软雅黑" panose="020B0503020204020204" pitchFamily="34" charset="-122"/>
              </a:rPr>
              <a:t>：</a:t>
            </a:r>
            <a:r>
              <a:rPr lang="en-US" altLang="zh-CN" sz="2000" b="1" dirty="0">
                <a:solidFill>
                  <a:srgbClr val="C00000"/>
                </a:solidFill>
                <a:latin typeface="Consolas" panose="020B0609020204030204" pitchFamily="49" charset="0"/>
                <a:ea typeface="微软雅黑" panose="020B0503020204020204" pitchFamily="34" charset="-122"/>
              </a:rPr>
              <a:t>{1, 3</a:t>
            </a:r>
            <a:r>
              <a:rPr lang="en-US" altLang="zh-CN" sz="2000" b="1" dirty="0">
                <a:solidFill>
                  <a:srgbClr val="C00000"/>
                </a:solidFill>
                <a:effectLst/>
                <a:latin typeface="Consolas" panose="020B0609020204030204" pitchFamily="49" charset="0"/>
                <a:ea typeface="微软雅黑" panose="020B0503020204020204" pitchFamily="34" charset="-122"/>
              </a:rPr>
              <a:t>}</a:t>
            </a:r>
          </a:p>
          <a:p>
            <a:r>
              <a:rPr lang="zh-CN" altLang="en-US" sz="2000" b="1" dirty="0">
                <a:effectLst/>
                <a:latin typeface="微软雅黑" panose="020B0503020204020204" pitchFamily="34" charset="-122"/>
                <a:ea typeface="微软雅黑" panose="020B0503020204020204" pitchFamily="34" charset="-122"/>
              </a:rPr>
              <a:t>对应</a:t>
            </a:r>
            <a:r>
              <a:rPr lang="zh-CN" altLang="en-US" sz="2000" b="1" dirty="0">
                <a:latin typeface="微软雅黑" panose="020B0503020204020204" pitchFamily="34" charset="-122"/>
                <a:ea typeface="微软雅黑" panose="020B0503020204020204" pitchFamily="34" charset="-122"/>
              </a:rPr>
              <a:t>值为</a:t>
            </a:r>
            <a:r>
              <a:rPr lang="zh-CN" altLang="en-US" sz="2000" b="1" dirty="0">
                <a:effectLst/>
                <a:latin typeface="微软雅黑" panose="020B0503020204020204" pitchFamily="34" charset="-122"/>
                <a:ea typeface="微软雅黑" panose="020B0503020204020204" pitchFamily="34" charset="-122"/>
              </a:rPr>
              <a:t>：</a:t>
            </a:r>
            <a:r>
              <a:rPr lang="en-US" altLang="zh-CN" sz="2000" b="1" dirty="0">
                <a:solidFill>
                  <a:srgbClr val="C00000"/>
                </a:solidFill>
                <a:latin typeface="Consolas" panose="020B0609020204030204" pitchFamily="49" charset="0"/>
                <a:ea typeface="微软雅黑" panose="020B0503020204020204" pitchFamily="34" charset="-122"/>
              </a:rPr>
              <a:t>{5,</a:t>
            </a:r>
            <a:r>
              <a:rPr lang="zh-CN" altLang="en-US" sz="2000" b="1" dirty="0">
                <a:solidFill>
                  <a:srgbClr val="C00000"/>
                </a:solidFill>
                <a:latin typeface="Consolas" panose="020B0609020204030204" pitchFamily="49" charset="0"/>
                <a:ea typeface="微软雅黑" panose="020B0503020204020204" pitchFamily="34" charset="-122"/>
              </a:rPr>
              <a:t> </a:t>
            </a:r>
            <a:r>
              <a:rPr lang="en-US" altLang="zh-CN" sz="2000" b="1" dirty="0">
                <a:solidFill>
                  <a:srgbClr val="C00000"/>
                </a:solidFill>
                <a:latin typeface="Consolas" panose="020B0609020204030204" pitchFamily="49" charset="0"/>
                <a:ea typeface="微软雅黑" panose="020B0503020204020204" pitchFamily="34" charset="-122"/>
              </a:rPr>
              <a:t>4</a:t>
            </a:r>
            <a:r>
              <a:rPr lang="en-US" altLang="zh-CN" sz="2000" b="1" dirty="0">
                <a:solidFill>
                  <a:srgbClr val="C00000"/>
                </a:solidFill>
                <a:effectLst/>
                <a:latin typeface="Consolas" panose="020B0609020204030204" pitchFamily="49" charset="0"/>
                <a:ea typeface="微软雅黑" panose="020B0503020204020204" pitchFamily="34" charset="-122"/>
              </a:rPr>
              <a:t>}</a:t>
            </a:r>
          </a:p>
        </p:txBody>
      </p:sp>
      <p:sp>
        <p:nvSpPr>
          <p:cNvPr id="10" name="文本框 9">
            <a:extLst>
              <a:ext uri="{FF2B5EF4-FFF2-40B4-BE49-F238E27FC236}">
                <a16:creationId xmlns:a16="http://schemas.microsoft.com/office/drawing/2014/main" id="{46C527BE-FD05-2501-E4AA-4FBF82BABA9A}"/>
              </a:ext>
            </a:extLst>
          </p:cNvPr>
          <p:cNvSpPr txBox="1"/>
          <p:nvPr/>
        </p:nvSpPr>
        <p:spPr>
          <a:xfrm>
            <a:off x="775715" y="2183621"/>
            <a:ext cx="10495788" cy="3417026"/>
          </a:xfrm>
          <a:prstGeom prst="rect">
            <a:avLst/>
          </a:prstGeom>
          <a:solidFill>
            <a:schemeClr val="bg1">
              <a:lumMod val="95000"/>
            </a:schemeClr>
          </a:solidFill>
        </p:spPr>
        <p:txBody>
          <a:bodyPr wrap="square">
            <a:spAutoFit/>
          </a:bodyPr>
          <a:lstStyle/>
          <a:p>
            <a:pPr>
              <a:lnSpc>
                <a:spcPct val="150000"/>
              </a:lnSpc>
            </a:pPr>
            <a:r>
              <a:rPr lang="zh-CN" altLang="en-US" sz="2000" b="1" dirty="0">
                <a:effectLst/>
                <a:ea typeface="微软雅黑" panose="020B0503020204020204" pitchFamily="34" charset="-122"/>
              </a:rPr>
              <a:t>第五步：当 </a:t>
            </a:r>
            <a:r>
              <a:rPr lang="en-US" altLang="zh-CN" sz="2000" b="1" dirty="0" err="1">
                <a:solidFill>
                  <a:srgbClr val="C00000"/>
                </a:solidFill>
                <a:effectLst/>
                <a:ea typeface="微软雅黑" panose="020B0503020204020204" pitchFamily="34" charset="-122"/>
              </a:rPr>
              <a:t>i</a:t>
            </a:r>
            <a:r>
              <a:rPr lang="en-US" altLang="zh-CN" sz="2000" b="1" dirty="0">
                <a:solidFill>
                  <a:srgbClr val="C00000"/>
                </a:solidFill>
                <a:effectLst/>
                <a:ea typeface="微软雅黑" panose="020B0503020204020204" pitchFamily="34" charset="-122"/>
              </a:rPr>
              <a:t> = 4</a:t>
            </a:r>
            <a:r>
              <a:rPr lang="zh-CN" altLang="en-US" sz="2000" b="1" dirty="0">
                <a:effectLst/>
                <a:ea typeface="微软雅黑" panose="020B0503020204020204" pitchFamily="34" charset="-122"/>
              </a:rPr>
              <a:t> 时，数字是 </a:t>
            </a:r>
            <a:r>
              <a:rPr lang="en-US" altLang="zh-CN" sz="2000" b="1" dirty="0">
                <a:solidFill>
                  <a:srgbClr val="C00000"/>
                </a:solidFill>
                <a:effectLst/>
                <a:ea typeface="微软雅黑" panose="020B0503020204020204" pitchFamily="34" charset="-122"/>
              </a:rPr>
              <a:t>A[4] = 2</a:t>
            </a:r>
            <a:endParaRPr lang="zh-CN" altLang="en-US" sz="2000" b="1" dirty="0">
              <a:effectLst/>
              <a:ea typeface="微软雅黑" panose="020B0503020204020204" pitchFamily="34" charset="-122"/>
            </a:endParaRP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去尾：新值 </a:t>
            </a:r>
            <a:r>
              <a:rPr lang="en-US" altLang="zh-CN" dirty="0">
                <a:solidFill>
                  <a:srgbClr val="C00000"/>
                </a:solidFill>
                <a:effectLst/>
                <a:ea typeface="微软雅黑" panose="020B0503020204020204" pitchFamily="34" charset="-122"/>
              </a:rPr>
              <a:t>2 &lt; A[</a:t>
            </a:r>
            <a:r>
              <a:rPr lang="en-US" altLang="zh-CN" dirty="0" err="1">
                <a:solidFill>
                  <a:srgbClr val="C00000"/>
                </a:solidFill>
                <a:effectLst/>
                <a:ea typeface="微软雅黑" panose="020B0503020204020204" pitchFamily="34" charset="-122"/>
              </a:rPr>
              <a:t>q.back</a:t>
            </a:r>
            <a:r>
              <a:rPr lang="en-US" altLang="zh-CN" dirty="0">
                <a:solidFill>
                  <a:srgbClr val="C00000"/>
                </a:solidFill>
                <a:effectLst/>
                <a:ea typeface="微软雅黑" panose="020B0503020204020204" pitchFamily="34" charset="-122"/>
              </a:rPr>
              <a:t>()]</a:t>
            </a:r>
            <a:r>
              <a:rPr lang="zh-CN" altLang="en-US" dirty="0">
                <a:effectLst/>
                <a:ea typeface="微软雅黑" panose="020B0503020204020204" pitchFamily="34" charset="-122"/>
              </a:rPr>
              <a:t> </a:t>
            </a:r>
            <a:r>
              <a:rPr lang="en-US" altLang="zh-CN" dirty="0">
                <a:effectLst/>
                <a:ea typeface="微软雅黑" panose="020B0503020204020204" pitchFamily="34" charset="-122"/>
              </a:rPr>
              <a:t>(</a:t>
            </a:r>
            <a:r>
              <a:rPr lang="zh-CN" altLang="en-US" dirty="0">
                <a:effectLst/>
                <a:ea typeface="微软雅黑" panose="020B0503020204020204" pitchFamily="34" charset="-122"/>
              </a:rPr>
              <a:t>即 </a:t>
            </a:r>
            <a:r>
              <a:rPr lang="en-US" altLang="zh-CN" dirty="0">
                <a:solidFill>
                  <a:srgbClr val="C00000"/>
                </a:solidFill>
                <a:effectLst/>
                <a:ea typeface="微软雅黑" panose="020B0503020204020204" pitchFamily="34" charset="-122"/>
              </a:rPr>
              <a:t>2 &lt; A[3]=4</a:t>
            </a:r>
            <a:r>
              <a:rPr lang="en-US" altLang="zh-CN" dirty="0">
                <a:effectLst/>
                <a:ea typeface="微软雅黑" panose="020B0503020204020204" pitchFamily="34" charset="-122"/>
              </a:rPr>
              <a:t>)</a:t>
            </a:r>
            <a:r>
              <a:rPr lang="zh-CN" altLang="en-US" dirty="0">
                <a:effectLst/>
                <a:ea typeface="微软雅黑" panose="020B0503020204020204" pitchFamily="34" charset="-122"/>
              </a:rPr>
              <a:t>，打不过，不踢人。</a:t>
            </a: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入队：下标 </a:t>
            </a:r>
            <a:r>
              <a:rPr lang="en-US" altLang="zh-CN" dirty="0">
                <a:solidFill>
                  <a:srgbClr val="C00000"/>
                </a:solidFill>
                <a:effectLst/>
                <a:ea typeface="微软雅黑" panose="020B0503020204020204" pitchFamily="34" charset="-122"/>
              </a:rPr>
              <a:t>4</a:t>
            </a:r>
            <a:r>
              <a:rPr lang="zh-CN" altLang="en-US" dirty="0">
                <a:effectLst/>
                <a:ea typeface="微软雅黑" panose="020B0503020204020204" pitchFamily="34" charset="-122"/>
              </a:rPr>
              <a:t> 入队。 </a:t>
            </a:r>
            <a:r>
              <a:rPr lang="zh-CN" altLang="en-US" b="1" dirty="0">
                <a:effectLst/>
                <a:ea typeface="微软雅黑" panose="020B0503020204020204" pitchFamily="34" charset="-122"/>
              </a:rPr>
              <a:t>当前队列状态：</a:t>
            </a:r>
            <a:r>
              <a:rPr lang="en-US" altLang="zh-CN" b="1" dirty="0">
                <a:solidFill>
                  <a:srgbClr val="C00000"/>
                </a:solidFill>
                <a:effectLst/>
                <a:ea typeface="微软雅黑" panose="020B0503020204020204" pitchFamily="34" charset="-122"/>
              </a:rPr>
              <a:t>q = [1, 3, 4] </a:t>
            </a:r>
            <a:r>
              <a:rPr lang="zh-CN" altLang="en-US" b="1" dirty="0">
                <a:ea typeface="微软雅黑" panose="020B0503020204020204" pitchFamily="34" charset="-122"/>
              </a:rPr>
              <a:t>对应值</a:t>
            </a:r>
            <a:r>
              <a:rPr lang="en-US" altLang="zh-CN" b="1" dirty="0">
                <a:effectLst/>
                <a:ea typeface="微软雅黑" panose="020B0503020204020204" pitchFamily="34" charset="-122"/>
              </a:rPr>
              <a:t>–&gt; </a:t>
            </a:r>
            <a:r>
              <a:rPr lang="en-US" altLang="zh-CN" b="1" dirty="0">
                <a:solidFill>
                  <a:srgbClr val="C00000"/>
                </a:solidFill>
                <a:effectLst/>
                <a:ea typeface="微软雅黑" panose="020B0503020204020204" pitchFamily="34" charset="-122"/>
              </a:rPr>
              <a:t>(5, 4, 2)</a:t>
            </a:r>
            <a:r>
              <a:rPr lang="zh-CN" altLang="en-US" dirty="0">
                <a:effectLst/>
                <a:ea typeface="微软雅黑" panose="020B0503020204020204" pitchFamily="34" charset="-122"/>
              </a:rPr>
              <a:t>。</a:t>
            </a:r>
            <a:endParaRPr lang="zh-CN" altLang="en-US" b="1" dirty="0">
              <a:effectLst/>
              <a:ea typeface="微软雅黑" panose="020B0503020204020204" pitchFamily="34" charset="-122"/>
            </a:endParaRP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去头：检查队首下标 </a:t>
            </a:r>
            <a:r>
              <a:rPr lang="en-US" altLang="zh-CN" dirty="0">
                <a:solidFill>
                  <a:srgbClr val="C00000"/>
                </a:solidFill>
                <a:effectLst/>
                <a:ea typeface="微软雅黑" panose="020B0503020204020204" pitchFamily="34" charset="-122"/>
              </a:rPr>
              <a:t>1</a:t>
            </a:r>
            <a:r>
              <a:rPr lang="zh-CN" altLang="en-US" dirty="0">
                <a:effectLst/>
                <a:ea typeface="微软雅黑" panose="020B0503020204020204" pitchFamily="34" charset="-122"/>
              </a:rPr>
              <a:t> 是否过期。过期条件 </a:t>
            </a:r>
            <a:r>
              <a:rPr lang="en-US" altLang="zh-CN" dirty="0" err="1">
                <a:solidFill>
                  <a:srgbClr val="C00000"/>
                </a:solidFill>
                <a:effectLst/>
                <a:ea typeface="微软雅黑" panose="020B0503020204020204" pitchFamily="34" charset="-122"/>
              </a:rPr>
              <a:t>q.front</a:t>
            </a:r>
            <a:r>
              <a:rPr lang="en-US" altLang="zh-CN" dirty="0">
                <a:solidFill>
                  <a:srgbClr val="C00000"/>
                </a:solidFill>
                <a:effectLst/>
                <a:ea typeface="微软雅黑" panose="020B0503020204020204" pitchFamily="34" charset="-122"/>
              </a:rPr>
              <a:t>() &lt; </a:t>
            </a:r>
            <a:r>
              <a:rPr lang="en-US" altLang="zh-CN" dirty="0" err="1">
                <a:solidFill>
                  <a:srgbClr val="C00000"/>
                </a:solidFill>
                <a:effectLst/>
                <a:ea typeface="微软雅黑" panose="020B0503020204020204" pitchFamily="34" charset="-122"/>
              </a:rPr>
              <a:t>i</a:t>
            </a:r>
            <a:r>
              <a:rPr lang="en-US" altLang="zh-CN" dirty="0">
                <a:solidFill>
                  <a:srgbClr val="C00000"/>
                </a:solidFill>
                <a:effectLst/>
                <a:ea typeface="微软雅黑" panose="020B0503020204020204" pitchFamily="34" charset="-122"/>
              </a:rPr>
              <a:t> - k + 1</a:t>
            </a:r>
            <a:r>
              <a:rPr lang="zh-CN" altLang="en-US" dirty="0">
                <a:effectLst/>
                <a:ea typeface="微软雅黑" panose="020B0503020204020204" pitchFamily="34" charset="-122"/>
              </a:rPr>
              <a:t>，即 </a:t>
            </a:r>
            <a:r>
              <a:rPr lang="en-US" altLang="zh-CN" dirty="0">
                <a:solidFill>
                  <a:srgbClr val="C00000"/>
                </a:solidFill>
                <a:effectLst/>
                <a:ea typeface="微软雅黑" panose="020B0503020204020204" pitchFamily="34" charset="-122"/>
              </a:rPr>
              <a:t>1 &lt; 4 - 3 + 1 = 2</a:t>
            </a:r>
            <a:r>
              <a:rPr lang="zh-CN" altLang="en-US" dirty="0">
                <a:effectLst/>
                <a:ea typeface="微软雅黑" panose="020B0503020204020204" pitchFamily="34" charset="-122"/>
              </a:rPr>
              <a:t>，成立！ </a:t>
            </a:r>
            <a:r>
              <a:rPr lang="zh-CN" altLang="en-US" dirty="0">
                <a:ea typeface="微软雅黑" panose="020B0503020204020204" pitchFamily="34" charset="-122"/>
              </a:rPr>
              <a:t>所以队首下标 </a:t>
            </a:r>
            <a:r>
              <a:rPr lang="en-US" altLang="zh-CN" dirty="0">
                <a:solidFill>
                  <a:srgbClr val="C00000"/>
                </a:solidFill>
                <a:effectLst/>
                <a:ea typeface="微软雅黑" panose="020B0503020204020204" pitchFamily="34" charset="-122"/>
              </a:rPr>
              <a:t>1</a:t>
            </a:r>
            <a:r>
              <a:rPr lang="zh-CN" altLang="en-US" dirty="0">
                <a:effectLst/>
                <a:ea typeface="微软雅黑" panose="020B0503020204020204" pitchFamily="34" charset="-122"/>
              </a:rPr>
              <a:t> 已脱离木板的覆盖范围，故将队首 </a:t>
            </a:r>
            <a:r>
              <a:rPr lang="en-US" altLang="zh-CN" dirty="0">
                <a:solidFill>
                  <a:srgbClr val="C00000"/>
                </a:solidFill>
                <a:effectLst/>
                <a:ea typeface="微软雅黑" panose="020B0503020204020204" pitchFamily="34" charset="-122"/>
              </a:rPr>
              <a:t>1</a:t>
            </a:r>
            <a:r>
              <a:rPr lang="zh-CN" altLang="en-US" dirty="0">
                <a:effectLst/>
                <a:ea typeface="微软雅黑" panose="020B0503020204020204" pitchFamily="34" charset="-122"/>
              </a:rPr>
              <a:t> 踢掉。</a:t>
            </a:r>
          </a:p>
          <a:p>
            <a:pPr marL="800100" lvl="1" indent="-342900">
              <a:lnSpc>
                <a:spcPct val="150000"/>
              </a:lnSpc>
              <a:buClr>
                <a:srgbClr val="000000"/>
              </a:buClr>
              <a:buFont typeface="Arial" panose="020B0604020202020204" pitchFamily="34" charset="0"/>
              <a:buChar char="•"/>
            </a:pPr>
            <a:r>
              <a:rPr lang="zh-CN" altLang="en-US" dirty="0">
                <a:effectLst/>
                <a:ea typeface="微软雅黑" panose="020B0503020204020204" pitchFamily="34" charset="-122"/>
              </a:rPr>
              <a:t>清理后队列状态：</a:t>
            </a:r>
            <a:r>
              <a:rPr lang="en-US" altLang="zh-CN" dirty="0">
                <a:solidFill>
                  <a:srgbClr val="C00000"/>
                </a:solidFill>
                <a:effectLst/>
                <a:ea typeface="微软雅黑" panose="020B0503020204020204" pitchFamily="34" charset="-122"/>
              </a:rPr>
              <a:t>q = [3, 4]</a:t>
            </a:r>
            <a:r>
              <a:rPr lang="zh-CN" altLang="en-US" dirty="0">
                <a:effectLst/>
                <a:ea typeface="微软雅黑" panose="020B0503020204020204" pitchFamily="34" charset="-122"/>
              </a:rPr>
              <a:t> </a:t>
            </a:r>
            <a:r>
              <a:rPr lang="en-US" altLang="zh-CN" dirty="0">
                <a:effectLst/>
                <a:ea typeface="微软雅黑" panose="020B0503020204020204" pitchFamily="34" charset="-122"/>
              </a:rPr>
              <a:t>-&gt; </a:t>
            </a:r>
            <a:r>
              <a:rPr lang="en-US" altLang="zh-CN" dirty="0">
                <a:solidFill>
                  <a:srgbClr val="C00000"/>
                </a:solidFill>
                <a:effectLst/>
                <a:ea typeface="微软雅黑" panose="020B0503020204020204" pitchFamily="34" charset="-122"/>
              </a:rPr>
              <a:t>(4, 2)</a:t>
            </a:r>
            <a:endParaRPr lang="zh-CN" altLang="en-US" dirty="0">
              <a:effectLst/>
              <a:ea typeface="微软雅黑" panose="020B0503020204020204" pitchFamily="34" charset="-122"/>
            </a:endParaRP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记录：</a:t>
            </a:r>
            <a:r>
              <a:rPr lang="en-US" altLang="zh-CN" dirty="0" err="1">
                <a:solidFill>
                  <a:srgbClr val="C00000"/>
                </a:solidFill>
                <a:effectLst/>
                <a:ea typeface="微软雅黑" panose="020B0503020204020204" pitchFamily="34" charset="-122"/>
              </a:rPr>
              <a:t>i</a:t>
            </a:r>
            <a:r>
              <a:rPr lang="en-US" altLang="zh-CN" dirty="0">
                <a:solidFill>
                  <a:srgbClr val="C00000"/>
                </a:solidFill>
                <a:effectLst/>
                <a:ea typeface="微软雅黑" panose="020B0503020204020204" pitchFamily="34" charset="-122"/>
              </a:rPr>
              <a:t>=4</a:t>
            </a:r>
            <a:r>
              <a:rPr lang="zh-CN" altLang="en-US" dirty="0">
                <a:effectLst/>
                <a:ea typeface="微软雅黑" panose="020B0503020204020204" pitchFamily="34" charset="-122"/>
              </a:rPr>
              <a:t> 大于 </a:t>
            </a:r>
            <a:r>
              <a:rPr lang="en-US" altLang="zh-CN" dirty="0">
                <a:solidFill>
                  <a:srgbClr val="C00000"/>
                </a:solidFill>
                <a:effectLst/>
                <a:ea typeface="微软雅黑" panose="020B0503020204020204" pitchFamily="34" charset="-122"/>
              </a:rPr>
              <a:t>k-1=2</a:t>
            </a:r>
            <a:r>
              <a:rPr lang="zh-CN" altLang="en-US" dirty="0">
                <a:effectLst/>
                <a:ea typeface="微软雅黑" panose="020B0503020204020204" pitchFamily="34" charset="-122"/>
              </a:rPr>
              <a:t>，输出新的队首最大值。 </a:t>
            </a:r>
          </a:p>
          <a:p>
            <a:pPr marL="800100" lvl="1" indent="-342900">
              <a:lnSpc>
                <a:spcPct val="150000"/>
              </a:lnSpc>
              <a:buClr>
                <a:srgbClr val="000000"/>
              </a:buClr>
              <a:buFont typeface="Arial" panose="020B0604020202020204" pitchFamily="34" charset="0"/>
              <a:buChar char="•"/>
            </a:pPr>
            <a:r>
              <a:rPr lang="zh-CN" altLang="en-US" dirty="0">
                <a:effectLst/>
                <a:ea typeface="微软雅黑" panose="020B0503020204020204" pitchFamily="34" charset="-122"/>
              </a:rPr>
              <a:t>输出：</a:t>
            </a:r>
            <a:r>
              <a:rPr lang="en-US" altLang="zh-CN" dirty="0">
                <a:solidFill>
                  <a:srgbClr val="C00000"/>
                </a:solidFill>
                <a:effectLst/>
                <a:ea typeface="微软雅黑" panose="020B0503020204020204" pitchFamily="34" charset="-122"/>
              </a:rPr>
              <a:t>A[</a:t>
            </a:r>
            <a:r>
              <a:rPr lang="en-US" altLang="zh-CN" dirty="0" err="1">
                <a:solidFill>
                  <a:srgbClr val="C00000"/>
                </a:solidFill>
                <a:effectLst/>
                <a:ea typeface="微软雅黑" panose="020B0503020204020204" pitchFamily="34" charset="-122"/>
              </a:rPr>
              <a:t>q.front</a:t>
            </a:r>
            <a:r>
              <a:rPr lang="en-US" altLang="zh-CN" dirty="0">
                <a:solidFill>
                  <a:srgbClr val="C00000"/>
                </a:solidFill>
                <a:effectLst/>
                <a:ea typeface="微软雅黑" panose="020B0503020204020204" pitchFamily="34" charset="-122"/>
              </a:rPr>
              <a:t>()]</a:t>
            </a:r>
            <a:r>
              <a:rPr lang="zh-CN" altLang="en-US" dirty="0">
                <a:effectLst/>
                <a:ea typeface="微软雅黑" panose="020B0503020204020204" pitchFamily="34" charset="-122"/>
              </a:rPr>
              <a:t> </a:t>
            </a:r>
            <a:r>
              <a:rPr lang="en-US" altLang="zh-CN" dirty="0">
                <a:effectLst/>
                <a:ea typeface="微软雅黑" panose="020B0503020204020204" pitchFamily="34" charset="-122"/>
              </a:rPr>
              <a:t>= </a:t>
            </a:r>
            <a:r>
              <a:rPr lang="en-US" altLang="zh-CN" dirty="0">
                <a:solidFill>
                  <a:srgbClr val="C00000"/>
                </a:solidFill>
                <a:effectLst/>
                <a:ea typeface="微软雅黑" panose="020B0503020204020204" pitchFamily="34" charset="-122"/>
              </a:rPr>
              <a:t>A[3]</a:t>
            </a:r>
            <a:r>
              <a:rPr lang="zh-CN" altLang="en-US" dirty="0">
                <a:effectLst/>
                <a:ea typeface="微软雅黑" panose="020B0503020204020204" pitchFamily="34" charset="-122"/>
              </a:rPr>
              <a:t> </a:t>
            </a:r>
            <a:r>
              <a:rPr lang="en-US" altLang="zh-CN" dirty="0">
                <a:effectLst/>
                <a:ea typeface="微软雅黑" panose="020B0503020204020204" pitchFamily="34" charset="-122"/>
              </a:rPr>
              <a:t>= </a:t>
            </a:r>
            <a:r>
              <a:rPr lang="en-US" altLang="zh-CN" dirty="0">
                <a:solidFill>
                  <a:srgbClr val="C00000"/>
                </a:solidFill>
                <a:effectLst/>
                <a:ea typeface="微软雅黑" panose="020B0503020204020204" pitchFamily="34" charset="-122"/>
              </a:rPr>
              <a:t>4</a:t>
            </a:r>
            <a:endParaRPr lang="zh-CN" altLang="en-US" dirty="0">
              <a:effectLst/>
              <a:ea typeface="微软雅黑" panose="020B0503020204020204" pitchFamily="34" charset="-122"/>
            </a:endParaRPr>
          </a:p>
        </p:txBody>
      </p:sp>
      <p:sp>
        <p:nvSpPr>
          <p:cNvPr id="14" name="文本框 13">
            <a:extLst>
              <a:ext uri="{FF2B5EF4-FFF2-40B4-BE49-F238E27FC236}">
                <a16:creationId xmlns:a16="http://schemas.microsoft.com/office/drawing/2014/main" id="{503AF0EB-518F-2A50-1C85-6C46451A8272}"/>
              </a:ext>
            </a:extLst>
          </p:cNvPr>
          <p:cNvSpPr txBox="1"/>
          <p:nvPr/>
        </p:nvSpPr>
        <p:spPr>
          <a:xfrm>
            <a:off x="6760875" y="5804162"/>
            <a:ext cx="4510627" cy="400110"/>
          </a:xfrm>
          <a:prstGeom prst="rect">
            <a:avLst/>
          </a:prstGeom>
          <a:solidFill>
            <a:schemeClr val="accent6">
              <a:lumMod val="20000"/>
              <a:lumOff val="80000"/>
            </a:schemeClr>
          </a:solidFill>
        </p:spPr>
        <p:txBody>
          <a:bodyPr wrap="square">
            <a:spAutoFit/>
          </a:bodyPr>
          <a:lstStyle/>
          <a:p>
            <a:r>
              <a:rPr lang="zh-CN" altLang="en-US" sz="2000" b="1" dirty="0"/>
              <a:t>循环结束，最终输出结果为 </a:t>
            </a:r>
            <a:r>
              <a:rPr lang="en-US" altLang="zh-CN" sz="2000" b="1" dirty="0"/>
              <a:t>5 5 4</a:t>
            </a:r>
            <a:r>
              <a:rPr lang="zh-CN" altLang="en-US" sz="2000" b="1" dirty="0"/>
              <a:t>。</a:t>
            </a:r>
            <a:endParaRPr lang="en-US" sz="2000" b="1" dirty="0"/>
          </a:p>
        </p:txBody>
      </p:sp>
    </p:spTree>
    <p:extLst>
      <p:ext uri="{BB962C8B-B14F-4D97-AF65-F5344CB8AC3E}">
        <p14:creationId xmlns:p14="http://schemas.microsoft.com/office/powerpoint/2010/main" val="7545732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单调队列</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4" name="文本框 13">
            <a:extLst>
              <a:ext uri="{FF2B5EF4-FFF2-40B4-BE49-F238E27FC236}">
                <a16:creationId xmlns:a16="http://schemas.microsoft.com/office/drawing/2014/main" id="{3EF25E31-2999-148E-6BC2-38DAC9E26343}"/>
              </a:ext>
            </a:extLst>
          </p:cNvPr>
          <p:cNvSpPr txBox="1"/>
          <p:nvPr/>
        </p:nvSpPr>
        <p:spPr>
          <a:xfrm>
            <a:off x="772783" y="1623889"/>
            <a:ext cx="10646433" cy="961289"/>
          </a:xfrm>
          <a:prstGeom prst="rect">
            <a:avLst/>
          </a:prstGeom>
          <a:solidFill>
            <a:schemeClr val="accent4">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维护单调队列关键在于新元素加入时</a:t>
            </a:r>
            <a:r>
              <a:rPr lang="zh-CN" altLang="en-US" sz="2000" dirty="0">
                <a:latin typeface="微软雅黑" panose="020B0503020204020204" pitchFamily="34" charset="-122"/>
                <a:ea typeface="微软雅黑" panose="020B0503020204020204" pitchFamily="34" charset="-122"/>
              </a:rPr>
              <a:t>的处理流程</a:t>
            </a:r>
            <a:r>
              <a:rPr lang="zh-CN" altLang="en-US" sz="2000" dirty="0">
                <a:effectLst/>
                <a:latin typeface="微软雅黑" panose="020B0503020204020204" pitchFamily="34" charset="-122"/>
                <a:ea typeface="微软雅黑" panose="020B0503020204020204" pitchFamily="34" charset="-122"/>
              </a:rPr>
              <a:t>。</a:t>
            </a:r>
            <a:endParaRPr lang="en-US" altLang="zh-CN" sz="2000" dirty="0">
              <a:effectLst/>
              <a:latin typeface="微软雅黑" panose="020B0503020204020204" pitchFamily="34" charset="-122"/>
              <a:ea typeface="微软雅黑" panose="020B0503020204020204" pitchFamily="34" charset="-122"/>
            </a:endParaRPr>
          </a:p>
          <a:p>
            <a:pPr>
              <a:lnSpc>
                <a:spcPct val="150000"/>
              </a:lnSpc>
            </a:pPr>
            <a:r>
              <a:rPr lang="zh-CN" altLang="en-US" sz="2000" dirty="0">
                <a:effectLst/>
                <a:latin typeface="微软雅黑" panose="020B0503020204020204" pitchFamily="34" charset="-122"/>
                <a:ea typeface="微软雅黑" panose="020B0503020204020204" pitchFamily="34" charset="-122"/>
              </a:rPr>
              <a:t>根据我们求解目标的不同（求最大值或最小值），队列分为两种形态：</a:t>
            </a:r>
          </a:p>
        </p:txBody>
      </p:sp>
      <mc:AlternateContent xmlns:mc="http://schemas.openxmlformats.org/markup-compatibility/2006">
        <mc:Choice xmlns:a14="http://schemas.microsoft.com/office/drawing/2010/main" Requires="a14">
          <p:sp>
            <p:nvSpPr>
              <p:cNvPr id="18" name="文本框 17">
                <a:extLst>
                  <a:ext uri="{FF2B5EF4-FFF2-40B4-BE49-F238E27FC236}">
                    <a16:creationId xmlns:a16="http://schemas.microsoft.com/office/drawing/2014/main" id="{88BC5A80-BD70-BB0D-272E-7BA2C8E1D88C}"/>
                  </a:ext>
                </a:extLst>
              </p:cNvPr>
              <p:cNvSpPr txBox="1"/>
              <p:nvPr/>
            </p:nvSpPr>
            <p:spPr>
              <a:xfrm>
                <a:off x="775716" y="3235595"/>
                <a:ext cx="10643500" cy="2586029"/>
              </a:xfrm>
              <a:prstGeom prst="rect">
                <a:avLst/>
              </a:prstGeom>
              <a:solidFill>
                <a:schemeClr val="accent6">
                  <a:lumMod val="20000"/>
                  <a:lumOff val="80000"/>
                </a:schemeClr>
              </a:solidFill>
            </p:spPr>
            <p:txBody>
              <a:bodyPr wrap="square">
                <a:spAutoFit/>
              </a:bodyPr>
              <a:lstStyle/>
              <a:p>
                <a:pPr>
                  <a:lnSpc>
                    <a:spcPct val="150000"/>
                  </a:lnSpc>
                </a:pPr>
                <a:r>
                  <a:rPr lang="en-US" altLang="zh-CN" sz="2000" b="1" dirty="0">
                    <a:effectLst/>
                    <a:ea typeface="微软雅黑" panose="020B0503020204020204" pitchFamily="34" charset="-122"/>
                  </a:rPr>
                  <a:t>1. </a:t>
                </a:r>
                <a:r>
                  <a:rPr lang="zh-CN" altLang="en-US" sz="2000" b="1" dirty="0">
                    <a:effectLst/>
                    <a:ea typeface="微软雅黑" panose="020B0503020204020204" pitchFamily="34" charset="-122"/>
                  </a:rPr>
                  <a:t>单调递减队列（通常用于求区间最大值）</a:t>
                </a:r>
              </a:p>
              <a:p>
                <a:pPr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定义：队列内的元素值从队首到队尾呈现由大到小的递减</a:t>
                </a:r>
                <a:r>
                  <a:rPr lang="zh-CN" altLang="en-US" dirty="0">
                    <a:ea typeface="微软雅黑" panose="020B0503020204020204" pitchFamily="34" charset="-122"/>
                  </a:rPr>
                  <a:t>顺序</a:t>
                </a:r>
                <a:r>
                  <a:rPr lang="zh-CN" altLang="en-US" dirty="0">
                    <a:effectLst/>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进队流程：当新元素 </a:t>
                </a:r>
                <a14:m>
                  <m:oMath xmlns:m="http://schemas.openxmlformats.org/officeDocument/2006/math">
                    <m:r>
                      <m:rPr>
                        <m:sty m:val="p"/>
                      </m:rPr>
                      <a:rPr lang="en-US" altLang="zh-CN" b="0" i="0" smtClean="0">
                        <a:effectLst/>
                        <a:ea typeface="微软雅黑" panose="020B0503020204020204" pitchFamily="34" charset="-122"/>
                      </a:rPr>
                      <m:t>e</m:t>
                    </m:r>
                  </m:oMath>
                </a14:m>
                <a:r>
                  <a:rPr lang="en-US" altLang="zh-CN" dirty="0">
                    <a:effectLst/>
                    <a:ea typeface="微软雅黑" panose="020B0503020204020204" pitchFamily="34" charset="-122"/>
                  </a:rPr>
                  <a:t> </a:t>
                </a:r>
                <a:r>
                  <a:rPr lang="zh-CN" altLang="en-US" dirty="0">
                    <a:effectLst/>
                    <a:ea typeface="微软雅黑" panose="020B0503020204020204" pitchFamily="34" charset="-122"/>
                  </a:rPr>
                  <a:t>准备入队时，从队尾开始遍历元素。每次比较队尾元素与 </a:t>
                </a:r>
                <a14:m>
                  <m:oMath xmlns:m="http://schemas.openxmlformats.org/officeDocument/2006/math">
                    <m:r>
                      <m:rPr>
                        <m:sty m:val="p"/>
                      </m:rPr>
                      <a:rPr lang="en-US" altLang="zh-CN" b="0" i="0" smtClean="0">
                        <a:effectLst/>
                        <a:ea typeface="微软雅黑" panose="020B0503020204020204" pitchFamily="34" charset="-122"/>
                      </a:rPr>
                      <m:t>e</m:t>
                    </m:r>
                  </m:oMath>
                </a14:m>
                <a:r>
                  <a:rPr lang="en-US" altLang="zh-CN" dirty="0">
                    <a:effectLst/>
                    <a:ea typeface="微软雅黑" panose="020B0503020204020204" pitchFamily="34" charset="-122"/>
                  </a:rPr>
                  <a:t> </a:t>
                </a:r>
                <a:r>
                  <a:rPr lang="zh-CN" altLang="en-US" dirty="0">
                    <a:effectLst/>
                    <a:ea typeface="微软雅黑" panose="020B0503020204020204" pitchFamily="34" charset="-122"/>
                  </a:rPr>
                  <a:t>的大小： </a:t>
                </a:r>
              </a:p>
              <a:p>
                <a:pPr marL="742950" lvl="1"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如果队尾元素 </a:t>
                </a:r>
                <a14:m>
                  <m:oMath xmlns:m="http://schemas.openxmlformats.org/officeDocument/2006/math">
                    <m:r>
                      <a:rPr lang="en-US" altLang="zh-CN" b="0" i="0" smtClean="0">
                        <a:effectLst/>
                        <a:ea typeface="微软雅黑" panose="020B0503020204020204" pitchFamily="34" charset="-122"/>
                      </a:rPr>
                      <m:t>≤</m:t>
                    </m:r>
                    <m:r>
                      <m:rPr>
                        <m:sty m:val="p"/>
                      </m:rPr>
                      <a:rPr lang="en-US" altLang="zh-CN" b="0" i="0" smtClean="0">
                        <a:effectLst/>
                        <a:ea typeface="微软雅黑" panose="020B0503020204020204" pitchFamily="34" charset="-122"/>
                      </a:rPr>
                      <m:t>e</m:t>
                    </m:r>
                  </m:oMath>
                </a14:m>
                <a:r>
                  <a:rPr lang="zh-CN" altLang="en-US" dirty="0">
                    <a:effectLst/>
                    <a:ea typeface="微软雅黑" panose="020B0503020204020204" pitchFamily="34" charset="-122"/>
                  </a:rPr>
                  <a:t>，则将其从队列中弹出。</a:t>
                </a:r>
              </a:p>
              <a:p>
                <a:pPr marL="742950" lvl="1"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重复上述弹出动作，直到遇到一个严格 </a:t>
                </a:r>
                <a14:m>
                  <m:oMath xmlns:m="http://schemas.openxmlformats.org/officeDocument/2006/math">
                    <m:r>
                      <a:rPr lang="en-US" altLang="zh-CN" b="0" i="0" smtClean="0">
                        <a:effectLst/>
                        <a:ea typeface="微软雅黑" panose="020B0503020204020204" pitchFamily="34" charset="-122"/>
                      </a:rPr>
                      <m:t>&gt; </m:t>
                    </m:r>
                    <m:r>
                      <m:rPr>
                        <m:sty m:val="p"/>
                      </m:rPr>
                      <a:rPr lang="en-US" altLang="zh-CN" b="0" i="0" smtClean="0">
                        <a:effectLst/>
                        <a:ea typeface="微软雅黑" panose="020B0503020204020204" pitchFamily="34" charset="-122"/>
                      </a:rPr>
                      <m:t>e</m:t>
                    </m:r>
                  </m:oMath>
                </a14:m>
                <a:r>
                  <a:rPr lang="en-US" altLang="zh-CN" dirty="0">
                    <a:effectLst/>
                    <a:ea typeface="微软雅黑" panose="020B0503020204020204" pitchFamily="34" charset="-122"/>
                  </a:rPr>
                  <a:t> </a:t>
                </a:r>
                <a:r>
                  <a:rPr lang="zh-CN" altLang="en-US" dirty="0">
                    <a:effectLst/>
                    <a:ea typeface="微软雅黑" panose="020B0503020204020204" pitchFamily="34" charset="-122"/>
                  </a:rPr>
                  <a:t>的元素，或者队列被清空为止。</a:t>
                </a:r>
              </a:p>
              <a:p>
                <a:pPr marL="742950" lvl="1"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最后，将新元素 </a:t>
                </a:r>
                <a14:m>
                  <m:oMath xmlns:m="http://schemas.openxmlformats.org/officeDocument/2006/math">
                    <m:r>
                      <m:rPr>
                        <m:sty m:val="p"/>
                      </m:rPr>
                      <a:rPr lang="en-US" altLang="zh-CN" b="0" i="0" smtClean="0">
                        <a:effectLst/>
                        <a:ea typeface="微软雅黑" panose="020B0503020204020204" pitchFamily="34" charset="-122"/>
                      </a:rPr>
                      <m:t>e</m:t>
                    </m:r>
                  </m:oMath>
                </a14:m>
                <a:r>
                  <a:rPr lang="en-US" altLang="zh-CN" dirty="0">
                    <a:effectLst/>
                    <a:ea typeface="微软雅黑" panose="020B0503020204020204" pitchFamily="34" charset="-122"/>
                  </a:rPr>
                  <a:t> </a:t>
                </a:r>
                <a:r>
                  <a:rPr lang="zh-CN" altLang="en-US" dirty="0">
                    <a:effectLst/>
                    <a:ea typeface="微软雅黑" panose="020B0503020204020204" pitchFamily="34" charset="-122"/>
                  </a:rPr>
                  <a:t>压入队尾。</a:t>
                </a:r>
              </a:p>
            </p:txBody>
          </p:sp>
        </mc:Choice>
        <mc:Fallback>
          <p:sp>
            <p:nvSpPr>
              <p:cNvPr id="18" name="文本框 17">
                <a:extLst>
                  <a:ext uri="{FF2B5EF4-FFF2-40B4-BE49-F238E27FC236}">
                    <a16:creationId xmlns:a16="http://schemas.microsoft.com/office/drawing/2014/main" id="{88BC5A80-BD70-BB0D-272E-7BA2C8E1D88C}"/>
                  </a:ext>
                </a:extLst>
              </p:cNvPr>
              <p:cNvSpPr txBox="1">
                <a:spLocks noRot="1" noChangeAspect="1" noMove="1" noResize="1" noEditPoints="1" noAdjustHandles="1" noChangeArrowheads="1" noChangeShapeType="1" noTextEdit="1"/>
              </p:cNvSpPr>
              <p:nvPr/>
            </p:nvSpPr>
            <p:spPr>
              <a:xfrm>
                <a:off x="775716" y="3235595"/>
                <a:ext cx="10643500" cy="2586029"/>
              </a:xfrm>
              <a:prstGeom prst="rect">
                <a:avLst/>
              </a:prstGeom>
              <a:blipFill>
                <a:blip r:embed="rId4"/>
                <a:stretch>
                  <a:fillRect l="-573" b="-3538"/>
                </a:stretch>
              </a:blipFill>
            </p:spPr>
            <p:txBody>
              <a:bodyPr/>
              <a:lstStyle/>
              <a:p>
                <a:r>
                  <a:rPr lang="en-US">
                    <a:noFill/>
                  </a:rPr>
                  <a:t> </a:t>
                </a:r>
              </a:p>
            </p:txBody>
          </p:sp>
        </mc:Fallback>
      </mc:AlternateContent>
    </p:spTree>
    <p:extLst>
      <p:ext uri="{BB962C8B-B14F-4D97-AF65-F5344CB8AC3E}">
        <p14:creationId xmlns:p14="http://schemas.microsoft.com/office/powerpoint/2010/main" val="19793251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单调队列</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mc:Choice xmlns:a14="http://schemas.microsoft.com/office/drawing/2010/main" Requires="a14">
          <p:sp>
            <p:nvSpPr>
              <p:cNvPr id="14" name="文本框 13">
                <a:extLst>
                  <a:ext uri="{FF2B5EF4-FFF2-40B4-BE49-F238E27FC236}">
                    <a16:creationId xmlns:a16="http://schemas.microsoft.com/office/drawing/2014/main" id="{3EF25E31-2999-148E-6BC2-38DAC9E26343}"/>
                  </a:ext>
                </a:extLst>
              </p:cNvPr>
              <p:cNvSpPr txBox="1"/>
              <p:nvPr/>
            </p:nvSpPr>
            <p:spPr>
              <a:xfrm>
                <a:off x="775716" y="1519656"/>
                <a:ext cx="10495787" cy="2586029"/>
              </a:xfrm>
              <a:prstGeom prst="rect">
                <a:avLst/>
              </a:prstGeom>
              <a:solidFill>
                <a:schemeClr val="accent5">
                  <a:lumMod val="20000"/>
                  <a:lumOff val="80000"/>
                </a:schemeClr>
              </a:solidFill>
            </p:spPr>
            <p:txBody>
              <a:bodyPr wrap="square">
                <a:spAutoFit/>
              </a:bodyPr>
              <a:lstStyle/>
              <a:p>
                <a:pPr>
                  <a:lnSpc>
                    <a:spcPct val="150000"/>
                  </a:lnSpc>
                </a:pPr>
                <a:r>
                  <a:rPr lang="en-US" altLang="zh-CN" sz="2000" b="1" dirty="0">
                    <a:effectLst/>
                    <a:ea typeface="微软雅黑" panose="020B0503020204020204" pitchFamily="34" charset="-122"/>
                  </a:rPr>
                  <a:t>2. </a:t>
                </a:r>
                <a:r>
                  <a:rPr lang="zh-CN" altLang="en-US" sz="2000" b="1" dirty="0">
                    <a:effectLst/>
                    <a:ea typeface="微软雅黑" panose="020B0503020204020204" pitchFamily="34" charset="-122"/>
                  </a:rPr>
                  <a:t>单调递增队列（通常用于求区间最小值）</a:t>
                </a:r>
              </a:p>
              <a:p>
                <a:pPr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定义：队列内的元素值从队首到队尾呈现由小到大的递增趋势。</a:t>
                </a:r>
              </a:p>
              <a:p>
                <a:pPr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进队流程：当新元素 </a:t>
                </a:r>
                <a14:m>
                  <m:oMath xmlns:m="http://schemas.openxmlformats.org/officeDocument/2006/math">
                    <m:r>
                      <m:rPr>
                        <m:sty m:val="p"/>
                      </m:rPr>
                      <a:rPr lang="en-US" altLang="zh-CN" b="0" i="0" smtClean="0">
                        <a:effectLst/>
                        <a:ea typeface="微软雅黑" panose="020B0503020204020204" pitchFamily="34" charset="-122"/>
                      </a:rPr>
                      <m:t>e</m:t>
                    </m:r>
                  </m:oMath>
                </a14:m>
                <a:r>
                  <a:rPr lang="en-US" altLang="zh-CN" dirty="0">
                    <a:effectLst/>
                    <a:ea typeface="微软雅黑" panose="020B0503020204020204" pitchFamily="34" charset="-122"/>
                  </a:rPr>
                  <a:t> </a:t>
                </a:r>
                <a:r>
                  <a:rPr lang="zh-CN" altLang="en-US" dirty="0">
                    <a:effectLst/>
                    <a:ea typeface="微软雅黑" panose="020B0503020204020204" pitchFamily="34" charset="-122"/>
                  </a:rPr>
                  <a:t>准备入队时，从队尾开始遍历元素。每次比较队尾元素与 </a:t>
                </a:r>
                <a14:m>
                  <m:oMath xmlns:m="http://schemas.openxmlformats.org/officeDocument/2006/math">
                    <m:r>
                      <m:rPr>
                        <m:sty m:val="p"/>
                      </m:rPr>
                      <a:rPr lang="en-US" altLang="zh-CN" b="0" i="0" smtClean="0">
                        <a:effectLst/>
                        <a:ea typeface="微软雅黑" panose="020B0503020204020204" pitchFamily="34" charset="-122"/>
                      </a:rPr>
                      <m:t>e</m:t>
                    </m:r>
                  </m:oMath>
                </a14:m>
                <a:r>
                  <a:rPr lang="en-US" altLang="zh-CN" dirty="0">
                    <a:effectLst/>
                    <a:ea typeface="微软雅黑" panose="020B0503020204020204" pitchFamily="34" charset="-122"/>
                  </a:rPr>
                  <a:t> </a:t>
                </a:r>
                <a:r>
                  <a:rPr lang="zh-CN" altLang="en-US" dirty="0">
                    <a:effectLst/>
                    <a:ea typeface="微软雅黑" panose="020B0503020204020204" pitchFamily="34" charset="-122"/>
                  </a:rPr>
                  <a:t>的大小： </a:t>
                </a:r>
              </a:p>
              <a:p>
                <a:pPr marL="742950" lvl="1"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如果队尾元素 </a:t>
                </a:r>
                <a14:m>
                  <m:oMath xmlns:m="http://schemas.openxmlformats.org/officeDocument/2006/math">
                    <m:r>
                      <a:rPr lang="en-US" altLang="zh-CN" b="0" i="0" smtClean="0">
                        <a:effectLst/>
                        <a:ea typeface="微软雅黑" panose="020B0503020204020204" pitchFamily="34" charset="-122"/>
                      </a:rPr>
                      <m:t>≥</m:t>
                    </m:r>
                    <m:r>
                      <m:rPr>
                        <m:sty m:val="p"/>
                      </m:rPr>
                      <a:rPr lang="en-US" altLang="zh-CN" b="0" i="0" smtClean="0">
                        <a:effectLst/>
                        <a:ea typeface="微软雅黑" panose="020B0503020204020204" pitchFamily="34" charset="-122"/>
                      </a:rPr>
                      <m:t>e</m:t>
                    </m:r>
                  </m:oMath>
                </a14:m>
                <a:r>
                  <a:rPr lang="zh-CN" altLang="en-US" dirty="0">
                    <a:effectLst/>
                    <a:ea typeface="微软雅黑" panose="020B0503020204020204" pitchFamily="34" charset="-122"/>
                  </a:rPr>
                  <a:t>，则将其从队列中弹出。</a:t>
                </a:r>
              </a:p>
              <a:p>
                <a:pPr marL="742950" lvl="1"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重复上述弹出动作，直到遇到一个严格 </a:t>
                </a:r>
                <a14:m>
                  <m:oMath xmlns:m="http://schemas.openxmlformats.org/officeDocument/2006/math">
                    <m:r>
                      <a:rPr lang="en-US" altLang="zh-CN" b="0" i="0" smtClean="0">
                        <a:effectLst/>
                        <a:ea typeface="微软雅黑" panose="020B0503020204020204" pitchFamily="34" charset="-122"/>
                      </a:rPr>
                      <m:t>&lt; </m:t>
                    </m:r>
                    <m:r>
                      <m:rPr>
                        <m:sty m:val="p"/>
                      </m:rPr>
                      <a:rPr lang="en-US" altLang="zh-CN" b="0" i="0" smtClean="0">
                        <a:effectLst/>
                        <a:ea typeface="微软雅黑" panose="020B0503020204020204" pitchFamily="34" charset="-122"/>
                      </a:rPr>
                      <m:t>e</m:t>
                    </m:r>
                  </m:oMath>
                </a14:m>
                <a:r>
                  <a:rPr lang="en-US" altLang="zh-CN" dirty="0">
                    <a:effectLst/>
                    <a:ea typeface="微软雅黑" panose="020B0503020204020204" pitchFamily="34" charset="-122"/>
                  </a:rPr>
                  <a:t> </a:t>
                </a:r>
                <a:r>
                  <a:rPr lang="zh-CN" altLang="en-US" dirty="0">
                    <a:effectLst/>
                    <a:ea typeface="微软雅黑" panose="020B0503020204020204" pitchFamily="34" charset="-122"/>
                  </a:rPr>
                  <a:t>的元素，或者队列被清空为止。</a:t>
                </a:r>
              </a:p>
              <a:p>
                <a:pPr marL="742950" lvl="1"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最后，将新元素 </a:t>
                </a:r>
                <a14:m>
                  <m:oMath xmlns:m="http://schemas.openxmlformats.org/officeDocument/2006/math">
                    <m:r>
                      <m:rPr>
                        <m:sty m:val="p"/>
                      </m:rPr>
                      <a:rPr lang="en-US" altLang="zh-CN" b="0" i="0" smtClean="0">
                        <a:effectLst/>
                        <a:ea typeface="微软雅黑" panose="020B0503020204020204" pitchFamily="34" charset="-122"/>
                      </a:rPr>
                      <m:t>e</m:t>
                    </m:r>
                  </m:oMath>
                </a14:m>
                <a:r>
                  <a:rPr lang="en-US" altLang="zh-CN" dirty="0">
                    <a:effectLst/>
                    <a:ea typeface="微软雅黑" panose="020B0503020204020204" pitchFamily="34" charset="-122"/>
                  </a:rPr>
                  <a:t> </a:t>
                </a:r>
                <a:r>
                  <a:rPr lang="zh-CN" altLang="en-US" dirty="0">
                    <a:effectLst/>
                    <a:ea typeface="微软雅黑" panose="020B0503020204020204" pitchFamily="34" charset="-122"/>
                  </a:rPr>
                  <a:t>压入队尾。</a:t>
                </a:r>
              </a:p>
            </p:txBody>
          </p:sp>
        </mc:Choice>
        <mc:Fallback>
          <p:sp>
            <p:nvSpPr>
              <p:cNvPr id="14" name="文本框 13">
                <a:extLst>
                  <a:ext uri="{FF2B5EF4-FFF2-40B4-BE49-F238E27FC236}">
                    <a16:creationId xmlns:a16="http://schemas.microsoft.com/office/drawing/2014/main" id="{3EF25E31-2999-148E-6BC2-38DAC9E26343}"/>
                  </a:ext>
                </a:extLst>
              </p:cNvPr>
              <p:cNvSpPr txBox="1">
                <a:spLocks noRot="1" noChangeAspect="1" noMove="1" noResize="1" noEditPoints="1" noAdjustHandles="1" noChangeArrowheads="1" noChangeShapeType="1" noTextEdit="1"/>
              </p:cNvSpPr>
              <p:nvPr/>
            </p:nvSpPr>
            <p:spPr>
              <a:xfrm>
                <a:off x="775716" y="1519656"/>
                <a:ext cx="10495787" cy="2586029"/>
              </a:xfrm>
              <a:prstGeom prst="rect">
                <a:avLst/>
              </a:prstGeom>
              <a:blipFill>
                <a:blip r:embed="rId4"/>
                <a:stretch>
                  <a:fillRect l="-581" b="-329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文本框 7">
                <a:extLst>
                  <a:ext uri="{FF2B5EF4-FFF2-40B4-BE49-F238E27FC236}">
                    <a16:creationId xmlns:a16="http://schemas.microsoft.com/office/drawing/2014/main" id="{53C0F923-244D-E4E5-6E13-774AC9C02D42}"/>
                  </a:ext>
                </a:extLst>
              </p:cNvPr>
              <p:cNvSpPr txBox="1"/>
              <p:nvPr/>
            </p:nvSpPr>
            <p:spPr>
              <a:xfrm>
                <a:off x="775715" y="4670308"/>
                <a:ext cx="10495787" cy="1336071"/>
              </a:xfrm>
              <a:prstGeom prst="rect">
                <a:avLst/>
              </a:prstGeom>
              <a:solidFill>
                <a:schemeClr val="accent4">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我们在弹出元素时，为什么遇到</a:t>
                </a:r>
                <a:r>
                  <a:rPr lang="zh-CN" altLang="en-US" sz="2000" b="1" dirty="0">
                    <a:effectLst/>
                    <a:latin typeface="微软雅黑" panose="020B0503020204020204" pitchFamily="34" charset="-122"/>
                    <a:ea typeface="微软雅黑" panose="020B0503020204020204" pitchFamily="34" charset="-122"/>
                  </a:rPr>
                  <a:t>相等</a:t>
                </a:r>
                <a:r>
                  <a:rPr lang="zh-CN" altLang="en-US" sz="2000" dirty="0">
                    <a:effectLst/>
                    <a:latin typeface="微软雅黑" panose="020B0503020204020204" pitchFamily="34" charset="-122"/>
                    <a:ea typeface="微软雅黑" panose="020B0503020204020204" pitchFamily="34" charset="-122"/>
                  </a:rPr>
                  <a:t>的元素也要弹出呢？</a:t>
                </a:r>
              </a:p>
              <a:p>
                <a:pPr>
                  <a:lnSpc>
                    <a:spcPct val="150000"/>
                  </a:lnSpc>
                </a:pPr>
                <a:r>
                  <a:rPr lang="zh-CN" altLang="en-US" dirty="0">
                    <a:effectLst/>
                    <a:latin typeface="微软雅黑" panose="020B0503020204020204" pitchFamily="34" charset="-122"/>
                    <a:ea typeface="微软雅黑" panose="020B0503020204020204" pitchFamily="34" charset="-122"/>
                  </a:rPr>
                  <a:t>因为当两个元素的值相等时，后进队的新元素 </a:t>
                </a:r>
                <a14:m>
                  <m:oMath xmlns:m="http://schemas.openxmlformats.org/officeDocument/2006/math">
                    <m:r>
                      <a:rPr lang="en-US" altLang="zh-CN" i="1" smtClean="0">
                        <a:effectLst/>
                        <a:latin typeface="Cambria Math" panose="02040503050406030204" pitchFamily="18" charset="0"/>
                        <a:ea typeface="微软雅黑" panose="020B0503020204020204" pitchFamily="34" charset="-122"/>
                      </a:rPr>
                      <m:t>𝑒</m:t>
                    </m:r>
                  </m:oMath>
                </a14:m>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在滑动窗口中的“存活时间”必定比老元素更长。既然两者的数值价值一样，老元素自然就没有了毫无意义，将其弹出可以保持队列的精简。</a:t>
                </a:r>
              </a:p>
            </p:txBody>
          </p:sp>
        </mc:Choice>
        <mc:Fallback>
          <p:sp>
            <p:nvSpPr>
              <p:cNvPr id="8" name="文本框 7">
                <a:extLst>
                  <a:ext uri="{FF2B5EF4-FFF2-40B4-BE49-F238E27FC236}">
                    <a16:creationId xmlns:a16="http://schemas.microsoft.com/office/drawing/2014/main" id="{53C0F923-244D-E4E5-6E13-774AC9C02D42}"/>
                  </a:ext>
                </a:extLst>
              </p:cNvPr>
              <p:cNvSpPr txBox="1">
                <a:spLocks noRot="1" noChangeAspect="1" noMove="1" noResize="1" noEditPoints="1" noAdjustHandles="1" noChangeArrowheads="1" noChangeShapeType="1" noTextEdit="1"/>
              </p:cNvSpPr>
              <p:nvPr/>
            </p:nvSpPr>
            <p:spPr>
              <a:xfrm>
                <a:off x="775715" y="4670308"/>
                <a:ext cx="10495787" cy="1336071"/>
              </a:xfrm>
              <a:prstGeom prst="rect">
                <a:avLst/>
              </a:prstGeom>
              <a:blipFill>
                <a:blip r:embed="rId5"/>
                <a:stretch>
                  <a:fillRect l="-581" b="-6393"/>
                </a:stretch>
              </a:blipFill>
            </p:spPr>
            <p:txBody>
              <a:bodyPr/>
              <a:lstStyle/>
              <a:p>
                <a:r>
                  <a:rPr lang="en-US">
                    <a:noFill/>
                  </a:rPr>
                  <a:t> </a:t>
                </a:r>
              </a:p>
            </p:txBody>
          </p:sp>
        </mc:Fallback>
      </mc:AlternateContent>
    </p:spTree>
    <p:extLst>
      <p:ext uri="{BB962C8B-B14F-4D97-AF65-F5344CB8AC3E}">
        <p14:creationId xmlns:p14="http://schemas.microsoft.com/office/powerpoint/2010/main" val="13199911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27062" y="814904"/>
            <a:ext cx="2483295"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单调队列性质总结</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7" name="矩形 6"/>
          <p:cNvSpPr/>
          <p:nvPr/>
        </p:nvSpPr>
        <p:spPr>
          <a:xfrm>
            <a:off x="775716" y="1616251"/>
            <a:ext cx="1015406" cy="461665"/>
          </a:xfrm>
          <a:prstGeom prst="rect">
            <a:avLst/>
          </a:prstGeom>
          <a:solidFill>
            <a:schemeClr val="accent4">
              <a:lumMod val="20000"/>
              <a:lumOff val="80000"/>
            </a:schemeClr>
          </a:solidFill>
        </p:spPr>
        <p:txBody>
          <a:bodyPr wrap="square">
            <a:spAutoFit/>
          </a:bodyPr>
          <a:lstStyle/>
          <a:p>
            <a:r>
              <a:rPr lang="zh-CN" altLang="en-US" sz="2400" b="1" dirty="0"/>
              <a:t>总结：</a:t>
            </a:r>
            <a:endParaRPr lang="en-US" altLang="zh-CN" sz="2400" b="1" dirty="0"/>
          </a:p>
        </p:txBody>
      </p:sp>
      <mc:AlternateContent xmlns:mc="http://schemas.openxmlformats.org/markup-compatibility/2006">
        <mc:Choice xmlns:a14="http://schemas.microsoft.com/office/drawing/2010/main" Requires="a14">
          <p:sp>
            <p:nvSpPr>
              <p:cNvPr id="13" name="文本框 12">
                <a:extLst>
                  <a:ext uri="{FF2B5EF4-FFF2-40B4-BE49-F238E27FC236}">
                    <a16:creationId xmlns:a16="http://schemas.microsoft.com/office/drawing/2014/main" id="{34A59A8F-0103-CFAE-4D4A-67DCE5F2355C}"/>
                  </a:ext>
                </a:extLst>
              </p:cNvPr>
              <p:cNvSpPr txBox="1"/>
              <p:nvPr/>
            </p:nvSpPr>
            <p:spPr>
              <a:xfrm>
                <a:off x="775716" y="2295791"/>
                <a:ext cx="10495787" cy="3047694"/>
              </a:xfrm>
              <a:prstGeom prst="rect">
                <a:avLst/>
              </a:prstGeom>
              <a:solidFill>
                <a:schemeClr val="accent6">
                  <a:lumMod val="20000"/>
                  <a:lumOff val="80000"/>
                </a:schemeClr>
              </a:solidFill>
            </p:spPr>
            <p:txBody>
              <a:bodyPr wrap="square">
                <a:spAutoFit/>
              </a:bodyPr>
              <a:lstStyle/>
              <a:p>
                <a:pPr>
                  <a:lnSpc>
                    <a:spcPct val="150000"/>
                  </a:lnSpc>
                </a:pPr>
                <a:r>
                  <a:rPr lang="en-US" altLang="zh-CN" sz="2000" b="1" dirty="0">
                    <a:effectLst/>
                    <a:ea typeface="微软雅黑" panose="020B0503020204020204" pitchFamily="34" charset="-122"/>
                  </a:rPr>
                  <a:t>1. </a:t>
                </a:r>
                <a:r>
                  <a:rPr lang="zh-CN" altLang="en-US" sz="2000" b="1" dirty="0">
                    <a:effectLst/>
                    <a:ea typeface="微软雅黑" panose="020B0503020204020204" pitchFamily="34" charset="-122"/>
                  </a:rPr>
                  <a:t>对应关系</a:t>
                </a:r>
                <a:endParaRPr lang="zh-CN" altLang="en-US" sz="2000" dirty="0">
                  <a:effectLst/>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单调递减队列 </a:t>
                </a:r>
                <a14:m>
                  <m:oMath xmlns:m="http://schemas.openxmlformats.org/officeDocument/2006/math">
                    <m:r>
                      <a:rPr lang="en-US" altLang="zh-CN" b="0" i="0" smtClean="0">
                        <a:effectLst/>
                        <a:ea typeface="微软雅黑" panose="020B0503020204020204" pitchFamily="34" charset="-122"/>
                      </a:rPr>
                      <m:t>→</m:t>
                    </m:r>
                  </m:oMath>
                </a14:m>
                <a:r>
                  <a:rPr lang="en-US" altLang="zh-CN" dirty="0">
                    <a:effectLst/>
                    <a:ea typeface="微软雅黑" panose="020B0503020204020204" pitchFamily="34" charset="-122"/>
                  </a:rPr>
                  <a:t> </a:t>
                </a:r>
                <a:r>
                  <a:rPr lang="zh-CN" altLang="en-US" dirty="0">
                    <a:effectLst/>
                    <a:ea typeface="微软雅黑" panose="020B0503020204020204" pitchFamily="34" charset="-122"/>
                  </a:rPr>
                  <a:t>用于求解滑动窗口的区间最大值。</a:t>
                </a:r>
              </a:p>
              <a:p>
                <a:pPr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单调递增队列 </a:t>
                </a:r>
                <a14:m>
                  <m:oMath xmlns:m="http://schemas.openxmlformats.org/officeDocument/2006/math">
                    <m:r>
                      <a:rPr lang="en-US" altLang="zh-CN" b="0" i="0" smtClean="0">
                        <a:effectLst/>
                        <a:ea typeface="微软雅黑" panose="020B0503020204020204" pitchFamily="34" charset="-122"/>
                      </a:rPr>
                      <m:t>→</m:t>
                    </m:r>
                  </m:oMath>
                </a14:m>
                <a:r>
                  <a:rPr lang="en-US" altLang="zh-CN" dirty="0">
                    <a:effectLst/>
                    <a:ea typeface="微软雅黑" panose="020B0503020204020204" pitchFamily="34" charset="-122"/>
                  </a:rPr>
                  <a:t> </a:t>
                </a:r>
                <a:r>
                  <a:rPr lang="zh-CN" altLang="en-US" dirty="0">
                    <a:effectLst/>
                    <a:ea typeface="微软雅黑" panose="020B0503020204020204" pitchFamily="34" charset="-122"/>
                  </a:rPr>
                  <a:t>用于求解滑动窗口的区间最小值。</a:t>
                </a:r>
              </a:p>
              <a:p>
                <a:pPr>
                  <a:lnSpc>
                    <a:spcPct val="150000"/>
                  </a:lnSpc>
                </a:pPr>
                <a:r>
                  <a:rPr lang="en-US" altLang="zh-CN" sz="2000" b="1" dirty="0">
                    <a:effectLst/>
                    <a:ea typeface="微软雅黑" panose="020B0503020204020204" pitchFamily="34" charset="-122"/>
                  </a:rPr>
                  <a:t>2. </a:t>
                </a:r>
                <a:r>
                  <a:rPr lang="zh-CN" altLang="en-US" sz="2000" b="1" dirty="0">
                    <a:effectLst/>
                    <a:ea typeface="微软雅黑" panose="020B0503020204020204" pitchFamily="34" charset="-122"/>
                  </a:rPr>
                  <a:t>物理意义（以单调递减队列为例）</a:t>
                </a:r>
                <a:endParaRPr lang="zh-CN" altLang="en-US" sz="2000" dirty="0">
                  <a:effectLst/>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内部队列里的元素，从队首到队尾在数值上始终保持单调递减。</a:t>
                </a:r>
              </a:p>
              <a:p>
                <a:pPr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求解最值：假如我们需要维护区间长度为 </a:t>
                </a:r>
                <a14:m>
                  <m:oMath xmlns:m="http://schemas.openxmlformats.org/officeDocument/2006/math">
                    <m:r>
                      <m:rPr>
                        <m:sty m:val="p"/>
                      </m:rPr>
                      <a:rPr lang="en-US" altLang="zh-CN" b="0" i="0" smtClean="0">
                        <a:effectLst/>
                        <a:ea typeface="微软雅黑" panose="020B0503020204020204" pitchFamily="34" charset="-122"/>
                      </a:rPr>
                      <m:t>L</m:t>
                    </m:r>
                  </m:oMath>
                </a14:m>
                <a:r>
                  <a:rPr lang="en-US" altLang="zh-CN" dirty="0">
                    <a:effectLst/>
                    <a:ea typeface="微软雅黑" panose="020B0503020204020204" pitchFamily="34" charset="-122"/>
                  </a:rPr>
                  <a:t> </a:t>
                </a:r>
                <a:r>
                  <a:rPr lang="zh-CN" altLang="en-US" dirty="0">
                    <a:effectLst/>
                    <a:ea typeface="微软雅黑" panose="020B0503020204020204" pitchFamily="34" charset="-122"/>
                  </a:rPr>
                  <a:t>的最大值，当游标扫描到下标为 </a:t>
                </a:r>
                <a14:m>
                  <m:oMath xmlns:m="http://schemas.openxmlformats.org/officeDocument/2006/math">
                    <m:r>
                      <m:rPr>
                        <m:sty m:val="p"/>
                      </m:rPr>
                      <a:rPr lang="en-US" altLang="zh-CN" b="0" i="0" smtClean="0">
                        <a:effectLst/>
                        <a:ea typeface="微软雅黑" panose="020B0503020204020204" pitchFamily="34" charset="-122"/>
                      </a:rPr>
                      <m:t>x</m:t>
                    </m:r>
                  </m:oMath>
                </a14:m>
                <a:r>
                  <a:rPr lang="en-US" altLang="zh-CN" dirty="0">
                    <a:effectLst/>
                    <a:ea typeface="微软雅黑" panose="020B0503020204020204" pitchFamily="34" charset="-122"/>
                  </a:rPr>
                  <a:t> </a:t>
                </a:r>
                <a:r>
                  <a:rPr lang="zh-CN" altLang="en-US" dirty="0">
                    <a:effectLst/>
                    <a:ea typeface="微软雅黑" panose="020B0503020204020204" pitchFamily="34" charset="-122"/>
                  </a:rPr>
                  <a:t>的元素并将其处理入队后，当前队列的队首元素，就必然是合法区间 </a:t>
                </a:r>
                <a14:m>
                  <m:oMath xmlns:m="http://schemas.openxmlformats.org/officeDocument/2006/math">
                    <m:d>
                      <m:dPr>
                        <m:begChr m:val="["/>
                        <m:endChr m:val="]"/>
                        <m:ctrlPr>
                          <a:rPr lang="en-US" altLang="zh-CN" i="1" smtClean="0">
                            <a:effectLst/>
                            <a:ea typeface="微软雅黑" panose="020B0503020204020204" pitchFamily="34" charset="-122"/>
                          </a:rPr>
                        </m:ctrlPr>
                      </m:dPr>
                      <m:e>
                        <m:r>
                          <m:rPr>
                            <m:sty m:val="p"/>
                          </m:rPr>
                          <a:rPr lang="en-US" altLang="zh-CN" b="0" i="0" smtClean="0">
                            <a:effectLst/>
                            <a:ea typeface="微软雅黑" panose="020B0503020204020204" pitchFamily="34" charset="-122"/>
                          </a:rPr>
                          <m:t>x</m:t>
                        </m:r>
                        <m:r>
                          <a:rPr lang="en-US" altLang="zh-CN" b="0" i="0" smtClean="0">
                            <a:effectLst/>
                            <a:ea typeface="微软雅黑" panose="020B0503020204020204" pitchFamily="34" charset="-122"/>
                          </a:rPr>
                          <m:t>−</m:t>
                        </m:r>
                        <m:d>
                          <m:dPr>
                            <m:ctrlPr>
                              <a:rPr lang="en-US" altLang="zh-CN" i="1" smtClean="0">
                                <a:effectLst/>
                                <a:ea typeface="微软雅黑" panose="020B0503020204020204" pitchFamily="34" charset="-122"/>
                              </a:rPr>
                            </m:ctrlPr>
                          </m:dPr>
                          <m:e>
                            <m:r>
                              <m:rPr>
                                <m:sty m:val="p"/>
                              </m:rPr>
                              <a:rPr lang="en-US" altLang="zh-CN" b="0" i="0" smtClean="0">
                                <a:effectLst/>
                                <a:ea typeface="微软雅黑" panose="020B0503020204020204" pitchFamily="34" charset="-122"/>
                              </a:rPr>
                              <m:t>L</m:t>
                            </m:r>
                            <m:r>
                              <a:rPr lang="en-US" altLang="zh-CN" b="0" i="0" smtClean="0">
                                <a:effectLst/>
                                <a:ea typeface="微软雅黑" panose="020B0503020204020204" pitchFamily="34" charset="-122"/>
                              </a:rPr>
                              <m:t>−1</m:t>
                            </m:r>
                          </m:e>
                        </m:d>
                        <m:r>
                          <a:rPr lang="en-US" altLang="zh-CN" b="0" i="0" smtClean="0">
                            <a:effectLst/>
                            <a:ea typeface="微软雅黑" panose="020B0503020204020204" pitchFamily="34" charset="-122"/>
                          </a:rPr>
                          <m:t>,</m:t>
                        </m:r>
                        <m:r>
                          <m:rPr>
                            <m:sty m:val="p"/>
                          </m:rPr>
                          <a:rPr lang="en-US" altLang="zh-CN" b="0" i="0" smtClean="0">
                            <a:effectLst/>
                            <a:ea typeface="微软雅黑" panose="020B0503020204020204" pitchFamily="34" charset="-122"/>
                          </a:rPr>
                          <m:t>x</m:t>
                        </m:r>
                      </m:e>
                    </m:d>
                  </m:oMath>
                </a14:m>
                <a:r>
                  <a:rPr lang="zh-CN" altLang="en-US" dirty="0">
                    <a:effectLst/>
                    <a:ea typeface="微软雅黑" panose="020B0503020204020204" pitchFamily="34" charset="-122"/>
                  </a:rPr>
                  <a:t> 内的最大值。</a:t>
                </a:r>
                <a:endParaRPr lang="en-US" altLang="zh-CN" dirty="0">
                  <a:effectLst/>
                  <a:ea typeface="微软雅黑" panose="020B0503020204020204" pitchFamily="34" charset="-122"/>
                </a:endParaRPr>
              </a:p>
            </p:txBody>
          </p:sp>
        </mc:Choice>
        <mc:Fallback>
          <p:sp>
            <p:nvSpPr>
              <p:cNvPr id="13" name="文本框 12">
                <a:extLst>
                  <a:ext uri="{FF2B5EF4-FFF2-40B4-BE49-F238E27FC236}">
                    <a16:creationId xmlns:a16="http://schemas.microsoft.com/office/drawing/2014/main" id="{34A59A8F-0103-CFAE-4D4A-67DCE5F2355C}"/>
                  </a:ext>
                </a:extLst>
              </p:cNvPr>
              <p:cNvSpPr txBox="1">
                <a:spLocks noRot="1" noChangeAspect="1" noMove="1" noResize="1" noEditPoints="1" noAdjustHandles="1" noChangeArrowheads="1" noChangeShapeType="1" noTextEdit="1"/>
              </p:cNvSpPr>
              <p:nvPr/>
            </p:nvSpPr>
            <p:spPr>
              <a:xfrm>
                <a:off x="775716" y="2295791"/>
                <a:ext cx="10495787" cy="3047694"/>
              </a:xfrm>
              <a:prstGeom prst="rect">
                <a:avLst/>
              </a:prstGeom>
              <a:blipFill>
                <a:blip r:embed="rId5"/>
                <a:stretch>
                  <a:fillRect l="-581" b="-22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7" name="文本框 16">
                <a:extLst>
                  <a:ext uri="{FF2B5EF4-FFF2-40B4-BE49-F238E27FC236}">
                    <a16:creationId xmlns:a16="http://schemas.microsoft.com/office/drawing/2014/main" id="{C7168EA1-3C70-8B54-DCAD-6FA696F0BA8E}"/>
                  </a:ext>
                </a:extLst>
              </p:cNvPr>
              <p:cNvSpPr txBox="1"/>
              <p:nvPr/>
            </p:nvSpPr>
            <p:spPr>
              <a:xfrm>
                <a:off x="775716" y="5673764"/>
                <a:ext cx="10495787" cy="369332"/>
              </a:xfrm>
              <a:prstGeom prst="rect">
                <a:avLst/>
              </a:prstGeom>
              <a:solidFill>
                <a:schemeClr val="bg1">
                  <a:lumMod val="95000"/>
                </a:schemeClr>
              </a:solidFill>
            </p:spPr>
            <p:txBody>
              <a:bodyPr wrap="square">
                <a:spAutoFit/>
              </a:bodyPr>
              <a:lstStyle/>
              <a:p>
                <a:r>
                  <a:rPr lang="zh-CN" altLang="en-US" dirty="0">
                    <a:effectLst/>
                    <a:latin typeface="微软雅黑" panose="020B0503020204020204" pitchFamily="34" charset="-122"/>
                    <a:ea typeface="微软雅黑" panose="020B0503020204020204" pitchFamily="34" charset="-122"/>
                  </a:rPr>
                  <a:t>整个算法中</a:t>
                </a:r>
                <a:r>
                  <a:rPr lang="zh-CN" altLang="en-US" b="1" dirty="0">
                    <a:effectLst/>
                    <a:latin typeface="微软雅黑" panose="020B0503020204020204" pitchFamily="34" charset="-122"/>
                    <a:ea typeface="微软雅黑" panose="020B0503020204020204" pitchFamily="34" charset="-122"/>
                  </a:rPr>
                  <a:t>数组中的每个元素最多只会入队一次，也最多出队一次</a:t>
                </a:r>
                <a:r>
                  <a:rPr lang="zh-CN" altLang="en-US" dirty="0">
                    <a:effectLst/>
                    <a:latin typeface="微软雅黑" panose="020B0503020204020204" pitchFamily="34" charset="-122"/>
                    <a:ea typeface="微软雅黑" panose="020B0503020204020204" pitchFamily="34" charset="-122"/>
                  </a:rPr>
                  <a:t>。故其时间复杂度为 </a:t>
                </a:r>
                <a14:m>
                  <m:oMath xmlns:m="http://schemas.openxmlformats.org/officeDocument/2006/math">
                    <m:r>
                      <a:rPr lang="en-US" altLang="zh-CN" i="1" smtClean="0">
                        <a:effectLst/>
                        <a:latin typeface="Cambria Math" panose="02040503050406030204" pitchFamily="18" charset="0"/>
                        <a:ea typeface="微软雅黑" panose="020B0503020204020204" pitchFamily="34" charset="-122"/>
                      </a:rPr>
                      <m:t>𝑂</m:t>
                    </m:r>
                    <m:d>
                      <m:dPr>
                        <m:ctrlPr>
                          <a:rPr lang="en-US" altLang="zh-CN" i="1" smtClean="0">
                            <a:effectLst/>
                            <a:latin typeface="Cambria Math" panose="02040503050406030204" pitchFamily="18" charset="0"/>
                            <a:ea typeface="微软雅黑" panose="020B0503020204020204" pitchFamily="34" charset="-122"/>
                          </a:rPr>
                        </m:ctrlPr>
                      </m:dPr>
                      <m:e>
                        <m:r>
                          <a:rPr lang="en-US" altLang="zh-CN" i="1" smtClean="0">
                            <a:effectLst/>
                            <a:latin typeface="Cambria Math" panose="02040503050406030204" pitchFamily="18" charset="0"/>
                            <a:ea typeface="微软雅黑" panose="020B0503020204020204" pitchFamily="34" charset="-122"/>
                          </a:rPr>
                          <m:t>𝑛</m:t>
                        </m:r>
                      </m:e>
                    </m:d>
                  </m:oMath>
                </a14:m>
                <a:r>
                  <a:rPr lang="zh-CN" altLang="en-US" dirty="0">
                    <a:effectLst/>
                    <a:latin typeface="微软雅黑" panose="020B0503020204020204" pitchFamily="34" charset="-122"/>
                    <a:ea typeface="微软雅黑" panose="020B0503020204020204" pitchFamily="34" charset="-122"/>
                  </a:rPr>
                  <a:t>。</a:t>
                </a:r>
              </a:p>
            </p:txBody>
          </p:sp>
        </mc:Choice>
        <mc:Fallback>
          <p:sp>
            <p:nvSpPr>
              <p:cNvPr id="17" name="文本框 16">
                <a:extLst>
                  <a:ext uri="{FF2B5EF4-FFF2-40B4-BE49-F238E27FC236}">
                    <a16:creationId xmlns:a16="http://schemas.microsoft.com/office/drawing/2014/main" id="{C7168EA1-3C70-8B54-DCAD-6FA696F0BA8E}"/>
                  </a:ext>
                </a:extLst>
              </p:cNvPr>
              <p:cNvSpPr txBox="1">
                <a:spLocks noRot="1" noChangeAspect="1" noMove="1" noResize="1" noEditPoints="1" noAdjustHandles="1" noChangeArrowheads="1" noChangeShapeType="1" noTextEdit="1"/>
              </p:cNvSpPr>
              <p:nvPr/>
            </p:nvSpPr>
            <p:spPr>
              <a:xfrm>
                <a:off x="775716" y="5673764"/>
                <a:ext cx="10495787" cy="369332"/>
              </a:xfrm>
              <a:prstGeom prst="rect">
                <a:avLst/>
              </a:prstGeom>
              <a:blipFill>
                <a:blip r:embed="rId6"/>
                <a:stretch>
                  <a:fillRect l="-465" t="-10000" b="-26667"/>
                </a:stretch>
              </a:blipFill>
            </p:spPr>
            <p:txBody>
              <a:bodyPr/>
              <a:lstStyle/>
              <a:p>
                <a:r>
                  <a:rPr lang="en-US">
                    <a:noFill/>
                  </a:rPr>
                  <a:t> </a:t>
                </a:r>
              </a:p>
            </p:txBody>
          </p:sp>
        </mc:Fallback>
      </mc:AlternateContent>
    </p:spTree>
    <p:extLst>
      <p:ext uri="{BB962C8B-B14F-4D97-AF65-F5344CB8AC3E}">
        <p14:creationId xmlns:p14="http://schemas.microsoft.com/office/powerpoint/2010/main" val="147257259"/>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Consolas"/>
        <a:ea typeface="微软雅黑"/>
        <a:cs typeface=""/>
      </a:majorFont>
      <a:minorFont>
        <a:latin typeface="Consolas"/>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6997</TotalTime>
  <Words>6802</Words>
  <Application>Microsoft Office PowerPoint</Application>
  <PresentationFormat>宽屏</PresentationFormat>
  <Paragraphs>407</Paragraphs>
  <Slides>42</Slides>
  <Notes>18</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42</vt:i4>
      </vt:variant>
    </vt:vector>
  </HeadingPairs>
  <TitlesOfParts>
    <vt:vector size="56" baseType="lpstr">
      <vt:lpstr>-apple-system</vt:lpstr>
      <vt:lpstr>Helvetica Neue</vt:lpstr>
      <vt:lpstr>KaTeX_Main</vt:lpstr>
      <vt:lpstr>KaTeX_Math</vt:lpstr>
      <vt:lpstr>SF Mono</vt:lpstr>
      <vt:lpstr>source-code-pro</vt:lpstr>
      <vt:lpstr>微软雅黑</vt:lpstr>
      <vt:lpstr>等线</vt:lpstr>
      <vt:lpstr>Arial</vt:lpstr>
      <vt:lpstr>Cambria Math</vt:lpstr>
      <vt:lpstr>Consolas</vt:lpstr>
      <vt:lpstr>Fira Sans</vt:lpstr>
      <vt:lpstr>Open Sans</vt:lpstr>
      <vt:lpstr>Office 主题​​</vt:lpstr>
      <vt:lpstr>《初级算法与数据结构》</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《初级算法与数据结构》</dc:title>
  <dc:creator>小林泉</dc:creator>
  <cp:lastModifiedBy>泉 小林</cp:lastModifiedBy>
  <cp:revision>90</cp:revision>
  <dcterms:created xsi:type="dcterms:W3CDTF">2025-01-11T05:22:48Z</dcterms:created>
  <dcterms:modified xsi:type="dcterms:W3CDTF">2026-08-29T14:19:04Z</dcterms:modified>
</cp:coreProperties>
</file>