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6" r:id="rId2"/>
    <p:sldId id="257" r:id="rId3"/>
    <p:sldId id="284" r:id="rId4"/>
    <p:sldId id="283" r:id="rId5"/>
    <p:sldId id="285" r:id="rId6"/>
    <p:sldId id="286" r:id="rId7"/>
    <p:sldId id="287" r:id="rId8"/>
    <p:sldId id="288" r:id="rId9"/>
    <p:sldId id="289" r:id="rId10"/>
    <p:sldId id="292" r:id="rId11"/>
    <p:sldId id="293" r:id="rId12"/>
    <p:sldId id="296" r:id="rId13"/>
    <p:sldId id="294" r:id="rId14"/>
    <p:sldId id="295" r:id="rId15"/>
    <p:sldId id="290" r:id="rId16"/>
    <p:sldId id="297" r:id="rId17"/>
    <p:sldId id="298" r:id="rId18"/>
    <p:sldId id="299" r:id="rId19"/>
    <p:sldId id="300" r:id="rId20"/>
    <p:sldId id="291" r:id="rId21"/>
    <p:sldId id="302" r:id="rId22"/>
    <p:sldId id="303" r:id="rId23"/>
    <p:sldId id="304" r:id="rId24"/>
    <p:sldId id="305" r:id="rId25"/>
    <p:sldId id="306" r:id="rId26"/>
    <p:sldId id="307" r:id="rId27"/>
    <p:sldId id="301" r:id="rId28"/>
    <p:sldId id="308" r:id="rId29"/>
    <p:sldId id="309" r:id="rId30"/>
    <p:sldId id="310" r:id="rId31"/>
    <p:sldId id="311" r:id="rId32"/>
    <p:sldId id="312" r:id="rId33"/>
    <p:sldId id="313" r:id="rId34"/>
    <p:sldId id="327" r:id="rId35"/>
    <p:sldId id="314" r:id="rId36"/>
    <p:sldId id="315" r:id="rId37"/>
    <p:sldId id="316" r:id="rId38"/>
    <p:sldId id="317" r:id="rId39"/>
    <p:sldId id="318" r:id="rId40"/>
    <p:sldId id="319" r:id="rId41"/>
    <p:sldId id="320" r:id="rId42"/>
    <p:sldId id="321" r:id="rId43"/>
    <p:sldId id="322" r:id="rId44"/>
    <p:sldId id="323" r:id="rId45"/>
    <p:sldId id="324" r:id="rId46"/>
    <p:sldId id="325" r:id="rId47"/>
    <p:sldId id="326" r:id="rId4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EDDE"/>
    <a:srgbClr val="E4EDF0"/>
    <a:srgbClr val="EEE4E4"/>
    <a:srgbClr val="E4F0E0"/>
    <a:srgbClr val="DDE0DC"/>
    <a:srgbClr val="DAE8EA"/>
    <a:srgbClr val="E6E0F0"/>
    <a:srgbClr val="E9E0EC"/>
    <a:srgbClr val="F0E0EB"/>
    <a:srgbClr val="BAD5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0551" autoAdjust="0"/>
  </p:normalViewPr>
  <p:slideViewPr>
    <p:cSldViewPr snapToGrid="0">
      <p:cViewPr varScale="1">
        <p:scale>
          <a:sx n="62" d="100"/>
          <a:sy n="62" d="100"/>
        </p:scale>
        <p:origin x="8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319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936F97-6056-4A26-A65C-C0716172EC14}" type="datetimeFigureOut">
              <a:rPr lang="zh-CN" altLang="en-US" smtClean="0"/>
              <a:t>2026/7/9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CE31C-4D10-464A-916F-3914E7C36D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1395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其实不知道起点是谁也能完成，我们只需要统计哪个元素的不被其他元素作为后继就能知道了。因为起点不是任何元素的后继。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5240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509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9137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60112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10222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34459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1054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81117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47164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1181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7950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35376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65086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除非从头遍历一遍链表，查看谁的后继节点是</a:t>
            </a:r>
            <a:r>
              <a:rPr lang="en-US" altLang="zh-CN" dirty="0"/>
              <a:t>2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1002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9909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62907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16148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95530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38688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685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45411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先暂存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x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右边的人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z</a:t>
            </a:r>
          </a:p>
          <a:p>
            <a:r>
              <a:rPr lang="en-US" dirty="0"/>
              <a:t/>
            </a:r>
            <a:br>
              <a:rPr lang="en-US" dirty="0"/>
            </a:br>
            <a:r>
              <a:rPr lang="zh-CN" altLang="en-US" dirty="0"/>
              <a:t>如果暂存的话，就要用</a:t>
            </a:r>
            <a:r>
              <a:rPr lang="en-US" altLang="zh-CN" dirty="0"/>
              <a:t>R[R[x]]</a:t>
            </a:r>
            <a:r>
              <a:rPr lang="zh-CN" altLang="en-US" dirty="0"/>
              <a:t>有点麻烦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7075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因为暂存了</a:t>
            </a:r>
            <a:r>
              <a:rPr lang="en-US" altLang="zh-CN" dirty="0"/>
              <a:t>a</a:t>
            </a:r>
            <a:r>
              <a:rPr lang="zh-CN" altLang="en-US" dirty="0"/>
              <a:t>，所以其实前驱节点的更新可以替换</a:t>
            </a:r>
            <a:endParaRPr lang="en-US" altLang="zh-CN" dirty="0"/>
          </a:p>
          <a:p>
            <a:endParaRPr lang="en-US" dirty="0"/>
          </a:p>
          <a:p>
            <a:r>
              <a:rPr lang="zh-CN" altLang="en-US" dirty="0"/>
              <a:t>如果没有暂存</a:t>
            </a:r>
            <a:r>
              <a:rPr lang="en-US" altLang="zh-CN" dirty="0"/>
              <a:t>a</a:t>
            </a:r>
            <a:r>
              <a:rPr lang="zh-CN" altLang="en-US" dirty="0"/>
              <a:t>，先把</a:t>
            </a:r>
            <a:r>
              <a:rPr lang="en-US" altLang="zh-CN" dirty="0"/>
              <a:t>x</a:t>
            </a:r>
            <a:r>
              <a:rPr lang="zh-CN" altLang="en-US" dirty="0"/>
              <a:t>的前驱变成</a:t>
            </a:r>
            <a:r>
              <a:rPr lang="en-US" altLang="zh-CN" dirty="0"/>
              <a:t>y</a:t>
            </a:r>
            <a:r>
              <a:rPr lang="zh-CN" altLang="en-US" dirty="0"/>
              <a:t>，那么需要将</a:t>
            </a:r>
            <a:r>
              <a:rPr lang="en-US" altLang="zh-CN" dirty="0"/>
              <a:t>y</a:t>
            </a:r>
            <a:r>
              <a:rPr lang="zh-CN" altLang="en-US" dirty="0"/>
              <a:t>的前驱变成</a:t>
            </a:r>
            <a:r>
              <a:rPr lang="en-US" altLang="zh-CN" dirty="0"/>
              <a:t>a</a:t>
            </a:r>
            <a:r>
              <a:rPr lang="zh-CN" altLang="en-US" dirty="0"/>
              <a:t>的时候，就无法找到</a:t>
            </a:r>
            <a:r>
              <a:rPr lang="en-US" altLang="zh-CN" dirty="0"/>
              <a:t>a</a:t>
            </a:r>
            <a:r>
              <a:rPr lang="zh-CN" altLang="en-US" dirty="0"/>
              <a:t>了，因为</a:t>
            </a:r>
            <a:r>
              <a:rPr lang="en-US" altLang="zh-CN" dirty="0"/>
              <a:t>a</a:t>
            </a:r>
            <a:r>
              <a:rPr lang="zh-CN" altLang="en-US" dirty="0"/>
              <a:t>是通过</a:t>
            </a:r>
            <a:r>
              <a:rPr lang="en-US" altLang="zh-CN" dirty="0"/>
              <a:t>x</a:t>
            </a:r>
            <a:r>
              <a:rPr lang="zh-CN" altLang="en-US" dirty="0"/>
              <a:t>的前驱来进行联系的，可是</a:t>
            </a:r>
            <a:r>
              <a:rPr lang="en-US" altLang="zh-CN" dirty="0"/>
              <a:t>x</a:t>
            </a:r>
            <a:r>
              <a:rPr lang="zh-CN" altLang="en-US" dirty="0"/>
              <a:t>的前驱已经被替换了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76507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61245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84986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我们平时的定义普通变量不也是创立了储存空间吗？ </a:t>
            </a:r>
            <a:r>
              <a:rPr lang="en-US" altLang="zh-CN" dirty="0"/>
              <a:t>int x;</a:t>
            </a:r>
          </a:p>
          <a:p>
            <a:r>
              <a:rPr lang="zh-CN" altLang="en-US" dirty="0"/>
              <a:t>但是对于</a:t>
            </a:r>
            <a:r>
              <a:rPr lang="en-US" altLang="zh-CN" dirty="0"/>
              <a:t>int x</a:t>
            </a:r>
            <a:r>
              <a:rPr lang="zh-CN" altLang="en-US" dirty="0"/>
              <a:t>，如果它出了作用域以外</a:t>
            </a:r>
            <a:r>
              <a:rPr lang="en-US" altLang="zh-CN" dirty="0"/>
              <a:t>{}</a:t>
            </a:r>
            <a:r>
              <a:rPr lang="zh-CN" altLang="en-US" dirty="0"/>
              <a:t>就直接消失了</a:t>
            </a:r>
            <a:endParaRPr lang="en-US" altLang="zh-CN" dirty="0"/>
          </a:p>
          <a:p>
            <a:r>
              <a:rPr lang="zh-CN" altLang="en-US" dirty="0"/>
              <a:t>可是对于指针而言，我们手动分配了空间，他就会一直永远的存在，不会被程序回收，只要创建了，在任意适合任意位置都能进行访问里面的值（当然你得知道地址在哪里）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99319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35861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new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 关键字其实是在程序的堆内存区域请求空间。与在栈上自动分配的局部变量不同，堆内存的生命周期由程序员手动管理。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00365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632825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需要暂存的其实一直都是需要被打断与原节点联系的那个节点</a:t>
            </a:r>
            <a:endParaRPr lang="en-US" altLang="zh-CN" dirty="0"/>
          </a:p>
          <a:p>
            <a:r>
              <a:rPr lang="zh-CN" altLang="en-US" dirty="0"/>
              <a:t>例如这里要将</a:t>
            </a:r>
            <a:r>
              <a:rPr lang="en-US" altLang="zh-CN" dirty="0"/>
              <a:t>p</a:t>
            </a:r>
            <a:r>
              <a:rPr lang="zh-CN" altLang="en-US" dirty="0"/>
              <a:t>插入</a:t>
            </a:r>
            <a:r>
              <a:rPr lang="en-US" altLang="zh-CN" dirty="0"/>
              <a:t>x</a:t>
            </a:r>
            <a:r>
              <a:rPr lang="zh-CN" altLang="en-US" dirty="0"/>
              <a:t>后面，那么原本</a:t>
            </a:r>
            <a:r>
              <a:rPr lang="en-US" altLang="zh-CN" dirty="0"/>
              <a:t>z</a:t>
            </a:r>
            <a:r>
              <a:rPr lang="zh-CN" altLang="en-US" dirty="0"/>
              <a:t>与</a:t>
            </a:r>
            <a:r>
              <a:rPr lang="en-US" altLang="zh-CN" dirty="0"/>
              <a:t>x</a:t>
            </a:r>
            <a:r>
              <a:rPr lang="zh-CN" altLang="en-US" dirty="0"/>
              <a:t>的联系就要被打断并建立新的联系，所以需要对</a:t>
            </a:r>
            <a:r>
              <a:rPr lang="en-US" altLang="zh-CN" dirty="0"/>
              <a:t>z</a:t>
            </a:r>
            <a:r>
              <a:rPr lang="zh-CN" altLang="en-US" dirty="0"/>
              <a:t>做很多操作，故暂存起来最方便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95397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需要暂存的其实一直都是需要被打断与原节点联系的那个节点</a:t>
            </a:r>
            <a:endParaRPr lang="en-US" altLang="zh-CN" dirty="0"/>
          </a:p>
          <a:p>
            <a:r>
              <a:rPr lang="zh-CN" altLang="en-US" dirty="0"/>
              <a:t>例如这里要将</a:t>
            </a:r>
            <a:r>
              <a:rPr lang="en-US" altLang="zh-CN" dirty="0"/>
              <a:t>p</a:t>
            </a:r>
            <a:r>
              <a:rPr lang="zh-CN" altLang="en-US" dirty="0"/>
              <a:t>插入</a:t>
            </a:r>
            <a:r>
              <a:rPr lang="en-US" altLang="zh-CN" dirty="0"/>
              <a:t>x</a:t>
            </a:r>
            <a:r>
              <a:rPr lang="zh-CN" altLang="en-US" dirty="0"/>
              <a:t>后面，那么原本</a:t>
            </a:r>
            <a:r>
              <a:rPr lang="en-US" altLang="zh-CN" dirty="0"/>
              <a:t>z</a:t>
            </a:r>
            <a:r>
              <a:rPr lang="zh-CN" altLang="en-US" dirty="0"/>
              <a:t>与</a:t>
            </a:r>
            <a:r>
              <a:rPr lang="en-US" altLang="zh-CN" dirty="0"/>
              <a:t>x</a:t>
            </a:r>
            <a:r>
              <a:rPr lang="zh-CN" altLang="en-US" dirty="0"/>
              <a:t>的联系就要被打断并建立新的联系，所以需要对</a:t>
            </a:r>
            <a:r>
              <a:rPr lang="en-US" altLang="zh-CN" dirty="0"/>
              <a:t>z</a:t>
            </a:r>
            <a:r>
              <a:rPr lang="zh-CN" altLang="en-US" dirty="0"/>
              <a:t>做很多操作，故暂存起来最方便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306452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如果</a:t>
            </a:r>
            <a:r>
              <a:rPr lang="en-US" altLang="zh-CN" dirty="0"/>
              <a:t>x</a:t>
            </a:r>
            <a:r>
              <a:rPr lang="zh-CN" altLang="en-US" dirty="0"/>
              <a:t>先指向</a:t>
            </a:r>
            <a:r>
              <a:rPr lang="en-US" altLang="zh-CN" dirty="0"/>
              <a:t>p</a:t>
            </a:r>
            <a:r>
              <a:rPr lang="zh-CN" altLang="en-US" dirty="0"/>
              <a:t>，那其实就丢失了原本</a:t>
            </a:r>
            <a:r>
              <a:rPr lang="en-US" altLang="zh-CN" dirty="0"/>
              <a:t>x</a:t>
            </a:r>
            <a:r>
              <a:rPr lang="zh-CN" altLang="en-US" dirty="0"/>
              <a:t>的前驱是</a:t>
            </a:r>
            <a:r>
              <a:rPr lang="en-US" altLang="zh-CN" dirty="0"/>
              <a:t>a</a:t>
            </a:r>
            <a:r>
              <a:rPr lang="zh-CN" altLang="en-US" dirty="0"/>
              <a:t>的信息，所以要先将</a:t>
            </a:r>
            <a:r>
              <a:rPr lang="en-US" altLang="zh-CN" dirty="0"/>
              <a:t>p-&gt;a</a:t>
            </a:r>
            <a:r>
              <a:rPr lang="zh-CN" altLang="en-US" dirty="0"/>
              <a:t>，将</a:t>
            </a:r>
            <a:r>
              <a:rPr lang="en-US" altLang="zh-CN" dirty="0"/>
              <a:t>a</a:t>
            </a:r>
            <a:r>
              <a:rPr lang="zh-CN" altLang="en-US" dirty="0"/>
              <a:t>处理好了后，再</a:t>
            </a:r>
            <a:r>
              <a:rPr lang="en-US" altLang="zh-CN" dirty="0"/>
              <a:t>x-&gt;p</a:t>
            </a:r>
          </a:p>
          <a:p>
            <a:endParaRPr lang="en-US" dirty="0"/>
          </a:p>
          <a:p>
            <a:r>
              <a:rPr lang="zh-CN" altLang="en-US" dirty="0"/>
              <a:t>但是因为暂存</a:t>
            </a:r>
            <a:r>
              <a:rPr lang="en-US" altLang="zh-CN" dirty="0"/>
              <a:t>a</a:t>
            </a:r>
            <a:r>
              <a:rPr lang="zh-CN" altLang="en-US" dirty="0"/>
              <a:t>，所以顺序也可以调换，为了保持相同的习惯，就还是先连后再连前。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801749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其中末尾节点的指针 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tail </a:t>
            </a:r>
            <a:r>
              <a:rPr lang="zh-CN" alt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还可以用来快速的在尾部进行插入元素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032316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今后有优化的办法，通过哈希函数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178120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书本上的办法是通过建立一个固定大小的节点池：</a:t>
            </a:r>
            <a:r>
              <a:rPr lang="en-US" altLang="zh-CN" dirty="0"/>
              <a:t>Node nodes[1000];</a:t>
            </a:r>
          </a:p>
          <a:p>
            <a:r>
              <a:rPr lang="zh-CN" altLang="en-US" dirty="0"/>
              <a:t>每来一个节点就分配一个 </a:t>
            </a:r>
            <a:r>
              <a:rPr lang="en-US" altLang="zh-CN" dirty="0"/>
              <a:t>nodes[</a:t>
            </a:r>
            <a:r>
              <a:rPr lang="en-US" altLang="zh-CN" dirty="0" err="1"/>
              <a:t>i</a:t>
            </a:r>
            <a:r>
              <a:rPr lang="en-US" altLang="zh-CN" dirty="0"/>
              <a:t>] </a:t>
            </a:r>
            <a:r>
              <a:rPr lang="zh-CN" altLang="en-US" dirty="0"/>
              <a:t>给它，同时储存好头节点和尾节点的位置，也能达成相同的效果，只不过</a:t>
            </a:r>
            <a:r>
              <a:rPr lang="en-US" altLang="zh-CN" dirty="0"/>
              <a:t>node</a:t>
            </a:r>
            <a:r>
              <a:rPr lang="zh-CN" altLang="en-US" dirty="0"/>
              <a:t>里记录的</a:t>
            </a:r>
            <a:r>
              <a:rPr lang="en-US" altLang="zh-CN" dirty="0"/>
              <a:t>next</a:t>
            </a:r>
            <a:r>
              <a:rPr lang="zh-CN" altLang="en-US" dirty="0"/>
              <a:t>就是对应节点池的下标了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067155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49976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679460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290005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958864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与</a:t>
            </a:r>
            <a:r>
              <a:rPr lang="en-US" altLang="zh-CN" dirty="0"/>
              <a:t>vector</a:t>
            </a:r>
            <a:r>
              <a:rPr lang="zh-CN" altLang="en-US" dirty="0"/>
              <a:t>不一样，删除一个元素后，</a:t>
            </a:r>
            <a:r>
              <a:rPr lang="en-US" altLang="zh-CN" dirty="0"/>
              <a:t>list</a:t>
            </a:r>
            <a:r>
              <a:rPr lang="zh-CN" altLang="en-US" dirty="0"/>
              <a:t>的其他迭代器不会失效，因为</a:t>
            </a:r>
            <a:r>
              <a:rPr lang="en-US" altLang="zh-CN" dirty="0"/>
              <a:t>vector</a:t>
            </a:r>
            <a:r>
              <a:rPr lang="zh-CN" altLang="en-US" dirty="0"/>
              <a:t>删除一个要把后面所有元素往前挪</a:t>
            </a:r>
            <a:endParaRPr lang="en-US" altLang="zh-CN" dirty="0"/>
          </a:p>
          <a:p>
            <a:r>
              <a:rPr lang="zh-CN" altLang="en-US" dirty="0"/>
              <a:t>但是</a:t>
            </a:r>
            <a:r>
              <a:rPr lang="en-US" altLang="zh-CN" dirty="0"/>
              <a:t>list</a:t>
            </a:r>
            <a:r>
              <a:rPr lang="zh-CN" altLang="en-US" dirty="0"/>
              <a:t>需要注意删除</a:t>
            </a:r>
            <a:r>
              <a:rPr lang="en-US" altLang="zh-CN" dirty="0"/>
              <a:t>it</a:t>
            </a:r>
            <a:r>
              <a:rPr lang="zh-CN" altLang="en-US" dirty="0"/>
              <a:t>后，</a:t>
            </a:r>
            <a:r>
              <a:rPr lang="en-US" altLang="zh-CN" dirty="0"/>
              <a:t>it++</a:t>
            </a:r>
            <a:r>
              <a:rPr lang="zh-CN" altLang="en-US" dirty="0"/>
              <a:t>会失效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450729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95688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可选加</a:t>
            </a:r>
            <a:r>
              <a:rPr lang="en-US" altLang="zh-CN" dirty="0"/>
              <a:t>&amp;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585468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341506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860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g object 16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157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9292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g object 16"/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182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emf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emf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emf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emf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0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emf"/><Relationship Id="rId5" Type="http://schemas.openxmlformats.org/officeDocument/2006/relationships/image" Target="../media/image24.png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7.png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5" Type="http://schemas.openxmlformats.org/officeDocument/2006/relationships/image" Target="../media/image30.png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emf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emf"/><Relationship Id="rId4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emf"/><Relationship Id="rId4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emf"/><Relationship Id="rId4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1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1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1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2242662" y="2324595"/>
            <a:ext cx="770667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dirty="0">
                <a:solidFill>
                  <a:srgbClr val="FFFFFF"/>
                </a:solidFill>
                <a:latin typeface="微软雅黑"/>
                <a:cs typeface="微软雅黑"/>
              </a:rPr>
              <a:t>《</a:t>
            </a:r>
            <a:r>
              <a:rPr lang="zh-CN" altLang="en-US" sz="5400" b="1" spc="-5" dirty="0">
                <a:solidFill>
                  <a:srgbClr val="FFFFFF"/>
                </a:solidFill>
                <a:latin typeface="微软雅黑"/>
                <a:cs typeface="微软雅黑"/>
              </a:rPr>
              <a:t>初级算法与数据结构</a:t>
            </a:r>
            <a:r>
              <a:rPr sz="5400" b="1" dirty="0">
                <a:solidFill>
                  <a:srgbClr val="FFFFFF"/>
                </a:solidFill>
                <a:latin typeface="微软雅黑"/>
                <a:cs typeface="微软雅黑"/>
              </a:rPr>
              <a:t>》</a:t>
            </a:r>
            <a:endParaRPr sz="5400" dirty="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70452" y="3834510"/>
            <a:ext cx="42989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  <a:tabLst>
                <a:tab pos="1086485" algn="l"/>
              </a:tabLst>
            </a:pPr>
            <a:r>
              <a:rPr lang="zh-CN" altLang="en-US" sz="2800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248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3233" y="2"/>
            <a:ext cx="12192000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01923" y="2124072"/>
            <a:ext cx="5788660" cy="2734945"/>
            <a:chOff x="3201923" y="2124072"/>
            <a:chExt cx="5788660" cy="2734945"/>
          </a:xfrm>
        </p:grpSpPr>
        <p:sp>
          <p:nvSpPr>
            <p:cNvPr id="4" name="object 4"/>
            <p:cNvSpPr/>
            <p:nvPr/>
          </p:nvSpPr>
          <p:spPr>
            <a:xfrm>
              <a:off x="3201924" y="2124074"/>
              <a:ext cx="5788660" cy="2734945"/>
            </a:xfrm>
            <a:custGeom>
              <a:avLst/>
              <a:gdLst/>
              <a:ahLst/>
              <a:cxnLst/>
              <a:rect l="l" t="t" r="r" b="b"/>
              <a:pathLst>
                <a:path w="5788659" h="2734945">
                  <a:moveTo>
                    <a:pt x="5788152" y="487680"/>
                  </a:moveTo>
                  <a:lnTo>
                    <a:pt x="5783605" y="442595"/>
                  </a:lnTo>
                  <a:lnTo>
                    <a:pt x="5770575" y="400608"/>
                  </a:lnTo>
                  <a:lnTo>
                    <a:pt x="5749963" y="362623"/>
                  </a:lnTo>
                  <a:lnTo>
                    <a:pt x="5722658" y="329526"/>
                  </a:lnTo>
                  <a:lnTo>
                    <a:pt x="5689562" y="302221"/>
                  </a:lnTo>
                  <a:lnTo>
                    <a:pt x="5651576" y="281609"/>
                  </a:lnTo>
                  <a:lnTo>
                    <a:pt x="5609590" y="268579"/>
                  </a:lnTo>
                  <a:lnTo>
                    <a:pt x="5564505" y="264033"/>
                  </a:lnTo>
                  <a:lnTo>
                    <a:pt x="1257414" y="264033"/>
                  </a:lnTo>
                  <a:lnTo>
                    <a:pt x="1257414" y="261035"/>
                  </a:lnTo>
                  <a:lnTo>
                    <a:pt x="863561" y="0"/>
                  </a:lnTo>
                  <a:lnTo>
                    <a:pt x="223875" y="0"/>
                  </a:lnTo>
                  <a:lnTo>
                    <a:pt x="173736" y="5575"/>
                  </a:lnTo>
                  <a:lnTo>
                    <a:pt x="127596" y="21501"/>
                  </a:lnTo>
                  <a:lnTo>
                    <a:pt x="86791" y="46545"/>
                  </a:lnTo>
                  <a:lnTo>
                    <a:pt x="52705" y="79502"/>
                  </a:lnTo>
                  <a:lnTo>
                    <a:pt x="26670" y="119138"/>
                  </a:lnTo>
                  <a:lnTo>
                    <a:pt x="10058" y="164261"/>
                  </a:lnTo>
                  <a:lnTo>
                    <a:pt x="4216" y="213639"/>
                  </a:lnTo>
                  <a:lnTo>
                    <a:pt x="4216" y="445757"/>
                  </a:lnTo>
                  <a:lnTo>
                    <a:pt x="0" y="487680"/>
                  </a:lnTo>
                  <a:lnTo>
                    <a:pt x="0" y="2510790"/>
                  </a:lnTo>
                  <a:lnTo>
                    <a:pt x="4533" y="2555887"/>
                  </a:lnTo>
                  <a:lnTo>
                    <a:pt x="17564" y="2597874"/>
                  </a:lnTo>
                  <a:lnTo>
                    <a:pt x="38176" y="2635859"/>
                  </a:lnTo>
                  <a:lnTo>
                    <a:pt x="65481" y="2668955"/>
                  </a:lnTo>
                  <a:lnTo>
                    <a:pt x="98577" y="2696260"/>
                  </a:lnTo>
                  <a:lnTo>
                    <a:pt x="136563" y="2716873"/>
                  </a:lnTo>
                  <a:lnTo>
                    <a:pt x="178549" y="2729903"/>
                  </a:lnTo>
                  <a:lnTo>
                    <a:pt x="223647" y="2734437"/>
                  </a:lnTo>
                  <a:lnTo>
                    <a:pt x="5564505" y="2734437"/>
                  </a:lnTo>
                  <a:lnTo>
                    <a:pt x="5609590" y="2729903"/>
                  </a:lnTo>
                  <a:lnTo>
                    <a:pt x="5651576" y="2716873"/>
                  </a:lnTo>
                  <a:lnTo>
                    <a:pt x="5689562" y="2696260"/>
                  </a:lnTo>
                  <a:lnTo>
                    <a:pt x="5722658" y="2668955"/>
                  </a:lnTo>
                  <a:lnTo>
                    <a:pt x="5749963" y="2635859"/>
                  </a:lnTo>
                  <a:lnTo>
                    <a:pt x="5770575" y="2597874"/>
                  </a:lnTo>
                  <a:lnTo>
                    <a:pt x="5783605" y="2555887"/>
                  </a:lnTo>
                  <a:lnTo>
                    <a:pt x="5788152" y="2510790"/>
                  </a:lnTo>
                  <a:lnTo>
                    <a:pt x="5788152" y="487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0627" y="2453640"/>
              <a:ext cx="0" cy="814705"/>
            </a:xfrm>
            <a:custGeom>
              <a:avLst/>
              <a:gdLst/>
              <a:ahLst/>
              <a:cxnLst/>
              <a:rect l="l" t="t" r="r" b="b"/>
              <a:pathLst>
                <a:path h="814704">
                  <a:moveTo>
                    <a:pt x="0" y="0"/>
                  </a:moveTo>
                  <a:lnTo>
                    <a:pt x="0" y="814705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2374074"/>
              <a:ext cx="87502" cy="875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3259518"/>
              <a:ext cx="87502" cy="8750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23843" y="4146804"/>
              <a:ext cx="2098675" cy="589915"/>
            </a:xfrm>
            <a:custGeom>
              <a:avLst/>
              <a:gdLst/>
              <a:ahLst/>
              <a:cxnLst/>
              <a:rect l="l" t="t" r="r" b="b"/>
              <a:pathLst>
                <a:path w="2098675" h="589914">
                  <a:moveTo>
                    <a:pt x="2098548" y="589788"/>
                  </a:moveTo>
                  <a:lnTo>
                    <a:pt x="152273" y="589788"/>
                  </a:lnTo>
                  <a:lnTo>
                    <a:pt x="104939" y="582138"/>
                  </a:lnTo>
                  <a:lnTo>
                    <a:pt x="63805" y="560840"/>
                  </a:lnTo>
                  <a:lnTo>
                    <a:pt x="31352" y="528367"/>
                  </a:lnTo>
                  <a:lnTo>
                    <a:pt x="10061" y="487196"/>
                  </a:lnTo>
                  <a:lnTo>
                    <a:pt x="2412" y="439801"/>
                  </a:lnTo>
                  <a:lnTo>
                    <a:pt x="2154" y="390910"/>
                  </a:lnTo>
                  <a:lnTo>
                    <a:pt x="1888" y="342028"/>
                  </a:lnTo>
                  <a:lnTo>
                    <a:pt x="1618" y="293153"/>
                  </a:lnTo>
                  <a:lnTo>
                    <a:pt x="1344" y="244285"/>
                  </a:lnTo>
                  <a:lnTo>
                    <a:pt x="1068" y="195421"/>
                  </a:lnTo>
                  <a:lnTo>
                    <a:pt x="794" y="146562"/>
                  </a:lnTo>
                  <a:lnTo>
                    <a:pt x="524" y="97706"/>
                  </a:lnTo>
                  <a:lnTo>
                    <a:pt x="258" y="4885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69095" y="2721863"/>
              <a:ext cx="0" cy="611505"/>
            </a:xfrm>
            <a:custGeom>
              <a:avLst/>
              <a:gdLst/>
              <a:ahLst/>
              <a:cxnLst/>
              <a:rect l="l" t="t" r="r" b="b"/>
              <a:pathLst>
                <a:path h="611504">
                  <a:moveTo>
                    <a:pt x="0" y="0"/>
                  </a:moveTo>
                  <a:lnTo>
                    <a:pt x="0" y="610997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6106" y="2640774"/>
              <a:ext cx="87502" cy="890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599688"/>
              <a:ext cx="100583" cy="10058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415283"/>
              <a:ext cx="100583" cy="1005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784092"/>
              <a:ext cx="100583" cy="10058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452098" y="2331084"/>
            <a:ext cx="5203984" cy="22163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zh-CN" altLang="en-US" sz="4400" b="1" dirty="0">
                <a:solidFill>
                  <a:srgbClr val="2D4A87"/>
                </a:solidFill>
                <a:latin typeface="微软雅黑"/>
                <a:cs typeface="微软雅黑"/>
              </a:rPr>
              <a:t>链表</a:t>
            </a:r>
            <a:endParaRPr lang="en-US" altLang="zh-CN" sz="4400" b="1" dirty="0">
              <a:solidFill>
                <a:srgbClr val="2D4A87"/>
              </a:solidFill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1005"/>
              </a:spcBef>
            </a:pPr>
            <a:r>
              <a:rPr lang="zh-CN" altLang="en-US" sz="1400" b="1" dirty="0">
                <a:latin typeface="微软雅黑"/>
                <a:cs typeface="微软雅黑"/>
              </a:rPr>
              <a:t>一排人手牵手站在一起，其中有一个人离队，剩下人保持原来顺序牵着手使队伍相连。那么每个人所牵着手的人有没有变化呢？</a:t>
            </a:r>
          </a:p>
          <a:p>
            <a:pPr marL="12700" marR="5080">
              <a:lnSpc>
                <a:spcPct val="150000"/>
              </a:lnSpc>
              <a:spcBef>
                <a:spcPts val="1005"/>
              </a:spcBef>
            </a:pPr>
            <a:endParaRPr lang="zh-CN" altLang="en-US" sz="1400" b="1" dirty="0">
              <a:latin typeface="微软雅黑"/>
              <a:cs typeface="微软雅黑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3884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199" y="645117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35D9640-325A-66D3-47B1-DD336ED7D027}"/>
              </a:ext>
            </a:extLst>
          </p:cNvPr>
          <p:cNvSpPr txBox="1"/>
          <p:nvPr/>
        </p:nvSpPr>
        <p:spPr>
          <a:xfrm>
            <a:off x="635869" y="1421216"/>
            <a:ext cx="10860912" cy="28118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今天来学习一个非常重要，也非常有意思的数据结构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——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链表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在学习链表之前，先回忆一下数组。如果老师让大家按身高排成一队，然后记录下每个人的名字，用数组来存是自然是最方便的，比如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string names[50];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用数组来记录队伍有什么特点？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a typeface="微软雅黑" panose="020B0503020204020204" pitchFamily="34" charset="-122"/>
              </a:rPr>
              <a:t>每个元素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它们都是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肩并着肩，位置是连续的、固定的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。这就对应着数据在计算机内存里一样，数组里的元素一个挨着一个，地址是连续的。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B0FF1EE-A2D4-4A03-EA26-4FC700F741E6}"/>
              </a:ext>
            </a:extLst>
          </p:cNvPr>
          <p:cNvSpPr txBox="1"/>
          <p:nvPr/>
        </p:nvSpPr>
        <p:spPr>
          <a:xfrm>
            <a:off x="635869" y="4408722"/>
            <a:ext cx="10635633" cy="18885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对于数组而言，如果想找某个</a:t>
            </a:r>
            <a:r>
              <a:rPr lang="zh-CN" altLang="en-US" sz="2000" dirty="0">
                <a:ea typeface="微软雅黑" panose="020B0503020204020204" pitchFamily="34" charset="-122"/>
              </a:rPr>
              <a:t>元素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，那么可以直接找到对应元素地址，然后进行访问，一步到位。这也是数组的优点：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随机访问速度快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但是对于数组而言，如果需要删除或者添加一个元素，那么添加一个元素后，它后面所有的元素都需要往后挪一位，而删除也是同样道理。这就是数组的缺点：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删除、插入速度慢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E7AEE864-7F8C-CD63-E3FE-4800537B62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6360573"/>
              </p:ext>
            </p:extLst>
          </p:nvPr>
        </p:nvGraphicFramePr>
        <p:xfrm>
          <a:off x="6323743" y="719666"/>
          <a:ext cx="4191867" cy="5365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8645">
                  <a:extLst>
                    <a:ext uri="{9D8B030D-6E8A-4147-A177-3AD203B41FA5}">
                      <a16:colId xmlns:a16="http://schemas.microsoft.com/office/drawing/2014/main" val="1103682233"/>
                    </a:ext>
                  </a:extLst>
                </a:gridCol>
                <a:gridCol w="710641">
                  <a:extLst>
                    <a:ext uri="{9D8B030D-6E8A-4147-A177-3AD203B41FA5}">
                      <a16:colId xmlns:a16="http://schemas.microsoft.com/office/drawing/2014/main" val="2983455214"/>
                    </a:ext>
                  </a:extLst>
                </a:gridCol>
                <a:gridCol w="686646">
                  <a:extLst>
                    <a:ext uri="{9D8B030D-6E8A-4147-A177-3AD203B41FA5}">
                      <a16:colId xmlns:a16="http://schemas.microsoft.com/office/drawing/2014/main" val="2084202211"/>
                    </a:ext>
                  </a:extLst>
                </a:gridCol>
                <a:gridCol w="698645">
                  <a:extLst>
                    <a:ext uri="{9D8B030D-6E8A-4147-A177-3AD203B41FA5}">
                      <a16:colId xmlns:a16="http://schemas.microsoft.com/office/drawing/2014/main" val="1190041974"/>
                    </a:ext>
                  </a:extLst>
                </a:gridCol>
                <a:gridCol w="698645">
                  <a:extLst>
                    <a:ext uri="{9D8B030D-6E8A-4147-A177-3AD203B41FA5}">
                      <a16:colId xmlns:a16="http://schemas.microsoft.com/office/drawing/2014/main" val="1008614897"/>
                    </a:ext>
                  </a:extLst>
                </a:gridCol>
                <a:gridCol w="698645">
                  <a:extLst>
                    <a:ext uri="{9D8B030D-6E8A-4147-A177-3AD203B41FA5}">
                      <a16:colId xmlns:a16="http://schemas.microsoft.com/office/drawing/2014/main" val="1846606579"/>
                    </a:ext>
                  </a:extLst>
                </a:gridCol>
              </a:tblGrid>
              <a:tr h="536573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bg1"/>
                          </a:solidFill>
                        </a:rPr>
                        <a:t>a[0]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a[1]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a[2]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a[3]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a[4]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a[5]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45936144"/>
                  </a:ext>
                </a:extLst>
              </a:tr>
            </a:tbl>
          </a:graphicData>
        </a:graphic>
      </p:graphicFrame>
      <p:sp>
        <p:nvSpPr>
          <p:cNvPr id="14" name="文本框 13">
            <a:extLst>
              <a:ext uri="{FF2B5EF4-FFF2-40B4-BE49-F238E27FC236}">
                <a16:creationId xmlns:a16="http://schemas.microsoft.com/office/drawing/2014/main" id="{59C43B87-1835-353A-8391-57A9C4485319}"/>
              </a:ext>
            </a:extLst>
          </p:cNvPr>
          <p:cNvSpPr txBox="1"/>
          <p:nvPr/>
        </p:nvSpPr>
        <p:spPr>
          <a:xfrm>
            <a:off x="4539904" y="787897"/>
            <a:ext cx="1555250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ea typeface="微软雅黑" panose="020B0503020204020204" pitchFamily="34" charset="-122"/>
              </a:rPr>
              <a:t>数组示例图：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97154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CDE9801-F5FC-5951-5447-57D6EF6A063E}"/>
              </a:ext>
            </a:extLst>
          </p:cNvPr>
          <p:cNvSpPr txBox="1"/>
          <p:nvPr/>
        </p:nvSpPr>
        <p:spPr>
          <a:xfrm>
            <a:off x="775716" y="1610462"/>
            <a:ext cx="10495787" cy="10481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但是如果刚才那队同学解散了，他们没有按顺序站在一起了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，数据散落在内存中各个位置，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那么我们还有可能可以还原出刚才排队的顺序吗？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F2DF2CA-E83A-1DF3-CEAB-D09A1F7C57CF}"/>
              </a:ext>
            </a:extLst>
          </p:cNvPr>
          <p:cNvSpPr txBox="1"/>
          <p:nvPr/>
        </p:nvSpPr>
        <p:spPr>
          <a:xfrm>
            <a:off x="775717" y="3121060"/>
            <a:ext cx="10495786" cy="2807948"/>
          </a:xfrm>
          <a:prstGeom prst="rect">
            <a:avLst/>
          </a:prstGeom>
          <a:solidFill>
            <a:srgbClr val="F2EDDE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不可能还原出来，因为已经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丢失了相对位置信息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了，那么能通过</a:t>
            </a:r>
            <a:r>
              <a:rPr lang="zh-CN" altLang="en-US" sz="2000" b="1" dirty="0">
                <a:solidFill>
                  <a:srgbClr val="0070C0"/>
                </a:solidFill>
                <a:effectLst/>
                <a:ea typeface="微软雅黑" panose="020B0503020204020204" pitchFamily="34" charset="-122"/>
              </a:rPr>
              <a:t>添加什么信息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使得我们可以还原出刚刚的排队顺序吗？可以想一下体育课的时候你们是如何找到方阵中自己的位置的。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a typeface="微软雅黑" panose="020B0503020204020204" pitchFamily="34" charset="-122"/>
              </a:rPr>
              <a:t>在体育课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你们肯定不太记得自己是第几排第几个，但肯定都记得一件事：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自己的</a:t>
            </a:r>
            <a:r>
              <a:rPr lang="zh-CN" altLang="en-US" sz="2000" b="1" dirty="0">
                <a:ea typeface="微软雅黑" panose="020B0503020204020204" pitchFamily="34" charset="-122"/>
              </a:rPr>
              <a:t>后面</a:t>
            </a:r>
            <a:r>
              <a:rPr lang="en-US" altLang="zh-CN" sz="2000" b="1" dirty="0">
                <a:ea typeface="微软雅黑" panose="020B0503020204020204" pitchFamily="34" charset="-122"/>
              </a:rPr>
              <a:t>/</a:t>
            </a:r>
            <a:r>
              <a:rPr lang="zh-CN" altLang="en-US" sz="2000" b="1" dirty="0">
                <a:ea typeface="微软雅黑" panose="020B0503020204020204" pitchFamily="34" charset="-122"/>
              </a:rPr>
              <a:t>前面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的那个人是谁。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（对于一维数组只需要考虑前后关系）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a typeface="微软雅黑" panose="020B0503020204020204" pitchFamily="34" charset="-122"/>
              </a:rPr>
              <a:t>并且还需要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知道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排在最前面的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同学是谁。 比如，知道队伍的第一个人是小止，他是这个队伍起点，通过这个起点就可以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号推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2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号，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2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号推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号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.</a:t>
            </a:r>
            <a:r>
              <a:rPr lang="en-US" altLang="zh-CN" sz="2000" b="1" dirty="0">
                <a:ea typeface="微软雅黑" panose="020B0503020204020204" pitchFamily="34" charset="-122"/>
              </a:rPr>
              <a:t>..</a:t>
            </a:r>
            <a:r>
              <a:rPr lang="zh-CN" altLang="en-US" sz="2000" b="1" dirty="0">
                <a:ea typeface="微软雅黑" panose="020B0503020204020204" pitchFamily="34" charset="-122"/>
              </a:rPr>
              <a:t>直到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把整个队伍给推演出来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002735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A4DD333-69C8-64D6-14F9-6147596D4965}"/>
              </a:ext>
            </a:extLst>
          </p:cNvPr>
          <p:cNvSpPr txBox="1"/>
          <p:nvPr/>
        </p:nvSpPr>
        <p:spPr>
          <a:xfrm>
            <a:off x="678909" y="4341001"/>
            <a:ext cx="10592594" cy="19346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/>
              <a:t>例</a:t>
            </a:r>
            <a:r>
              <a:rPr lang="en-US" altLang="zh-CN" sz="2200" b="1" dirty="0"/>
              <a:t>15-10 </a:t>
            </a:r>
            <a:r>
              <a:rPr lang="zh-CN" altLang="en-US" sz="2200" b="1" dirty="0"/>
              <a:t>排队记录</a:t>
            </a:r>
            <a:r>
              <a:rPr lang="en-US" altLang="zh-CN" sz="2200" b="1" dirty="0"/>
              <a:t>(B0222)</a:t>
            </a:r>
          </a:p>
          <a:p>
            <a:pPr>
              <a:lnSpc>
                <a:spcPct val="150000"/>
              </a:lnSpc>
            </a:pPr>
            <a:r>
              <a:rPr lang="en-US" altLang="zh-CN" sz="2000" dirty="0"/>
              <a:t>n </a:t>
            </a:r>
            <a:r>
              <a:rPr lang="zh-CN" altLang="en-US" sz="2000" dirty="0"/>
              <a:t>名同学在排队进入大厦后解散自由活动。现在希望知道当初排队的顺序</a:t>
            </a:r>
            <a:r>
              <a:rPr lang="en-US" altLang="zh-CN" sz="2000" dirty="0"/>
              <a:t>,</a:t>
            </a:r>
            <a:r>
              <a:rPr lang="zh-CN" altLang="en-US" sz="2000" dirty="0"/>
              <a:t>然而并没有记录队伍是怎么排的。但好消息是</a:t>
            </a:r>
            <a:r>
              <a:rPr lang="en-US" altLang="zh-CN" sz="2000" dirty="0"/>
              <a:t>,</a:t>
            </a:r>
            <a:r>
              <a:rPr lang="zh-CN" altLang="en-US" sz="2000" dirty="0"/>
              <a:t>已经知道止止</a:t>
            </a:r>
            <a:r>
              <a:rPr lang="en-US" altLang="zh-CN" sz="2000" dirty="0"/>
              <a:t>(</a:t>
            </a:r>
            <a:r>
              <a:rPr lang="zh-CN" altLang="en-US" sz="2000" dirty="0"/>
              <a:t>编号是</a:t>
            </a:r>
            <a:r>
              <a:rPr lang="en-US" altLang="zh-CN" sz="2000" dirty="0"/>
              <a:t>1)</a:t>
            </a:r>
            <a:r>
              <a:rPr lang="zh-CN" altLang="en-US" sz="2000" dirty="0"/>
              <a:t>排在最前面</a:t>
            </a:r>
            <a:r>
              <a:rPr lang="en-US" altLang="zh-CN" sz="2000" dirty="0"/>
              <a:t>; </a:t>
            </a:r>
            <a:r>
              <a:rPr lang="zh-CN" altLang="en-US" sz="2000" dirty="0"/>
              <a:t>除此之外</a:t>
            </a:r>
            <a:r>
              <a:rPr lang="en-US" altLang="zh-CN" sz="2000" dirty="0"/>
              <a:t>,</a:t>
            </a:r>
            <a:r>
              <a:rPr lang="zh-CN" altLang="en-US" sz="2000" dirty="0"/>
              <a:t>每人都记得自己后面是谁。如何利用这些信息</a:t>
            </a:r>
            <a:r>
              <a:rPr lang="en-US" altLang="zh-CN" sz="2000" dirty="0"/>
              <a:t>, </a:t>
            </a:r>
            <a:r>
              <a:rPr lang="zh-CN" altLang="en-US" sz="2000" dirty="0"/>
              <a:t>还原出那天晚上的排队顺序呢</a:t>
            </a:r>
            <a:r>
              <a:rPr lang="en-US" altLang="zh-CN" sz="2000" dirty="0"/>
              <a:t>?</a:t>
            </a:r>
            <a:endParaRPr lang="en-US" sz="20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F61C484-3A91-E031-F511-85A4399CC4F7}"/>
              </a:ext>
            </a:extLst>
          </p:cNvPr>
          <p:cNvSpPr txBox="1"/>
          <p:nvPr/>
        </p:nvSpPr>
        <p:spPr>
          <a:xfrm>
            <a:off x="678909" y="1397215"/>
            <a:ext cx="10615954" cy="28079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注意到了吗，虽然这些同学在大厅里站的位置是乱七八糟、不连续的，但通过一个信息（你后面是谁）找到了下一个，再通过下一个的信息找到了下下个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……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最终把整个队伍给串起来了。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这种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数据在内存中可以不连续存放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，元素之间依靠一个信息来维持先后关系的数据结构，我们就把它叫做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——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链表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(List)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a typeface="微软雅黑" panose="020B0503020204020204" pitchFamily="34" charset="-122"/>
              </a:rPr>
              <a:t>而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那个起点（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号同学），在链表里我们叫它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头节点（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Head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）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。每个同学（节点）都包含两部分信息：他自己的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数据（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Data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）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（比如他的编号）和指向下一个同学的</a:t>
            </a:r>
            <a:r>
              <a:rPr lang="zh-CN" altLang="en-US" sz="2000" b="1" dirty="0">
                <a:ea typeface="微软雅黑" panose="020B0503020204020204" pitchFamily="34" charset="-122"/>
              </a:rPr>
              <a:t>信息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（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Next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）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948695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F61C484-3A91-E031-F511-85A4399CC4F7}"/>
              </a:ext>
            </a:extLst>
          </p:cNvPr>
          <p:cNvSpPr txBox="1"/>
          <p:nvPr/>
        </p:nvSpPr>
        <p:spPr>
          <a:xfrm>
            <a:off x="775716" y="1607531"/>
            <a:ext cx="10495787" cy="14268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为了在程序里表示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某人后面是谁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这个信息，可以用一个数组，就叫它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Next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数组。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而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Next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数组的规则很简单：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Next[</a:t>
            </a:r>
            <a:r>
              <a:rPr lang="en-US" altLang="zh-CN" sz="2000" b="1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] = j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的意思就是：编号为 </a:t>
            </a:r>
            <a:r>
              <a:rPr lang="en-US" altLang="zh-CN" sz="2000" b="1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的同学，他后面站的是编号为 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j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的同学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桶数组思想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51AA274-3941-9231-05C4-3A29EB77DB4D}"/>
              </a:ext>
            </a:extLst>
          </p:cNvPr>
          <p:cNvSpPr txBox="1"/>
          <p:nvPr/>
        </p:nvSpPr>
        <p:spPr>
          <a:xfrm>
            <a:off x="775716" y="3488474"/>
            <a:ext cx="4392185" cy="25398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举一个具体的例子：有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到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号同学，原</a:t>
            </a:r>
            <a:r>
              <a:rPr lang="zh-CN" altLang="en-US" dirty="0">
                <a:ea typeface="微软雅黑" panose="020B0503020204020204" pitchFamily="34" charset="-122"/>
              </a:rPr>
              <a:t>排列顺序为</a:t>
            </a:r>
            <a:r>
              <a:rPr lang="en-US" altLang="zh-CN" dirty="0">
                <a:ea typeface="微软雅黑" panose="020B0503020204020204" pitchFamily="34" charset="-122"/>
              </a:rPr>
              <a:t>1,4,3,2</a:t>
            </a:r>
            <a:r>
              <a:rPr lang="zh-CN" altLang="en-US" dirty="0">
                <a:ea typeface="微软雅黑" panose="020B0503020204020204" pitchFamily="34" charset="-122"/>
              </a:rPr>
              <a:t>，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已经知道的信息是：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dirty="0">
                <a:effectLst/>
                <a:ea typeface="微软雅黑" panose="020B0503020204020204" pitchFamily="34" charset="-122"/>
              </a:rPr>
              <a:t>1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号后面是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4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号并且是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号是起点。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dirty="0">
                <a:effectLst/>
                <a:ea typeface="微软雅黑" panose="020B0503020204020204" pitchFamily="34" charset="-122"/>
              </a:rPr>
              <a:t>4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号后面是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3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号。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dirty="0">
                <a:effectLst/>
                <a:ea typeface="微软雅黑" panose="020B0503020204020204" pitchFamily="34" charset="-122"/>
              </a:rPr>
              <a:t>3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号后面是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2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号。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dirty="0">
                <a:effectLst/>
                <a:ea typeface="微软雅黑" panose="020B0503020204020204" pitchFamily="34" charset="-122"/>
              </a:rPr>
              <a:t>2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号后面没人了。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2C03501-8B11-89AF-6BE5-A3A652B13875}"/>
              </a:ext>
            </a:extLst>
          </p:cNvPr>
          <p:cNvSpPr txBox="1"/>
          <p:nvPr/>
        </p:nvSpPr>
        <p:spPr>
          <a:xfrm>
            <a:off x="5427895" y="3488474"/>
            <a:ext cx="5843608" cy="25408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那么，根据刚才的信息，我们的 </a:t>
            </a:r>
            <a:r>
              <a:rPr lang="en-US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Next</a:t>
            </a:r>
            <a:r>
              <a:rPr lang="en-US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数组就是：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Next[1] = 4;</a:t>
            </a:r>
            <a:endParaRPr lang="en-US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Next[4] = 3;</a:t>
            </a:r>
            <a:endParaRPr lang="en-US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Next[3] = 2;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en-US" altLang="zh-CN" dirty="0">
                <a:effectLst/>
                <a:ea typeface="微软雅黑" panose="020B0503020204020204" pitchFamily="34" charset="-122"/>
              </a:rPr>
              <a:t>3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号后面没人了怎么办？可以用一个特殊值来表示结束。</a:t>
            </a:r>
            <a:endParaRPr lang="en-US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Next[2] = -1;</a:t>
            </a:r>
            <a:r>
              <a:rPr lang="en-US" dirty="0">
                <a:effectLst/>
                <a:ea typeface="微软雅黑" panose="020B0503020204020204" pitchFamily="34" charset="-122"/>
              </a:rPr>
              <a:t> </a:t>
            </a:r>
            <a:endParaRPr lang="zh-CN" altLang="en-US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5758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085CCA2F-6FF0-BA0D-CC79-2276039008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6791595"/>
              </p:ext>
            </p:extLst>
          </p:nvPr>
        </p:nvGraphicFramePr>
        <p:xfrm>
          <a:off x="2791170" y="1867337"/>
          <a:ext cx="3493222" cy="5365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8645">
                  <a:extLst>
                    <a:ext uri="{9D8B030D-6E8A-4147-A177-3AD203B41FA5}">
                      <a16:colId xmlns:a16="http://schemas.microsoft.com/office/drawing/2014/main" val="1103682233"/>
                    </a:ext>
                  </a:extLst>
                </a:gridCol>
                <a:gridCol w="710641">
                  <a:extLst>
                    <a:ext uri="{9D8B030D-6E8A-4147-A177-3AD203B41FA5}">
                      <a16:colId xmlns:a16="http://schemas.microsoft.com/office/drawing/2014/main" val="2983455214"/>
                    </a:ext>
                  </a:extLst>
                </a:gridCol>
                <a:gridCol w="686646">
                  <a:extLst>
                    <a:ext uri="{9D8B030D-6E8A-4147-A177-3AD203B41FA5}">
                      <a16:colId xmlns:a16="http://schemas.microsoft.com/office/drawing/2014/main" val="2084202211"/>
                    </a:ext>
                  </a:extLst>
                </a:gridCol>
                <a:gridCol w="698645">
                  <a:extLst>
                    <a:ext uri="{9D8B030D-6E8A-4147-A177-3AD203B41FA5}">
                      <a16:colId xmlns:a16="http://schemas.microsoft.com/office/drawing/2014/main" val="1190041974"/>
                    </a:ext>
                  </a:extLst>
                </a:gridCol>
                <a:gridCol w="698645">
                  <a:extLst>
                    <a:ext uri="{9D8B030D-6E8A-4147-A177-3AD203B41FA5}">
                      <a16:colId xmlns:a16="http://schemas.microsoft.com/office/drawing/2014/main" val="1008614897"/>
                    </a:ext>
                  </a:extLst>
                </a:gridCol>
              </a:tblGrid>
              <a:tr h="53657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45936144"/>
                  </a:ext>
                </a:extLst>
              </a:tr>
            </a:tbl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2DC635AE-EFCF-D826-53E6-332871D705D1}"/>
              </a:ext>
            </a:extLst>
          </p:cNvPr>
          <p:cNvSpPr txBox="1"/>
          <p:nvPr/>
        </p:nvSpPr>
        <p:spPr>
          <a:xfrm>
            <a:off x="775714" y="1935570"/>
            <a:ext cx="1905139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ea typeface="微软雅黑" panose="020B0503020204020204" pitchFamily="34" charset="-122"/>
              </a:rPr>
              <a:t>数组值</a:t>
            </a:r>
            <a:r>
              <a:rPr lang="en-US" altLang="zh-CN" sz="2000" b="1" dirty="0"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ea typeface="微软雅黑" panose="020B0503020204020204" pitchFamily="34" charset="-122"/>
              </a:rPr>
              <a:t>后继</a:t>
            </a:r>
            <a:r>
              <a:rPr lang="en-US" altLang="zh-CN" sz="2000" b="1" dirty="0">
                <a:ea typeface="微软雅黑" panose="020B0503020204020204" pitchFamily="34" charset="-122"/>
              </a:rPr>
              <a:t>)</a:t>
            </a:r>
            <a:r>
              <a:rPr lang="zh-CN" altLang="en-US" sz="2000" b="1" dirty="0">
                <a:ea typeface="微软雅黑" panose="020B0503020204020204" pitchFamily="34" charset="-122"/>
              </a:rPr>
              <a:t>：</a:t>
            </a:r>
            <a:endParaRPr lang="en-US" sz="2000" b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6BD8AB8-E0BB-A79D-78D9-AFD1900F9710}"/>
              </a:ext>
            </a:extLst>
          </p:cNvPr>
          <p:cNvSpPr txBox="1"/>
          <p:nvPr/>
        </p:nvSpPr>
        <p:spPr>
          <a:xfrm>
            <a:off x="775716" y="2572616"/>
            <a:ext cx="10572843" cy="3735190"/>
          </a:xfrm>
          <a:prstGeom prst="rect">
            <a:avLst/>
          </a:prstGeom>
          <a:solidFill>
            <a:srgbClr val="DAE8EA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现在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Next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数组和 起点编号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号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都有了。就可以写代码把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队伍的原本顺序还原出来了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设置一个当前位置的变量，让它从起点出发。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int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= 1;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开始循环。 只要我们没走到终点，就要一直走下去。而终点的标记是是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-1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。所以循环的条件是 当前位置不等于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while (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!= 0)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在循环里，每到一个</a:t>
            </a:r>
            <a:r>
              <a:rPr lang="zh-CN" altLang="en-US" sz="2000" dirty="0">
                <a:ea typeface="微软雅黑" panose="020B0503020204020204" pitchFamily="34" charset="-122"/>
              </a:rPr>
              <a:t>位置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做两件事：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把当前位置的人的编号打印出来。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cout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&lt;&lt;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;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移动到下一个位置。怎么移动？问当前这个人，你后面是谁？也就是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Next[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]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。所以我们让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更新为它的下一个位置。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= Next[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];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0127884-9712-6CD3-F952-40BD85B34CF0}"/>
              </a:ext>
            </a:extLst>
          </p:cNvPr>
          <p:cNvSpPr txBox="1"/>
          <p:nvPr/>
        </p:nvSpPr>
        <p:spPr>
          <a:xfrm>
            <a:off x="6551060" y="1427738"/>
            <a:ext cx="4797499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Next[</a:t>
            </a:r>
            <a:r>
              <a:rPr lang="en-US" altLang="zh-CN" sz="2000" b="1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] = j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的意义为编号为 </a:t>
            </a:r>
            <a:r>
              <a:rPr lang="en-US" altLang="zh-CN" sz="2000" b="1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的同学，后面站的是编号为 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j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的同学。</a:t>
            </a:r>
            <a:endParaRPr lang="en-US" sz="2000" dirty="0"/>
          </a:p>
        </p:txBody>
      </p:sp>
      <p:graphicFrame>
        <p:nvGraphicFramePr>
          <p:cNvPr id="17" name="表格 16">
            <a:extLst>
              <a:ext uri="{FF2B5EF4-FFF2-40B4-BE49-F238E27FC236}">
                <a16:creationId xmlns:a16="http://schemas.microsoft.com/office/drawing/2014/main" id="{F131137E-E7BE-8C27-CBAE-1A36FB8D0B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1820311"/>
              </p:ext>
            </p:extLst>
          </p:nvPr>
        </p:nvGraphicFramePr>
        <p:xfrm>
          <a:off x="2791169" y="1364715"/>
          <a:ext cx="3493222" cy="3962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98645">
                  <a:extLst>
                    <a:ext uri="{9D8B030D-6E8A-4147-A177-3AD203B41FA5}">
                      <a16:colId xmlns:a16="http://schemas.microsoft.com/office/drawing/2014/main" val="1103682233"/>
                    </a:ext>
                  </a:extLst>
                </a:gridCol>
                <a:gridCol w="710641">
                  <a:extLst>
                    <a:ext uri="{9D8B030D-6E8A-4147-A177-3AD203B41FA5}">
                      <a16:colId xmlns:a16="http://schemas.microsoft.com/office/drawing/2014/main" val="2983455214"/>
                    </a:ext>
                  </a:extLst>
                </a:gridCol>
                <a:gridCol w="686646">
                  <a:extLst>
                    <a:ext uri="{9D8B030D-6E8A-4147-A177-3AD203B41FA5}">
                      <a16:colId xmlns:a16="http://schemas.microsoft.com/office/drawing/2014/main" val="2084202211"/>
                    </a:ext>
                  </a:extLst>
                </a:gridCol>
                <a:gridCol w="698645">
                  <a:extLst>
                    <a:ext uri="{9D8B030D-6E8A-4147-A177-3AD203B41FA5}">
                      <a16:colId xmlns:a16="http://schemas.microsoft.com/office/drawing/2014/main" val="1190041974"/>
                    </a:ext>
                  </a:extLst>
                </a:gridCol>
                <a:gridCol w="698645">
                  <a:extLst>
                    <a:ext uri="{9D8B030D-6E8A-4147-A177-3AD203B41FA5}">
                      <a16:colId xmlns:a16="http://schemas.microsoft.com/office/drawing/2014/main" val="1008614897"/>
                    </a:ext>
                  </a:extLst>
                </a:gridCol>
              </a:tblGrid>
              <a:tr h="29823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45936144"/>
                  </a:ext>
                </a:extLst>
              </a:tr>
            </a:tbl>
          </a:graphicData>
        </a:graphic>
      </p:graphicFrame>
      <p:sp>
        <p:nvSpPr>
          <p:cNvPr id="18" name="文本框 17">
            <a:extLst>
              <a:ext uri="{FF2B5EF4-FFF2-40B4-BE49-F238E27FC236}">
                <a16:creationId xmlns:a16="http://schemas.microsoft.com/office/drawing/2014/main" id="{A4EF388F-D41D-99E5-61BA-59279346B9A5}"/>
              </a:ext>
            </a:extLst>
          </p:cNvPr>
          <p:cNvSpPr txBox="1"/>
          <p:nvPr/>
        </p:nvSpPr>
        <p:spPr>
          <a:xfrm>
            <a:off x="775714" y="1355820"/>
            <a:ext cx="1905138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ea typeface="微软雅黑" panose="020B0503020204020204" pitchFamily="34" charset="-122"/>
              </a:rPr>
              <a:t>下标</a:t>
            </a:r>
            <a:r>
              <a:rPr lang="en-US" altLang="zh-CN" sz="2000" b="1" dirty="0"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ea typeface="微软雅黑" panose="020B0503020204020204" pitchFamily="34" charset="-122"/>
              </a:rPr>
              <a:t>编号</a:t>
            </a:r>
            <a:r>
              <a:rPr lang="en-US" altLang="zh-CN" sz="2000" b="1" dirty="0">
                <a:ea typeface="微软雅黑" panose="020B0503020204020204" pitchFamily="34" charset="-122"/>
              </a:rPr>
              <a:t>)</a:t>
            </a:r>
            <a:r>
              <a:rPr lang="zh-CN" altLang="en-US" sz="2000" b="1" dirty="0">
                <a:ea typeface="微软雅黑" panose="020B0503020204020204" pitchFamily="34" charset="-122"/>
              </a:rPr>
              <a:t>：</a:t>
            </a:r>
            <a:endParaRPr lang="en-US" sz="2000" b="1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87ADED8-A9B5-64DD-3577-8AE6E36EF72B}"/>
              </a:ext>
            </a:extLst>
          </p:cNvPr>
          <p:cNvSpPr txBox="1"/>
          <p:nvPr/>
        </p:nvSpPr>
        <p:spPr>
          <a:xfrm>
            <a:off x="4423681" y="889934"/>
            <a:ext cx="1398876" cy="400110"/>
          </a:xfrm>
          <a:prstGeom prst="rect">
            <a:avLst/>
          </a:prstGeom>
          <a:solidFill>
            <a:srgbClr val="E9E0EC"/>
          </a:solidFill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Next 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数组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65081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0127884-9712-6CD3-F952-40BD85B34CF0}"/>
              </a:ext>
            </a:extLst>
          </p:cNvPr>
          <p:cNvSpPr txBox="1"/>
          <p:nvPr/>
        </p:nvSpPr>
        <p:spPr>
          <a:xfrm>
            <a:off x="6551060" y="1586985"/>
            <a:ext cx="4797499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Next[</a:t>
            </a:r>
            <a:r>
              <a:rPr lang="en-US" altLang="zh-CN" sz="2000" b="1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] = j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的意义为编号为 </a:t>
            </a:r>
            <a:r>
              <a:rPr lang="en-US" altLang="zh-CN" sz="2000" b="1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的同学，后面站的是编号为 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j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的同学。</a:t>
            </a:r>
            <a:endParaRPr lang="en-US" sz="20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B44194D-5DBF-ADE8-8D91-B57916F5454E}"/>
              </a:ext>
            </a:extLst>
          </p:cNvPr>
          <p:cNvSpPr txBox="1"/>
          <p:nvPr/>
        </p:nvSpPr>
        <p:spPr>
          <a:xfrm>
            <a:off x="775717" y="3381313"/>
            <a:ext cx="6159340" cy="284879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假设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Next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数组已经像上面那样填好了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从头节点出发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!= </a:t>
            </a:r>
            <a:r>
              <a:rPr lang="en-US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) {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只要还没到终点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“ ”;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打印当前位置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= Next[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]; 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查询后面一个人的位置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FB9B535-8224-46B4-7EBC-DB69EA2560EF}"/>
              </a:ext>
            </a:extLst>
          </p:cNvPr>
          <p:cNvSpPr txBox="1"/>
          <p:nvPr/>
        </p:nvSpPr>
        <p:spPr>
          <a:xfrm>
            <a:off x="775716" y="2679047"/>
            <a:ext cx="5183295" cy="4308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把这几步合起来，就是完整的遍历代码：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316B1CA-F621-04F3-8DF1-4C19A03AF7CC}"/>
              </a:ext>
            </a:extLst>
          </p:cNvPr>
          <p:cNvSpPr txBox="1"/>
          <p:nvPr/>
        </p:nvSpPr>
        <p:spPr>
          <a:xfrm>
            <a:off x="7186469" y="3537509"/>
            <a:ext cx="4322281" cy="2536400"/>
          </a:xfrm>
          <a:prstGeom prst="rect">
            <a:avLst/>
          </a:prstGeom>
          <a:solidFill>
            <a:srgbClr val="F2EDDE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a typeface="微软雅黑" panose="020B0503020204020204" pitchFamily="34" charset="-122"/>
              </a:rPr>
              <a:t>而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这个循环对应了三个步骤：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int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= 1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（从哪开始）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!= 0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（何时停止）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= Next[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]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（如何去下一站）。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这种从头走到尾，访问链表中每一个元素的操作，就叫做</a:t>
            </a:r>
            <a:r>
              <a:rPr lang="zh-CN" altLang="en-US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链表的遍历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9C90F37-02C9-8848-DFB6-55187898B08B}"/>
              </a:ext>
            </a:extLst>
          </p:cNvPr>
          <p:cNvSpPr txBox="1"/>
          <p:nvPr/>
        </p:nvSpPr>
        <p:spPr>
          <a:xfrm>
            <a:off x="7186469" y="2721114"/>
            <a:ext cx="4284628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遍历顺序为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:</a:t>
            </a:r>
          </a:p>
          <a:p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1 -&gt; 4 -&gt; 3 -&gt; 2</a:t>
            </a:r>
            <a:endParaRPr lang="en-US" sz="2000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A292FA5B-9599-D4A4-4FCB-7A1FCEC38E69}"/>
              </a:ext>
            </a:extLst>
          </p:cNvPr>
          <p:cNvSpPr txBox="1"/>
          <p:nvPr/>
        </p:nvSpPr>
        <p:spPr>
          <a:xfrm>
            <a:off x="4423681" y="889934"/>
            <a:ext cx="1398876" cy="400110"/>
          </a:xfrm>
          <a:prstGeom prst="rect">
            <a:avLst/>
          </a:prstGeom>
          <a:solidFill>
            <a:srgbClr val="E9E0EC"/>
          </a:solidFill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Next 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数组</a:t>
            </a:r>
            <a:endParaRPr lang="en-US" sz="2000" dirty="0"/>
          </a:p>
        </p:txBody>
      </p:sp>
      <p:graphicFrame>
        <p:nvGraphicFramePr>
          <p:cNvPr id="28" name="表格 27">
            <a:extLst>
              <a:ext uri="{FF2B5EF4-FFF2-40B4-BE49-F238E27FC236}">
                <a16:creationId xmlns:a16="http://schemas.microsoft.com/office/drawing/2014/main" id="{C0396B13-260C-1CCE-1702-219370FBE5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674226"/>
              </p:ext>
            </p:extLst>
          </p:nvPr>
        </p:nvGraphicFramePr>
        <p:xfrm>
          <a:off x="2791170" y="1867337"/>
          <a:ext cx="3493222" cy="5365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8645">
                  <a:extLst>
                    <a:ext uri="{9D8B030D-6E8A-4147-A177-3AD203B41FA5}">
                      <a16:colId xmlns:a16="http://schemas.microsoft.com/office/drawing/2014/main" val="1103682233"/>
                    </a:ext>
                  </a:extLst>
                </a:gridCol>
                <a:gridCol w="710641">
                  <a:extLst>
                    <a:ext uri="{9D8B030D-6E8A-4147-A177-3AD203B41FA5}">
                      <a16:colId xmlns:a16="http://schemas.microsoft.com/office/drawing/2014/main" val="2983455214"/>
                    </a:ext>
                  </a:extLst>
                </a:gridCol>
                <a:gridCol w="686646">
                  <a:extLst>
                    <a:ext uri="{9D8B030D-6E8A-4147-A177-3AD203B41FA5}">
                      <a16:colId xmlns:a16="http://schemas.microsoft.com/office/drawing/2014/main" val="2084202211"/>
                    </a:ext>
                  </a:extLst>
                </a:gridCol>
                <a:gridCol w="698645">
                  <a:extLst>
                    <a:ext uri="{9D8B030D-6E8A-4147-A177-3AD203B41FA5}">
                      <a16:colId xmlns:a16="http://schemas.microsoft.com/office/drawing/2014/main" val="1190041974"/>
                    </a:ext>
                  </a:extLst>
                </a:gridCol>
                <a:gridCol w="698645">
                  <a:extLst>
                    <a:ext uri="{9D8B030D-6E8A-4147-A177-3AD203B41FA5}">
                      <a16:colId xmlns:a16="http://schemas.microsoft.com/office/drawing/2014/main" val="1008614897"/>
                    </a:ext>
                  </a:extLst>
                </a:gridCol>
              </a:tblGrid>
              <a:tr h="53657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45936144"/>
                  </a:ext>
                </a:extLst>
              </a:tr>
            </a:tbl>
          </a:graphicData>
        </a:graphic>
      </p:graphicFrame>
      <p:sp>
        <p:nvSpPr>
          <p:cNvPr id="29" name="文本框 28">
            <a:extLst>
              <a:ext uri="{FF2B5EF4-FFF2-40B4-BE49-F238E27FC236}">
                <a16:creationId xmlns:a16="http://schemas.microsoft.com/office/drawing/2014/main" id="{AEFD8CC9-1973-CF07-F6F2-BEC2805295D3}"/>
              </a:ext>
            </a:extLst>
          </p:cNvPr>
          <p:cNvSpPr txBox="1"/>
          <p:nvPr/>
        </p:nvSpPr>
        <p:spPr>
          <a:xfrm>
            <a:off x="775714" y="1935570"/>
            <a:ext cx="1905139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ea typeface="微软雅黑" panose="020B0503020204020204" pitchFamily="34" charset="-122"/>
              </a:rPr>
              <a:t>数组值</a:t>
            </a:r>
            <a:r>
              <a:rPr lang="en-US" altLang="zh-CN" sz="2000" b="1" dirty="0"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ea typeface="微软雅黑" panose="020B0503020204020204" pitchFamily="34" charset="-122"/>
              </a:rPr>
              <a:t>后继</a:t>
            </a:r>
            <a:r>
              <a:rPr lang="en-US" altLang="zh-CN" sz="2000" b="1" dirty="0">
                <a:ea typeface="微软雅黑" panose="020B0503020204020204" pitchFamily="34" charset="-122"/>
              </a:rPr>
              <a:t>)</a:t>
            </a:r>
            <a:r>
              <a:rPr lang="zh-CN" altLang="en-US" sz="2000" b="1" dirty="0">
                <a:ea typeface="微软雅黑" panose="020B0503020204020204" pitchFamily="34" charset="-122"/>
              </a:rPr>
              <a:t>：</a:t>
            </a:r>
            <a:endParaRPr lang="en-US" sz="2000" b="1" dirty="0"/>
          </a:p>
        </p:txBody>
      </p:sp>
      <p:graphicFrame>
        <p:nvGraphicFramePr>
          <p:cNvPr id="30" name="表格 29">
            <a:extLst>
              <a:ext uri="{FF2B5EF4-FFF2-40B4-BE49-F238E27FC236}">
                <a16:creationId xmlns:a16="http://schemas.microsoft.com/office/drawing/2014/main" id="{EB8CB7F9-62F1-1268-0A82-7C543EBF1A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5005541"/>
              </p:ext>
            </p:extLst>
          </p:nvPr>
        </p:nvGraphicFramePr>
        <p:xfrm>
          <a:off x="2791169" y="1364715"/>
          <a:ext cx="3493222" cy="3962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98645">
                  <a:extLst>
                    <a:ext uri="{9D8B030D-6E8A-4147-A177-3AD203B41FA5}">
                      <a16:colId xmlns:a16="http://schemas.microsoft.com/office/drawing/2014/main" val="1103682233"/>
                    </a:ext>
                  </a:extLst>
                </a:gridCol>
                <a:gridCol w="710641">
                  <a:extLst>
                    <a:ext uri="{9D8B030D-6E8A-4147-A177-3AD203B41FA5}">
                      <a16:colId xmlns:a16="http://schemas.microsoft.com/office/drawing/2014/main" val="2983455214"/>
                    </a:ext>
                  </a:extLst>
                </a:gridCol>
                <a:gridCol w="686646">
                  <a:extLst>
                    <a:ext uri="{9D8B030D-6E8A-4147-A177-3AD203B41FA5}">
                      <a16:colId xmlns:a16="http://schemas.microsoft.com/office/drawing/2014/main" val="2084202211"/>
                    </a:ext>
                  </a:extLst>
                </a:gridCol>
                <a:gridCol w="698645">
                  <a:extLst>
                    <a:ext uri="{9D8B030D-6E8A-4147-A177-3AD203B41FA5}">
                      <a16:colId xmlns:a16="http://schemas.microsoft.com/office/drawing/2014/main" val="1190041974"/>
                    </a:ext>
                  </a:extLst>
                </a:gridCol>
                <a:gridCol w="698645">
                  <a:extLst>
                    <a:ext uri="{9D8B030D-6E8A-4147-A177-3AD203B41FA5}">
                      <a16:colId xmlns:a16="http://schemas.microsoft.com/office/drawing/2014/main" val="1008614897"/>
                    </a:ext>
                  </a:extLst>
                </a:gridCol>
              </a:tblGrid>
              <a:tr h="29823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45936144"/>
                  </a:ext>
                </a:extLst>
              </a:tr>
            </a:tbl>
          </a:graphicData>
        </a:graphic>
      </p:graphicFrame>
      <p:sp>
        <p:nvSpPr>
          <p:cNvPr id="31" name="文本框 30">
            <a:extLst>
              <a:ext uri="{FF2B5EF4-FFF2-40B4-BE49-F238E27FC236}">
                <a16:creationId xmlns:a16="http://schemas.microsoft.com/office/drawing/2014/main" id="{4B647D47-3798-80D2-0BDC-4156D1A11333}"/>
              </a:ext>
            </a:extLst>
          </p:cNvPr>
          <p:cNvSpPr txBox="1"/>
          <p:nvPr/>
        </p:nvSpPr>
        <p:spPr>
          <a:xfrm>
            <a:off x="775714" y="1355820"/>
            <a:ext cx="1905138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ea typeface="微软雅黑" panose="020B0503020204020204" pitchFamily="34" charset="-122"/>
              </a:rPr>
              <a:t>下标</a:t>
            </a:r>
            <a:r>
              <a:rPr lang="en-US" altLang="zh-CN" sz="2000" b="1" dirty="0"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ea typeface="微软雅黑" panose="020B0503020204020204" pitchFamily="34" charset="-122"/>
              </a:rPr>
              <a:t>编号</a:t>
            </a:r>
            <a:r>
              <a:rPr lang="en-US" altLang="zh-CN" sz="2000" b="1" dirty="0">
                <a:ea typeface="微软雅黑" panose="020B0503020204020204" pitchFamily="34" charset="-122"/>
              </a:rPr>
              <a:t>)</a:t>
            </a:r>
            <a:r>
              <a:rPr lang="zh-CN" altLang="en-US" sz="2000" b="1" dirty="0">
                <a:ea typeface="微软雅黑" panose="020B0503020204020204" pitchFamily="34" charset="-122"/>
              </a:rPr>
              <a:t>：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296842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2A3CE7F-986D-E112-22E7-22297B84FAA5}"/>
              </a:ext>
            </a:extLst>
          </p:cNvPr>
          <p:cNvSpPr txBox="1"/>
          <p:nvPr/>
        </p:nvSpPr>
        <p:spPr>
          <a:xfrm>
            <a:off x="705103" y="2323385"/>
            <a:ext cx="10566400" cy="123623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 (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出发点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初始化为起点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)  (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终点判断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)         (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前进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(int current = head; current != 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current = Next[current]) {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...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在这里处理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current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节点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F219A9A-2650-823B-221C-ACA2B02AE46C}"/>
              </a:ext>
            </a:extLst>
          </p:cNvPr>
          <p:cNvSpPr txBox="1"/>
          <p:nvPr/>
        </p:nvSpPr>
        <p:spPr>
          <a:xfrm>
            <a:off x="705103" y="3733014"/>
            <a:ext cx="10566400" cy="14268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通过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Next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这个关系网，就可以建立起了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指向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j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的逻辑顺序。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a typeface="微软雅黑" panose="020B0503020204020204" pitchFamily="34" charset="-122"/>
              </a:rPr>
              <a:t>同时我们也会发现链表的一个缺点，</a:t>
            </a:r>
            <a:r>
              <a:rPr lang="zh-CN" altLang="en-US" sz="2000" b="1" dirty="0">
                <a:ea typeface="微软雅黑" panose="020B0503020204020204" pitchFamily="34" charset="-122"/>
              </a:rPr>
              <a:t>如果要查询某一个位置的元素，就必须要遍历整个链表</a:t>
            </a:r>
            <a:r>
              <a:rPr lang="zh-CN" altLang="en-US" sz="2000" dirty="0">
                <a:ea typeface="微软雅黑" panose="020B0503020204020204" pitchFamily="34" charset="-122"/>
              </a:rPr>
              <a:t>，也就是时间复杂度为 </a:t>
            </a:r>
            <a:r>
              <a:rPr lang="en-US" altLang="zh-CN" sz="2000" dirty="0">
                <a:ea typeface="微软雅黑" panose="020B0503020204020204" pitchFamily="34" charset="-122"/>
              </a:rPr>
              <a:t>O(n),</a:t>
            </a:r>
            <a:r>
              <a:rPr lang="zh-CN" altLang="en-US" sz="2000" dirty="0">
                <a:ea typeface="微软雅黑" panose="020B0503020204020204" pitchFamily="34" charset="-122"/>
              </a:rPr>
              <a:t> 远高于数组的</a:t>
            </a:r>
            <a:r>
              <a:rPr lang="en-US" altLang="zh-CN" sz="2000" dirty="0">
                <a:ea typeface="微软雅黑" panose="020B0503020204020204" pitchFamily="34" charset="-122"/>
              </a:rPr>
              <a:t>O(1),</a:t>
            </a:r>
            <a:r>
              <a:rPr lang="zh-CN" altLang="en-US" sz="2000" dirty="0">
                <a:ea typeface="微软雅黑" panose="020B0503020204020204" pitchFamily="34" charset="-122"/>
              </a:rPr>
              <a:t> 所以链表要尽量避免随机查询元素。</a:t>
            </a:r>
            <a:r>
              <a:rPr lang="en-US" altLang="zh-CN" sz="2000" dirty="0">
                <a:ea typeface="微软雅黑" panose="020B0503020204020204" pitchFamily="34" charset="-122"/>
              </a:rPr>
              <a:t> 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488A5714-F4B7-7323-B5BA-86EB9EA25B82}"/>
              </a:ext>
            </a:extLst>
          </p:cNvPr>
          <p:cNvSpPr txBox="1"/>
          <p:nvPr/>
        </p:nvSpPr>
        <p:spPr>
          <a:xfrm>
            <a:off x="705103" y="1589757"/>
            <a:ext cx="10566400" cy="400110"/>
          </a:xfrm>
          <a:prstGeom prst="rect">
            <a:avLst/>
          </a:prstGeom>
          <a:solidFill>
            <a:srgbClr val="E4EDF0"/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effectLst/>
                <a:ea typeface="微软雅黑" panose="020B0503020204020204" pitchFamily="34" charset="-122"/>
              </a:rPr>
              <a:t>除了通过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while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循环遍历链表，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for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循环也能实现相同的效果</a:t>
            </a:r>
            <a:endParaRPr lang="en-US" sz="2000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7EDC7B0-A321-D5DE-48E9-7AF2B105C6A3}"/>
              </a:ext>
            </a:extLst>
          </p:cNvPr>
          <p:cNvSpPr txBox="1"/>
          <p:nvPr/>
        </p:nvSpPr>
        <p:spPr>
          <a:xfrm>
            <a:off x="705103" y="5333272"/>
            <a:ext cx="10566400" cy="9652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但是前面说过对于数组而言，如果需要删除或者添加一个元素的速度是比较慢的</a:t>
            </a:r>
            <a:r>
              <a:rPr lang="zh-CN" altLang="en-US" sz="2000" b="1" dirty="0">
                <a:ea typeface="微软雅黑" panose="020B0503020204020204" pitchFamily="34" charset="-122"/>
              </a:rPr>
              <a:t>，那么对于链表是否也会有这个缺点呢</a:t>
            </a:r>
            <a:r>
              <a:rPr lang="en-US" altLang="zh-CN" sz="2000" b="1" dirty="0">
                <a:ea typeface="微软雅黑" panose="020B0503020204020204" pitchFamily="34" charset="-122"/>
              </a:rPr>
              <a:t>?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5302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FA22BAB-C917-7204-56F1-ACB46C74FB4B}"/>
              </a:ext>
            </a:extLst>
          </p:cNvPr>
          <p:cNvSpPr txBox="1"/>
          <p:nvPr/>
        </p:nvSpPr>
        <p:spPr>
          <a:xfrm>
            <a:off x="775714" y="1577850"/>
            <a:ext cx="10495787" cy="14229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在链表中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插入新元素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，还需要像数组那样大面积移动数据吗？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假设当前的链表顺序为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... -&gt; 4</a:t>
            </a: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号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-&gt; 3</a:t>
            </a: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号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-&gt; ...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，现在有一个新的节点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5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号（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y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）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，需要插队到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4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号（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x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）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的后面。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7621AB2-612A-AC7E-4AD6-68514A7ABF15}"/>
              </a:ext>
            </a:extLst>
          </p:cNvPr>
          <p:cNvSpPr txBox="1"/>
          <p:nvPr/>
        </p:nvSpPr>
        <p:spPr>
          <a:xfrm>
            <a:off x="775713" y="5722561"/>
            <a:ext cx="10495787" cy="4308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在链表中插入新元素，无需大面积移动数据，只需要</a:t>
            </a:r>
            <a:r>
              <a:rPr lang="zh-CN" altLang="en-US" sz="2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修改前后元素的指向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即可。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6E4FBC80-B6E9-1805-6510-A90F85AAFC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2515" y="3359130"/>
            <a:ext cx="4003619" cy="192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719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D6FF3FB-0A3F-0076-2BDD-D3531151AB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716" y="4235367"/>
            <a:ext cx="3853175" cy="1848834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7CB3FCE-2F34-5AB2-1AFE-53C5F3C6D291}"/>
              </a:ext>
            </a:extLst>
          </p:cNvPr>
          <p:cNvSpPr txBox="1"/>
          <p:nvPr/>
        </p:nvSpPr>
        <p:spPr>
          <a:xfrm>
            <a:off x="759091" y="1552744"/>
            <a:ext cx="10495787" cy="16064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插入元素第一步：新节点连后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连接后节点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 </a:t>
            </a:r>
            <a:endParaRPr lang="en-US" altLang="zh-CN" sz="24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200" dirty="0">
                <a:effectLst/>
                <a:ea typeface="微软雅黑" panose="020B0503020204020204" pitchFamily="34" charset="-122"/>
              </a:rPr>
              <a:t>5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号节点首先需要知道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自己该连在谁前面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。它查询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4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号节点原本的后继是谁（结果是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号）。于是，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5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号节点将自己的后继设定为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号。此时，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5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号和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号建立了联系。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418922D1-9B5D-D0BE-C72E-B67CAEA3F8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612" y="4235367"/>
            <a:ext cx="3853175" cy="1802756"/>
          </a:xfrm>
          <a:prstGeom prst="rect">
            <a:avLst/>
          </a:prstGeom>
        </p:spPr>
      </p:pic>
      <p:sp>
        <p:nvSpPr>
          <p:cNvPr id="16" name="箭头: 右 15">
            <a:extLst>
              <a:ext uri="{FF2B5EF4-FFF2-40B4-BE49-F238E27FC236}">
                <a16:creationId xmlns:a16="http://schemas.microsoft.com/office/drawing/2014/main" id="{61C03CF3-463E-6C98-9968-7700E898DA05}"/>
              </a:ext>
            </a:extLst>
          </p:cNvPr>
          <p:cNvSpPr/>
          <p:nvPr/>
        </p:nvSpPr>
        <p:spPr>
          <a:xfrm>
            <a:off x="5252389" y="4785710"/>
            <a:ext cx="1049481" cy="51954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942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0B1DBD7-363C-96AE-3B01-C29AED8E6197}"/>
              </a:ext>
            </a:extLst>
          </p:cNvPr>
          <p:cNvSpPr txBox="1"/>
          <p:nvPr/>
        </p:nvSpPr>
        <p:spPr>
          <a:xfrm>
            <a:off x="775716" y="1526774"/>
            <a:ext cx="10495787" cy="11397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第二步：前节点断后连新</a:t>
            </a:r>
            <a:r>
              <a:rPr lang="en-US" altLang="zh-CN" sz="2400" b="1" dirty="0">
                <a:ea typeface="微软雅黑" panose="020B0503020204020204" pitchFamily="34" charset="-122"/>
              </a:rPr>
              <a:t>(</a:t>
            </a:r>
            <a:r>
              <a:rPr lang="zh-CN" altLang="en-US" sz="2400" b="1" dirty="0">
                <a:ea typeface="微软雅黑" panose="020B0503020204020204" pitchFamily="34" charset="-122"/>
              </a:rPr>
              <a:t>连接前节点</a:t>
            </a:r>
            <a:r>
              <a:rPr lang="en-US" altLang="zh-CN" sz="2400" b="1" dirty="0">
                <a:ea typeface="微软雅黑" panose="020B0503020204020204" pitchFamily="34" charset="-122"/>
              </a:rPr>
              <a:t>)</a:t>
            </a:r>
            <a:endParaRPr lang="en-US" altLang="zh-CN" sz="2400" b="1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200" dirty="0">
                <a:effectLst/>
                <a:ea typeface="微软雅黑" panose="020B0503020204020204" pitchFamily="34" charset="-122"/>
              </a:rPr>
              <a:t>4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号节点随后更新自己的信息，将它的后继从原本的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号，修改为新来的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5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号。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35C1899-9BE9-E35B-423C-659528BA19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632" y="3000803"/>
            <a:ext cx="3604773" cy="168653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81E78844-6A41-8DA0-EDE1-235DE2E3F9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6370" y="3000803"/>
            <a:ext cx="3604772" cy="1686538"/>
          </a:xfrm>
          <a:prstGeom prst="rect">
            <a:avLst/>
          </a:prstGeom>
        </p:spPr>
      </p:pic>
      <p:sp>
        <p:nvSpPr>
          <p:cNvPr id="14" name="箭头: 右 13">
            <a:extLst>
              <a:ext uri="{FF2B5EF4-FFF2-40B4-BE49-F238E27FC236}">
                <a16:creationId xmlns:a16="http://schemas.microsoft.com/office/drawing/2014/main" id="{A7FA138F-2BE0-EF70-A6D4-2DC29CE519D6}"/>
              </a:ext>
            </a:extLst>
          </p:cNvPr>
          <p:cNvSpPr/>
          <p:nvPr/>
        </p:nvSpPr>
        <p:spPr>
          <a:xfrm>
            <a:off x="5121830" y="3579676"/>
            <a:ext cx="1371600" cy="48837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83967EA-9368-C298-B74E-9C92496FC75C}"/>
              </a:ext>
            </a:extLst>
          </p:cNvPr>
          <p:cNvSpPr txBox="1"/>
          <p:nvPr/>
        </p:nvSpPr>
        <p:spPr>
          <a:xfrm>
            <a:off x="640639" y="5759149"/>
            <a:ext cx="7708461" cy="461665"/>
          </a:xfrm>
          <a:prstGeom prst="rect">
            <a:avLst/>
          </a:prstGeom>
          <a:solidFill>
            <a:srgbClr val="F2EDDE"/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effectLst/>
                <a:ea typeface="微软雅黑" panose="020B0503020204020204" pitchFamily="34" charset="-122"/>
              </a:rPr>
              <a:t>问：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新节点连后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 和 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前节点断后连新 </a:t>
            </a:r>
            <a:r>
              <a:rPr lang="zh-CN" altLang="en-US" sz="2400" dirty="0">
                <a:ea typeface="微软雅黑" panose="020B0503020204020204" pitchFamily="34" charset="-122"/>
              </a:rPr>
              <a:t>可以调换顺序吗？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 </a:t>
            </a:r>
            <a:endParaRPr lang="en-US" sz="2400" dirty="0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2CE9EF69-0318-0BC2-59F5-80E0A4A170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23699" y="5021634"/>
            <a:ext cx="2852872" cy="1368867"/>
          </a:xfrm>
          <a:prstGeom prst="rect">
            <a:avLst/>
          </a:prstGeom>
        </p:spPr>
      </p:pic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B60F09E3-675A-BA91-DEED-4B962198B893}"/>
              </a:ext>
            </a:extLst>
          </p:cNvPr>
          <p:cNvCxnSpPr/>
          <p:nvPr/>
        </p:nvCxnSpPr>
        <p:spPr>
          <a:xfrm flipV="1">
            <a:off x="426032" y="4906950"/>
            <a:ext cx="11185814" cy="651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0196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6877CB0-6F6D-2164-F31F-348622B43453}"/>
              </a:ext>
            </a:extLst>
          </p:cNvPr>
          <p:cNvSpPr txBox="1"/>
          <p:nvPr/>
        </p:nvSpPr>
        <p:spPr>
          <a:xfrm>
            <a:off x="775716" y="1615787"/>
            <a:ext cx="10495787" cy="10524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不能颠倒顺序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。如果先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前节点断后连新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，那么 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4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号节点会立刻将自己的后继更新为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5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号。此时，</a:t>
            </a: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4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号原本的后继是</a:t>
            </a: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号 这一关键信息就彻底丢失了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A7D9B066-B470-AEA2-A068-25C07F5841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716" y="2964226"/>
            <a:ext cx="3580789" cy="1675317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C5031550-3D83-429D-4D2A-7425F5E698DE}"/>
              </a:ext>
            </a:extLst>
          </p:cNvPr>
          <p:cNvSpPr txBox="1"/>
          <p:nvPr/>
        </p:nvSpPr>
        <p:spPr>
          <a:xfrm>
            <a:off x="4647334" y="3270314"/>
            <a:ext cx="6624169" cy="10524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如左图所示，如果先 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前节点断后连新 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那么就无法找到 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号节点去更新它的前驱节点了。</a:t>
            </a:r>
            <a:endParaRPr lang="en-US" sz="22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BA0BDB6-69C3-AA98-1179-1E068C5D646B}"/>
              </a:ext>
            </a:extLst>
          </p:cNvPr>
          <p:cNvSpPr txBox="1"/>
          <p:nvPr/>
        </p:nvSpPr>
        <p:spPr>
          <a:xfrm>
            <a:off x="775716" y="4873434"/>
            <a:ext cx="10495786" cy="1422954"/>
          </a:xfrm>
          <a:prstGeom prst="rect">
            <a:avLst/>
          </a:prstGeom>
          <a:solidFill>
            <a:srgbClr val="E4EDF0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当程序接着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新节点连后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时，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号节点去查询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号的后继，得到的结果变成了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号自己。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因此，链表插入的一个重要原则是：</a:t>
            </a:r>
            <a:r>
              <a:rPr lang="zh-CN" altLang="en-US" sz="2000" b="1" dirty="0">
                <a:ea typeface="微软雅黑" panose="020B0503020204020204" pitchFamily="34" charset="-122"/>
              </a:rPr>
              <a:t>先连接新节点的后继，再修改前驱节点的后继</a:t>
            </a:r>
            <a:r>
              <a:rPr lang="en-US" altLang="zh-CN" sz="2000" b="1" dirty="0"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ea typeface="微软雅黑" panose="020B0503020204020204" pitchFamily="34" charset="-122"/>
              </a:rPr>
              <a:t>先连后，再连前</a:t>
            </a:r>
            <a:r>
              <a:rPr lang="en-US" altLang="zh-CN" sz="2000" b="1" dirty="0"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。必须先让新节点牵住后面节点的手，前一个节点才能去牵新节点。</a:t>
            </a:r>
          </a:p>
        </p:txBody>
      </p:sp>
    </p:spTree>
    <p:extLst>
      <p:ext uri="{BB962C8B-B14F-4D97-AF65-F5344CB8AC3E}">
        <p14:creationId xmlns:p14="http://schemas.microsoft.com/office/powerpoint/2010/main" val="1734760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88061D1-0029-D771-E9FC-FFDF54D7EAA2}"/>
              </a:ext>
            </a:extLst>
          </p:cNvPr>
          <p:cNvSpPr txBox="1"/>
          <p:nvPr/>
        </p:nvSpPr>
        <p:spPr>
          <a:xfrm>
            <a:off x="775716" y="1614058"/>
            <a:ext cx="10495786" cy="544573"/>
          </a:xfrm>
          <a:prstGeom prst="rect">
            <a:avLst/>
          </a:prstGeom>
          <a:solidFill>
            <a:srgbClr val="E4EDF0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将</a:t>
            </a:r>
            <a:r>
              <a:rPr lang="zh-CN" altLang="en-US" sz="2200" dirty="0">
                <a:ea typeface="微软雅黑" panose="020B0503020204020204" pitchFamily="34" charset="-122"/>
              </a:rPr>
              <a:t>插入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新节点过程翻译为代码，可以书写一个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insert()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函数：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AEDD349-A23F-2C4C-031C-AB177363C9EA}"/>
              </a:ext>
            </a:extLst>
          </p:cNvPr>
          <p:cNvSpPr txBox="1"/>
          <p:nvPr/>
        </p:nvSpPr>
        <p:spPr>
          <a:xfrm>
            <a:off x="775716" y="4685919"/>
            <a:ext cx="10495786" cy="135934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insert(int x, int y) {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将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y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插入到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x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的后面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Next[y] = Next[x];  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y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的后继变成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x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原本的后继（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5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号指向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3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号）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Next[x] = y;        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x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的新后继变成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y（4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号指向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5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号）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5126E11C-6931-B536-8803-BD3D52B714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230" y="2802424"/>
            <a:ext cx="3032551" cy="145508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A3160D1-53F1-6573-DC46-AE0136AA48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0689" y="2802424"/>
            <a:ext cx="3110065" cy="1455082"/>
          </a:xfrm>
          <a:prstGeom prst="rect">
            <a:avLst/>
          </a:prstGeom>
        </p:spPr>
      </p:pic>
      <p:sp>
        <p:nvSpPr>
          <p:cNvPr id="13" name="箭头: 右 12">
            <a:extLst>
              <a:ext uri="{FF2B5EF4-FFF2-40B4-BE49-F238E27FC236}">
                <a16:creationId xmlns:a16="http://schemas.microsoft.com/office/drawing/2014/main" id="{B2A302C1-9CD2-E27D-E5A9-C51510146325}"/>
              </a:ext>
            </a:extLst>
          </p:cNvPr>
          <p:cNvSpPr/>
          <p:nvPr/>
        </p:nvSpPr>
        <p:spPr>
          <a:xfrm>
            <a:off x="3846474" y="3397608"/>
            <a:ext cx="533196" cy="26471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箭头: 右 13">
            <a:extLst>
              <a:ext uri="{FF2B5EF4-FFF2-40B4-BE49-F238E27FC236}">
                <a16:creationId xmlns:a16="http://schemas.microsoft.com/office/drawing/2014/main" id="{2A0E73F9-E818-8175-3F06-5EC4AE75BB67}"/>
              </a:ext>
            </a:extLst>
          </p:cNvPr>
          <p:cNvSpPr/>
          <p:nvPr/>
        </p:nvSpPr>
        <p:spPr>
          <a:xfrm>
            <a:off x="7792914" y="3397608"/>
            <a:ext cx="533196" cy="26471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1A170BD6-2BD0-DDAA-00F6-3ADE500453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48271" y="2802424"/>
            <a:ext cx="3110065" cy="145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938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1113950-328A-6D8C-62FE-C402B6B22A38}"/>
              </a:ext>
            </a:extLst>
          </p:cNvPr>
          <p:cNvSpPr txBox="1"/>
          <p:nvPr/>
        </p:nvSpPr>
        <p:spPr>
          <a:xfrm>
            <a:off x="775716" y="1685065"/>
            <a:ext cx="10548180" cy="1422954"/>
          </a:xfrm>
          <a:prstGeom prst="rect">
            <a:avLst/>
          </a:prstGeom>
          <a:solidFill>
            <a:srgbClr val="E4EDF0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而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链表的节点删除操作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同样不需要挪动其余节点，其本质是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绕过需要删除的节点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假设队伍当前的顺序是：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号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-&gt; 5</a:t>
            </a: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号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-&gt; 2</a:t>
            </a: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号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-&gt; 3</a:t>
            </a: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号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现在，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号节点后面的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2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号节点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需要退出队伍。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385239D2-441E-77A2-F190-EC5DCCF4D8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716" y="3547513"/>
            <a:ext cx="4237898" cy="804504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1E24FDED-B3BD-F95C-D393-65804CCDB5E6}"/>
              </a:ext>
            </a:extLst>
          </p:cNvPr>
          <p:cNvSpPr txBox="1"/>
          <p:nvPr/>
        </p:nvSpPr>
        <p:spPr>
          <a:xfrm>
            <a:off x="775717" y="4757396"/>
            <a:ext cx="10548179" cy="1426865"/>
          </a:xfrm>
          <a:prstGeom prst="rect">
            <a:avLst/>
          </a:prstGeom>
          <a:solidFill>
            <a:srgbClr val="F2EDDE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effectLst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号节点的后继是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号。既然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号要离开，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号只需要越过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号，直接指向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号后面的节点即可。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换程序的语言来说：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5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号节点（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x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）的新后继，应该变成它原本后继（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Next[x]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，即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2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号）的后继（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Next[Next[x]]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，即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号）。所以删除一个元素其实操作的对象是该元素的前驱节点。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08F5B44D-C39D-A613-225A-916F3C6727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4139" y="3177422"/>
            <a:ext cx="4163504" cy="1145119"/>
          </a:xfrm>
          <a:prstGeom prst="rect">
            <a:avLst/>
          </a:prstGeom>
        </p:spPr>
      </p:pic>
      <p:sp>
        <p:nvSpPr>
          <p:cNvPr id="19" name="箭头: 右 18">
            <a:extLst>
              <a:ext uri="{FF2B5EF4-FFF2-40B4-BE49-F238E27FC236}">
                <a16:creationId xmlns:a16="http://schemas.microsoft.com/office/drawing/2014/main" id="{22371608-6656-E96D-D292-5A9E1A3C9B7B}"/>
              </a:ext>
            </a:extLst>
          </p:cNvPr>
          <p:cNvSpPr/>
          <p:nvPr/>
        </p:nvSpPr>
        <p:spPr>
          <a:xfrm>
            <a:off x="5438883" y="3791303"/>
            <a:ext cx="929986" cy="31692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306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385239D2-441E-77A2-F190-EC5DCCF4D8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716" y="2085653"/>
            <a:ext cx="4237898" cy="804504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8F5B44D-C39D-A613-225A-916F3C6727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4139" y="1715562"/>
            <a:ext cx="4163504" cy="1145119"/>
          </a:xfrm>
          <a:prstGeom prst="rect">
            <a:avLst/>
          </a:prstGeom>
        </p:spPr>
      </p:pic>
      <p:sp>
        <p:nvSpPr>
          <p:cNvPr id="19" name="箭头: 右 18">
            <a:extLst>
              <a:ext uri="{FF2B5EF4-FFF2-40B4-BE49-F238E27FC236}">
                <a16:creationId xmlns:a16="http://schemas.microsoft.com/office/drawing/2014/main" id="{22371608-6656-E96D-D292-5A9E1A3C9B7B}"/>
              </a:ext>
            </a:extLst>
          </p:cNvPr>
          <p:cNvSpPr/>
          <p:nvPr/>
        </p:nvSpPr>
        <p:spPr>
          <a:xfrm>
            <a:off x="5438883" y="2329443"/>
            <a:ext cx="929986" cy="31692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B2296A9-8349-5F1F-EAAE-657B513F2DD2}"/>
              </a:ext>
            </a:extLst>
          </p:cNvPr>
          <p:cNvSpPr txBox="1"/>
          <p:nvPr/>
        </p:nvSpPr>
        <p:spPr>
          <a:xfrm>
            <a:off x="775716" y="4293167"/>
            <a:ext cx="10495787" cy="1463799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remove(int x) {             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删除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x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后面的那一个节点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Next[x] = Next[Next[x]];     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越过中间的节点，直接连接到下下个节点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B2D75C8-B2A3-5BD0-EBB6-3846A82F6405}"/>
              </a:ext>
            </a:extLst>
          </p:cNvPr>
          <p:cNvSpPr txBox="1"/>
          <p:nvPr/>
        </p:nvSpPr>
        <p:spPr>
          <a:xfrm>
            <a:off x="775716" y="3566433"/>
            <a:ext cx="10495786" cy="4308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200" dirty="0"/>
              <a:t>还是用一个函数来执行删除操作（注意参数意义），而代码仅需一行：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762694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1906FE51-65DF-C1A8-2A4B-4AAF7D3D9225}"/>
                  </a:ext>
                </a:extLst>
              </p:cNvPr>
              <p:cNvSpPr txBox="1"/>
              <p:nvPr/>
            </p:nvSpPr>
            <p:spPr>
              <a:xfrm>
                <a:off x="775716" y="1422218"/>
                <a:ext cx="10495787" cy="1422954"/>
              </a:xfrm>
              <a:prstGeom prst="rect">
                <a:avLst/>
              </a:prstGeom>
              <a:solidFill>
                <a:srgbClr val="F2EDDE"/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分析上述的插入和删除过程可以发现，无论是加入新节点还是移除旧节点，整个过程仅仅是修改了一到两个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Next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数组的指向值。因此，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链表的插入和删除操作的时间复杂度都是极快的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𝑶</m:t>
                    </m:r>
                    <m:d>
                      <m:dPr>
                        <m:ctrlP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e>
                    </m:d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，这正是链表相比于普通数组最大的优势所在。</a:t>
                </a: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1906FE51-65DF-C1A8-2A4B-4AAF7D3D92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6" y="1422218"/>
                <a:ext cx="10495787" cy="1422954"/>
              </a:xfrm>
              <a:prstGeom prst="rect">
                <a:avLst/>
              </a:prstGeom>
              <a:blipFill>
                <a:blip r:embed="rId5"/>
                <a:stretch>
                  <a:fillRect l="-581" b="-6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7C681AB0-96FA-D381-892F-4639EA6168DE}"/>
              </a:ext>
            </a:extLst>
          </p:cNvPr>
          <p:cNvSpPr txBox="1"/>
          <p:nvPr/>
        </p:nvSpPr>
        <p:spPr>
          <a:xfrm>
            <a:off x="775716" y="3044682"/>
            <a:ext cx="10495787" cy="32735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然而，这种单向的链表结构也存在一个问题。在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remove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函数中，必须提供要删除节点的前驱节点。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假设现在仅仅是</a:t>
            </a:r>
            <a:r>
              <a:rPr lang="zh-CN" altLang="en-US" sz="2000" dirty="0">
                <a:ea typeface="微软雅黑" panose="020B0503020204020204" pitchFamily="34" charset="-122"/>
              </a:rPr>
              <a:t>要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把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号节点删掉，但在单向结构中，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号节点只通过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Next[2]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知道自己的后继是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号，却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无法回头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知道自己的前驱是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号。找不到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号，就无法将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号和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号连接起来，删除操作便陷入僵局。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为了解决该问题，链表引入了更完善的设计：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让每个节点不仅记录自己的后继是谁，同时再用一个变量记录自己的前驱是谁，无法回头这个问题便解决了。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这种结构叫做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双向链表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359180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B164CBE-AA88-6472-DD21-E50768696B9B}"/>
              </a:ext>
            </a:extLst>
          </p:cNvPr>
          <p:cNvSpPr txBox="1"/>
          <p:nvPr/>
        </p:nvSpPr>
        <p:spPr>
          <a:xfrm>
            <a:off x="775715" y="1414715"/>
            <a:ext cx="10495787" cy="23501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为了解决单向链表无法回头的局限性，数据结构中自然而然地衍生出了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双向链表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在之前基于数组的模拟中，只有一个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Next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数组来记录后继。在双向链表中，需引入一个新的数组，通常命名为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Pre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Next[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] = j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：依然表示编号为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的元素，后面是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j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Pre[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] = k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：表示编号为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的元素，前面是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C7BC51A3-DDC5-DB5F-617F-B30A4BB985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715" y="4593679"/>
            <a:ext cx="4440521" cy="849606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181E2A73-6086-3FCE-FA65-E9ED46FC75AF}"/>
              </a:ext>
            </a:extLst>
          </p:cNvPr>
          <p:cNvSpPr txBox="1"/>
          <p:nvPr/>
        </p:nvSpPr>
        <p:spPr>
          <a:xfrm>
            <a:off x="5547447" y="4031589"/>
            <a:ext cx="5724055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effectLst/>
                <a:ea typeface="微软雅黑" panose="020B0503020204020204" pitchFamily="34" charset="-122"/>
              </a:rPr>
              <a:t>对于左图，双向链表的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Pre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数组的表示为：</a:t>
            </a:r>
            <a:endParaRPr lang="en-US" sz="2000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55C9A1C-E586-E439-622D-6E1CB9C79B61}"/>
              </a:ext>
            </a:extLst>
          </p:cNvPr>
          <p:cNvSpPr txBox="1"/>
          <p:nvPr/>
        </p:nvSpPr>
        <p:spPr>
          <a:xfrm>
            <a:off x="7453203" y="4657135"/>
            <a:ext cx="1398876" cy="400110"/>
          </a:xfrm>
          <a:prstGeom prst="rect">
            <a:avLst/>
          </a:prstGeom>
          <a:solidFill>
            <a:srgbClr val="E9E0EC"/>
          </a:solidFill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Pre 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数组</a:t>
            </a:r>
            <a:endParaRPr lang="en-US" sz="2000" dirty="0"/>
          </a:p>
        </p:txBody>
      </p:sp>
      <p:graphicFrame>
        <p:nvGraphicFramePr>
          <p:cNvPr id="19" name="表格 18">
            <a:extLst>
              <a:ext uri="{FF2B5EF4-FFF2-40B4-BE49-F238E27FC236}">
                <a16:creationId xmlns:a16="http://schemas.microsoft.com/office/drawing/2014/main" id="{6819D368-BC42-9F79-1AB4-9CF1B01B1C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033729"/>
              </p:ext>
            </p:extLst>
          </p:nvPr>
        </p:nvGraphicFramePr>
        <p:xfrm>
          <a:off x="7613124" y="5701584"/>
          <a:ext cx="3493222" cy="5365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2204">
                  <a:extLst>
                    <a:ext uri="{9D8B030D-6E8A-4147-A177-3AD203B41FA5}">
                      <a16:colId xmlns:a16="http://schemas.microsoft.com/office/drawing/2014/main" val="1103682233"/>
                    </a:ext>
                  </a:extLst>
                </a:gridCol>
                <a:gridCol w="592201">
                  <a:extLst>
                    <a:ext uri="{9D8B030D-6E8A-4147-A177-3AD203B41FA5}">
                      <a16:colId xmlns:a16="http://schemas.microsoft.com/office/drawing/2014/main" val="2983455214"/>
                    </a:ext>
                  </a:extLst>
                </a:gridCol>
                <a:gridCol w="572205">
                  <a:extLst>
                    <a:ext uri="{9D8B030D-6E8A-4147-A177-3AD203B41FA5}">
                      <a16:colId xmlns:a16="http://schemas.microsoft.com/office/drawing/2014/main" val="2084202211"/>
                    </a:ext>
                  </a:extLst>
                </a:gridCol>
                <a:gridCol w="582204">
                  <a:extLst>
                    <a:ext uri="{9D8B030D-6E8A-4147-A177-3AD203B41FA5}">
                      <a16:colId xmlns:a16="http://schemas.microsoft.com/office/drawing/2014/main" val="1190041974"/>
                    </a:ext>
                  </a:extLst>
                </a:gridCol>
                <a:gridCol w="582204">
                  <a:extLst>
                    <a:ext uri="{9D8B030D-6E8A-4147-A177-3AD203B41FA5}">
                      <a16:colId xmlns:a16="http://schemas.microsoft.com/office/drawing/2014/main" val="1008614897"/>
                    </a:ext>
                  </a:extLst>
                </a:gridCol>
                <a:gridCol w="582204">
                  <a:extLst>
                    <a:ext uri="{9D8B030D-6E8A-4147-A177-3AD203B41FA5}">
                      <a16:colId xmlns:a16="http://schemas.microsoft.com/office/drawing/2014/main" val="735177189"/>
                    </a:ext>
                  </a:extLst>
                </a:gridCol>
              </a:tblGrid>
              <a:tr h="53657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45936144"/>
                  </a:ext>
                </a:extLst>
              </a:tr>
            </a:tbl>
          </a:graphicData>
        </a:graphic>
      </p:graphicFrame>
      <p:sp>
        <p:nvSpPr>
          <p:cNvPr id="20" name="文本框 19">
            <a:extLst>
              <a:ext uri="{FF2B5EF4-FFF2-40B4-BE49-F238E27FC236}">
                <a16:creationId xmlns:a16="http://schemas.microsoft.com/office/drawing/2014/main" id="{33F65FDE-329C-A575-3AD0-C78D96B133C8}"/>
              </a:ext>
            </a:extLst>
          </p:cNvPr>
          <p:cNvSpPr txBox="1"/>
          <p:nvPr/>
        </p:nvSpPr>
        <p:spPr>
          <a:xfrm>
            <a:off x="5597667" y="5769815"/>
            <a:ext cx="1905139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ea typeface="微软雅黑" panose="020B0503020204020204" pitchFamily="34" charset="-122"/>
              </a:rPr>
              <a:t>数组值</a:t>
            </a:r>
            <a:r>
              <a:rPr lang="en-US" altLang="zh-CN" sz="2000" b="1" dirty="0"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ea typeface="微软雅黑" panose="020B0503020204020204" pitchFamily="34" charset="-122"/>
              </a:rPr>
              <a:t>前驱</a:t>
            </a:r>
            <a:r>
              <a:rPr lang="en-US" altLang="zh-CN" sz="2000" b="1" dirty="0">
                <a:ea typeface="微软雅黑" panose="020B0503020204020204" pitchFamily="34" charset="-122"/>
              </a:rPr>
              <a:t>)</a:t>
            </a:r>
            <a:r>
              <a:rPr lang="zh-CN" altLang="en-US" sz="2000" b="1" dirty="0">
                <a:ea typeface="微软雅黑" panose="020B0503020204020204" pitchFamily="34" charset="-122"/>
              </a:rPr>
              <a:t>：</a:t>
            </a:r>
            <a:endParaRPr lang="en-US" sz="2000" b="1" dirty="0"/>
          </a:p>
        </p:txBody>
      </p:sp>
      <p:graphicFrame>
        <p:nvGraphicFramePr>
          <p:cNvPr id="21" name="表格 20">
            <a:extLst>
              <a:ext uri="{FF2B5EF4-FFF2-40B4-BE49-F238E27FC236}">
                <a16:creationId xmlns:a16="http://schemas.microsoft.com/office/drawing/2014/main" id="{0C9F3CCD-066D-451A-5557-8783F63782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7060138"/>
              </p:ext>
            </p:extLst>
          </p:nvPr>
        </p:nvGraphicFramePr>
        <p:xfrm>
          <a:off x="7613123" y="5198962"/>
          <a:ext cx="3493222" cy="3962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82204">
                  <a:extLst>
                    <a:ext uri="{9D8B030D-6E8A-4147-A177-3AD203B41FA5}">
                      <a16:colId xmlns:a16="http://schemas.microsoft.com/office/drawing/2014/main" val="1103682233"/>
                    </a:ext>
                  </a:extLst>
                </a:gridCol>
                <a:gridCol w="592201">
                  <a:extLst>
                    <a:ext uri="{9D8B030D-6E8A-4147-A177-3AD203B41FA5}">
                      <a16:colId xmlns:a16="http://schemas.microsoft.com/office/drawing/2014/main" val="2983455214"/>
                    </a:ext>
                  </a:extLst>
                </a:gridCol>
                <a:gridCol w="572205">
                  <a:extLst>
                    <a:ext uri="{9D8B030D-6E8A-4147-A177-3AD203B41FA5}">
                      <a16:colId xmlns:a16="http://schemas.microsoft.com/office/drawing/2014/main" val="2084202211"/>
                    </a:ext>
                  </a:extLst>
                </a:gridCol>
                <a:gridCol w="582204">
                  <a:extLst>
                    <a:ext uri="{9D8B030D-6E8A-4147-A177-3AD203B41FA5}">
                      <a16:colId xmlns:a16="http://schemas.microsoft.com/office/drawing/2014/main" val="1190041974"/>
                    </a:ext>
                  </a:extLst>
                </a:gridCol>
                <a:gridCol w="582204">
                  <a:extLst>
                    <a:ext uri="{9D8B030D-6E8A-4147-A177-3AD203B41FA5}">
                      <a16:colId xmlns:a16="http://schemas.microsoft.com/office/drawing/2014/main" val="1008614897"/>
                    </a:ext>
                  </a:extLst>
                </a:gridCol>
                <a:gridCol w="582204">
                  <a:extLst>
                    <a:ext uri="{9D8B030D-6E8A-4147-A177-3AD203B41FA5}">
                      <a16:colId xmlns:a16="http://schemas.microsoft.com/office/drawing/2014/main" val="303943880"/>
                    </a:ext>
                  </a:extLst>
                </a:gridCol>
              </a:tblGrid>
              <a:tr h="29823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45936144"/>
                  </a:ext>
                </a:extLst>
              </a:tr>
            </a:tbl>
          </a:graphicData>
        </a:graphic>
      </p:graphicFrame>
      <p:sp>
        <p:nvSpPr>
          <p:cNvPr id="22" name="文本框 21">
            <a:extLst>
              <a:ext uri="{FF2B5EF4-FFF2-40B4-BE49-F238E27FC236}">
                <a16:creationId xmlns:a16="http://schemas.microsoft.com/office/drawing/2014/main" id="{F655F3E0-FF06-4B06-10EB-5B5DC66F1FF7}"/>
              </a:ext>
            </a:extLst>
          </p:cNvPr>
          <p:cNvSpPr txBox="1"/>
          <p:nvPr/>
        </p:nvSpPr>
        <p:spPr>
          <a:xfrm>
            <a:off x="5597668" y="5190067"/>
            <a:ext cx="1905138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ea typeface="微软雅黑" panose="020B0503020204020204" pitchFamily="34" charset="-122"/>
              </a:rPr>
              <a:t>下标</a:t>
            </a:r>
            <a:r>
              <a:rPr lang="en-US" altLang="zh-CN" sz="2000" b="1" dirty="0"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ea typeface="微软雅黑" panose="020B0503020204020204" pitchFamily="34" charset="-122"/>
              </a:rPr>
              <a:t>编号</a:t>
            </a:r>
            <a:r>
              <a:rPr lang="en-US" altLang="zh-CN" sz="2000" b="1" dirty="0">
                <a:ea typeface="微软雅黑" panose="020B0503020204020204" pitchFamily="34" charset="-122"/>
              </a:rPr>
              <a:t>)</a:t>
            </a:r>
            <a:r>
              <a:rPr lang="zh-CN" altLang="en-US" sz="2000" b="1" dirty="0">
                <a:ea typeface="微软雅黑" panose="020B0503020204020204" pitchFamily="34" charset="-122"/>
              </a:rPr>
              <a:t>：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811219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20" grpId="0" animBg="1"/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9BFAE95-C523-5F71-AD92-DD05E2E12BC8}"/>
              </a:ext>
            </a:extLst>
          </p:cNvPr>
          <p:cNvSpPr txBox="1"/>
          <p:nvPr/>
        </p:nvSpPr>
        <p:spPr>
          <a:xfrm>
            <a:off x="734151" y="2461896"/>
            <a:ext cx="10623112" cy="3736216"/>
          </a:xfrm>
          <a:prstGeom prst="rect">
            <a:avLst/>
          </a:prstGeom>
          <a:solidFill>
            <a:srgbClr val="F2EDDE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那现在如果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把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2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号节点 删掉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，在双向链表中该如何操作呢？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现在的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号节点 拥有了向前看也可以向后看的能力：可以通过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Pre[2]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知道自己前面是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号。也可以通过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Next[2]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知道自己后面是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号。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因此程序可以直接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提取出前驱和后继节点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5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号 和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号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，并让它们相互连接在一起：让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号 的后面变成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号。让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号 的前面变成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号。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这样，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号 节点就被删除掉了。但是要注意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除了更新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Next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数组的值，也需要更新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Pre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数组的值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，对于删除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号 节点而言，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Pre</a:t>
            </a:r>
            <a:r>
              <a:rPr lang="zh-CN" altLang="en-US" sz="2000" dirty="0">
                <a:ea typeface="微软雅黑" panose="020B0503020204020204" pitchFamily="34" charset="-122"/>
              </a:rPr>
              <a:t> 数组需要将 </a:t>
            </a:r>
            <a:r>
              <a:rPr lang="en-US" altLang="zh-CN" sz="2000" dirty="0"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ea typeface="微软雅黑" panose="020B0503020204020204" pitchFamily="34" charset="-122"/>
              </a:rPr>
              <a:t>号 的前驱节点设置为 </a:t>
            </a:r>
            <a:r>
              <a:rPr lang="en-US" altLang="zh-CN" sz="2000" dirty="0"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ea typeface="微软雅黑" panose="020B0503020204020204" pitchFamily="34" charset="-122"/>
              </a:rPr>
              <a:t>号</a:t>
            </a:r>
            <a:r>
              <a:rPr lang="en-US" altLang="zh-CN" sz="2000" dirty="0"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a typeface="微软雅黑" panose="020B0503020204020204" pitchFamily="34" charset="-122"/>
              </a:rPr>
              <a:t>原前驱的前驱</a:t>
            </a:r>
            <a:r>
              <a:rPr lang="en-US" altLang="zh-CN" sz="2000" dirty="0"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a typeface="微软雅黑" panose="020B0503020204020204" pitchFamily="34" charset="-122"/>
              </a:rPr>
              <a:t>，代码也就是 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Pre[3] = Pre[Pre[3]];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69396CC-FE18-BA9F-E865-CC55EC9175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6758" y="1472589"/>
            <a:ext cx="4237898" cy="80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732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F219A9A-2650-823B-221C-ACA2B02AE46C}"/>
              </a:ext>
            </a:extLst>
          </p:cNvPr>
          <p:cNvSpPr txBox="1"/>
          <p:nvPr/>
        </p:nvSpPr>
        <p:spPr>
          <a:xfrm>
            <a:off x="705103" y="4264918"/>
            <a:ext cx="10566400" cy="18885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而不管是什么链表，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核心始终都是 </a:t>
            </a:r>
            <a:r>
              <a:rPr lang="en-US" altLang="zh-CN" sz="2000" dirty="0">
                <a:ea typeface="Microsoft YaHei" panose="020B0503020204020204" pitchFamily="34" charset="-122"/>
              </a:rPr>
              <a:t>Next 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数组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。它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能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赋予了数据指向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的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能力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通过 </a:t>
            </a:r>
            <a:r>
              <a:rPr lang="en-US" altLang="zh-CN" sz="2000" dirty="0">
                <a:ea typeface="Microsoft YaHei" panose="020B0503020204020204" pitchFamily="34" charset="-122"/>
              </a:rPr>
              <a:t>Next </a:t>
            </a:r>
            <a:r>
              <a:rPr lang="zh-CN" altLang="en-US" sz="2000" dirty="0">
                <a:ea typeface="Microsoft YaHei" panose="020B0503020204020204" pitchFamily="34" charset="-122"/>
              </a:rPr>
              <a:t>数组的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这个关系网，就可以建立起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指向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j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的逻辑顺序。整个数据的顺序就是靠这样一条条关系给串联起来的。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a typeface="微软雅黑" panose="020B0503020204020204" pitchFamily="34" charset="-122"/>
              </a:rPr>
              <a:t>我们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通过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Next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数组来模拟表达一个链表的方式叫做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静态链表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因为数组的大小通常固定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。</a:t>
            </a:r>
            <a:endParaRPr lang="en-US" altLang="zh-CN" sz="2000" b="1" dirty="0">
              <a:effectLst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4DFD3A62-74A2-C72C-5F84-E6F553E60630}"/>
                  </a:ext>
                </a:extLst>
              </p:cNvPr>
              <p:cNvSpPr txBox="1"/>
              <p:nvPr/>
            </p:nvSpPr>
            <p:spPr>
              <a:xfrm>
                <a:off x="705103" y="1449395"/>
                <a:ext cx="10566400" cy="2346283"/>
              </a:xfrm>
              <a:prstGeom prst="rect">
                <a:avLst/>
              </a:prstGeom>
              <a:solidFill>
                <a:srgbClr val="E4EDF0"/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双向链表使得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双向遍历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（从头到尾，或者从尾到头）成为可能，同时也让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任意已知节点的删除和插入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变得轻而易举，时间复杂度依然保持在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𝑂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e>
                    </m:d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但是在进行插入和删除时，而双向链表需要同时维护两个数组，逻辑上需要更加细心。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总而言之，双向链表是单向链表的升级，多了向前遍历的能力，在实际的代码编写与软件开发中，为了应对复杂的增删查改需求，底层大多采用的都是这种双向链表结构。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4DFD3A62-74A2-C72C-5F84-E6F553E606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103" y="1449395"/>
                <a:ext cx="10566400" cy="2346283"/>
              </a:xfrm>
              <a:prstGeom prst="rect">
                <a:avLst/>
              </a:prstGeom>
              <a:blipFill>
                <a:blip r:embed="rId5"/>
                <a:stretch>
                  <a:fillRect l="-635" b="-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6417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4F875E9B-744A-9377-2962-266C0894C532}"/>
                  </a:ext>
                </a:extLst>
              </p:cNvPr>
              <p:cNvSpPr txBox="1"/>
              <p:nvPr/>
            </p:nvSpPr>
            <p:spPr>
              <a:xfrm>
                <a:off x="727365" y="1448762"/>
                <a:ext cx="10544138" cy="470468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200" b="1" dirty="0">
                    <a:ea typeface="微软雅黑" panose="020B0503020204020204" pitchFamily="34" charset="-122"/>
                  </a:rPr>
                  <a:t>例</a:t>
                </a:r>
                <a:r>
                  <a:rPr lang="en-US" altLang="zh-CN" sz="2200" b="1" dirty="0">
                    <a:effectLst/>
                    <a:ea typeface="微软雅黑" panose="020B0503020204020204" pitchFamily="34" charset="-122"/>
                  </a:rPr>
                  <a:t>15-11</a:t>
                </a:r>
                <a:r>
                  <a:rPr lang="en-US" altLang="zh-CN" sz="2200" b="1" dirty="0"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b="1" dirty="0">
                    <a:effectLst/>
                    <a:ea typeface="微软雅黑" panose="020B0503020204020204" pitchFamily="34" charset="-122"/>
                  </a:rPr>
                  <a:t>排队模拟</a:t>
                </a:r>
                <a:r>
                  <a:rPr lang="en-US" altLang="zh-CN" sz="2200" b="1" dirty="0">
                    <a:effectLst/>
                    <a:ea typeface="微软雅黑" panose="020B0503020204020204" pitchFamily="34" charset="-122"/>
                  </a:rPr>
                  <a:t>(B0223)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你需要实现一个类似于排队的数据结构，维护一个最初只包含元素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的表（其中元素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没有前驱，也没有后继），支持以下五种操作：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2000" b="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1.</m:t>
                    </m:r>
                    <m:r>
                      <a:rPr lang="en-US" altLang="zh-CN" sz="2000" b="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𝑖𝑛𝑠</m:t>
                    </m:r>
                    <m:r>
                      <m:rPr>
                        <m:lit/>
                      </m:rPr>
                      <a:rPr lang="en-US" altLang="zh-CN" sz="2000" b="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_</m:t>
                    </m:r>
                    <m:r>
                      <a:rPr lang="en-US" altLang="zh-CN" sz="2000" b="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𝑏𝑎𝑐𝑘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  <m:r>
                          <a:rPr lang="en-US" altLang="zh-CN" sz="2000" b="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r>
                          <a:rPr lang="en-US" altLang="zh-CN" sz="2000" b="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𝑦</m:t>
                        </m:r>
                      </m:e>
                    </m:d>
                    <m:r>
                      <a:rPr lang="zh-CN" altLang="en-US" sz="2000" b="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：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将元素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𝑦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插入到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后面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fr-FR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2.</m:t>
                    </m:r>
                    <m:r>
                      <a:rPr lang="fr-FR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𝑖𝑛</m:t>
                    </m:r>
                    <m:r>
                      <m:rPr>
                        <m:sty m:val="p"/>
                      </m:rP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s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_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𝑓𝑟𝑜𝑛𝑡</m:t>
                    </m:r>
                    <m:d>
                      <m:dPr>
                        <m:ctrlPr>
                          <a:rPr lang="fr-F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fr-F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  <m:r>
                          <a:rPr lang="fr-F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r>
                          <a:rPr lang="fr-F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𝑦</m:t>
                        </m:r>
                      </m:e>
                    </m:d>
                    <m:r>
                      <a:rPr lang="zh-CN" altLang="fr-FR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：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将元素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𝑦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插入到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前面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3.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𝑎𝑠𝑘</m:t>
                    </m:r>
                    <m:r>
                      <a:rPr lang="en-US" altLang="zh-CN" sz="2000" b="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_</m:t>
                    </m:r>
                    <m:r>
                      <a:rPr lang="en-US" altLang="zh-CN" sz="2000" b="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𝑏𝑎𝑐𝑘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  <m:r>
                      <a:rPr lang="zh-CN" altLang="en-US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：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询问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后面的元素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4.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𝑎𝑠𝑘</m:t>
                    </m:r>
                    <m:r>
                      <a:rPr lang="en-US" altLang="zh-CN" sz="2000" b="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_</m:t>
                    </m:r>
                    <m:r>
                      <a:rPr lang="en-US" altLang="zh-CN" sz="2000" b="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𝑓𝑟𝑜𝑛𝑡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  <m:r>
                      <a:rPr lang="zh-CN" altLang="en-US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：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询问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前面的元素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5.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𝑑𝑒𝑙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  <m:r>
                      <a:rPr lang="zh-CN" altLang="en-US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：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从表中删除元素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（不改变其他元素的先后顺序）</a:t>
                </a:r>
                <a:endParaRPr lang="en-US" altLang="zh-CN" sz="20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对于每个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𝑎𝑠𝑘</m:t>
                    </m:r>
                    <m:r>
                      <m:rPr>
                        <m:lit/>
                      </m:rP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_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𝑏𝑎𝑐𝑘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和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𝑎𝑠𝑘</m:t>
                    </m:r>
                    <m:r>
                      <m:rPr>
                        <m:lit/>
                      </m:rP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_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𝑓𝑟𝑜𝑛𝑡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操作，输出询问结果。如果询问的元素不存在或没有前驱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/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后继，输出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𝑁𝑈𝐿𝐿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4F875E9B-744A-9377-2962-266C0894C5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365" y="1448762"/>
                <a:ext cx="10544138" cy="4704686"/>
              </a:xfrm>
              <a:prstGeom prst="rect">
                <a:avLst/>
              </a:prstGeom>
              <a:blipFill>
                <a:blip r:embed="rId5"/>
                <a:stretch>
                  <a:fillRect l="-751" b="-1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353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7F0A2AE-0B53-A51C-AAEC-ABE55F09646B}"/>
              </a:ext>
            </a:extLst>
          </p:cNvPr>
          <p:cNvSpPr txBox="1"/>
          <p:nvPr/>
        </p:nvSpPr>
        <p:spPr>
          <a:xfrm>
            <a:off x="775716" y="1477060"/>
            <a:ext cx="10495787" cy="18885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首先分析这个题目。我们需要维护一个动态的队伍，支持五种操作：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在任意位置的前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/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后插入，查询前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/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后的元素，以及删除任意元素。</a:t>
            </a:r>
            <a:endParaRPr lang="en-US" altLang="zh-CN" sz="2000" b="1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a typeface="微软雅黑" panose="020B0503020204020204" pitchFamily="34" charset="-122"/>
              </a:rPr>
              <a:t>其中 </a:t>
            </a:r>
            <a:r>
              <a:rPr lang="zh-CN" altLang="en-US" sz="2000" b="1" dirty="0">
                <a:solidFill>
                  <a:schemeClr val="accent4">
                    <a:lumMod val="75000"/>
                  </a:schemeClr>
                </a:solidFill>
                <a:effectLst/>
                <a:ea typeface="微软雅黑" panose="020B0503020204020204" pitchFamily="34" charset="-122"/>
              </a:rPr>
              <a:t>在任意位置的前</a:t>
            </a:r>
            <a:r>
              <a:rPr lang="en-US" altLang="zh-CN" sz="2000" b="1" dirty="0">
                <a:solidFill>
                  <a:schemeClr val="accent4">
                    <a:lumMod val="75000"/>
                  </a:schemeClr>
                </a:solidFill>
                <a:effectLst/>
                <a:ea typeface="微软雅黑" panose="020B0503020204020204" pitchFamily="34" charset="-122"/>
              </a:rPr>
              <a:t>/</a:t>
            </a:r>
            <a:r>
              <a:rPr lang="zh-CN" altLang="en-US" sz="2000" b="1" dirty="0">
                <a:solidFill>
                  <a:schemeClr val="accent4">
                    <a:lumMod val="75000"/>
                  </a:schemeClr>
                </a:solidFill>
                <a:effectLst/>
                <a:ea typeface="微软雅黑" panose="020B0503020204020204" pitchFamily="34" charset="-122"/>
              </a:rPr>
              <a:t>后插入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和 </a:t>
            </a:r>
            <a:r>
              <a:rPr lang="zh-CN" altLang="en-US" sz="2000" b="1" dirty="0">
                <a:solidFill>
                  <a:schemeClr val="accent4">
                    <a:lumMod val="75000"/>
                  </a:schemeClr>
                </a:solidFill>
                <a:effectLst/>
                <a:ea typeface="微软雅黑" panose="020B0503020204020204" pitchFamily="34" charset="-122"/>
              </a:rPr>
              <a:t>删除任意元素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是链表的强项，时间复杂度为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O(1)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，可是对于 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effectLst/>
                <a:ea typeface="微软雅黑" panose="020B0503020204020204" pitchFamily="34" charset="-122"/>
              </a:rPr>
              <a:t>查询前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  <a:effectLst/>
                <a:ea typeface="微软雅黑" panose="020B0503020204020204" pitchFamily="34" charset="-122"/>
              </a:rPr>
              <a:t>/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effectLst/>
                <a:ea typeface="微软雅黑" panose="020B0503020204020204" pitchFamily="34" charset="-122"/>
              </a:rPr>
              <a:t>后的元素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链表就需要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O(n)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的时间复杂度了有些慢了。有什么优化的办法呢？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0BC78967-C195-D8CB-D28A-E7C0C64B19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148" y="3794415"/>
            <a:ext cx="6310884" cy="945894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6802BBE5-B045-4B67-9D42-6D74EA5D0C61}"/>
              </a:ext>
            </a:extLst>
          </p:cNvPr>
          <p:cNvSpPr txBox="1"/>
          <p:nvPr/>
        </p:nvSpPr>
        <p:spPr>
          <a:xfrm>
            <a:off x="775716" y="5169134"/>
            <a:ext cx="10495787" cy="10524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对于链表而言，我们一般保存的都是起点位置，通过起点位置就可以把整个数据串起来，但是代价就是查询一个元素需要从起点开始遍历，直到找到对应元素为止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92100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3F0138A-F667-9365-CF88-69E7608C087D}"/>
              </a:ext>
            </a:extLst>
          </p:cNvPr>
          <p:cNvSpPr txBox="1"/>
          <p:nvPr/>
        </p:nvSpPr>
        <p:spPr>
          <a:xfrm>
            <a:off x="775716" y="1561405"/>
            <a:ext cx="10495787" cy="1426865"/>
          </a:xfrm>
          <a:prstGeom prst="rect">
            <a:avLst/>
          </a:prstGeom>
          <a:solidFill>
            <a:srgbClr val="F2EDDE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分析一下本题的约束：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 &lt;= x, y &lt;= 100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：也就是所有同学</a:t>
            </a:r>
            <a:r>
              <a:rPr lang="zh-CN" altLang="en-US" sz="2000" dirty="0">
                <a:ea typeface="微软雅黑" panose="020B0503020204020204" pitchFamily="34" charset="-122"/>
              </a:rPr>
              <a:t>的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编号最大不会超过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100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同学的编号最大只有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100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。这意味着我们可以开一个大小为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101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的数组，直接用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同学的编号（值）来当做数组的下标，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通过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数组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[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同学的编号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]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直接查询结果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也就是桶数组的思想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！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DCD3A6E-BCFD-3A66-B3D7-9838B4258A74}"/>
                  </a:ext>
                </a:extLst>
              </p:cNvPr>
              <p:cNvSpPr txBox="1"/>
              <p:nvPr/>
            </p:nvSpPr>
            <p:spPr>
              <a:xfrm>
                <a:off x="775716" y="3525611"/>
                <a:ext cx="10495787" cy="2350195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Consolas" panose="020B0609020204030204" pitchFamily="49" charset="0"/>
                  <a:buChar char="•"/>
                </a:pPr>
                <a:r>
                  <a:rPr lang="en-US" sz="2000" dirty="0">
                    <a:solidFill>
                      <a:srgbClr val="C00000"/>
                    </a:solidFill>
                    <a:ea typeface="微软雅黑" panose="020B0503020204020204" pitchFamily="34" charset="-122"/>
                  </a:rPr>
                  <a:t>int R[101];</a:t>
                </a:r>
                <a:r>
                  <a:rPr lang="en-US" sz="2000" dirty="0">
                    <a:ea typeface="微软雅黑" panose="020B0503020204020204" pitchFamily="34" charset="-122"/>
                  </a:rPr>
                  <a:t> // </a:t>
                </a:r>
                <a:r>
                  <a:rPr lang="en-US" sz="2000" dirty="0">
                    <a:solidFill>
                      <a:srgbClr val="C00000"/>
                    </a:solidFill>
                    <a:ea typeface="微软雅黑" panose="020B0503020204020204" pitchFamily="34" charset="-122"/>
                  </a:rPr>
                  <a:t>R</a:t>
                </a:r>
                <a:r>
                  <a:rPr lang="en-US" sz="2000" dirty="0"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代表 </a:t>
                </a:r>
                <a:r>
                  <a:rPr lang="en-US" sz="2000" dirty="0" err="1">
                    <a:ea typeface="微软雅黑" panose="020B0503020204020204" pitchFamily="34" charset="-122"/>
                  </a:rPr>
                  <a:t>Right，</a:t>
                </a:r>
                <a:r>
                  <a:rPr lang="en-US" sz="2000" dirty="0" err="1">
                    <a:solidFill>
                      <a:srgbClr val="C00000"/>
                    </a:solidFill>
                    <a:ea typeface="微软雅黑" panose="020B0503020204020204" pitchFamily="34" charset="-122"/>
                  </a:rPr>
                  <a:t>R</a:t>
                </a:r>
                <a:r>
                  <a:rPr lang="en-US" sz="2000" dirty="0">
                    <a:solidFill>
                      <a:srgbClr val="C00000"/>
                    </a:solidFill>
                    <a:ea typeface="微软雅黑" panose="020B0503020204020204" pitchFamily="34" charset="-122"/>
                  </a:rPr>
                  <a:t>[</a:t>
                </a:r>
                <a:r>
                  <a:rPr lang="en-US" sz="2000" dirty="0" err="1">
                    <a:solidFill>
                      <a:srgbClr val="C00000"/>
                    </a:solidFill>
                    <a:ea typeface="微软雅黑" panose="020B0503020204020204" pitchFamily="34" charset="-122"/>
                  </a:rPr>
                  <a:t>i</a:t>
                </a:r>
                <a:r>
                  <a:rPr lang="en-US" sz="2000" dirty="0">
                    <a:solidFill>
                      <a:srgbClr val="C00000"/>
                    </a:solidFill>
                    <a:ea typeface="微软雅黑" panose="020B0503020204020204" pitchFamily="34" charset="-122"/>
                  </a:rPr>
                  <a:t>]</a:t>
                </a:r>
                <a:r>
                  <a:rPr lang="en-US" sz="2000" dirty="0"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存储 </a:t>
                </a:r>
                <a:r>
                  <a:rPr lang="en-US" sz="2000" dirty="0" err="1">
                    <a:ea typeface="微软雅黑" panose="020B0503020204020204" pitchFamily="34" charset="-122"/>
                  </a:rPr>
                  <a:t>i</a:t>
                </a:r>
                <a:r>
                  <a:rPr lang="en-US" sz="2000" dirty="0"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右边的元素是谁。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Consolas" panose="020B0609020204030204" pitchFamily="49" charset="0"/>
                  <a:buChar char="•"/>
                </a:pPr>
                <a:r>
                  <a:rPr lang="en-US" sz="2000" dirty="0">
                    <a:solidFill>
                      <a:srgbClr val="C00000"/>
                    </a:solidFill>
                    <a:ea typeface="微软雅黑" panose="020B0503020204020204" pitchFamily="34" charset="-122"/>
                  </a:rPr>
                  <a:t>int L[101];</a:t>
                </a:r>
                <a:r>
                  <a:rPr lang="en-US" sz="2000" dirty="0">
                    <a:ea typeface="微软雅黑" panose="020B0503020204020204" pitchFamily="34" charset="-122"/>
                  </a:rPr>
                  <a:t> // </a:t>
                </a:r>
                <a:r>
                  <a:rPr lang="en-US" sz="2000" dirty="0">
                    <a:solidFill>
                      <a:srgbClr val="C00000"/>
                    </a:solidFill>
                    <a:ea typeface="微软雅黑" panose="020B0503020204020204" pitchFamily="34" charset="-122"/>
                  </a:rPr>
                  <a:t>L</a:t>
                </a:r>
                <a:r>
                  <a:rPr lang="en-US" sz="2000" dirty="0"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代表 </a:t>
                </a:r>
                <a:r>
                  <a:rPr lang="en-US" sz="2000" dirty="0" err="1">
                    <a:ea typeface="微软雅黑" panose="020B0503020204020204" pitchFamily="34" charset="-122"/>
                  </a:rPr>
                  <a:t>Left，</a:t>
                </a:r>
                <a:r>
                  <a:rPr lang="en-US" sz="2000" dirty="0" err="1">
                    <a:solidFill>
                      <a:srgbClr val="C00000"/>
                    </a:solidFill>
                    <a:ea typeface="微软雅黑" panose="020B0503020204020204" pitchFamily="34" charset="-122"/>
                  </a:rPr>
                  <a:t>L</a:t>
                </a:r>
                <a:r>
                  <a:rPr lang="en-US" sz="2000" dirty="0">
                    <a:solidFill>
                      <a:srgbClr val="C00000"/>
                    </a:solidFill>
                    <a:ea typeface="微软雅黑" panose="020B0503020204020204" pitchFamily="34" charset="-122"/>
                  </a:rPr>
                  <a:t>[</a:t>
                </a:r>
                <a:r>
                  <a:rPr lang="en-US" sz="2000" dirty="0" err="1">
                    <a:solidFill>
                      <a:srgbClr val="C00000"/>
                    </a:solidFill>
                    <a:ea typeface="微软雅黑" panose="020B0503020204020204" pitchFamily="34" charset="-122"/>
                  </a:rPr>
                  <a:t>i</a:t>
                </a:r>
                <a:r>
                  <a:rPr lang="en-US" sz="2000" dirty="0">
                    <a:solidFill>
                      <a:srgbClr val="C00000"/>
                    </a:solidFill>
                    <a:ea typeface="微软雅黑" panose="020B0503020204020204" pitchFamily="34" charset="-122"/>
                  </a:rPr>
                  <a:t>]</a:t>
                </a:r>
                <a:r>
                  <a:rPr lang="en-US" sz="2000" dirty="0"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存储 </a:t>
                </a:r>
                <a:r>
                  <a:rPr lang="en-US" sz="2000" dirty="0" err="1">
                    <a:ea typeface="微软雅黑" panose="020B0503020204020204" pitchFamily="34" charset="-122"/>
                  </a:rPr>
                  <a:t>i</a:t>
                </a:r>
                <a:r>
                  <a:rPr lang="en-US" sz="2000" dirty="0"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左边的元素是谁。</a:t>
                </a:r>
                <a:endParaRPr lang="zh-CN" altLang="en-US" sz="20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比如想知道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5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号的前驱后继信息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,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就不再需要从头遍历</a:t>
                </a:r>
                <a:r>
                  <a:rPr lang="en-US" altLang="zh-CN" sz="2000" dirty="0">
                    <a:ea typeface="微软雅黑" panose="020B0503020204020204" pitchFamily="34" charset="-122"/>
                  </a:rPr>
                  <a:t>,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而是直接去看数组的第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5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个位置就行了。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通过这种方式</a:t>
                </a:r>
                <a:r>
                  <a:rPr lang="en-US" altLang="zh-CN" sz="2000" dirty="0">
                    <a:ea typeface="微软雅黑" panose="020B0503020204020204" pitchFamily="34" charset="-122"/>
                  </a:rPr>
                  <a:t>, 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将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查找操作的时间复杂度从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𝑂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e>
                    </m:d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降到了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𝑂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e>
                    </m:d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,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这其实就是也就是前面讲解的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Pre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、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Next 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静态链表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数组。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DCD3A6E-BCFD-3A66-B3D7-9838B4258A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6" y="3525611"/>
                <a:ext cx="10495787" cy="2350195"/>
              </a:xfrm>
              <a:prstGeom prst="rect">
                <a:avLst/>
              </a:prstGeom>
              <a:blipFill>
                <a:blip r:embed="rId5"/>
                <a:stretch>
                  <a:fillRect l="-581" r="-58" b="-36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2059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B19F875-1C4C-4B74-CEBC-A87F4C7922B1}"/>
              </a:ext>
            </a:extLst>
          </p:cNvPr>
          <p:cNvSpPr txBox="1"/>
          <p:nvPr/>
        </p:nvSpPr>
        <p:spPr>
          <a:xfrm>
            <a:off x="5994516" y="1416949"/>
            <a:ext cx="5276987" cy="4714111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ask_back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(int x) {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(R[x] == </a:t>
            </a:r>
            <a:r>
              <a:rPr lang="en-US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sz="2000" dirty="0">
                <a:solidFill>
                  <a:srgbClr val="A31515"/>
                </a:solidFill>
                <a:latin typeface="Consolas" panose="020B0609020204030204" pitchFamily="49" charset="0"/>
              </a:rPr>
              <a:t>"NULL"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}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R[x] &lt;&lt;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ask_front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(int x) {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(L[x] == </a:t>
            </a:r>
            <a:r>
              <a:rPr lang="en-US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sz="2000" dirty="0">
                <a:solidFill>
                  <a:srgbClr val="A31515"/>
                </a:solidFill>
                <a:latin typeface="Consolas" panose="020B0609020204030204" pitchFamily="49" charset="0"/>
              </a:rPr>
              <a:t>"NULL"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}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L[x] &lt;&lt;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9EB3300F-4765-CF09-0919-1EC8C50B67A1}"/>
                  </a:ext>
                </a:extLst>
              </p:cNvPr>
              <p:cNvSpPr txBox="1"/>
              <p:nvPr/>
            </p:nvSpPr>
            <p:spPr>
              <a:xfrm>
                <a:off x="802455" y="2947398"/>
                <a:ext cx="4315829" cy="151919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ea typeface="微软雅黑" panose="020B0503020204020204" pitchFamily="34" charset="-122"/>
                  </a:rPr>
                  <a:t>代码实现：</a:t>
                </a:r>
                <a:endParaRPr lang="en-US" altLang="zh-CN" sz="2400" b="1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𝑎𝑠</m:t>
                    </m:r>
                    <m:r>
                      <a:rPr lang="en-US" altLang="zh-CN" sz="2000" b="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𝑘</m:t>
                    </m:r>
                    <m:r>
                      <a:rPr lang="en-US" altLang="zh-CN" sz="2000" b="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_</m:t>
                    </m:r>
                    <m:r>
                      <a:rPr lang="en-US" altLang="zh-CN" sz="2000" b="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𝑏𝑎𝑐𝑘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  <m:r>
                      <a:rPr lang="zh-CN" altLang="en-US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：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询问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后面的元素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𝑎𝑠</m:t>
                    </m:r>
                    <m:r>
                      <a:rPr lang="en-US" altLang="zh-CN" sz="2000" b="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𝑘</m:t>
                    </m:r>
                    <m:r>
                      <a:rPr lang="en-US" altLang="zh-CN" sz="2000" b="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_</m:t>
                    </m:r>
                    <m:r>
                      <a:rPr lang="en-US" altLang="zh-CN" sz="2000" b="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𝑓𝑟𝑜𝑛𝑡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  <m:r>
                      <a:rPr lang="zh-CN" altLang="en-US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：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询问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前面的元素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9EB3300F-4765-CF09-0919-1EC8C50B67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455" y="2947398"/>
                <a:ext cx="4315829" cy="1519198"/>
              </a:xfrm>
              <a:prstGeom prst="rect">
                <a:avLst/>
              </a:prstGeom>
              <a:blipFill>
                <a:blip r:embed="rId5"/>
                <a:stretch>
                  <a:fillRect l="-2260" b="-5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467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DC3297BD-566E-89E6-8C75-914471AFC211}"/>
                  </a:ext>
                </a:extLst>
              </p:cNvPr>
              <p:cNvSpPr txBox="1"/>
              <p:nvPr/>
            </p:nvSpPr>
            <p:spPr>
              <a:xfrm>
                <a:off x="727365" y="1363036"/>
                <a:ext cx="10544138" cy="109356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200" b="0" dirty="0">
                    <a:effectLst/>
                    <a:ea typeface="微软雅黑" panose="020B0503020204020204" pitchFamily="34" charset="-122"/>
                  </a:rPr>
                  <a:t>代码实现</a:t>
                </a:r>
                <a:r>
                  <a:rPr lang="en-US" altLang="zh-CN" sz="2200" b="0" dirty="0">
                    <a:effectLst/>
                    <a:ea typeface="微软雅黑" panose="020B0503020204020204" pitchFamily="34" charset="-122"/>
                  </a:rPr>
                  <a:t>: </a:t>
                </a:r>
                <a14:m>
                  <m:oMath xmlns:m="http://schemas.openxmlformats.org/officeDocument/2006/math">
                    <m:r>
                      <a:rPr lang="en-US" altLang="zh-CN" sz="2200" b="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𝑖𝑛𝑠</m:t>
                    </m:r>
                    <m:r>
                      <m:rPr>
                        <m:lit/>
                      </m:rPr>
                      <a:rPr lang="en-US" altLang="zh-CN" sz="2200" b="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_</m:t>
                    </m:r>
                    <m:r>
                      <a:rPr lang="en-US" altLang="zh-CN" sz="2200" b="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𝑏𝑎𝑐𝑘</m:t>
                    </m:r>
                    <m:d>
                      <m:dPr>
                        <m:ctrlP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200" b="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  <m:r>
                          <a:rPr lang="en-US" altLang="zh-CN" sz="2200" b="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r>
                          <a:rPr lang="en-US" altLang="zh-CN" sz="2200" b="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𝑦</m:t>
                        </m:r>
                      </m:e>
                    </m:d>
                    <m:r>
                      <a:rPr lang="zh-CN" altLang="en-US" sz="2200" b="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：</m:t>
                    </m:r>
                  </m:oMath>
                </a14:m>
                <a:r>
                  <a:rPr lang="zh-CN" altLang="en-US" sz="2200" dirty="0">
                    <a:effectLst/>
                    <a:ea typeface="微软雅黑" panose="020B0503020204020204" pitchFamily="34" charset="-122"/>
                  </a:rPr>
                  <a:t> 将元素 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𝑦</m:t>
                    </m:r>
                  </m:oMath>
                </a14:m>
                <a:r>
                  <a:rPr lang="en-US" altLang="zh-CN" sz="22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dirty="0">
                    <a:effectLst/>
                    <a:ea typeface="微软雅黑" panose="020B0503020204020204" pitchFamily="34" charset="-122"/>
                  </a:rPr>
                  <a:t>插入到 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</m:oMath>
                </a14:m>
                <a:r>
                  <a:rPr lang="en-US" altLang="zh-CN" sz="22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dirty="0">
                    <a:effectLst/>
                    <a:ea typeface="微软雅黑" panose="020B0503020204020204" pitchFamily="34" charset="-122"/>
                  </a:rPr>
                  <a:t>后面</a:t>
                </a:r>
                <a:endParaRPr lang="en-US" altLang="zh-CN" sz="22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ea typeface="微软雅黑" panose="020B0503020204020204" pitchFamily="34" charset="-122"/>
                  </a:rPr>
                  <a:t>链表的插入原则是：</a:t>
                </a:r>
                <a:r>
                  <a:rPr lang="zh-CN" altLang="en-US" sz="2400" b="1" dirty="0">
                    <a:effectLst/>
                    <a:ea typeface="微软雅黑" panose="020B0503020204020204" pitchFamily="34" charset="-122"/>
                  </a:rPr>
                  <a:t>先连后，再连</a:t>
                </a:r>
                <a:r>
                  <a:rPr lang="zh-CN" altLang="en-US" sz="2400" b="1" dirty="0">
                    <a:ea typeface="微软雅黑" panose="020B0503020204020204" pitchFamily="34" charset="-122"/>
                  </a:rPr>
                  <a:t>前</a:t>
                </a:r>
                <a:r>
                  <a:rPr lang="zh-CN" altLang="en-US" sz="2400" dirty="0">
                    <a:effectLst/>
                    <a:ea typeface="微软雅黑" panose="020B0503020204020204" pitchFamily="34" charset="-122"/>
                  </a:rPr>
                  <a:t>。</a:t>
                </a:r>
                <a:endParaRPr lang="en-US" sz="2400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DC3297BD-566E-89E6-8C75-914471AFC2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365" y="1363036"/>
                <a:ext cx="10544138" cy="1093569"/>
              </a:xfrm>
              <a:prstGeom prst="rect">
                <a:avLst/>
              </a:prstGeom>
              <a:blipFill>
                <a:blip r:embed="rId5"/>
                <a:stretch>
                  <a:fillRect l="-867" b="-117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图片 17">
            <a:extLst>
              <a:ext uri="{FF2B5EF4-FFF2-40B4-BE49-F238E27FC236}">
                <a16:creationId xmlns:a16="http://schemas.microsoft.com/office/drawing/2014/main" id="{E602C235-D48E-BD46-0174-5EC3D6F909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5067" y="2965088"/>
            <a:ext cx="3384011" cy="1487417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68C3262D-783B-BF4D-3FF4-6AB551258A32}"/>
              </a:ext>
            </a:extLst>
          </p:cNvPr>
          <p:cNvSpPr txBox="1"/>
          <p:nvPr/>
        </p:nvSpPr>
        <p:spPr>
          <a:xfrm>
            <a:off x="6021532" y="2699102"/>
            <a:ext cx="5249971" cy="351378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ins_back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(int x, int y) {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int z = R[x];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先暂存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x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右边的人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z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R[y] = z; 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y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的后继变成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z</a:t>
            </a:r>
          </a:p>
          <a:p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R[x] = y; 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x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的后继变成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y</a:t>
            </a:r>
          </a:p>
          <a:p>
            <a:endParaRPr lang="en-US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L[y] = x; 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y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的前驱变成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x</a:t>
            </a:r>
            <a:endParaRPr 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(z != </a:t>
            </a:r>
            <a:r>
              <a:rPr lang="en-US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) {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如果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z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确实存在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L[z] = y;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z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的前驱变成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y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0B0990DD-5D3C-1F58-43CF-61DD4E4C7D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5067" y="4710578"/>
            <a:ext cx="2925040" cy="149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472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6F4F423-6EBE-E7D3-AE7A-544535492C1A}"/>
                  </a:ext>
                </a:extLst>
              </p:cNvPr>
              <p:cNvSpPr txBox="1"/>
              <p:nvPr/>
            </p:nvSpPr>
            <p:spPr>
              <a:xfrm>
                <a:off x="727365" y="1363036"/>
                <a:ext cx="10544138" cy="113973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200" b="0" dirty="0">
                    <a:effectLst/>
                    <a:ea typeface="微软雅黑" panose="020B0503020204020204" pitchFamily="34" charset="-122"/>
                  </a:rPr>
                  <a:t>代码实现</a:t>
                </a:r>
                <a:r>
                  <a:rPr lang="en-US" altLang="zh-CN" sz="2200" b="0" dirty="0">
                    <a:effectLst/>
                    <a:ea typeface="微软雅黑" panose="020B0503020204020204" pitchFamily="34" charset="-122"/>
                  </a:rPr>
                  <a:t>: </a:t>
                </a:r>
                <a14:m>
                  <m:oMath xmlns:m="http://schemas.openxmlformats.org/officeDocument/2006/math">
                    <m:r>
                      <a:rPr lang="fr-FR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𝑖𝑛</m:t>
                    </m:r>
                    <m:r>
                      <m:rPr>
                        <m:sty m:val="p"/>
                      </m:rP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s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_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𝑓𝑟𝑜𝑛𝑡</m:t>
                    </m:r>
                    <m:d>
                      <m:dPr>
                        <m:ctrlPr>
                          <a:rPr lang="fr-FR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fr-FR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  <m:r>
                          <a:rPr lang="fr-FR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r>
                          <a:rPr lang="fr-FR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𝑦</m:t>
                        </m:r>
                      </m:e>
                    </m:d>
                    <m:r>
                      <a:rPr lang="zh-CN" altLang="fr-FR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：</m:t>
                    </m:r>
                  </m:oMath>
                </a14:m>
                <a:r>
                  <a:rPr lang="zh-CN" altLang="en-US" sz="2400" dirty="0">
                    <a:ea typeface="微软雅黑" panose="020B0503020204020204" pitchFamily="34" charset="-122"/>
                  </a:rPr>
                  <a:t>将元素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𝑦</m:t>
                    </m:r>
                  </m:oMath>
                </a14:m>
                <a:r>
                  <a:rPr lang="en-US" altLang="zh-CN" sz="2400" dirty="0"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ea typeface="微软雅黑" panose="020B0503020204020204" pitchFamily="34" charset="-122"/>
                  </a:rPr>
                  <a:t>插入到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</m:oMath>
                </a14:m>
                <a:r>
                  <a:rPr lang="en-US" altLang="zh-CN" sz="2400" dirty="0"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ea typeface="微软雅黑" panose="020B0503020204020204" pitchFamily="34" charset="-122"/>
                  </a:rPr>
                  <a:t>前面</a:t>
                </a:r>
                <a:endParaRPr lang="en-US" altLang="zh-CN" sz="22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ea typeface="微软雅黑" panose="020B0503020204020204" pitchFamily="34" charset="-122"/>
                  </a:rPr>
                  <a:t>链表的插入原则是：</a:t>
                </a:r>
                <a:r>
                  <a:rPr lang="zh-CN" altLang="en-US" sz="2400" b="1" dirty="0">
                    <a:effectLst/>
                    <a:ea typeface="微软雅黑" panose="020B0503020204020204" pitchFamily="34" charset="-122"/>
                  </a:rPr>
                  <a:t>先连后，再连</a:t>
                </a:r>
                <a:r>
                  <a:rPr lang="zh-CN" altLang="en-US" sz="2400" b="1" dirty="0">
                    <a:ea typeface="微软雅黑" panose="020B0503020204020204" pitchFamily="34" charset="-122"/>
                  </a:rPr>
                  <a:t>前</a:t>
                </a:r>
                <a:r>
                  <a:rPr lang="zh-CN" altLang="en-US" sz="2400" dirty="0">
                    <a:effectLst/>
                    <a:ea typeface="微软雅黑" panose="020B0503020204020204" pitchFamily="34" charset="-122"/>
                  </a:rPr>
                  <a:t>。</a:t>
                </a:r>
                <a:endParaRPr lang="en-US" sz="2400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6F4F423-6EBE-E7D3-AE7A-544535492C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365" y="1363036"/>
                <a:ext cx="10544138" cy="1139736"/>
              </a:xfrm>
              <a:prstGeom prst="rect">
                <a:avLst/>
              </a:prstGeom>
              <a:blipFill>
                <a:blip r:embed="rId5"/>
                <a:stretch>
                  <a:fillRect l="-867" b="-11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图片 10">
            <a:extLst>
              <a:ext uri="{FF2B5EF4-FFF2-40B4-BE49-F238E27FC236}">
                <a16:creationId xmlns:a16="http://schemas.microsoft.com/office/drawing/2014/main" id="{5FD42250-856F-AB36-95EB-80BA9ABFAE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716" y="2984572"/>
            <a:ext cx="3167634" cy="1485476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696D3C82-8405-E96F-9128-114721DCF903}"/>
              </a:ext>
            </a:extLst>
          </p:cNvPr>
          <p:cNvSpPr txBox="1"/>
          <p:nvPr/>
        </p:nvSpPr>
        <p:spPr>
          <a:xfrm>
            <a:off x="6021532" y="2699102"/>
            <a:ext cx="5249971" cy="351378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ins_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front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(int x, int y) {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int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a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= L[x];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先暂存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x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左边的人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a</a:t>
            </a:r>
            <a:endParaRPr lang="en-US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R[y] = x; 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y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的后继变成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x</a:t>
            </a:r>
          </a:p>
          <a:p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    if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(a != </a:t>
            </a:r>
            <a:r>
              <a:rPr lang="en-US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) {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如果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a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确实存在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R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[a] = y;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a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的后继变成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y</a:t>
            </a:r>
          </a:p>
          <a:p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        </a:t>
            </a:r>
            <a:r>
              <a:rPr lang="en-US" sz="2000" dirty="0">
                <a:latin typeface="Consolas" panose="020B0609020204030204" pitchFamily="49" charset="0"/>
              </a:rPr>
              <a:t>L[y] = a;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y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的前驱变成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a</a:t>
            </a:r>
            <a:endParaRPr lang="en-US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endParaRPr lang="en-US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L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[x] = y; 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x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的前驱变成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y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C3B461D6-5EDD-DB10-EA6F-C82DB146E2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2246" y="4667971"/>
            <a:ext cx="2681104" cy="1485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225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0B718204-3EC5-1942-0D89-B9BC67D5FCCE}"/>
                  </a:ext>
                </a:extLst>
              </p:cNvPr>
              <p:cNvSpPr txBox="1"/>
              <p:nvPr/>
            </p:nvSpPr>
            <p:spPr>
              <a:xfrm>
                <a:off x="727365" y="1372184"/>
                <a:ext cx="10544138" cy="58573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ea typeface="微软雅黑" panose="020B0503020204020204" pitchFamily="34" charset="-122"/>
                  </a:rPr>
                  <a:t>代码实现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: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𝑑𝑒𝑙</m:t>
                    </m:r>
                    <m:d>
                      <m:dPr>
                        <m:ctrlP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  <m:r>
                      <a:rPr lang="zh-CN" altLang="en-US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：</m:t>
                    </m:r>
                  </m:oMath>
                </a14:m>
                <a:r>
                  <a:rPr lang="zh-CN" altLang="en-US" sz="2400" dirty="0">
                    <a:effectLst/>
                    <a:ea typeface="微软雅黑" panose="020B0503020204020204" pitchFamily="34" charset="-122"/>
                  </a:rPr>
                  <a:t>从表中删除元素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</m:oMath>
                </a14:m>
                <a:r>
                  <a:rPr lang="zh-CN" altLang="en-US" sz="2400" dirty="0">
                    <a:effectLst/>
                    <a:ea typeface="微软雅黑" panose="020B0503020204020204" pitchFamily="34" charset="-122"/>
                  </a:rPr>
                  <a:t>（不改变其他元素的先后顺序）</a:t>
                </a:r>
                <a:endParaRPr lang="en-US" altLang="zh-CN" sz="2400" dirty="0">
                  <a:effectLst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0B718204-3EC5-1942-0D89-B9BC67D5FC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365" y="1372184"/>
                <a:ext cx="10544138" cy="585738"/>
              </a:xfrm>
              <a:prstGeom prst="rect">
                <a:avLst/>
              </a:prstGeom>
              <a:blipFill>
                <a:blip r:embed="rId5"/>
                <a:stretch>
                  <a:fillRect l="-867" b="-239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6D3424FA-8DD3-7DD4-B5C4-0B69323E0E54}"/>
              </a:ext>
            </a:extLst>
          </p:cNvPr>
          <p:cNvSpPr txBox="1"/>
          <p:nvPr/>
        </p:nvSpPr>
        <p:spPr>
          <a:xfrm>
            <a:off x="6436844" y="2084535"/>
            <a:ext cx="4834659" cy="4283224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del(int x) {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int a = L[x];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x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左边的人是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a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int b = R[x];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x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右边的人是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b</a:t>
            </a:r>
          </a:p>
          <a:p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如果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a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确实存在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(a != 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R[a] = b;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 //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a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的后继变为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b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。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如果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b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确实存在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(b != 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L[b] = a;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 // b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的前驱变为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a。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可选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,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可以把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x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的连接清空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L[x] = 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 R[x] = 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3DD27A27-0E8B-A75F-14DC-E42585E613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2329" y="2386445"/>
            <a:ext cx="3743908" cy="78304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52102C27-492F-3E6B-9E58-EFC319252700}"/>
              </a:ext>
            </a:extLst>
          </p:cNvPr>
          <p:cNvSpPr txBox="1"/>
          <p:nvPr/>
        </p:nvSpPr>
        <p:spPr>
          <a:xfrm>
            <a:off x="727365" y="4119961"/>
            <a:ext cx="5368635" cy="15602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离开后，</a:t>
            </a:r>
            <a:r>
              <a:rPr lang="en-US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和 </a:t>
            </a:r>
            <a:r>
              <a:rPr lang="en-US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需要直接互指。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AutoNum type="arabicPeriod"/>
            </a:pPr>
            <a:r>
              <a:rPr lang="en-US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的后继需要越过 </a:t>
            </a:r>
            <a:r>
              <a:rPr lang="en-US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直接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指向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AutoNum type="arabicPeriod"/>
            </a:pPr>
            <a:r>
              <a:rPr lang="en-US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前驱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也需要越过 </a:t>
            </a:r>
            <a:r>
              <a:rPr lang="en-US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直接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指向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950596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8532084-2CA7-ED6D-7186-B27E1A4FC2C8}"/>
              </a:ext>
            </a:extLst>
          </p:cNvPr>
          <p:cNvSpPr txBox="1"/>
          <p:nvPr/>
        </p:nvSpPr>
        <p:spPr>
          <a:xfrm>
            <a:off x="775716" y="1560197"/>
            <a:ext cx="10495787" cy="28079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之前刚刚用数组来模拟链表，例如开了一个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L[1005]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和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R[1005]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。这叫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静态链表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但是静态链表有个问题：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你必须要提前知道链表中的元素数量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,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并且如果利用元素值作为下标则必须要求下标的最大值不能太大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 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如果为了安全，直接开一个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个亿 大小的数组，结果只有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2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个元素，那剩下的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9999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万个位置全浪费了，这在真实的软件开发中是绝对不允许的，而且如果元素值非常大的话，也无法使用传统的桶数组来将元素值作为数组下标了。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AB0A227-EFA1-5B9E-6767-4902F68A99E8}"/>
              </a:ext>
            </a:extLst>
          </p:cNvPr>
          <p:cNvSpPr txBox="1"/>
          <p:nvPr/>
        </p:nvSpPr>
        <p:spPr>
          <a:xfrm>
            <a:off x="775717" y="4776876"/>
            <a:ext cx="10495786" cy="14268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那么有没有一种办法，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来一个人，就找计算机要一个位置；走一个人，就把位置还给计算机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？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完全按需分配，一点不浪费？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a typeface="微软雅黑" panose="020B0503020204020204" pitchFamily="34" charset="-122"/>
              </a:rPr>
              <a:t>是可以做到的，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这就要用到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的高级语法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——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动态内存分配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83701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76CF2F7-1A2A-EBFD-5837-068E03A6E71E}"/>
              </a:ext>
            </a:extLst>
          </p:cNvPr>
          <p:cNvSpPr txBox="1"/>
          <p:nvPr/>
        </p:nvSpPr>
        <p:spPr>
          <a:xfrm>
            <a:off x="722080" y="1361965"/>
            <a:ext cx="10747839" cy="28079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在数组里，我们用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数组下标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来表示元素的位置。 但在计算机的内存中，如果要访问一个元素的时候不是通过数组下标，而是通过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内存地址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我们也可以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通过记录地址的办法来创建链表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，创立一个节点的结构体，之前在静态数组中记的是前驱和后继的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数组下标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，而现在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分别去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记下 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前驱和后继节点的内存地址（指针）</a:t>
            </a:r>
            <a:endParaRPr lang="en-US" altLang="zh-CN" sz="2000" b="1" dirty="0">
              <a:solidFill>
                <a:srgbClr val="C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而具体的地址值是多少，我们则通过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动态内存分配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的办法，去为前驱节点和后继节点手动创立储存空间并分配给对应节点。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66B142D-C98E-7064-A379-537800943E1D}"/>
              </a:ext>
            </a:extLst>
          </p:cNvPr>
          <p:cNvSpPr txBox="1"/>
          <p:nvPr/>
        </p:nvSpPr>
        <p:spPr>
          <a:xfrm>
            <a:off x="624476" y="4293755"/>
            <a:ext cx="5754970" cy="166712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struct Node {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int value;  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节点的编号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值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Node*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prev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; 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指向前驱节点的指针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Node* next; 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指向后继节点的指针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  <a:endParaRPr 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DD3FA12-F315-72E1-F4D4-89BA98419267}"/>
              </a:ext>
            </a:extLst>
          </p:cNvPr>
          <p:cNvSpPr txBox="1"/>
          <p:nvPr/>
        </p:nvSpPr>
        <p:spPr>
          <a:xfrm>
            <a:off x="6523846" y="4252012"/>
            <a:ext cx="4946073" cy="1708866"/>
          </a:xfrm>
          <a:prstGeom prst="rect">
            <a:avLst/>
          </a:prstGeom>
          <a:solidFill>
            <a:srgbClr val="DAE8EA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注意这里的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Node*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。带个星号 </a:t>
            </a:r>
            <a:r>
              <a:rPr lang="zh-CN" altLang="en-US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*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，它代表着是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指向节点地址的指针</a:t>
            </a:r>
            <a:r>
              <a:rPr lang="en-US" altLang="zh-CN" b="1" dirty="0">
                <a:ea typeface="微软雅黑" panose="020B0503020204020204" pitchFamily="34" charset="-122"/>
              </a:rPr>
              <a:t>, </a:t>
            </a:r>
            <a:r>
              <a:rPr lang="zh-CN" altLang="en-US" b="1" dirty="0">
                <a:ea typeface="微软雅黑" panose="020B0503020204020204" pitchFamily="34" charset="-122"/>
              </a:rPr>
              <a:t>内部</a:t>
            </a:r>
            <a:r>
              <a:rPr lang="zh-CN" altLang="en-US" dirty="0">
                <a:ea typeface="微软雅黑" panose="020B0503020204020204" pitchFamily="34" charset="-122"/>
              </a:rPr>
              <a:t>存放的是内存地址。</a:t>
            </a:r>
            <a:endParaRPr lang="en-US" altLang="zh-CN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如果指向得节点是空的，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C++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中统一会将这个指针就指向一个特殊的空地址：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nullptr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32679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E2F417C9-6A81-B93F-F7E8-50F4FC12E17C}"/>
                  </a:ext>
                </a:extLst>
              </p:cNvPr>
              <p:cNvSpPr txBox="1"/>
              <p:nvPr/>
            </p:nvSpPr>
            <p:spPr>
              <a:xfrm>
                <a:off x="733713" y="1569027"/>
                <a:ext cx="10769024" cy="965201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现在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假如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有一个元素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𝑦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需要加入链表了。目前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要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给他一块空间储存数据</a:t>
                </a:r>
                <a:r>
                  <a:rPr lang="en-US" altLang="zh-CN" sz="2000" dirty="0">
                    <a:ea typeface="微软雅黑" panose="020B0503020204020204" pitchFamily="34" charset="-122"/>
                  </a:rPr>
                  <a:t>,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应该怎么办？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那么向操作系统的内存中申请空间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,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在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C++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里，手动申请内存空间的关键字是：</a:t>
                </a:r>
                <a:r>
                  <a:rPr lang="en-US" altLang="zh-CN" sz="2000" b="1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new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  <a:endParaRPr lang="en-US" altLang="zh-CN" sz="2000" dirty="0">
                  <a:effectLst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E2F417C9-6A81-B93F-F7E8-50F4FC12E1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713" y="1569027"/>
                <a:ext cx="10769024" cy="965201"/>
              </a:xfrm>
              <a:prstGeom prst="rect">
                <a:avLst/>
              </a:prstGeom>
              <a:blipFill>
                <a:blip r:embed="rId5"/>
                <a:stretch>
                  <a:fillRect l="-566" b="-100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>
            <a:extLst>
              <a:ext uri="{FF2B5EF4-FFF2-40B4-BE49-F238E27FC236}">
                <a16:creationId xmlns:a16="http://schemas.microsoft.com/office/drawing/2014/main" id="{A38B9C09-7715-81A7-F967-85A42085EF4F}"/>
              </a:ext>
            </a:extLst>
          </p:cNvPr>
          <p:cNvSpPr txBox="1"/>
          <p:nvPr/>
        </p:nvSpPr>
        <p:spPr>
          <a:xfrm>
            <a:off x="733713" y="3893432"/>
            <a:ext cx="3997690" cy="559127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Node* p = </a:t>
            </a:r>
            <a:r>
              <a:rPr lang="en-US" sz="280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Node;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C75CE57-85D4-F467-42CB-A3044721A87C}"/>
              </a:ext>
            </a:extLst>
          </p:cNvPr>
          <p:cNvSpPr txBox="1"/>
          <p:nvPr/>
        </p:nvSpPr>
        <p:spPr>
          <a:xfrm>
            <a:off x="733713" y="3039525"/>
            <a:ext cx="923637" cy="5445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例如：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BD8D933-81D0-7867-06E7-238A4F4ECE37}"/>
              </a:ext>
            </a:extLst>
          </p:cNvPr>
          <p:cNvSpPr txBox="1"/>
          <p:nvPr/>
        </p:nvSpPr>
        <p:spPr>
          <a:xfrm>
            <a:off x="4866484" y="2939359"/>
            <a:ext cx="6636253" cy="3273525"/>
          </a:xfrm>
          <a:prstGeom prst="rect">
            <a:avLst/>
          </a:prstGeom>
          <a:solidFill>
            <a:srgbClr val="EEE4E4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而这句代码，对于计算机而言会发生三件事：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AutoNum type="arabicPeriod"/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new Node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：计算机立刻在内存中，找到了一块能放下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Node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的空间，计算机会把</a:t>
            </a:r>
            <a:r>
              <a:rPr lang="zh-CN" altLang="en-US" sz="2000" dirty="0">
                <a:ea typeface="微软雅黑" panose="020B0503020204020204" pitchFamily="34" charset="-122"/>
              </a:rPr>
              <a:t>这块空间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分配出来并标记归属的数据类型是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Node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en-US" sz="2000" dirty="0">
                <a:solidFill>
                  <a:srgbClr val="C00000"/>
                </a:solidFill>
                <a:latin typeface="Consolas" panose="020B0609020204030204" pitchFamily="49" charset="0"/>
              </a:rPr>
              <a:t>new Node 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就会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把分配好的这块内存地址返回。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AutoNum type="arabicPeriod"/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Node* p = ...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：把这个分配好的内存地址，保存在了一个叫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p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的指针变量里。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CF1EC24-0AEB-FB40-CD58-6E5A3E22BFDF}"/>
              </a:ext>
            </a:extLst>
          </p:cNvPr>
          <p:cNvSpPr txBox="1"/>
          <p:nvPr/>
        </p:nvSpPr>
        <p:spPr>
          <a:xfrm>
            <a:off x="733713" y="4729846"/>
            <a:ext cx="3997690" cy="559127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int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* p = </a:t>
            </a:r>
            <a:r>
              <a:rPr lang="en-US" sz="280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int;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D35EAA9-AA4D-0518-D2DD-14CA907AEFA0}"/>
              </a:ext>
            </a:extLst>
          </p:cNvPr>
          <p:cNvSpPr txBox="1"/>
          <p:nvPr/>
        </p:nvSpPr>
        <p:spPr>
          <a:xfrm>
            <a:off x="733713" y="5594321"/>
            <a:ext cx="3997690" cy="559127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char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* p = </a:t>
            </a:r>
            <a:r>
              <a:rPr lang="en-US" sz="280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char;</a:t>
            </a:r>
          </a:p>
        </p:txBody>
      </p:sp>
    </p:spTree>
    <p:extLst>
      <p:ext uri="{BB962C8B-B14F-4D97-AF65-F5344CB8AC3E}">
        <p14:creationId xmlns:p14="http://schemas.microsoft.com/office/powerpoint/2010/main" val="2168598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5" grpId="0" animBg="1"/>
      <p:bldP spid="1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83C6F01-A691-08D6-B34F-EA8E2BCDC0C4}"/>
              </a:ext>
            </a:extLst>
          </p:cNvPr>
          <p:cNvSpPr txBox="1"/>
          <p:nvPr/>
        </p:nvSpPr>
        <p:spPr>
          <a:xfrm>
            <a:off x="752347" y="3429000"/>
            <a:ext cx="10519155" cy="9652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但是，因为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p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存的是地址，我们不能用之前普通变量的点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.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来访问结构体里面的内容，必须用一个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箭头符号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-&gt;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（代表顺着地址走过去）。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9AA504A-6092-9EC5-0522-799BF750795E}"/>
              </a:ext>
            </a:extLst>
          </p:cNvPr>
          <p:cNvSpPr txBox="1"/>
          <p:nvPr/>
        </p:nvSpPr>
        <p:spPr>
          <a:xfrm>
            <a:off x="1664069" y="4766307"/>
            <a:ext cx="8081818" cy="1463799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p-&gt;value =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x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;  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顺着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p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找到新节点，把它的值设为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x</a:t>
            </a:r>
            <a:endParaRPr lang="en-US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p-&gt;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prev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Node;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创立新节点的前驱节点</a:t>
            </a:r>
            <a:endParaRPr lang="en-US" altLang="zh-CN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p-&gt;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prev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-&gt;value = y;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将新节点的前驱节点的值位置为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y</a:t>
            </a:r>
            <a:endParaRPr 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422381E-CA20-0A4B-1D39-90A5E8D329F7}"/>
              </a:ext>
            </a:extLst>
          </p:cNvPr>
          <p:cNvSpPr txBox="1"/>
          <p:nvPr/>
        </p:nvSpPr>
        <p:spPr>
          <a:xfrm>
            <a:off x="752346" y="1554470"/>
            <a:ext cx="10519155" cy="1426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总结：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Node* p = new Node;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 的意思是我手动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请操作系统新建一个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Node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a typeface="微软雅黑" panose="020B0503020204020204" pitchFamily="34" charset="-122"/>
              </a:rPr>
              <a:t>变量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，并把这个新变量的内存地址存入名为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p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的指针变量中。从此以后，我们就可以通过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p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这个地址去访问那个新创建的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Node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a typeface="微软雅黑" panose="020B0503020204020204" pitchFamily="34" charset="-122"/>
              </a:rPr>
              <a:t>变量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了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,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这块内存地址就永远不会被程序</a:t>
            </a:r>
            <a:r>
              <a:rPr lang="zh-CN" altLang="en-US" sz="2000" dirty="0">
                <a:ea typeface="微软雅黑" panose="020B0503020204020204" pitchFamily="34" charset="-122"/>
              </a:rPr>
              <a:t>被动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回收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,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随时都可访问</a:t>
            </a:r>
            <a:r>
              <a:rPr lang="zh-CN" altLang="en-US" sz="2000" dirty="0">
                <a:ea typeface="微软雅黑" panose="020B0503020204020204" pitchFamily="34" charset="-122"/>
              </a:rPr>
              <a:t>。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83492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599F7B6-2C99-EB18-2145-44247D23083F}"/>
              </a:ext>
            </a:extLst>
          </p:cNvPr>
          <p:cNvSpPr txBox="1"/>
          <p:nvPr/>
        </p:nvSpPr>
        <p:spPr>
          <a:xfrm>
            <a:off x="775714" y="1469283"/>
            <a:ext cx="10495787" cy="503536"/>
          </a:xfrm>
          <a:prstGeom prst="rect">
            <a:avLst/>
          </a:prstGeom>
          <a:solidFill>
            <a:srgbClr val="F2EDDE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那么如何在动态链表中实现 </a:t>
            </a:r>
            <a:r>
              <a:rPr lang="en-US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ins_back</a:t>
            </a:r>
            <a:r>
              <a:rPr 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和 </a:t>
            </a:r>
            <a:r>
              <a:rPr lang="en-US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ins_front</a:t>
            </a:r>
            <a:r>
              <a:rPr 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这两个操作呢</a:t>
            </a:r>
            <a:r>
              <a:rPr lang="en-US" altLang="zh-CN" sz="2000" dirty="0">
                <a:ea typeface="微软雅黑" panose="020B0503020204020204" pitchFamily="34" charset="-122"/>
              </a:rPr>
              <a:t>?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8442568-2CB9-94AC-5709-2440DEDC9B47}"/>
              </a:ext>
            </a:extLst>
          </p:cNvPr>
          <p:cNvSpPr txBox="1"/>
          <p:nvPr/>
        </p:nvSpPr>
        <p:spPr>
          <a:xfrm>
            <a:off x="775713" y="2119060"/>
            <a:ext cx="10495787" cy="1426865"/>
          </a:xfrm>
          <a:prstGeom prst="rect">
            <a:avLst/>
          </a:prstGeom>
          <a:solidFill>
            <a:srgbClr val="E6E0F0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ea typeface="微软雅黑" panose="020B0503020204020204" pitchFamily="34" charset="-122"/>
              </a:rPr>
              <a:t>1.</a:t>
            </a:r>
            <a:r>
              <a:rPr lang="zh-CN" altLang="en-US" sz="2000" b="1" dirty="0">
                <a:ea typeface="微软雅黑" panose="020B0503020204020204" pitchFamily="34" charset="-122"/>
              </a:rPr>
              <a:t> 首先需要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找到值为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 的节点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在动态链表中，我们不像数组那样可以直接用下标来定位。链表只有一个开始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/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结束节点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——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head/tail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指针</a:t>
            </a:r>
            <a:r>
              <a:rPr lang="en-US" altLang="zh-CN" sz="2000" dirty="0"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a typeface="微软雅黑" panose="020B0503020204020204" pitchFamily="34" charset="-122"/>
              </a:rPr>
              <a:t>双向链表</a:t>
            </a:r>
            <a:r>
              <a:rPr lang="en-US" altLang="zh-CN" sz="2000" dirty="0"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。所以必须写一个查询函数，从头开始挨个查询直到找到目标。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D025C7B-F19A-817D-E8F1-C2CC509531CA}"/>
              </a:ext>
            </a:extLst>
          </p:cNvPr>
          <p:cNvSpPr txBox="1"/>
          <p:nvPr/>
        </p:nvSpPr>
        <p:spPr>
          <a:xfrm>
            <a:off x="775713" y="3728953"/>
            <a:ext cx="10495787" cy="262123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从头开始，寻找值为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val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的节点，如果找到了，就返回那个节点的指针，反之就返回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nullptr</a:t>
            </a:r>
            <a:endParaRPr lang="en-US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Node*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findNode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(Node* head, int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val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Node* current = head;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从起点开始查询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(current !=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nullptr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(current-&gt;data ==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val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current;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找到了，返回它的地址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current = current-&gt;next;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没找到，去下一个节点继续查询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nullptr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整个队伍都问完了，没找到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535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A97DB8A-09E2-F987-D5A8-AEC4F534961E}"/>
              </a:ext>
            </a:extLst>
          </p:cNvPr>
          <p:cNvSpPr txBox="1"/>
          <p:nvPr/>
        </p:nvSpPr>
        <p:spPr>
          <a:xfrm>
            <a:off x="775716" y="1380004"/>
            <a:ext cx="10543925" cy="1426865"/>
          </a:xfrm>
          <a:prstGeom prst="rect">
            <a:avLst/>
          </a:prstGeom>
          <a:solidFill>
            <a:srgbClr val="E4EDF0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已经找到了要插入那个位置节点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。现在要把新节点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p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插入到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的后面。</a:t>
            </a:r>
            <a:r>
              <a:rPr lang="zh-CN" altLang="en-US" sz="2000" dirty="0">
                <a:ea typeface="微软雅黑" panose="020B0503020204020204" pitchFamily="34" charset="-122"/>
              </a:rPr>
              <a:t>插入的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逻辑和之前一模一样，只不过写法变了</a:t>
            </a:r>
            <a:r>
              <a:rPr lang="zh-CN" altLang="en-US" sz="2000" dirty="0">
                <a:ea typeface="微软雅黑" panose="020B0503020204020204" pitchFamily="34" charset="-122"/>
              </a:rPr>
              <a:t>，要将前驱与后继的内存地址改为对应的新的地址。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场景：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编写 </a:t>
            </a:r>
            <a:r>
              <a:rPr lang="en-US" sz="2000" dirty="0" err="1">
                <a:solidFill>
                  <a:srgbClr val="000000"/>
                </a:solidFill>
              </a:rPr>
              <a:t>ins_back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zh-CN" altLang="en-US" sz="2000" dirty="0">
                <a:solidFill>
                  <a:srgbClr val="000000"/>
                </a:solidFill>
              </a:rPr>
              <a:t>函数，例如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现在需要把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p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插入到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和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z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中间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插入到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x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后面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AEF72967-60DF-0DCF-4094-3829B6E7E0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993" y="4101661"/>
            <a:ext cx="3232973" cy="1516117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A5CFB052-DC11-A8B0-FF79-60BBA95E524C}"/>
              </a:ext>
            </a:extLst>
          </p:cNvPr>
          <p:cNvSpPr txBox="1"/>
          <p:nvPr/>
        </p:nvSpPr>
        <p:spPr>
          <a:xfrm>
            <a:off x="4091186" y="2930635"/>
            <a:ext cx="7180317" cy="3452227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指针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x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指向我们要操作的节点，指针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p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指向新创建的节点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ins_back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(Node* x, Node* p) {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Node* z = x-&gt;next;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暂存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x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的后继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z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p-&gt;next = z;   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先连后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p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的后继变成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z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x-&gt;next = p;   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再连前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, x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的后继变成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p</a:t>
            </a:r>
            <a:endParaRPr lang="en-US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p-&gt;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prev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 x;   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p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的前驱变成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x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    if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(z !=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nullptr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 {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先判断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z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存不存在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z-&gt;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prev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 p;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z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前驱连向新来的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p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} 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042148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A97DB8A-09E2-F987-D5A8-AEC4F534961E}"/>
              </a:ext>
            </a:extLst>
          </p:cNvPr>
          <p:cNvSpPr txBox="1"/>
          <p:nvPr/>
        </p:nvSpPr>
        <p:spPr>
          <a:xfrm>
            <a:off x="775716" y="1482128"/>
            <a:ext cx="10543925" cy="1015663"/>
          </a:xfrm>
          <a:prstGeom prst="rect">
            <a:avLst/>
          </a:prstGeom>
          <a:solidFill>
            <a:srgbClr val="F2EDDE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effectLst/>
                <a:ea typeface="微软雅黑" panose="020B0503020204020204" pitchFamily="34" charset="-122"/>
              </a:rPr>
              <a:t>对于动态链表而言，我们需要维护一个 </a:t>
            </a:r>
            <a:r>
              <a:rPr lang="en-US" altLang="zh-CN" sz="2000" dirty="0" smtClean="0">
                <a:effectLst/>
                <a:ea typeface="微软雅黑" panose="020B0503020204020204" pitchFamily="34" charset="-122"/>
              </a:rPr>
              <a:t>head</a:t>
            </a:r>
            <a:r>
              <a:rPr lang="zh-CN" altLang="en-US" sz="2000" dirty="0" smtClean="0">
                <a:effectLst/>
                <a:ea typeface="微软雅黑" panose="020B0503020204020204" pitchFamily="34" charset="-122"/>
              </a:rPr>
              <a:t>、</a:t>
            </a:r>
            <a:r>
              <a:rPr lang="en-US" altLang="zh-CN" sz="2000" dirty="0" smtClean="0">
                <a:effectLst/>
                <a:ea typeface="微软雅黑" panose="020B0503020204020204" pitchFamily="34" charset="-122"/>
              </a:rPr>
              <a:t>tail </a:t>
            </a:r>
            <a:r>
              <a:rPr lang="zh-CN" altLang="en-US" sz="2000" dirty="0" smtClean="0">
                <a:effectLst/>
                <a:ea typeface="微软雅黑" panose="020B0503020204020204" pitchFamily="34" charset="-122"/>
              </a:rPr>
              <a:t>指针分别指向着链表的头节点和尾部节点，所以需要特别注意，如果插入到最末尾，需要更新</a:t>
            </a:r>
            <a:r>
              <a:rPr lang="en-US" altLang="zh-CN" sz="2000" dirty="0" smtClean="0">
                <a:effectLst/>
                <a:ea typeface="微软雅黑" panose="020B0503020204020204" pitchFamily="34" charset="-122"/>
              </a:rPr>
              <a:t>tail</a:t>
            </a:r>
            <a:r>
              <a:rPr lang="zh-CN" altLang="en-US" sz="2000" dirty="0" smtClean="0">
                <a:ea typeface="微软雅黑" panose="020B0503020204020204" pitchFamily="34" charset="-122"/>
              </a:rPr>
              <a:t>节点的指针为新插入的节点指针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5CFB052-DC11-A8B0-FF79-60BBA95E524C}"/>
              </a:ext>
            </a:extLst>
          </p:cNvPr>
          <p:cNvSpPr txBox="1"/>
          <p:nvPr/>
        </p:nvSpPr>
        <p:spPr>
          <a:xfrm>
            <a:off x="3851966" y="3074473"/>
            <a:ext cx="7467675" cy="259045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指针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x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指向我们要操作的节点，指针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p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指向新创建的节点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ins_back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(Node* x, Node* p) {</a:t>
            </a:r>
          </a:p>
          <a:p>
            <a:r>
              <a:rPr lang="zh-CN" altLang="en-US" sz="200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//</a:t>
            </a:r>
            <a:r>
              <a:rPr lang="zh-CN" altLang="en-US" sz="200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以上代码略</a:t>
            </a:r>
            <a:endParaRPr 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20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   if</a:t>
            </a:r>
            <a:r>
              <a:rPr lang="en-US" sz="2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p-&gt;next</a:t>
            </a:r>
            <a:r>
              <a:rPr lang="en-US" sz="2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=</a:t>
            </a:r>
            <a:r>
              <a:rPr lang="en-US" sz="2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=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nullptr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) {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判断</a:t>
            </a:r>
            <a:r>
              <a:rPr lang="en-US" altLang="zh-CN" sz="200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p</a:t>
            </a:r>
            <a:r>
              <a:rPr lang="zh-CN" altLang="en-US" sz="200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是否存在后继</a:t>
            </a:r>
            <a:endParaRPr lang="en-US" altLang="zh-CN" sz="2000" dirty="0" smtClean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       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不存在后继</a:t>
            </a:r>
            <a:r>
              <a:rPr lang="zh-CN" altLang="en-US" sz="200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代表当前节点是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末尾</a:t>
            </a:r>
            <a:r>
              <a:rPr lang="zh-CN" altLang="en-US" sz="200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节点，更新尾指针</a:t>
            </a:r>
            <a:endParaRPr lang="zh-CN" altLang="en-US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tail</a:t>
            </a:r>
            <a:r>
              <a:rPr lang="en-US" sz="2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= p;    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} 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0B0990DD-5D3C-1F58-43CF-61DD4E4C7D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426" y="3847548"/>
            <a:ext cx="2925040" cy="149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739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A97DB8A-09E2-F987-D5A8-AEC4F534961E}"/>
              </a:ext>
            </a:extLst>
          </p:cNvPr>
          <p:cNvSpPr txBox="1"/>
          <p:nvPr/>
        </p:nvSpPr>
        <p:spPr>
          <a:xfrm>
            <a:off x="775716" y="1358666"/>
            <a:ext cx="10543925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而 </a:t>
            </a:r>
            <a:r>
              <a:rPr lang="en-US" sz="2000" dirty="0" err="1">
                <a:solidFill>
                  <a:srgbClr val="000000"/>
                </a:solidFill>
              </a:rPr>
              <a:t>ins_</a:t>
            </a:r>
            <a:r>
              <a:rPr lang="en-US" altLang="zh-CN" sz="2000" dirty="0" err="1">
                <a:solidFill>
                  <a:srgbClr val="000000"/>
                </a:solidFill>
              </a:rPr>
              <a:t>front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zh-CN" altLang="en-US" sz="2000" dirty="0">
                <a:solidFill>
                  <a:srgbClr val="000000"/>
                </a:solidFill>
              </a:rPr>
              <a:t>的实现与刚刚的代码是对称的，例如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现在需要把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p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插入到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effectLst/>
                <a:ea typeface="微软雅黑" panose="020B0503020204020204" pitchFamily="34" charset="-122"/>
              </a:rPr>
              <a:t>前面。</a:t>
            </a:r>
            <a:endParaRPr lang="en-US" altLang="zh-CN" sz="2000" dirty="0" smtClean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a typeface="微软雅黑" panose="020B0503020204020204" pitchFamily="34" charset="-122"/>
              </a:rPr>
              <a:t>同时也要</a:t>
            </a:r>
            <a:r>
              <a:rPr lang="zh-CN" altLang="en-US" sz="2000" dirty="0" smtClean="0">
                <a:ea typeface="微软雅黑" panose="020B0503020204020204" pitchFamily="34" charset="-122"/>
              </a:rPr>
              <a:t>注意，如果插入到链表的最前面的话，同理就需要更新头节点 </a:t>
            </a:r>
            <a:r>
              <a:rPr lang="en-US" altLang="zh-CN" sz="2000" dirty="0" smtClean="0">
                <a:ea typeface="微软雅黑" panose="020B0503020204020204" pitchFamily="34" charset="-122"/>
              </a:rPr>
              <a:t>head</a:t>
            </a:r>
            <a:r>
              <a:rPr lang="zh-CN" altLang="en-US" sz="2000" smtClean="0">
                <a:ea typeface="微软雅黑" panose="020B0503020204020204" pitchFamily="34" charset="-122"/>
              </a:rPr>
              <a:t>。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5CFB052-DC11-A8B0-FF79-60BBA95E524C}"/>
              </a:ext>
            </a:extLst>
          </p:cNvPr>
          <p:cNvSpPr txBox="1"/>
          <p:nvPr/>
        </p:nvSpPr>
        <p:spPr>
          <a:xfrm>
            <a:off x="3851966" y="2528266"/>
            <a:ext cx="7563945" cy="3821559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指针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x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指向我们要操作的节点，指针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p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指向新创建的节点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ins_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front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(Node* x, Node* p) {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Node* a = x-&gt;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prev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暂存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x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的前驱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a</a:t>
            </a:r>
          </a:p>
          <a:p>
            <a:endParaRPr lang="en-US" altLang="zh-CN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p-&gt;next = x;    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先连后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p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的后继变成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x</a:t>
            </a:r>
            <a:endParaRPr lang="en-US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    if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(a !=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nullptr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) {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先判断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z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存不存在</a:t>
            </a:r>
            <a:endParaRPr lang="en-US" altLang="zh-CN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a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-&gt;next = p;   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再连前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p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的后继变成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a</a:t>
            </a:r>
          </a:p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       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p-&gt;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prev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= a;   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p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的前驱变成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a</a:t>
            </a:r>
            <a:endParaRPr lang="zh-CN" altLang="en-US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} </a:t>
            </a:r>
            <a:endParaRPr lang="en-US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x-&gt;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prev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= p;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x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前驱连向新来的 </a:t>
            </a:r>
            <a:r>
              <a:rPr lang="en-US" sz="200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p</a:t>
            </a:r>
          </a:p>
          <a:p>
            <a:r>
              <a:rPr lang="en-US" altLang="zh-CN" sz="20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   if</a:t>
            </a:r>
            <a:r>
              <a:rPr lang="en-US" altLang="zh-CN" sz="2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(p-&gt;</a:t>
            </a:r>
            <a:r>
              <a:rPr lang="en-US" altLang="zh-CN" sz="20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prev</a:t>
            </a:r>
            <a:r>
              <a:rPr lang="en-US" altLang="zh-CN" sz="2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nullptr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r>
              <a:rPr lang="en-US" sz="20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head = p;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// </a:t>
            </a:r>
            <a:r>
              <a:rPr lang="zh-CN" altLang="en-US" sz="200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更新头节点</a:t>
            </a:r>
            <a:endParaRPr 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D9BF563-95FF-7C8D-8DDC-D80BCB7A71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083" y="3784384"/>
            <a:ext cx="3199883" cy="150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242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A97DB8A-09E2-F987-D5A8-AEC4F534961E}"/>
              </a:ext>
            </a:extLst>
          </p:cNvPr>
          <p:cNvSpPr txBox="1"/>
          <p:nvPr/>
        </p:nvSpPr>
        <p:spPr>
          <a:xfrm>
            <a:off x="793370" y="1339055"/>
            <a:ext cx="10543925" cy="961289"/>
          </a:xfrm>
          <a:prstGeom prst="rect">
            <a:avLst/>
          </a:prstGeom>
          <a:solidFill>
            <a:srgbClr val="F2EDDE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del() 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函数的逻辑实现与之前的删除逻辑仍然一致，但是要一定注意动态内存分配需要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手动释放内存空间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，例如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现在需要删除节点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3607BC7-C536-9EC6-3E0B-7F63E53A5F96}"/>
              </a:ext>
            </a:extLst>
          </p:cNvPr>
          <p:cNvSpPr txBox="1"/>
          <p:nvPr/>
        </p:nvSpPr>
        <p:spPr>
          <a:xfrm>
            <a:off x="601665" y="2408547"/>
            <a:ext cx="8495039" cy="3821559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del(Node* x)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Node* L = x-&gt;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prev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    Node* R = x-&gt;next;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获取前后节点</a:t>
            </a: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(L !=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nullptr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L-&gt;next = R;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前驱节点越过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x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直接指向后继</a:t>
            </a: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head = R;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x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没有前驱，则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x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是起始节点，删除后更新起始节点为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x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的后继</a:t>
            </a: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(R !=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nullptr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R-&gt;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prev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L;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后继节点越过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x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直接指向前驱</a:t>
            </a: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因为是双向链表，为了方便反向遍历，所以有一个指向末尾节点的指针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tail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tail = L;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代表删除的是末尾节点，更新末尾节点的指针为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x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的前驱</a:t>
            </a: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delete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target;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手动释放内存，语法为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: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600" b="1" dirty="0">
                <a:solidFill>
                  <a:srgbClr val="008000"/>
                </a:solidFill>
                <a:latin typeface="Consolas" panose="020B0609020204030204" pitchFamily="49" charset="0"/>
              </a:rPr>
              <a:t>delete </a:t>
            </a:r>
            <a:r>
              <a:rPr lang="zh-CN" altLang="en-US" sz="1600" b="1" dirty="0">
                <a:solidFill>
                  <a:srgbClr val="008000"/>
                </a:solidFill>
                <a:latin typeface="Consolas" panose="020B0609020204030204" pitchFamily="49" charset="0"/>
              </a:rPr>
              <a:t>指针变量名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6D8EDE1A-7E8B-DE70-1190-63A11876F3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2579" y="3983421"/>
            <a:ext cx="2500068" cy="52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56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EB3300F-4765-CF09-0919-1EC8C50B67A1}"/>
              </a:ext>
            </a:extLst>
          </p:cNvPr>
          <p:cNvSpPr txBox="1"/>
          <p:nvPr/>
        </p:nvSpPr>
        <p:spPr>
          <a:xfrm>
            <a:off x="848106" y="1388737"/>
            <a:ext cx="10495787" cy="5445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ea typeface="微软雅黑" panose="020B0503020204020204" pitchFamily="34" charset="-122"/>
              </a:rPr>
              <a:t>而对于查询前驱后继元素，目前我们学习的动态链表就只能进行挨个查询了</a:t>
            </a:r>
            <a:endParaRPr lang="en-US" altLang="zh-CN" sz="2200" b="1" dirty="0"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54ECA39-E6EF-646F-69F3-358E69097A25}"/>
              </a:ext>
            </a:extLst>
          </p:cNvPr>
          <p:cNvSpPr txBox="1"/>
          <p:nvPr/>
        </p:nvSpPr>
        <p:spPr>
          <a:xfrm>
            <a:off x="1429712" y="2048793"/>
            <a:ext cx="9187794" cy="4283224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询问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x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后面的元素</a:t>
            </a:r>
            <a:endParaRPr lang="en-US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ask_back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(int x) {</a:t>
            </a:r>
            <a:endParaRPr lang="en-US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Node* target =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findNode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(head, x);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挨个查询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O(n)</a:t>
            </a:r>
          </a:p>
          <a:p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如果没这个元素或其不存在后继</a:t>
            </a:r>
            <a:endParaRPr lang="en-US" altLang="zh-CN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(target ==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nullptr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|| target-&gt;next ==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nullptr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"NULL"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}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&lt;&lt; target-&gt;next-&gt;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value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输出后继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询问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x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前面的元素</a:t>
            </a:r>
          </a:p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ask_front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(int x) {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与 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ask_back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基本一致，只不过变为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target-&gt;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prev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&gt;value 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80545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2EC7824-6E61-8372-5F5D-9672FFBAF3CD}"/>
              </a:ext>
            </a:extLst>
          </p:cNvPr>
          <p:cNvSpPr txBox="1"/>
          <p:nvPr/>
        </p:nvSpPr>
        <p:spPr>
          <a:xfrm>
            <a:off x="748076" y="1404047"/>
            <a:ext cx="10695848" cy="47046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动态链表总结（指针法）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核心：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struct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定义节点，包含 数据 和 指向前后节点的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指针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Node*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）。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原理：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使用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new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和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delete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关键字，在程序的堆（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Heap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）内存中按需动态地创建和销毁节点。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优点：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灵活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内存使用完全按需分配，来一个节点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new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一个，走一个节点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delete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一个，空间利用率极高。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无值域限制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节点的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value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可以是任意类型，任意大小。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a typeface="微软雅黑" panose="020B0503020204020204" pitchFamily="34" charset="-122"/>
              </a:rPr>
              <a:t>在以后的二叉树、图数据结构中，还会多次用到通过指针创建节点的情况</a:t>
            </a:r>
            <a:r>
              <a:rPr lang="zh-CN" altLang="en-US" sz="2000" dirty="0">
                <a:ea typeface="微软雅黑" panose="020B0503020204020204" pitchFamily="34" charset="-122"/>
              </a:rPr>
              <a:t>，所以更推荐大家使用动态链表（而关于查询效率 </a:t>
            </a:r>
            <a:r>
              <a:rPr lang="en-US" altLang="zh-CN" sz="2000" dirty="0">
                <a:ea typeface="微软雅黑" panose="020B0503020204020204" pitchFamily="34" charset="-122"/>
              </a:rPr>
              <a:t>O(n) </a:t>
            </a:r>
            <a:r>
              <a:rPr lang="zh-CN" altLang="en-US" sz="2000" dirty="0">
                <a:ea typeface="微软雅黑" panose="020B0503020204020204" pitchFamily="34" charset="-122"/>
              </a:rPr>
              <a:t>的问题在学习了哈希表章节后可以优化为平均</a:t>
            </a:r>
            <a:r>
              <a:rPr lang="en-US" altLang="zh-CN" sz="2000" dirty="0">
                <a:ea typeface="微软雅黑" panose="020B0503020204020204" pitchFamily="34" charset="-122"/>
              </a:rPr>
              <a:t>O(1)</a:t>
            </a:r>
            <a:r>
              <a:rPr lang="zh-CN" altLang="en-US" sz="2000" dirty="0">
                <a:ea typeface="微软雅黑" panose="020B0503020204020204" pitchFamily="34" charset="-122"/>
              </a:rPr>
              <a:t>）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56928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BE6CD3C-AC23-FFB6-3C36-70B8EAE1AFB1}"/>
                  </a:ext>
                </a:extLst>
              </p:cNvPr>
              <p:cNvSpPr txBox="1"/>
              <p:nvPr/>
            </p:nvSpPr>
            <p:spPr>
              <a:xfrm>
                <a:off x="727365" y="1655902"/>
                <a:ext cx="10544138" cy="331578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200" b="1" dirty="0">
                    <a:ea typeface="微软雅黑" panose="020B0503020204020204" pitchFamily="34" charset="-122"/>
                  </a:rPr>
                  <a:t>例</a:t>
                </a:r>
                <a:r>
                  <a:rPr lang="en-US" altLang="zh-CN" sz="2200" b="1" dirty="0">
                    <a:effectLst/>
                    <a:ea typeface="微软雅黑" panose="020B0503020204020204" pitchFamily="34" charset="-122"/>
                  </a:rPr>
                  <a:t>15-11</a:t>
                </a:r>
                <a:r>
                  <a:rPr lang="en-US" altLang="zh-CN" sz="2200" b="1" dirty="0"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b="1" dirty="0">
                    <a:ea typeface="微软雅黑" panose="020B0503020204020204" pitchFamily="34" charset="-122"/>
                  </a:rPr>
                  <a:t>队列安排</a:t>
                </a:r>
                <a:r>
                  <a:rPr lang="en-US" altLang="zh-CN" sz="2200" b="1" dirty="0">
                    <a:effectLst/>
                    <a:ea typeface="微软雅黑" panose="020B0503020204020204" pitchFamily="34" charset="-122"/>
                  </a:rPr>
                  <a:t>(B0224)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一个学校里老师要将班上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𝑁</m:t>
                    </m:r>
                  </m:oMath>
                </a14:m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个同学排成一列，同学被编号为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1∼</m:t>
                    </m:r>
                    <m: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𝑁</m:t>
                    </m:r>
                  </m:oMath>
                </a14:m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，他采取如下的方法：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先将 </a:t>
                </a:r>
                <a14:m>
                  <m:oMath xmlns:m="http://schemas.openxmlformats.org/officeDocument/2006/math">
                    <m:r>
                      <a:rPr lang="en-US" altLang="zh-CN" sz="20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</m:t>
                    </m:r>
                  </m:oMath>
                </a14:m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号同学安排进队列，这时队列中只有他一个人；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Cambria Math" panose="02040503050406030204" pitchFamily="18" charset="0"/>
                  <a:buAutoNum type="arabicPeriod"/>
                </a:pPr>
                <a14:m>
                  <m:oMath xmlns:m="http://schemas.openxmlformats.org/officeDocument/2006/math">
                    <m:r>
                      <a:rPr lang="en-US" altLang="zh-CN" sz="20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2∼</m:t>
                    </m:r>
                    <m:r>
                      <m:rPr>
                        <m:sty m:val="p"/>
                      </m:rPr>
                      <a:rPr lang="en-US" altLang="zh-CN" sz="20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N</m:t>
                    </m:r>
                  </m:oMath>
                </a14:m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号同学依次入列，编号为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i</m:t>
                    </m:r>
                  </m:oMath>
                </a14:m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的同学入列方式为：老师指定编号为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i</m:t>
                    </m:r>
                  </m:oMath>
                </a14:m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的同学站在编号为 </a:t>
                </a:r>
                <a14:m>
                  <m:oMath xmlns:m="http://schemas.openxmlformats.org/officeDocument/2006/math">
                    <m:r>
                      <a:rPr lang="en-US" altLang="zh-CN" sz="20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1∼</m:t>
                    </m:r>
                    <m:d>
                      <m:d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0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i</m:t>
                        </m:r>
                        <m:r>
                          <a:rPr lang="en-US" altLang="zh-CN" sz="20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−1</m:t>
                        </m:r>
                      </m:e>
                    </m:d>
                  </m:oMath>
                </a14:m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中某位同学（即之前已经入列的同学）的左边或右边；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从队列中去掉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M</m:t>
                    </m:r>
                  </m:oMath>
                </a14:m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个同学，其他同学位置顺序不变。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在所有同学按照上述方法队列排列完毕后，老师想知道从左到右所有同学的编号。</a:t>
                </a: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BE6CD3C-AC23-FFB6-3C36-70B8EAE1AF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365" y="1655902"/>
                <a:ext cx="10544138" cy="3315780"/>
              </a:xfrm>
              <a:prstGeom prst="rect">
                <a:avLst/>
              </a:prstGeom>
              <a:blipFill>
                <a:blip r:embed="rId5"/>
                <a:stretch>
                  <a:fillRect l="-751" b="-23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3">
            <a:extLst>
              <a:ext uri="{FF2B5EF4-FFF2-40B4-BE49-F238E27FC236}">
                <a16:creationId xmlns:a16="http://schemas.microsoft.com/office/drawing/2014/main" id="{9CF024B6-7669-0D85-35FF-758FDED63E4D}"/>
              </a:ext>
            </a:extLst>
          </p:cNvPr>
          <p:cNvSpPr txBox="1"/>
          <p:nvPr/>
        </p:nvSpPr>
        <p:spPr>
          <a:xfrm>
            <a:off x="727365" y="5507952"/>
            <a:ext cx="10544138" cy="4308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200" dirty="0"/>
              <a:t>对于这道题目，其通过链表的解决方法基本与上题保持一致，就留做课后习题了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28830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C02B00B-DB8C-D988-08D1-6F0A84FC2FE2}"/>
              </a:ext>
            </a:extLst>
          </p:cNvPr>
          <p:cNvSpPr txBox="1"/>
          <p:nvPr/>
        </p:nvSpPr>
        <p:spPr>
          <a:xfrm>
            <a:off x="775716" y="1465119"/>
            <a:ext cx="10495787" cy="1888530"/>
          </a:xfrm>
          <a:prstGeom prst="rect">
            <a:avLst/>
          </a:prstGeom>
          <a:solidFill>
            <a:srgbClr val="F2EDDE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标准库中的双向链表：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list</a:t>
            </a:r>
            <a:endParaRPr lang="zh-CN" altLang="en-US" sz="2000" b="1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在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标准模板库（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STL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）中，其实也为我们提供了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双向链表这一数据结构的实现，它叫做：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list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。它将复杂的指针操作和内存管理细节隐藏起来，为程序员提供了一套高效、安全且易于使用的类。要使用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list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，必须首先包含其头文件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#include &lt;list&gt;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97542984-6616-1069-DA63-BE90CD52F9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151" y="3504352"/>
            <a:ext cx="10495787" cy="28590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1.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创建与初始化</a:t>
            </a:r>
            <a:endParaRPr kumimoji="0" lang="en-US" altLang="en-US" sz="2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Microsoft YaHei" panose="020B0503020204020204" pitchFamily="34" charset="-122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r>
              <a:rPr kumimoji="0" lang="en-US" altLang="en-US" sz="2000" b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创建空链表</a:t>
            </a:r>
            <a:r>
              <a:rPr kumimoji="0" lang="en-US" altLang="en-US" sz="20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： list&lt;int&gt; a; </a:t>
            </a:r>
          </a:p>
          <a:p>
            <a:pPr marL="28575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Microsoft YaHei" panose="020B0503020204020204" pitchFamily="34" charset="-122"/>
              <a:buChar char="•"/>
            </a:pPr>
            <a:r>
              <a:rPr kumimoji="0" lang="zh-CN" altLang="en-US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其</a:t>
            </a:r>
            <a:r>
              <a:rPr kumimoji="0" lang="en-US" altLang="en-US" sz="200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定义了一个名为</a:t>
            </a:r>
            <a:r>
              <a:rPr kumimoji="0" lang="en-US" altLang="en-US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 </a:t>
            </a:r>
            <a:r>
              <a:rPr kumimoji="0" lang="en-US" altLang="en-US" sz="20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Microsoft YaHei" panose="020B0503020204020204" pitchFamily="34" charset="-122"/>
              </a:rPr>
              <a:t>a</a:t>
            </a:r>
            <a:r>
              <a:rPr kumimoji="0" lang="en-US" altLang="en-US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 </a:t>
            </a:r>
            <a:r>
              <a:rPr kumimoji="0" lang="en-US" altLang="en-US" sz="200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的空链表</a:t>
            </a:r>
            <a:r>
              <a:rPr kumimoji="0" lang="en-US" altLang="en-US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, </a:t>
            </a:r>
            <a:r>
              <a:rPr kumimoji="0" lang="zh-CN" altLang="en-US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链表中的</a:t>
            </a:r>
            <a:r>
              <a:rPr kumimoji="0" lang="en-US" altLang="en-US" sz="200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元素类型为</a:t>
            </a:r>
            <a:r>
              <a:rPr kumimoji="0" lang="en-US" altLang="en-US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 </a:t>
            </a:r>
            <a:r>
              <a:rPr kumimoji="0" lang="en-US" altLang="en-US" sz="20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Microsoft YaHei" panose="020B0503020204020204" pitchFamily="34" charset="-122"/>
              </a:rPr>
              <a:t>int</a:t>
            </a:r>
            <a:r>
              <a:rPr kumimoji="0" lang="en-US" altLang="en-US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。</a:t>
            </a:r>
          </a:p>
          <a:p>
            <a:pPr marL="28575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Microsoft YaHei" panose="020B0503020204020204" pitchFamily="34" charset="-122"/>
              <a:buChar char="•"/>
            </a:pPr>
            <a:r>
              <a:rPr lang="zh-CN" altLang="en-US" sz="2000" dirty="0">
                <a:ea typeface="Microsoft YaHei" panose="020B0503020204020204" pitchFamily="34" charset="-122"/>
              </a:rPr>
              <a:t>语法为 </a:t>
            </a:r>
            <a:r>
              <a:rPr lang="en-US" altLang="zh-CN" sz="2000" dirty="0">
                <a:ea typeface="Microsoft YaHei" panose="020B0503020204020204" pitchFamily="34" charset="-122"/>
              </a:rPr>
              <a:t>list&lt;</a:t>
            </a:r>
            <a:r>
              <a:rPr lang="zh-CN" altLang="en-US" sz="2000" dirty="0">
                <a:ea typeface="Microsoft YaHei" panose="020B0503020204020204" pitchFamily="34" charset="-122"/>
              </a:rPr>
              <a:t>数据类型</a:t>
            </a:r>
            <a:r>
              <a:rPr lang="en-US" altLang="zh-CN" sz="2000" dirty="0">
                <a:ea typeface="Microsoft YaHei" panose="020B0503020204020204" pitchFamily="34" charset="-122"/>
              </a:rPr>
              <a:t>&gt; </a:t>
            </a:r>
            <a:r>
              <a:rPr lang="zh-CN" altLang="en-US" sz="2000" dirty="0">
                <a:ea typeface="Microsoft YaHei" panose="020B0503020204020204" pitchFamily="34" charset="-122"/>
              </a:rPr>
              <a:t>变量名</a:t>
            </a:r>
            <a:r>
              <a:rPr lang="en-US" altLang="zh-CN" sz="2000" dirty="0">
                <a:ea typeface="Microsoft YaHei" panose="020B0503020204020204" pitchFamily="34" charset="-122"/>
              </a:rPr>
              <a:t>;</a:t>
            </a:r>
            <a:r>
              <a:rPr kumimoji="0" lang="en-US" altLang="en-US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 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r>
              <a:rPr lang="zh-CN" altLang="en-US" sz="2000" b="1" dirty="0">
                <a:ea typeface="Microsoft YaHei" panose="020B0503020204020204" pitchFamily="34" charset="-122"/>
              </a:rPr>
              <a:t>使用列表初始化将链表初始化为指定值：</a:t>
            </a:r>
            <a:endParaRPr lang="en-US" altLang="zh-CN" sz="2000" b="1" dirty="0">
              <a:ea typeface="Microsoft YaHei" panose="020B0503020204020204" pitchFamily="34" charset="-122"/>
            </a:endParaRPr>
          </a:p>
          <a:p>
            <a:pPr marL="34290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C00000"/>
                </a:solidFill>
                <a:ea typeface="Microsoft YaHei" panose="020B0503020204020204" pitchFamily="34" charset="-122"/>
              </a:rPr>
              <a:t>list&lt;int&gt; l = {1, 2, 3};</a:t>
            </a:r>
            <a:endParaRPr kumimoji="0" lang="en-US" altLang="en-US" sz="200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2973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686E116-CB6A-3681-809C-50CF4D51F5E5}"/>
              </a:ext>
            </a:extLst>
          </p:cNvPr>
          <p:cNvSpPr txBox="1"/>
          <p:nvPr/>
        </p:nvSpPr>
        <p:spPr>
          <a:xfrm>
            <a:off x="775717" y="1521154"/>
            <a:ext cx="3624833" cy="5445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从现有的数组中进行初始化</a:t>
            </a:r>
            <a:endParaRPr lang="en-US" altLang="zh-CN" sz="22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A159F94-BD72-5D67-0E11-D11D7BE82D00}"/>
              </a:ext>
            </a:extLst>
          </p:cNvPr>
          <p:cNvSpPr txBox="1"/>
          <p:nvPr/>
        </p:nvSpPr>
        <p:spPr>
          <a:xfrm>
            <a:off x="775716" y="3311848"/>
            <a:ext cx="10602329" cy="9652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list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可以接受两个迭代器作为参数，用于指定一个区间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[first, last)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上述代码将数组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arr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的全部元素作为链表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l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的初始值。因此，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l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被初始化为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{1, 2, 3}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790880A-F5DC-3EC4-B0AE-8EFE33AAE27E}"/>
              </a:ext>
            </a:extLst>
          </p:cNvPr>
          <p:cNvSpPr txBox="1"/>
          <p:nvPr/>
        </p:nvSpPr>
        <p:spPr>
          <a:xfrm>
            <a:off x="775716" y="2299188"/>
            <a:ext cx="6350000" cy="74379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lIns="127000" tIns="63500" rIns="127000" bIns="63500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vector&lt;int&gt;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= {</a:t>
            </a:r>
            <a:r>
              <a:rPr lang="en-US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list&lt;int&gt; l(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arr.begin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arr.end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());</a:t>
            </a: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146DC395-D8FE-55D6-ACBB-1E6832F715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716" y="4861820"/>
            <a:ext cx="10583279" cy="1053558"/>
          </a:xfrm>
          <a:prstGeom prst="rect">
            <a:avLst/>
          </a:prstGeom>
          <a:solidFill>
            <a:srgbClr val="F2EDDE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r>
              <a:rPr kumimoji="0" lang="en-US" altLang="en-US" sz="2200" b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获取</a:t>
            </a:r>
            <a:r>
              <a:rPr lang="zh-CN" altLang="en-US" sz="2200" b="1" dirty="0">
                <a:ea typeface="Microsoft YaHei" panose="020B0503020204020204" pitchFamily="34" charset="-122"/>
              </a:rPr>
              <a:t>链表中</a:t>
            </a:r>
            <a:r>
              <a:rPr kumimoji="0" lang="en-US" altLang="en-US" sz="2200" b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元素数量</a:t>
            </a:r>
            <a:r>
              <a:rPr kumimoji="0" lang="en-US" altLang="en-US" sz="22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： 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r>
              <a:rPr kumimoji="0" lang="en-US" altLang="zh-CN" sz="22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long </a:t>
            </a:r>
            <a:r>
              <a:rPr kumimoji="0" lang="en-US" altLang="zh-CN" sz="220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long</a:t>
            </a:r>
            <a:r>
              <a:rPr kumimoji="0" lang="en-US" altLang="zh-CN" sz="22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 </a:t>
            </a:r>
            <a:r>
              <a:rPr kumimoji="0" lang="en-US" altLang="en-US" sz="22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count = </a:t>
            </a:r>
            <a:r>
              <a:rPr lang="en-US" altLang="en-US" sz="2200" dirty="0" err="1">
                <a:ea typeface="Microsoft YaHei" panose="020B0503020204020204" pitchFamily="34" charset="-122"/>
              </a:rPr>
              <a:t>l</a:t>
            </a:r>
            <a:r>
              <a:rPr kumimoji="0" lang="en-US" altLang="en-US" sz="220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.</a:t>
            </a:r>
            <a:r>
              <a:rPr kumimoji="0" lang="en-US" altLang="en-US" sz="2200" b="1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ea typeface="Microsoft YaHei" panose="020B0503020204020204" pitchFamily="34" charset="-122"/>
              </a:rPr>
              <a:t>size</a:t>
            </a:r>
            <a:r>
              <a:rPr kumimoji="0" lang="en-US" altLang="en-US" sz="2200" b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Microsoft YaHei" panose="020B0503020204020204" pitchFamily="34" charset="-122"/>
              </a:rPr>
              <a:t>()</a:t>
            </a:r>
            <a:r>
              <a:rPr kumimoji="0" lang="en-US" altLang="en-US" sz="22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; </a:t>
            </a:r>
          </a:p>
        </p:txBody>
      </p:sp>
    </p:spTree>
    <p:extLst>
      <p:ext uri="{BB962C8B-B14F-4D97-AF65-F5344CB8AC3E}">
        <p14:creationId xmlns:p14="http://schemas.microsoft.com/office/powerpoint/2010/main" val="2595235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9725E73-8AE5-527A-3783-E3684DFE130A}"/>
              </a:ext>
            </a:extLst>
          </p:cNvPr>
          <p:cNvSpPr txBox="1"/>
          <p:nvPr/>
        </p:nvSpPr>
        <p:spPr>
          <a:xfrm>
            <a:off x="775714" y="2103733"/>
            <a:ext cx="10495787" cy="1884618"/>
          </a:xfrm>
          <a:prstGeom prst="rect">
            <a:avLst/>
          </a:prstGeom>
          <a:solidFill>
            <a:srgbClr val="DAE8EA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获取边界迭代器：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list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提供了两个成员函数来获取代表其边界的迭代器：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auto </a:t>
            </a:r>
            <a:r>
              <a:rPr lang="en-US" altLang="zh-CN" sz="2000" dirty="0" err="1">
                <a:solidFill>
                  <a:srgbClr val="C00000"/>
                </a:solidFill>
                <a:ea typeface="微软雅黑" panose="020B0503020204020204" pitchFamily="34" charset="-122"/>
              </a:rPr>
              <a:t>b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_it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=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l.begin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()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返回一个指向链表第一个元素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(1)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的迭代器。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auto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e_it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=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l.end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()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返回一个指向链表末尾元素之后的位置的迭代器。它本身不指向任何有效元素，仅作为循环结束的标志。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BD4ADE8-72D5-705F-BDC7-502CC51AFBEF}"/>
              </a:ext>
            </a:extLst>
          </p:cNvPr>
          <p:cNvSpPr txBox="1"/>
          <p:nvPr/>
        </p:nvSpPr>
        <p:spPr>
          <a:xfrm>
            <a:off x="775714" y="4483679"/>
            <a:ext cx="10495787" cy="1426865"/>
          </a:xfrm>
          <a:prstGeom prst="rect">
            <a:avLst/>
          </a:prstGeom>
          <a:solidFill>
            <a:srgbClr val="E4F0E0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迭代器的移动：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由于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list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是双向链表，其迭代器支持双向移动：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it++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使迭代器向前移动到下一个元素。</a:t>
            </a:r>
            <a:r>
              <a:rPr lang="zh-CN" altLang="en-US" sz="2000" dirty="0">
                <a:ea typeface="微软雅黑" panose="020B0503020204020204" pitchFamily="34" charset="-122"/>
              </a:rPr>
              <a:t>例如 </a:t>
            </a:r>
            <a:r>
              <a:rPr lang="en-US" altLang="zh-CN" sz="2000" dirty="0" err="1">
                <a:ea typeface="微软雅黑" panose="020B0503020204020204" pitchFamily="34" charset="-122"/>
              </a:rPr>
              <a:t>b_it</a:t>
            </a:r>
            <a:r>
              <a:rPr lang="en-US" altLang="zh-CN" sz="2000" dirty="0">
                <a:ea typeface="微软雅黑" panose="020B0503020204020204" pitchFamily="34" charset="-122"/>
              </a:rPr>
              <a:t>++ </a:t>
            </a:r>
            <a:r>
              <a:rPr lang="zh-CN" altLang="en-US" sz="2000" dirty="0">
                <a:ea typeface="微软雅黑" panose="020B0503020204020204" pitchFamily="34" charset="-122"/>
              </a:rPr>
              <a:t>就指向了元素</a:t>
            </a:r>
            <a:r>
              <a:rPr lang="en-US" altLang="zh-CN" sz="2000" dirty="0"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a typeface="微软雅黑" panose="020B0503020204020204" pitchFamily="34" charset="-122"/>
              </a:rPr>
              <a:t>。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it--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使迭代器向后移动到前一个元素。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752C417-074C-76BF-5AF7-B990CE1DCC34}"/>
              </a:ext>
            </a:extLst>
          </p:cNvPr>
          <p:cNvSpPr txBox="1"/>
          <p:nvPr/>
        </p:nvSpPr>
        <p:spPr>
          <a:xfrm>
            <a:off x="775714" y="1406519"/>
            <a:ext cx="3723550" cy="504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altLang="en-US" sz="2000" b="1" dirty="0">
                <a:solidFill>
                  <a:srgbClr val="C00000"/>
                </a:solidFill>
                <a:ea typeface="Microsoft YaHei" panose="020B0503020204020204" pitchFamily="34" charset="-122"/>
              </a:rPr>
              <a:t>list&lt;int&gt; l = {1, 2, 3};</a:t>
            </a:r>
            <a:endParaRPr kumimoji="0" lang="en-US" altLang="en-US" sz="2000" b="1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6944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752C417-074C-76BF-5AF7-B990CE1DCC34}"/>
              </a:ext>
            </a:extLst>
          </p:cNvPr>
          <p:cNvSpPr txBox="1"/>
          <p:nvPr/>
        </p:nvSpPr>
        <p:spPr>
          <a:xfrm>
            <a:off x="775714" y="1406519"/>
            <a:ext cx="3723550" cy="5045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r>
              <a:rPr lang="en-US" altLang="en-US" sz="2000" b="1" dirty="0">
                <a:solidFill>
                  <a:srgbClr val="C00000"/>
                </a:solidFill>
                <a:ea typeface="Microsoft YaHei" panose="020B0503020204020204" pitchFamily="34" charset="-122"/>
              </a:rPr>
              <a:t>list&lt;int&gt; l = {1, 2, 3};</a:t>
            </a:r>
            <a:endParaRPr kumimoji="0" lang="en-US" altLang="en-US" sz="2000" b="1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ea typeface="Microsoft YaHei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C27E823E-BA69-5AAD-53CD-059088D8769E}"/>
                  </a:ext>
                </a:extLst>
              </p:cNvPr>
              <p:cNvSpPr txBox="1"/>
              <p:nvPr/>
            </p:nvSpPr>
            <p:spPr>
              <a:xfrm>
                <a:off x="775714" y="2009684"/>
                <a:ext cx="10711436" cy="1888530"/>
              </a:xfrm>
              <a:prstGeom prst="rect">
                <a:avLst/>
              </a:prstGeom>
              <a:solidFill>
                <a:srgbClr val="F2EDDE"/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list</a:t>
                </a:r>
                <a:r>
                  <a:rPr 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以其高效的插入和删除操作著称，这些操作的时间复杂度均为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𝑂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  <a:buClr>
                    <a:srgbClr val="000000"/>
                  </a:buClr>
                </a:pP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在首尾添加</a:t>
                </a:r>
                <a:r>
                  <a:rPr lang="en-US" altLang="zh-CN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删除元素： </a:t>
                </a:r>
              </a:p>
              <a:p>
                <a:pPr marL="742950" lvl="1" indent="-285750">
                  <a:lnSpc>
                    <a:spcPct val="150000"/>
                  </a:lnSpc>
                  <a:buClr>
                    <a:srgbClr val="000000"/>
                  </a:buClr>
                  <a:buFont typeface="Consolas" panose="020B0609020204030204" pitchFamily="49" charset="0"/>
                  <a:buChar char="•"/>
                </a:pPr>
                <a:r>
                  <a:rPr lang="en-US" sz="2000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a.push_front</a:t>
                </a:r>
                <a:r>
                  <a:rPr lang="en-US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(x)</a:t>
                </a:r>
                <a:r>
                  <a:rPr 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/ </a:t>
                </a:r>
                <a:r>
                  <a:rPr lang="en-US" sz="2000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a.push_back</a:t>
                </a:r>
                <a:r>
                  <a:rPr lang="en-US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(x)</a:t>
                </a:r>
                <a:r>
                  <a:rPr 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: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分别在链表的头部或尾部插入新元素 </a:t>
                </a:r>
                <a:r>
                  <a:rPr lang="en-US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x</a:t>
                </a:r>
                <a:r>
                  <a:rPr 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  <a:p>
                <a:pPr marL="742950" lvl="1" indent="-285750">
                  <a:lnSpc>
                    <a:spcPct val="150000"/>
                  </a:lnSpc>
                  <a:buClr>
                    <a:srgbClr val="000000"/>
                  </a:buClr>
                  <a:buFont typeface="Consolas" panose="020B0609020204030204" pitchFamily="49" charset="0"/>
                  <a:buChar char="•"/>
                </a:pPr>
                <a:r>
                  <a:rPr lang="en-US" sz="2000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a.pop_front</a:t>
                </a:r>
                <a:r>
                  <a:rPr lang="en-US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()</a:t>
                </a:r>
                <a:r>
                  <a:rPr 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/ </a:t>
                </a:r>
                <a:r>
                  <a:rPr lang="en-US" sz="2000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a.pop_back</a:t>
                </a:r>
                <a:r>
                  <a:rPr lang="en-US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()</a:t>
                </a:r>
                <a:r>
                  <a:rPr 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: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分别删除链表的头部或尾部元素。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C27E823E-BA69-5AAD-53CD-059088D876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4" y="2009684"/>
                <a:ext cx="10711436" cy="1888530"/>
              </a:xfrm>
              <a:prstGeom prst="rect">
                <a:avLst/>
              </a:prstGeom>
              <a:blipFill>
                <a:blip r:embed="rId5"/>
                <a:stretch>
                  <a:fillRect l="-569" b="-51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2C206437-8847-AB6F-0A02-1C37FF078BAD}"/>
              </a:ext>
            </a:extLst>
          </p:cNvPr>
          <p:cNvSpPr txBox="1"/>
          <p:nvPr/>
        </p:nvSpPr>
        <p:spPr>
          <a:xfrm>
            <a:off x="775715" y="3996817"/>
            <a:ext cx="10711435" cy="23462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在指定位置插入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/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删除元素：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a.insert</a:t>
            </a:r>
            <a:r>
              <a:rPr 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(it, x)</a:t>
            </a:r>
            <a:r>
              <a:rPr lang="en-US" sz="2000" dirty="0">
                <a:effectLst/>
                <a:ea typeface="微软雅黑" panose="020B0503020204020204" pitchFamily="34" charset="-122"/>
              </a:rPr>
              <a:t>: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在迭代器 </a:t>
            </a:r>
            <a:r>
              <a:rPr 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it</a:t>
            </a:r>
            <a:r>
              <a:rPr 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所指向的位置</a:t>
            </a:r>
            <a:r>
              <a:rPr lang="zh-CN" altLang="en-US" sz="2000" dirty="0">
                <a:ea typeface="微软雅黑" panose="020B0503020204020204" pitchFamily="34" charset="-122"/>
              </a:rPr>
              <a:t>插入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一个新元素 </a:t>
            </a:r>
            <a:r>
              <a:rPr 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</a:t>
            </a:r>
            <a:r>
              <a:rPr 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a.erase</a:t>
            </a:r>
            <a:r>
              <a:rPr 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(it)</a:t>
            </a:r>
            <a:r>
              <a:rPr lang="en-US" sz="2000" dirty="0">
                <a:effectLst/>
                <a:ea typeface="微软雅黑" panose="020B0503020204020204" pitchFamily="34" charset="-122"/>
              </a:rPr>
              <a:t>: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删除迭代器 </a:t>
            </a:r>
            <a:r>
              <a:rPr 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it</a:t>
            </a:r>
            <a:r>
              <a:rPr 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所指向的元素。注意： 该操作会使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被删除元素的迭代器失效</a:t>
            </a:r>
            <a:r>
              <a:rPr lang="zh-CN" altLang="en-US" sz="2000" dirty="0">
                <a:ea typeface="微软雅黑" panose="020B0503020204020204" pitchFamily="34" charset="-122"/>
              </a:rPr>
              <a:t>，但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其他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已经存在的迭代器不会失效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，且其返回值为被删除迭代器 </a:t>
            </a:r>
            <a:r>
              <a:rPr 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it</a:t>
            </a:r>
            <a:r>
              <a:rPr 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的下一个元素。例如 </a:t>
            </a:r>
            <a:r>
              <a:rPr lang="en-US" altLang="zh-CN" sz="2000" dirty="0" err="1">
                <a:ea typeface="微软雅黑" panose="020B0503020204020204" pitchFamily="34" charset="-122"/>
              </a:rPr>
              <a:t>l.erase</a:t>
            </a:r>
            <a:r>
              <a:rPr lang="en-US" altLang="zh-CN" sz="2000" dirty="0">
                <a:ea typeface="微软雅黑" panose="020B0503020204020204" pitchFamily="34" charset="-122"/>
              </a:rPr>
              <a:t>(</a:t>
            </a:r>
            <a:r>
              <a:rPr lang="en-US" altLang="zh-CN" sz="2000" dirty="0" err="1">
                <a:ea typeface="微软雅黑" panose="020B0503020204020204" pitchFamily="34" charset="-122"/>
              </a:rPr>
              <a:t>l.begin</a:t>
            </a:r>
            <a:r>
              <a:rPr lang="en-US" altLang="zh-CN" sz="2000" dirty="0">
                <a:ea typeface="微软雅黑" panose="020B0503020204020204" pitchFamily="34" charset="-122"/>
              </a:rPr>
              <a:t>()); </a:t>
            </a:r>
            <a:r>
              <a:rPr lang="zh-CN" altLang="en-US" sz="2000" dirty="0">
                <a:ea typeface="微软雅黑" panose="020B0503020204020204" pitchFamily="34" charset="-122"/>
              </a:rPr>
              <a:t>会返回指向元素</a:t>
            </a:r>
            <a:r>
              <a:rPr lang="en-US" altLang="zh-CN" sz="2000" dirty="0">
                <a:ea typeface="微软雅黑" panose="020B0503020204020204" pitchFamily="34" charset="-122"/>
              </a:rPr>
              <a:t> 2 </a:t>
            </a:r>
            <a:r>
              <a:rPr lang="zh-CN" altLang="en-US" sz="2000" dirty="0">
                <a:ea typeface="微软雅黑" panose="020B0503020204020204" pitchFamily="34" charset="-122"/>
              </a:rPr>
              <a:t>的迭代器。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14981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0B9F697-3469-35D1-A12B-32791860D169}"/>
              </a:ext>
            </a:extLst>
          </p:cNvPr>
          <p:cNvSpPr txBox="1"/>
          <p:nvPr/>
        </p:nvSpPr>
        <p:spPr>
          <a:xfrm>
            <a:off x="775716" y="1563832"/>
            <a:ext cx="10495787" cy="965201"/>
          </a:xfrm>
          <a:prstGeom prst="rect">
            <a:avLst/>
          </a:prstGeom>
          <a:solidFill>
            <a:srgbClr val="EEE4E4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遍历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访问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list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中的所有元素通常通过迭代器和循环结构来完成。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108BB60-8F93-302A-1A8F-B0D6DF890BB9}"/>
              </a:ext>
            </a:extLst>
          </p:cNvPr>
          <p:cNvSpPr txBox="1"/>
          <p:nvPr/>
        </p:nvSpPr>
        <p:spPr>
          <a:xfrm>
            <a:off x="775716" y="2847294"/>
            <a:ext cx="3415284" cy="5035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基础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循环遍历：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2F52E3D-460E-CB70-4987-B17AFC077344}"/>
              </a:ext>
            </a:extLst>
          </p:cNvPr>
          <p:cNvSpPr txBox="1"/>
          <p:nvPr/>
        </p:nvSpPr>
        <p:spPr>
          <a:xfrm>
            <a:off x="775717" y="3722911"/>
            <a:ext cx="10495786" cy="1925464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auto 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it =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a.begin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(); it !=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a.end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(); it++) {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使用 *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it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解引用来获取迭代器指向的元素值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*it &lt;&lt; </a:t>
            </a:r>
            <a:r>
              <a:rPr lang="en-US" sz="2000" dirty="0">
                <a:solidFill>
                  <a:srgbClr val="A31515"/>
                </a:solidFill>
                <a:latin typeface="Consolas" panose="020B0609020204030204" pitchFamily="49" charset="0"/>
              </a:rPr>
              <a:t>" "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695862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0B9F697-3469-35D1-A12B-32791860D169}"/>
              </a:ext>
            </a:extLst>
          </p:cNvPr>
          <p:cNvSpPr txBox="1"/>
          <p:nvPr/>
        </p:nvSpPr>
        <p:spPr>
          <a:xfrm>
            <a:off x="775716" y="1563832"/>
            <a:ext cx="10495787" cy="965201"/>
          </a:xfrm>
          <a:prstGeom prst="rect">
            <a:avLst/>
          </a:prstGeom>
          <a:solidFill>
            <a:srgbClr val="EEE4E4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遍历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访问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list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中的所有元素通常通过迭代器和循环结构来完成。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108BB60-8F93-302A-1A8F-B0D6DF890BB9}"/>
              </a:ext>
            </a:extLst>
          </p:cNvPr>
          <p:cNvSpPr txBox="1"/>
          <p:nvPr/>
        </p:nvSpPr>
        <p:spPr>
          <a:xfrm>
            <a:off x="775716" y="2681226"/>
            <a:ext cx="4040470" cy="5035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使用基于范围的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循环遍历：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103A4D5-332F-FB4F-62A4-B49791E47796}"/>
              </a:ext>
            </a:extLst>
          </p:cNvPr>
          <p:cNvSpPr txBox="1"/>
          <p:nvPr/>
        </p:nvSpPr>
        <p:spPr>
          <a:xfrm>
            <a:off x="775717" y="3309562"/>
            <a:ext cx="10495786" cy="1925464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n-NO" sz="20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auto</a:t>
            </a:r>
            <a:r>
              <a:rPr lang="nn-NO" sz="2000" dirty="0">
                <a:solidFill>
                  <a:srgbClr val="000000"/>
                </a:solidFill>
                <a:latin typeface="Consolas" panose="020B0609020204030204" pitchFamily="49" charset="0"/>
              </a:rPr>
              <a:t> val : a) {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    //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val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就是链表中的每个元素，遍历顺序为从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l.begin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()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到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l.end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() </a:t>
            </a:r>
            <a:endParaRPr lang="nn-NO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nn-NO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cout &lt;&lt; val &lt;&lt; </a:t>
            </a:r>
            <a:r>
              <a:rPr lang="nn-NO" sz="2000" dirty="0">
                <a:solidFill>
                  <a:srgbClr val="A31515"/>
                </a:solidFill>
                <a:latin typeface="Consolas" panose="020B0609020204030204" pitchFamily="49" charset="0"/>
              </a:rPr>
              <a:t>" "</a:t>
            </a:r>
            <a:r>
              <a:rPr lang="nn-NO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nn-NO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C60C3DD-EF1B-26BB-B043-57F24226D776}"/>
              </a:ext>
            </a:extLst>
          </p:cNvPr>
          <p:cNvSpPr txBox="1"/>
          <p:nvPr/>
        </p:nvSpPr>
        <p:spPr>
          <a:xfrm>
            <a:off x="775715" y="5653824"/>
            <a:ext cx="10495787" cy="4996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现在就可以通过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STL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中的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list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来方便的使用链表了，但链表的内部实现方法也必须掌握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3846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7641713-7D0A-CB17-CA3A-9562A6D20AC4}"/>
                  </a:ext>
                </a:extLst>
              </p:cNvPr>
              <p:cNvSpPr txBox="1"/>
              <p:nvPr/>
            </p:nvSpPr>
            <p:spPr>
              <a:xfrm>
                <a:off x="746569" y="1716999"/>
                <a:ext cx="10495786" cy="2243050"/>
              </a:xfrm>
              <a:prstGeom prst="rect">
                <a:avLst/>
              </a:prstGeom>
              <a:solidFill>
                <a:srgbClr val="E4EDF0"/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ea typeface="微软雅黑" panose="020B0503020204020204" pitchFamily="34" charset="-122"/>
                  </a:rPr>
                  <a:t>例</a:t>
                </a:r>
                <a:r>
                  <a:rPr lang="en-US" altLang="zh-CN" sz="2400" b="1" dirty="0">
                    <a:effectLst/>
                    <a:ea typeface="微软雅黑" panose="020B0503020204020204" pitchFamily="34" charset="-122"/>
                  </a:rPr>
                  <a:t>15-13</a:t>
                </a:r>
                <a:r>
                  <a:rPr lang="en-US" altLang="zh-CN" sz="2400" b="1" dirty="0"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b="1" dirty="0">
                    <a:ea typeface="微软雅黑" panose="020B0503020204020204" pitchFamily="34" charset="-122"/>
                  </a:rPr>
                  <a:t>约瑟夫问题</a:t>
                </a:r>
                <a:r>
                  <a:rPr lang="en-US" altLang="zh-CN" sz="2400" b="1" dirty="0">
                    <a:effectLst/>
                    <a:ea typeface="微软雅黑" panose="020B0503020204020204" pitchFamily="34" charset="-122"/>
                  </a:rPr>
                  <a:t>(B0225)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个人围成一圈，从第一个人开始报数</a:t>
                </a:r>
                <a:r>
                  <a:rPr lang="en-US" altLang="zh-CN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数到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𝑚</m:t>
                    </m:r>
                  </m:oMath>
                </a14:m>
                <a:r>
                  <a:rPr lang="en-US" altLang="zh-CN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的人出列，再由下一个人重新从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</m:t>
                    </m:r>
                  </m:oMath>
                </a14:m>
                <a:r>
                  <a:rPr lang="en-US" altLang="zh-CN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开始报数，数到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𝑚</m:t>
                    </m:r>
                  </m:oMath>
                </a14:m>
                <a:r>
                  <a:rPr lang="en-US" altLang="zh-CN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的人再出圈，依次类推，直到淘汰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  <m:r>
                      <a:rPr lang="en-US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−1</m:t>
                    </m:r>
                  </m:oMath>
                </a14:m>
                <a:r>
                  <a:rPr lang="en-US" altLang="zh-CN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名小朋友，请输出依次出圈人的编号。</a:t>
                </a:r>
                <a:r>
                  <a:rPr lang="zh-CN" altLang="en-US" sz="24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请使用链表解决本问题。</a:t>
                </a:r>
                <a:endParaRPr lang="zh-CN" altLang="en-US" sz="24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7641713-7D0A-CB17-CA3A-9562A6D20A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569" y="1716999"/>
                <a:ext cx="10495786" cy="2243050"/>
              </a:xfrm>
              <a:prstGeom prst="rect">
                <a:avLst/>
              </a:prstGeom>
              <a:blipFill>
                <a:blip r:embed="rId5"/>
                <a:stretch>
                  <a:fillRect l="-871" r="-174" b="-5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367C291D-75A5-420D-698F-904F7EBFB4CA}"/>
              </a:ext>
            </a:extLst>
          </p:cNvPr>
          <p:cNvSpPr txBox="1"/>
          <p:nvPr/>
        </p:nvSpPr>
        <p:spPr>
          <a:xfrm>
            <a:off x="698217" y="5284549"/>
            <a:ext cx="10544138" cy="4308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200" dirty="0"/>
              <a:t>本题目也较为简单，创建一个链表去模拟报数淘汰的过程即可，故也留做课后习题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80540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链表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A35DC6F2-0197-D425-6A43-91151C683064}"/>
                  </a:ext>
                </a:extLst>
              </p:cNvPr>
              <p:cNvSpPr txBox="1"/>
              <p:nvPr/>
            </p:nvSpPr>
            <p:spPr>
              <a:xfrm>
                <a:off x="775716" y="1406832"/>
                <a:ext cx="10495787" cy="331578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2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链表总结</a:t>
                </a:r>
                <a:endParaRPr lang="en-US" altLang="zh-CN" sz="22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链表的诞生，是为了解决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数组物理位置的连续性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所导致的特性。因为它会使得数组在插入和删除操作上效率低下 </a:t>
                </a:r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𝑂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)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链表的核心思想是：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物理储存离散，但逻辑连续：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数据元素（节点）可以散落在内存的任何角落。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指针串联：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每个节点内部都包含一个指针，指向下一个（或上一个）节点的内存地址，从而在逻辑上形成一条线性的序列。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A35DC6F2-0197-D425-6A43-91151C6830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6" y="1406832"/>
                <a:ext cx="10495787" cy="3315780"/>
              </a:xfrm>
              <a:prstGeom prst="rect">
                <a:avLst/>
              </a:prstGeom>
              <a:blipFill>
                <a:blip r:embed="rId5"/>
                <a:stretch>
                  <a:fillRect l="-755" b="-23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>
            <a:extLst>
              <a:ext uri="{FF2B5EF4-FFF2-40B4-BE49-F238E27FC236}">
                <a16:creationId xmlns:a16="http://schemas.microsoft.com/office/drawing/2014/main" id="{C5431E56-DC71-B006-C372-B1B3A6E86EE7}"/>
              </a:ext>
            </a:extLst>
          </p:cNvPr>
          <p:cNvSpPr txBox="1"/>
          <p:nvPr/>
        </p:nvSpPr>
        <p:spPr>
          <a:xfrm>
            <a:off x="775716" y="4845292"/>
            <a:ext cx="10495787" cy="14229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在使用过程中，推荐使用动态链表 或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STL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中的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list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来实现链表</a:t>
            </a:r>
            <a:endParaRPr lang="en-US" altLang="zh-CN" sz="2000" b="1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动态</a:t>
            </a:r>
            <a:r>
              <a:rPr lang="zh-CN" altLang="en-US" sz="2000" dirty="0">
                <a:ea typeface="微软雅黑" panose="020B0503020204020204" pitchFamily="34" charset="-122"/>
              </a:rPr>
              <a:t>链表实现主要是靠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：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struct Node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+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Node*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指针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+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new/delete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原理：使用内存地址（指针）连接节点，按需在堆上动态分配和释放内存。</a:t>
            </a:r>
          </a:p>
        </p:txBody>
      </p:sp>
    </p:spTree>
    <p:extLst>
      <p:ext uri="{BB962C8B-B14F-4D97-AF65-F5344CB8AC3E}">
        <p14:creationId xmlns:p14="http://schemas.microsoft.com/office/powerpoint/2010/main" val="2752704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5">
      <a:majorFont>
        <a:latin typeface="Consolas"/>
        <a:ea typeface="微软雅黑"/>
        <a:cs typeface=""/>
      </a:majorFont>
      <a:minorFont>
        <a:latin typeface="Consolas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39515</TotalTime>
  <Words>6765</Words>
  <Application>Microsoft Office PowerPoint</Application>
  <PresentationFormat>宽屏</PresentationFormat>
  <Paragraphs>530</Paragraphs>
  <Slides>47</Slides>
  <Notes>44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47</vt:i4>
      </vt:variant>
    </vt:vector>
  </HeadingPairs>
  <TitlesOfParts>
    <vt:vector size="55" baseType="lpstr">
      <vt:lpstr>Roboto</vt:lpstr>
      <vt:lpstr>等线</vt:lpstr>
      <vt:lpstr>Microsoft YaHei</vt:lpstr>
      <vt:lpstr>Microsoft YaHei</vt:lpstr>
      <vt:lpstr>Arial</vt:lpstr>
      <vt:lpstr>Cambria Math</vt:lpstr>
      <vt:lpstr>Consolas</vt:lpstr>
      <vt:lpstr>Office 主题​​</vt:lpstr>
      <vt:lpstr>《初级算法与数据结构》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《初级算法与数据结构》</dc:title>
  <dc:creator>小林泉</dc:creator>
  <cp:lastModifiedBy>LG</cp:lastModifiedBy>
  <cp:revision>594</cp:revision>
  <dcterms:created xsi:type="dcterms:W3CDTF">2025-01-17T05:52:21Z</dcterms:created>
  <dcterms:modified xsi:type="dcterms:W3CDTF">2026-07-09T08:00:02Z</dcterms:modified>
</cp:coreProperties>
</file>